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5"/>
  </p:notesMasterIdLst>
  <p:sldIdLst>
    <p:sldId id="613" r:id="rId5"/>
    <p:sldId id="630" r:id="rId6"/>
    <p:sldId id="612" r:id="rId7"/>
    <p:sldId id="610" r:id="rId8"/>
    <p:sldId id="696" r:id="rId9"/>
    <p:sldId id="617" r:id="rId10"/>
    <p:sldId id="619" r:id="rId11"/>
    <p:sldId id="620" r:id="rId12"/>
    <p:sldId id="698" r:id="rId13"/>
    <p:sldId id="699" r:id="rId14"/>
    <p:sldId id="531" r:id="rId15"/>
    <p:sldId id="622" r:id="rId16"/>
    <p:sldId id="632" r:id="rId17"/>
    <p:sldId id="623" r:id="rId18"/>
    <p:sldId id="634" r:id="rId19"/>
    <p:sldId id="525" r:id="rId20"/>
    <p:sldId id="526" r:id="rId21"/>
    <p:sldId id="527" r:id="rId22"/>
    <p:sldId id="628" r:id="rId23"/>
    <p:sldId id="636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F5721"/>
    <a:srgbClr val="FF9900"/>
    <a:srgbClr val="FF0000"/>
    <a:srgbClr val="003399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5"/>
    <p:restoredTop sz="94581"/>
  </p:normalViewPr>
  <p:slideViewPr>
    <p:cSldViewPr showGuides="1">
      <p:cViewPr varScale="1">
        <p:scale>
          <a:sx n="65" d="100"/>
          <a:sy n="65" d="100"/>
        </p:scale>
        <p:origin x="-276" y="-102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5" d="100"/>
        <a:sy n="25" d="100"/>
      </p:scale>
      <p:origin x="0" y="8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/>
      <p:grpSp>
        <p:nvGrpSpPr>
          <p:cNvPr id="654338" name="组合 65433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4339" name="组合 65433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4340" name="矩形 65433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4341" name="矩形 65434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654342" name="组合 65434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4343" name="矩形 65434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4344" name="矩形 65434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54345" name="矩形 65434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4346" name="矩形 65434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4347" name="矩形 65434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54348" name="标题 654347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54349" name="副标题 65434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54350" name="日期占位符 654349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4351" name="页脚占位符 654350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54352" name="灯片编号占位符 654351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/>
      <p:grpSp>
        <p:nvGrpSpPr>
          <p:cNvPr id="654338" name="组合 65433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4339" name="组合 65433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4340" name="矩形 65433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4341" name="矩形 65434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654342" name="组合 65434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4343" name="矩形 65434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4344" name="矩形 65434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54345" name="矩形 65434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4346" name="矩形 65434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4347" name="矩形 65434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54348" name="标题 654347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54349" name="副标题 65434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54350" name="日期占位符 654349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4351" name="页脚占位符 654350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54352" name="灯片编号占位符 654351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53314" name="矩形 653313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5" name="矩形 653314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6" name="矩形 653315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7" name="矩形 65331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8" name="矩形 653317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9" name="矩形 653318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20" name="矩形 653319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21" name="标题 653320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53322" name="文本占位符 653321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53323" name="日期占位符 653322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3324" name="页脚占位符 653323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53325" name="灯片编号占位符 653324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53314" name="矩形 653313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5" name="矩形 653314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6" name="矩形 653315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7" name="矩形 65331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8" name="矩形 653317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19" name="矩形 653318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20" name="矩形 653319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653321" name="标题 653320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53322" name="文本占位符 653321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53323" name="日期占位符 653322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3324" name="页脚占位符 653323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53325" name="灯片编号占位符 653324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19202" name="标题 819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203" name="文本占位符 8192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204" name="日期占位符 81920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205" name="页脚占位符 81920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19206" name="灯片编号占位符 81920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2850" name="标题 462849"/>
          <p:cNvSpPr>
            <a:spLocks noGrp="1"/>
          </p:cNvSpPr>
          <p:nvPr>
            <p:ph type="title"/>
          </p:nvPr>
        </p:nvSpPr>
        <p:spPr>
          <a:xfrm>
            <a:off x="1116013" y="260350"/>
            <a:ext cx="6335712" cy="766763"/>
          </a:xfrm>
        </p:spPr>
        <p:txBody>
          <a:bodyPr anchor="b"/>
          <a:p>
            <a:pPr algn="ctr"/>
            <a:r>
              <a:rPr lang="zh-CN" altLang="en-US" b="1" dirty="0"/>
              <a:t>第一章 </a:t>
            </a:r>
            <a:r>
              <a:rPr lang="en-US" altLang="zh-CN" b="1" dirty="0"/>
              <a:t>OS</a:t>
            </a:r>
            <a:r>
              <a:rPr lang="zh-CN" altLang="en-US" b="1" dirty="0"/>
              <a:t>概述</a:t>
            </a:r>
            <a:endParaRPr lang="zh-CN" altLang="en-US" b="1" dirty="0"/>
          </a:p>
        </p:txBody>
      </p:sp>
      <p:sp>
        <p:nvSpPr>
          <p:cNvPr id="462851" name="文本占位符 462850"/>
          <p:cNvSpPr>
            <a:spLocks noGrp="1"/>
          </p:cNvSpPr>
          <p:nvPr>
            <p:ph type="body" idx="1"/>
          </p:nvPr>
        </p:nvSpPr>
        <p:spPr>
          <a:xfrm>
            <a:off x="684213" y="1341438"/>
            <a:ext cx="7991475" cy="4751387"/>
          </a:xfrm>
        </p:spPr>
        <p:txBody>
          <a:bodyPr/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的定义与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作用	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的特征和功能	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操作系统管理资源的主要技术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   复用、虚拟、抽象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用户接口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的内核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单内核、微内核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的种类，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的发展简史，未来趋势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9765" y="1757680"/>
            <a:ext cx="66782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None/>
            </a:pPr>
            <a:r>
              <a:rPr lang="en-US" altLang="zh-CN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、死锁的基本概念</a:t>
            </a:r>
            <a:endParaRPr lang="zh-CN" altLang="en-US" sz="2800" b="1" dirty="0">
              <a:solidFill>
                <a:srgbClr val="CC0066"/>
              </a:solidFill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en-US" altLang="zh-CN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、产生死锁的根本原因</a:t>
            </a:r>
            <a:endParaRPr lang="zh-CN" altLang="en-US" sz="2800" b="1" dirty="0">
              <a:solidFill>
                <a:srgbClr val="CC0066"/>
              </a:solidFill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      资源不足、 进程推进顺序不当</a:t>
            </a:r>
            <a:endParaRPr lang="zh-CN" altLang="en-US" sz="2800" b="1" dirty="0">
              <a:solidFill>
                <a:srgbClr val="CC0066"/>
              </a:solidFill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en-US" altLang="zh-CN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、处理死锁的基本方法</a:t>
            </a:r>
            <a:endParaRPr lang="zh-CN" altLang="en-US" sz="2800" b="1" dirty="0">
              <a:solidFill>
                <a:srgbClr val="CC0066"/>
              </a:solidFill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en-US" altLang="zh-CN" sz="2800" b="1" dirty="0">
                <a:ea typeface="楷体_GB2312" pitchFamily="49" charset="-122"/>
                <a:sym typeface="+mn-ea"/>
              </a:rPr>
              <a:t>4</a:t>
            </a:r>
            <a:r>
              <a:rPr lang="zh-CN" altLang="en-US" sz="2800" b="1" dirty="0">
                <a:ea typeface="楷体_GB2312" pitchFamily="49" charset="-122"/>
                <a:sym typeface="+mn-ea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死锁产生的原因，四个必要条件</a:t>
            </a:r>
            <a:endParaRPr lang="zh-CN" altLang="en-US" sz="2800" b="1" dirty="0">
              <a:solidFill>
                <a:srgbClr val="CC0066"/>
              </a:solidFill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   （</a:t>
            </a:r>
            <a:r>
              <a:rPr lang="en-US" altLang="zh-CN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）静态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资源分配法</a:t>
            </a:r>
            <a:endParaRPr lang="zh-CN" altLang="en-US" sz="2800" b="1" dirty="0">
              <a:solidFill>
                <a:srgbClr val="CC0066"/>
              </a:solidFill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   （</a:t>
            </a:r>
            <a:r>
              <a:rPr lang="en-US" altLang="zh-CN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）有序资源使用法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+mn-ea"/>
              </a:rPr>
              <a:t> </a:t>
            </a:r>
            <a:r>
              <a:rPr lang="zh-CN" altLang="en-US" sz="2800" b="1">
                <a:ea typeface="楷体_GB2312" pitchFamily="49" charset="-122"/>
                <a:sym typeface="+mn-ea"/>
              </a:rPr>
              <a:t>	</a:t>
            </a:r>
            <a:endParaRPr lang="zh-CN" altLang="en-US" sz="2800" b="1"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en-US" altLang="zh-CN" sz="2800" b="1" dirty="0">
                <a:ea typeface="楷体_GB2312" pitchFamily="49" charset="-122"/>
                <a:sym typeface="+mn-ea"/>
              </a:rPr>
              <a:t>5</a:t>
            </a:r>
            <a:r>
              <a:rPr lang="zh-CN" altLang="en-US" sz="2800" b="1" dirty="0">
                <a:ea typeface="楷体_GB2312" pitchFamily="49" charset="-122"/>
                <a:sym typeface="+mn-ea"/>
              </a:rPr>
              <a:t>、</a:t>
            </a:r>
            <a:r>
              <a:rPr lang="zh-CN" altLang="en-US" sz="2800" b="1" dirty="0">
                <a:solidFill>
                  <a:srgbClr val="DF5721"/>
                </a:solidFill>
                <a:ea typeface="楷体_GB2312" pitchFamily="49" charset="-122"/>
                <a:sym typeface="+mn-ea"/>
              </a:rPr>
              <a:t>死锁的预防，进程资源图</a:t>
            </a:r>
            <a:endParaRPr lang="zh-CN" altLang="en-US" sz="2800" b="1" dirty="0">
              <a:solidFill>
                <a:srgbClr val="DF5721"/>
              </a:solidFill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en-US" altLang="zh-CN" sz="2800" b="1" dirty="0">
                <a:solidFill>
                  <a:srgbClr val="DF5721"/>
                </a:solidFill>
                <a:ea typeface="楷体_GB2312" pitchFamily="49" charset="-122"/>
                <a:sym typeface="+mn-ea"/>
              </a:rPr>
              <a:t>6</a:t>
            </a:r>
            <a:r>
              <a:rPr lang="zh-CN" altLang="en-US" sz="2800" b="1" dirty="0">
                <a:ea typeface="楷体_GB2312" pitchFamily="49" charset="-122"/>
                <a:sym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利用银行家算法避免死锁</a:t>
            </a:r>
            <a:r>
              <a:rPr lang="zh-CN" altLang="en-US" sz="2800" b="1">
                <a:ea typeface="楷体_GB2312" pitchFamily="49" charset="-122"/>
                <a:sym typeface="+mn-ea"/>
              </a:rPr>
              <a:t>	 </a:t>
            </a:r>
            <a:endParaRPr lang="zh-CN" altLang="en-US" sz="2800" b="1">
              <a:ea typeface="楷体_GB2312" pitchFamily="49" charset="-122"/>
              <a:sym typeface="+mn-ea"/>
            </a:endParaRPr>
          </a:p>
          <a:p>
            <a:pPr lvl="0" algn="l">
              <a:buNone/>
            </a:pPr>
            <a:r>
              <a:rPr lang="en-US" altLang="zh-CN" sz="2800" b="1" dirty="0">
                <a:ea typeface="楷体_GB2312" pitchFamily="49" charset="-122"/>
                <a:sym typeface="+mn-ea"/>
              </a:rPr>
              <a:t>7</a:t>
            </a:r>
            <a:r>
              <a:rPr lang="zh-CN" altLang="en-US" sz="2800" b="1" dirty="0">
                <a:ea typeface="楷体_GB2312" pitchFamily="49" charset="-122"/>
                <a:sym typeface="+mn-ea"/>
              </a:rPr>
              <a:t>、死锁的检测与解除</a:t>
            </a:r>
            <a:endParaRPr lang="zh-CN" altLang="en-US" sz="2800"/>
          </a:p>
        </p:txBody>
      </p:sp>
      <p:sp>
        <p:nvSpPr>
          <p:cNvPr id="747522" name="标题 747521"/>
          <p:cNvSpPr>
            <a:spLocks noGrp="1"/>
          </p:cNvSpPr>
          <p:nvPr/>
        </p:nvSpPr>
        <p:spPr>
          <a:xfrm>
            <a:off x="659448" y="475298"/>
            <a:ext cx="7793037" cy="838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死锁</a:t>
            </a:r>
            <a:endParaRPr lang="zh-CN" altLang="en-US" sz="36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40355" name="文本框 740354"/>
          <p:cNvSpPr txBox="1"/>
          <p:nvPr/>
        </p:nvSpPr>
        <p:spPr>
          <a:xfrm>
            <a:off x="5649913" y="115888"/>
            <a:ext cx="1730375" cy="1684337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进程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进程状态及转换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进程控制块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系统并发度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进程控制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进程特性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可重入程序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56" name="文本框 740355"/>
          <p:cNvSpPr txBox="1"/>
          <p:nvPr/>
        </p:nvSpPr>
        <p:spPr>
          <a:xfrm>
            <a:off x="2619375" y="4941888"/>
            <a:ext cx="1808163" cy="118110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共享内存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消息缓冲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Send/Receive</a:t>
            </a: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原语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管道通信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信箱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57" name="文本框 740356"/>
          <p:cNvSpPr txBox="1"/>
          <p:nvPr/>
        </p:nvSpPr>
        <p:spPr>
          <a:xfrm>
            <a:off x="4911725" y="4767263"/>
            <a:ext cx="1765300" cy="176530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调度算法选择原则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算法：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先进先出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时间片轮转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基于优先数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高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响应比优先</a:t>
            </a:r>
            <a:endParaRPr lang="zh-CN" altLang="en-US" sz="14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抢占式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实时调度技术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0358" name="文本框 740357"/>
          <p:cNvSpPr txBox="1"/>
          <p:nvPr/>
        </p:nvSpPr>
        <p:spPr>
          <a:xfrm>
            <a:off x="395288" y="4641850"/>
            <a:ext cx="2016125" cy="2027238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进程同步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进程互斥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临界区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进程同步机制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信号量</a:t>
            </a:r>
            <a:endParaRPr lang="zh-CN" altLang="en-US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操作</a:t>
            </a:r>
            <a:endParaRPr lang="zh-CN" altLang="en-US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生产者与消费者问题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读者写者问题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哲学家进餐问题</a:t>
            </a:r>
            <a:endParaRPr lang="zh-CN" altLang="en-US" sz="1400" b="1">
              <a:solidFill>
                <a:srgbClr val="DF5721"/>
              </a:solidFill>
              <a:latin typeface="Arial" panose="020B0604020202020204" pitchFamily="34" charset="0"/>
            </a:endParaRPr>
          </a:p>
        </p:txBody>
      </p:sp>
      <p:sp>
        <p:nvSpPr>
          <p:cNvPr id="740359" name="文本框 740358"/>
          <p:cNvSpPr txBox="1"/>
          <p:nvPr/>
        </p:nvSpPr>
        <p:spPr>
          <a:xfrm>
            <a:off x="6977063" y="4624388"/>
            <a:ext cx="1916112" cy="183515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zh-CN" sz="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死锁的有关结论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产生死锁的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必要条件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死锁预防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死锁避免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死锁检测解除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资源分配图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60" name="文本框 740359"/>
          <p:cNvSpPr txBox="1"/>
          <p:nvPr/>
        </p:nvSpPr>
        <p:spPr>
          <a:xfrm>
            <a:off x="2028825" y="2089150"/>
            <a:ext cx="1765300" cy="366713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多道程序设计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61" name="文本框 740360"/>
          <p:cNvSpPr txBox="1"/>
          <p:nvPr/>
        </p:nvSpPr>
        <p:spPr>
          <a:xfrm>
            <a:off x="5654675" y="2089150"/>
            <a:ext cx="1760538" cy="357188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进程基本概念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62" name="文本框 740361"/>
          <p:cNvSpPr txBox="1"/>
          <p:nvPr/>
        </p:nvSpPr>
        <p:spPr>
          <a:xfrm>
            <a:off x="1077913" y="3074988"/>
            <a:ext cx="1533525" cy="338137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进程同步互斥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63" name="文本框 740362"/>
          <p:cNvSpPr txBox="1"/>
          <p:nvPr/>
        </p:nvSpPr>
        <p:spPr>
          <a:xfrm>
            <a:off x="2932113" y="4100513"/>
            <a:ext cx="1377950" cy="369887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进程间通信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64" name="文本框 740363"/>
          <p:cNvSpPr txBox="1"/>
          <p:nvPr/>
        </p:nvSpPr>
        <p:spPr>
          <a:xfrm>
            <a:off x="5154613" y="4102100"/>
            <a:ext cx="1225550" cy="369888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进程调度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65" name="文本框 740364"/>
          <p:cNvSpPr txBox="1"/>
          <p:nvPr/>
        </p:nvSpPr>
        <p:spPr>
          <a:xfrm>
            <a:off x="6846888" y="3074988"/>
            <a:ext cx="1455737" cy="338137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死锁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66" name="直接连接符 740365"/>
          <p:cNvSpPr/>
          <p:nvPr/>
        </p:nvSpPr>
        <p:spPr>
          <a:xfrm>
            <a:off x="2846388" y="2441575"/>
            <a:ext cx="1685925" cy="4079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67" name="直接连接符 740366"/>
          <p:cNvSpPr/>
          <p:nvPr/>
        </p:nvSpPr>
        <p:spPr>
          <a:xfrm flipH="1">
            <a:off x="5072063" y="2441575"/>
            <a:ext cx="1457325" cy="4079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68" name="直接连接符 740367"/>
          <p:cNvSpPr/>
          <p:nvPr/>
        </p:nvSpPr>
        <p:spPr>
          <a:xfrm flipV="1">
            <a:off x="3689350" y="3779838"/>
            <a:ext cx="842963" cy="27305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69" name="直接连接符 740368"/>
          <p:cNvSpPr/>
          <p:nvPr/>
        </p:nvSpPr>
        <p:spPr>
          <a:xfrm flipH="1" flipV="1">
            <a:off x="5102225" y="3779838"/>
            <a:ext cx="612775" cy="27305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0" name="直接连接符 740369"/>
          <p:cNvSpPr/>
          <p:nvPr/>
        </p:nvSpPr>
        <p:spPr>
          <a:xfrm flipH="1">
            <a:off x="2551113" y="3286125"/>
            <a:ext cx="1676400" cy="15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1" name="直接连接符 740370"/>
          <p:cNvSpPr/>
          <p:nvPr/>
        </p:nvSpPr>
        <p:spPr>
          <a:xfrm>
            <a:off x="5365750" y="3286125"/>
            <a:ext cx="1533525" cy="15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2" name="直接连接符 740371"/>
          <p:cNvSpPr/>
          <p:nvPr/>
        </p:nvSpPr>
        <p:spPr>
          <a:xfrm>
            <a:off x="2906713" y="1738313"/>
            <a:ext cx="1587" cy="33813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3" name="直接连接符 740372"/>
          <p:cNvSpPr/>
          <p:nvPr/>
        </p:nvSpPr>
        <p:spPr>
          <a:xfrm>
            <a:off x="5707063" y="4484688"/>
            <a:ext cx="230187" cy="271462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4" name="直接连接符 740373"/>
          <p:cNvSpPr/>
          <p:nvPr/>
        </p:nvSpPr>
        <p:spPr>
          <a:xfrm flipH="1">
            <a:off x="1412875" y="3427413"/>
            <a:ext cx="458788" cy="1154112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5" name="直接连接符 740374"/>
          <p:cNvSpPr/>
          <p:nvPr/>
        </p:nvSpPr>
        <p:spPr>
          <a:xfrm flipH="1">
            <a:off x="3563938" y="4484688"/>
            <a:ext cx="155575" cy="40798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6" name="直接连接符 740375"/>
          <p:cNvSpPr/>
          <p:nvPr/>
        </p:nvSpPr>
        <p:spPr>
          <a:xfrm>
            <a:off x="7551738" y="3427413"/>
            <a:ext cx="306387" cy="1154112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7" name="矩形 740376"/>
          <p:cNvSpPr/>
          <p:nvPr/>
        </p:nvSpPr>
        <p:spPr>
          <a:xfrm>
            <a:off x="2028825" y="188913"/>
            <a:ext cx="1763713" cy="1495425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顺序环境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并发环境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与时间有关的错误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不可</a:t>
            </a:r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再现性</a:t>
            </a:r>
            <a:endParaRPr lang="zh-CN" altLang="en-US" sz="14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0378" name="直接连接符 740377"/>
          <p:cNvSpPr/>
          <p:nvPr/>
        </p:nvSpPr>
        <p:spPr>
          <a:xfrm>
            <a:off x="6529388" y="1738313"/>
            <a:ext cx="1587" cy="33813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0379" name="椭圆 740378"/>
          <p:cNvSpPr/>
          <p:nvPr/>
        </p:nvSpPr>
        <p:spPr>
          <a:xfrm>
            <a:off x="4108450" y="2794000"/>
            <a:ext cx="1471930" cy="104711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进程</a:t>
            </a:r>
            <a:endParaRPr lang="zh-CN" altLang="en-US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管理</a:t>
            </a:r>
            <a:endParaRPr lang="zh-CN" altLang="en-US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3970" name="矩形 723969"/>
          <p:cNvSpPr/>
          <p:nvPr/>
        </p:nvSpPr>
        <p:spPr>
          <a:xfrm>
            <a:off x="1258888" y="260350"/>
            <a:ext cx="6626225" cy="7667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Clr>
                <a:srgbClr val="FF0000"/>
              </a:buClr>
            </a:pPr>
            <a:r>
              <a:rPr lang="zh-CN" altLang="en-US" sz="36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第四章 存储管理</a:t>
            </a:r>
            <a:endParaRPr lang="zh-CN" altLang="en-US" sz="36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3971" name="矩形 723970"/>
          <p:cNvSpPr/>
          <p:nvPr/>
        </p:nvSpPr>
        <p:spPr>
          <a:xfrm>
            <a:off x="144463" y="1125538"/>
            <a:ext cx="8820150" cy="55895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buClr>
                <a:srgbClr val="FF9900"/>
              </a:buClr>
            </a:pPr>
            <a:r>
              <a:rPr lang="zh-CN" altLang="en-US" sz="28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重定位的基本概念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：为什么要引入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9900"/>
              </a:buClr>
            </a:pPr>
            <a:r>
              <a:rPr lang="zh-CN" altLang="en-US" sz="28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如何提高内存利用率</a:t>
            </a:r>
            <a:r>
              <a:rPr lang="zh-CN" altLang="en-US" sz="28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离散分配、对换机制、动态链接、虚拟存储器、存储器共享</a:t>
            </a:r>
            <a:endParaRPr lang="zh-CN" altLang="en-US" sz="2800" b="1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9900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动态分区分配方式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：分配、回收算法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0000"/>
              </a:buClr>
            </a:pP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基本分页存储管理方式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：为什么引入；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地址变换机构和过程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（含具有快表的情况）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基本分段存储管理方式：为什么引入；地址变换机构和过程（含具有快表的情况）；信息的共享和保护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0000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虚拟存储器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的基本概念：为什么要引入；</a:t>
            </a:r>
            <a:r>
              <a:rPr lang="zh-CN" altLang="en-US" sz="28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特征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；实现虚拟存储的关键技术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DF572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请求分页系统的基本原理：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页表机制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地址变换过程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页面置换算法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83" name="__TH_L23"/>
          <p:cNvSpPr/>
          <p:nvPr/>
        </p:nvSpPr>
        <p:spPr>
          <a:xfrm>
            <a:off x="107950" y="188913"/>
            <a:ext cx="935038" cy="64770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39684" name="表格 839683"/>
          <p:cNvGraphicFramePr/>
          <p:nvPr>
            <p:custDataLst>
              <p:tags r:id="rId1"/>
            </p:custDataLst>
          </p:nvPr>
        </p:nvGraphicFramePr>
        <p:xfrm>
          <a:off x="123190" y="165418"/>
          <a:ext cx="8893175" cy="6614160"/>
        </p:xfrm>
        <a:graphic>
          <a:graphicData uri="http://schemas.openxmlformats.org/drawingml/2006/table">
            <a:tbl>
              <a:tblPr/>
              <a:tblGrid>
                <a:gridCol w="935038"/>
                <a:gridCol w="1152525"/>
                <a:gridCol w="1347787"/>
                <a:gridCol w="674688"/>
                <a:gridCol w="700087"/>
                <a:gridCol w="942975"/>
                <a:gridCol w="1644650"/>
                <a:gridCol w="1495425"/>
              </a:tblGrid>
              <a:tr h="365125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914400">
                        <a:spcBef>
                          <a:spcPct val="0"/>
                        </a:spcBef>
                        <a:buNone/>
                        <a:tabLst>
                          <a:tab pos="419100" algn="l"/>
                        </a:tabLst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方法功能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单一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连续区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分区式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页式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段式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段页式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固定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可变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静态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动态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适用环境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单道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多道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多道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多道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多道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虚拟空间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一维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一维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一维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二维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二维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重定位方式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静态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静态               动态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动态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动态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动态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分配方式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静态连续区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静态 动态连续区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静态或动态页为单位非连续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动态段为单位非连续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动态分配页为单位非连续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释放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执行完后全部释放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执行完后全部释放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分区释放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执行完后释放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淘汰与执行完后释放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淘汰与执行完后释放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淘汰与执行完后释放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保护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越界保护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越界保护与保护键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越界保护与控制权保护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越界保护与控制权保护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越界保护与控制权保护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内存扩充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覆盖与交换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覆盖与交换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覆盖交换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虚拟存储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虚拟存储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虚拟存储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共享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不能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不能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较难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方便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方便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硬件支持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保护用寄存器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保护用寄存器，重定位机构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地址变换机构，中断机构，保护机构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段式地址变换机构，保护与中断机构，动态连接机构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Courier New" panose="02070309020205020404" pitchFamily="49" charset="0"/>
                        </a:rPr>
                        <a:t>段式地址变换机构，保护与中断机构，动态连接机构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4994" name="矩形 724993"/>
          <p:cNvSpPr/>
          <p:nvPr/>
        </p:nvSpPr>
        <p:spPr>
          <a:xfrm>
            <a:off x="1116013" y="260350"/>
            <a:ext cx="6769100" cy="7667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Clr>
                <a:srgbClr val="FF0000"/>
              </a:buClr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典型问题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4995" name="矩形 724994"/>
          <p:cNvSpPr/>
          <p:nvPr/>
        </p:nvSpPr>
        <p:spPr>
          <a:xfrm>
            <a:off x="395288" y="1125538"/>
            <a:ext cx="8424862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存储器管理的基本任务</a:t>
            </a:r>
            <a:endParaRPr lang="zh-CN" altLang="en-US" sz="24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9900"/>
              </a:buClr>
            </a:pP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动态重定位的概念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、实现方式，什么情况下需要重定位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比较固定分区与可变分区</a:t>
            </a:r>
            <a:endParaRPr lang="zh-CN" altLang="en-US" sz="2400" b="1" dirty="0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DF572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基于空闲分区链的内存分配与回收算法的应用实例：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最先适应法，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最坏适应法，最佳适应法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0000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在某分页系统中，给定内存容量和物理块大小，计算物理块的数量；对给定的进程页表，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将给定的逻辑地址，计算出其对应的物理地址并画出地址变换流程图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在某分段系统中对给定的进程段表，将给定的逻辑地址，计算出其对应的物理地址并画出地址变换流程图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请求分页系统过程的各种问题，并用流程图的方式表示地址变换过程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0000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对给定的问题，按各种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页面置换算法，写页面调入过程，计算和分析缺页率，并对多种算法的性能作比较分析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1379" name="文本框 741378"/>
          <p:cNvSpPr txBox="1"/>
          <p:nvPr/>
        </p:nvSpPr>
        <p:spPr>
          <a:xfrm>
            <a:off x="1689100" y="4025900"/>
            <a:ext cx="1844675" cy="881063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段式存储管理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页式存储管理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段页式存储管理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</p:txBody>
      </p:sp>
      <p:sp>
        <p:nvSpPr>
          <p:cNvPr id="741380" name="文本框 741379"/>
          <p:cNvSpPr txBox="1"/>
          <p:nvPr/>
        </p:nvSpPr>
        <p:spPr>
          <a:xfrm>
            <a:off x="5688013" y="4813300"/>
            <a:ext cx="1989137" cy="197485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虚拟存储器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虚拟存储技术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程序局部性原理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虚拟页式管理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虚拟段式管理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页面淘汰算法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抖动（颠簸）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81" name="文本框 741380"/>
          <p:cNvSpPr txBox="1"/>
          <p:nvPr/>
        </p:nvSpPr>
        <p:spPr>
          <a:xfrm>
            <a:off x="612775" y="5175250"/>
            <a:ext cx="1989138" cy="163830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用户程序划分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逻辑地址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内存空间划分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内存分配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管理考虑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硬件支持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地址映射过程</a:t>
            </a:r>
            <a:endParaRPr lang="zh-CN" altLang="en-US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41382" name="文本框 741381"/>
          <p:cNvSpPr txBox="1"/>
          <p:nvPr/>
        </p:nvSpPr>
        <p:spPr>
          <a:xfrm>
            <a:off x="6959600" y="2197100"/>
            <a:ext cx="1573213" cy="904875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装入与链接</a:t>
            </a:r>
            <a:endParaRPr lang="zh-CN" altLang="en-US" sz="1600" b="1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对换技术</a:t>
            </a:r>
            <a:endParaRPr lang="zh-CN" altLang="en-US" sz="16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覆盖技术</a:t>
            </a:r>
            <a:endParaRPr lang="zh-CN" altLang="en-US" sz="1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83" name="直接连接符 741382"/>
          <p:cNvSpPr/>
          <p:nvPr/>
        </p:nvSpPr>
        <p:spPr>
          <a:xfrm>
            <a:off x="5149850" y="3563938"/>
            <a:ext cx="1460500" cy="12446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84" name="直接连接符 741383"/>
          <p:cNvSpPr/>
          <p:nvPr/>
        </p:nvSpPr>
        <p:spPr>
          <a:xfrm>
            <a:off x="2611438" y="3586163"/>
            <a:ext cx="1587" cy="442912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85" name="直接连接符 741384"/>
          <p:cNvSpPr/>
          <p:nvPr/>
        </p:nvSpPr>
        <p:spPr>
          <a:xfrm flipV="1">
            <a:off x="1612900" y="4906963"/>
            <a:ext cx="1000125" cy="26828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86" name="文本框 741385"/>
          <p:cNvSpPr txBox="1"/>
          <p:nvPr/>
        </p:nvSpPr>
        <p:spPr>
          <a:xfrm>
            <a:off x="1843088" y="71438"/>
            <a:ext cx="1690687" cy="1392237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高速缓存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内存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磁盘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系统区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用户区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87" name="文本框 741386"/>
          <p:cNvSpPr txBox="1"/>
          <p:nvPr/>
        </p:nvSpPr>
        <p:spPr>
          <a:xfrm>
            <a:off x="4303713" y="71438"/>
            <a:ext cx="1766887" cy="1392237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zh-CN" sz="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内存管理分配回收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存储共享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存储保护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内存扩充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地址映射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741388" name="文本框 741387"/>
          <p:cNvSpPr txBox="1"/>
          <p:nvPr/>
        </p:nvSpPr>
        <p:spPr>
          <a:xfrm>
            <a:off x="1808163" y="1731963"/>
            <a:ext cx="1757362" cy="381000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存储体系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89" name="文本框 741388"/>
          <p:cNvSpPr txBox="1"/>
          <p:nvPr/>
        </p:nvSpPr>
        <p:spPr>
          <a:xfrm>
            <a:off x="4333875" y="1731963"/>
            <a:ext cx="1768475" cy="381000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存储管理任务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90" name="文本框 741389"/>
          <p:cNvSpPr txBox="1"/>
          <p:nvPr/>
        </p:nvSpPr>
        <p:spPr>
          <a:xfrm>
            <a:off x="1712913" y="3354388"/>
            <a:ext cx="1820862" cy="381000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存储管理方案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91" name="文本框 741390"/>
          <p:cNvSpPr txBox="1"/>
          <p:nvPr/>
        </p:nvSpPr>
        <p:spPr>
          <a:xfrm>
            <a:off x="4303713" y="3354388"/>
            <a:ext cx="1712912" cy="377825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虚拟存储管理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92" name="文本框 741391"/>
          <p:cNvSpPr txBox="1"/>
          <p:nvPr/>
        </p:nvSpPr>
        <p:spPr>
          <a:xfrm>
            <a:off x="5149850" y="2516188"/>
            <a:ext cx="1285875" cy="339725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其他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1393" name="直接连接符 741392"/>
          <p:cNvSpPr/>
          <p:nvPr/>
        </p:nvSpPr>
        <p:spPr>
          <a:xfrm>
            <a:off x="2613660" y="2113915"/>
            <a:ext cx="998220" cy="35179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94" name="直接连接符 741393"/>
          <p:cNvSpPr/>
          <p:nvPr/>
        </p:nvSpPr>
        <p:spPr>
          <a:xfrm flipH="1">
            <a:off x="4304030" y="2113915"/>
            <a:ext cx="848360" cy="35179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95" name="直接连接符 741394"/>
          <p:cNvSpPr/>
          <p:nvPr/>
        </p:nvSpPr>
        <p:spPr>
          <a:xfrm flipV="1">
            <a:off x="2535238" y="2832100"/>
            <a:ext cx="1076325" cy="538163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96" name="直接连接符 741395"/>
          <p:cNvSpPr/>
          <p:nvPr/>
        </p:nvSpPr>
        <p:spPr>
          <a:xfrm flipH="1" flipV="1">
            <a:off x="4333875" y="2913063"/>
            <a:ext cx="817563" cy="4572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97" name="直接连接符 741396"/>
          <p:cNvSpPr/>
          <p:nvPr/>
        </p:nvSpPr>
        <p:spPr>
          <a:xfrm>
            <a:off x="4456113" y="2684463"/>
            <a:ext cx="693737" cy="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98" name="直接连接符 741397"/>
          <p:cNvSpPr/>
          <p:nvPr/>
        </p:nvSpPr>
        <p:spPr>
          <a:xfrm>
            <a:off x="2689225" y="1439863"/>
            <a:ext cx="0" cy="24288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399" name="直接连接符 741398"/>
          <p:cNvSpPr/>
          <p:nvPr/>
        </p:nvSpPr>
        <p:spPr>
          <a:xfrm>
            <a:off x="5149850" y="1457325"/>
            <a:ext cx="0" cy="27463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400" name="直接连接符 741399"/>
          <p:cNvSpPr/>
          <p:nvPr/>
        </p:nvSpPr>
        <p:spPr>
          <a:xfrm>
            <a:off x="6456363" y="2684463"/>
            <a:ext cx="460375" cy="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1401" name="椭圆 741400"/>
          <p:cNvSpPr/>
          <p:nvPr/>
        </p:nvSpPr>
        <p:spPr>
          <a:xfrm>
            <a:off x="3132138" y="2197100"/>
            <a:ext cx="1403350" cy="1025525"/>
          </a:xfrm>
          <a:prstGeom prst="ellipse">
            <a:avLst/>
          </a:prstGeom>
          <a:solidFill>
            <a:srgbClr val="FFFF99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600" b="1" dirty="0">
                <a:solidFill>
                  <a:srgbClr val="FF3300"/>
                </a:solidFill>
                <a:latin typeface="Arial" panose="020B0604020202020204" pitchFamily="34" charset="0"/>
              </a:rPr>
              <a:t>存储</a:t>
            </a:r>
            <a:endParaRPr lang="zh-CN" altLang="en-US" sz="16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rgbClr val="FF3300"/>
                </a:solidFill>
                <a:latin typeface="Arial" panose="020B0604020202020204" pitchFamily="34" charset="0"/>
              </a:rPr>
              <a:t>管理</a:t>
            </a:r>
            <a:endParaRPr lang="zh-CN" altLang="en-US" sz="16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28066" name="矩形 728065"/>
          <p:cNvSpPr/>
          <p:nvPr/>
        </p:nvSpPr>
        <p:spPr>
          <a:xfrm>
            <a:off x="1116330" y="260350"/>
            <a:ext cx="7193915" cy="7670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Clr>
                <a:srgbClr val="CC0066"/>
              </a:buClr>
            </a:pPr>
            <a:r>
              <a:rPr lang="zh-CN" altLang="en-US" sz="36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第五章设备管理</a:t>
            </a:r>
            <a:endParaRPr lang="zh-CN" altLang="en-US" sz="36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8067" name="矩形 728066"/>
          <p:cNvSpPr/>
          <p:nvPr/>
        </p:nvSpPr>
        <p:spPr>
          <a:xfrm>
            <a:off x="395288" y="1268413"/>
            <a:ext cx="8424862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en-US" altLang="zh-CN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控制方式：四种</a:t>
            </a:r>
            <a:r>
              <a:rPr lang="en-US" altLang="zh-CN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方式的基本原理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；四种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方式由低到高效的演变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缓冲管理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CC0066"/>
              </a:buClr>
            </a:pP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缓冲的概念，为什么引入缓冲</a:t>
            </a:r>
            <a:endParaRPr lang="zh-CN" altLang="en-US" sz="24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单缓冲如何提高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速度，它存在哪些不足，双缓冲、循环缓冲又如何提高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设备的并行性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缓冲池是为了解决什么问题而引入，</a:t>
            </a: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引入缓冲池后系统将如何处理</a:t>
            </a:r>
            <a:r>
              <a:rPr lang="en-US" altLang="zh-CN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设备和</a:t>
            </a:r>
            <a:r>
              <a:rPr lang="en-US" altLang="zh-CN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CPU </a:t>
            </a: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间的数据输送</a:t>
            </a:r>
            <a:endParaRPr lang="zh-CN" altLang="en-US" sz="24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缓冲池的工作方式及</a:t>
            </a:r>
            <a:r>
              <a:rPr lang="en-US" altLang="zh-CN" sz="2400" b="1" err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Getbuf</a:t>
            </a:r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err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Putbuf</a:t>
            </a:r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过程</a:t>
            </a:r>
            <a:endParaRPr lang="zh-CN" altLang="en-US" sz="24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设备独立性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什么是</a:t>
            </a: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设备独立性</a:t>
            </a:r>
            <a:endParaRPr lang="zh-CN" altLang="en-US" sz="24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如何实现设备独立性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None/>
            </a:pP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设备驱动程序</a:t>
            </a:r>
            <a:endParaRPr lang="zh-CN" altLang="en-US" sz="2400" b="1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29091" name="矩形 729090"/>
          <p:cNvSpPr/>
          <p:nvPr/>
        </p:nvSpPr>
        <p:spPr>
          <a:xfrm>
            <a:off x="395288" y="1268413"/>
            <a:ext cx="8424862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en-US" altLang="en-US" sz="2400" b="1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虚拟设备和SPOOLing技术</a:t>
            </a:r>
            <a:endParaRPr lang="en-US" altLang="en-US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en-US" altLang="en-US" sz="2400" b="1" err="1">
                <a:latin typeface="楷体_GB2312" pitchFamily="49" charset="-122"/>
                <a:ea typeface="楷体_GB2312" pitchFamily="49" charset="-122"/>
              </a:rPr>
              <a:t>什么是虚拟设备</a:t>
            </a: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en-US" altLang="en-US" sz="2400" b="1" err="1">
                <a:latin typeface="楷体_GB2312" pitchFamily="49" charset="-122"/>
                <a:ea typeface="楷体_GB2312" pitchFamily="49" charset="-122"/>
              </a:rPr>
              <a:t>什么是SPOOLing技术，SPOOLing系统的组成</a:t>
            </a: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en-US" altLang="en-US" sz="2400" b="1" err="1">
                <a:latin typeface="楷体_GB2312" pitchFamily="49" charset="-122"/>
                <a:ea typeface="楷体_GB2312" pitchFamily="49" charset="-122"/>
              </a:rPr>
              <a:t>如何利用SPOOLing技术实现共享打印机</a:t>
            </a: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  <a:p>
            <a:pPr lvl="0">
              <a:buNone/>
            </a:pP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  <a:p>
            <a:pPr lvl="0">
              <a:buNone/>
            </a:pPr>
            <a:r>
              <a:rPr lang="en-US" altLang="en-US" sz="2400" b="1" err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磁盘调度</a:t>
            </a:r>
            <a:endParaRPr lang="en-US" altLang="en-US" sz="2400" b="1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en-US" altLang="en-US" sz="2400" b="1" err="1">
                <a:latin typeface="楷体_GB2312" pitchFamily="49" charset="-122"/>
                <a:ea typeface="楷体_GB2312" pitchFamily="49" charset="-122"/>
              </a:rPr>
              <a:t>磁盘调度的</a:t>
            </a:r>
            <a:r>
              <a:rPr lang="en-US" altLang="en-US" sz="2400" b="1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目标</a:t>
            </a:r>
            <a:endParaRPr lang="en-US" altLang="en-US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en-US" altLang="en-US" sz="2400" b="1" err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磁盘访问时间</a:t>
            </a:r>
            <a:r>
              <a:rPr lang="en-US" altLang="en-US" sz="2400" b="1" err="1">
                <a:latin typeface="楷体_GB2312" pitchFamily="49" charset="-122"/>
                <a:ea typeface="楷体_GB2312" pitchFamily="49" charset="-122"/>
              </a:rPr>
              <a:t>的计算</a:t>
            </a: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0000"/>
              </a:buClr>
            </a:pPr>
            <a:r>
              <a:rPr lang="en-US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FCFS、SSTF、SCAN、CSCAN </a:t>
            </a:r>
            <a:r>
              <a:rPr lang="en-US" altLang="en-US" sz="2400" b="1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等算法的应用</a:t>
            </a:r>
            <a:r>
              <a:rPr lang="en-US" altLang="en-US" sz="2400" b="1" err="1">
                <a:latin typeface="楷体_GB2312" pitchFamily="49" charset="-122"/>
                <a:ea typeface="楷体_GB2312" pitchFamily="49" charset="-122"/>
              </a:rPr>
              <a:t>及这些调度算法的演变过程，分别解决了哪些问题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；各算法的性能比较</a:t>
            </a: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0114" name="矩形 730113"/>
          <p:cNvSpPr/>
          <p:nvPr/>
        </p:nvSpPr>
        <p:spPr>
          <a:xfrm>
            <a:off x="1116013" y="260350"/>
            <a:ext cx="6335712" cy="7667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Clr>
                <a:srgbClr val="FF0000"/>
              </a:buClr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典型问题</a:t>
            </a:r>
            <a:endParaRPr lang="zh-CN" altLang="en-US" sz="36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0115" name="矩形 730114"/>
          <p:cNvSpPr/>
          <p:nvPr/>
        </p:nvSpPr>
        <p:spPr>
          <a:xfrm>
            <a:off x="395288" y="1268413"/>
            <a:ext cx="8424862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各种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控制方式的比较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CC0066"/>
              </a:buClr>
            </a:pP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为什么引入缓冲区</a:t>
            </a:r>
            <a:endParaRPr lang="zh-CN" altLang="en-US" sz="24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缓冲如何提高</a:t>
            </a:r>
            <a:r>
              <a:rPr lang="en-US" altLang="zh-CN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速度</a:t>
            </a:r>
            <a:endParaRPr lang="zh-CN" altLang="en-US" sz="2400" b="1" dirty="0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为什么引入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设备独立性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，如何实现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CC0066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什么是</a:t>
            </a:r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虚拟设备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，实现虚拟设备的关键技术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0000"/>
              </a:buClr>
            </a:pPr>
            <a:r>
              <a:rPr lang="en-US" altLang="zh-CN" sz="2400" b="1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SPOOLing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技术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的组成，如何利用</a:t>
            </a:r>
            <a:r>
              <a:rPr lang="en-US" altLang="zh-CN" sz="2400" b="1" err="1">
                <a:latin typeface="楷体_GB2312" pitchFamily="49" charset="-122"/>
                <a:ea typeface="楷体_GB2312" pitchFamily="49" charset="-122"/>
              </a:rPr>
              <a:t>SPOOLing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技术实现共享打印机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设备处理程序的功能和处理过程</a:t>
            </a:r>
            <a:endParaRPr lang="zh-CN" altLang="en-US" sz="24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rgbClr val="FF0000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对各种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磁盘调度算法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，计算访问次序和平均寻道时间，性能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磁盘访问时间的组成和计算</a:t>
            </a:r>
            <a:endParaRPr lang="zh-CN" altLang="en-US" sz="2400" b="1" dirty="0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/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3427" name="文本框 743426"/>
          <p:cNvSpPr txBox="1"/>
          <p:nvPr/>
        </p:nvSpPr>
        <p:spPr>
          <a:xfrm>
            <a:off x="2084388" y="261938"/>
            <a:ext cx="2206625" cy="1393825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设备管理重要性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设备独立性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设备分类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设备管理任务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设备管理功能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28" name="文本框 743427"/>
          <p:cNvSpPr txBox="1"/>
          <p:nvPr/>
        </p:nvSpPr>
        <p:spPr>
          <a:xfrm>
            <a:off x="5057775" y="261938"/>
            <a:ext cx="1993900" cy="1393825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zh-CN" sz="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用户进程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与设备无关软件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设备驱动程序</a:t>
            </a:r>
            <a:endParaRPr lang="zh-CN" altLang="en-US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中断处理程序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29" name="文本框 743428"/>
          <p:cNvSpPr txBox="1"/>
          <p:nvPr/>
        </p:nvSpPr>
        <p:spPr>
          <a:xfrm>
            <a:off x="1082675" y="5507038"/>
            <a:ext cx="1905000" cy="51435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14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SPOOLing</a:t>
            </a:r>
            <a:r>
              <a: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技术</a:t>
            </a:r>
            <a:endParaRPr lang="zh-CN" altLang="en-US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共享打印机</a:t>
            </a:r>
            <a:endParaRPr lang="zh-CN" altLang="en-US" sz="14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30" name="文本框 743429"/>
          <p:cNvSpPr txBox="1"/>
          <p:nvPr/>
        </p:nvSpPr>
        <p:spPr>
          <a:xfrm>
            <a:off x="4211638" y="5507038"/>
            <a:ext cx="2030412" cy="1230312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设备管理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设备分配回收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独占设备分配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共享设备分配 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31" name="文本框 743430"/>
          <p:cNvSpPr txBox="1"/>
          <p:nvPr/>
        </p:nvSpPr>
        <p:spPr>
          <a:xfrm>
            <a:off x="2084388" y="2065338"/>
            <a:ext cx="2220912" cy="439737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基本概念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32" name="文本框 743431"/>
          <p:cNvSpPr txBox="1"/>
          <p:nvPr/>
        </p:nvSpPr>
        <p:spPr>
          <a:xfrm>
            <a:off x="5057775" y="2065338"/>
            <a:ext cx="2049463" cy="439737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软件组成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33" name="文本框 743432"/>
          <p:cNvSpPr txBox="1"/>
          <p:nvPr/>
        </p:nvSpPr>
        <p:spPr>
          <a:xfrm>
            <a:off x="827088" y="3297238"/>
            <a:ext cx="1931987" cy="439737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缓冲技术</a:t>
            </a:r>
            <a:endParaRPr lang="zh-CN" altLang="en-US" sz="16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743434" name="文本框 743433"/>
          <p:cNvSpPr txBox="1"/>
          <p:nvPr/>
        </p:nvSpPr>
        <p:spPr>
          <a:xfrm>
            <a:off x="4537075" y="4445000"/>
            <a:ext cx="1547813" cy="439738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设备处理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35" name="文本框 743434"/>
          <p:cNvSpPr txBox="1"/>
          <p:nvPr/>
        </p:nvSpPr>
        <p:spPr>
          <a:xfrm>
            <a:off x="2179638" y="4445000"/>
            <a:ext cx="1836737" cy="457200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虚</a:t>
            </a:r>
            <a:r>
              <a:rPr lang="zh-CN" altLang="en-US" sz="16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拟设备技术</a:t>
            </a:r>
            <a:endParaRPr lang="zh-CN" altLang="en-US" sz="1600" b="1" dirty="0">
              <a:solidFill>
                <a:srgbClr val="DF5721"/>
              </a:solidFill>
              <a:latin typeface="Arial" panose="020B0604020202020204" pitchFamily="34" charset="0"/>
            </a:endParaRPr>
          </a:p>
        </p:txBody>
      </p:sp>
      <p:sp>
        <p:nvSpPr>
          <p:cNvPr id="743436" name="直接连接符 743435"/>
          <p:cNvSpPr/>
          <p:nvPr/>
        </p:nvSpPr>
        <p:spPr>
          <a:xfrm>
            <a:off x="3146425" y="2474913"/>
            <a:ext cx="965200" cy="82232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37" name="直接连接符 743436"/>
          <p:cNvSpPr/>
          <p:nvPr/>
        </p:nvSpPr>
        <p:spPr>
          <a:xfrm flipH="1">
            <a:off x="5175250" y="2474913"/>
            <a:ext cx="868363" cy="73818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38" name="直接连接符 743437"/>
          <p:cNvSpPr/>
          <p:nvPr/>
        </p:nvSpPr>
        <p:spPr>
          <a:xfrm flipV="1">
            <a:off x="3227070" y="4046220"/>
            <a:ext cx="1149985" cy="39116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39" name="直接连接符 743438"/>
          <p:cNvSpPr/>
          <p:nvPr/>
        </p:nvSpPr>
        <p:spPr>
          <a:xfrm flipH="1" flipV="1">
            <a:off x="4983163" y="4035425"/>
            <a:ext cx="20637" cy="40163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40" name="直接连接符 743439"/>
          <p:cNvSpPr/>
          <p:nvPr/>
        </p:nvSpPr>
        <p:spPr>
          <a:xfrm flipH="1">
            <a:off x="2759075" y="3543300"/>
            <a:ext cx="1147763" cy="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41" name="直接连接符 743440"/>
          <p:cNvSpPr/>
          <p:nvPr/>
        </p:nvSpPr>
        <p:spPr>
          <a:xfrm>
            <a:off x="5368925" y="3543300"/>
            <a:ext cx="1063625" cy="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42" name="直接连接符 743441"/>
          <p:cNvSpPr/>
          <p:nvPr/>
        </p:nvSpPr>
        <p:spPr>
          <a:xfrm>
            <a:off x="3146425" y="1655763"/>
            <a:ext cx="0" cy="4095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43" name="直接连接符 743442"/>
          <p:cNvSpPr/>
          <p:nvPr/>
        </p:nvSpPr>
        <p:spPr>
          <a:xfrm>
            <a:off x="6043613" y="1685925"/>
            <a:ext cx="0" cy="379413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44" name="矩形 743443"/>
          <p:cNvSpPr/>
          <p:nvPr/>
        </p:nvSpPr>
        <p:spPr>
          <a:xfrm>
            <a:off x="6432550" y="3297238"/>
            <a:ext cx="2027238" cy="493712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设备驱动程序</a:t>
            </a:r>
            <a:endParaRPr lang="zh-CN" altLang="en-US" sz="1600" b="1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743445" name="椭圆 743444"/>
          <p:cNvSpPr/>
          <p:nvPr/>
        </p:nvSpPr>
        <p:spPr>
          <a:xfrm>
            <a:off x="3917950" y="2968625"/>
            <a:ext cx="1662113" cy="1150938"/>
          </a:xfrm>
          <a:prstGeom prst="ellipse">
            <a:avLst/>
          </a:prstGeom>
          <a:solidFill>
            <a:srgbClr val="FFFF99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600" b="1" dirty="0">
                <a:solidFill>
                  <a:srgbClr val="FF3300"/>
                </a:solidFill>
                <a:latin typeface="Arial" panose="020B0604020202020204" pitchFamily="34" charset="0"/>
              </a:rPr>
              <a:t>设备</a:t>
            </a:r>
            <a:endParaRPr lang="zh-CN" altLang="en-US" sz="16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rgbClr val="FF3300"/>
                </a:solidFill>
                <a:latin typeface="Arial" panose="020B0604020202020204" pitchFamily="34" charset="0"/>
              </a:rPr>
              <a:t>管理</a:t>
            </a:r>
            <a:endParaRPr lang="zh-CN" altLang="en-US" sz="16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743446" name="直接连接符 743445"/>
          <p:cNvSpPr/>
          <p:nvPr/>
        </p:nvSpPr>
        <p:spPr>
          <a:xfrm flipH="1">
            <a:off x="2179638" y="4937125"/>
            <a:ext cx="966787" cy="5746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47" name="直接连接符 743446"/>
          <p:cNvSpPr/>
          <p:nvPr/>
        </p:nvSpPr>
        <p:spPr>
          <a:xfrm>
            <a:off x="5364163" y="4868863"/>
            <a:ext cx="0" cy="6477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48" name="文本框 743447"/>
          <p:cNvSpPr txBox="1"/>
          <p:nvPr/>
        </p:nvSpPr>
        <p:spPr>
          <a:xfrm>
            <a:off x="6659563" y="5157788"/>
            <a:ext cx="2233612" cy="1584325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just"/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磁盘访问时间</a:t>
            </a:r>
            <a:endParaRPr lang="zh-CN" altLang="en-US" sz="14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磁盘调度</a:t>
            </a:r>
            <a:endParaRPr lang="zh-CN" altLang="en-US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先来先服务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最短寻道时间优先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扫描（电梯算法）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400" b="1">
                <a:solidFill>
                  <a:srgbClr val="DF5721"/>
                </a:solidFill>
                <a:latin typeface="Times New Roman" panose="02020603050405020304" pitchFamily="18" charset="0"/>
              </a:rPr>
              <a:t>CSCAN</a:t>
            </a:r>
            <a:endParaRPr lang="en-US" altLang="zh-CN" sz="1400" b="1">
              <a:solidFill>
                <a:srgbClr val="DF5721"/>
              </a:solidFill>
              <a:latin typeface="Arial" panose="020B0604020202020204" pitchFamily="34" charset="0"/>
            </a:endParaRPr>
          </a:p>
        </p:txBody>
      </p:sp>
      <p:sp>
        <p:nvSpPr>
          <p:cNvPr id="743449" name="直接连接符 743448"/>
          <p:cNvSpPr/>
          <p:nvPr/>
        </p:nvSpPr>
        <p:spPr>
          <a:xfrm>
            <a:off x="5368290" y="3933825"/>
            <a:ext cx="2156460" cy="4318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3450" name="文本框 743449"/>
          <p:cNvSpPr txBox="1"/>
          <p:nvPr/>
        </p:nvSpPr>
        <p:spPr>
          <a:xfrm>
            <a:off x="6732588" y="4365625"/>
            <a:ext cx="1547812" cy="439738"/>
          </a:xfrm>
          <a:prstGeom prst="rect">
            <a:avLst/>
          </a:prstGeom>
          <a:solidFill>
            <a:srgbClr val="FFCCFF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磁盘存储管理</a:t>
            </a:r>
            <a:endParaRPr lang="zh-CN" altLang="en-US" sz="16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43451" name="直接连接符 743450"/>
          <p:cNvSpPr/>
          <p:nvPr/>
        </p:nvSpPr>
        <p:spPr>
          <a:xfrm flipH="1" flipV="1">
            <a:off x="7596188" y="4797425"/>
            <a:ext cx="20637" cy="40163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9570" name="标题 74956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1225"/>
          </a:xfrm>
        </p:spPr>
        <p:txBody>
          <a:bodyPr anchor="b"/>
          <a:p>
            <a:r>
              <a:rPr lang="zh-CN" altLang="en-US" sz="4000" b="1" dirty="0"/>
              <a:t> 操作系统接口</a:t>
            </a:r>
            <a:endParaRPr lang="zh-CN" altLang="en-US" sz="4000" b="1"/>
          </a:p>
        </p:txBody>
      </p:sp>
      <p:sp>
        <p:nvSpPr>
          <p:cNvPr id="749571" name="文本占位符 749570"/>
          <p:cNvSpPr>
            <a:spLocks noGrp="1"/>
          </p:cNvSpPr>
          <p:nvPr>
            <p:ph type="body" idx="1"/>
          </p:nvPr>
        </p:nvSpPr>
        <p:spPr>
          <a:xfrm>
            <a:off x="1182688" y="1557338"/>
            <a:ext cx="7772400" cy="4575175"/>
          </a:xfrm>
        </p:spPr>
        <p:txBody>
          <a:bodyPr/>
          <a:p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联机命令接口</a:t>
            </a:r>
            <a:endParaRPr lang="zh-CN" altLang="en-US" dirty="0">
              <a:solidFill>
                <a:schemeClr val="tx2"/>
              </a:solidFill>
              <a:ea typeface="楷体_GB2312" pitchFamily="49" charset="-122"/>
            </a:endParaRPr>
          </a:p>
          <a:p>
            <a:pPr marL="808355" lvl="1">
              <a:buClr>
                <a:schemeClr val="tx1"/>
              </a:buClr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联机命令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808355" lvl="1">
              <a:buClr>
                <a:schemeClr val="tx1"/>
              </a:buClr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终端处理程序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808355" lvl="1">
              <a:buClr>
                <a:schemeClr val="tx1"/>
              </a:buClr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命令解释程序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  <a:p>
            <a:r>
              <a:rPr lang="zh-CN" altLang="en-US" dirty="0">
                <a:solidFill>
                  <a:srgbClr val="DF5721"/>
                </a:solidFill>
                <a:ea typeface="楷体_GB2312" pitchFamily="49" charset="-122"/>
              </a:rPr>
              <a:t>程序接口</a:t>
            </a:r>
            <a:endParaRPr lang="zh-CN" altLang="en-US" dirty="0">
              <a:solidFill>
                <a:srgbClr val="DF5721"/>
              </a:solidFill>
              <a:ea typeface="楷体_GB2312" pitchFamily="49" charset="-122"/>
            </a:endParaRPr>
          </a:p>
          <a:p>
            <a:pPr marL="808355" lvl="1">
              <a:buClr>
                <a:schemeClr val="tx1"/>
              </a:buClr>
            </a:pP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系统调用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与一般过程调用的区别</a:t>
            </a:r>
            <a:endParaRPr lang="zh-CN" altLang="en-US" dirty="0">
              <a:solidFill>
                <a:schemeClr val="tx2"/>
              </a:solidFill>
              <a:ea typeface="楷体_GB2312" pitchFamily="49" charset="-122"/>
            </a:endParaRPr>
          </a:p>
          <a:p>
            <a:pPr marL="808355" lvl="1">
              <a:buClr>
                <a:schemeClr val="tx1"/>
              </a:buClr>
            </a:pPr>
            <a:r>
              <a:rPr lang="zh-CN" altLang="en-US" dirty="0">
                <a:solidFill>
                  <a:srgbClr val="DF5721"/>
                </a:solidFill>
                <a:ea typeface="楷体_GB2312" pitchFamily="49" charset="-122"/>
              </a:rPr>
              <a:t>中断与陷入</a:t>
            </a:r>
            <a:endParaRPr lang="zh-CN" altLang="en-US">
              <a:solidFill>
                <a:srgbClr val="DF5721"/>
              </a:solidFill>
              <a:ea typeface="楷体_GB2312" pitchFamily="49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图形用户接口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72450" name="图片 8724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451485"/>
            <a:ext cx="9258300" cy="6940550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318" y="108268"/>
            <a:ext cx="7793037" cy="1462087"/>
          </a:xfrm>
        </p:spPr>
        <p:txBody>
          <a:bodyPr/>
          <a:lstStyle/>
          <a:p>
            <a:r>
              <a:rPr lang="zh-CN" altLang="en-US" sz="4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计算机系统层次结构</a:t>
            </a:r>
            <a:endParaRPr lang="en-US" altLang="zh-CN" sz="48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1287463" y="2803525"/>
            <a:ext cx="6840537" cy="199548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Text Box 53"/>
          <p:cNvSpPr txBox="1">
            <a:spLocks noChangeArrowheads="1"/>
          </p:cNvSpPr>
          <p:nvPr/>
        </p:nvSpPr>
        <p:spPr bwMode="auto">
          <a:xfrm>
            <a:off x="6407150" y="1858963"/>
            <a:ext cx="661988" cy="500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en-US" altLang="zh-CN" sz="1800" b="1">
                <a:solidFill>
                  <a:srgbClr val="FF3399"/>
                </a:solidFill>
                <a:ea typeface="华文新魏" panose="02010800040101010101" pitchFamily="2" charset="-122"/>
              </a:rPr>
              <a:t>…</a:t>
            </a:r>
            <a:endParaRPr lang="en-US" altLang="zh-CN" sz="1800" b="1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484" name="Group 1034"/>
          <p:cNvGrpSpPr/>
          <p:nvPr/>
        </p:nvGrpSpPr>
        <p:grpSpPr bwMode="auto">
          <a:xfrm>
            <a:off x="1431925" y="2803525"/>
            <a:ext cx="6740525" cy="931863"/>
            <a:chOff x="902" y="1766"/>
            <a:chExt cx="4246" cy="587"/>
          </a:xfrm>
        </p:grpSpPr>
        <p:sp>
          <p:nvSpPr>
            <p:cNvPr id="20507" name="Text Box 39"/>
            <p:cNvSpPr txBox="1">
              <a:spLocks noChangeArrowheads="1"/>
            </p:cNvSpPr>
            <p:nvPr/>
          </p:nvSpPr>
          <p:spPr bwMode="auto">
            <a:xfrm>
              <a:off x="902" y="1766"/>
              <a:ext cx="695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财务系统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8" name="Text Box 40"/>
            <p:cNvSpPr txBox="1">
              <a:spLocks noChangeArrowheads="1"/>
            </p:cNvSpPr>
            <p:nvPr/>
          </p:nvSpPr>
          <p:spPr bwMode="auto">
            <a:xfrm>
              <a:off x="1673" y="1766"/>
              <a:ext cx="695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航空订票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9" name="Text Box 41"/>
            <p:cNvSpPr txBox="1">
              <a:spLocks noChangeArrowheads="1"/>
            </p:cNvSpPr>
            <p:nvPr/>
          </p:nvSpPr>
          <p:spPr bwMode="auto">
            <a:xfrm>
              <a:off x="2507" y="1766"/>
              <a:ext cx="695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上网浏览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10" name="Text Box 42"/>
            <p:cNvSpPr txBox="1">
              <a:spLocks noChangeArrowheads="1"/>
            </p:cNvSpPr>
            <p:nvPr/>
          </p:nvSpPr>
          <p:spPr bwMode="auto">
            <a:xfrm>
              <a:off x="3341" y="1766"/>
              <a:ext cx="695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电子商务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11" name="Text Box 43"/>
            <p:cNvSpPr txBox="1">
              <a:spLocks noChangeArrowheads="1"/>
            </p:cNvSpPr>
            <p:nvPr/>
          </p:nvSpPr>
          <p:spPr bwMode="auto">
            <a:xfrm>
              <a:off x="4453" y="1766"/>
              <a:ext cx="695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科学计算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12" name="Text Box 45"/>
            <p:cNvSpPr txBox="1">
              <a:spLocks noChangeArrowheads="1"/>
            </p:cNvSpPr>
            <p:nvPr/>
          </p:nvSpPr>
          <p:spPr bwMode="auto">
            <a:xfrm>
              <a:off x="2444" y="2039"/>
              <a:ext cx="1036" cy="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b="1" dirty="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应用软件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lang="en-US" altLang="zh-CN" sz="1800" b="1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13" name="Text Box 54"/>
            <p:cNvSpPr txBox="1">
              <a:spLocks noChangeArrowheads="1"/>
            </p:cNvSpPr>
            <p:nvPr/>
          </p:nvSpPr>
          <p:spPr bwMode="auto">
            <a:xfrm>
              <a:off x="4036" y="1766"/>
              <a:ext cx="417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800" b="1">
                  <a:solidFill>
                    <a:srgbClr val="FF3399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0485" name="Line 56"/>
          <p:cNvSpPr>
            <a:spLocks noChangeShapeType="1"/>
          </p:cNvSpPr>
          <p:nvPr/>
        </p:nvSpPr>
        <p:spPr bwMode="auto">
          <a:xfrm>
            <a:off x="1993900" y="2359025"/>
            <a:ext cx="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</p:spPr>
        <p:txBody>
          <a:bodyPr tIns="36000"/>
          <a:lstStyle/>
          <a:p>
            <a:endParaRPr lang="zh-CN" altLang="en-US"/>
          </a:p>
        </p:txBody>
      </p:sp>
      <p:sp>
        <p:nvSpPr>
          <p:cNvPr id="20486" name="Line 57"/>
          <p:cNvSpPr>
            <a:spLocks noChangeShapeType="1"/>
          </p:cNvSpPr>
          <p:nvPr/>
        </p:nvSpPr>
        <p:spPr bwMode="auto">
          <a:xfrm>
            <a:off x="3317875" y="2359025"/>
            <a:ext cx="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</p:spPr>
        <p:txBody>
          <a:bodyPr tIns="36000"/>
          <a:lstStyle/>
          <a:p>
            <a:endParaRPr lang="zh-CN" altLang="en-US"/>
          </a:p>
        </p:txBody>
      </p:sp>
      <p:sp>
        <p:nvSpPr>
          <p:cNvPr id="20487" name="Line 58"/>
          <p:cNvSpPr>
            <a:spLocks noChangeShapeType="1"/>
          </p:cNvSpPr>
          <p:nvPr/>
        </p:nvSpPr>
        <p:spPr bwMode="auto">
          <a:xfrm>
            <a:off x="4641850" y="2359025"/>
            <a:ext cx="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</p:spPr>
        <p:txBody>
          <a:bodyPr tIns="36000"/>
          <a:lstStyle/>
          <a:p>
            <a:endParaRPr lang="zh-CN" altLang="en-US"/>
          </a:p>
        </p:txBody>
      </p:sp>
      <p:sp>
        <p:nvSpPr>
          <p:cNvPr id="20488" name="Line 59"/>
          <p:cNvSpPr>
            <a:spLocks noChangeShapeType="1"/>
          </p:cNvSpPr>
          <p:nvPr/>
        </p:nvSpPr>
        <p:spPr bwMode="auto">
          <a:xfrm>
            <a:off x="5745163" y="2359025"/>
            <a:ext cx="0" cy="527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</p:spPr>
        <p:txBody>
          <a:bodyPr tIns="36000"/>
          <a:lstStyle/>
          <a:p>
            <a:endParaRPr lang="zh-CN" altLang="en-US"/>
          </a:p>
        </p:txBody>
      </p:sp>
      <p:sp>
        <p:nvSpPr>
          <p:cNvPr id="20489" name="Line 60"/>
          <p:cNvSpPr>
            <a:spLocks noChangeShapeType="1"/>
          </p:cNvSpPr>
          <p:nvPr/>
        </p:nvSpPr>
        <p:spPr bwMode="auto">
          <a:xfrm>
            <a:off x="7510463" y="2359025"/>
            <a:ext cx="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stealth" w="med" len="med"/>
          </a:ln>
        </p:spPr>
        <p:txBody>
          <a:bodyPr tIns="36000"/>
          <a:lstStyle/>
          <a:p>
            <a:endParaRPr lang="zh-CN" altLang="en-US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7069138" y="1700213"/>
            <a:ext cx="1103312" cy="658812"/>
          </a:xfrm>
          <a:prstGeom prst="rect">
            <a:avLst/>
          </a:prstGeom>
          <a:solidFill>
            <a:srgbClr val="FFCCCC"/>
          </a:solidFill>
          <a:ln w="19050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r>
              <a: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lang="en-US" altLang="zh-CN" sz="1800" b="1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5303838" y="1700213"/>
            <a:ext cx="1103312" cy="658812"/>
          </a:xfrm>
          <a:prstGeom prst="rect">
            <a:avLst/>
          </a:prstGeom>
          <a:solidFill>
            <a:srgbClr val="FFCCCC"/>
          </a:solidFill>
          <a:ln w="19050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r>
              <a: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endParaRPr lang="en-US" altLang="zh-CN" sz="1800" b="1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3979863" y="1700213"/>
            <a:ext cx="1103312" cy="658812"/>
          </a:xfrm>
          <a:prstGeom prst="rect">
            <a:avLst/>
          </a:prstGeom>
          <a:solidFill>
            <a:srgbClr val="FFCCCC"/>
          </a:solidFill>
          <a:ln w="19050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r>
              <a: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altLang="zh-CN" sz="1800" b="1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2655888" y="1700213"/>
            <a:ext cx="1103312" cy="658812"/>
          </a:xfrm>
          <a:prstGeom prst="rect">
            <a:avLst/>
          </a:prstGeom>
          <a:solidFill>
            <a:srgbClr val="FFCCCC"/>
          </a:solidFill>
          <a:ln w="19050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r>
              <a: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1800" b="1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1331913" y="1700213"/>
            <a:ext cx="1103312" cy="658812"/>
          </a:xfrm>
          <a:prstGeom prst="rect">
            <a:avLst/>
          </a:prstGeom>
          <a:solidFill>
            <a:srgbClr val="FFCCCC"/>
          </a:solidFill>
          <a:ln w="19050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r>
              <a: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1800" b="1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495" name="Group 1033"/>
          <p:cNvGrpSpPr/>
          <p:nvPr/>
        </p:nvGrpSpPr>
        <p:grpSpPr bwMode="auto">
          <a:xfrm>
            <a:off x="1839913" y="3652838"/>
            <a:ext cx="5516562" cy="1493837"/>
            <a:chOff x="1180" y="2315"/>
            <a:chExt cx="3475" cy="941"/>
          </a:xfrm>
        </p:grpSpPr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1180" y="2315"/>
              <a:ext cx="3475" cy="9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501" name="Text Box 46"/>
            <p:cNvSpPr txBox="1">
              <a:spLocks noChangeArrowheads="1"/>
            </p:cNvSpPr>
            <p:nvPr/>
          </p:nvSpPr>
          <p:spPr bwMode="auto">
            <a:xfrm>
              <a:off x="1319" y="2315"/>
              <a:ext cx="695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编译程序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2" name="Text Box 47"/>
            <p:cNvSpPr txBox="1">
              <a:spLocks noChangeArrowheads="1"/>
            </p:cNvSpPr>
            <p:nvPr/>
          </p:nvSpPr>
          <p:spPr bwMode="auto">
            <a:xfrm>
              <a:off x="2014" y="2315"/>
              <a:ext cx="695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汇编程序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3" name="Text Box 48"/>
            <p:cNvSpPr txBox="1">
              <a:spLocks noChangeArrowheads="1"/>
            </p:cNvSpPr>
            <p:nvPr/>
          </p:nvSpPr>
          <p:spPr bwMode="auto">
            <a:xfrm>
              <a:off x="2848" y="2315"/>
              <a:ext cx="695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just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数据库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4" name="Text Box 50"/>
            <p:cNvSpPr txBox="1">
              <a:spLocks noChangeArrowheads="1"/>
            </p:cNvSpPr>
            <p:nvPr/>
          </p:nvSpPr>
          <p:spPr bwMode="auto">
            <a:xfrm>
              <a:off x="2431" y="2591"/>
              <a:ext cx="973" cy="2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支撑软件</a:t>
              </a:r>
              <a:r>
                <a:rPr lang="en-US" altLang="zh-CN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5" name="Text Box 55"/>
            <p:cNvSpPr txBox="1">
              <a:spLocks noChangeArrowheads="1"/>
            </p:cNvSpPr>
            <p:nvPr/>
          </p:nvSpPr>
          <p:spPr bwMode="auto">
            <a:xfrm>
              <a:off x="3480" y="2315"/>
              <a:ext cx="493" cy="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>
                  <a:solidFill>
                    <a:srgbClr val="FF3399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6" name="Text Box 66"/>
            <p:cNvSpPr txBox="1">
              <a:spLocks noChangeArrowheads="1"/>
            </p:cNvSpPr>
            <p:nvPr/>
          </p:nvSpPr>
          <p:spPr bwMode="auto">
            <a:xfrm>
              <a:off x="3897" y="2315"/>
              <a:ext cx="695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1800" b="1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实用程序</a:t>
              </a:r>
              <a:endPara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0496" name="Group 1032"/>
          <p:cNvGrpSpPr/>
          <p:nvPr/>
        </p:nvGrpSpPr>
        <p:grpSpPr bwMode="auto">
          <a:xfrm>
            <a:off x="3386138" y="4514850"/>
            <a:ext cx="2427287" cy="1228725"/>
            <a:chOff x="2109" y="3203"/>
            <a:chExt cx="1529" cy="774"/>
          </a:xfrm>
        </p:grpSpPr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2109" y="3203"/>
              <a:ext cx="1529" cy="7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499" name="Text Box 51"/>
            <p:cNvSpPr txBox="1">
              <a:spLocks noChangeArrowheads="1"/>
            </p:cNvSpPr>
            <p:nvPr/>
          </p:nvSpPr>
          <p:spPr bwMode="auto">
            <a:xfrm>
              <a:off x="2245" y="3294"/>
              <a:ext cx="1251" cy="4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 smtClean="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</a:t>
              </a:r>
              <a:endParaRPr lang="zh-CN" altLang="en-US" sz="1800" b="1" dirty="0" smtClean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en-US" altLang="zh-CN" sz="1800" b="1" dirty="0" smtClean="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系统软件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lang="en-US" altLang="zh-CN" sz="1800" b="1" dirty="0" smtClean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lang="en-US" altLang="zh-CN" sz="1800" b="1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lang="en-US" altLang="zh-CN" sz="1800" b="1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lang="en-US" altLang="zh-CN" sz="1800" b="1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lang="en-US" altLang="zh-CN" sz="1800" b="1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3819525" y="5391150"/>
            <a:ext cx="1544638" cy="87947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108000" rIns="0" bIns="0"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计算机硬件</a:t>
            </a:r>
            <a:endParaRPr lang="zh-CN" altLang="en-US" sz="1800" b="1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6261" name="直接连接符 736260"/>
          <p:cNvSpPr/>
          <p:nvPr/>
        </p:nvSpPr>
        <p:spPr>
          <a:xfrm>
            <a:off x="3272155" y="2538095"/>
            <a:ext cx="857250" cy="28448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2" name="直接连接符 736261"/>
          <p:cNvSpPr/>
          <p:nvPr/>
        </p:nvSpPr>
        <p:spPr>
          <a:xfrm flipH="1">
            <a:off x="4721225" y="2609850"/>
            <a:ext cx="769938" cy="21272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3" name="直接连接符 736262"/>
          <p:cNvSpPr/>
          <p:nvPr/>
        </p:nvSpPr>
        <p:spPr>
          <a:xfrm flipV="1">
            <a:off x="3355975" y="3819525"/>
            <a:ext cx="771525" cy="42703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4" name="直接连接符 736263"/>
          <p:cNvSpPr/>
          <p:nvPr/>
        </p:nvSpPr>
        <p:spPr>
          <a:xfrm flipH="1" flipV="1">
            <a:off x="4721225" y="3819525"/>
            <a:ext cx="769938" cy="42703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5" name="直接连接符 736264"/>
          <p:cNvSpPr/>
          <p:nvPr/>
        </p:nvSpPr>
        <p:spPr>
          <a:xfrm flipH="1">
            <a:off x="3355975" y="3324225"/>
            <a:ext cx="463550" cy="15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6" name="直接连接符 736265"/>
          <p:cNvSpPr/>
          <p:nvPr/>
        </p:nvSpPr>
        <p:spPr>
          <a:xfrm flipV="1">
            <a:off x="5026025" y="3324225"/>
            <a:ext cx="382588" cy="15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7" name="直接连接符 736266"/>
          <p:cNvSpPr/>
          <p:nvPr/>
        </p:nvSpPr>
        <p:spPr>
          <a:xfrm>
            <a:off x="2674938" y="1682750"/>
            <a:ext cx="692150" cy="3571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8" name="直接连接符 736267"/>
          <p:cNvSpPr/>
          <p:nvPr/>
        </p:nvSpPr>
        <p:spPr>
          <a:xfrm flipH="1">
            <a:off x="5478463" y="1682750"/>
            <a:ext cx="693737" cy="3571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69" name="直接连接符 736268"/>
          <p:cNvSpPr/>
          <p:nvPr/>
        </p:nvSpPr>
        <p:spPr>
          <a:xfrm flipH="1" flipV="1">
            <a:off x="1538288" y="3322638"/>
            <a:ext cx="463550" cy="158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70" name="直接连接符 736269"/>
          <p:cNvSpPr/>
          <p:nvPr/>
        </p:nvSpPr>
        <p:spPr>
          <a:xfrm>
            <a:off x="5402263" y="4746625"/>
            <a:ext cx="849312" cy="3556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71" name="直接连接符 736270"/>
          <p:cNvSpPr/>
          <p:nvPr/>
        </p:nvSpPr>
        <p:spPr>
          <a:xfrm flipH="1">
            <a:off x="2749550" y="4816475"/>
            <a:ext cx="615950" cy="3571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72" name="椭圆 736271"/>
          <p:cNvSpPr/>
          <p:nvPr/>
        </p:nvSpPr>
        <p:spPr>
          <a:xfrm>
            <a:off x="3775075" y="2757805"/>
            <a:ext cx="1271905" cy="11220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en-US" altLang="zh-CN" sz="16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操作</a:t>
            </a:r>
            <a:endParaRPr lang="zh-CN" altLang="en-US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系统</a:t>
            </a:r>
            <a:endParaRPr lang="zh-CN" altLang="en-US" sz="16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endParaRPr lang="zh-CN" altLang="en-US" sz="16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736273" name="流程图: 可选过程 736272"/>
          <p:cNvSpPr/>
          <p:nvPr/>
        </p:nvSpPr>
        <p:spPr>
          <a:xfrm>
            <a:off x="4721225" y="2039938"/>
            <a:ext cx="1531938" cy="569912"/>
          </a:xfrm>
          <a:prstGeom prst="flowChartAlternateProcess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基本概念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74" name="流程图: 可选过程 736273"/>
          <p:cNvSpPr/>
          <p:nvPr/>
        </p:nvSpPr>
        <p:spPr>
          <a:xfrm>
            <a:off x="2675255" y="2038985"/>
            <a:ext cx="1042035" cy="499110"/>
          </a:xfrm>
          <a:prstGeom prst="flowChartAlternateProcess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处理机管理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75" name="圆角矩形 736274"/>
          <p:cNvSpPr/>
          <p:nvPr/>
        </p:nvSpPr>
        <p:spPr>
          <a:xfrm>
            <a:off x="1992313" y="3038475"/>
            <a:ext cx="1525587" cy="569913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设备管理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76" name="流程图: 可选过程 736275"/>
          <p:cNvSpPr/>
          <p:nvPr/>
        </p:nvSpPr>
        <p:spPr>
          <a:xfrm>
            <a:off x="5402263" y="3038475"/>
            <a:ext cx="1500187" cy="569913"/>
          </a:xfrm>
          <a:prstGeom prst="flowChartAlternateProcess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作业管理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用户接口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77" name="圆角矩形 736276"/>
          <p:cNvSpPr/>
          <p:nvPr/>
        </p:nvSpPr>
        <p:spPr>
          <a:xfrm>
            <a:off x="4795838" y="4248150"/>
            <a:ext cx="1455737" cy="56832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存储管理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78" name="圆角矩形 736277"/>
          <p:cNvSpPr/>
          <p:nvPr/>
        </p:nvSpPr>
        <p:spPr>
          <a:xfrm>
            <a:off x="2676525" y="4246563"/>
            <a:ext cx="1560513" cy="569912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文件管理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79" name="流程图: 可选过程 736278"/>
          <p:cNvSpPr/>
          <p:nvPr/>
        </p:nvSpPr>
        <p:spPr>
          <a:xfrm>
            <a:off x="5402263" y="188913"/>
            <a:ext cx="1465262" cy="1495425"/>
          </a:xfrm>
          <a:prstGeom prst="flowChartAlternateProcess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操作系统定义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OS</a:t>
            </a: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的作用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OS</a:t>
            </a: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特征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OS</a:t>
            </a: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的主要功能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OS</a:t>
            </a: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分类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OS</a:t>
            </a: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结构设计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80" name="流程图: 可选过程 736279"/>
          <p:cNvSpPr/>
          <p:nvPr/>
        </p:nvSpPr>
        <p:spPr>
          <a:xfrm>
            <a:off x="1993900" y="188913"/>
            <a:ext cx="1463675" cy="1493837"/>
          </a:xfrm>
          <a:prstGeom prst="flowChartAlternateProcess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多道程序设计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进程基本概念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进程同步互斥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进程间通信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进程调度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死锁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81" name="流程图: 可选过程 736280"/>
          <p:cNvSpPr/>
          <p:nvPr/>
        </p:nvSpPr>
        <p:spPr>
          <a:xfrm>
            <a:off x="250825" y="2325688"/>
            <a:ext cx="1309688" cy="2398712"/>
          </a:xfrm>
          <a:prstGeom prst="flowChartAlternateProcess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I/O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系统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I/O</a:t>
            </a: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控制方式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缓冲技术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I/O</a:t>
            </a: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软件组成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设备独立性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设备分配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驱动程序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虚设备技术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通道技术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磁盘调度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82" name="圆角矩形 736281"/>
          <p:cNvSpPr/>
          <p:nvPr/>
        </p:nvSpPr>
        <p:spPr>
          <a:xfrm>
            <a:off x="2144713" y="5102225"/>
            <a:ext cx="1463675" cy="149542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文件基本概念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文件的逻辑结构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文件的物理结构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文件目录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外存空间管理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文件共享与保护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数据一致性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36283" name="流程图: 可选过程 736282"/>
          <p:cNvSpPr/>
          <p:nvPr/>
        </p:nvSpPr>
        <p:spPr>
          <a:xfrm>
            <a:off x="7221538" y="2822575"/>
            <a:ext cx="1771650" cy="927100"/>
          </a:xfrm>
          <a:prstGeom prst="flowChartAlternateProcess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</a:rPr>
              <a:t>用户接口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3366CC"/>
                </a:solidFill>
                <a:latin typeface="Arial" panose="020B0604020202020204" pitchFamily="34" charset="0"/>
              </a:rPr>
              <a:t>作业基本概念</a:t>
            </a:r>
            <a:endParaRPr lang="zh-CN" altLang="en-US" sz="1400" b="1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3366CC"/>
                </a:solidFill>
                <a:latin typeface="Arial" panose="020B0604020202020204" pitchFamily="34" charset="0"/>
              </a:rPr>
              <a:t>批处理系统作业管理</a:t>
            </a:r>
            <a:endParaRPr lang="zh-CN" altLang="en-US" sz="1400" b="1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3366CC"/>
                </a:solidFill>
                <a:latin typeface="Arial" panose="020B0604020202020204" pitchFamily="34" charset="0"/>
              </a:rPr>
              <a:t>分时系统作业管理</a:t>
            </a:r>
            <a:endParaRPr lang="zh-CN" altLang="en-US" sz="1400" b="1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  <p:sp>
        <p:nvSpPr>
          <p:cNvPr id="736284" name="直接连接符 736283"/>
          <p:cNvSpPr/>
          <p:nvPr/>
        </p:nvSpPr>
        <p:spPr>
          <a:xfrm>
            <a:off x="6901815" y="3322955"/>
            <a:ext cx="327660" cy="63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6285" name="圆角矩形 736284"/>
          <p:cNvSpPr/>
          <p:nvPr/>
        </p:nvSpPr>
        <p:spPr>
          <a:xfrm>
            <a:off x="5478463" y="5102225"/>
            <a:ext cx="1541462" cy="175577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程序的装入与链接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存储管理任务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动态分区分配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交换技术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页式存储管理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段式存储管理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段页式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400" b="1" dirty="0">
                <a:solidFill>
                  <a:srgbClr val="CC0066"/>
                </a:solidFill>
                <a:latin typeface="Arial" panose="020B0604020202020204" pitchFamily="34" charset="0"/>
                <a:sym typeface="+mn-ea"/>
              </a:rPr>
              <a:t>虚拟存储技术</a:t>
            </a:r>
            <a:endParaRPr lang="zh-CN" altLang="en-US" sz="1400" b="1" dirty="0">
              <a:solidFill>
                <a:srgbClr val="CC0066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85" name="文本框 737284"/>
          <p:cNvSpPr txBox="1"/>
          <p:nvPr/>
        </p:nvSpPr>
        <p:spPr>
          <a:xfrm>
            <a:off x="395288" y="3992563"/>
            <a:ext cx="1873250" cy="13557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批处理操作系统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分时系统</a:t>
            </a:r>
            <a:endParaRPr lang="zh-CN" altLang="en-US" sz="1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实时操作系统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个人计算机操作系统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网络操作系统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分布式操作系统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286" name="文本框 737285"/>
          <p:cNvSpPr txBox="1"/>
          <p:nvPr/>
        </p:nvSpPr>
        <p:spPr>
          <a:xfrm>
            <a:off x="2771775" y="4340225"/>
            <a:ext cx="1603375" cy="36036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操作系统定义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287" name="文本框 737286"/>
          <p:cNvSpPr txBox="1"/>
          <p:nvPr/>
        </p:nvSpPr>
        <p:spPr>
          <a:xfrm>
            <a:off x="5003800" y="1747838"/>
            <a:ext cx="1152525" cy="36036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37288" name="文本框 737287"/>
          <p:cNvSpPr txBox="1"/>
          <p:nvPr/>
        </p:nvSpPr>
        <p:spPr>
          <a:xfrm>
            <a:off x="3203575" y="1747838"/>
            <a:ext cx="1144588" cy="36036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特征</a:t>
            </a:r>
            <a:endParaRPr lang="zh-CN" altLang="en-US" sz="16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737289" name="文本框 737288"/>
          <p:cNvSpPr txBox="1"/>
          <p:nvPr/>
        </p:nvSpPr>
        <p:spPr>
          <a:xfrm>
            <a:off x="1476375" y="2984500"/>
            <a:ext cx="1558925" cy="34766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分类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290" name="文本框 737289"/>
          <p:cNvSpPr txBox="1"/>
          <p:nvPr/>
        </p:nvSpPr>
        <p:spPr>
          <a:xfrm>
            <a:off x="6300788" y="3368675"/>
            <a:ext cx="1584325" cy="34766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硬件运行环境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291" name="文本框 737290"/>
          <p:cNvSpPr txBox="1"/>
          <p:nvPr/>
        </p:nvSpPr>
        <p:spPr>
          <a:xfrm>
            <a:off x="5043488" y="4340225"/>
            <a:ext cx="1570037" cy="36036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操作系统设计</a:t>
            </a:r>
            <a:endParaRPr lang="zh-CN" altLang="en-US" sz="16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292" name="直接连接符 737291"/>
          <p:cNvSpPr/>
          <p:nvPr/>
        </p:nvSpPr>
        <p:spPr>
          <a:xfrm>
            <a:off x="3852863" y="2108200"/>
            <a:ext cx="500062" cy="52705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293" name="直接连接符 737292"/>
          <p:cNvSpPr/>
          <p:nvPr/>
        </p:nvSpPr>
        <p:spPr>
          <a:xfrm flipH="1">
            <a:off x="5076825" y="2108200"/>
            <a:ext cx="500063" cy="52705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294" name="直接连接符 737293"/>
          <p:cNvSpPr/>
          <p:nvPr/>
        </p:nvSpPr>
        <p:spPr>
          <a:xfrm flipV="1">
            <a:off x="3589338" y="3692525"/>
            <a:ext cx="766762" cy="6731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295" name="直接连接符 737294"/>
          <p:cNvSpPr/>
          <p:nvPr/>
        </p:nvSpPr>
        <p:spPr>
          <a:xfrm flipH="1" flipV="1">
            <a:off x="5076825" y="3692525"/>
            <a:ext cx="745490" cy="6477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296" name="直接连接符 737295"/>
          <p:cNvSpPr/>
          <p:nvPr/>
        </p:nvSpPr>
        <p:spPr>
          <a:xfrm flipH="1" flipV="1">
            <a:off x="3086100" y="3141663"/>
            <a:ext cx="935038" cy="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297" name="文本框 737296"/>
          <p:cNvSpPr txBox="1"/>
          <p:nvPr/>
        </p:nvSpPr>
        <p:spPr>
          <a:xfrm>
            <a:off x="2624455" y="118110"/>
            <a:ext cx="657860" cy="10541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并发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共享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虚拟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异步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</p:txBody>
      </p:sp>
      <p:sp>
        <p:nvSpPr>
          <p:cNvPr id="737298" name="文本框 737297"/>
          <p:cNvSpPr txBox="1"/>
          <p:nvPr/>
        </p:nvSpPr>
        <p:spPr>
          <a:xfrm>
            <a:off x="2771775" y="5059363"/>
            <a:ext cx="1584325" cy="81756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有效管理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合理调度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使用方便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299" name="直接连接符 737298"/>
          <p:cNvSpPr/>
          <p:nvPr/>
        </p:nvSpPr>
        <p:spPr>
          <a:xfrm>
            <a:off x="3563938" y="4700588"/>
            <a:ext cx="0" cy="3587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0" name="文本框 737299"/>
          <p:cNvSpPr txBox="1"/>
          <p:nvPr/>
        </p:nvSpPr>
        <p:spPr>
          <a:xfrm>
            <a:off x="774700" y="5635625"/>
            <a:ext cx="917575" cy="7461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吞吐量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时间片</a:t>
            </a:r>
            <a:endParaRPr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虚机器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301" name="直接连接符 737300"/>
          <p:cNvSpPr/>
          <p:nvPr/>
        </p:nvSpPr>
        <p:spPr>
          <a:xfrm>
            <a:off x="1260475" y="5348288"/>
            <a:ext cx="0" cy="287337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2" name="直接连接符 737301"/>
          <p:cNvSpPr/>
          <p:nvPr/>
        </p:nvSpPr>
        <p:spPr>
          <a:xfrm flipH="1">
            <a:off x="5508625" y="1125538"/>
            <a:ext cx="1104900" cy="6223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3" name="直接连接符 737302"/>
          <p:cNvSpPr/>
          <p:nvPr/>
        </p:nvSpPr>
        <p:spPr>
          <a:xfrm>
            <a:off x="5437505" y="3141980"/>
            <a:ext cx="862965" cy="40322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4" name="直接连接符 737303"/>
          <p:cNvSpPr/>
          <p:nvPr/>
        </p:nvSpPr>
        <p:spPr>
          <a:xfrm>
            <a:off x="5821363" y="4700588"/>
            <a:ext cx="0" cy="3841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5" name="直接连接符 737304"/>
          <p:cNvSpPr/>
          <p:nvPr/>
        </p:nvSpPr>
        <p:spPr>
          <a:xfrm>
            <a:off x="6784340" y="3717290"/>
            <a:ext cx="859155" cy="71882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6" name="直接连接符 737305"/>
          <p:cNvSpPr/>
          <p:nvPr/>
        </p:nvSpPr>
        <p:spPr>
          <a:xfrm flipH="1">
            <a:off x="1260475" y="3357563"/>
            <a:ext cx="935038" cy="6223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7" name="直接连接符 737306"/>
          <p:cNvSpPr/>
          <p:nvPr/>
        </p:nvSpPr>
        <p:spPr>
          <a:xfrm flipH="1" flipV="1">
            <a:off x="3035300" y="1171575"/>
            <a:ext cx="744855" cy="57658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08" name="矩形 737307"/>
          <p:cNvSpPr/>
          <p:nvPr/>
        </p:nvSpPr>
        <p:spPr>
          <a:xfrm>
            <a:off x="5029200" y="5084763"/>
            <a:ext cx="1584325" cy="79216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操作系统设计目标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操作系统结构设计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37309" name="矩形 737308"/>
          <p:cNvSpPr/>
          <p:nvPr/>
        </p:nvSpPr>
        <p:spPr>
          <a:xfrm>
            <a:off x="7526655" y="4436110"/>
            <a:ext cx="1247775" cy="187071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1400" b="1" dirty="0">
                <a:solidFill>
                  <a:srgbClr val="0000CC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状态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系统堆栈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中断技术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时钟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通道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地址映射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Arial" panose="020B0604020202020204" pitchFamily="34" charset="0"/>
              </a:rPr>
              <a:t>存储保护</a:t>
            </a:r>
            <a:endParaRPr lang="zh-CN" altLang="en-US" sz="1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37310" name="矩形 737309"/>
          <p:cNvSpPr/>
          <p:nvPr/>
        </p:nvSpPr>
        <p:spPr>
          <a:xfrm>
            <a:off x="5465445" y="117793"/>
            <a:ext cx="1198563" cy="1079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处理机管理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存储管理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设备管理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文件管理</a:t>
            </a:r>
            <a:endParaRPr lang="zh-CN" altLang="en-US" sz="1400" b="1" dirty="0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Arial" panose="020B0604020202020204" pitchFamily="34" charset="0"/>
              </a:rPr>
              <a:t>用户接口</a:t>
            </a:r>
            <a:endParaRPr lang="zh-CN" altLang="en-US" sz="1400" b="1">
              <a:solidFill>
                <a:srgbClr val="DF5721"/>
              </a:solidFill>
              <a:latin typeface="Arial" panose="020B0604020202020204" pitchFamily="34" charset="0"/>
            </a:endParaRPr>
          </a:p>
        </p:txBody>
      </p:sp>
      <p:sp>
        <p:nvSpPr>
          <p:cNvPr id="737311" name="椭圆 737310"/>
          <p:cNvSpPr/>
          <p:nvPr/>
        </p:nvSpPr>
        <p:spPr>
          <a:xfrm>
            <a:off x="3995738" y="2474595"/>
            <a:ext cx="1441450" cy="13684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操作系统基本概念</a:t>
            </a:r>
            <a:endParaRPr lang="zh-CN" altLang="en-US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8880" y="2305685"/>
            <a:ext cx="1364615" cy="3600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管理手段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直接连接符 2"/>
          <p:cNvSpPr/>
          <p:nvPr/>
        </p:nvSpPr>
        <p:spPr>
          <a:xfrm flipH="1">
            <a:off x="5300345" y="2492375"/>
            <a:ext cx="970280" cy="2698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矩形 3"/>
          <p:cNvSpPr/>
          <p:nvPr/>
        </p:nvSpPr>
        <p:spPr>
          <a:xfrm>
            <a:off x="7816850" y="1007745"/>
            <a:ext cx="775970" cy="85852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1400" b="1">
                <a:solidFill>
                  <a:srgbClr val="DF5721"/>
                </a:solidFill>
                <a:latin typeface="Arial" panose="020B0604020202020204" pitchFamily="34" charset="0"/>
              </a:rPr>
              <a:t>虚拟</a:t>
            </a:r>
            <a:endParaRPr lang="zh-CN" altLang="en-US" sz="1400" b="1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>
                <a:solidFill>
                  <a:srgbClr val="DF5721"/>
                </a:solidFill>
                <a:latin typeface="Arial" panose="020B0604020202020204" pitchFamily="34" charset="0"/>
              </a:rPr>
              <a:t>复用</a:t>
            </a:r>
            <a:endParaRPr lang="zh-CN" altLang="en-US" sz="1400" b="1">
              <a:solidFill>
                <a:srgbClr val="DF5721"/>
              </a:solidFill>
              <a:latin typeface="Arial" panose="020B0604020202020204" pitchFamily="34" charset="0"/>
            </a:endParaRPr>
          </a:p>
          <a:p>
            <a:r>
              <a:rPr lang="zh-CN" altLang="en-US" sz="1400" b="1">
                <a:solidFill>
                  <a:srgbClr val="DF5721"/>
                </a:solidFill>
                <a:latin typeface="Arial" panose="020B0604020202020204" pitchFamily="34" charset="0"/>
              </a:rPr>
              <a:t>抽象</a:t>
            </a:r>
            <a:endParaRPr lang="zh-CN" altLang="en-US" sz="1400" b="1">
              <a:solidFill>
                <a:srgbClr val="DF5721"/>
              </a:solidFill>
              <a:latin typeface="Arial" panose="020B0604020202020204" pitchFamily="34" charset="0"/>
            </a:endParaRPr>
          </a:p>
        </p:txBody>
      </p:sp>
      <p:sp>
        <p:nvSpPr>
          <p:cNvPr id="5" name="直接连接符 4"/>
          <p:cNvSpPr/>
          <p:nvPr/>
        </p:nvSpPr>
        <p:spPr>
          <a:xfrm flipH="1">
            <a:off x="6783705" y="1683385"/>
            <a:ext cx="1033145" cy="6223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758950" y="2305685"/>
            <a:ext cx="1281430" cy="3600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内核结构</a:t>
            </a:r>
            <a:endParaRPr lang="zh-CN" altLang="en-US" sz="1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直接连接符 6"/>
          <p:cNvSpPr/>
          <p:nvPr/>
        </p:nvSpPr>
        <p:spPr>
          <a:xfrm>
            <a:off x="3035300" y="2491740"/>
            <a:ext cx="1014095" cy="41402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文本框 7"/>
          <p:cNvSpPr txBox="1"/>
          <p:nvPr/>
        </p:nvSpPr>
        <p:spPr>
          <a:xfrm>
            <a:off x="1128395" y="1151890"/>
            <a:ext cx="795655" cy="69342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单内核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anose="02020603050405020304" pitchFamily="18" charset="0"/>
              </a:rPr>
              <a:t>微内核</a:t>
            </a:r>
            <a:endParaRPr lang="zh-CN" altLang="en-US" sz="1400" b="1" dirty="0">
              <a:solidFill>
                <a:srgbClr val="DF57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直接连接符 8"/>
          <p:cNvSpPr/>
          <p:nvPr/>
        </p:nvSpPr>
        <p:spPr>
          <a:xfrm flipH="1" flipV="1">
            <a:off x="1475740" y="1845310"/>
            <a:ext cx="637540" cy="460375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26" name="矩形 717825"/>
          <p:cNvSpPr/>
          <p:nvPr/>
        </p:nvSpPr>
        <p:spPr>
          <a:xfrm>
            <a:off x="1116013" y="260350"/>
            <a:ext cx="7127875" cy="7667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Clr>
                <a:srgbClr val="003399"/>
              </a:buClr>
            </a:pPr>
            <a:r>
              <a:rPr lang="zh-CN" altLang="en-US" b="1" dirty="0"/>
              <a:t>第二章 处理器</a:t>
            </a:r>
            <a:r>
              <a:rPr lang="zh-CN" altLang="en-US" b="1" dirty="0"/>
              <a:t>管理与</a:t>
            </a:r>
            <a:r>
              <a:rPr lang="zh-CN" altLang="en-US" b="1" dirty="0"/>
              <a:t>调度</a:t>
            </a:r>
            <a:endParaRPr lang="zh-CN" altLang="en-US" b="1"/>
          </a:p>
        </p:txBody>
      </p:sp>
      <p:sp>
        <p:nvSpPr>
          <p:cNvPr id="717827" name="矩形 717826"/>
          <p:cNvSpPr/>
          <p:nvPr/>
        </p:nvSpPr>
        <p:spPr>
          <a:xfrm>
            <a:off x="827088" y="1341438"/>
            <a:ext cx="7848600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Clr>
                <a:schemeClr val="accent2"/>
              </a:buClr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、处理器的结构与组成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>
              <a:buClr>
                <a:schemeClr val="accent2"/>
              </a:buClr>
              <a:buNone/>
            </a:pPr>
            <a:r>
              <a:rPr lang="zh-CN" altLang="en-US" sz="2800" b="1" dirty="0">
                <a:ea typeface="楷体_GB2312" pitchFamily="49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ALU  MCU    </a:t>
            </a:r>
            <a:r>
              <a:rPr lang="zh-CN" altLang="en-US" sz="2800" b="1" dirty="0">
                <a:ea typeface="楷体_GB2312" pitchFamily="49" charset="-122"/>
              </a:rPr>
              <a:t>寄存器   指令集</a:t>
            </a:r>
            <a:endParaRPr lang="en-US" altLang="zh-CN" sz="2800" b="1" dirty="0">
              <a:ea typeface="楷体_GB2312" pitchFamily="49" charset="-122"/>
            </a:endParaRPr>
          </a:p>
          <a:p>
            <a:pPr marL="0" lvl="0" indent="0">
              <a:buClr>
                <a:schemeClr val="accent2"/>
              </a:buClr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、处理机调度的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基本概念和种类</a:t>
            </a:r>
            <a:r>
              <a:rPr lang="zh-CN" altLang="en-US" sz="2800" b="1">
                <a:solidFill>
                  <a:srgbClr val="DF5721"/>
                </a:solidFill>
                <a:ea typeface="楷体_GB2312" pitchFamily="49" charset="-122"/>
              </a:rPr>
              <a:t> </a:t>
            </a:r>
            <a:endParaRPr lang="zh-CN" altLang="en-US" sz="2800" b="1">
              <a:solidFill>
                <a:srgbClr val="DF5721"/>
              </a:solidFill>
              <a:ea typeface="楷体_GB2312" pitchFamily="49" charset="-122"/>
            </a:endParaRPr>
          </a:p>
          <a:p>
            <a:pPr marL="0" lvl="0" indent="0">
              <a:buClr>
                <a:schemeClr val="accent2"/>
              </a:buClr>
              <a:buNone/>
            </a:pPr>
            <a:r>
              <a:rPr lang="zh-CN" altLang="en-US" sz="2800" b="1">
                <a:solidFill>
                  <a:srgbClr val="DF5721"/>
                </a:solidFill>
                <a:ea typeface="楷体_GB2312" pitchFamily="49" charset="-122"/>
              </a:rPr>
              <a:t>  长期调度、中期调度、短期调度</a:t>
            </a:r>
            <a:endParaRPr lang="zh-CN" altLang="en-US" sz="2800" b="1">
              <a:solidFill>
                <a:srgbClr val="DF5721"/>
              </a:solidFill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、选择调度算法的准则，周转时间，带权周转时间，响应时间</a:t>
            </a:r>
            <a:r>
              <a:rPr lang="zh-CN" altLang="en-US" sz="2800" b="1">
                <a:ea typeface="楷体_GB2312" pitchFamily="49" charset="-122"/>
              </a:rPr>
              <a:t> </a:t>
            </a:r>
            <a:endParaRPr lang="zh-CN" altLang="en-US" sz="2800" b="1">
              <a:ea typeface="楷体_GB2312" pitchFamily="49" charset="-122"/>
            </a:endParaRPr>
          </a:p>
          <a:p>
            <a:pPr marL="0" lvl="0" indent="0">
              <a:buClr>
                <a:srgbClr val="FF0000"/>
              </a:buClr>
              <a:buNone/>
            </a:pP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常见调度算法</a:t>
            </a:r>
            <a:r>
              <a:rPr lang="zh-CN" altLang="en-US" sz="2800" b="1" dirty="0">
                <a:ea typeface="楷体_GB2312" pitchFamily="49" charset="-122"/>
              </a:rPr>
              <a:t>，抢占，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响应比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>
              <a:buClr>
                <a:srgbClr val="FF0000"/>
              </a:buClr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FIFO, 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短作业优先、最高响应比、时间片轮转、优先级、多级反馈队列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5780" name="矩形 715779"/>
          <p:cNvSpPr/>
          <p:nvPr/>
        </p:nvSpPr>
        <p:spPr>
          <a:xfrm>
            <a:off x="1116330" y="260350"/>
            <a:ext cx="7501890" cy="76708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Clr>
                <a:srgbClr val="FF0000"/>
              </a:buClr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第二章 进程的基本概念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5781" name="矩形 715780"/>
          <p:cNvSpPr/>
          <p:nvPr/>
        </p:nvSpPr>
        <p:spPr>
          <a:xfrm>
            <a:off x="827405" y="1341755"/>
            <a:ext cx="7848600" cy="24009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进程</a:t>
            </a:r>
            <a:r>
              <a:rPr lang="zh-CN" altLang="en-US" sz="2800" b="1" dirty="0">
                <a:ea typeface="楷体_GB2312" pitchFamily="49" charset="-122"/>
              </a:rPr>
              <a:t>概念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r>
              <a:rPr lang="zh-CN" altLang="en-US" sz="2800" b="1" dirty="0">
                <a:ea typeface="楷体_GB2312" pitchFamily="49" charset="-122"/>
              </a:rPr>
              <a:t>和程序的区别与联系</a:t>
            </a:r>
            <a:endParaRPr lang="zh-CN" altLang="en-US" sz="2800" b="1" dirty="0"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进程的基本状态及状态转换的原因</a:t>
            </a:r>
            <a:r>
              <a:rPr lang="zh-CN" altLang="en-US" sz="2800" b="1" dirty="0">
                <a:ea typeface="楷体_GB2312" pitchFamily="49" charset="-122"/>
              </a:rPr>
              <a:t>	 </a:t>
            </a:r>
            <a:endParaRPr lang="zh-CN" altLang="en-US" sz="2800" b="1" dirty="0"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、进程的组成结构，</a:t>
            </a:r>
            <a:r>
              <a:rPr lang="en-US" altLang="zh-CN" sz="2800" b="1" dirty="0">
                <a:ea typeface="楷体_GB2312" pitchFamily="49" charset="-122"/>
              </a:rPr>
              <a:t>PCB</a:t>
            </a:r>
            <a:r>
              <a:rPr lang="zh-CN" altLang="en-US" sz="2800" b="1" dirty="0">
                <a:ea typeface="楷体_GB2312" pitchFamily="49" charset="-122"/>
              </a:rPr>
              <a:t>的作用</a:t>
            </a:r>
            <a:endParaRPr lang="zh-CN" altLang="en-US" sz="2800" b="1" dirty="0"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ea typeface="楷体_GB2312" pitchFamily="49" charset="-122"/>
              </a:rPr>
              <a:t>、进程控制的原语操作	</a:t>
            </a:r>
            <a:endParaRPr lang="zh-CN" altLang="en-US" sz="2800" b="1" dirty="0"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800" b="1" dirty="0">
                <a:ea typeface="楷体_GB2312" pitchFamily="49" charset="-122"/>
              </a:rPr>
              <a:t>5</a:t>
            </a:r>
            <a:r>
              <a:rPr lang="zh-CN" altLang="en-US" sz="2800" b="1" dirty="0">
                <a:ea typeface="楷体_GB2312" pitchFamily="49" charset="-122"/>
              </a:rPr>
              <a:t>、线程的概念，与进程的区别</a:t>
            </a:r>
            <a:endParaRPr lang="zh-CN" altLang="en-US" sz="2800" b="1" dirty="0"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zh-CN" altLang="en-US" sz="2800" b="1" dirty="0">
                <a:ea typeface="楷体_GB2312" pitchFamily="49" charset="-122"/>
              </a:rPr>
              <a:t>、线程的实现方式</a:t>
            </a:r>
            <a:endParaRPr lang="zh-CN" altLang="en-US" sz="2800" b="1" dirty="0">
              <a:ea typeface="楷体_GB2312" pitchFamily="49" charset="-122"/>
            </a:endParaRPr>
          </a:p>
          <a:p>
            <a:pPr lvl="0">
              <a:buNone/>
            </a:pPr>
            <a:r>
              <a:rPr lang="zh-CN" altLang="en-US" sz="2800" b="1" dirty="0">
                <a:ea typeface="楷体_GB2312" pitchFamily="49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ULT    KLT</a:t>
            </a:r>
            <a:endParaRPr lang="zh-CN" altLang="en-US" sz="2800" b="1" dirty="0">
              <a:ea typeface="楷体_GB2312" pitchFamily="49" charset="-122"/>
            </a:endParaRPr>
          </a:p>
          <a:p>
            <a:pPr lvl="0">
              <a:buNone/>
            </a:pP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22" name="标题 747521"/>
          <p:cNvSpPr>
            <a:spLocks noGrp="1"/>
          </p:cNvSpPr>
          <p:nvPr>
            <p:ph type="title"/>
          </p:nvPr>
        </p:nvSpPr>
        <p:spPr>
          <a:xfrm>
            <a:off x="792163" y="-72707"/>
            <a:ext cx="7793037" cy="838200"/>
          </a:xfrm>
        </p:spPr>
        <p:txBody>
          <a:bodyPr anchor="b"/>
          <a:p>
            <a:pPr algn="ctr"/>
            <a:r>
              <a:rPr lang="zh-CN" altLang="en-US" sz="36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第三章 进程同步、死锁</a:t>
            </a:r>
            <a:endParaRPr lang="zh-CN" altLang="en-US" sz="36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23" name="文本占位符 747522"/>
          <p:cNvSpPr>
            <a:spLocks noGrp="1"/>
          </p:cNvSpPr>
          <p:nvPr>
            <p:ph type="body" idx="1"/>
          </p:nvPr>
        </p:nvSpPr>
        <p:spPr>
          <a:xfrm>
            <a:off x="250825" y="938848"/>
            <a:ext cx="8642350" cy="4791075"/>
          </a:xfrm>
        </p:spPr>
        <p:txBody>
          <a:bodyPr/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并发进程的表示：有向图、伪码。</a:t>
            </a:r>
            <a:endParaRPr lang="zh-CN" altLang="en-US" sz="2400" b="1" dirty="0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并发进程常见错误及其原因</a:t>
            </a:r>
            <a:endParaRPr lang="zh-CN" altLang="en-US" sz="2400" b="1" dirty="0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结果不唯一、永远等待</a:t>
            </a:r>
            <a:endParaRPr lang="zh-CN" altLang="en-US" sz="2400" b="1" dirty="0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1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对于共享资源的使用过程不封闭 </a:t>
            </a:r>
            <a:endParaRPr lang="zh-CN" altLang="en-US" sz="2400" b="1" dirty="0">
              <a:solidFill>
                <a:srgbClr val="DF572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、进程互斥、临界区原则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、信号量及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P/V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操作，物理意义、解决同步互斥的方法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几种经典同步问题及其变型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同步约束条件的分析，信号量的初值的设定</a:t>
            </a:r>
            <a:endParaRPr lang="zh-CN" altLang="en-US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单缓冲区的一个生产者一个消费者同步问题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多缓冲区的多</a:t>
            </a: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个生产者多个消费者同步问题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多个生产者多个消费者多个缓冲区的同步问题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阅读者、写入者问题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哲学家就餐问题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rgbClr val="FF0000"/>
              </a:buClr>
            </a:pPr>
            <a:endParaRPr lang="zh-CN" altLang="en-US" sz="2400" b="1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5781" name="矩形 715780"/>
          <p:cNvSpPr/>
          <p:nvPr/>
        </p:nvSpPr>
        <p:spPr>
          <a:xfrm>
            <a:off x="827088" y="1341438"/>
            <a:ext cx="7848600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l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进程间通信的原理和实</a:t>
            </a:r>
            <a:r>
              <a:rPr lang="zh-CN" altLang="en-US" sz="2800" b="1" dirty="0">
                <a:ea typeface="楷体_GB2312" pitchFamily="49" charset="-122"/>
              </a:rPr>
              <a:t>现方法  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algn="l">
              <a:buNone/>
            </a:pPr>
            <a:r>
              <a:rPr lang="zh-CN" altLang="en-US" sz="2800" b="1" dirty="0">
                <a:ea typeface="楷体_GB2312" pitchFamily="49" charset="-122"/>
              </a:rPr>
              <a:t>     管道、 信箱、缓冲、中断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ags/tag1.xml><?xml version="1.0" encoding="utf-8"?>
<p:tagLst xmlns:p="http://schemas.openxmlformats.org/presentationml/2006/main">
  <p:tag name="KSO_WM_UNIT_TABLE_BEAUTIFY" val="smartTable{4142a581-51d5-41ee-be4c-eb6ee54e16e0}"/>
</p:tagLst>
</file>

<file path=ppt/tags/tag2.xml><?xml version="1.0" encoding="utf-8"?>
<p:tagLst xmlns:p="http://schemas.openxmlformats.org/presentationml/2006/main">
  <p:tag name="commondata" val="eyJoZGlkIjoiYTJlZTM3NzhlZjk1Y2Q4N2Q0ZTcxYTYxYWM4MDQyODE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3462</Words>
  <Application>WPS 演示</Application>
  <PresentationFormat>在屏幕上显示</PresentationFormat>
  <Paragraphs>650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华文新魏</vt:lpstr>
      <vt:lpstr>微软雅黑</vt:lpstr>
      <vt:lpstr>Arial Unicode MS</vt:lpstr>
      <vt:lpstr>Courier New</vt:lpstr>
      <vt:lpstr>Blends</vt:lpstr>
      <vt:lpstr>1_Blends</vt:lpstr>
      <vt:lpstr>1_默认设计模板</vt:lpstr>
      <vt:lpstr>第一章 OS概述</vt:lpstr>
      <vt:lpstr> 操作系统接口</vt:lpstr>
      <vt:lpstr>计算机系统层次结构</vt:lpstr>
      <vt:lpstr>PowerPoint 演示文稿</vt:lpstr>
      <vt:lpstr>PowerPoint 演示文稿</vt:lpstr>
      <vt:lpstr>PowerPoint 演示文稿</vt:lpstr>
      <vt:lpstr>PowerPoint 演示文稿</vt:lpstr>
      <vt:lpstr>第三章 进程同步、死锁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zzsy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</dc:title>
  <dc:creator>liumin</dc:creator>
  <cp:lastModifiedBy>柳随风</cp:lastModifiedBy>
  <cp:revision>633</cp:revision>
  <dcterms:created xsi:type="dcterms:W3CDTF">2001-02-18T07:00:00Z</dcterms:created>
  <dcterms:modified xsi:type="dcterms:W3CDTF">2024-04-27T01:09:27Z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F753E59D79BA4F4386E930B5AAC50E0D</vt:lpwstr>
  </property>
</Properties>
</file>