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2"/>
  </p:notesMasterIdLst>
  <p:sldIdLst>
    <p:sldId id="418" r:id="rId3"/>
    <p:sldId id="442" r:id="rId4"/>
    <p:sldId id="420" r:id="rId5"/>
    <p:sldId id="421" r:id="rId6"/>
    <p:sldId id="422" r:id="rId7"/>
    <p:sldId id="446" r:id="rId8"/>
    <p:sldId id="424" r:id="rId9"/>
    <p:sldId id="425" r:id="rId10"/>
    <p:sldId id="426" r:id="rId11"/>
    <p:sldId id="662" r:id="rId12"/>
    <p:sldId id="663" r:id="rId13"/>
    <p:sldId id="664" r:id="rId14"/>
    <p:sldId id="665" r:id="rId15"/>
    <p:sldId id="667" r:id="rId16"/>
    <p:sldId id="668" r:id="rId17"/>
    <p:sldId id="669" r:id="rId18"/>
    <p:sldId id="671" r:id="rId19"/>
    <p:sldId id="678" r:id="rId20"/>
    <p:sldId id="427" r:id="rId21"/>
    <p:sldId id="459" r:id="rId22"/>
    <p:sldId id="460" r:id="rId23"/>
    <p:sldId id="461" r:id="rId24"/>
    <p:sldId id="462" r:id="rId25"/>
    <p:sldId id="428" r:id="rId26"/>
    <p:sldId id="429" r:id="rId27"/>
    <p:sldId id="430" r:id="rId28"/>
    <p:sldId id="431" r:id="rId29"/>
    <p:sldId id="443" r:id="rId30"/>
    <p:sldId id="433" r:id="rId31"/>
    <p:sldId id="434" r:id="rId32"/>
    <p:sldId id="444" r:id="rId33"/>
    <p:sldId id="676" r:id="rId34"/>
    <p:sldId id="445" r:id="rId35"/>
    <p:sldId id="836" r:id="rId36"/>
    <p:sldId id="437" r:id="rId37"/>
    <p:sldId id="438" r:id="rId38"/>
    <p:sldId id="673" r:id="rId39"/>
    <p:sldId id="684" r:id="rId40"/>
    <p:sldId id="439" r:id="rId41"/>
    <p:sldId id="835" r:id="rId42"/>
    <p:sldId id="441" r:id="rId43"/>
    <p:sldId id="680" r:id="rId44"/>
    <p:sldId id="447" r:id="rId45"/>
    <p:sldId id="448" r:id="rId46"/>
    <p:sldId id="449" r:id="rId47"/>
    <p:sldId id="686" r:id="rId48"/>
    <p:sldId id="450" r:id="rId49"/>
    <p:sldId id="451" r:id="rId50"/>
    <p:sldId id="452" r:id="rId51"/>
    <p:sldId id="453" r:id="rId52"/>
    <p:sldId id="1149" r:id="rId53"/>
    <p:sldId id="454" r:id="rId54"/>
    <p:sldId id="463" r:id="rId55"/>
    <p:sldId id="455" r:id="rId56"/>
    <p:sldId id="456" r:id="rId57"/>
    <p:sldId id="457" r:id="rId58"/>
    <p:sldId id="458" r:id="rId59"/>
    <p:sldId id="465" r:id="rId60"/>
    <p:sldId id="464" r:id="rId61"/>
    <p:sldId id="466" r:id="rId62"/>
    <p:sldId id="467" r:id="rId63"/>
    <p:sldId id="468" r:id="rId64"/>
    <p:sldId id="469" r:id="rId65"/>
    <p:sldId id="470" r:id="rId66"/>
    <p:sldId id="471"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838" r:id="rId81"/>
    <p:sldId id="841" r:id="rId82"/>
    <p:sldId id="843" r:id="rId83"/>
    <p:sldId id="844" r:id="rId84"/>
    <p:sldId id="845" r:id="rId85"/>
    <p:sldId id="485" r:id="rId86"/>
    <p:sldId id="486" r:id="rId87"/>
    <p:sldId id="487" r:id="rId88"/>
    <p:sldId id="488" r:id="rId89"/>
    <p:sldId id="489" r:id="rId90"/>
    <p:sldId id="490" r:id="rId91"/>
    <p:sldId id="491" r:id="rId92"/>
    <p:sldId id="492" r:id="rId93"/>
    <p:sldId id="493" r:id="rId94"/>
    <p:sldId id="494" r:id="rId95"/>
    <p:sldId id="495" r:id="rId96"/>
    <p:sldId id="846" r:id="rId97"/>
    <p:sldId id="496" r:id="rId98"/>
    <p:sldId id="497" r:id="rId99"/>
    <p:sldId id="498" r:id="rId100"/>
    <p:sldId id="983" r:id="rId101"/>
    <p:sldId id="499" r:id="rId102"/>
    <p:sldId id="1065" r:id="rId103"/>
    <p:sldId id="500" r:id="rId104"/>
    <p:sldId id="501" r:id="rId105"/>
    <p:sldId id="1147" r:id="rId106"/>
    <p:sldId id="502" r:id="rId107"/>
    <p:sldId id="503" r:id="rId108"/>
    <p:sldId id="504" r:id="rId109"/>
    <p:sldId id="505" r:id="rId110"/>
    <p:sldId id="583" r:id="rId111"/>
    <p:sldId id="584" r:id="rId112"/>
    <p:sldId id="585" r:id="rId113"/>
    <p:sldId id="586" r:id="rId114"/>
    <p:sldId id="587" r:id="rId115"/>
    <p:sldId id="588" r:id="rId116"/>
    <p:sldId id="589" r:id="rId117"/>
    <p:sldId id="590" r:id="rId118"/>
    <p:sldId id="591" r:id="rId119"/>
    <p:sldId id="592" r:id="rId120"/>
    <p:sldId id="593" r:id="rId121"/>
    <p:sldId id="506" r:id="rId122"/>
    <p:sldId id="507" r:id="rId123"/>
    <p:sldId id="508" r:id="rId124"/>
    <p:sldId id="509" r:id="rId125"/>
    <p:sldId id="510" r:id="rId126"/>
    <p:sldId id="511" r:id="rId127"/>
    <p:sldId id="512" r:id="rId128"/>
    <p:sldId id="513" r:id="rId129"/>
    <p:sldId id="514" r:id="rId130"/>
    <p:sldId id="515" r:id="rId131"/>
    <p:sldId id="516" r:id="rId133"/>
    <p:sldId id="517" r:id="rId134"/>
    <p:sldId id="594" r:id="rId135"/>
    <p:sldId id="518" r:id="rId136"/>
    <p:sldId id="519" r:id="rId137"/>
    <p:sldId id="597" r:id="rId138"/>
    <p:sldId id="598" r:id="rId139"/>
    <p:sldId id="520" r:id="rId140"/>
    <p:sldId id="521" r:id="rId141"/>
    <p:sldId id="600" r:id="rId142"/>
    <p:sldId id="522" r:id="rId143"/>
    <p:sldId id="523" r:id="rId144"/>
    <p:sldId id="524" r:id="rId145"/>
    <p:sldId id="525" r:id="rId146"/>
    <p:sldId id="602" r:id="rId147"/>
    <p:sldId id="603" r:id="rId148"/>
    <p:sldId id="604" r:id="rId149"/>
    <p:sldId id="605" r:id="rId150"/>
    <p:sldId id="606" r:id="rId151"/>
    <p:sldId id="607" r:id="rId152"/>
    <p:sldId id="608" r:id="rId153"/>
    <p:sldId id="610" r:id="rId154"/>
    <p:sldId id="526" r:id="rId155"/>
    <p:sldId id="527" r:id="rId156"/>
    <p:sldId id="528" r:id="rId157"/>
    <p:sldId id="529" r:id="rId158"/>
    <p:sldId id="530" r:id="rId159"/>
    <p:sldId id="531" r:id="rId160"/>
    <p:sldId id="532" r:id="rId161"/>
    <p:sldId id="533" r:id="rId162"/>
    <p:sldId id="534" r:id="rId163"/>
    <p:sldId id="535" r:id="rId164"/>
    <p:sldId id="536" r:id="rId165"/>
    <p:sldId id="537" r:id="rId166"/>
    <p:sldId id="538" r:id="rId167"/>
    <p:sldId id="539" r:id="rId168"/>
    <p:sldId id="540" r:id="rId169"/>
    <p:sldId id="541" r:id="rId170"/>
    <p:sldId id="542" r:id="rId171"/>
    <p:sldId id="543" r:id="rId172"/>
    <p:sldId id="544" r:id="rId173"/>
    <p:sldId id="545" r:id="rId174"/>
    <p:sldId id="546" r:id="rId175"/>
    <p:sldId id="547" r:id="rId176"/>
    <p:sldId id="548" r:id="rId177"/>
    <p:sldId id="549" r:id="rId178"/>
    <p:sldId id="550" r:id="rId179"/>
    <p:sldId id="551" r:id="rId180"/>
    <p:sldId id="552" r:id="rId181"/>
    <p:sldId id="553" r:id="rId182"/>
    <p:sldId id="554" r:id="rId183"/>
    <p:sldId id="555" r:id="rId184"/>
    <p:sldId id="556" r:id="rId18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66FF"/>
    <a:srgbClr val="00CCFF"/>
    <a:srgbClr val="FCFEE6"/>
    <a:srgbClr val="FEFFE5"/>
    <a:srgbClr val="CC99FF"/>
    <a:srgbClr val="99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5" autoAdjust="0"/>
    <p:restoredTop sz="94655" autoAdjust="0"/>
  </p:normalViewPr>
  <p:slideViewPr>
    <p:cSldViewPr>
      <p:cViewPr varScale="1">
        <p:scale>
          <a:sx n="66" d="100"/>
          <a:sy n="66" d="100"/>
        </p:scale>
        <p:origin x="-1224"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9" Type="http://schemas.openxmlformats.org/officeDocument/2006/relationships/commentAuthors" Target="commentAuthors.xml"/><Relationship Id="rId188" Type="http://schemas.openxmlformats.org/officeDocument/2006/relationships/tableStyles" Target="tableStyles.xml"/><Relationship Id="rId187" Type="http://schemas.openxmlformats.org/officeDocument/2006/relationships/viewProps" Target="viewProps.xml"/><Relationship Id="rId186" Type="http://schemas.openxmlformats.org/officeDocument/2006/relationships/presProps" Target="presProps.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notesMaster" Target="notesMasters/notesMaster1.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a:ea typeface="宋体" panose="02010600030101010101" pitchFamily="2" charset="-122"/>
              </a:defRPr>
            </a:lvl1pPr>
          </a:lstStyle>
          <a:p>
            <a:pPr>
              <a:defRPr/>
            </a:pPr>
            <a:fld id="{6778C58B-7B70-4374-931B-635D3FA5860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C728DAD-443D-4B00-9E43-EE07EE9E6954}" type="slidenum">
              <a:rPr lang="en-US" altLang="zh-CN" sz="1200"/>
            </a:fld>
            <a:endParaRPr lang="en-US" altLang="zh-CN" sz="1200"/>
          </a:p>
        </p:txBody>
      </p:sp>
      <p:sp>
        <p:nvSpPr>
          <p:cNvPr id="16386" name="Rectangle 2"/>
          <p:cNvSpPr>
            <a:spLocks noGrp="1" noRot="1" noChangeAspect="1" noChangeArrowheads="1" noTextEdit="1"/>
          </p:cNvSpPr>
          <p:nvPr>
            <p:ph type="sldImg"/>
          </p:nvPr>
        </p:nvSpPr>
        <p:spPr>
          <a:xfrm>
            <a:off x="1128713" y="701675"/>
            <a:ext cx="4586287" cy="3440113"/>
          </a:xfrm>
          <a:solidFill>
            <a:srgbClr val="FFFFFF"/>
          </a:solidFill>
        </p:spPr>
      </p:sp>
      <p:sp>
        <p:nvSpPr>
          <p:cNvPr id="16387" name="Rectangle 3"/>
          <p:cNvSpPr>
            <a:spLocks noGrp="1" noChangeArrowheads="1"/>
          </p:cNvSpPr>
          <p:nvPr>
            <p:ph type="body" idx="1"/>
          </p:nvPr>
        </p:nvSpPr>
        <p:spPr>
          <a:xfrm>
            <a:off x="922338" y="4351338"/>
            <a:ext cx="4997450" cy="4141787"/>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19490" name="幻灯片图像占位符 319489"/>
          <p:cNvSpPr>
            <a:spLocks noRot="1" noTextEdit="1"/>
          </p:cNvSpPr>
          <p:nvPr>
            <p:ph type="sldImg"/>
          </p:nvPr>
        </p:nvSpPr>
        <p:spPr/>
      </p:sp>
      <p:sp>
        <p:nvSpPr>
          <p:cNvPr id="319491" name="文本占位符 319490"/>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A63F7B21-57F4-4398-A878-3140491CE4F0}" type="slidenum">
              <a:rPr lang="en-US" altLang="zh-CN" sz="1200"/>
            </a:fld>
            <a:endParaRPr lang="en-US" altLang="zh-CN" sz="1200"/>
          </a:p>
        </p:txBody>
      </p:sp>
      <p:sp>
        <p:nvSpPr>
          <p:cNvPr id="119810" name="Rectangle 2"/>
          <p:cNvSpPr>
            <a:spLocks noGrp="1" noRot="1" noChangeAspect="1" noChangeArrowheads="1" noTextEdit="1"/>
          </p:cNvSpPr>
          <p:nvPr>
            <p:ph type="sldImg"/>
          </p:nvPr>
        </p:nvSpPr>
        <p:spPr>
          <a:xfrm>
            <a:off x="1128713" y="701675"/>
            <a:ext cx="4586287" cy="3440113"/>
          </a:xfrm>
          <a:solidFill>
            <a:srgbClr val="FFFFFF"/>
          </a:solidFill>
        </p:spPr>
      </p:sp>
      <p:sp>
        <p:nvSpPr>
          <p:cNvPr id="119811" name="Rectangle 3"/>
          <p:cNvSpPr>
            <a:spLocks noGrp="1" noChangeArrowheads="1"/>
          </p:cNvSpPr>
          <p:nvPr>
            <p:ph type="body" idx="1"/>
          </p:nvPr>
        </p:nvSpPr>
        <p:spPr>
          <a:xfrm>
            <a:off x="922338" y="4351338"/>
            <a:ext cx="4997450" cy="4141787"/>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97B85D7E-0A96-40DD-934E-976E21968666}" type="slidenum">
              <a:rPr lang="en-US" altLang="zh-CN" sz="1200"/>
            </a:fld>
            <a:endParaRPr lang="en-US" altLang="zh-CN" sz="1200"/>
          </a:p>
        </p:txBody>
      </p:sp>
      <p:sp>
        <p:nvSpPr>
          <p:cNvPr id="121858" name="Rectangle 2"/>
          <p:cNvSpPr>
            <a:spLocks noGrp="1" noRot="1" noChangeAspect="1" noChangeArrowheads="1" noTextEdit="1"/>
          </p:cNvSpPr>
          <p:nvPr>
            <p:ph type="sldImg"/>
          </p:nvPr>
        </p:nvSpPr>
        <p:spPr>
          <a:xfrm>
            <a:off x="1128713" y="701675"/>
            <a:ext cx="4586287" cy="3440113"/>
          </a:xfrm>
          <a:solidFill>
            <a:srgbClr val="FFFFFF"/>
          </a:solidFill>
        </p:spPr>
      </p:sp>
      <p:sp>
        <p:nvSpPr>
          <p:cNvPr id="121859" name="Rectangle 3"/>
          <p:cNvSpPr>
            <a:spLocks noGrp="1" noChangeArrowheads="1"/>
          </p:cNvSpPr>
          <p:nvPr>
            <p:ph type="body" idx="1"/>
          </p:nvPr>
        </p:nvSpPr>
        <p:spPr>
          <a:xfrm>
            <a:off x="922338" y="4351338"/>
            <a:ext cx="4997450" cy="4141787"/>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D082BDF-9A68-4E8A-B236-87978478E02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4DA17CF-47DF-4A86-89ED-96368E13E48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51D6AA8-9E22-419D-8F8A-0FB23D51296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1996425-157B-414E-BDAC-8003295C549C}"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lnSpc>
                <a:spcPct val="100000"/>
              </a:lnSpc>
              <a:spcBef>
                <a:spcPct val="0"/>
              </a:spcBef>
              <a:buClrTx/>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D5479C-2EE3-426A-9937-A4DD00997E8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21EE6E2-E1EA-46C9-A597-71379D6D3F2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B72BD3-F8FC-4B9A-8249-3355ABDB2A3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A7C1205-B0B7-4F21-BDF5-AC4EB1E452C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92119D1-CE68-48F0-A312-FEED08BF952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864F46A-7D10-4E4A-8A29-BCE3C6DE730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EA699D6-AF15-4A78-B298-99C4FF7619D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A97B572-4918-4BB6-950E-A895B43996E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buClrTx/>
              <a:buSzTx/>
              <a:buFontTx/>
              <a:buNone/>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400">
                <a:ea typeface="宋体" panose="02010600030101010101" pitchFamily="2" charset="-122"/>
              </a:defRPr>
            </a:lvl1pPr>
          </a:lstStyle>
          <a:p>
            <a:pPr>
              <a:defRPr/>
            </a:pPr>
            <a:fld id="{B76E4773-BCE4-4377-BC7C-1387E9799E3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3.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4.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5.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4.emf"/><Relationship Id="rId1" Type="http://schemas.openxmlformats.org/officeDocument/2006/relationships/oleObject" Target="../embeddings/oleObject6.bin"/></Relationships>
</file>

<file path=ppt/slides/_rels/slide17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5.emf"/><Relationship Id="rId1" Type="http://schemas.openxmlformats.org/officeDocument/2006/relationships/oleObject" Target="../embeddings/oleObject7.bin"/></Relationships>
</file>

<file path=ppt/slides/_rels/slide17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oleObject" Target="../embeddings/oleObject8.bin"/></Relationships>
</file>

<file path=ppt/slides/_rels/slide17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oleObject" Target="../embeddings/oleObject9.bin"/></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971550" y="2133600"/>
            <a:ext cx="7239000" cy="2006600"/>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第</a:t>
            </a:r>
            <a:r>
              <a:rPr lang="en-US" altLang="zh-CN" sz="4400">
                <a:solidFill>
                  <a:schemeClr val="tx2"/>
                </a:solidFill>
                <a:latin typeface="华文新魏" panose="02010800040101010101" pitchFamily="2" charset="-122"/>
                <a:ea typeface="华文新魏" panose="02010800040101010101" pitchFamily="2" charset="-122"/>
              </a:rPr>
              <a:t>3</a:t>
            </a:r>
            <a:r>
              <a:rPr lang="zh-CN" altLang="en-US" sz="4400">
                <a:solidFill>
                  <a:schemeClr val="tx2"/>
                </a:solidFill>
                <a:latin typeface="华文新魏" panose="02010800040101010101" pitchFamily="2" charset="-122"/>
                <a:ea typeface="华文新魏" panose="02010800040101010101" pitchFamily="2" charset="-122"/>
              </a:rPr>
              <a:t>章  同步、通信与死锁</a:t>
            </a:r>
            <a:endParaRPr kumimoji="0" lang="zh-CN" altLang="en-US" sz="4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副标题 5122"/>
          <p:cNvSpPr>
            <a:spLocks noGrp="1"/>
          </p:cNvSpPr>
          <p:nvPr>
            <p:ph type="subTitle" idx="1"/>
          </p:nvPr>
        </p:nvSpPr>
        <p:spPr>
          <a:xfrm>
            <a:off x="749300" y="785813"/>
            <a:ext cx="7391400" cy="5562600"/>
          </a:xfrm>
        </p:spPr>
        <p:txBody>
          <a:bodyPr anchor="t"/>
          <a:p>
            <a:pPr algn="l" defTabSz="914400">
              <a:buSzPct val="60000"/>
            </a:pPr>
            <a:r>
              <a:rPr lang="zh-CN" altLang="en-US" sz="3200" b="1" kern="1200" baseline="0" dirty="0">
                <a:latin typeface="+mn-lt"/>
                <a:ea typeface="+mn-ea"/>
                <a:cs typeface="+mn-cs"/>
              </a:rPr>
              <a:t>例子</a:t>
            </a:r>
            <a:r>
              <a:rPr lang="en-US" altLang="zh-CN" sz="3200" b="1" kern="1200" baseline="0" dirty="0">
                <a:latin typeface="+mn-lt"/>
                <a:ea typeface="+mn-ea"/>
                <a:cs typeface="+mn-cs"/>
              </a:rPr>
              <a:t>.</a:t>
            </a:r>
            <a:r>
              <a:rPr lang="zh-CN" altLang="en-US" sz="3200" b="1" kern="1200" baseline="0" dirty="0">
                <a:latin typeface="+mn-lt"/>
                <a:ea typeface="+mn-ea"/>
                <a:cs typeface="+mn-cs"/>
              </a:rPr>
              <a:t>有一个任务，要求先输入</a:t>
            </a:r>
            <a:r>
              <a:rPr lang="en-US" altLang="zh-CN" sz="3200" b="1" kern="1200" baseline="0" dirty="0">
                <a:latin typeface="+mn-lt"/>
                <a:ea typeface="+mn-ea"/>
                <a:cs typeface="+mn-cs"/>
              </a:rPr>
              <a:t>(</a:t>
            </a:r>
            <a:r>
              <a:rPr lang="en-US" altLang="zh-CN" sz="3200" b="1" kern="1200" baseline="0" dirty="0">
                <a:latin typeface="+mn-lt"/>
                <a:ea typeface="+mn-ea"/>
                <a:cs typeface="+mn-cs"/>
                <a:sym typeface="宋体" panose="02010600030101010101" pitchFamily="2" charset="-122"/>
              </a:rPr>
              <a:t>I)</a:t>
            </a:r>
            <a:r>
              <a:rPr lang="en-US" altLang="zh-CN" sz="3200" b="1" kern="1200" baseline="0" dirty="0">
                <a:latin typeface="+mn-lt"/>
                <a:ea typeface="+mn-ea"/>
                <a:cs typeface="+mn-cs"/>
              </a:rPr>
              <a:t>30</a:t>
            </a:r>
            <a:r>
              <a:rPr lang="zh-CN" altLang="en-US" sz="3200" b="1" kern="1200" baseline="0" dirty="0">
                <a:latin typeface="+mn-lt"/>
                <a:ea typeface="+mn-ea"/>
                <a:cs typeface="+mn-cs"/>
              </a:rPr>
              <a:t>，再计算（</a:t>
            </a:r>
            <a:r>
              <a:rPr lang="en-US" altLang="zh-CN" sz="3200" b="1" kern="1200" baseline="0" dirty="0">
                <a:latin typeface="+mn-lt"/>
                <a:ea typeface="+mn-ea"/>
                <a:cs typeface="+mn-cs"/>
              </a:rPr>
              <a:t>C</a:t>
            </a:r>
            <a:r>
              <a:rPr lang="zh-CN" altLang="en-US" sz="3200" b="1" kern="1200" baseline="0" dirty="0">
                <a:latin typeface="+mn-lt"/>
                <a:ea typeface="+mn-ea"/>
                <a:cs typeface="+mn-cs"/>
              </a:rPr>
              <a:t>）</a:t>
            </a:r>
            <a:r>
              <a:rPr lang="en-US" altLang="zh-CN" sz="3200" b="1" kern="1200" baseline="0" dirty="0">
                <a:latin typeface="+mn-lt"/>
                <a:ea typeface="+mn-ea"/>
                <a:cs typeface="+mn-cs"/>
              </a:rPr>
              <a:t>40</a:t>
            </a:r>
            <a:r>
              <a:rPr lang="zh-CN" altLang="en-US" sz="3200" b="1" kern="1200" baseline="0" dirty="0">
                <a:latin typeface="+mn-lt"/>
                <a:ea typeface="+mn-ea"/>
                <a:cs typeface="+mn-cs"/>
              </a:rPr>
              <a:t>，最后输出</a:t>
            </a:r>
            <a:r>
              <a:rPr lang="en-US" altLang="zh-CN" sz="3200" b="1" kern="1200" baseline="0" dirty="0">
                <a:latin typeface="+mn-lt"/>
                <a:ea typeface="+mn-ea"/>
                <a:cs typeface="+mn-cs"/>
              </a:rPr>
              <a:t>(O)10</a:t>
            </a:r>
            <a:r>
              <a:rPr lang="zh-CN" altLang="en-US" sz="3200" b="1" kern="1200" baseline="0" dirty="0">
                <a:latin typeface="+mn-lt"/>
                <a:ea typeface="+mn-ea"/>
                <a:cs typeface="+mn-cs"/>
              </a:rPr>
              <a:t>操作时间，并要处理第一、二、三批数据（输入，计算，处理）运行。（</a:t>
            </a:r>
            <a:r>
              <a:rPr lang="en-US" altLang="zh-CN" sz="3200" b="1" kern="1200" baseline="0" dirty="0">
                <a:latin typeface="+mn-lt"/>
                <a:ea typeface="+mn-ea"/>
                <a:cs typeface="+mn-cs"/>
              </a:rPr>
              <a:t>1</a:t>
            </a:r>
            <a:r>
              <a:rPr lang="zh-CN" altLang="en-US" sz="3200" b="1" kern="1200" baseline="0" dirty="0">
                <a:latin typeface="+mn-lt"/>
                <a:ea typeface="+mn-ea"/>
                <a:cs typeface="+mn-cs"/>
              </a:rPr>
              <a:t>）试设计该程序，（</a:t>
            </a:r>
            <a:r>
              <a:rPr lang="en-US" altLang="zh-CN" sz="3200" b="1" kern="1200" baseline="0" dirty="0">
                <a:latin typeface="+mn-lt"/>
                <a:ea typeface="+mn-ea"/>
                <a:cs typeface="+mn-cs"/>
              </a:rPr>
              <a:t>2</a:t>
            </a:r>
            <a:r>
              <a:rPr lang="zh-CN" altLang="en-US" sz="3200" b="1" kern="1200" baseline="0" dirty="0">
                <a:latin typeface="+mn-lt"/>
                <a:ea typeface="+mn-ea"/>
                <a:cs typeface="+mn-cs"/>
              </a:rPr>
              <a:t>）并试计算总时间；</a:t>
            </a:r>
            <a:endParaRPr lang="zh-CN" altLang="en-US" sz="3200" b="1" kern="1200" baseline="0" dirty="0">
              <a:latin typeface="+mn-lt"/>
              <a:ea typeface="+mn-ea"/>
              <a:cs typeface="+mn-cs"/>
            </a:endParaRPr>
          </a:p>
        </p:txBody>
      </p:sp>
      <p:sp>
        <p:nvSpPr>
          <p:cNvPr id="5122" name="文本框 6147"/>
          <p:cNvSpPr txBox="1"/>
          <p:nvPr/>
        </p:nvSpPr>
        <p:spPr>
          <a:xfrm>
            <a:off x="92075" y="3206750"/>
            <a:ext cx="9007475" cy="3687763"/>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 int i=1</a:t>
            </a:r>
            <a:endParaRPr lang="en-US" altLang="zh-CN" sz="2400" b="1">
              <a:latin typeface="Arial" panose="020B0604020202020204" pitchFamily="34" charset="0"/>
              <a:ea typeface="宋体" panose="02010600030101010101" pitchFamily="2" charset="-122"/>
            </a:endParaRPr>
          </a:p>
          <a:p>
            <a:pPr>
              <a:spcBef>
                <a:spcPct val="50000"/>
              </a:spcBef>
            </a:pPr>
            <a:r>
              <a:rPr lang="en-US" altLang="zh-CN" sz="2400" b="1">
                <a:latin typeface="Arial" panose="020B0604020202020204" pitchFamily="34" charset="0"/>
                <a:ea typeface="宋体" panose="02010600030101010101" pitchFamily="2" charset="-122"/>
              </a:rPr>
              <a:t>         while(i&lt;=3){</a:t>
            </a:r>
            <a:endParaRPr lang="zh-CN" altLang="en-US" sz="2400" b="1">
              <a:latin typeface="Arial" panose="020B0604020202020204" pitchFamily="34" charset="0"/>
              <a:ea typeface="宋体" panose="02010600030101010101" pitchFamily="2" charset="-122"/>
            </a:endParaRPr>
          </a:p>
          <a:p>
            <a:pPr>
              <a:spcBef>
                <a:spcPct val="50000"/>
              </a:spcBef>
            </a:pPr>
            <a:r>
              <a:rPr lang="zh-CN" altLang="en-US" sz="2400" b="1">
                <a:solidFill>
                  <a:srgbClr val="FF0000"/>
                </a:solidFill>
                <a:latin typeface="Arial" panose="020B0604020202020204" pitchFamily="34" charset="0"/>
                <a:ea typeface="宋体" panose="02010600030101010101" pitchFamily="2" charset="-122"/>
              </a:rPr>
              <a:t>（</a:t>
            </a:r>
            <a:r>
              <a:rPr lang="en-US" altLang="zh-CN" sz="2400" b="1">
                <a:solidFill>
                  <a:srgbClr val="FF0000"/>
                </a:solidFill>
                <a:latin typeface="Arial" panose="020B0604020202020204" pitchFamily="34" charset="0"/>
                <a:ea typeface="宋体" panose="02010600030101010101" pitchFamily="2" charset="-122"/>
              </a:rPr>
              <a:t>1</a:t>
            </a:r>
            <a:r>
              <a:rPr lang="zh-CN" altLang="en-US" sz="2400" b="1">
                <a:solidFill>
                  <a:srgbClr val="FF0000"/>
                </a:solidFill>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I</a:t>
            </a:r>
            <a:r>
              <a:rPr lang="zh-CN" altLang="en-US" sz="2400" b="1">
                <a:latin typeface="Arial" panose="020B0604020202020204" pitchFamily="34" charset="0"/>
                <a:ea typeface="宋体" panose="02010600030101010101" pitchFamily="2" charset="-122"/>
              </a:rPr>
              <a:t>，输入数据放好在缓冲区</a:t>
            </a:r>
            <a:r>
              <a:rPr lang="en-US" altLang="zh-CN" sz="2400" b="1">
                <a:latin typeface="Arial" panose="020B0604020202020204" pitchFamily="34" charset="0"/>
                <a:ea typeface="宋体" panose="02010600030101010101" pitchFamily="2" charset="-122"/>
              </a:rPr>
              <a:t>1</a:t>
            </a:r>
            <a:r>
              <a:rPr lang="zh-CN" altLang="en-US" sz="2400" b="1">
                <a:latin typeface="Arial" panose="020B0604020202020204" pitchFamily="34" charset="0"/>
                <a:ea typeface="宋体" panose="02010600030101010101" pitchFamily="2" charset="-122"/>
                <a:sym typeface="宋体" panose="02010600030101010101" pitchFamily="2" charset="-122"/>
              </a:rPr>
              <a:t>中</a:t>
            </a:r>
            <a:r>
              <a:rPr lang="zh-CN" altLang="en-US" sz="2400" b="1">
                <a:latin typeface="Arial" panose="020B0604020202020204" pitchFamily="34" charset="0"/>
                <a:ea typeface="宋体" panose="02010600030101010101" pitchFamily="2" charset="-122"/>
              </a:rPr>
              <a:t>，需</a:t>
            </a:r>
            <a:r>
              <a:rPr lang="en-US" altLang="zh-CN" sz="2400" b="1">
                <a:latin typeface="Arial" panose="020B0604020202020204" pitchFamily="34" charset="0"/>
                <a:ea typeface="宋体" panose="02010600030101010101" pitchFamily="2" charset="-122"/>
              </a:rPr>
              <a:t>30ms//</a:t>
            </a:r>
            <a:r>
              <a:rPr lang="zh-CN" altLang="en-US" sz="2400" b="1">
                <a:latin typeface="Arial" panose="020B0604020202020204" pitchFamily="34" charset="0"/>
                <a:ea typeface="宋体" panose="02010600030101010101" pitchFamily="2" charset="-122"/>
              </a:rPr>
              <a:t>输入模块</a:t>
            </a:r>
            <a:endParaRPr lang="en-US" altLang="zh-CN" sz="2400" b="1">
              <a:latin typeface="Arial" panose="020B0604020202020204" pitchFamily="34" charset="0"/>
              <a:ea typeface="宋体" panose="02010600030101010101" pitchFamily="2" charset="-122"/>
            </a:endParaRPr>
          </a:p>
          <a:p>
            <a:pPr>
              <a:spcBef>
                <a:spcPct val="50000"/>
              </a:spcBef>
            </a:pPr>
            <a:r>
              <a:rPr lang="en-US" altLang="zh-CN" sz="2400" b="1">
                <a:latin typeface="Arial" panose="020B0604020202020204" pitchFamily="34" charset="0"/>
                <a:ea typeface="宋体" panose="02010600030101010101" pitchFamily="2" charset="-122"/>
              </a:rPr>
              <a:t>        C</a:t>
            </a:r>
            <a:r>
              <a:rPr lang="zh-CN" altLang="en-US" sz="2400" b="1">
                <a:latin typeface="Arial" panose="020B0604020202020204" pitchFamily="34" charset="0"/>
                <a:ea typeface="宋体" panose="02010600030101010101" pitchFamily="2" charset="-122"/>
              </a:rPr>
              <a:t>，从缓冲区</a:t>
            </a:r>
            <a:r>
              <a:rPr lang="en-US" altLang="zh-CN" sz="2400" b="1">
                <a:latin typeface="Arial" panose="020B0604020202020204" pitchFamily="34" charset="0"/>
                <a:ea typeface="宋体" panose="02010600030101010101" pitchFamily="2" charset="-122"/>
              </a:rPr>
              <a:t>1</a:t>
            </a:r>
            <a:r>
              <a:rPr lang="zh-CN" altLang="en-US" sz="2400" b="1">
                <a:latin typeface="Arial" panose="020B0604020202020204" pitchFamily="34" charset="0"/>
                <a:ea typeface="宋体" panose="02010600030101010101" pitchFamily="2" charset="-122"/>
                <a:sym typeface="宋体" panose="02010600030101010101" pitchFamily="2" charset="-122"/>
              </a:rPr>
              <a:t>中</a:t>
            </a:r>
            <a:r>
              <a:rPr lang="zh-CN" altLang="en-US" sz="2400" b="1">
                <a:latin typeface="Arial" panose="020B0604020202020204" pitchFamily="34" charset="0"/>
                <a:ea typeface="宋体" panose="02010600030101010101" pitchFamily="2" charset="-122"/>
              </a:rPr>
              <a:t>取数据，加工处理，并把处理结果放到缓冲区</a:t>
            </a: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sym typeface="宋体" panose="02010600030101010101" pitchFamily="2" charset="-122"/>
              </a:rPr>
              <a:t>中</a:t>
            </a:r>
            <a:r>
              <a:rPr lang="zh-CN" altLang="en-US" sz="2400" b="1">
                <a:latin typeface="Arial" panose="020B0604020202020204" pitchFamily="34" charset="0"/>
                <a:ea typeface="宋体" panose="02010600030101010101" pitchFamily="2" charset="-122"/>
              </a:rPr>
              <a:t>，需</a:t>
            </a:r>
            <a:r>
              <a:rPr lang="en-US" altLang="zh-CN" sz="2400" b="1">
                <a:latin typeface="Arial" panose="020B0604020202020204" pitchFamily="34" charset="0"/>
                <a:ea typeface="宋体" panose="02010600030101010101" pitchFamily="2" charset="-122"/>
              </a:rPr>
              <a:t>40ms//</a:t>
            </a:r>
            <a:r>
              <a:rPr lang="zh-CN" altLang="en-US" sz="2400" b="1">
                <a:latin typeface="Arial" panose="020B0604020202020204" pitchFamily="34" charset="0"/>
                <a:ea typeface="宋体" panose="02010600030101010101" pitchFamily="2" charset="-122"/>
              </a:rPr>
              <a:t>计算模块</a:t>
            </a:r>
            <a:endParaRPr lang="en-US" altLang="zh-CN" sz="2400" b="1">
              <a:latin typeface="Arial" panose="020B0604020202020204" pitchFamily="34" charset="0"/>
              <a:ea typeface="宋体" panose="02010600030101010101" pitchFamily="2" charset="-122"/>
            </a:endParaRPr>
          </a:p>
          <a:p>
            <a:pPr>
              <a:spcBef>
                <a:spcPct val="50000"/>
              </a:spcBef>
            </a:pPr>
            <a:r>
              <a:rPr lang="en-US" altLang="zh-CN" sz="2400" b="1">
                <a:latin typeface="Arial" panose="020B0604020202020204" pitchFamily="34" charset="0"/>
                <a:ea typeface="宋体" panose="02010600030101010101" pitchFamily="2" charset="-122"/>
              </a:rPr>
              <a:t>        O</a:t>
            </a:r>
            <a:r>
              <a:rPr lang="zh-CN" altLang="en-US" sz="2400" b="1">
                <a:latin typeface="Arial" panose="020B0604020202020204" pitchFamily="34" charset="0"/>
                <a:ea typeface="宋体" panose="02010600030101010101" pitchFamily="2" charset="-122"/>
              </a:rPr>
              <a:t>，从缓冲区</a:t>
            </a: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sym typeface="宋体" panose="02010600030101010101" pitchFamily="2" charset="-122"/>
              </a:rPr>
              <a:t>中</a:t>
            </a:r>
            <a:r>
              <a:rPr lang="zh-CN" altLang="en-US" sz="2400" b="1">
                <a:latin typeface="Arial" panose="020B0604020202020204" pitchFamily="34" charset="0"/>
                <a:ea typeface="宋体" panose="02010600030101010101" pitchFamily="2" charset="-122"/>
              </a:rPr>
              <a:t>取出数据，打印出来，</a:t>
            </a:r>
            <a:r>
              <a:rPr lang="en-US" altLang="zh-CN" sz="2400" b="1">
                <a:latin typeface="Arial" panose="020B0604020202020204" pitchFamily="34" charset="0"/>
                <a:ea typeface="宋体" panose="02010600030101010101" pitchFamily="2" charset="-122"/>
              </a:rPr>
              <a:t>10ms//</a:t>
            </a:r>
            <a:r>
              <a:rPr lang="zh-CN" altLang="en-US" sz="2400" b="1">
                <a:latin typeface="Arial" panose="020B0604020202020204" pitchFamily="34" charset="0"/>
                <a:ea typeface="宋体" panose="02010600030101010101" pitchFamily="2" charset="-122"/>
              </a:rPr>
              <a:t>输出模块，</a:t>
            </a:r>
            <a:endParaRPr lang="zh-CN" altLang="en-US" sz="2400" b="1">
              <a:latin typeface="Arial" panose="020B0604020202020204" pitchFamily="34" charset="0"/>
              <a:ea typeface="宋体" panose="02010600030101010101" pitchFamily="2" charset="-122"/>
            </a:endParaRPr>
          </a:p>
          <a:p>
            <a:pPr>
              <a:spcBef>
                <a:spcPct val="50000"/>
              </a:spcBef>
            </a:pPr>
            <a:r>
              <a:rPr lang="en-US" altLang="zh-CN" sz="2400" b="1">
                <a:latin typeface="Arial" panose="020B0604020202020204" pitchFamily="34" charset="0"/>
                <a:ea typeface="宋体" panose="02010600030101010101" pitchFamily="2" charset="-122"/>
              </a:rPr>
              <a:t>         i++;}</a:t>
            </a:r>
            <a:endParaRPr lang="en-US" altLang="zh-CN" sz="2400" b="1">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468313" y="304800"/>
            <a:ext cx="8424862" cy="914400"/>
          </a:xfrm>
        </p:spPr>
        <p:txBody>
          <a:bodyPr/>
          <a:lstStyle/>
          <a:p>
            <a:pPr eaLnBrk="1" hangingPunct="1">
              <a:lnSpc>
                <a:spcPct val="60000"/>
              </a:lnSpc>
            </a:pPr>
            <a:r>
              <a:rPr lang="en-US" altLang="zh-CN" smtClean="0">
                <a:latin typeface="华文新魏" panose="02010800040101010101" pitchFamily="2" charset="-122"/>
                <a:ea typeface="华文新魏" panose="02010800040101010101" pitchFamily="2" charset="-122"/>
              </a:rPr>
              <a:t>3.3.6 </a:t>
            </a:r>
            <a:r>
              <a:rPr lang="zh-CN" altLang="en-US" smtClean="0">
                <a:latin typeface="华文新魏" panose="02010800040101010101" pitchFamily="2" charset="-122"/>
                <a:ea typeface="华文新魏" panose="02010800040101010101" pitchFamily="2" charset="-122"/>
              </a:rPr>
              <a:t>信号量解决读者</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写者问题</a:t>
            </a:r>
            <a:r>
              <a:rPr lang="en-US" altLang="zh-CN" smtClean="0">
                <a:latin typeface="华文新魏" panose="02010800040101010101" pitchFamily="2" charset="-122"/>
                <a:ea typeface="华文新魏" panose="02010800040101010101" pitchFamily="2" charset="-122"/>
              </a:rPr>
              <a:t>(1)</a:t>
            </a:r>
            <a:endParaRPr lang="en-US" altLang="zh-CN" sz="5400" smtClean="0">
              <a:latin typeface="华文新魏" panose="02010800040101010101" pitchFamily="2" charset="-122"/>
              <a:ea typeface="华文新魏" panose="02010800040101010101" pitchFamily="2" charset="-122"/>
            </a:endParaRPr>
          </a:p>
        </p:txBody>
      </p:sp>
      <p:sp>
        <p:nvSpPr>
          <p:cNvPr id="63490" name="Rectangle 3"/>
          <p:cNvSpPr>
            <a:spLocks noChangeArrowheads="1"/>
          </p:cNvSpPr>
          <p:nvPr/>
        </p:nvSpPr>
        <p:spPr bwMode="auto">
          <a:xfrm>
            <a:off x="755650" y="1436688"/>
            <a:ext cx="7543800" cy="48006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有两组并发进程：读者和写者，共享一个文件</a:t>
            </a:r>
            <a:r>
              <a:rPr lang="en-US" altLang="zh-CN" sz="3000"/>
              <a:t>F</a:t>
            </a:r>
            <a:r>
              <a:rPr lang="zh-CN" altLang="en-US" sz="3000"/>
              <a:t>，要求：</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允许多个读者同时执行读操作；</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只允许一个写者执行写操作；</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任一写者在完成写操作之前不允许其它读者或写者工作；</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写者执行写操作前，应让已有的写者和读者全部退出。</a:t>
            </a:r>
            <a:endParaRPr lang="zh-CN" altLang="en-US" sz="3000"/>
          </a:p>
        </p:txBody>
      </p:sp>
    </p:spTree>
  </p:cSld>
  <p:clrMapOvr>
    <a:masterClrMapping/>
  </p:clrMapOvr>
  <p:transition>
    <p:checke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9530" y="1002030"/>
            <a:ext cx="9083675" cy="466153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839788" y="333375"/>
            <a:ext cx="7620000" cy="1008063"/>
          </a:xfrm>
        </p:spPr>
        <p:txBody>
          <a:bodyPr/>
          <a:lstStyle/>
          <a:p>
            <a:pPr eaLnBrk="1" hangingPunct="1">
              <a:lnSpc>
                <a:spcPct val="60000"/>
              </a:lnSpc>
            </a:pPr>
            <a:r>
              <a:rPr lang="zh-CN" altLang="en-US" sz="4800" smtClean="0">
                <a:latin typeface="华文新魏" panose="02010800040101010101" pitchFamily="2" charset="-122"/>
                <a:ea typeface="华文新魏" panose="02010800040101010101" pitchFamily="2" charset="-122"/>
              </a:rPr>
              <a:t>信号量解决读者写者问题</a:t>
            </a:r>
            <a:r>
              <a:rPr lang="en-US" altLang="zh-CN" sz="4800" smtClean="0">
                <a:latin typeface="华文新魏" panose="02010800040101010101" pitchFamily="2" charset="-122"/>
                <a:ea typeface="华文新魏" panose="02010800040101010101" pitchFamily="2" charset="-122"/>
              </a:rPr>
              <a:t>(2)</a:t>
            </a:r>
            <a:endParaRPr lang="zh-CN" altLang="zh-CN" sz="4800" smtClean="0">
              <a:latin typeface="华文新魏" panose="02010800040101010101" pitchFamily="2" charset="-122"/>
              <a:ea typeface="华文新魏" panose="02010800040101010101" pitchFamily="2" charset="-122"/>
            </a:endParaRPr>
          </a:p>
        </p:txBody>
      </p:sp>
      <p:sp>
        <p:nvSpPr>
          <p:cNvPr id="64514" name="Rectangle 3"/>
          <p:cNvSpPr>
            <a:spLocks noGrp="1" noChangeArrowheads="1"/>
          </p:cNvSpPr>
          <p:nvPr>
            <p:ph type="body" idx="4294967295"/>
          </p:nvPr>
        </p:nvSpPr>
        <p:spPr>
          <a:xfrm>
            <a:off x="284480" y="1676400"/>
            <a:ext cx="8478520" cy="4114800"/>
          </a:xfrm>
        </p:spPr>
        <p:txBody>
          <a:bodyPr/>
          <a:lstStyle/>
          <a:p>
            <a:pPr marL="0" indent="0" eaLnBrk="1" hangingPunct="1">
              <a:buNone/>
            </a:pPr>
            <a:r>
              <a:rPr lang="en-US" altLang="zh-CN" sz="3600" smtClean="0"/>
              <a:t>A</a:t>
            </a:r>
            <a:r>
              <a:rPr lang="zh-CN" altLang="en-US" sz="3600" smtClean="0"/>
              <a:t>、资源</a:t>
            </a:r>
            <a:r>
              <a:rPr lang="en-US" altLang="zh-CN" sz="3600" smtClean="0"/>
              <a:t>1</a:t>
            </a:r>
            <a:r>
              <a:rPr lang="zh-CN" altLang="en-US" sz="3600" smtClean="0"/>
              <a:t>：</a:t>
            </a:r>
            <a:r>
              <a:rPr lang="en-US" altLang="zh-CN" sz="3600" smtClean="0"/>
              <a:t>int 	ReadCount=0</a:t>
            </a:r>
            <a:r>
              <a:rPr lang="zh-CN" altLang="en-US" sz="3600" smtClean="0"/>
              <a:t>；</a:t>
            </a:r>
            <a:r>
              <a:rPr lang="en-US" altLang="zh-CN" sz="3600" smtClean="0"/>
              <a:t> </a:t>
            </a:r>
            <a:endParaRPr lang="en-US" altLang="zh-CN" sz="3600" smtClean="0"/>
          </a:p>
          <a:p>
            <a:pPr marL="0" indent="0" eaLnBrk="1" hangingPunct="1">
              <a:buNone/>
            </a:pPr>
            <a:r>
              <a:rPr lang="en-US" altLang="zh-CN" sz="3600" smtClean="0"/>
              <a:t>/*</a:t>
            </a:r>
            <a:r>
              <a:rPr lang="zh-CN" altLang="en-US" sz="3600" smtClean="0"/>
              <a:t>阅读者进程计数器</a:t>
            </a:r>
            <a:r>
              <a:rPr lang="en-US" altLang="zh-CN" sz="3600" smtClean="0"/>
              <a:t>*/</a:t>
            </a:r>
            <a:endParaRPr lang="en-US" altLang="zh-CN" sz="3600" smtClean="0"/>
          </a:p>
          <a:p>
            <a:pPr marL="0" indent="0" eaLnBrk="1" hangingPunct="1">
              <a:buNone/>
            </a:pPr>
            <a:r>
              <a:rPr lang="en-GB" altLang="zh-CN" sz="3600" smtClean="0">
                <a:sym typeface="+mn-ea"/>
              </a:rPr>
              <a:t>semaphore </a:t>
            </a:r>
            <a:r>
              <a:rPr lang="en-US" altLang="en-GB" sz="3600" smtClean="0">
                <a:sym typeface="+mn-ea"/>
              </a:rPr>
              <a:t>M</a:t>
            </a:r>
            <a:r>
              <a:rPr lang="en-GB" altLang="zh-CN" sz="3600" smtClean="0">
                <a:sym typeface="+mn-ea"/>
              </a:rPr>
              <a:t>utex</a:t>
            </a:r>
            <a:r>
              <a:rPr lang="en-US" altLang="en-GB" sz="3600" smtClean="0">
                <a:sym typeface="+mn-ea"/>
              </a:rPr>
              <a:t>_ReadCount=1</a:t>
            </a:r>
            <a:r>
              <a:rPr lang="zh-CN" altLang="en-GB" sz="3600" smtClean="0">
                <a:sym typeface="+mn-ea"/>
              </a:rPr>
              <a:t>；</a:t>
            </a:r>
            <a:endParaRPr lang="zh-CN" altLang="en-US" sz="3600" smtClean="0">
              <a:sym typeface="+mn-ea"/>
            </a:endParaRPr>
          </a:p>
          <a:p>
            <a:pPr marL="0" indent="0" eaLnBrk="1" hangingPunct="1">
              <a:buNone/>
            </a:pPr>
            <a:r>
              <a:rPr lang="en-US" altLang="zh-CN" sz="3600" smtClean="0">
                <a:sym typeface="+mn-ea"/>
              </a:rPr>
              <a:t>B</a:t>
            </a:r>
            <a:r>
              <a:rPr lang="zh-CN" altLang="en-US" sz="3600" smtClean="0">
                <a:sym typeface="+mn-ea"/>
              </a:rPr>
              <a:t>、</a:t>
            </a:r>
            <a:r>
              <a:rPr lang="zh-CN" altLang="en-US" sz="3600" smtClean="0">
                <a:sym typeface="+mn-ea"/>
              </a:rPr>
              <a:t>资源</a:t>
            </a:r>
            <a:r>
              <a:rPr lang="en-US" altLang="zh-CN" sz="3600" smtClean="0">
                <a:sym typeface="+mn-ea"/>
              </a:rPr>
              <a:t>2</a:t>
            </a:r>
            <a:r>
              <a:rPr lang="zh-CN" altLang="en-US" sz="3600" smtClean="0">
                <a:sym typeface="+mn-ea"/>
              </a:rPr>
              <a:t>：</a:t>
            </a:r>
            <a:r>
              <a:rPr lang="en-US" altLang="zh-CN" sz="3600" smtClean="0">
                <a:sym typeface="+mn-ea"/>
              </a:rPr>
              <a:t>BUF</a:t>
            </a:r>
            <a:endParaRPr lang="zh-CN" altLang="en-GB" sz="3600" smtClean="0"/>
          </a:p>
          <a:p>
            <a:pPr marL="0" indent="0" eaLnBrk="1" hangingPunct="1">
              <a:buNone/>
            </a:pPr>
            <a:r>
              <a:rPr lang="en-GB" altLang="zh-CN" sz="3600" smtClean="0"/>
              <a:t>semaphore </a:t>
            </a:r>
            <a:r>
              <a:rPr lang="en-US" altLang="en-GB" sz="3600" smtClean="0">
                <a:sym typeface="+mn-ea"/>
              </a:rPr>
              <a:t>Mutex_BUF=1。</a:t>
            </a:r>
            <a:endParaRPr lang="zh-CN" altLang="en-US" sz="3600" smtClean="0">
              <a:sym typeface="+mn-ea"/>
            </a:endParaRPr>
          </a:p>
        </p:txBody>
      </p:sp>
    </p:spTree>
  </p:cSld>
  <p:clrMapOvr>
    <a:masterClrMapping/>
  </p:clrMapOvr>
  <p:transition>
    <p:checke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4294967295"/>
          </p:nvPr>
        </p:nvSpPr>
        <p:spPr>
          <a:xfrm>
            <a:off x="387350" y="255905"/>
            <a:ext cx="4274185" cy="6132195"/>
          </a:xfrm>
          <a:solidFill>
            <a:srgbClr val="FEFFE5"/>
          </a:solidFill>
        </p:spPr>
        <p:txBody>
          <a:bodyPr/>
          <a:lstStyle/>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process reader_i( )</a:t>
            </a:r>
            <a:endParaRPr lang="en-US" altLang="zh-CN" sz="2000" smtClean="0">
              <a:solidFill>
                <a:schemeClr val="bg1"/>
              </a:solidFill>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a:t>
            </a:r>
            <a:r>
              <a:rPr lang="en-US" altLang="en-GB" sz="2000" smtClean="0">
                <a:latin typeface="华文新魏" panose="02010800040101010101" pitchFamily="2" charset="-122"/>
                <a:ea typeface="华文新魏" panose="02010800040101010101" pitchFamily="2" charset="-122"/>
              </a:rPr>
              <a:t>while (1)  {</a:t>
            </a:r>
            <a:r>
              <a:rPr lang="en-GB" altLang="zh-CN" sz="2000" smtClean="0">
                <a:latin typeface="华文新魏" panose="02010800040101010101" pitchFamily="2" charset="-122"/>
                <a:ea typeface="华文新魏" panose="02010800040101010101" pitchFamily="2" charset="-122"/>
              </a:rPr>
              <a:t>   </a:t>
            </a:r>
            <a:endParaRPr lang="en-GB"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a:t>
            </a:r>
            <a:r>
              <a:rPr lang="en-US" altLang="en-GB" sz="2000" smtClean="0">
                <a:latin typeface="华文新魏" panose="02010800040101010101" pitchFamily="2" charset="-122"/>
                <a:ea typeface="华文新魏" panose="02010800040101010101" pitchFamily="2" charset="-122"/>
              </a:rPr>
              <a:t>/*</a:t>
            </a:r>
            <a:r>
              <a:rPr lang="zh-CN" altLang="en-US" sz="2000" smtClean="0">
                <a:latin typeface="华文新魏" panose="02010800040101010101" pitchFamily="2" charset="-122"/>
                <a:ea typeface="华文新魏" panose="02010800040101010101" pitchFamily="2" charset="-122"/>
              </a:rPr>
              <a:t>阅读者计数器登记</a:t>
            </a:r>
            <a:r>
              <a:rPr lang="en-GB" altLang="zh-CN" sz="2000" smtClean="0">
                <a:latin typeface="华文新魏" panose="02010800040101010101" pitchFamily="2" charset="-122"/>
                <a:ea typeface="华文新魏" panose="02010800040101010101" pitchFamily="2" charset="-122"/>
              </a:rPr>
              <a:t> </a:t>
            </a:r>
            <a:r>
              <a:rPr lang="en-US" altLang="en-GB" sz="2000" smtClean="0">
                <a:latin typeface="华文新魏" panose="02010800040101010101" pitchFamily="2" charset="-122"/>
                <a:ea typeface="华文新魏" panose="02010800040101010101" pitchFamily="2" charset="-122"/>
              </a:rPr>
              <a:t>*/</a:t>
            </a:r>
            <a:r>
              <a:rPr lang="en-GB" altLang="zh-CN" sz="2000" smtClean="0">
                <a:latin typeface="华文新魏" panose="02010800040101010101" pitchFamily="2" charset="-122"/>
                <a:ea typeface="华文新魏" panose="02010800040101010101" pitchFamily="2" charset="-122"/>
              </a:rPr>
              <a:t>      </a:t>
            </a:r>
            <a:endParaRPr lang="en-GB"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rPr>
              <a:t>M</a:t>
            </a:r>
            <a:r>
              <a:rPr lang="en-GB" altLang="zh-CN" sz="2000" smtClean="0">
                <a:latin typeface="华文新魏" panose="02010800040101010101" pitchFamily="2" charset="-122"/>
                <a:ea typeface="华文新魏" panose="02010800040101010101" pitchFamily="2" charset="-122"/>
              </a:rPr>
              <a:t>utex</a:t>
            </a:r>
            <a:r>
              <a:rPr lang="en-US" altLang="en-GB" sz="2000" smtClean="0">
                <a:latin typeface="华文新魏" panose="02010800040101010101" pitchFamily="2" charset="-122"/>
                <a:ea typeface="华文新魏" panose="02010800040101010101" pitchFamily="2" charset="-122"/>
              </a:rPr>
              <a:t>_ReadCount</a:t>
            </a:r>
            <a:r>
              <a:rPr lang="en-GB" altLang="zh-CN" sz="2000" smtClean="0">
                <a:latin typeface="华文新魏" panose="02010800040101010101" pitchFamily="2" charset="-122"/>
                <a:ea typeface="华文新魏" panose="02010800040101010101" pitchFamily="2" charset="-122"/>
              </a:rPr>
              <a:t>);                        </a:t>
            </a:r>
            <a:endParaRPr lang="en-GB"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GB" altLang="zh-CN" sz="2000" smtClean="0">
                <a:latin typeface="华文新魏" panose="02010800040101010101" pitchFamily="2" charset="-122"/>
                <a:ea typeface="华文新魏" panose="02010800040101010101" pitchFamily="2" charset="-122"/>
              </a:rPr>
              <a:t>     </a:t>
            </a:r>
            <a:r>
              <a:rPr lang="en-US" altLang="zh-CN" sz="2000" smtClean="0">
                <a:latin typeface="华文新魏" panose="02010800040101010101" pitchFamily="2" charset="-122"/>
                <a:ea typeface="华文新魏" panose="02010800040101010101" pitchFamily="2" charset="-122"/>
              </a:rPr>
              <a:t>readcount++;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a:t>
            </a:r>
            <a:r>
              <a:rPr lang="en-US" altLang="zh-CN" sz="2000" smtClean="0">
                <a:latin typeface="华文新魏" panose="02010800040101010101" pitchFamily="2" charset="-122"/>
                <a:ea typeface="华文新魏" panose="02010800040101010101" pitchFamily="2" charset="-122"/>
                <a:sym typeface="+mn-ea"/>
              </a:rPr>
              <a:t>/*</a:t>
            </a:r>
            <a:r>
              <a:rPr lang="zh-CN" altLang="en-US" sz="2000" smtClean="0">
                <a:latin typeface="华文新魏" panose="02010800040101010101" pitchFamily="2" charset="-122"/>
                <a:ea typeface="华文新魏" panose="02010800040101010101" pitchFamily="2" charset="-122"/>
                <a:sym typeface="+mn-ea"/>
              </a:rPr>
              <a:t>第一个阅读者去申请</a:t>
            </a:r>
            <a:r>
              <a:rPr lang="en-US" altLang="zh-CN" sz="2000" smtClean="0">
                <a:latin typeface="华文新魏" panose="02010800040101010101" pitchFamily="2" charset="-122"/>
                <a:ea typeface="华文新魏" panose="02010800040101010101" pitchFamily="2" charset="-122"/>
                <a:sym typeface="+mn-ea"/>
              </a:rPr>
              <a:t>BUF*/</a:t>
            </a:r>
            <a:r>
              <a:rPr lang="en-US" altLang="zh-CN" sz="2000" smtClean="0">
                <a:latin typeface="华文新魏" panose="02010800040101010101" pitchFamily="2" charset="-122"/>
                <a:ea typeface="华文新魏" panose="02010800040101010101" pitchFamily="2" charset="-122"/>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if(readcount==1)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smtClean="0">
                <a:latin typeface="华文新魏" panose="02010800040101010101" pitchFamily="2" charset="-122"/>
                <a:ea typeface="华文新魏" panose="02010800040101010101" pitchFamily="2" charset="-122"/>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_ReadCount</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a:t>
            </a:r>
            <a:r>
              <a:rPr lang="zh-CN" altLang="en-US" sz="2000" smtClean="0">
                <a:latin typeface="华文新魏" panose="02010800040101010101" pitchFamily="2" charset="-122"/>
                <a:ea typeface="华文新魏" panose="02010800040101010101" pitchFamily="2" charset="-122"/>
              </a:rPr>
              <a:t>读文件</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en-GB" sz="2000" smtClean="0">
                <a:latin typeface="华文新魏" panose="02010800040101010101" pitchFamily="2" charset="-122"/>
                <a:ea typeface="华文新魏" panose="02010800040101010101" pitchFamily="2" charset="-122"/>
                <a:sym typeface="+mn-ea"/>
              </a:rPr>
              <a:t>/*</a:t>
            </a:r>
            <a:r>
              <a:rPr lang="zh-CN" altLang="en-US" sz="2000" smtClean="0">
                <a:latin typeface="华文新魏" panose="02010800040101010101" pitchFamily="2" charset="-122"/>
                <a:ea typeface="华文新魏" panose="02010800040101010101" pitchFamily="2" charset="-122"/>
                <a:sym typeface="+mn-ea"/>
              </a:rPr>
              <a:t>阅读者计数器注销</a:t>
            </a:r>
            <a:r>
              <a:rPr lang="en-GB" altLang="zh-CN" sz="2000" smtClean="0">
                <a:latin typeface="华文新魏" panose="02010800040101010101" pitchFamily="2" charset="-122"/>
                <a:ea typeface="华文新魏" panose="02010800040101010101" pitchFamily="2" charset="-122"/>
                <a:sym typeface="+mn-ea"/>
              </a:rPr>
              <a:t> </a:t>
            </a:r>
            <a:r>
              <a:rPr lang="en-US" altLang="en-GB" sz="2000" smtClean="0">
                <a:latin typeface="华文新魏" panose="02010800040101010101" pitchFamily="2" charset="-122"/>
                <a:ea typeface="华文新魏" panose="02010800040101010101" pitchFamily="2" charset="-122"/>
                <a:sym typeface="+mn-ea"/>
              </a:rPr>
              <a:t>*/</a:t>
            </a:r>
            <a:r>
              <a:rPr lang="en-GB" altLang="zh-CN" sz="2000" smtClean="0">
                <a:latin typeface="华文新魏" panose="02010800040101010101" pitchFamily="2" charset="-122"/>
                <a:ea typeface="华文新魏" panose="02010800040101010101" pitchFamily="2" charset="-122"/>
                <a:sym typeface="+mn-ea"/>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_ReadCount</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readcount--;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sym typeface="+mn-ea"/>
              </a:rPr>
              <a:t> </a:t>
            </a:r>
            <a:r>
              <a:rPr lang="en-US" altLang="zh-CN" sz="2000" smtClean="0">
                <a:latin typeface="华文新魏" panose="02010800040101010101" pitchFamily="2" charset="-122"/>
                <a:ea typeface="华文新魏" panose="02010800040101010101" pitchFamily="2" charset="-122"/>
                <a:sym typeface="+mn-ea"/>
              </a:rPr>
              <a:t>/*</a:t>
            </a:r>
            <a:r>
              <a:rPr lang="zh-CN" altLang="en-US" sz="2000" smtClean="0">
                <a:latin typeface="华文新魏" panose="02010800040101010101" pitchFamily="2" charset="-122"/>
                <a:ea typeface="华文新魏" panose="02010800040101010101" pitchFamily="2" charset="-122"/>
                <a:sym typeface="+mn-ea"/>
              </a:rPr>
              <a:t>最后一个阅读者去释放</a:t>
            </a:r>
            <a:r>
              <a:rPr lang="en-US" altLang="zh-CN" sz="2000" smtClean="0">
                <a:latin typeface="华文新魏" panose="02010800040101010101" pitchFamily="2" charset="-122"/>
                <a:ea typeface="华文新魏" panose="02010800040101010101" pitchFamily="2" charset="-122"/>
                <a:sym typeface="+mn-ea"/>
              </a:rPr>
              <a:t>BUF*/</a:t>
            </a:r>
            <a:r>
              <a:rPr lang="en-US" altLang="zh-CN" sz="2000" smtClean="0">
                <a:latin typeface="华文新魏" panose="02010800040101010101" pitchFamily="2" charset="-122"/>
                <a:ea typeface="华文新魏" panose="02010800040101010101" pitchFamily="2" charset="-122"/>
                <a:sym typeface="+mn-ea"/>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if(readcount==0)</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_ReadCount</a:t>
            </a:r>
            <a:r>
              <a:rPr lang="en-US" altLang="zh-CN" sz="2000" smtClean="0">
                <a:latin typeface="华文新魏" panose="02010800040101010101" pitchFamily="2" charset="-122"/>
                <a:ea typeface="华文新魏" panose="02010800040101010101" pitchFamily="2" charset="-122"/>
              </a:rPr>
              <a:t>);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       sleep(10);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pPr>
            <a:r>
              <a:rPr lang="en-US" altLang="zh-CN" sz="2000" smtClean="0">
                <a:latin typeface="华文新魏" panose="02010800040101010101" pitchFamily="2" charset="-122"/>
                <a:ea typeface="华文新魏" panose="02010800040101010101" pitchFamily="2" charset="-122"/>
              </a:rPr>
              <a:t>}</a:t>
            </a:r>
            <a:endParaRPr lang="en-US" altLang="zh-CN" sz="2000" smtClean="0"/>
          </a:p>
        </p:txBody>
      </p:sp>
      <p:sp>
        <p:nvSpPr>
          <p:cNvPr id="65541" name="Rectangle 3"/>
          <p:cNvSpPr>
            <a:spLocks noChangeArrowheads="1"/>
          </p:cNvSpPr>
          <p:nvPr/>
        </p:nvSpPr>
        <p:spPr bwMode="auto">
          <a:xfrm>
            <a:off x="5821680" y="838835"/>
            <a:ext cx="3213100" cy="3383915"/>
          </a:xfrm>
          <a:prstGeom prst="rect">
            <a:avLst/>
          </a:prstGeom>
          <a:solidFill>
            <a:srgbClr val="FEFFE5"/>
          </a:solidFill>
          <a:ln w="9525">
            <a:noFill/>
            <a:miter lim="800000"/>
          </a:ln>
        </p:spPr>
        <p:txBody>
          <a:bodyPr/>
          <a:lstStyle/>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process writer_j(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while (1) {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endParaRPr lang="en-GB"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P(</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a:latin typeface="华文新魏" panose="02010800040101010101" pitchFamily="2" charset="-122"/>
                <a:ea typeface="华文新魏" panose="02010800040101010101" pitchFamily="2" charset="-122"/>
              </a:rPr>
              <a:t>);</a:t>
            </a:r>
            <a:endParaRPr lang="en-GB"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写文件</a:t>
            </a:r>
            <a:r>
              <a:rPr lang="en-US" altLang="zh-CN" sz="2000">
                <a:latin typeface="华文新魏" panose="02010800040101010101" pitchFamily="2" charset="-122"/>
                <a:ea typeface="华文新魏" panose="02010800040101010101" pitchFamily="2" charset="-122"/>
              </a:rPr>
              <a:t>*/;</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V(</a:t>
            </a:r>
            <a:r>
              <a:rPr lang="en-US" altLang="en-GB" sz="2000" smtClean="0">
                <a:latin typeface="华文新魏" panose="02010800040101010101" pitchFamily="2" charset="-122"/>
                <a:ea typeface="华文新魏" panose="02010800040101010101" pitchFamily="2" charset="-122"/>
                <a:sym typeface="+mn-ea"/>
              </a:rPr>
              <a:t>M</a:t>
            </a:r>
            <a:r>
              <a:rPr lang="en-GB" altLang="zh-CN" sz="2000" smtClean="0">
                <a:latin typeface="华文新魏" panose="02010800040101010101" pitchFamily="2" charset="-122"/>
                <a:ea typeface="华文新魏" panose="02010800040101010101" pitchFamily="2" charset="-122"/>
                <a:sym typeface="+mn-ea"/>
              </a:rPr>
              <a:t>utex</a:t>
            </a:r>
            <a:r>
              <a:rPr lang="en-US" altLang="en-GB" sz="2000" smtClean="0">
                <a:latin typeface="华文新魏" panose="02010800040101010101" pitchFamily="2" charset="-122"/>
                <a:ea typeface="华文新魏" panose="02010800040101010101" pitchFamily="2" charset="-122"/>
                <a:sym typeface="+mn-ea"/>
              </a:rPr>
              <a:t>_BF</a:t>
            </a:r>
            <a:r>
              <a:rPr lang="en-US" altLang="zh-CN" sz="2000">
                <a:latin typeface="华文新魏" panose="02010800040101010101" pitchFamily="2" charset="-122"/>
                <a:ea typeface="华文新魏" panose="02010800040101010101" pitchFamily="2" charset="-122"/>
              </a:rPr>
              <a:t>);</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sleep(10) ;  }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endParaRPr lang="en-US" altLang="zh-CN" sz="2000">
              <a:latin typeface="华文新魏" panose="02010800040101010101" pitchFamily="2" charset="-122"/>
              <a:ea typeface="华文新魏" panose="02010800040101010101" pitchFamily="2" charset="-122"/>
            </a:endParaRPr>
          </a:p>
          <a:p>
            <a:pPr marL="342900" indent="-342900">
              <a:lnSpc>
                <a:spcPct val="80000"/>
              </a:lnSpc>
              <a:spcBef>
                <a:spcPct val="20000"/>
              </a:spcBef>
              <a:buClr>
                <a:srgbClr val="CC3300"/>
              </a:buClr>
              <a:buSzPct val="85000"/>
              <a:buFont typeface="Wingdings" panose="05000000000000000000" pitchFamily="2" charset="2"/>
              <a:buNone/>
            </a:pPr>
            <a:r>
              <a:rPr lang="en-US" altLang="zh-CN" sz="20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a:t>
            </a:r>
            <a:endParaRPr lang="en-US" altLang="zh-CN" sz="2400">
              <a:latin typeface="华文新魏" panose="02010800040101010101" pitchFamily="2" charset="-122"/>
              <a:ea typeface="华文新魏" panose="02010800040101010101" pitchFamily="2" charset="-122"/>
            </a:endParaRPr>
          </a:p>
        </p:txBody>
      </p:sp>
      <p:sp>
        <p:nvSpPr>
          <p:cNvPr id="2" name="矩形 1"/>
          <p:cNvSpPr/>
          <p:nvPr/>
        </p:nvSpPr>
        <p:spPr>
          <a:xfrm>
            <a:off x="395605" y="188595"/>
            <a:ext cx="4266565" cy="6260465"/>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5821680" y="838835"/>
            <a:ext cx="3213100" cy="3384550"/>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dissolv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260350"/>
            <a:ext cx="7772400" cy="984250"/>
          </a:xfrm>
        </p:spPr>
        <p:txBody>
          <a:bodyPr/>
          <a:p>
            <a:r>
              <a:rPr lang="zh-CN" altLang="en-US"/>
              <a:t>信号量变化范围</a:t>
            </a:r>
            <a:endParaRPr lang="zh-CN" altLang="en-US"/>
          </a:p>
        </p:txBody>
      </p:sp>
      <p:sp>
        <p:nvSpPr>
          <p:cNvPr id="3" name="内容占位符 2"/>
          <p:cNvSpPr>
            <a:spLocks noGrp="1"/>
          </p:cNvSpPr>
          <p:nvPr>
            <p:ph idx="1"/>
          </p:nvPr>
        </p:nvSpPr>
        <p:spPr>
          <a:xfrm>
            <a:off x="139065" y="1757045"/>
            <a:ext cx="8916670" cy="3125470"/>
          </a:xfrm>
        </p:spPr>
        <p:txBody>
          <a:bodyPr/>
          <a:p>
            <a:pPr lvl="1">
              <a:buFont typeface="Wingdings" panose="05000000000000000000" pitchFamily="2" charset="2"/>
              <a:buNone/>
            </a:pPr>
            <a:r>
              <a:rPr lang="en-US" altLang="zh-CN" sz="3200" smtClean="0">
                <a:sym typeface="+mn-ea"/>
              </a:rPr>
              <a:t>(1)</a:t>
            </a:r>
            <a:r>
              <a:rPr lang="zh-CN" altLang="en-US" sz="3200" smtClean="0">
                <a:sym typeface="+mn-ea"/>
              </a:rPr>
              <a:t>阅读者计数器的信号量</a:t>
            </a:r>
            <a:endParaRPr lang="zh-CN" altLang="en-US" sz="3200" smtClean="0">
              <a:sym typeface="+mn-ea"/>
            </a:endParaRPr>
          </a:p>
          <a:p>
            <a:pPr lvl="1">
              <a:buFont typeface="Wingdings" panose="05000000000000000000" pitchFamily="2" charset="2"/>
              <a:buNone/>
            </a:pPr>
            <a:r>
              <a:rPr lang="en-US" altLang="en-GB" sz="3200" smtClean="0">
                <a:sym typeface="+mn-ea"/>
              </a:rPr>
              <a:t>M</a:t>
            </a:r>
            <a:r>
              <a:rPr lang="en-GB" altLang="zh-CN" sz="3200" smtClean="0">
                <a:sym typeface="+mn-ea"/>
              </a:rPr>
              <a:t>utex</a:t>
            </a:r>
            <a:r>
              <a:rPr lang="en-US" altLang="en-GB" sz="3200" smtClean="0">
                <a:sym typeface="+mn-ea"/>
              </a:rPr>
              <a:t>_ReadCount</a:t>
            </a:r>
            <a:r>
              <a:rPr lang="zh-CN" altLang="en-US" sz="3200" smtClean="0">
                <a:sym typeface="+mn-ea"/>
              </a:rPr>
              <a:t>：</a:t>
            </a:r>
            <a:r>
              <a:rPr lang="en-US" altLang="zh-CN" sz="3200" smtClean="0">
                <a:sym typeface="+mn-ea"/>
              </a:rPr>
              <a:t>[-(m-1),1];</a:t>
            </a:r>
            <a:endParaRPr lang="en-US" altLang="zh-CN" sz="3200" smtClean="0"/>
          </a:p>
          <a:p>
            <a:pPr lvl="1">
              <a:buFont typeface="Wingdings" panose="05000000000000000000" pitchFamily="2" charset="2"/>
              <a:buNone/>
            </a:pPr>
            <a:r>
              <a:rPr lang="en-US" altLang="zh-CN" sz="3200" smtClean="0">
                <a:sym typeface="+mn-ea"/>
              </a:rPr>
              <a:t>(2)</a:t>
            </a:r>
            <a:r>
              <a:rPr lang="en-US" sz="3200" smtClean="0">
                <a:sym typeface="+mn-ea"/>
              </a:rPr>
              <a:t>BUF</a:t>
            </a:r>
            <a:r>
              <a:rPr lang="zh-CN" altLang="en-US" sz="3200" smtClean="0">
                <a:sym typeface="+mn-ea"/>
              </a:rPr>
              <a:t>的信号量</a:t>
            </a:r>
            <a:r>
              <a:rPr lang="en-US" altLang="en-GB" sz="3200" smtClean="0">
                <a:sym typeface="+mn-ea"/>
              </a:rPr>
              <a:t>Mutex_BUF</a:t>
            </a:r>
            <a:r>
              <a:rPr lang="zh-CN" altLang="en-US" sz="3200" smtClean="0">
                <a:sym typeface="+mn-ea"/>
              </a:rPr>
              <a:t>：</a:t>
            </a:r>
            <a:r>
              <a:rPr lang="en-US" altLang="zh-CN" sz="3200" smtClean="0">
                <a:sym typeface="+mn-ea"/>
              </a:rPr>
              <a:t>[-n</a:t>
            </a:r>
            <a:r>
              <a:rPr lang="en-US" altLang="zh-CN" sz="3200" smtClean="0">
                <a:sym typeface="+mn-ea"/>
              </a:rPr>
              <a:t>,1]</a:t>
            </a:r>
            <a:r>
              <a:rPr lang="zh-CN" altLang="en-US" sz="3200" smtClean="0">
                <a:sym typeface="+mn-ea"/>
              </a:rPr>
              <a:t>；</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304800"/>
            <a:ext cx="8229600" cy="914400"/>
          </a:xfrm>
        </p:spPr>
        <p:txBody>
          <a:bodyPr/>
          <a:lstStyle/>
          <a:p>
            <a:pPr eaLnBrk="1" hangingPunct="1">
              <a:lnSpc>
                <a:spcPct val="60000"/>
              </a:lnSpc>
              <a:defRPr/>
            </a:pPr>
            <a:r>
              <a:rPr lang="en-US" altLang="zh-CN" sz="4190" dirty="0" smtClean="0">
                <a:latin typeface="华文新魏" panose="02010800040101010101" pitchFamily="2" charset="-122"/>
                <a:ea typeface="华文新魏" panose="02010800040101010101" pitchFamily="2" charset="-122"/>
              </a:rPr>
              <a:t>3.3.7</a:t>
            </a:r>
            <a:r>
              <a:rPr lang="zh-CN" altLang="en-US" sz="4190" dirty="0" smtClean="0">
                <a:latin typeface="华文新魏" panose="02010800040101010101" pitchFamily="2" charset="-122"/>
                <a:ea typeface="华文新魏" panose="02010800040101010101" pitchFamily="2" charset="-122"/>
              </a:rPr>
              <a:t>信号量解决睡眠理发师问题</a:t>
            </a:r>
            <a:r>
              <a:rPr lang="en-US" altLang="zh-CN" sz="4190" dirty="0" smtClean="0">
                <a:latin typeface="华文新魏" panose="02010800040101010101" pitchFamily="2" charset="-122"/>
                <a:ea typeface="华文新魏" panose="02010800040101010101" pitchFamily="2" charset="-122"/>
              </a:rPr>
              <a:t>(1)</a:t>
            </a:r>
            <a:endParaRPr lang="en-US" altLang="zh-CN" sz="4190" dirty="0" smtClean="0">
              <a:latin typeface="华文新魏" panose="02010800040101010101" pitchFamily="2" charset="-122"/>
              <a:ea typeface="华文新魏" panose="02010800040101010101" pitchFamily="2" charset="-122"/>
            </a:endParaRPr>
          </a:p>
        </p:txBody>
      </p:sp>
      <p:sp>
        <p:nvSpPr>
          <p:cNvPr id="66562" name="Rectangle 3"/>
          <p:cNvSpPr>
            <a:spLocks noChangeArrowheads="1"/>
          </p:cNvSpPr>
          <p:nvPr/>
        </p:nvSpPr>
        <p:spPr bwMode="auto">
          <a:xfrm>
            <a:off x="755650" y="1341438"/>
            <a:ext cx="7848600" cy="51212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理发店理有一位理发师、一把理发椅和</a:t>
            </a:r>
            <a:r>
              <a:rPr lang="en-US" altLang="zh-CN" sz="3000"/>
              <a:t>n</a:t>
            </a:r>
            <a:r>
              <a:rPr lang="zh-CN" altLang="en-US" sz="3000"/>
              <a:t>把供等候理发的顾客坐的椅子；</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如果没有顾客，理发师便在理发椅上睡觉</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一个顾客到来时，它必须叫醒理发师；</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如果理发师正在理发时又有顾客来到，则如果有空椅子可坐，就坐下来等待，否则就离开。</a:t>
            </a:r>
            <a:endParaRPr lang="en-US" altLang="zh-CN" sz="3000"/>
          </a:p>
        </p:txBody>
      </p:sp>
    </p:spTree>
  </p:cSld>
  <p:clrMapOvr>
    <a:masterClrMapping/>
  </p:clrMapOvr>
  <p:transition>
    <p:checke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755650" y="188913"/>
            <a:ext cx="7772400" cy="1419225"/>
          </a:xfrm>
        </p:spPr>
        <p:txBody>
          <a:bodyPr/>
          <a:lstStyle/>
          <a:p>
            <a:pPr eaLnBrk="1" hangingPunct="1">
              <a:lnSpc>
                <a:spcPct val="60000"/>
              </a:lnSpc>
            </a:pPr>
            <a:r>
              <a:rPr lang="zh-CN" altLang="en-US" smtClean="0">
                <a:latin typeface="华文新魏" panose="02010800040101010101" pitchFamily="2" charset="-122"/>
                <a:ea typeface="华文新魏" panose="02010800040101010101" pitchFamily="2" charset="-122"/>
              </a:rPr>
              <a:t>信号量解决理发师问题</a:t>
            </a:r>
            <a:r>
              <a:rPr lang="en-US" altLang="zh-CN" smtClean="0">
                <a:latin typeface="华文新魏" panose="02010800040101010101" pitchFamily="2" charset="-122"/>
                <a:ea typeface="华文新魏" panose="02010800040101010101" pitchFamily="2" charset="-122"/>
              </a:rPr>
              <a:t>(2)</a:t>
            </a:r>
            <a:endParaRPr lang="zh-CN" altLang="zh-CN" smtClean="0">
              <a:latin typeface="华文新魏" panose="02010800040101010101" pitchFamily="2" charset="-122"/>
              <a:ea typeface="华文新魏" panose="02010800040101010101" pitchFamily="2" charset="-122"/>
            </a:endParaRPr>
          </a:p>
        </p:txBody>
      </p:sp>
      <p:sp>
        <p:nvSpPr>
          <p:cNvPr id="67586" name="Rectangle 3"/>
          <p:cNvSpPr>
            <a:spLocks noGrp="1" noChangeArrowheads="1"/>
          </p:cNvSpPr>
          <p:nvPr>
            <p:ph type="body" idx="4294967295"/>
          </p:nvPr>
        </p:nvSpPr>
        <p:spPr>
          <a:xfrm>
            <a:off x="400050" y="1762125"/>
            <a:ext cx="8132763" cy="4114800"/>
          </a:xfrm>
        </p:spPr>
        <p:txBody>
          <a:bodyPr/>
          <a:lstStyle/>
          <a:p>
            <a:pPr eaLnBrk="1" hangingPunct="1"/>
            <a:r>
              <a:rPr lang="en-US" altLang="zh-CN" smtClean="0"/>
              <a:t>int waiting=0;  /*</a:t>
            </a:r>
            <a:r>
              <a:rPr lang="zh-CN" altLang="en-US" sz="2800" smtClean="0"/>
              <a:t>等候理发顾客坐的椅子数</a:t>
            </a:r>
            <a:r>
              <a:rPr lang="en-US" altLang="zh-CN" sz="2800" smtClean="0"/>
              <a:t>*/</a:t>
            </a:r>
            <a:endParaRPr lang="zh-CN" altLang="en-US" sz="2800" smtClean="0"/>
          </a:p>
          <a:p>
            <a:pPr eaLnBrk="1" hangingPunct="1"/>
            <a:r>
              <a:rPr lang="en-US" altLang="zh-CN" smtClean="0"/>
              <a:t>int CHAIRS=N; /*</a:t>
            </a:r>
            <a:r>
              <a:rPr lang="zh-CN" altLang="en-US" sz="2800" smtClean="0"/>
              <a:t>为顾客准备的椅子数</a:t>
            </a:r>
            <a:r>
              <a:rPr lang="en-US" altLang="zh-CN" sz="2800" smtClean="0"/>
              <a:t>*/</a:t>
            </a:r>
            <a:endParaRPr lang="zh-CN" altLang="en-US" sz="2800" smtClean="0"/>
          </a:p>
          <a:p>
            <a:pPr eaLnBrk="1" hangingPunct="1"/>
            <a:r>
              <a:rPr lang="en-US" altLang="zh-CN" smtClean="0"/>
              <a:t>semaphore customers,barbers,mutex;</a:t>
            </a:r>
            <a:endParaRPr lang="en-US" altLang="zh-CN" smtClean="0"/>
          </a:p>
          <a:p>
            <a:pPr eaLnBrk="1" hangingPunct="1"/>
            <a:r>
              <a:rPr lang="en-US" altLang="zh-CN" smtClean="0"/>
              <a:t>customers=0;barbers=0;mutex=1;</a:t>
            </a: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685800" y="404813"/>
            <a:ext cx="7772400" cy="11430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信号量解决理发师问题</a:t>
            </a:r>
            <a:r>
              <a:rPr lang="en-US" altLang="zh-CN" sz="4000" smtClean="0">
                <a:latin typeface="华文新魏" panose="02010800040101010101" pitchFamily="2" charset="-122"/>
                <a:ea typeface="华文新魏" panose="02010800040101010101" pitchFamily="2" charset="-122"/>
              </a:rPr>
              <a:t>(3)</a:t>
            </a:r>
            <a:br>
              <a:rPr lang="en-US" altLang="zh-CN" sz="4000" smtClean="0">
                <a:latin typeface="华文新魏" panose="02010800040101010101" pitchFamily="2" charset="-122"/>
                <a:ea typeface="华文新魏" panose="02010800040101010101" pitchFamily="2" charset="-122"/>
              </a:rPr>
            </a:br>
            <a:endParaRPr lang="en-US" altLang="zh-CN" sz="4000" smtClean="0">
              <a:latin typeface="华文新魏" panose="02010800040101010101" pitchFamily="2" charset="-122"/>
              <a:ea typeface="华文新魏" panose="02010800040101010101" pitchFamily="2" charset="-122"/>
            </a:endParaRPr>
          </a:p>
        </p:txBody>
      </p:sp>
      <p:sp>
        <p:nvSpPr>
          <p:cNvPr id="95235" name="Rectangle 3"/>
          <p:cNvSpPr>
            <a:spLocks noGrp="1" noChangeArrowheads="1"/>
          </p:cNvSpPr>
          <p:nvPr>
            <p:ph type="body" idx="4294967295"/>
          </p:nvPr>
        </p:nvSpPr>
        <p:spPr>
          <a:xfrm>
            <a:off x="468313" y="1196975"/>
            <a:ext cx="8424862" cy="5111750"/>
          </a:xfrm>
        </p:spPr>
        <p:txBody>
          <a:bodyPr/>
          <a:lstStyle/>
          <a:p>
            <a:pPr eaLnBrk="1" hangingPunct="1">
              <a:lnSpc>
                <a:spcPct val="80000"/>
              </a:lnSpc>
            </a:pPr>
            <a:r>
              <a:rPr lang="en-US" altLang="zh-CN" sz="2800" smtClean="0"/>
              <a:t>cobegin</a:t>
            </a:r>
            <a:endParaRPr lang="en-US" altLang="zh-CN" sz="2800" smtClean="0"/>
          </a:p>
          <a:p>
            <a:pPr eaLnBrk="1" hangingPunct="1">
              <a:lnSpc>
                <a:spcPct val="80000"/>
              </a:lnSpc>
            </a:pPr>
            <a:r>
              <a:rPr lang="en-US" altLang="zh-CN" sz="2800" smtClean="0"/>
              <a:t>process barber( ) {</a:t>
            </a:r>
            <a:endParaRPr lang="en-US" altLang="zh-CN" sz="2800" smtClean="0"/>
          </a:p>
          <a:p>
            <a:pPr eaLnBrk="1" hangingPunct="1">
              <a:lnSpc>
                <a:spcPct val="80000"/>
              </a:lnSpc>
            </a:pPr>
            <a:r>
              <a:rPr lang="en-US" altLang="zh-CN" sz="2800" smtClean="0"/>
              <a:t>    while(true) {</a:t>
            </a:r>
            <a:endParaRPr lang="en-US" altLang="zh-CN" sz="2800" smtClean="0"/>
          </a:p>
          <a:p>
            <a:pPr eaLnBrk="1" hangingPunct="1">
              <a:lnSpc>
                <a:spcPct val="80000"/>
              </a:lnSpc>
            </a:pPr>
            <a:r>
              <a:rPr lang="en-US" altLang="zh-CN" sz="2800" smtClean="0"/>
              <a:t>          P(customers</a:t>
            </a:r>
            <a:r>
              <a:rPr lang="en-US" altLang="zh-CN" sz="2400" smtClean="0"/>
              <a:t>);/*</a:t>
            </a:r>
            <a:r>
              <a:rPr lang="zh-CN" altLang="en-US" sz="2400" smtClean="0"/>
              <a:t>有顾客吗？若无顾客，理发师睡眠</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P(mutex);           </a:t>
            </a:r>
            <a:r>
              <a:rPr lang="en-US" altLang="zh-CN" sz="2400" smtClean="0"/>
              <a:t>/*</a:t>
            </a:r>
            <a:r>
              <a:rPr lang="zh-CN" altLang="en-US" sz="2400" smtClean="0"/>
              <a:t>若有顾客时，进入临界区</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waiting--;           </a:t>
            </a:r>
            <a:r>
              <a:rPr lang="en-US" altLang="zh-CN" sz="2400" smtClean="0"/>
              <a:t>/*</a:t>
            </a:r>
            <a:r>
              <a:rPr lang="zh-CN" altLang="en-US" sz="2400" smtClean="0"/>
              <a:t>等候顾客数少一个</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V(barbers);        /*</a:t>
            </a:r>
            <a:r>
              <a:rPr lang="zh-CN" altLang="en-US" sz="2800" smtClean="0"/>
              <a:t>理发师准备为顾客理发</a:t>
            </a:r>
            <a:r>
              <a:rPr lang="en-US" altLang="zh-CN" sz="2800" smtClean="0"/>
              <a:t>*/</a:t>
            </a:r>
            <a:endParaRPr lang="zh-CN" altLang="en-US" sz="2800" smtClean="0"/>
          </a:p>
          <a:p>
            <a:pPr eaLnBrk="1" hangingPunct="1">
              <a:lnSpc>
                <a:spcPct val="80000"/>
              </a:lnSpc>
            </a:pPr>
            <a:r>
              <a:rPr lang="zh-CN" altLang="en-US" sz="2800" smtClean="0"/>
              <a:t>          </a:t>
            </a:r>
            <a:r>
              <a:rPr lang="en-US" altLang="zh-CN" sz="2800" smtClean="0"/>
              <a:t>V(mutex);         </a:t>
            </a:r>
            <a:r>
              <a:rPr lang="en-US" altLang="zh-CN" sz="2400" smtClean="0"/>
              <a:t> /*</a:t>
            </a:r>
            <a:r>
              <a:rPr lang="zh-CN" altLang="en-US" sz="2400" smtClean="0"/>
              <a:t>退出临界区</a:t>
            </a:r>
            <a:r>
              <a:rPr lang="en-US" altLang="zh-CN" sz="2400" smtClean="0"/>
              <a:t>*/</a:t>
            </a:r>
            <a:endParaRPr lang="zh-CN" altLang="en-US" sz="2400" smtClean="0"/>
          </a:p>
          <a:p>
            <a:pPr eaLnBrk="1" hangingPunct="1">
              <a:lnSpc>
                <a:spcPct val="80000"/>
              </a:lnSpc>
            </a:pPr>
            <a:r>
              <a:rPr lang="zh-CN" altLang="en-US" sz="2800" smtClean="0"/>
              <a:t>          </a:t>
            </a:r>
            <a:r>
              <a:rPr lang="en-US" altLang="zh-CN" sz="2800" smtClean="0"/>
              <a:t>cut_hair();        </a:t>
            </a:r>
            <a:r>
              <a:rPr lang="en-US" altLang="zh-CN" sz="2400" smtClean="0"/>
              <a:t> /*</a:t>
            </a:r>
            <a:r>
              <a:rPr lang="zh-CN" altLang="en-US" sz="2400" smtClean="0"/>
              <a:t>理发师正在理发</a:t>
            </a:r>
            <a:r>
              <a:rPr lang="en-US" altLang="zh-CN" sz="2400" smtClean="0"/>
              <a:t>(</a:t>
            </a:r>
            <a:r>
              <a:rPr lang="zh-CN" altLang="en-US" sz="2400" smtClean="0"/>
              <a:t>非临界区</a:t>
            </a:r>
            <a:r>
              <a:rPr lang="en-US" altLang="zh-CN" sz="2400" smtClean="0"/>
              <a:t>)*/</a:t>
            </a:r>
            <a:endParaRPr lang="en-US" altLang="zh-CN" sz="2400" smtClean="0"/>
          </a:p>
          <a:p>
            <a:pPr eaLnBrk="1" hangingPunct="1">
              <a:lnSpc>
                <a:spcPct val="80000"/>
              </a:lnSpc>
            </a:pPr>
            <a:r>
              <a:rPr lang="en-US" altLang="zh-CN" sz="2800" smtClean="0"/>
              <a:t>     }</a:t>
            </a:r>
            <a:endParaRPr lang="en-US" altLang="zh-CN" sz="2800" smtClean="0"/>
          </a:p>
          <a:p>
            <a:pPr eaLnBrk="1" hangingPunct="1">
              <a:lnSpc>
                <a:spcPct val="80000"/>
              </a:lnSpc>
            </a:pPr>
            <a:r>
              <a:rPr lang="en-US" altLang="zh-CN" sz="2800" smtClean="0"/>
              <a:t>}</a:t>
            </a:r>
            <a:endParaRPr lang="en-US" altLang="zh-CN"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anim calcmode="lin" valueType="num">
                                      <p:cBhvr additive="base">
                                        <p:cTn id="11"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2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anim calcmode="lin" valueType="num">
                                      <p:cBhvr additive="base">
                                        <p:cTn id="15"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52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anim calcmode="lin" valueType="num">
                                      <p:cBhvr additive="base">
                                        <p:cTn id="19"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anim calcmode="lin" valueType="num">
                                      <p:cBhvr additive="base">
                                        <p:cTn id="23"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52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anim calcmode="lin" valueType="num">
                                      <p:cBhvr additive="base">
                                        <p:cTn id="27" dur="500" fill="hold"/>
                                        <p:tgtEl>
                                          <p:spTgt spid="952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52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5235">
                                            <p:txEl>
                                              <p:pRg st="6" end="6"/>
                                            </p:txEl>
                                          </p:spTgt>
                                        </p:tgtEl>
                                        <p:attrNameLst>
                                          <p:attrName>style.visibility</p:attrName>
                                        </p:attrNameLst>
                                      </p:cBhvr>
                                      <p:to>
                                        <p:strVal val="visible"/>
                                      </p:to>
                                    </p:set>
                                    <p:anim calcmode="lin" valueType="num">
                                      <p:cBhvr additive="base">
                                        <p:cTn id="31" dur="5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5235">
                                            <p:txEl>
                                              <p:pRg st="7" end="7"/>
                                            </p:txEl>
                                          </p:spTgt>
                                        </p:tgtEl>
                                        <p:attrNameLst>
                                          <p:attrName>style.visibility</p:attrName>
                                        </p:attrNameLst>
                                      </p:cBhvr>
                                      <p:to>
                                        <p:strVal val="visible"/>
                                      </p:to>
                                    </p:set>
                                    <p:anim calcmode="lin" valueType="num">
                                      <p:cBhvr additive="base">
                                        <p:cTn id="35" dur="500" fill="hold"/>
                                        <p:tgtEl>
                                          <p:spTgt spid="9523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23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5235">
                                            <p:txEl>
                                              <p:pRg st="8" end="8"/>
                                            </p:txEl>
                                          </p:spTgt>
                                        </p:tgtEl>
                                        <p:attrNameLst>
                                          <p:attrName>style.visibility</p:attrName>
                                        </p:attrNameLst>
                                      </p:cBhvr>
                                      <p:to>
                                        <p:strVal val="visible"/>
                                      </p:to>
                                    </p:set>
                                    <p:anim calcmode="lin" valueType="num">
                                      <p:cBhvr additive="base">
                                        <p:cTn id="39" dur="5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523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5235">
                                            <p:txEl>
                                              <p:pRg st="9" end="9"/>
                                            </p:txEl>
                                          </p:spTgt>
                                        </p:tgtEl>
                                        <p:attrNameLst>
                                          <p:attrName>style.visibility</p:attrName>
                                        </p:attrNameLst>
                                      </p:cBhvr>
                                      <p:to>
                                        <p:strVal val="visible"/>
                                      </p:to>
                                    </p:set>
                                    <p:anim calcmode="lin" valueType="num">
                                      <p:cBhvr additive="base">
                                        <p:cTn id="43" dur="500" fill="hold"/>
                                        <p:tgtEl>
                                          <p:spTgt spid="9523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523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5235">
                                            <p:txEl>
                                              <p:pRg st="10" end="10"/>
                                            </p:txEl>
                                          </p:spTgt>
                                        </p:tgtEl>
                                        <p:attrNameLst>
                                          <p:attrName>style.visibility</p:attrName>
                                        </p:attrNameLst>
                                      </p:cBhvr>
                                      <p:to>
                                        <p:strVal val="visible"/>
                                      </p:to>
                                    </p:set>
                                    <p:anim calcmode="lin" valueType="num">
                                      <p:cBhvr additive="base">
                                        <p:cTn id="47" dur="500" fill="hold"/>
                                        <p:tgtEl>
                                          <p:spTgt spid="9523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52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685800" y="404813"/>
            <a:ext cx="7772400" cy="11430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信号量解决理发师问题</a:t>
            </a:r>
            <a:r>
              <a:rPr lang="en-US" altLang="zh-CN" sz="4000" smtClean="0">
                <a:latin typeface="华文新魏" panose="02010800040101010101" pitchFamily="2" charset="-122"/>
                <a:ea typeface="华文新魏" panose="02010800040101010101" pitchFamily="2" charset="-122"/>
              </a:rPr>
              <a:t>(4)</a:t>
            </a:r>
            <a:br>
              <a:rPr lang="en-US" altLang="zh-CN" sz="4000" smtClean="0">
                <a:latin typeface="华文新魏" panose="02010800040101010101" pitchFamily="2" charset="-122"/>
                <a:ea typeface="华文新魏" panose="02010800040101010101" pitchFamily="2" charset="-122"/>
              </a:rPr>
            </a:br>
            <a:endParaRPr lang="en-US" altLang="zh-CN" sz="4000" smtClean="0">
              <a:latin typeface="华文新魏" panose="02010800040101010101" pitchFamily="2" charset="-122"/>
              <a:ea typeface="华文新魏" panose="02010800040101010101" pitchFamily="2" charset="-122"/>
            </a:endParaRPr>
          </a:p>
        </p:txBody>
      </p:sp>
      <p:sp>
        <p:nvSpPr>
          <p:cNvPr id="96259" name="Rectangle 3"/>
          <p:cNvSpPr>
            <a:spLocks noGrp="1" noChangeArrowheads="1"/>
          </p:cNvSpPr>
          <p:nvPr>
            <p:ph type="body" idx="4294967295"/>
          </p:nvPr>
        </p:nvSpPr>
        <p:spPr>
          <a:xfrm>
            <a:off x="755650" y="1339850"/>
            <a:ext cx="7848600" cy="4897438"/>
          </a:xfrm>
        </p:spPr>
        <p:txBody>
          <a:bodyPr/>
          <a:lstStyle/>
          <a:p>
            <a:pPr eaLnBrk="1" hangingPunct="1">
              <a:lnSpc>
                <a:spcPct val="80000"/>
              </a:lnSpc>
            </a:pPr>
            <a:r>
              <a:rPr lang="en-US" altLang="zh-CN" sz="2400" smtClean="0">
                <a:latin typeface="华文新魏" panose="02010800040101010101" pitchFamily="2" charset="-122"/>
                <a:ea typeface="华文新魏" panose="02010800040101010101" pitchFamily="2" charset="-122"/>
              </a:rPr>
              <a:t>process customer_i( ) {</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P(mutex);                //</a:t>
            </a:r>
            <a:r>
              <a:rPr lang="zh-CN" altLang="en-US" sz="2400" smtClean="0">
                <a:latin typeface="华文新魏" panose="02010800040101010101" pitchFamily="2" charset="-122"/>
                <a:ea typeface="华文新魏" panose="02010800040101010101" pitchFamily="2" charset="-122"/>
              </a:rPr>
              <a:t>进入临界区</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if(waiting&lt;CHAIRS) {     //</a:t>
            </a:r>
            <a:r>
              <a:rPr lang="zh-CN" altLang="en-US" sz="2400" smtClean="0">
                <a:latin typeface="华文新魏" panose="02010800040101010101" pitchFamily="2" charset="-122"/>
                <a:ea typeface="华文新魏" panose="02010800040101010101" pitchFamily="2" charset="-122"/>
              </a:rPr>
              <a:t>有空椅子吗</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waiting++;         //</a:t>
            </a:r>
            <a:r>
              <a:rPr lang="zh-CN" altLang="en-US" sz="2400" smtClean="0">
                <a:latin typeface="华文新魏" panose="02010800040101010101" pitchFamily="2" charset="-122"/>
                <a:ea typeface="华文新魏" panose="02010800040101010101" pitchFamily="2" charset="-122"/>
              </a:rPr>
              <a:t>等候顾客数加</a:t>
            </a:r>
            <a:r>
              <a:rPr lang="en-US" altLang="zh-CN" sz="2400" smtClean="0">
                <a:latin typeface="华文新魏" panose="02010800040101010101" pitchFamily="2" charset="-122"/>
                <a:ea typeface="华文新魏" panose="02010800040101010101" pitchFamily="2" charset="-122"/>
              </a:rPr>
              <a:t>1</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V(customers);      //</a:t>
            </a:r>
            <a:r>
              <a:rPr lang="zh-CN" altLang="en-US" sz="2400" smtClean="0">
                <a:latin typeface="华文新魏" panose="02010800040101010101" pitchFamily="2" charset="-122"/>
                <a:ea typeface="华文新魏" panose="02010800040101010101" pitchFamily="2" charset="-122"/>
              </a:rPr>
              <a:t>唤醒理发师</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V(mutex);            //</a:t>
            </a:r>
            <a:r>
              <a:rPr lang="zh-CN" altLang="en-US" sz="2400" smtClean="0">
                <a:latin typeface="华文新魏" panose="02010800040101010101" pitchFamily="2" charset="-122"/>
                <a:ea typeface="华文新魏" panose="02010800040101010101" pitchFamily="2" charset="-122"/>
              </a:rPr>
              <a:t>退出临界区</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P(barbers);          //</a:t>
            </a:r>
            <a:r>
              <a:rPr lang="zh-CN" altLang="en-US" sz="2400" smtClean="0">
                <a:latin typeface="华文新魏" panose="02010800040101010101" pitchFamily="2" charset="-122"/>
                <a:ea typeface="华文新魏" panose="02010800040101010101" pitchFamily="2" charset="-122"/>
              </a:rPr>
              <a:t>理发师忙，顾客坐下等待</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get_haircut();      //</a:t>
            </a:r>
            <a:r>
              <a:rPr lang="zh-CN" altLang="en-US" sz="2400" smtClean="0">
                <a:latin typeface="华文新魏" panose="02010800040101010101" pitchFamily="2" charset="-122"/>
                <a:ea typeface="华文新魏" panose="02010800040101010101" pitchFamily="2" charset="-122"/>
              </a:rPr>
              <a:t>否则顾客坐下理发</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else</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              V(mutex);           //</a:t>
            </a:r>
            <a:r>
              <a:rPr lang="zh-CN" altLang="en-US" sz="2400" smtClean="0">
                <a:latin typeface="华文新魏" panose="02010800040101010101" pitchFamily="2" charset="-122"/>
                <a:ea typeface="华文新魏" panose="02010800040101010101" pitchFamily="2" charset="-122"/>
              </a:rPr>
              <a:t>人满了，走吧！</a:t>
            </a:r>
            <a:endParaRPr lang="zh-CN" altLang="en-US"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a:t>
            </a:r>
            <a:endParaRPr lang="en-US" altLang="zh-CN" sz="24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400" smtClean="0">
                <a:latin typeface="华文新魏" panose="02010800040101010101" pitchFamily="2" charset="-122"/>
                <a:ea typeface="华文新魏" panose="02010800040101010101" pitchFamily="2" charset="-122"/>
              </a:rPr>
              <a:t>coend</a:t>
            </a:r>
            <a:endParaRPr lang="en-US" altLang="zh-CN" sz="240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anim calcmode="lin" valueType="num">
                                      <p:cBhvr additive="base">
                                        <p:cTn id="11"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 calcmode="lin" valueType="num">
                                      <p:cBhvr additive="base">
                                        <p:cTn id="15"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anim calcmode="lin" valueType="num">
                                      <p:cBhvr additive="base">
                                        <p:cTn id="19"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 calcmode="lin" valueType="num">
                                      <p:cBhvr additive="base">
                                        <p:cTn id="23"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6259">
                                            <p:txEl>
                                              <p:pRg st="5" end="5"/>
                                            </p:txEl>
                                          </p:spTgt>
                                        </p:tgtEl>
                                        <p:attrNameLst>
                                          <p:attrName>style.visibility</p:attrName>
                                        </p:attrNameLst>
                                      </p:cBhvr>
                                      <p:to>
                                        <p:strVal val="visible"/>
                                      </p:to>
                                    </p:set>
                                    <p:anim calcmode="lin" valueType="num">
                                      <p:cBhvr additive="base">
                                        <p:cTn id="2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6259">
                                            <p:txEl>
                                              <p:pRg st="6" end="6"/>
                                            </p:txEl>
                                          </p:spTgt>
                                        </p:tgtEl>
                                        <p:attrNameLst>
                                          <p:attrName>style.visibility</p:attrName>
                                        </p:attrNameLst>
                                      </p:cBhvr>
                                      <p:to>
                                        <p:strVal val="visible"/>
                                      </p:to>
                                    </p:set>
                                    <p:anim calcmode="lin" valueType="num">
                                      <p:cBhvr additive="base">
                                        <p:cTn id="31"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6259">
                                            <p:txEl>
                                              <p:pRg st="7" end="7"/>
                                            </p:txEl>
                                          </p:spTgt>
                                        </p:tgtEl>
                                        <p:attrNameLst>
                                          <p:attrName>style.visibility</p:attrName>
                                        </p:attrNameLst>
                                      </p:cBhvr>
                                      <p:to>
                                        <p:strVal val="visible"/>
                                      </p:to>
                                    </p:set>
                                    <p:anim calcmode="lin" valueType="num">
                                      <p:cBhvr additive="base">
                                        <p:cTn id="35"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625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6259">
                                            <p:txEl>
                                              <p:pRg st="8" end="8"/>
                                            </p:txEl>
                                          </p:spTgt>
                                        </p:tgtEl>
                                        <p:attrNameLst>
                                          <p:attrName>style.visibility</p:attrName>
                                        </p:attrNameLst>
                                      </p:cBhvr>
                                      <p:to>
                                        <p:strVal val="visible"/>
                                      </p:to>
                                    </p:set>
                                    <p:anim calcmode="lin" valueType="num">
                                      <p:cBhvr additive="base">
                                        <p:cTn id="39" dur="500" fill="hold"/>
                                        <p:tgtEl>
                                          <p:spTgt spid="962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625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59">
                                            <p:txEl>
                                              <p:pRg st="9" end="9"/>
                                            </p:txEl>
                                          </p:spTgt>
                                        </p:tgtEl>
                                        <p:attrNameLst>
                                          <p:attrName>style.visibility</p:attrName>
                                        </p:attrNameLst>
                                      </p:cBhvr>
                                      <p:to>
                                        <p:strVal val="visible"/>
                                      </p:to>
                                    </p:set>
                                    <p:anim calcmode="lin" valueType="num">
                                      <p:cBhvr additive="base">
                                        <p:cTn id="43" dur="500" fill="hold"/>
                                        <p:tgtEl>
                                          <p:spTgt spid="9625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625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259">
                                            <p:txEl>
                                              <p:pRg st="10" end="10"/>
                                            </p:txEl>
                                          </p:spTgt>
                                        </p:tgtEl>
                                        <p:attrNameLst>
                                          <p:attrName>style.visibility</p:attrName>
                                        </p:attrNameLst>
                                      </p:cBhvr>
                                      <p:to>
                                        <p:strVal val="visible"/>
                                      </p:to>
                                    </p:set>
                                    <p:anim calcmode="lin" valueType="num">
                                      <p:cBhvr additive="base">
                                        <p:cTn id="47" dur="500" fill="hold"/>
                                        <p:tgtEl>
                                          <p:spTgt spid="9625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625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6259">
                                            <p:txEl>
                                              <p:pRg st="11" end="11"/>
                                            </p:txEl>
                                          </p:spTgt>
                                        </p:tgtEl>
                                        <p:attrNameLst>
                                          <p:attrName>style.visibility</p:attrName>
                                        </p:attrNameLst>
                                      </p:cBhvr>
                                      <p:to>
                                        <p:strVal val="visible"/>
                                      </p:to>
                                    </p:set>
                                    <p:anim calcmode="lin" valueType="num">
                                      <p:cBhvr additive="base">
                                        <p:cTn id="51" dur="500" fill="hold"/>
                                        <p:tgtEl>
                                          <p:spTgt spid="9625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6259">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6259">
                                            <p:txEl>
                                              <p:pRg st="12" end="12"/>
                                            </p:txEl>
                                          </p:spTgt>
                                        </p:tgtEl>
                                        <p:attrNameLst>
                                          <p:attrName>style.visibility</p:attrName>
                                        </p:attrNameLst>
                                      </p:cBhvr>
                                      <p:to>
                                        <p:strVal val="visible"/>
                                      </p:to>
                                    </p:set>
                                    <p:anim calcmode="lin" valueType="num">
                                      <p:cBhvr additive="base">
                                        <p:cTn id="55" dur="500" fill="hold"/>
                                        <p:tgtEl>
                                          <p:spTgt spid="9625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62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en-US" altLang="zh-CN" dirty="0"/>
              <a:t>3.4  </a:t>
            </a:r>
            <a:r>
              <a:rPr lang="zh-CN" altLang="en-US" dirty="0"/>
              <a:t>管程</a:t>
            </a:r>
            <a:endParaRPr lang="zh-CN" altLang="en-US" dirty="0"/>
          </a:p>
        </p:txBody>
      </p:sp>
      <p:sp>
        <p:nvSpPr>
          <p:cNvPr id="40963" name="文本占位符 40962"/>
          <p:cNvSpPr>
            <a:spLocks noGrp="1"/>
          </p:cNvSpPr>
          <p:nvPr>
            <p:ph type="body" idx="1"/>
          </p:nvPr>
        </p:nvSpPr>
        <p:spPr/>
        <p:txBody>
          <a:bodyPr/>
          <a:p>
            <a:r>
              <a:rPr lang="zh-CN" altLang="en-US" dirty="0"/>
              <a:t>管程的基本概念 </a:t>
            </a:r>
            <a:endParaRPr lang="zh-CN" altLang="en-US" dirty="0"/>
          </a:p>
          <a:p>
            <a:r>
              <a:rPr lang="zh-CN" altLang="en-US" dirty="0"/>
              <a:t>条件变量</a:t>
            </a:r>
            <a:endParaRPr lang="zh-CN" altLang="en-US" dirty="0"/>
          </a:p>
          <a:p>
            <a:r>
              <a:rPr lang="zh-CN" altLang="en-US" dirty="0"/>
              <a:t>使用管程解决生产者</a:t>
            </a:r>
            <a:r>
              <a:rPr lang="en-US" altLang="zh-CN" dirty="0"/>
              <a:t>-</a:t>
            </a:r>
            <a:r>
              <a:rPr lang="zh-CN" altLang="en-US" dirty="0"/>
              <a:t>消费者问题</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6153"/>
          <p:cNvGrpSpPr/>
          <p:nvPr/>
        </p:nvGrpSpPr>
        <p:grpSpPr>
          <a:xfrm>
            <a:off x="314325" y="1206500"/>
            <a:ext cx="2838450" cy="3230563"/>
            <a:chOff x="576" y="528"/>
            <a:chExt cx="1788" cy="2035"/>
          </a:xfrm>
        </p:grpSpPr>
        <p:sp>
          <p:nvSpPr>
            <p:cNvPr id="6146" name="文本框 6147"/>
            <p:cNvSpPr txBox="1"/>
            <p:nvPr/>
          </p:nvSpPr>
          <p:spPr>
            <a:xfrm>
              <a:off x="576" y="528"/>
              <a:ext cx="1788" cy="2035"/>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第一批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11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12</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13</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6147" name="直接连接符 6148"/>
            <p:cNvSpPr/>
            <p:nvPr/>
          </p:nvSpPr>
          <p:spPr>
            <a:xfrm>
              <a:off x="1200" y="1344"/>
              <a:ext cx="0" cy="240"/>
            </a:xfrm>
            <a:prstGeom prst="line">
              <a:avLst/>
            </a:prstGeom>
            <a:ln w="38100" cap="flat" cmpd="sng">
              <a:solidFill>
                <a:schemeClr val="tx1"/>
              </a:solidFill>
              <a:prstDash val="solid"/>
              <a:round/>
              <a:headEnd type="none" w="med" len="med"/>
              <a:tailEnd type="triangle" w="med" len="med"/>
            </a:ln>
          </p:spPr>
        </p:sp>
        <p:sp>
          <p:nvSpPr>
            <p:cNvPr id="6148" name="直接连接符 6151"/>
            <p:cNvSpPr/>
            <p:nvPr/>
          </p:nvSpPr>
          <p:spPr>
            <a:xfrm>
              <a:off x="1200" y="1968"/>
              <a:ext cx="0" cy="240"/>
            </a:xfrm>
            <a:prstGeom prst="line">
              <a:avLst/>
            </a:prstGeom>
            <a:ln w="38100" cap="flat" cmpd="sng">
              <a:solidFill>
                <a:schemeClr val="tx1"/>
              </a:solidFill>
              <a:prstDash val="solid"/>
              <a:round/>
              <a:headEnd type="none" w="med" len="med"/>
              <a:tailEnd type="triangle" w="med" len="med"/>
            </a:ln>
          </p:spPr>
        </p:sp>
      </p:grpSp>
      <p:sp>
        <p:nvSpPr>
          <p:cNvPr id="6149" name="文本框 6147"/>
          <p:cNvSpPr txBox="1"/>
          <p:nvPr/>
        </p:nvSpPr>
        <p:spPr>
          <a:xfrm>
            <a:off x="3152775" y="1206500"/>
            <a:ext cx="2838450" cy="3230563"/>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第二批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21</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22</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32</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6150" name="直接连接符 6148"/>
          <p:cNvSpPr/>
          <p:nvPr/>
        </p:nvSpPr>
        <p:spPr>
          <a:xfrm>
            <a:off x="4572000" y="2632075"/>
            <a:ext cx="0" cy="381000"/>
          </a:xfrm>
          <a:prstGeom prst="line">
            <a:avLst/>
          </a:prstGeom>
          <a:ln w="38100" cap="flat" cmpd="sng">
            <a:solidFill>
              <a:schemeClr val="tx1"/>
            </a:solidFill>
            <a:prstDash val="solid"/>
            <a:round/>
            <a:headEnd type="none" w="med" len="med"/>
            <a:tailEnd type="triangle" w="med" len="med"/>
          </a:ln>
        </p:spPr>
      </p:sp>
      <p:sp>
        <p:nvSpPr>
          <p:cNvPr id="6151" name="直接连接符 6151"/>
          <p:cNvSpPr/>
          <p:nvPr/>
        </p:nvSpPr>
        <p:spPr>
          <a:xfrm>
            <a:off x="4572000" y="3492500"/>
            <a:ext cx="0" cy="381000"/>
          </a:xfrm>
          <a:prstGeom prst="line">
            <a:avLst/>
          </a:prstGeom>
          <a:ln w="38100" cap="flat" cmpd="sng">
            <a:solidFill>
              <a:schemeClr val="tx1"/>
            </a:solidFill>
            <a:prstDash val="solid"/>
            <a:round/>
            <a:headEnd type="none" w="med" len="med"/>
            <a:tailEnd type="triangle" w="med" len="med"/>
          </a:ln>
        </p:spPr>
      </p:sp>
      <p:grpSp>
        <p:nvGrpSpPr>
          <p:cNvPr id="6152" name="组合 6153"/>
          <p:cNvGrpSpPr/>
          <p:nvPr/>
        </p:nvGrpSpPr>
        <p:grpSpPr>
          <a:xfrm>
            <a:off x="5643563" y="1147763"/>
            <a:ext cx="2838450" cy="3230562"/>
            <a:chOff x="559" y="295"/>
            <a:chExt cx="1788" cy="2035"/>
          </a:xfrm>
        </p:grpSpPr>
        <p:sp>
          <p:nvSpPr>
            <p:cNvPr id="6153" name="文本框 6147"/>
            <p:cNvSpPr txBox="1"/>
            <p:nvPr/>
          </p:nvSpPr>
          <p:spPr>
            <a:xfrm>
              <a:off x="559" y="295"/>
              <a:ext cx="1788" cy="2035"/>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第三批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31</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32</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33</a:t>
              </a:r>
              <a:r>
                <a:rPr lang="zh-CN" altLang="en-US" sz="3200" b="1">
                  <a:latin typeface="Arial" panose="020B0604020202020204" pitchFamily="34" charset="0"/>
                  <a:ea typeface="宋体" panose="02010600030101010101" pitchFamily="2" charset="-122"/>
                </a:rPr>
                <a:t>，</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6154" name="直接连接符 6148"/>
            <p:cNvSpPr/>
            <p:nvPr/>
          </p:nvSpPr>
          <p:spPr>
            <a:xfrm>
              <a:off x="1323" y="1063"/>
              <a:ext cx="1" cy="407"/>
            </a:xfrm>
            <a:prstGeom prst="line">
              <a:avLst/>
            </a:prstGeom>
            <a:ln w="38100" cap="flat" cmpd="sng">
              <a:solidFill>
                <a:schemeClr val="tx1"/>
              </a:solidFill>
              <a:prstDash val="solid"/>
              <a:round/>
              <a:headEnd type="none" w="med" len="med"/>
              <a:tailEnd type="triangle" w="med" len="med"/>
            </a:ln>
          </p:spPr>
        </p:sp>
        <p:sp>
          <p:nvSpPr>
            <p:cNvPr id="6155" name="直接连接符 6151"/>
            <p:cNvSpPr/>
            <p:nvPr/>
          </p:nvSpPr>
          <p:spPr>
            <a:xfrm>
              <a:off x="1324" y="1772"/>
              <a:ext cx="0" cy="240"/>
            </a:xfrm>
            <a:prstGeom prst="line">
              <a:avLst/>
            </a:prstGeom>
            <a:ln w="38100" cap="flat" cmpd="sng">
              <a:solidFill>
                <a:schemeClr val="tx1"/>
              </a:solidFill>
              <a:prstDash val="solid"/>
              <a:round/>
              <a:headEnd type="none" w="med" len="med"/>
              <a:tailEnd type="triangle" w="med" len="med"/>
            </a:ln>
          </p:spPr>
        </p:sp>
      </p:grpSp>
      <p:cxnSp>
        <p:nvCxnSpPr>
          <p:cNvPr id="12" name="曲线连接符 11"/>
          <p:cNvCxnSpPr/>
          <p:nvPr/>
        </p:nvCxnSpPr>
        <p:spPr>
          <a:xfrm rot="16200000">
            <a:off x="1696244" y="2677319"/>
            <a:ext cx="2474913" cy="1044575"/>
          </a:xfrm>
          <a:prstGeom prst="curvedConnector3">
            <a:avLst>
              <a:gd name="adj1" fmla="val 1027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p:nvPr/>
        </p:nvCxnSpPr>
        <p:spPr>
          <a:xfrm rot="16200000">
            <a:off x="4411663" y="2776538"/>
            <a:ext cx="2476500" cy="1044575"/>
          </a:xfrm>
          <a:prstGeom prst="curvedConnector3">
            <a:avLst>
              <a:gd name="adj1" fmla="val 102718"/>
            </a:avLst>
          </a:prstGeom>
          <a:ln>
            <a:tailEnd type="arrow"/>
          </a:ln>
        </p:spPr>
        <p:style>
          <a:lnRef idx="1">
            <a:schemeClr val="accent1"/>
          </a:lnRef>
          <a:fillRef idx="0">
            <a:schemeClr val="accent1"/>
          </a:fillRef>
          <a:effectRef idx="0">
            <a:schemeClr val="accent1"/>
          </a:effectRef>
          <a:fontRef idx="minor">
            <a:schemeClr val="tx1"/>
          </a:fontRef>
        </p:style>
      </p:cxnSp>
      <p:sp>
        <p:nvSpPr>
          <p:cNvPr id="6158" name="文本框 13"/>
          <p:cNvSpPr txBox="1"/>
          <p:nvPr/>
        </p:nvSpPr>
        <p:spPr>
          <a:xfrm>
            <a:off x="314325" y="4613275"/>
            <a:ext cx="8701088" cy="549275"/>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2</a:t>
            </a:r>
            <a:r>
              <a:rPr lang="zh-CN" altLang="en-US">
                <a:latin typeface="Tahoma" panose="020B0604030504040204" pitchFamily="34" charset="0"/>
                <a:ea typeface="隶书" panose="02010509060101010101" pitchFamily="49" charset="-122"/>
              </a:rPr>
              <a:t>）总共：</a:t>
            </a:r>
            <a:r>
              <a:rPr lang="en-US" altLang="zh-CN">
                <a:latin typeface="Tahoma" panose="020B0604030504040204" pitchFamily="34" charset="0"/>
                <a:ea typeface="隶书" panose="02010509060101010101" pitchFamily="49" charset="-122"/>
              </a:rPr>
              <a:t>3*</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30+40+10</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=240</a:t>
            </a:r>
            <a:r>
              <a:rPr lang="zh-CN" altLang="en-US">
                <a:latin typeface="Tahoma" panose="020B0604030504040204" pitchFamily="34" charset="0"/>
                <a:ea typeface="隶书" panose="02010509060101010101" pitchFamily="49" charset="-122"/>
              </a:rPr>
              <a:t>，总用时</a:t>
            </a:r>
            <a:r>
              <a:rPr lang="en-US" altLang="zh-CN">
                <a:latin typeface="Tahoma" panose="020B0604030504040204" pitchFamily="34" charset="0"/>
                <a:ea typeface="隶书" panose="02010509060101010101" pitchFamily="49" charset="-122"/>
              </a:rPr>
              <a:t>240ms</a:t>
            </a:r>
            <a:endParaRPr lang="zh-CN" altLang="en-US">
              <a:latin typeface="Tahoma" panose="020B0604030504040204" pitchFamily="34" charset="0"/>
              <a:ea typeface="隶书" panose="02010509060101010101" pitchFamily="49" charset="-122"/>
            </a:endParaRPr>
          </a:p>
        </p:txBody>
      </p:sp>
      <p:sp>
        <p:nvSpPr>
          <p:cNvPr id="15" name="文本框 14"/>
          <p:cNvSpPr txBox="1"/>
          <p:nvPr/>
        </p:nvSpPr>
        <p:spPr>
          <a:xfrm>
            <a:off x="1381125" y="295275"/>
            <a:ext cx="6381750" cy="549275"/>
          </a:xfrm>
          <a:prstGeom prst="rect">
            <a:avLst/>
          </a:prstGeom>
          <a:noFill/>
          <a:ln w="9525">
            <a:noFill/>
          </a:ln>
        </p:spPr>
        <p:txBody>
          <a:bodyPr wrap="square" anchor="t">
            <a:spAutoFit/>
          </a:bodyPr>
          <a:p>
            <a:r>
              <a:rPr lang="zh-CN" altLang="en-US">
                <a:solidFill>
                  <a:srgbClr val="FF0000"/>
                </a:solidFill>
                <a:latin typeface="Tahoma" panose="020B0604030504040204" pitchFamily="34" charset="0"/>
                <a:ea typeface="隶书" panose="02010509060101010101" pitchFamily="49" charset="-122"/>
              </a:rPr>
              <a:t>如何进一步提高效率呢？</a:t>
            </a:r>
            <a:endParaRPr lang="zh-CN" altLang="en-US">
              <a:solidFill>
                <a:srgbClr val="FF0000"/>
              </a:solidFill>
              <a:latin typeface="Tahoma" panose="020B0604030504040204" pitchFamily="34" charset="0"/>
              <a:ea typeface="隶书" panose="02010509060101010101" pitchFamily="49" charset="-122"/>
            </a:endParaRPr>
          </a:p>
        </p:txBody>
      </p:sp>
      <p:sp>
        <p:nvSpPr>
          <p:cNvPr id="16" name="文本框 15"/>
          <p:cNvSpPr txBox="1"/>
          <p:nvPr/>
        </p:nvSpPr>
        <p:spPr>
          <a:xfrm>
            <a:off x="44450" y="5913438"/>
            <a:ext cx="8851900" cy="547687"/>
          </a:xfrm>
          <a:prstGeom prst="rect">
            <a:avLst/>
          </a:prstGeom>
          <a:noFill/>
          <a:ln w="9525">
            <a:noFill/>
          </a:ln>
        </p:spPr>
        <p:txBody>
          <a:bodyPr wrap="square" anchor="t">
            <a:spAutoFit/>
          </a:bodyPr>
          <a:p>
            <a:r>
              <a:rPr lang="zh-CN" altLang="en-US">
                <a:solidFill>
                  <a:srgbClr val="FF0000"/>
                </a:solidFill>
                <a:latin typeface="Tahoma" panose="020B0604030504040204" pitchFamily="34" charset="0"/>
                <a:ea typeface="隶书" panose="02010509060101010101" pitchFamily="49" charset="-122"/>
              </a:rPr>
              <a:t>把</a:t>
            </a:r>
            <a:r>
              <a:rPr lang="en-US" altLang="zh-CN">
                <a:solidFill>
                  <a:srgbClr val="FF0000"/>
                </a:solidFill>
                <a:latin typeface="Tahoma" panose="020B0604030504040204" pitchFamily="34" charset="0"/>
                <a:ea typeface="隶书" panose="02010509060101010101" pitchFamily="49" charset="-122"/>
              </a:rPr>
              <a:t>C,I,O</a:t>
            </a:r>
            <a:r>
              <a:rPr lang="zh-CN" altLang="en-US">
                <a:solidFill>
                  <a:srgbClr val="FF0000"/>
                </a:solidFill>
                <a:latin typeface="Tahoma" panose="020B0604030504040204" pitchFamily="34" charset="0"/>
                <a:ea typeface="隶书" panose="02010509060101010101" pitchFamily="49" charset="-122"/>
              </a:rPr>
              <a:t>分成三个不同程序（多道系统），结果如何？</a:t>
            </a:r>
            <a:endParaRPr lang="zh-CN" altLang="en-US">
              <a:solidFill>
                <a:srgbClr val="FF0000"/>
              </a:solidFill>
              <a:latin typeface="Tahom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6"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685800" y="45085"/>
            <a:ext cx="7772400" cy="1143000"/>
          </a:xfrm>
        </p:spPr>
        <p:txBody>
          <a:bodyPr anchor="b"/>
          <a:p>
            <a:r>
              <a:rPr lang="en-US" altLang="zh-CN" dirty="0"/>
              <a:t>3.4.1  </a:t>
            </a:r>
            <a:r>
              <a:rPr lang="zh-CN" altLang="en-US" dirty="0"/>
              <a:t>管程的基本概念</a:t>
            </a:r>
            <a:endParaRPr lang="zh-CN" altLang="en-US"/>
          </a:p>
        </p:txBody>
      </p:sp>
      <p:sp>
        <p:nvSpPr>
          <p:cNvPr id="111619" name="文本占位符 111618"/>
          <p:cNvSpPr>
            <a:spLocks noGrp="1"/>
          </p:cNvSpPr>
          <p:nvPr>
            <p:ph type="body" idx="1"/>
          </p:nvPr>
        </p:nvSpPr>
        <p:spPr/>
        <p:txBody>
          <a:bodyPr/>
          <a:p>
            <a:r>
              <a:rPr lang="zh-CN" altLang="en-US" sz="2800" dirty="0"/>
              <a:t>信号量机制功能强大，是一种既方便、又有效的进程同步机制，但是在使用过程中对信号量的操作分散在各个进程中，不易控制。 </a:t>
            </a:r>
            <a:endParaRPr lang="zh-CN" altLang="en-US" sz="2800" dirty="0"/>
          </a:p>
          <a:p>
            <a:r>
              <a:rPr lang="zh-CN" altLang="en-US" sz="2800" dirty="0"/>
              <a:t>管程定义</a:t>
            </a:r>
            <a:endParaRPr lang="zh-CN" altLang="en-US" sz="2800" dirty="0"/>
          </a:p>
          <a:p>
            <a:pPr>
              <a:buNone/>
            </a:pPr>
            <a:r>
              <a:rPr lang="zh-CN" altLang="en-US" sz="2800" dirty="0"/>
              <a:t>    管程是由过程、变量及数据结构等组成，它们共同构成了一个特殊的模块或软件包。进程可以在任意时刻调用管程中的过程，但不允许使用管程外的过程来访问管程内的数据结构。</a:t>
            </a:r>
            <a:endParaRPr lang="zh-CN" altLang="en-US" sz="2800" dirty="0"/>
          </a:p>
          <a:p>
            <a:r>
              <a:rPr lang="zh-CN" altLang="en-US" sz="2800" dirty="0"/>
              <a:t>管程中在任一时刻只能有一个活跃进程，这一特性可以帮助管程有效地实现互斥。</a:t>
            </a:r>
            <a:endParaRPr lang="zh-CN" altLang="en-US" sz="28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en-US" altLang="zh-CN" dirty="0"/>
              <a:t>3.4.1  </a:t>
            </a:r>
            <a:r>
              <a:rPr lang="zh-CN" altLang="en-US" dirty="0"/>
              <a:t>管程的基本概念</a:t>
            </a:r>
            <a:endParaRPr lang="zh-CN" altLang="en-US" dirty="0"/>
          </a:p>
        </p:txBody>
      </p:sp>
      <p:sp>
        <p:nvSpPr>
          <p:cNvPr id="41987" name="文本占位符 41986"/>
          <p:cNvSpPr>
            <a:spLocks noGrp="1"/>
          </p:cNvSpPr>
          <p:nvPr>
            <p:ph type="body" idx="1"/>
          </p:nvPr>
        </p:nvSpPr>
        <p:spPr/>
        <p:txBody>
          <a:bodyPr/>
          <a:p>
            <a:r>
              <a:rPr lang="zh-CN" altLang="en-US" dirty="0"/>
              <a:t>管程示意图 </a:t>
            </a:r>
            <a:endParaRPr lang="zh-CN" altLang="en-US" sz="2400" dirty="0"/>
          </a:p>
          <a:p>
            <a:pPr lvl="1">
              <a:buNone/>
            </a:pPr>
            <a:endParaRPr lang="zh-CN" altLang="en-US" sz="2000" dirty="0"/>
          </a:p>
        </p:txBody>
      </p:sp>
      <p:sp>
        <p:nvSpPr>
          <p:cNvPr id="41989" name="矩形 41988"/>
          <p:cNvSpPr/>
          <p:nvPr/>
        </p:nvSpPr>
        <p:spPr>
          <a:xfrm>
            <a:off x="0" y="1847850"/>
            <a:ext cx="9144000" cy="0"/>
          </a:xfrm>
          <a:prstGeom prst="rect">
            <a:avLst/>
          </a:prstGeom>
          <a:noFill/>
          <a:ln w="9525">
            <a:noFill/>
          </a:ln>
        </p:spPr>
        <p:txBody>
          <a:bodyPr/>
          <a:p>
            <a:endParaRPr lang="zh-CN" altLang="en-US"/>
          </a:p>
        </p:txBody>
      </p:sp>
      <p:graphicFrame>
        <p:nvGraphicFramePr>
          <p:cNvPr id="41988" name="对象 41987"/>
          <p:cNvGraphicFramePr/>
          <p:nvPr/>
        </p:nvGraphicFramePr>
        <p:xfrm>
          <a:off x="2743200" y="1828800"/>
          <a:ext cx="2905125" cy="3962400"/>
        </p:xfrm>
        <a:graphic>
          <a:graphicData uri="http://schemas.openxmlformats.org/presentationml/2006/ole">
            <mc:AlternateContent xmlns:mc="http://schemas.openxmlformats.org/markup-compatibility/2006">
              <mc:Choice xmlns:v="urn:schemas-microsoft-com:vml" Requires="v">
                <p:oleObj spid="_x0000_s3076" name="" r:id="rId1" imgW="2352675" imgH="3421380" progId="Visio.Drawing.11">
                  <p:embed/>
                </p:oleObj>
              </mc:Choice>
              <mc:Fallback>
                <p:oleObj name="" r:id="rId1" imgW="2352675" imgH="3421380" progId="Visio.Drawing.11">
                  <p:embed/>
                  <p:pic>
                    <p:nvPicPr>
                      <p:cNvPr id="0" name="图片 3075"/>
                      <p:cNvPicPr/>
                      <p:nvPr/>
                    </p:nvPicPr>
                    <p:blipFill>
                      <a:blip r:embed="rId2"/>
                      <a:stretch>
                        <a:fillRect/>
                      </a:stretch>
                    </p:blipFill>
                    <p:spPr>
                      <a:xfrm>
                        <a:off x="2743200" y="1828800"/>
                        <a:ext cx="2905125" cy="3962400"/>
                      </a:xfrm>
                      <a:prstGeom prst="rect">
                        <a:avLst/>
                      </a:prstGeom>
                      <a:noFill/>
                      <a:ln w="38100">
                        <a:noFill/>
                        <a:miter/>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p>
            <a:r>
              <a:rPr lang="zh-CN" altLang="en-US" dirty="0"/>
              <a:t>管程的基本概念</a:t>
            </a:r>
            <a:endParaRPr lang="zh-CN" altLang="en-US" dirty="0"/>
          </a:p>
        </p:txBody>
      </p:sp>
      <p:sp>
        <p:nvSpPr>
          <p:cNvPr id="43011" name="文本占位符 43010"/>
          <p:cNvSpPr>
            <a:spLocks noGrp="1"/>
          </p:cNvSpPr>
          <p:nvPr>
            <p:ph type="body" idx="1"/>
          </p:nvPr>
        </p:nvSpPr>
        <p:spPr>
          <a:xfrm>
            <a:off x="381000" y="1295400"/>
            <a:ext cx="8305800" cy="5410200"/>
          </a:xfrm>
        </p:spPr>
        <p:txBody>
          <a:bodyPr/>
          <a:p>
            <a:r>
              <a:rPr lang="zh-CN" altLang="en-US" dirty="0"/>
              <a:t>管程与进程的区别：</a:t>
            </a:r>
            <a:endParaRPr lang="zh-CN" altLang="en-US" dirty="0"/>
          </a:p>
          <a:p>
            <a:pPr>
              <a:buNone/>
            </a:pPr>
            <a:r>
              <a:rPr lang="en-US" altLang="zh-CN" sz="2400" dirty="0"/>
              <a:t>(1) </a:t>
            </a:r>
            <a:r>
              <a:rPr lang="zh-CN" altLang="en-US" sz="2400" dirty="0"/>
              <a:t>虽然二者都定义了数据结构，但进程定义的是私有数据结构</a:t>
            </a:r>
            <a:r>
              <a:rPr lang="en-US" altLang="zh-CN" sz="2400" dirty="0"/>
              <a:t>PCB</a:t>
            </a:r>
            <a:r>
              <a:rPr lang="zh-CN" altLang="en-US" sz="2400" dirty="0"/>
              <a:t>，而管程定义的是公共数据结构，如条件变量等；</a:t>
            </a:r>
            <a:endParaRPr lang="zh-CN" altLang="en-US" sz="2400" dirty="0"/>
          </a:p>
          <a:p>
            <a:pPr>
              <a:buNone/>
            </a:pPr>
            <a:r>
              <a:rPr lang="en-US" altLang="zh-CN" sz="2400" dirty="0"/>
              <a:t>(2) </a:t>
            </a:r>
            <a:r>
              <a:rPr lang="zh-CN" altLang="en-US" sz="2400" dirty="0"/>
              <a:t>二者都存在对各自数据结构上的操作，但进程是顺序执行的，而管程则是进行同步操作和初始化操作；</a:t>
            </a:r>
            <a:endParaRPr lang="zh-CN" altLang="en-US" sz="2400" dirty="0"/>
          </a:p>
          <a:p>
            <a:pPr>
              <a:buNone/>
            </a:pPr>
            <a:r>
              <a:rPr lang="en-US" altLang="zh-CN" sz="2400" dirty="0"/>
              <a:t>(3) </a:t>
            </a:r>
            <a:r>
              <a:rPr lang="zh-CN" altLang="en-US" sz="2400" dirty="0"/>
              <a:t>进程是为了保证系统并发而设计的，管程则是为了解决共享资源的互斥；</a:t>
            </a:r>
            <a:endParaRPr lang="zh-CN" altLang="en-US" sz="2400" dirty="0"/>
          </a:p>
          <a:p>
            <a:pPr>
              <a:buNone/>
            </a:pPr>
            <a:r>
              <a:rPr lang="en-US" altLang="zh-CN" sz="2400" dirty="0"/>
              <a:t>(4) </a:t>
            </a:r>
            <a:r>
              <a:rPr lang="zh-CN" altLang="en-US" sz="2400" dirty="0"/>
              <a:t>进程通过调用管程中的过程来进行共享数据结构的操作，该过程就表现为进程的子程序，因此进程是主动的，管程是被动的；</a:t>
            </a:r>
            <a:endParaRPr lang="zh-CN" altLang="en-US" sz="2400" dirty="0"/>
          </a:p>
          <a:p>
            <a:pPr>
              <a:buNone/>
            </a:pPr>
            <a:r>
              <a:rPr lang="en-US" altLang="zh-CN" sz="2400" dirty="0"/>
              <a:t>(5) </a:t>
            </a:r>
            <a:r>
              <a:rPr lang="zh-CN" altLang="en-US" sz="2400" dirty="0"/>
              <a:t>进程间可并发，管程作为子程序不能与其调用者并发；</a:t>
            </a:r>
            <a:endParaRPr lang="zh-CN" altLang="en-US" sz="2400" dirty="0"/>
          </a:p>
          <a:p>
            <a:pPr>
              <a:buNone/>
            </a:pPr>
            <a:r>
              <a:rPr lang="en-US" altLang="zh-CN" sz="2400" dirty="0"/>
              <a:t>(6) </a:t>
            </a:r>
            <a:r>
              <a:rPr lang="zh-CN" altLang="en-US" sz="2400" dirty="0"/>
              <a:t>进程具有动态性和生命周期，而管程只是一个资源管理模块，供进程调用。</a:t>
            </a:r>
            <a:endParaRPr lang="zh-CN" altLang="en-US" sz="22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en-US" altLang="zh-CN" dirty="0"/>
              <a:t> </a:t>
            </a:r>
            <a:r>
              <a:rPr lang="zh-CN" altLang="en-US" dirty="0"/>
              <a:t>条件变量</a:t>
            </a:r>
            <a:endParaRPr lang="zh-CN" altLang="en-US" b="0" dirty="0"/>
          </a:p>
        </p:txBody>
      </p:sp>
      <p:sp>
        <p:nvSpPr>
          <p:cNvPr id="44035" name="文本占位符 44034"/>
          <p:cNvSpPr>
            <a:spLocks noGrp="1"/>
          </p:cNvSpPr>
          <p:nvPr>
            <p:ph type="body" idx="1"/>
          </p:nvPr>
        </p:nvSpPr>
        <p:spPr>
          <a:xfrm>
            <a:off x="457200" y="1628775"/>
            <a:ext cx="8001000" cy="4467225"/>
          </a:xfrm>
        </p:spPr>
        <p:txBody>
          <a:bodyPr/>
          <a:p>
            <a:r>
              <a:rPr lang="zh-CN" altLang="en-US" dirty="0"/>
              <a:t>在管程中，除了完成互斥外，还要保证能将无法继续运行的进程正确阻塞。因此，需要引入条件变量</a:t>
            </a:r>
            <a:r>
              <a:rPr lang="en-US" altLang="zh-CN" dirty="0"/>
              <a:t>(condition variable)</a:t>
            </a:r>
            <a:r>
              <a:rPr lang="zh-CN" altLang="en-US" dirty="0"/>
              <a:t>以及对其的一对</a:t>
            </a:r>
            <a:r>
              <a:rPr lang="en-US" altLang="zh-CN" dirty="0"/>
              <a:t>wait</a:t>
            </a:r>
            <a:r>
              <a:rPr lang="zh-CN" altLang="en-US" dirty="0"/>
              <a:t>、</a:t>
            </a:r>
            <a:r>
              <a:rPr lang="en-US" altLang="zh-CN" dirty="0"/>
              <a:t>signal</a:t>
            </a:r>
            <a:r>
              <a:rPr lang="zh-CN" altLang="en-US" dirty="0"/>
              <a:t>操作。 </a:t>
            </a:r>
            <a:endParaRPr lang="zh-CN" altLang="en-US" dirty="0"/>
          </a:p>
          <a:p>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zh-CN" altLang="en-US" dirty="0"/>
              <a:t>条件变量</a:t>
            </a:r>
            <a:endParaRPr lang="zh-CN" altLang="en-US" dirty="0"/>
          </a:p>
        </p:txBody>
      </p:sp>
      <p:sp>
        <p:nvSpPr>
          <p:cNvPr id="45059" name="文本占位符 45058"/>
          <p:cNvSpPr>
            <a:spLocks noGrp="1"/>
          </p:cNvSpPr>
          <p:nvPr>
            <p:ph type="body" idx="1"/>
          </p:nvPr>
        </p:nvSpPr>
        <p:spPr>
          <a:xfrm>
            <a:off x="457200" y="1295400"/>
            <a:ext cx="8229600" cy="5410200"/>
          </a:xfrm>
        </p:spPr>
        <p:txBody>
          <a:bodyPr/>
          <a:p>
            <a:r>
              <a:rPr lang="en-US" altLang="zh-CN" dirty="0"/>
              <a:t>wait</a:t>
            </a:r>
            <a:r>
              <a:rPr lang="zh-CN" altLang="en-US" dirty="0"/>
              <a:t>操作的含义：</a:t>
            </a:r>
            <a:endParaRPr lang="zh-CN" altLang="en-US" dirty="0"/>
          </a:p>
          <a:p>
            <a:pPr lvl="1">
              <a:buNone/>
            </a:pPr>
            <a:r>
              <a:rPr lang="zh-CN" altLang="en-US" sz="2800" err="1"/>
              <a:t>    </a:t>
            </a:r>
            <a:r>
              <a:rPr lang="en-US" altLang="zh-CN" sz="2800" err="1"/>
              <a:t>x.wait</a:t>
            </a:r>
            <a:r>
              <a:rPr lang="zh-CN" altLang="en-US" sz="2800" dirty="0"/>
              <a:t>表示正在调用管程的进程因</a:t>
            </a:r>
            <a:r>
              <a:rPr lang="en-US" altLang="zh-CN" sz="2800" dirty="0"/>
              <a:t>x</a:t>
            </a:r>
            <a:r>
              <a:rPr lang="zh-CN" altLang="en-US" sz="2800" dirty="0"/>
              <a:t>条件需要被阻塞或挂起，该进程在执行</a:t>
            </a:r>
            <a:r>
              <a:rPr lang="en-US" altLang="zh-CN" sz="2800" dirty="0"/>
              <a:t>wait</a:t>
            </a:r>
            <a:r>
              <a:rPr lang="zh-CN" altLang="en-US" sz="2800" dirty="0"/>
              <a:t>操作时将自己插入</a:t>
            </a:r>
            <a:r>
              <a:rPr lang="en-US" altLang="zh-CN" sz="2800" dirty="0"/>
              <a:t>x</a:t>
            </a:r>
            <a:r>
              <a:rPr lang="zh-CN" altLang="en-US" sz="2800" dirty="0"/>
              <a:t>条件的等待队列中，并释放管程。此时其它进程可以使用该管程完成自身工作，当</a:t>
            </a:r>
            <a:r>
              <a:rPr lang="en-US" altLang="zh-CN" sz="2800" dirty="0"/>
              <a:t>x</a:t>
            </a:r>
            <a:r>
              <a:rPr lang="zh-CN" altLang="en-US" sz="2800" dirty="0"/>
              <a:t>条件产生变化时，系统调度程序将选择等待队列中的一个进程继续执行。</a:t>
            </a:r>
            <a:endParaRPr lang="zh-CN" altLang="en-US" sz="2400" dirty="0"/>
          </a:p>
        </p:txBody>
      </p:sp>
      <p:sp>
        <p:nvSpPr>
          <p:cNvPr id="45061" name="矩形 45060"/>
          <p:cNvSpPr/>
          <p:nvPr/>
        </p:nvSpPr>
        <p:spPr>
          <a:xfrm>
            <a:off x="0" y="2614613"/>
            <a:ext cx="9144000" cy="0"/>
          </a:xfrm>
          <a:prstGeom prst="rect">
            <a:avLst/>
          </a:prstGeom>
          <a:noFill/>
          <a:ln w="9525">
            <a:noFill/>
          </a:ln>
        </p:spPr>
        <p:txBody>
          <a:bodyPr/>
          <a:p>
            <a:endParaRPr lang="zh-CN" altLang="en-US"/>
          </a:p>
        </p:txBody>
      </p:sp>
      <p:sp>
        <p:nvSpPr>
          <p:cNvPr id="45063" name="矩形 45062"/>
          <p:cNvSpPr/>
          <p:nvPr/>
        </p:nvSpPr>
        <p:spPr>
          <a:xfrm>
            <a:off x="0" y="2252663"/>
            <a:ext cx="9144000" cy="0"/>
          </a:xfrm>
          <a:prstGeom prst="rect">
            <a:avLst/>
          </a:prstGeom>
          <a:noFill/>
          <a:ln w="9525">
            <a:noFill/>
          </a:ln>
        </p:spPr>
        <p:txBody>
          <a:bodyPr/>
          <a:p>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en-US" altLang="zh-CN" dirty="0"/>
              <a:t> </a:t>
            </a:r>
            <a:r>
              <a:rPr lang="zh-CN" altLang="en-US" dirty="0"/>
              <a:t>条件变量</a:t>
            </a:r>
            <a:endParaRPr lang="zh-CN" altLang="en-US" dirty="0"/>
          </a:p>
        </p:txBody>
      </p:sp>
      <p:sp>
        <p:nvSpPr>
          <p:cNvPr id="46083" name="文本占位符 46082"/>
          <p:cNvSpPr>
            <a:spLocks noGrp="1"/>
          </p:cNvSpPr>
          <p:nvPr>
            <p:ph type="body" idx="1"/>
          </p:nvPr>
        </p:nvSpPr>
        <p:spPr>
          <a:xfrm>
            <a:off x="457200" y="1295400"/>
            <a:ext cx="8229600" cy="4953000"/>
          </a:xfrm>
        </p:spPr>
        <p:txBody>
          <a:bodyPr/>
          <a:p>
            <a:pPr algn="just"/>
            <a:r>
              <a:rPr lang="en-US" altLang="zh-CN" dirty="0">
                <a:latin typeface="Times New Roman" panose="02020603050405020304" pitchFamily="18" charset="0"/>
              </a:rPr>
              <a:t>signal</a:t>
            </a:r>
            <a:r>
              <a:rPr lang="zh-CN" altLang="en-US" dirty="0">
                <a:latin typeface="Times New Roman" panose="02020603050405020304" pitchFamily="18" charset="0"/>
              </a:rPr>
              <a:t>操作的含义：</a:t>
            </a:r>
            <a:endParaRPr lang="zh-CN" altLang="en-US" dirty="0">
              <a:latin typeface="Times New Roman" panose="02020603050405020304" pitchFamily="18" charset="0"/>
            </a:endParaRPr>
          </a:p>
          <a:p>
            <a:pPr algn="just">
              <a:buNone/>
            </a:pPr>
            <a:r>
              <a:rPr lang="zh-CN" altLang="en-US" err="1">
                <a:latin typeface="Times New Roman" panose="02020603050405020304" pitchFamily="18" charset="0"/>
              </a:rPr>
              <a:t>    </a:t>
            </a:r>
            <a:r>
              <a:rPr lang="en-US" altLang="zh-CN" err="1">
                <a:latin typeface="Times New Roman" panose="02020603050405020304" pitchFamily="18" charset="0"/>
              </a:rPr>
              <a:t>x.signal</a:t>
            </a:r>
            <a:r>
              <a:rPr lang="zh-CN" altLang="en-US" dirty="0">
                <a:latin typeface="Times New Roman" panose="02020603050405020304" pitchFamily="18" charset="0"/>
              </a:rPr>
              <a:t>表示正在调用管程的进程发现</a:t>
            </a:r>
            <a:r>
              <a:rPr lang="en-US" altLang="zh-CN" dirty="0">
                <a:latin typeface="Times New Roman" panose="02020603050405020304" pitchFamily="18" charset="0"/>
              </a:rPr>
              <a:t>x</a:t>
            </a:r>
            <a:r>
              <a:rPr lang="zh-CN" altLang="en-US" dirty="0">
                <a:latin typeface="Times New Roman" panose="02020603050405020304" pitchFamily="18" charset="0"/>
              </a:rPr>
              <a:t>条件发生了变化，则使用</a:t>
            </a:r>
            <a:r>
              <a:rPr lang="en-US" altLang="zh-CN" dirty="0">
                <a:latin typeface="Times New Roman" panose="02020603050405020304" pitchFamily="18" charset="0"/>
              </a:rPr>
              <a:t>signal</a:t>
            </a:r>
            <a:r>
              <a:rPr lang="zh-CN" altLang="en-US" dirty="0">
                <a:latin typeface="Times New Roman" panose="02020603050405020304" pitchFamily="18" charset="0"/>
              </a:rPr>
              <a:t>操作唤醒一个因</a:t>
            </a:r>
            <a:r>
              <a:rPr lang="en-US" altLang="zh-CN" dirty="0">
                <a:latin typeface="Times New Roman" panose="02020603050405020304" pitchFamily="18" charset="0"/>
              </a:rPr>
              <a:t>x</a:t>
            </a:r>
            <a:r>
              <a:rPr lang="zh-CN" altLang="en-US" dirty="0">
                <a:latin typeface="Times New Roman" panose="02020603050405020304" pitchFamily="18" charset="0"/>
              </a:rPr>
              <a:t>条件被阻塞或挂起的进程。</a:t>
            </a:r>
            <a:endParaRPr lang="zh-CN" altLang="en-US" dirty="0">
              <a:latin typeface="Times New Roman" panose="02020603050405020304" pitchFamily="18" charset="0"/>
            </a:endParaRPr>
          </a:p>
          <a:p>
            <a:pPr algn="just"/>
            <a:r>
              <a:rPr lang="zh-CN" altLang="en-US" dirty="0"/>
              <a:t>当一个管程中的过程</a:t>
            </a:r>
            <a:r>
              <a:rPr lang="zh-CN" altLang="en-US" dirty="0"/>
              <a:t>发现自身无法运行下去</a:t>
            </a:r>
            <a:r>
              <a:rPr lang="en-US" altLang="zh-CN" dirty="0"/>
              <a:t>(</a:t>
            </a:r>
            <a:r>
              <a:rPr lang="zh-CN" altLang="en-US" dirty="0"/>
              <a:t>如生产者进程发现缓冲池满</a:t>
            </a:r>
            <a:r>
              <a:rPr lang="en-US" altLang="zh-CN" dirty="0"/>
              <a:t>)</a:t>
            </a:r>
            <a:r>
              <a:rPr lang="zh-CN" altLang="en-US" dirty="0"/>
              <a:t>时，它将对某个条件变量</a:t>
            </a:r>
            <a:r>
              <a:rPr lang="en-US" altLang="zh-CN" dirty="0"/>
              <a:t>(</a:t>
            </a:r>
            <a:r>
              <a:rPr lang="zh-CN" altLang="en-US" dirty="0"/>
              <a:t>如</a:t>
            </a:r>
            <a:r>
              <a:rPr lang="en-US" altLang="zh-CN" dirty="0"/>
              <a:t>full)</a:t>
            </a:r>
            <a:r>
              <a:rPr lang="zh-CN" altLang="en-US" dirty="0"/>
              <a:t>执行</a:t>
            </a:r>
            <a:r>
              <a:rPr lang="en-US" altLang="zh-CN" dirty="0"/>
              <a:t>wait</a:t>
            </a:r>
            <a:r>
              <a:rPr lang="zh-CN" altLang="en-US" dirty="0"/>
              <a:t>操作。该操作会阻塞调用进程自身，并将其它在管程外等待的进程调入管程。</a:t>
            </a:r>
            <a:endParaRPr lang="zh-CN" altLang="en-US" dirty="0">
              <a:latin typeface="Times New Roman" panose="02020603050405020304" pitchFamily="18" charset="0"/>
            </a:endParaRPr>
          </a:p>
        </p:txBody>
      </p:sp>
      <p:sp>
        <p:nvSpPr>
          <p:cNvPr id="46085" name="矩形 46084"/>
          <p:cNvSpPr/>
          <p:nvPr/>
        </p:nvSpPr>
        <p:spPr>
          <a:xfrm>
            <a:off x="0" y="2571750"/>
            <a:ext cx="9144000" cy="0"/>
          </a:xfrm>
          <a:prstGeom prst="rect">
            <a:avLst/>
          </a:prstGeom>
          <a:noFill/>
          <a:ln w="9525">
            <a:noFill/>
          </a:ln>
        </p:spPr>
        <p:txBody>
          <a:bodyPr/>
          <a:p>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en-US" altLang="zh-CN" sz="3200" dirty="0"/>
              <a:t>3.4.2 </a:t>
            </a:r>
            <a:r>
              <a:rPr lang="zh-CN" altLang="en-US" sz="3200" dirty="0"/>
              <a:t>使用管程解决生产者</a:t>
            </a:r>
            <a:r>
              <a:rPr lang="en-US" altLang="zh-CN" sz="3200" dirty="0"/>
              <a:t>-</a:t>
            </a:r>
            <a:r>
              <a:rPr lang="zh-CN" altLang="en-US" sz="3200" dirty="0"/>
              <a:t>消费者问题</a:t>
            </a:r>
            <a:endParaRPr lang="zh-CN" altLang="en-US" sz="3200" b="0" dirty="0"/>
          </a:p>
        </p:txBody>
      </p:sp>
      <p:sp>
        <p:nvSpPr>
          <p:cNvPr id="47107" name="文本占位符 47106"/>
          <p:cNvSpPr>
            <a:spLocks noGrp="1"/>
          </p:cNvSpPr>
          <p:nvPr>
            <p:ph type="body" idx="1"/>
          </p:nvPr>
        </p:nvSpPr>
        <p:spPr/>
        <p:txBody>
          <a:bodyPr vert="horz" wrap="square" lIns="91440" tIns="45720" rIns="91440" bIns="45720" anchor="t"/>
          <a:p>
            <a:pPr algn="just"/>
            <a:r>
              <a:rPr lang="zh-CN" altLang="en-US" dirty="0"/>
              <a:t>使用管程机制可以很好地解决生产者</a:t>
            </a:r>
            <a:r>
              <a:rPr lang="en-US" altLang="zh-CN" dirty="0"/>
              <a:t>-</a:t>
            </a:r>
            <a:r>
              <a:rPr lang="zh-CN" altLang="en-US" dirty="0"/>
              <a:t>消费者问题。此时需要首先建立一个管程</a:t>
            </a:r>
            <a:r>
              <a:rPr lang="en-US" altLang="zh-CN" err="1"/>
              <a:t>ProducerConsumer</a:t>
            </a:r>
            <a:r>
              <a:rPr lang="zh-CN" altLang="en-US" dirty="0"/>
              <a:t>，其中包含两个过程</a:t>
            </a:r>
            <a:r>
              <a:rPr lang="en-US" altLang="zh-CN" err="1"/>
              <a:t>insert(item</a:t>
            </a:r>
            <a:r>
              <a:rPr lang="en-US" altLang="zh-CN" dirty="0"/>
              <a:t>)</a:t>
            </a:r>
            <a:r>
              <a:rPr lang="zh-CN" altLang="en-US" dirty="0"/>
              <a:t>和</a:t>
            </a:r>
            <a:r>
              <a:rPr lang="en-US" altLang="zh-CN" err="1"/>
              <a:t>consumer(item</a:t>
            </a:r>
            <a:r>
              <a:rPr lang="en-US" altLang="zh-CN" dirty="0"/>
              <a:t>)</a:t>
            </a:r>
            <a:r>
              <a:rPr lang="zh-CN" altLang="en-US" dirty="0"/>
              <a:t>。</a:t>
            </a:r>
            <a:endParaRPr lang="zh-CN" altLang="en-US" dirty="0"/>
          </a:p>
        </p:txBody>
      </p:sp>
      <p:sp>
        <p:nvSpPr>
          <p:cNvPr id="47108" name="矩形 47107"/>
          <p:cNvSpPr/>
          <p:nvPr/>
        </p:nvSpPr>
        <p:spPr>
          <a:xfrm>
            <a:off x="0" y="2571750"/>
            <a:ext cx="9144000" cy="0"/>
          </a:xfrm>
          <a:prstGeom prst="rect">
            <a:avLst/>
          </a:prstGeom>
          <a:noFill/>
          <a:ln w="9525">
            <a:noFill/>
          </a:ln>
        </p:spPr>
        <p:txBody>
          <a:bodyPr/>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xfrm>
            <a:off x="685800" y="-98425"/>
            <a:ext cx="7772400" cy="1143000"/>
          </a:xfrm>
        </p:spPr>
        <p:txBody>
          <a:bodyPr anchor="b"/>
          <a:p>
            <a:r>
              <a:rPr lang="en-US" altLang="zh-CN" sz="3200" dirty="0"/>
              <a:t>3.4.2 </a:t>
            </a:r>
            <a:r>
              <a:rPr lang="zh-CN" altLang="en-US" sz="3200" dirty="0"/>
              <a:t>使用管程解决生产者</a:t>
            </a:r>
            <a:r>
              <a:rPr lang="en-US" altLang="zh-CN" sz="3200" dirty="0"/>
              <a:t>-</a:t>
            </a:r>
            <a:r>
              <a:rPr lang="zh-CN" altLang="en-US" sz="3200" dirty="0"/>
              <a:t>消费者问题</a:t>
            </a:r>
            <a:endParaRPr lang="zh-CN" altLang="en-US" sz="3200" dirty="0"/>
          </a:p>
        </p:txBody>
      </p:sp>
      <p:sp>
        <p:nvSpPr>
          <p:cNvPr id="48131" name="文本占位符 48130"/>
          <p:cNvSpPr>
            <a:spLocks noGrp="1"/>
          </p:cNvSpPr>
          <p:nvPr>
            <p:ph type="body" idx="1"/>
          </p:nvPr>
        </p:nvSpPr>
        <p:spPr>
          <a:xfrm>
            <a:off x="381000" y="1295400"/>
            <a:ext cx="8229600" cy="5334000"/>
          </a:xfrm>
        </p:spPr>
        <p:txBody>
          <a:bodyPr/>
          <a:p>
            <a:pPr>
              <a:lnSpc>
                <a:spcPct val="80000"/>
              </a:lnSpc>
            </a:pPr>
            <a:r>
              <a:rPr lang="zh-CN" altLang="en-US" sz="1600" dirty="0"/>
              <a:t>伪代码描述如下：</a:t>
            </a:r>
            <a:endParaRPr lang="zh-CN" altLang="en-US" sz="1600" dirty="0"/>
          </a:p>
          <a:p>
            <a:pPr>
              <a:lnSpc>
                <a:spcPct val="80000"/>
              </a:lnSpc>
              <a:buNone/>
            </a:pPr>
            <a:r>
              <a:rPr lang="en-US" altLang="zh-CN" sz="1600" err="1"/>
              <a:t>monitor ProducerConsumer</a:t>
            </a:r>
            <a:endParaRPr lang="en-US" altLang="zh-CN" sz="1600"/>
          </a:p>
          <a:p>
            <a:pPr>
              <a:lnSpc>
                <a:spcPct val="80000"/>
              </a:lnSpc>
              <a:buNone/>
            </a:pPr>
            <a:r>
              <a:rPr lang="en-US" altLang="zh-CN" sz="1600" err="1"/>
              <a:t>	condition full,empty</a:t>
            </a:r>
            <a:r>
              <a:rPr lang="en-US" altLang="zh-CN" sz="1600"/>
              <a:t>;</a:t>
            </a:r>
            <a:endParaRPr lang="en-US" altLang="zh-CN" sz="1600"/>
          </a:p>
          <a:p>
            <a:pPr>
              <a:lnSpc>
                <a:spcPct val="80000"/>
              </a:lnSpc>
              <a:buNone/>
            </a:pPr>
            <a:r>
              <a:rPr lang="en-US" altLang="zh-CN" sz="1600" err="1"/>
              <a:t>	int</a:t>
            </a:r>
            <a:r>
              <a:rPr lang="en-US" altLang="zh-CN" sz="1600"/>
              <a:t> count;</a:t>
            </a:r>
            <a:endParaRPr lang="en-US" altLang="zh-CN" sz="1600"/>
          </a:p>
          <a:p>
            <a:pPr>
              <a:lnSpc>
                <a:spcPct val="80000"/>
              </a:lnSpc>
              <a:buNone/>
            </a:pPr>
            <a:r>
              <a:rPr lang="en-US" altLang="zh-CN" sz="1600" err="1"/>
              <a:t>	void insert(int</a:t>
            </a:r>
            <a:r>
              <a:rPr lang="en-US" altLang="zh-CN" sz="1600"/>
              <a:t> item)</a:t>
            </a:r>
            <a:endParaRPr lang="en-US" altLang="zh-CN" sz="1600"/>
          </a:p>
          <a:p>
            <a:pPr>
              <a:lnSpc>
                <a:spcPct val="80000"/>
              </a:lnSpc>
              <a:buNone/>
            </a:pPr>
            <a:r>
              <a:rPr lang="en-US" altLang="zh-CN" sz="1600"/>
              <a:t>	{</a:t>
            </a:r>
            <a:endParaRPr lang="en-US" altLang="zh-CN" sz="1600"/>
          </a:p>
          <a:p>
            <a:pPr>
              <a:lnSpc>
                <a:spcPct val="80000"/>
              </a:lnSpc>
              <a:buNone/>
            </a:pPr>
            <a:r>
              <a:rPr lang="en-US" altLang="zh-CN" sz="1600" err="1"/>
              <a:t>		if (count==N) wait(full</a:t>
            </a:r>
            <a:r>
              <a:rPr lang="en-US" altLang="zh-CN" sz="1600"/>
              <a:t>);</a:t>
            </a:r>
            <a:endParaRPr lang="en-US" altLang="zh-CN" sz="1600"/>
          </a:p>
          <a:p>
            <a:pPr>
              <a:lnSpc>
                <a:spcPct val="80000"/>
              </a:lnSpc>
              <a:buNone/>
            </a:pPr>
            <a:r>
              <a:rPr lang="en-US" altLang="zh-CN" sz="1600" err="1"/>
              <a:t>		insert(item</a:t>
            </a:r>
            <a:r>
              <a:rPr lang="en-US" altLang="zh-CN" sz="1600"/>
              <a:t>);</a:t>
            </a:r>
            <a:endParaRPr lang="en-US" altLang="zh-CN" sz="1600"/>
          </a:p>
          <a:p>
            <a:pPr>
              <a:lnSpc>
                <a:spcPct val="80000"/>
              </a:lnSpc>
              <a:buNone/>
            </a:pPr>
            <a:r>
              <a:rPr lang="en-US" altLang="zh-CN" sz="1600"/>
              <a:t>		count=count+1;</a:t>
            </a:r>
            <a:endParaRPr lang="en-US" altLang="zh-CN" sz="1600"/>
          </a:p>
          <a:p>
            <a:pPr>
              <a:lnSpc>
                <a:spcPct val="80000"/>
              </a:lnSpc>
              <a:buNone/>
            </a:pPr>
            <a:r>
              <a:rPr lang="en-US" altLang="zh-CN" sz="1600" err="1"/>
              <a:t>		if (count==1) signal(empty</a:t>
            </a:r>
            <a:r>
              <a:rPr lang="en-US" altLang="zh-CN" sz="1600"/>
              <a:t>);</a:t>
            </a:r>
            <a:endParaRPr lang="en-US" altLang="zh-CN" sz="1600"/>
          </a:p>
          <a:p>
            <a:pPr>
              <a:lnSpc>
                <a:spcPct val="80000"/>
              </a:lnSpc>
              <a:buNone/>
            </a:pPr>
            <a:r>
              <a:rPr lang="en-US" altLang="zh-CN" sz="1600"/>
              <a:t>	}</a:t>
            </a:r>
            <a:endParaRPr lang="en-US" altLang="zh-CN" sz="1600"/>
          </a:p>
          <a:p>
            <a:pPr>
              <a:lnSpc>
                <a:spcPct val="80000"/>
              </a:lnSpc>
              <a:buNone/>
            </a:pPr>
            <a:r>
              <a:rPr lang="en-US" altLang="zh-CN" sz="1600" err="1"/>
              <a:t>	int</a:t>
            </a:r>
            <a:r>
              <a:rPr lang="en-US" altLang="zh-CN" sz="1600"/>
              <a:t> remover()</a:t>
            </a:r>
            <a:endParaRPr lang="en-US" altLang="zh-CN" sz="1600"/>
          </a:p>
          <a:p>
            <a:pPr>
              <a:lnSpc>
                <a:spcPct val="80000"/>
              </a:lnSpc>
              <a:buNone/>
            </a:pPr>
            <a:r>
              <a:rPr lang="en-US" altLang="zh-CN" sz="1600"/>
              <a:t>	{</a:t>
            </a:r>
            <a:endParaRPr lang="en-US" altLang="zh-CN" sz="1600"/>
          </a:p>
          <a:p>
            <a:pPr>
              <a:lnSpc>
                <a:spcPct val="80000"/>
              </a:lnSpc>
              <a:buNone/>
            </a:pPr>
            <a:r>
              <a:rPr lang="en-US" altLang="zh-CN" sz="1600" err="1"/>
              <a:t>		if (count==0) wait(empty</a:t>
            </a:r>
            <a:r>
              <a:rPr lang="en-US" altLang="zh-CN" sz="1600"/>
              <a:t>);</a:t>
            </a:r>
            <a:endParaRPr lang="en-US" altLang="zh-CN" sz="1600"/>
          </a:p>
          <a:p>
            <a:pPr>
              <a:lnSpc>
                <a:spcPct val="80000"/>
              </a:lnSpc>
              <a:buNone/>
            </a:pPr>
            <a:r>
              <a:rPr lang="en-US" altLang="zh-CN" sz="1600" err="1"/>
              <a:t>		remove=remove_item</a:t>
            </a:r>
            <a:r>
              <a:rPr lang="en-US" altLang="zh-CN" sz="1600"/>
              <a:t>;</a:t>
            </a:r>
            <a:endParaRPr lang="en-US" altLang="zh-CN" sz="1600"/>
          </a:p>
          <a:p>
            <a:pPr>
              <a:lnSpc>
                <a:spcPct val="80000"/>
              </a:lnSpc>
              <a:buNone/>
            </a:pPr>
            <a:r>
              <a:rPr lang="en-US" altLang="zh-CN" sz="1600"/>
              <a:t>		count=count-1;</a:t>
            </a:r>
            <a:endParaRPr lang="en-US" altLang="zh-CN" sz="1600"/>
          </a:p>
          <a:p>
            <a:pPr>
              <a:lnSpc>
                <a:spcPct val="80000"/>
              </a:lnSpc>
              <a:buNone/>
            </a:pPr>
            <a:r>
              <a:rPr lang="en-US" altLang="zh-CN" sz="1600" err="1"/>
              <a:t>		if (count==N-1) signal(full</a:t>
            </a:r>
            <a:r>
              <a:rPr lang="en-US" altLang="zh-CN" sz="1600"/>
              <a:t>);</a:t>
            </a:r>
            <a:endParaRPr lang="en-US" altLang="zh-CN" sz="1600"/>
          </a:p>
          <a:p>
            <a:pPr>
              <a:lnSpc>
                <a:spcPct val="80000"/>
              </a:lnSpc>
              <a:buNone/>
            </a:pPr>
            <a:r>
              <a:rPr lang="en-US" altLang="zh-CN" sz="1600"/>
              <a:t>	}</a:t>
            </a:r>
            <a:endParaRPr lang="en-US" altLang="zh-CN" sz="1600"/>
          </a:p>
          <a:p>
            <a:pPr>
              <a:lnSpc>
                <a:spcPct val="80000"/>
              </a:lnSpc>
              <a:buNone/>
            </a:pPr>
            <a:r>
              <a:rPr lang="en-US" altLang="zh-CN" sz="1600"/>
              <a:t>	count=0;</a:t>
            </a:r>
            <a:endParaRPr lang="en-US" altLang="zh-CN" sz="1600"/>
          </a:p>
          <a:p>
            <a:pPr>
              <a:lnSpc>
                <a:spcPct val="80000"/>
              </a:lnSpc>
              <a:buNone/>
            </a:pPr>
            <a:r>
              <a:rPr lang="en-US" altLang="zh-CN" sz="1600"/>
              <a:t>end monitor</a:t>
            </a:r>
            <a:endParaRPr lang="en-US" altLang="zh-CN" sz="1600"/>
          </a:p>
        </p:txBody>
      </p:sp>
      <p:sp>
        <p:nvSpPr>
          <p:cNvPr id="48133" name="矩形 48132"/>
          <p:cNvSpPr/>
          <p:nvPr/>
        </p:nvSpPr>
        <p:spPr>
          <a:xfrm>
            <a:off x="0" y="2319338"/>
            <a:ext cx="9144000" cy="0"/>
          </a:xfrm>
          <a:prstGeom prst="rect">
            <a:avLst/>
          </a:prstGeom>
          <a:noFill/>
          <a:ln w="9525">
            <a:noFill/>
          </a:ln>
        </p:spPr>
        <p:txBody>
          <a:bodyPr/>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en-US" altLang="zh-CN" sz="3200" dirty="0"/>
              <a:t>3.4.2 </a:t>
            </a:r>
            <a:r>
              <a:rPr lang="zh-CN" altLang="en-US" sz="3200" dirty="0"/>
              <a:t>使用管程解决生产者</a:t>
            </a:r>
            <a:r>
              <a:rPr lang="en-US" altLang="zh-CN" sz="3200" dirty="0"/>
              <a:t>-</a:t>
            </a:r>
            <a:r>
              <a:rPr lang="zh-CN" altLang="en-US" sz="3200" dirty="0"/>
              <a:t>消费者问题</a:t>
            </a:r>
            <a:endParaRPr lang="zh-CN" altLang="en-US" sz="3200" dirty="0"/>
          </a:p>
        </p:txBody>
      </p:sp>
      <p:sp>
        <p:nvSpPr>
          <p:cNvPr id="49155" name="文本占位符 49154"/>
          <p:cNvSpPr>
            <a:spLocks noGrp="1"/>
          </p:cNvSpPr>
          <p:nvPr>
            <p:ph type="body" idx="1"/>
          </p:nvPr>
        </p:nvSpPr>
        <p:spPr/>
        <p:txBody>
          <a:bodyPr/>
          <a:p>
            <a:pPr algn="just">
              <a:lnSpc>
                <a:spcPct val="80000"/>
              </a:lnSpc>
            </a:pPr>
            <a:r>
              <a:rPr lang="zh-CN" altLang="en-US" sz="1800" dirty="0"/>
              <a:t>伪代码描述如下</a:t>
            </a:r>
            <a:r>
              <a:rPr lang="en-US" altLang="zh-CN" sz="1800" dirty="0"/>
              <a:t>: (</a:t>
            </a:r>
            <a:r>
              <a:rPr lang="zh-CN" altLang="en-US" sz="1800" dirty="0"/>
              <a:t>续</a:t>
            </a:r>
            <a:r>
              <a:rPr lang="en-US" altLang="zh-CN" sz="1800"/>
              <a:t>)</a:t>
            </a:r>
            <a:endParaRPr lang="en-US" altLang="zh-CN" sz="1800"/>
          </a:p>
          <a:p>
            <a:pPr>
              <a:lnSpc>
                <a:spcPct val="80000"/>
              </a:lnSpc>
              <a:buNone/>
            </a:pPr>
            <a:r>
              <a:rPr lang="en-US" altLang="zh-CN" sz="1800"/>
              <a:t>void producer()</a:t>
            </a:r>
            <a:endParaRPr lang="en-US" altLang="zh-CN" sz="1800"/>
          </a:p>
          <a:p>
            <a:pPr>
              <a:lnSpc>
                <a:spcPct val="80000"/>
              </a:lnSpc>
              <a:buNone/>
            </a:pPr>
            <a:r>
              <a:rPr lang="en-US" altLang="zh-CN" sz="1800"/>
              <a:t>{</a:t>
            </a:r>
            <a:endParaRPr lang="en-US" altLang="zh-CN" sz="1800"/>
          </a:p>
          <a:p>
            <a:pPr>
              <a:lnSpc>
                <a:spcPct val="80000"/>
              </a:lnSpc>
              <a:buNone/>
            </a:pPr>
            <a:r>
              <a:rPr lang="en-US" altLang="zh-CN" sz="1800"/>
              <a:t>	    while (true) </a:t>
            </a:r>
            <a:endParaRPr lang="en-US" altLang="zh-CN" sz="1800"/>
          </a:p>
          <a:p>
            <a:pPr>
              <a:lnSpc>
                <a:spcPct val="80000"/>
              </a:lnSpc>
              <a:buNone/>
            </a:pPr>
            <a:r>
              <a:rPr lang="en-US" altLang="zh-CN" sz="1800"/>
              <a:t>	    {</a:t>
            </a:r>
            <a:endParaRPr lang="en-US" altLang="zh-CN" sz="1800"/>
          </a:p>
          <a:p>
            <a:pPr>
              <a:lnSpc>
                <a:spcPct val="80000"/>
              </a:lnSpc>
              <a:buNone/>
            </a:pPr>
            <a:r>
              <a:rPr lang="en-US" altLang="zh-CN" sz="1800" err="1"/>
              <a:t>		   item=produce_item</a:t>
            </a:r>
            <a:r>
              <a:rPr lang="en-US" altLang="zh-CN" sz="1800"/>
              <a:t>;</a:t>
            </a:r>
            <a:endParaRPr lang="en-US" altLang="zh-CN" sz="1800"/>
          </a:p>
          <a:p>
            <a:pPr>
              <a:lnSpc>
                <a:spcPct val="80000"/>
              </a:lnSpc>
              <a:buNone/>
            </a:pPr>
            <a:r>
              <a:rPr lang="en-US" altLang="zh-CN" sz="1800" err="1"/>
              <a:t>		   ProducerConsumer.insert(item</a:t>
            </a:r>
            <a:r>
              <a:rPr lang="en-US" altLang="zh-CN" sz="1800"/>
              <a:t>);</a:t>
            </a:r>
            <a:endParaRPr lang="en-US" altLang="zh-CN" sz="1800"/>
          </a:p>
          <a:p>
            <a:pPr>
              <a:lnSpc>
                <a:spcPct val="80000"/>
              </a:lnSpc>
              <a:buNone/>
            </a:pPr>
            <a:r>
              <a:rPr lang="en-US" altLang="zh-CN" sz="1800"/>
              <a:t>	    }</a:t>
            </a:r>
            <a:endParaRPr lang="en-US" altLang="zh-CN" sz="1800"/>
          </a:p>
          <a:p>
            <a:pPr>
              <a:lnSpc>
                <a:spcPct val="80000"/>
              </a:lnSpc>
              <a:buNone/>
            </a:pPr>
            <a:r>
              <a:rPr lang="en-US" altLang="zh-CN" sz="1800"/>
              <a:t>}</a:t>
            </a:r>
            <a:endParaRPr lang="en-US" altLang="zh-CN" sz="1800"/>
          </a:p>
          <a:p>
            <a:pPr>
              <a:lnSpc>
                <a:spcPct val="80000"/>
              </a:lnSpc>
              <a:buNone/>
            </a:pPr>
            <a:r>
              <a:rPr lang="en-US" altLang="zh-CN" sz="1800"/>
              <a:t>void consumer()</a:t>
            </a:r>
            <a:endParaRPr lang="en-US" altLang="zh-CN" sz="1800"/>
          </a:p>
          <a:p>
            <a:pPr>
              <a:lnSpc>
                <a:spcPct val="80000"/>
              </a:lnSpc>
              <a:buNone/>
            </a:pPr>
            <a:r>
              <a:rPr lang="en-US" altLang="zh-CN" sz="1800"/>
              <a:t>{</a:t>
            </a:r>
            <a:endParaRPr lang="en-US" altLang="zh-CN" sz="1800"/>
          </a:p>
          <a:p>
            <a:pPr>
              <a:lnSpc>
                <a:spcPct val="80000"/>
              </a:lnSpc>
              <a:buNone/>
            </a:pPr>
            <a:r>
              <a:rPr lang="en-US" altLang="zh-CN" sz="1800"/>
              <a:t>	    while (true) </a:t>
            </a:r>
            <a:endParaRPr lang="en-US" altLang="zh-CN" sz="1800"/>
          </a:p>
          <a:p>
            <a:pPr>
              <a:lnSpc>
                <a:spcPct val="80000"/>
              </a:lnSpc>
              <a:buNone/>
            </a:pPr>
            <a:r>
              <a:rPr lang="en-US" altLang="zh-CN" sz="1800"/>
              <a:t>	    {</a:t>
            </a:r>
            <a:endParaRPr lang="en-US" altLang="zh-CN" sz="1800"/>
          </a:p>
          <a:p>
            <a:pPr>
              <a:lnSpc>
                <a:spcPct val="80000"/>
              </a:lnSpc>
              <a:buNone/>
            </a:pPr>
            <a:r>
              <a:rPr lang="en-US" altLang="zh-CN" sz="1800" err="1"/>
              <a:t>		   item=ProducerConsumer.remove</a:t>
            </a:r>
            <a:r>
              <a:rPr lang="en-US" altLang="zh-CN" sz="1800"/>
              <a:t>;</a:t>
            </a:r>
            <a:endParaRPr lang="en-US" altLang="zh-CN" sz="1800"/>
          </a:p>
          <a:p>
            <a:pPr>
              <a:lnSpc>
                <a:spcPct val="80000"/>
              </a:lnSpc>
              <a:buNone/>
            </a:pPr>
            <a:r>
              <a:rPr lang="en-US" altLang="zh-CN" sz="1800" err="1"/>
              <a:t>		   consume(item</a:t>
            </a:r>
            <a:r>
              <a:rPr lang="en-US" altLang="zh-CN" sz="1800"/>
              <a:t>)</a:t>
            </a:r>
            <a:endParaRPr lang="en-US" altLang="zh-CN" sz="1800"/>
          </a:p>
          <a:p>
            <a:pPr>
              <a:lnSpc>
                <a:spcPct val="80000"/>
              </a:lnSpc>
              <a:buNone/>
            </a:pPr>
            <a:r>
              <a:rPr lang="en-US" altLang="zh-CN" sz="1800"/>
              <a:t>	    }</a:t>
            </a:r>
            <a:endParaRPr lang="en-US" altLang="zh-CN" sz="1800"/>
          </a:p>
          <a:p>
            <a:pPr>
              <a:lnSpc>
                <a:spcPct val="80000"/>
              </a:lnSpc>
              <a:buNone/>
            </a:pPr>
            <a:r>
              <a:rPr lang="en-US" altLang="zh-CN" sz="1800"/>
              <a:t>}</a:t>
            </a:r>
            <a:endParaRPr lang="en-US" altLang="zh-CN" sz="1800"/>
          </a:p>
          <a:p>
            <a:pPr>
              <a:lnSpc>
                <a:spcPct val="80000"/>
              </a:lnSpc>
              <a:buNone/>
            </a:pPr>
            <a:endParaRPr lang="en-US" altLang="zh-CN" sz="18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en-US" altLang="zh-CN" dirty="0"/>
              <a:t>3.5  </a:t>
            </a:r>
            <a:r>
              <a:rPr lang="zh-CN" altLang="en-US" dirty="0"/>
              <a:t>进程通信 </a:t>
            </a:r>
            <a:endParaRPr lang="zh-CN" altLang="en-US" dirty="0"/>
          </a:p>
        </p:txBody>
      </p:sp>
      <p:sp>
        <p:nvSpPr>
          <p:cNvPr id="50179" name="文本占位符 50178"/>
          <p:cNvSpPr>
            <a:spLocks noGrp="1"/>
          </p:cNvSpPr>
          <p:nvPr>
            <p:ph type="body" idx="1"/>
          </p:nvPr>
        </p:nvSpPr>
        <p:spPr/>
        <p:txBody>
          <a:bodyPr/>
          <a:p>
            <a:r>
              <a:rPr lang="zh-CN" altLang="en-US" dirty="0"/>
              <a:t>进程通信的概念</a:t>
            </a:r>
            <a:endParaRPr lang="zh-CN" altLang="en-US" dirty="0"/>
          </a:p>
          <a:p>
            <a:r>
              <a:rPr lang="zh-CN" altLang="en-US" dirty="0"/>
              <a:t>进程通信的方式</a:t>
            </a:r>
            <a:endParaRPr lang="zh-CN" altLang="en-US" dirty="0"/>
          </a:p>
          <a:p>
            <a:r>
              <a:rPr lang="zh-CN" altLang="en-US" dirty="0"/>
              <a:t>消息传递系统</a:t>
            </a:r>
            <a:endParaRPr lang="zh-CN" altLang="en-US" dirty="0"/>
          </a:p>
          <a:p>
            <a:r>
              <a:rPr lang="zh-CN" altLang="en-US" dirty="0"/>
              <a:t>消息缓冲队列通信机制</a:t>
            </a:r>
            <a:endParaRPr lang="zh-CN" altLang="en-US" dirty="0"/>
          </a:p>
          <a:p>
            <a:r>
              <a:rPr lang="zh-CN" altLang="en-US" dirty="0"/>
              <a:t>管道通信方式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idx="4294967295"/>
          </p:nvPr>
        </p:nvSpPr>
        <p:spPr>
          <a:xfrm>
            <a:off x="723900" y="1308100"/>
            <a:ext cx="7772400" cy="1143000"/>
          </a:xfrm>
        </p:spPr>
        <p:txBody>
          <a:bodyPr wrap="square" anchor="b"/>
          <a:p>
            <a:br>
              <a:rPr lang="zh-CN" altLang="en-US" sz="4800" b="1" dirty="0">
                <a:latin typeface="隶书" panose="02010509060101010101" pitchFamily="49" charset="-122"/>
                <a:ea typeface="隶书" panose="02010509060101010101" pitchFamily="49" charset="-122"/>
              </a:rPr>
            </a:br>
            <a:br>
              <a:rPr lang="en-US" altLang="zh-CN" sz="4400" dirty="0">
                <a:ea typeface="隶书" panose="02010509060101010101" pitchFamily="49" charset="-122"/>
              </a:rPr>
            </a:br>
            <a:r>
              <a:rPr lang="zh-CN" altLang="en-US" sz="4000" b="1" dirty="0">
                <a:solidFill>
                  <a:srgbClr val="0000FF"/>
                </a:solidFill>
                <a:ea typeface="隶书" panose="02010509060101010101" pitchFamily="49" charset="-122"/>
              </a:rPr>
              <a:t>顺序程序设计串行工作</a:t>
            </a:r>
            <a:r>
              <a:rPr lang="zh-CN" altLang="en-US" dirty="0"/>
              <a:t> </a:t>
            </a:r>
            <a:br>
              <a:rPr lang="zh-CN" altLang="en-US" dirty="0"/>
            </a:br>
            <a:endParaRPr lang="zh-CN" altLang="en-US" dirty="0"/>
          </a:p>
        </p:txBody>
      </p:sp>
      <p:sp>
        <p:nvSpPr>
          <p:cNvPr id="7170" name="Rectangle 3"/>
          <p:cNvSpPr>
            <a:spLocks noGrp="1"/>
          </p:cNvSpPr>
          <p:nvPr>
            <p:ph type="body" idx="4294967295"/>
          </p:nvPr>
        </p:nvSpPr>
        <p:spPr>
          <a:xfrm>
            <a:off x="685800" y="1828800"/>
            <a:ext cx="7772400" cy="4114800"/>
          </a:xfrm>
        </p:spPr>
        <p:txBody>
          <a:bodyPr wrap="square" anchor="t"/>
          <a:p>
            <a:pPr>
              <a:buNone/>
            </a:pPr>
            <a:r>
              <a:rPr lang="en-US" altLang="zh-CN"/>
              <a:t>  </a:t>
            </a:r>
            <a:endParaRPr lang="en-US" altLang="zh-CN"/>
          </a:p>
        </p:txBody>
      </p:sp>
      <p:grpSp>
        <p:nvGrpSpPr>
          <p:cNvPr id="7171" name="Group 4"/>
          <p:cNvGrpSpPr/>
          <p:nvPr/>
        </p:nvGrpSpPr>
        <p:grpSpPr>
          <a:xfrm>
            <a:off x="1524000" y="2589213"/>
            <a:ext cx="6553200" cy="1754187"/>
            <a:chOff x="0" y="0"/>
            <a:chExt cx="4128" cy="913"/>
          </a:xfrm>
        </p:grpSpPr>
        <p:sp>
          <p:nvSpPr>
            <p:cNvPr id="7172" name="Text Box 5"/>
            <p:cNvSpPr txBox="1"/>
            <p:nvPr/>
          </p:nvSpPr>
          <p:spPr>
            <a:xfrm>
              <a:off x="96" y="0"/>
              <a:ext cx="288" cy="384"/>
            </a:xfrm>
            <a:prstGeom prst="rect">
              <a:avLst/>
            </a:prstGeom>
            <a:noFill/>
            <a:ln w="9525">
              <a:noFill/>
            </a:ln>
          </p:spPr>
          <p:txBody>
            <a:bodyPr lIns="0" tIns="0" rIns="0" bIns="0" anchor="t"/>
            <a:p>
              <a:pPr algn="ctr" eaLnBrk="0" hangingPunct="0"/>
              <a:r>
                <a:rPr lang="en-US" altLang="zh-CN" dirty="0">
                  <a:solidFill>
                    <a:srgbClr val="008000"/>
                  </a:solidFill>
                  <a:latin typeface="宋体" panose="02010600030101010101" pitchFamily="2" charset="-122"/>
                  <a:ea typeface="宋体" panose="02010600030101010101" pitchFamily="2" charset="-122"/>
                </a:rPr>
                <a:t>i1</a:t>
              </a:r>
              <a:endParaRPr lang="en-US" altLang="zh-CN" dirty="0">
                <a:solidFill>
                  <a:srgbClr val="008000"/>
                </a:solidFill>
                <a:latin typeface="宋体" panose="02010600030101010101" pitchFamily="2" charset="-122"/>
                <a:ea typeface="宋体" panose="02010600030101010101" pitchFamily="2" charset="-122"/>
              </a:endParaRPr>
            </a:p>
          </p:txBody>
        </p:sp>
        <p:sp>
          <p:nvSpPr>
            <p:cNvPr id="7173" name="Text Box 6"/>
            <p:cNvSpPr txBox="1"/>
            <p:nvPr/>
          </p:nvSpPr>
          <p:spPr>
            <a:xfrm>
              <a:off x="720" y="0"/>
              <a:ext cx="288" cy="336"/>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c1</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7174" name="Text Box 7"/>
            <p:cNvSpPr txBox="1"/>
            <p:nvPr/>
          </p:nvSpPr>
          <p:spPr>
            <a:xfrm>
              <a:off x="1293" y="0"/>
              <a:ext cx="243" cy="288"/>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o1</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7175" name="Text Box 8"/>
            <p:cNvSpPr txBox="1"/>
            <p:nvPr/>
          </p:nvSpPr>
          <p:spPr>
            <a:xfrm>
              <a:off x="1871" y="0"/>
              <a:ext cx="337" cy="432"/>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i2</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7176" name="Text Box 9"/>
            <p:cNvSpPr txBox="1"/>
            <p:nvPr/>
          </p:nvSpPr>
          <p:spPr>
            <a:xfrm>
              <a:off x="2443" y="0"/>
              <a:ext cx="293" cy="528"/>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c2</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7177" name="Text Box 10"/>
            <p:cNvSpPr txBox="1"/>
            <p:nvPr/>
          </p:nvSpPr>
          <p:spPr>
            <a:xfrm>
              <a:off x="3023" y="0"/>
              <a:ext cx="337" cy="432"/>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o2</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7178" name="Text Box 11"/>
            <p:cNvSpPr txBox="1"/>
            <p:nvPr/>
          </p:nvSpPr>
          <p:spPr>
            <a:xfrm>
              <a:off x="3401" y="576"/>
              <a:ext cx="727" cy="337"/>
            </a:xfrm>
            <a:prstGeom prst="rect">
              <a:avLst/>
            </a:prstGeom>
            <a:noFill/>
            <a:ln w="9525">
              <a:noFill/>
            </a:ln>
          </p:spPr>
          <p:txBody>
            <a:bodyPr lIns="0" tIns="0" rIns="0" bIns="0" anchor="t"/>
            <a:p>
              <a:pPr algn="ctr" eaLnBrk="0" hangingPunct="0"/>
              <a:r>
                <a:rPr lang="zh-CN" altLang="en-US" dirty="0">
                  <a:solidFill>
                    <a:srgbClr val="008000"/>
                  </a:solidFill>
                  <a:latin typeface="宋体" panose="02010600030101010101" pitchFamily="2" charset="-122"/>
                  <a:ea typeface="宋体" panose="02010600030101010101" pitchFamily="2" charset="-122"/>
                </a:rPr>
                <a:t>．．．</a:t>
              </a:r>
              <a:endParaRPr lang="zh-CN" altLang="en-US" dirty="0">
                <a:solidFill>
                  <a:srgbClr val="008000"/>
                </a:solidFill>
                <a:latin typeface="宋体" panose="02010600030101010101" pitchFamily="2" charset="-122"/>
                <a:ea typeface="宋体" panose="02010600030101010101" pitchFamily="2" charset="-122"/>
              </a:endParaRPr>
            </a:p>
          </p:txBody>
        </p:sp>
        <p:sp>
          <p:nvSpPr>
            <p:cNvPr id="7179" name="Line 12"/>
            <p:cNvSpPr/>
            <p:nvPr/>
          </p:nvSpPr>
          <p:spPr>
            <a:xfrm>
              <a:off x="0" y="768"/>
              <a:ext cx="528" cy="0"/>
            </a:xfrm>
            <a:prstGeom prst="line">
              <a:avLst/>
            </a:prstGeom>
            <a:ln w="28575" cap="flat" cmpd="sng">
              <a:solidFill>
                <a:schemeClr val="tx1"/>
              </a:solidFill>
              <a:prstDash val="solid"/>
              <a:round/>
              <a:headEnd type="none" w="med" len="med"/>
              <a:tailEnd type="triangle" w="med" len="med"/>
            </a:ln>
          </p:spPr>
        </p:sp>
        <p:sp>
          <p:nvSpPr>
            <p:cNvPr id="7180" name="Line 13"/>
            <p:cNvSpPr/>
            <p:nvPr/>
          </p:nvSpPr>
          <p:spPr>
            <a:xfrm>
              <a:off x="528" y="768"/>
              <a:ext cx="576" cy="0"/>
            </a:xfrm>
            <a:prstGeom prst="line">
              <a:avLst/>
            </a:prstGeom>
            <a:ln w="28575" cap="flat" cmpd="sng">
              <a:solidFill>
                <a:schemeClr val="tx1"/>
              </a:solidFill>
              <a:prstDash val="solid"/>
              <a:round/>
              <a:headEnd type="none" w="med" len="med"/>
              <a:tailEnd type="triangle" w="med" len="med"/>
            </a:ln>
          </p:spPr>
        </p:sp>
        <p:sp>
          <p:nvSpPr>
            <p:cNvPr id="7181" name="Line 14"/>
            <p:cNvSpPr/>
            <p:nvPr/>
          </p:nvSpPr>
          <p:spPr>
            <a:xfrm>
              <a:off x="1104" y="768"/>
              <a:ext cx="528" cy="0"/>
            </a:xfrm>
            <a:prstGeom prst="line">
              <a:avLst/>
            </a:prstGeom>
            <a:ln w="28575" cap="flat" cmpd="sng">
              <a:solidFill>
                <a:schemeClr val="tx1"/>
              </a:solidFill>
              <a:prstDash val="solid"/>
              <a:round/>
              <a:headEnd type="none" w="med" len="med"/>
              <a:tailEnd type="triangle" w="med" len="med"/>
            </a:ln>
          </p:spPr>
        </p:sp>
        <p:sp>
          <p:nvSpPr>
            <p:cNvPr id="7182" name="Line 15"/>
            <p:cNvSpPr/>
            <p:nvPr/>
          </p:nvSpPr>
          <p:spPr>
            <a:xfrm>
              <a:off x="1632" y="768"/>
              <a:ext cx="624" cy="0"/>
            </a:xfrm>
            <a:prstGeom prst="line">
              <a:avLst/>
            </a:prstGeom>
            <a:ln w="28575" cap="flat" cmpd="sng">
              <a:solidFill>
                <a:schemeClr val="tx1"/>
              </a:solidFill>
              <a:prstDash val="solid"/>
              <a:round/>
              <a:headEnd type="none" w="med" len="med"/>
              <a:tailEnd type="triangle" w="med" len="med"/>
            </a:ln>
          </p:spPr>
        </p:sp>
        <p:sp>
          <p:nvSpPr>
            <p:cNvPr id="7183" name="Line 16"/>
            <p:cNvSpPr/>
            <p:nvPr/>
          </p:nvSpPr>
          <p:spPr>
            <a:xfrm>
              <a:off x="2256" y="768"/>
              <a:ext cx="576" cy="0"/>
            </a:xfrm>
            <a:prstGeom prst="line">
              <a:avLst/>
            </a:prstGeom>
            <a:ln w="28575" cap="flat" cmpd="sng">
              <a:solidFill>
                <a:schemeClr val="tx1"/>
              </a:solidFill>
              <a:prstDash val="solid"/>
              <a:round/>
              <a:headEnd type="none" w="med" len="med"/>
              <a:tailEnd type="triangle" w="med" len="med"/>
            </a:ln>
          </p:spPr>
        </p:sp>
        <p:sp>
          <p:nvSpPr>
            <p:cNvPr id="7184" name="Line 17"/>
            <p:cNvSpPr/>
            <p:nvPr/>
          </p:nvSpPr>
          <p:spPr>
            <a:xfrm>
              <a:off x="2832" y="768"/>
              <a:ext cx="480" cy="0"/>
            </a:xfrm>
            <a:prstGeom prst="line">
              <a:avLst/>
            </a:prstGeom>
            <a:ln w="28575" cap="flat" cmpd="sng">
              <a:solidFill>
                <a:schemeClr val="tx1"/>
              </a:solidFill>
              <a:prstDash val="solid"/>
              <a:round/>
              <a:headEnd type="none" w="med" len="med"/>
              <a:tailEnd type="triangle" w="med" len="med"/>
            </a:ln>
          </p:spPr>
        </p:sp>
      </p:grpSp>
      <p:sp>
        <p:nvSpPr>
          <p:cNvPr id="7185" name="文本框 16"/>
          <p:cNvSpPr txBox="1"/>
          <p:nvPr/>
        </p:nvSpPr>
        <p:spPr>
          <a:xfrm>
            <a:off x="44450" y="5162550"/>
            <a:ext cx="9056688" cy="974725"/>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顺序程序设计特点：环境封闭，过程重现，结果确定，执行顺序</a:t>
            </a:r>
            <a:endParaRPr lang="zh-CN" altLang="en-US">
              <a:latin typeface="Tahoma" panose="020B0604030504040204" pitchFamily="34" charset="0"/>
              <a:ea typeface="隶书" panose="02010509060101010101" pitchFamily="49" charset="-122"/>
            </a:endParaRPr>
          </a:p>
        </p:txBody>
      </p:sp>
    </p:spTree>
  </p:cSld>
  <p:clrMapOvr>
    <a:masterClrMapping/>
  </p:clrMapOvr>
  <p:transition>
    <p:dissolv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进程通信</a:t>
            </a:r>
            <a:endParaRPr lang="zh-CN" altLang="en-US" smtClean="0"/>
          </a:p>
        </p:txBody>
      </p:sp>
      <p:sp>
        <p:nvSpPr>
          <p:cNvPr id="73731" name="Rectangle 3"/>
          <p:cNvSpPr>
            <a:spLocks noGrp="1" noChangeArrowheads="1"/>
          </p:cNvSpPr>
          <p:nvPr>
            <p:ph type="body" idx="1"/>
          </p:nvPr>
        </p:nvSpPr>
        <p:spPr>
          <a:xfrm>
            <a:off x="685800" y="1628775"/>
            <a:ext cx="7772400" cy="4824413"/>
          </a:xfrm>
        </p:spPr>
        <p:txBody>
          <a:bodyPr/>
          <a:lstStyle/>
          <a:p>
            <a:pPr>
              <a:lnSpc>
                <a:spcPct val="90000"/>
              </a:lnSpc>
            </a:pPr>
            <a:r>
              <a:rPr lang="zh-CN" altLang="en-US" sz="2200" smtClean="0"/>
              <a:t>进程通信：指进程之间的信息交换。</a:t>
            </a:r>
            <a:endParaRPr lang="zh-CN" altLang="en-US" sz="2200" smtClean="0"/>
          </a:p>
          <a:p>
            <a:pPr lvl="1">
              <a:lnSpc>
                <a:spcPct val="90000"/>
              </a:lnSpc>
            </a:pPr>
            <a:r>
              <a:rPr lang="zh-CN" altLang="en-US" sz="2200" smtClean="0"/>
              <a:t>作业－</a:t>
            </a:r>
            <a:r>
              <a:rPr lang="en-US" altLang="zh-CN" sz="2200" smtClean="0"/>
              <a:t>&gt;</a:t>
            </a:r>
            <a:r>
              <a:rPr lang="zh-CN" altLang="en-US" sz="2200" smtClean="0"/>
              <a:t>若干个可并行执行的进程－</a:t>
            </a:r>
            <a:r>
              <a:rPr lang="en-US" altLang="zh-CN" sz="2200" smtClean="0"/>
              <a:t>&gt;</a:t>
            </a:r>
            <a:r>
              <a:rPr lang="zh-CN" altLang="en-US" sz="2200" smtClean="0"/>
              <a:t>协同完成一个工作（同步）－</a:t>
            </a:r>
            <a:r>
              <a:rPr lang="en-US" altLang="zh-CN" sz="2200" smtClean="0"/>
              <a:t>&gt;</a:t>
            </a:r>
            <a:r>
              <a:rPr lang="zh-CN" altLang="en-US" sz="2200" smtClean="0"/>
              <a:t>进程通信（在进程之间交换一定数量的信息）。</a:t>
            </a:r>
            <a:endParaRPr lang="zh-CN" altLang="en-US" sz="2200" smtClean="0"/>
          </a:p>
          <a:p>
            <a:pPr>
              <a:lnSpc>
                <a:spcPct val="90000"/>
              </a:lnSpc>
            </a:pPr>
            <a:r>
              <a:rPr lang="zh-CN" altLang="en-US" sz="2200" smtClean="0"/>
              <a:t>进程通信方式：</a:t>
            </a:r>
            <a:endParaRPr lang="zh-CN" altLang="en-US" sz="2200" smtClean="0"/>
          </a:p>
          <a:p>
            <a:pPr lvl="1">
              <a:lnSpc>
                <a:spcPct val="90000"/>
              </a:lnSpc>
            </a:pPr>
            <a:r>
              <a:rPr lang="zh-CN" altLang="en-US" sz="2200" smtClean="0"/>
              <a:t>低级通信原语：交换信息量较少。如互斥，同步机构。</a:t>
            </a:r>
            <a:endParaRPr lang="zh-CN" altLang="en-US" sz="2200" smtClean="0"/>
          </a:p>
          <a:p>
            <a:pPr lvl="1">
              <a:lnSpc>
                <a:spcPct val="90000"/>
              </a:lnSpc>
            </a:pPr>
            <a:r>
              <a:rPr lang="zh-CN" altLang="en-US" sz="2200" smtClean="0"/>
              <a:t>高级通信原语：交换信息量较多。如直接通信，间接通信。</a:t>
            </a:r>
            <a:endParaRPr lang="zh-CN" altLang="en-US" sz="2200" smtClean="0"/>
          </a:p>
          <a:p>
            <a:pPr>
              <a:lnSpc>
                <a:spcPct val="90000"/>
              </a:lnSpc>
            </a:pPr>
            <a:r>
              <a:rPr lang="zh-CN" altLang="en-US" sz="2200" smtClean="0"/>
              <a:t>高级通信原语：</a:t>
            </a:r>
            <a:endParaRPr lang="zh-CN" altLang="en-US" sz="2200" smtClean="0"/>
          </a:p>
          <a:p>
            <a:pPr lvl="1">
              <a:lnSpc>
                <a:spcPct val="90000"/>
              </a:lnSpc>
            </a:pPr>
            <a:r>
              <a:rPr lang="zh-CN" altLang="en-US" sz="2200" smtClean="0"/>
              <a:t>直接通信：一个进程直接发送消息给接受者进程；			</a:t>
            </a:r>
            <a:r>
              <a:rPr lang="en-US" altLang="zh-CN" sz="2200" b="1" smtClean="0"/>
              <a:t>Send( P, Msg );     	Receive( P, Msg );</a:t>
            </a:r>
            <a:endParaRPr lang="en-US" altLang="zh-CN" sz="2200" b="1" smtClean="0"/>
          </a:p>
          <a:p>
            <a:pPr lvl="1">
              <a:lnSpc>
                <a:spcPct val="90000"/>
              </a:lnSpc>
            </a:pPr>
            <a:r>
              <a:rPr lang="zh-CN" altLang="en-US" sz="2200" smtClean="0"/>
              <a:t>间接通信：进程通过一个“信箱”来传递消息。			</a:t>
            </a:r>
            <a:r>
              <a:rPr lang="en-US" altLang="zh-CN" sz="2200" b="1" smtClean="0"/>
              <a:t>Send( A, Msg ); 	Receive( A, Msg );</a:t>
            </a:r>
            <a:endParaRPr lang="zh-CN" altLang="en-US" sz="2200" smtClean="0">
              <a:latin typeface="楷体_GB2312" pitchFamily="49" charset="-122"/>
            </a:endParaRPr>
          </a:p>
        </p:txBody>
      </p:sp>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直接通信</a:t>
            </a:r>
            <a:endParaRPr lang="zh-CN" altLang="en-US" smtClean="0"/>
          </a:p>
        </p:txBody>
      </p:sp>
      <p:sp>
        <p:nvSpPr>
          <p:cNvPr id="74755" name="Rectangle 3"/>
          <p:cNvSpPr>
            <a:spLocks noGrp="1" noChangeArrowheads="1"/>
          </p:cNvSpPr>
          <p:nvPr>
            <p:ph type="body" idx="1"/>
          </p:nvPr>
        </p:nvSpPr>
        <p:spPr>
          <a:xfrm>
            <a:off x="611188" y="1773238"/>
            <a:ext cx="8064500" cy="4114800"/>
          </a:xfrm>
        </p:spPr>
        <p:txBody>
          <a:bodyPr/>
          <a:lstStyle/>
          <a:p>
            <a:r>
              <a:rPr lang="zh-CN" altLang="en-US" sz="2800" smtClean="0"/>
              <a:t>要求发送进程和接收进程都以显示的方式提供对方的标识符。通常系统提供两条通信原语。</a:t>
            </a:r>
            <a:endParaRPr lang="zh-CN" altLang="en-US" sz="2800" smtClean="0"/>
          </a:p>
          <a:p>
            <a:pPr algn="just">
              <a:lnSpc>
                <a:spcPct val="118000"/>
              </a:lnSpc>
            </a:pPr>
            <a:r>
              <a:rPr lang="zh-CN" altLang="en-US" sz="2800" smtClean="0">
                <a:latin typeface="楷体_GB2312" pitchFamily="49" charset="-122"/>
              </a:rPr>
              <a:t>原语</a:t>
            </a:r>
            <a:r>
              <a:rPr lang="en-US" altLang="zh-CN" sz="2800" smtClean="0">
                <a:latin typeface="楷体_GB2312" pitchFamily="49" charset="-122"/>
              </a:rPr>
              <a:t>send</a:t>
            </a:r>
            <a:r>
              <a:rPr lang="zh-CN" altLang="en-US" sz="2800" smtClean="0">
                <a:latin typeface="楷体_GB2312" pitchFamily="49" charset="-122"/>
              </a:rPr>
              <a:t>（</a:t>
            </a:r>
            <a:r>
              <a:rPr lang="en-US" altLang="zh-CN" sz="2800" smtClean="0">
                <a:latin typeface="楷体_GB2312" pitchFamily="49" charset="-122"/>
              </a:rPr>
              <a:t>P</a:t>
            </a:r>
            <a:r>
              <a:rPr lang="zh-CN" altLang="en-US" sz="2800" smtClean="0">
                <a:latin typeface="楷体_GB2312" pitchFamily="49" charset="-122"/>
              </a:rPr>
              <a:t>，消息）：把一个消息发送给进程</a:t>
            </a:r>
            <a:r>
              <a:rPr lang="en-US" altLang="zh-CN" sz="2800" smtClean="0">
                <a:latin typeface="楷体_GB2312" pitchFamily="49" charset="-122"/>
              </a:rPr>
              <a:t>P</a:t>
            </a:r>
            <a:endParaRPr lang="en-US" altLang="zh-CN" sz="2800" smtClean="0">
              <a:latin typeface="楷体_GB2312" pitchFamily="49" charset="-122"/>
            </a:endParaRPr>
          </a:p>
          <a:p>
            <a:pPr algn="just">
              <a:lnSpc>
                <a:spcPct val="118000"/>
              </a:lnSpc>
            </a:pPr>
            <a:r>
              <a:rPr lang="zh-CN" altLang="en-US" sz="2800" smtClean="0">
                <a:latin typeface="楷体_GB2312" pitchFamily="49" charset="-122"/>
              </a:rPr>
              <a:t>原语</a:t>
            </a:r>
            <a:r>
              <a:rPr lang="en-US" altLang="zh-CN" sz="2800" smtClean="0">
                <a:latin typeface="楷体_GB2312" pitchFamily="49" charset="-122"/>
              </a:rPr>
              <a:t>receive</a:t>
            </a:r>
            <a:r>
              <a:rPr lang="zh-CN" altLang="en-US" sz="2800" smtClean="0">
                <a:latin typeface="楷体_GB2312" pitchFamily="49" charset="-122"/>
              </a:rPr>
              <a:t>（</a:t>
            </a:r>
            <a:r>
              <a:rPr lang="en-US" altLang="zh-CN" sz="2800" smtClean="0">
                <a:latin typeface="楷体_GB2312" pitchFamily="49" charset="-122"/>
              </a:rPr>
              <a:t>Q</a:t>
            </a:r>
            <a:r>
              <a:rPr lang="zh-CN" altLang="en-US" sz="2800" smtClean="0">
                <a:latin typeface="楷体_GB2312" pitchFamily="49" charset="-122"/>
              </a:rPr>
              <a:t>，消息）：从进程</a:t>
            </a:r>
            <a:r>
              <a:rPr lang="en-US" altLang="zh-CN" sz="2800" smtClean="0">
                <a:latin typeface="楷体_GB2312" pitchFamily="49" charset="-122"/>
              </a:rPr>
              <a:t>Q</a:t>
            </a:r>
            <a:r>
              <a:rPr lang="zh-CN" altLang="en-US" sz="2800" smtClean="0">
                <a:latin typeface="楷体_GB2312" pitchFamily="49" charset="-122"/>
              </a:rPr>
              <a:t>接收一个消息</a:t>
            </a:r>
            <a:endParaRPr lang="zh-CN" altLang="en-US"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消息队列</a:t>
            </a:r>
            <a:endParaRPr lang="zh-CN" altLang="en-US" smtClean="0"/>
          </a:p>
        </p:txBody>
      </p:sp>
      <p:sp>
        <p:nvSpPr>
          <p:cNvPr id="75779" name="Rectangle 3"/>
          <p:cNvSpPr>
            <a:spLocks noGrp="1" noChangeArrowheads="1"/>
          </p:cNvSpPr>
          <p:nvPr>
            <p:ph type="body" idx="1"/>
          </p:nvPr>
        </p:nvSpPr>
        <p:spPr>
          <a:xfrm>
            <a:off x="685800" y="1628775"/>
            <a:ext cx="8062913" cy="4467225"/>
          </a:xfrm>
        </p:spPr>
        <p:txBody>
          <a:bodyPr/>
          <a:lstStyle/>
          <a:p>
            <a:pPr>
              <a:buFont typeface="Wingdings" panose="05000000000000000000" pitchFamily="2" charset="2"/>
              <a:buNone/>
            </a:pPr>
            <a:r>
              <a:rPr lang="zh-CN" altLang="en-US" smtClean="0"/>
              <a:t>  		 通常一个进程可以与多个进程通信，即可以向多个进程发送消息，也可以接收来自多个进程的消息。为了便于进程接收和处理这些消息，一般采用消息队列通信机制，将消息组织成消息队列，用链指针链接起来，头指针放在进程的</a:t>
            </a:r>
            <a:r>
              <a:rPr lang="en-US" altLang="zh-CN" smtClean="0"/>
              <a:t>PCB</a:t>
            </a:r>
            <a:r>
              <a:rPr lang="zh-CN" altLang="en-US" smtClean="0"/>
              <a:t>中。</a:t>
            </a:r>
            <a:endParaRPr lang="zh-CN" altLang="en-US"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有关数据结构</a:t>
            </a:r>
            <a:endParaRPr lang="zh-CN" altLang="en-US" smtClean="0"/>
          </a:p>
        </p:txBody>
      </p:sp>
      <p:sp>
        <p:nvSpPr>
          <p:cNvPr id="76803" name="Rectangle 3"/>
          <p:cNvSpPr>
            <a:spLocks noGrp="1" noChangeArrowheads="1"/>
          </p:cNvSpPr>
          <p:nvPr>
            <p:ph type="body" idx="1"/>
          </p:nvPr>
        </p:nvSpPr>
        <p:spPr>
          <a:xfrm>
            <a:off x="609600" y="2017713"/>
            <a:ext cx="3465513" cy="4114800"/>
          </a:xfrm>
        </p:spPr>
        <p:txBody>
          <a:bodyPr/>
          <a:lstStyle/>
          <a:p>
            <a:r>
              <a:rPr lang="zh-CN" altLang="en-US" sz="2400" smtClean="0"/>
              <a:t>消息队列</a:t>
            </a:r>
            <a:endParaRPr lang="zh-CN" altLang="en-US" sz="2400" smtClean="0"/>
          </a:p>
          <a:p>
            <a:pPr>
              <a:buFont typeface="Wingdings" panose="05000000000000000000" pitchFamily="2" charset="2"/>
              <a:buNone/>
            </a:pPr>
            <a:r>
              <a:rPr lang="zh-CN" altLang="en-US" sz="2400" smtClean="0"/>
              <a:t>	</a:t>
            </a:r>
            <a:r>
              <a:rPr lang="en-US" altLang="zh-CN" sz="2400" smtClean="0"/>
              <a:t>type Msg </a:t>
            </a:r>
            <a:r>
              <a:rPr lang="zh-CN" altLang="en-US" sz="2400" smtClean="0"/>
              <a:t>＝ </a:t>
            </a:r>
            <a:r>
              <a:rPr lang="en-US" altLang="zh-CN" sz="2400" smtClean="0"/>
              <a:t>record</a:t>
            </a:r>
            <a:endParaRPr lang="en-US" altLang="zh-CN" sz="2400" smtClean="0"/>
          </a:p>
          <a:p>
            <a:pPr>
              <a:buFont typeface="Wingdings" panose="05000000000000000000" pitchFamily="2" charset="2"/>
              <a:buNone/>
            </a:pPr>
            <a:r>
              <a:rPr lang="en-US" altLang="zh-CN" sz="2400" smtClean="0"/>
              <a:t>         MsgSend</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MsgSize</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MsgText</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MsgNext</a:t>
            </a:r>
            <a:r>
              <a:rPr lang="zh-CN" altLang="en-US" sz="2400" smtClean="0"/>
              <a:t>；</a:t>
            </a:r>
            <a:endParaRPr lang="zh-CN" altLang="en-US" sz="2400" smtClean="0"/>
          </a:p>
          <a:p>
            <a:pPr>
              <a:buFont typeface="Wingdings" panose="05000000000000000000" pitchFamily="2" charset="2"/>
              <a:buNone/>
            </a:pPr>
            <a:r>
              <a:rPr lang="zh-CN" altLang="en-US" sz="2400" smtClean="0"/>
              <a:t>	</a:t>
            </a:r>
            <a:r>
              <a:rPr lang="en-US" altLang="zh-CN" sz="2400" smtClean="0"/>
              <a:t>end</a:t>
            </a:r>
            <a:endParaRPr lang="en-US" altLang="zh-CN" sz="2400" smtClean="0"/>
          </a:p>
        </p:txBody>
      </p:sp>
      <p:sp>
        <p:nvSpPr>
          <p:cNvPr id="76804" name="Rectangle 4"/>
          <p:cNvSpPr>
            <a:spLocks noChangeArrowheads="1"/>
          </p:cNvSpPr>
          <p:nvPr/>
        </p:nvSpPr>
        <p:spPr bwMode="auto">
          <a:xfrm>
            <a:off x="4495800" y="2057400"/>
            <a:ext cx="4267200" cy="4114800"/>
          </a:xfrm>
          <a:prstGeom prst="rect">
            <a:avLst/>
          </a:prstGeom>
          <a:noFill/>
          <a:ln w="9525">
            <a:noFill/>
            <a:miter lim="800000"/>
          </a:ln>
          <a:effectLst/>
        </p:spPr>
        <p:txBody>
          <a:bodyPr/>
          <a:lstStyle/>
          <a:p>
            <a:pPr marL="342900" indent="-342900">
              <a:spcBef>
                <a:spcPct val="20000"/>
              </a:spcBef>
              <a:buClr>
                <a:schemeClr val="folHlink"/>
              </a:buClr>
              <a:buSzPct val="60000"/>
              <a:buFont typeface="Wingdings" panose="05000000000000000000" pitchFamily="2" charset="2"/>
              <a:buChar char="n"/>
            </a:pPr>
            <a:r>
              <a:rPr lang="en-US" altLang="zh-CN" sz="2400">
                <a:latin typeface="Tahoma" panose="020B0604030504040204" pitchFamily="34" charset="0"/>
              </a:rPr>
              <a:t>PCB</a:t>
            </a:r>
            <a:r>
              <a:rPr lang="zh-CN" altLang="en-US" sz="2400">
                <a:latin typeface="Tahoma" panose="020B0604030504040204" pitchFamily="34" charset="0"/>
              </a:rPr>
              <a:t>中部分数据</a:t>
            </a:r>
            <a:endParaRPr lang="zh-CN" altLang="en-US"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ahoma" panose="020B0604030504040204" pitchFamily="34" charset="0"/>
              </a:rPr>
              <a:t>type PCB </a:t>
            </a:r>
            <a:r>
              <a:rPr lang="zh-CN" altLang="en-US" sz="2400">
                <a:latin typeface="Tahoma" panose="020B0604030504040204" pitchFamily="34" charset="0"/>
              </a:rPr>
              <a:t>＝ </a:t>
            </a:r>
            <a:r>
              <a:rPr lang="en-US" altLang="zh-CN" sz="2400">
                <a:latin typeface="Tahoma" panose="020B0604030504040204" pitchFamily="34" charset="0"/>
              </a:rPr>
              <a:t>record</a:t>
            </a:r>
            <a:endParaRPr lang="en-US" altLang="zh-CN"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en-US" altLang="zh-CN" sz="2400">
                <a:latin typeface="Tahoma" panose="020B0604030504040204" pitchFamily="34" charset="0"/>
              </a:rPr>
              <a:t>            </a:t>
            </a:r>
            <a:r>
              <a:rPr lang="en-US" altLang="zh-CN" sz="2400">
                <a:latin typeface="Times New Roman" panose="02020603050405020304"/>
              </a:rPr>
              <a:t>……</a:t>
            </a:r>
            <a:endParaRPr lang="en-US" altLang="zh-CN"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en-US" altLang="zh-CN" sz="2400">
                <a:latin typeface="Tahoma" panose="020B0604030504040204" pitchFamily="34" charset="0"/>
              </a:rPr>
              <a:t>		Msgmq</a:t>
            </a:r>
            <a:r>
              <a:rPr lang="zh-CN" altLang="en-US" sz="2400">
                <a:latin typeface="Tahoma" panose="020B0604030504040204" pitchFamily="34" charset="0"/>
              </a:rPr>
              <a:t>； </a:t>
            </a:r>
            <a:r>
              <a:rPr lang="zh-CN" altLang="en-US" sz="2000">
                <a:latin typeface="Tahoma" panose="020B0604030504040204" pitchFamily="34" charset="0"/>
              </a:rPr>
              <a:t>首指针</a:t>
            </a:r>
            <a:endParaRPr lang="zh-CN" altLang="en-US" sz="20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ahoma" panose="020B0604030504040204" pitchFamily="34" charset="0"/>
              </a:rPr>
              <a:t>MsgMutex</a:t>
            </a:r>
            <a:r>
              <a:rPr lang="zh-CN" altLang="en-US" sz="2400">
                <a:latin typeface="Tahoma" panose="020B0604030504040204" pitchFamily="34" charset="0"/>
              </a:rPr>
              <a:t>；</a:t>
            </a:r>
            <a:r>
              <a:rPr lang="zh-CN" altLang="en-US" sz="2000">
                <a:latin typeface="Tahoma" panose="020B0604030504040204" pitchFamily="34" charset="0"/>
              </a:rPr>
              <a:t>互斥信号量</a:t>
            </a:r>
            <a:endParaRPr lang="zh-CN" altLang="en-US" sz="20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ahoma" panose="020B0604030504040204" pitchFamily="34" charset="0"/>
              </a:rPr>
              <a:t>MsgSm</a:t>
            </a:r>
            <a:r>
              <a:rPr lang="zh-CN" altLang="en-US" sz="2400">
                <a:latin typeface="Tahoma" panose="020B0604030504040204" pitchFamily="34" charset="0"/>
              </a:rPr>
              <a:t>；    </a:t>
            </a:r>
            <a:r>
              <a:rPr lang="zh-CN" altLang="en-US" sz="2000">
                <a:latin typeface="Tahoma" panose="020B0604030504040204" pitchFamily="34" charset="0"/>
              </a:rPr>
              <a:t>资源信号量</a:t>
            </a:r>
            <a:endParaRPr lang="zh-CN" altLang="en-US" sz="20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zh-CN" altLang="en-US" sz="2400">
                <a:latin typeface="Tahoma" panose="020B0604030504040204" pitchFamily="34" charset="0"/>
              </a:rPr>
              <a:t>		  </a:t>
            </a:r>
            <a:r>
              <a:rPr lang="en-US" altLang="zh-CN" sz="2400">
                <a:latin typeface="Times New Roman" panose="02020603050405020304"/>
              </a:rPr>
              <a:t>……</a:t>
            </a:r>
            <a:endParaRPr lang="en-US" altLang="zh-CN" sz="2400">
              <a:latin typeface="Tahoma" panose="020B0604030504040204" pitchFamily="34" charset="0"/>
            </a:endParaRPr>
          </a:p>
          <a:p>
            <a:pPr marL="342900" indent="-342900">
              <a:spcBef>
                <a:spcPct val="20000"/>
              </a:spcBef>
              <a:buClr>
                <a:schemeClr val="folHlink"/>
              </a:buClr>
              <a:buSzPct val="60000"/>
              <a:buFont typeface="Wingdings" panose="05000000000000000000" pitchFamily="2" charset="2"/>
              <a:buNone/>
            </a:pPr>
            <a:r>
              <a:rPr lang="en-US" altLang="zh-CN" sz="2400">
                <a:latin typeface="Tahoma" panose="020B0604030504040204" pitchFamily="34" charset="0"/>
              </a:rPr>
              <a:t>	end</a:t>
            </a:r>
            <a:endParaRPr lang="en-US" altLang="zh-CN" sz="2400">
              <a:latin typeface="Tahoma" panose="020B060403050404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发送和接收过程</a:t>
            </a:r>
            <a:endParaRPr lang="zh-CN" altLang="en-US" smtClean="0"/>
          </a:p>
        </p:txBody>
      </p:sp>
      <p:sp>
        <p:nvSpPr>
          <p:cNvPr id="77827" name="Rectangle 3"/>
          <p:cNvSpPr>
            <a:spLocks noGrp="1" noChangeArrowheads="1"/>
          </p:cNvSpPr>
          <p:nvPr>
            <p:ph type="body" idx="1"/>
          </p:nvPr>
        </p:nvSpPr>
        <p:spPr>
          <a:xfrm>
            <a:off x="762000" y="2057400"/>
            <a:ext cx="7772400" cy="4114800"/>
          </a:xfrm>
        </p:spPr>
        <p:txBody>
          <a:bodyPr/>
          <a:lstStyle/>
          <a:p>
            <a:pPr>
              <a:lnSpc>
                <a:spcPct val="90000"/>
              </a:lnSpc>
            </a:pPr>
            <a:r>
              <a:rPr lang="zh-CN" altLang="en-US" sz="2800" smtClean="0"/>
              <a:t>发送进程在自己地址空间设置一发送区，将发送的消息正文，发送者进程标示符，消息长度填入其中，然后调用发送原语。</a:t>
            </a:r>
            <a:endParaRPr lang="zh-CN" altLang="en-US" sz="2800" smtClean="0"/>
          </a:p>
          <a:p>
            <a:pPr>
              <a:lnSpc>
                <a:spcPct val="90000"/>
              </a:lnSpc>
            </a:pPr>
            <a:r>
              <a:rPr lang="zh-CN" altLang="en-US" sz="2800" smtClean="0"/>
              <a:t>发送原语根据发送区的消息长度，申请一缓冲区，将发送区的消息复制到缓冲区中。并获得接收进程的内部标识符，然后将缓冲区挂在接收进程的消息队列上。</a:t>
            </a:r>
            <a:endParaRPr lang="zh-CN" altLang="en-US" sz="2800" smtClean="0"/>
          </a:p>
          <a:p>
            <a:pPr>
              <a:lnSpc>
                <a:spcPct val="90000"/>
              </a:lnSpc>
            </a:pPr>
            <a:r>
              <a:rPr lang="zh-CN" altLang="en-US" sz="2800" smtClean="0"/>
              <a:t>接收进程调用接收原语，从自己的消息队列中摘下消息队列中的消息，并将其中的数据复制到指定的消息接收区。</a:t>
            </a:r>
            <a:endParaRPr lang="zh-CN" altLang="en-US" sz="2800"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endParaRPr lang="zh-CN" altLang="en-US" smtClean="0"/>
          </a:p>
        </p:txBody>
      </p:sp>
      <p:grpSp>
        <p:nvGrpSpPr>
          <p:cNvPr id="78851" name="Group 3"/>
          <p:cNvGrpSpPr/>
          <p:nvPr/>
        </p:nvGrpSpPr>
        <p:grpSpPr bwMode="auto">
          <a:xfrm>
            <a:off x="1203325" y="2514600"/>
            <a:ext cx="1371600" cy="2971800"/>
            <a:chOff x="480" y="1584"/>
            <a:chExt cx="864" cy="1872"/>
          </a:xfrm>
        </p:grpSpPr>
        <p:sp>
          <p:nvSpPr>
            <p:cNvPr id="78852" name="Rectangle 4"/>
            <p:cNvSpPr>
              <a:spLocks noChangeArrowheads="1"/>
            </p:cNvSpPr>
            <p:nvPr/>
          </p:nvSpPr>
          <p:spPr bwMode="auto">
            <a:xfrm>
              <a:off x="480" y="1584"/>
              <a:ext cx="864" cy="1872"/>
            </a:xfrm>
            <a:prstGeom prst="rect">
              <a:avLst/>
            </a:prstGeom>
            <a:noFill/>
            <a:ln w="9525">
              <a:solidFill>
                <a:schemeClr val="tx1"/>
              </a:solidFill>
              <a:miter lim="800000"/>
            </a:ln>
            <a:effectLst/>
          </p:spPr>
          <p:txBody>
            <a:bodyPr wrap="none" anchor="ctr"/>
            <a:lstStyle/>
            <a:p>
              <a:endParaRPr lang="zh-CN" altLang="en-US"/>
            </a:p>
          </p:txBody>
        </p:sp>
        <p:sp>
          <p:nvSpPr>
            <p:cNvPr id="78853" name="Line 5"/>
            <p:cNvSpPr>
              <a:spLocks noChangeShapeType="1"/>
            </p:cNvSpPr>
            <p:nvPr/>
          </p:nvSpPr>
          <p:spPr bwMode="auto">
            <a:xfrm>
              <a:off x="480" y="1968"/>
              <a:ext cx="864" cy="0"/>
            </a:xfrm>
            <a:prstGeom prst="line">
              <a:avLst/>
            </a:prstGeom>
            <a:noFill/>
            <a:ln w="9525">
              <a:solidFill>
                <a:schemeClr val="tx1"/>
              </a:solidFill>
              <a:miter lim="800000"/>
            </a:ln>
            <a:effectLst/>
          </p:spPr>
          <p:txBody>
            <a:bodyPr wrap="none"/>
            <a:lstStyle/>
            <a:p>
              <a:endParaRPr lang="zh-CN" altLang="en-US"/>
            </a:p>
          </p:txBody>
        </p:sp>
        <p:sp>
          <p:nvSpPr>
            <p:cNvPr id="78854" name="Text Box 6"/>
            <p:cNvSpPr txBox="1">
              <a:spLocks noChangeArrowheads="1"/>
            </p:cNvSpPr>
            <p:nvPr/>
          </p:nvSpPr>
          <p:spPr bwMode="auto">
            <a:xfrm>
              <a:off x="528" y="1671"/>
              <a:ext cx="814"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Send(B,a)</a:t>
              </a:r>
              <a:endParaRPr lang="en-US" altLang="zh-CN" sz="2000">
                <a:latin typeface="Tahoma" panose="020B0604030504040204" pitchFamily="34" charset="0"/>
              </a:endParaRPr>
            </a:p>
          </p:txBody>
        </p:sp>
        <p:sp>
          <p:nvSpPr>
            <p:cNvPr id="78855" name="Line 7"/>
            <p:cNvSpPr>
              <a:spLocks noChangeShapeType="1"/>
            </p:cNvSpPr>
            <p:nvPr/>
          </p:nvSpPr>
          <p:spPr bwMode="auto">
            <a:xfrm>
              <a:off x="480" y="2496"/>
              <a:ext cx="864" cy="0"/>
            </a:xfrm>
            <a:prstGeom prst="line">
              <a:avLst/>
            </a:prstGeom>
            <a:noFill/>
            <a:ln w="9525">
              <a:solidFill>
                <a:schemeClr val="tx1"/>
              </a:solidFill>
              <a:miter lim="800000"/>
            </a:ln>
            <a:effectLst/>
          </p:spPr>
          <p:txBody>
            <a:bodyPr wrap="none"/>
            <a:lstStyle/>
            <a:p>
              <a:endParaRPr lang="zh-CN" altLang="en-US"/>
            </a:p>
          </p:txBody>
        </p:sp>
        <p:sp>
          <p:nvSpPr>
            <p:cNvPr id="78856" name="Line 8"/>
            <p:cNvSpPr>
              <a:spLocks noChangeShapeType="1"/>
            </p:cNvSpPr>
            <p:nvPr/>
          </p:nvSpPr>
          <p:spPr bwMode="auto">
            <a:xfrm>
              <a:off x="480" y="2784"/>
              <a:ext cx="864" cy="0"/>
            </a:xfrm>
            <a:prstGeom prst="line">
              <a:avLst/>
            </a:prstGeom>
            <a:noFill/>
            <a:ln w="9525">
              <a:solidFill>
                <a:schemeClr val="tx1"/>
              </a:solidFill>
              <a:miter lim="800000"/>
            </a:ln>
            <a:effectLst/>
          </p:spPr>
          <p:txBody>
            <a:bodyPr wrap="none"/>
            <a:lstStyle/>
            <a:p>
              <a:endParaRPr lang="zh-CN" altLang="en-US"/>
            </a:p>
          </p:txBody>
        </p:sp>
        <p:sp>
          <p:nvSpPr>
            <p:cNvPr id="78857" name="Text Box 9"/>
            <p:cNvSpPr txBox="1">
              <a:spLocks noChangeArrowheads="1"/>
            </p:cNvSpPr>
            <p:nvPr/>
          </p:nvSpPr>
          <p:spPr bwMode="auto">
            <a:xfrm>
              <a:off x="576" y="2496"/>
              <a:ext cx="761"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Sender:A</a:t>
              </a:r>
              <a:endParaRPr lang="en-US" altLang="zh-CN" sz="2000">
                <a:latin typeface="Tahoma" panose="020B0604030504040204" pitchFamily="34" charset="0"/>
              </a:endParaRPr>
            </a:p>
          </p:txBody>
        </p:sp>
        <p:sp>
          <p:nvSpPr>
            <p:cNvPr id="78858" name="Line 10"/>
            <p:cNvSpPr>
              <a:spLocks noChangeShapeType="1"/>
            </p:cNvSpPr>
            <p:nvPr/>
          </p:nvSpPr>
          <p:spPr bwMode="auto">
            <a:xfrm>
              <a:off x="480" y="3072"/>
              <a:ext cx="864" cy="0"/>
            </a:xfrm>
            <a:prstGeom prst="line">
              <a:avLst/>
            </a:prstGeom>
            <a:noFill/>
            <a:ln w="9525">
              <a:solidFill>
                <a:schemeClr val="tx1"/>
              </a:solidFill>
              <a:miter lim="800000"/>
            </a:ln>
            <a:effectLst/>
          </p:spPr>
          <p:txBody>
            <a:bodyPr wrap="none"/>
            <a:lstStyle/>
            <a:p>
              <a:endParaRPr lang="zh-CN" altLang="en-US"/>
            </a:p>
          </p:txBody>
        </p:sp>
        <p:sp>
          <p:nvSpPr>
            <p:cNvPr id="78859" name="Text Box 11"/>
            <p:cNvSpPr txBox="1">
              <a:spLocks noChangeArrowheads="1"/>
            </p:cNvSpPr>
            <p:nvPr/>
          </p:nvSpPr>
          <p:spPr bwMode="auto">
            <a:xfrm>
              <a:off x="624" y="2784"/>
              <a:ext cx="541"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Size:5</a:t>
              </a:r>
              <a:endParaRPr lang="en-US" altLang="zh-CN" sz="2000">
                <a:latin typeface="Tahoma" panose="020B0604030504040204" pitchFamily="34" charset="0"/>
              </a:endParaRPr>
            </a:p>
          </p:txBody>
        </p:sp>
        <p:sp>
          <p:nvSpPr>
            <p:cNvPr id="78860" name="Text Box 12"/>
            <p:cNvSpPr txBox="1">
              <a:spLocks noChangeArrowheads="1"/>
            </p:cNvSpPr>
            <p:nvPr/>
          </p:nvSpPr>
          <p:spPr bwMode="auto">
            <a:xfrm>
              <a:off x="480" y="3120"/>
              <a:ext cx="836"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Text:Hello</a:t>
              </a:r>
              <a:endParaRPr lang="en-US" altLang="zh-CN" sz="2000">
                <a:latin typeface="Tahoma" panose="020B0604030504040204" pitchFamily="34" charset="0"/>
              </a:endParaRPr>
            </a:p>
          </p:txBody>
        </p:sp>
      </p:grpSp>
      <p:sp>
        <p:nvSpPr>
          <p:cNvPr id="78861" name="AutoShape 13"/>
          <p:cNvSpPr>
            <a:spLocks noChangeArrowheads="1"/>
          </p:cNvSpPr>
          <p:nvPr/>
        </p:nvSpPr>
        <p:spPr bwMode="auto">
          <a:xfrm>
            <a:off x="762000" y="2895600"/>
            <a:ext cx="381000" cy="1524000"/>
          </a:xfrm>
          <a:prstGeom prst="curvedRightArrow">
            <a:avLst>
              <a:gd name="adj1" fmla="val 80000"/>
              <a:gd name="adj2" fmla="val 160000"/>
              <a:gd name="adj3" fmla="val 33333"/>
            </a:avLst>
          </a:prstGeom>
          <a:solidFill>
            <a:schemeClr val="accent1"/>
          </a:solidFill>
          <a:ln w="9525">
            <a:solidFill>
              <a:schemeClr val="tx1"/>
            </a:solidFill>
            <a:miter lim="800000"/>
          </a:ln>
          <a:effectLst/>
        </p:spPr>
        <p:txBody>
          <a:bodyPr wrap="none" anchor="ctr"/>
          <a:lstStyle/>
          <a:p>
            <a:endParaRPr lang="zh-CN" altLang="en-US"/>
          </a:p>
        </p:txBody>
      </p:sp>
      <p:sp>
        <p:nvSpPr>
          <p:cNvPr id="78862" name="Text Box 14"/>
          <p:cNvSpPr txBox="1">
            <a:spLocks noChangeArrowheads="1"/>
          </p:cNvSpPr>
          <p:nvPr/>
        </p:nvSpPr>
        <p:spPr bwMode="auto">
          <a:xfrm>
            <a:off x="381000" y="4495800"/>
            <a:ext cx="858838" cy="701675"/>
          </a:xfrm>
          <a:prstGeom prst="rect">
            <a:avLst/>
          </a:prstGeom>
          <a:noFill/>
          <a:ln w="9525">
            <a:noFill/>
            <a:miter lim="800000"/>
          </a:ln>
          <a:effectLst/>
        </p:spPr>
        <p:txBody>
          <a:bodyPr>
            <a:spAutoFit/>
          </a:bodyPr>
          <a:lstStyle/>
          <a:p>
            <a:r>
              <a:rPr lang="zh-CN" altLang="en-US" sz="2000">
                <a:latin typeface="Tahoma" panose="020B0604030504040204" pitchFamily="34" charset="0"/>
              </a:rPr>
              <a:t>发送区</a:t>
            </a: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78863" name="Text Box 15"/>
          <p:cNvSpPr txBox="1">
            <a:spLocks noChangeArrowheads="1"/>
          </p:cNvSpPr>
          <p:nvPr/>
        </p:nvSpPr>
        <p:spPr bwMode="auto">
          <a:xfrm>
            <a:off x="1447800" y="1828800"/>
            <a:ext cx="858838" cy="396875"/>
          </a:xfrm>
          <a:prstGeom prst="rect">
            <a:avLst/>
          </a:prstGeom>
          <a:noFill/>
          <a:ln w="9525">
            <a:noFill/>
            <a:miter lim="800000"/>
          </a:ln>
          <a:effectLst/>
        </p:spPr>
        <p:txBody>
          <a:bodyPr>
            <a:spAutoFit/>
          </a:bodyPr>
          <a:lstStyle/>
          <a:p>
            <a:r>
              <a:rPr lang="zh-CN" altLang="en-US" sz="2000">
                <a:latin typeface="Tahoma" panose="020B0604030504040204" pitchFamily="34" charset="0"/>
              </a:rPr>
              <a:t>进程</a:t>
            </a:r>
            <a:r>
              <a:rPr lang="en-US" altLang="zh-CN" sz="2000">
                <a:latin typeface="Tahoma" panose="020B0604030504040204" pitchFamily="34" charset="0"/>
              </a:rPr>
              <a:t>A</a:t>
            </a:r>
            <a:endParaRPr lang="en-US" altLang="zh-CN" sz="2000">
              <a:latin typeface="Tahoma" panose="020B0604030504040204" pitchFamily="34" charset="0"/>
            </a:endParaRPr>
          </a:p>
        </p:txBody>
      </p:sp>
      <p:grpSp>
        <p:nvGrpSpPr>
          <p:cNvPr id="78864" name="Group 16"/>
          <p:cNvGrpSpPr/>
          <p:nvPr/>
        </p:nvGrpSpPr>
        <p:grpSpPr bwMode="auto">
          <a:xfrm>
            <a:off x="3733800" y="3886200"/>
            <a:ext cx="1447800" cy="1981200"/>
            <a:chOff x="2352" y="2448"/>
            <a:chExt cx="912" cy="1248"/>
          </a:xfrm>
        </p:grpSpPr>
        <p:sp>
          <p:nvSpPr>
            <p:cNvPr id="78865" name="Rectangle 17"/>
            <p:cNvSpPr>
              <a:spLocks noChangeArrowheads="1"/>
            </p:cNvSpPr>
            <p:nvPr/>
          </p:nvSpPr>
          <p:spPr bwMode="auto">
            <a:xfrm>
              <a:off x="2352" y="2448"/>
              <a:ext cx="864" cy="1248"/>
            </a:xfrm>
            <a:prstGeom prst="rect">
              <a:avLst/>
            </a:prstGeom>
            <a:noFill/>
            <a:ln w="9525">
              <a:solidFill>
                <a:schemeClr val="tx1"/>
              </a:solidFill>
              <a:miter lim="800000"/>
            </a:ln>
            <a:effectLst/>
          </p:spPr>
          <p:txBody>
            <a:bodyPr wrap="none" anchor="ctr"/>
            <a:lstStyle/>
            <a:p>
              <a:endParaRPr lang="zh-CN" altLang="en-US"/>
            </a:p>
          </p:txBody>
        </p:sp>
        <p:sp>
          <p:nvSpPr>
            <p:cNvPr id="78866" name="Line 18"/>
            <p:cNvSpPr>
              <a:spLocks noChangeShapeType="1"/>
            </p:cNvSpPr>
            <p:nvPr/>
          </p:nvSpPr>
          <p:spPr bwMode="auto">
            <a:xfrm>
              <a:off x="2352" y="2784"/>
              <a:ext cx="864" cy="0"/>
            </a:xfrm>
            <a:prstGeom prst="line">
              <a:avLst/>
            </a:prstGeom>
            <a:noFill/>
            <a:ln w="9525">
              <a:solidFill>
                <a:schemeClr val="tx1"/>
              </a:solidFill>
              <a:miter lim="800000"/>
            </a:ln>
            <a:effectLst/>
          </p:spPr>
          <p:txBody>
            <a:bodyPr wrap="none"/>
            <a:lstStyle/>
            <a:p>
              <a:endParaRPr lang="zh-CN" altLang="en-US"/>
            </a:p>
          </p:txBody>
        </p:sp>
        <p:sp>
          <p:nvSpPr>
            <p:cNvPr id="78867" name="Text Box 19"/>
            <p:cNvSpPr txBox="1">
              <a:spLocks noChangeArrowheads="1"/>
            </p:cNvSpPr>
            <p:nvPr/>
          </p:nvSpPr>
          <p:spPr bwMode="auto">
            <a:xfrm>
              <a:off x="2448" y="2496"/>
              <a:ext cx="619"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Send:A</a:t>
              </a:r>
              <a:endParaRPr lang="en-US" altLang="zh-CN" sz="2000">
                <a:latin typeface="Tahoma" panose="020B0604030504040204" pitchFamily="34" charset="0"/>
              </a:endParaRPr>
            </a:p>
          </p:txBody>
        </p:sp>
        <p:sp>
          <p:nvSpPr>
            <p:cNvPr id="78868" name="Line 20"/>
            <p:cNvSpPr>
              <a:spLocks noChangeShapeType="1"/>
            </p:cNvSpPr>
            <p:nvPr/>
          </p:nvSpPr>
          <p:spPr bwMode="auto">
            <a:xfrm>
              <a:off x="2352" y="3072"/>
              <a:ext cx="864" cy="0"/>
            </a:xfrm>
            <a:prstGeom prst="line">
              <a:avLst/>
            </a:prstGeom>
            <a:noFill/>
            <a:ln w="9525">
              <a:solidFill>
                <a:schemeClr val="tx1"/>
              </a:solidFill>
              <a:miter lim="800000"/>
            </a:ln>
            <a:effectLst/>
          </p:spPr>
          <p:txBody>
            <a:bodyPr wrap="none"/>
            <a:lstStyle/>
            <a:p>
              <a:endParaRPr lang="zh-CN" altLang="en-US"/>
            </a:p>
          </p:txBody>
        </p:sp>
        <p:sp>
          <p:nvSpPr>
            <p:cNvPr id="78869" name="Text Box 21"/>
            <p:cNvSpPr txBox="1">
              <a:spLocks noChangeArrowheads="1"/>
            </p:cNvSpPr>
            <p:nvPr/>
          </p:nvSpPr>
          <p:spPr bwMode="auto">
            <a:xfrm>
              <a:off x="2496" y="2784"/>
              <a:ext cx="541"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Size:5</a:t>
              </a:r>
              <a:endParaRPr lang="en-US" altLang="zh-CN" sz="2000">
                <a:latin typeface="Tahoma" panose="020B0604030504040204" pitchFamily="34" charset="0"/>
              </a:endParaRPr>
            </a:p>
          </p:txBody>
        </p:sp>
        <p:sp>
          <p:nvSpPr>
            <p:cNvPr id="78870" name="Text Box 22"/>
            <p:cNvSpPr txBox="1">
              <a:spLocks noChangeArrowheads="1"/>
            </p:cNvSpPr>
            <p:nvPr/>
          </p:nvSpPr>
          <p:spPr bwMode="auto">
            <a:xfrm>
              <a:off x="2352" y="3120"/>
              <a:ext cx="836" cy="250"/>
            </a:xfrm>
            <a:prstGeom prst="rect">
              <a:avLst/>
            </a:prstGeom>
            <a:noFill/>
            <a:ln w="9525">
              <a:noFill/>
              <a:miter lim="800000"/>
            </a:ln>
            <a:effectLst/>
          </p:spPr>
          <p:txBody>
            <a:bodyPr wrap="none">
              <a:spAutoFit/>
            </a:bodyPr>
            <a:lstStyle/>
            <a:p>
              <a:r>
                <a:rPr lang="en-US" altLang="zh-CN" sz="2000">
                  <a:latin typeface="Tahoma" panose="020B0604030504040204" pitchFamily="34" charset="0"/>
                </a:rPr>
                <a:t>Text:Hello</a:t>
              </a:r>
              <a:endParaRPr lang="en-US" altLang="zh-CN" sz="2000">
                <a:latin typeface="Tahoma" panose="020B0604030504040204" pitchFamily="34" charset="0"/>
              </a:endParaRPr>
            </a:p>
          </p:txBody>
        </p:sp>
        <p:sp>
          <p:nvSpPr>
            <p:cNvPr id="78871" name="Line 23"/>
            <p:cNvSpPr>
              <a:spLocks noChangeShapeType="1"/>
            </p:cNvSpPr>
            <p:nvPr/>
          </p:nvSpPr>
          <p:spPr bwMode="auto">
            <a:xfrm>
              <a:off x="2352" y="3408"/>
              <a:ext cx="864" cy="0"/>
            </a:xfrm>
            <a:prstGeom prst="line">
              <a:avLst/>
            </a:prstGeom>
            <a:noFill/>
            <a:ln w="9525">
              <a:solidFill>
                <a:schemeClr val="tx1"/>
              </a:solidFill>
              <a:miter lim="800000"/>
            </a:ln>
            <a:effectLst/>
          </p:spPr>
          <p:txBody>
            <a:bodyPr wrap="none"/>
            <a:lstStyle/>
            <a:p>
              <a:endParaRPr lang="zh-CN" altLang="en-US"/>
            </a:p>
          </p:txBody>
        </p:sp>
        <p:sp>
          <p:nvSpPr>
            <p:cNvPr id="78872" name="Text Box 24"/>
            <p:cNvSpPr txBox="1">
              <a:spLocks noChangeArrowheads="1"/>
            </p:cNvSpPr>
            <p:nvPr/>
          </p:nvSpPr>
          <p:spPr bwMode="auto">
            <a:xfrm>
              <a:off x="2352" y="3408"/>
              <a:ext cx="912" cy="250"/>
            </a:xfrm>
            <a:prstGeom prst="rect">
              <a:avLst/>
            </a:prstGeom>
            <a:noFill/>
            <a:ln w="9525">
              <a:noFill/>
              <a:miter lim="800000"/>
            </a:ln>
            <a:effectLst/>
          </p:spPr>
          <p:txBody>
            <a:bodyPr>
              <a:spAutoFit/>
            </a:bodyPr>
            <a:lstStyle/>
            <a:p>
              <a:r>
                <a:rPr lang="en-US" altLang="zh-CN" sz="2000">
                  <a:latin typeface="Tahoma" panose="020B0604030504040204" pitchFamily="34" charset="0"/>
                </a:rPr>
                <a:t>MsgNext:0</a:t>
              </a:r>
              <a:endParaRPr lang="en-US" altLang="zh-CN" sz="2000">
                <a:latin typeface="Tahoma" panose="020B0604030504040204" pitchFamily="34" charset="0"/>
              </a:endParaRPr>
            </a:p>
          </p:txBody>
        </p:sp>
      </p:grpSp>
      <p:sp>
        <p:nvSpPr>
          <p:cNvPr id="78873" name="Text Box 25"/>
          <p:cNvSpPr txBox="1">
            <a:spLocks noChangeArrowheads="1"/>
          </p:cNvSpPr>
          <p:nvPr/>
        </p:nvSpPr>
        <p:spPr bwMode="auto">
          <a:xfrm>
            <a:off x="3733800" y="6019800"/>
            <a:ext cx="1524000" cy="396875"/>
          </a:xfrm>
          <a:prstGeom prst="rect">
            <a:avLst/>
          </a:prstGeom>
          <a:noFill/>
          <a:ln w="9525">
            <a:noFill/>
            <a:miter lim="800000"/>
          </a:ln>
          <a:effectLst/>
        </p:spPr>
        <p:txBody>
          <a:bodyPr>
            <a:spAutoFit/>
          </a:bodyPr>
          <a:lstStyle/>
          <a:p>
            <a:r>
              <a:rPr lang="zh-CN" altLang="en-US" sz="2000">
                <a:latin typeface="Tahoma" panose="020B0604030504040204" pitchFamily="34" charset="0"/>
              </a:rPr>
              <a:t>消息缓冲区</a:t>
            </a:r>
            <a:endParaRPr lang="zh-CN" altLang="en-US" sz="2000">
              <a:latin typeface="Tahoma" panose="020B0604030504040204" pitchFamily="34" charset="0"/>
            </a:endParaRPr>
          </a:p>
        </p:txBody>
      </p:sp>
      <p:sp>
        <p:nvSpPr>
          <p:cNvPr id="78874" name="AutoShape 26"/>
          <p:cNvSpPr>
            <a:spLocks noChangeArrowheads="1"/>
          </p:cNvSpPr>
          <p:nvPr/>
        </p:nvSpPr>
        <p:spPr bwMode="auto">
          <a:xfrm>
            <a:off x="2819400" y="4724400"/>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a:p>
        </p:txBody>
      </p:sp>
      <p:sp>
        <p:nvSpPr>
          <p:cNvPr id="78875" name="Rectangle 27"/>
          <p:cNvSpPr>
            <a:spLocks noChangeArrowheads="1"/>
          </p:cNvSpPr>
          <p:nvPr/>
        </p:nvSpPr>
        <p:spPr bwMode="auto">
          <a:xfrm>
            <a:off x="3733800" y="2057400"/>
            <a:ext cx="1371600" cy="1447800"/>
          </a:xfrm>
          <a:prstGeom prst="rect">
            <a:avLst/>
          </a:prstGeom>
          <a:noFill/>
          <a:ln w="9525">
            <a:solidFill>
              <a:schemeClr val="tx1"/>
            </a:solidFill>
            <a:miter lim="800000"/>
          </a:ln>
          <a:effectLst/>
        </p:spPr>
        <p:txBody>
          <a:bodyPr wrap="none" anchor="ctr"/>
          <a:lstStyle/>
          <a:p>
            <a:endParaRPr lang="zh-CN" altLang="en-US"/>
          </a:p>
        </p:txBody>
      </p:sp>
      <p:sp>
        <p:nvSpPr>
          <p:cNvPr id="78876" name="Text Box 28"/>
          <p:cNvSpPr txBox="1">
            <a:spLocks noChangeArrowheads="1"/>
          </p:cNvSpPr>
          <p:nvPr/>
        </p:nvSpPr>
        <p:spPr bwMode="auto">
          <a:xfrm>
            <a:off x="4114800" y="1819275"/>
            <a:ext cx="184150" cy="396875"/>
          </a:xfrm>
          <a:prstGeom prst="rect">
            <a:avLst/>
          </a:prstGeom>
          <a:noFill/>
          <a:ln w="9525">
            <a:noFill/>
            <a:miter lim="800000"/>
          </a:ln>
          <a:effectLst/>
        </p:spPr>
        <p:txBody>
          <a:bodyPr wrap="none">
            <a:spAutoFit/>
          </a:bodyPr>
          <a:lstStyle/>
          <a:p>
            <a:endParaRPr lang="zh-CN" altLang="en-US" sz="2000">
              <a:latin typeface="Tahoma" panose="020B0604030504040204" pitchFamily="34" charset="0"/>
            </a:endParaRPr>
          </a:p>
        </p:txBody>
      </p:sp>
      <p:sp>
        <p:nvSpPr>
          <p:cNvPr id="78877" name="Line 29"/>
          <p:cNvSpPr>
            <a:spLocks noChangeShapeType="1"/>
          </p:cNvSpPr>
          <p:nvPr/>
        </p:nvSpPr>
        <p:spPr bwMode="auto">
          <a:xfrm>
            <a:off x="3733800" y="2514600"/>
            <a:ext cx="1371600" cy="0"/>
          </a:xfrm>
          <a:prstGeom prst="line">
            <a:avLst/>
          </a:prstGeom>
          <a:noFill/>
          <a:ln w="9525">
            <a:solidFill>
              <a:schemeClr val="tx1"/>
            </a:solidFill>
            <a:miter lim="800000"/>
          </a:ln>
          <a:effectLst/>
        </p:spPr>
        <p:txBody>
          <a:bodyPr wrap="none"/>
          <a:lstStyle/>
          <a:p>
            <a:endParaRPr lang="zh-CN" altLang="en-US"/>
          </a:p>
        </p:txBody>
      </p:sp>
      <p:sp>
        <p:nvSpPr>
          <p:cNvPr id="78878" name="Line 30"/>
          <p:cNvSpPr>
            <a:spLocks noChangeShapeType="1"/>
          </p:cNvSpPr>
          <p:nvPr/>
        </p:nvSpPr>
        <p:spPr bwMode="auto">
          <a:xfrm>
            <a:off x="3733800" y="3048000"/>
            <a:ext cx="1371600" cy="0"/>
          </a:xfrm>
          <a:prstGeom prst="line">
            <a:avLst/>
          </a:prstGeom>
          <a:noFill/>
          <a:ln w="9525">
            <a:solidFill>
              <a:schemeClr val="tx1"/>
            </a:solidFill>
            <a:miter lim="800000"/>
          </a:ln>
          <a:effectLst/>
        </p:spPr>
        <p:txBody>
          <a:bodyPr wrap="none"/>
          <a:lstStyle/>
          <a:p>
            <a:endParaRPr lang="zh-CN" altLang="en-US"/>
          </a:p>
        </p:txBody>
      </p:sp>
      <p:sp>
        <p:nvSpPr>
          <p:cNvPr id="78879" name="Text Box 31"/>
          <p:cNvSpPr txBox="1">
            <a:spLocks noChangeArrowheads="1"/>
          </p:cNvSpPr>
          <p:nvPr/>
        </p:nvSpPr>
        <p:spPr bwMode="auto">
          <a:xfrm>
            <a:off x="3733800" y="1676400"/>
            <a:ext cx="1524000" cy="396875"/>
          </a:xfrm>
          <a:prstGeom prst="rect">
            <a:avLst/>
          </a:prstGeom>
          <a:noFill/>
          <a:ln w="9525">
            <a:noFill/>
            <a:miter lim="800000"/>
          </a:ln>
          <a:effectLst/>
        </p:spPr>
        <p:txBody>
          <a:bodyPr>
            <a:spAutoFit/>
          </a:bodyPr>
          <a:lstStyle/>
          <a:p>
            <a:r>
              <a:rPr lang="en-US" altLang="zh-CN" sz="2000">
                <a:latin typeface="Tahoma" panose="020B0604030504040204" pitchFamily="34" charset="0"/>
              </a:rPr>
              <a:t>PCB: B</a:t>
            </a:r>
            <a:endParaRPr lang="en-US" altLang="zh-CN" sz="2000">
              <a:latin typeface="Tahoma" panose="020B0604030504040204" pitchFamily="34" charset="0"/>
            </a:endParaRPr>
          </a:p>
        </p:txBody>
      </p:sp>
      <p:sp>
        <p:nvSpPr>
          <p:cNvPr id="78880" name="Text Box 32"/>
          <p:cNvSpPr txBox="1">
            <a:spLocks noChangeArrowheads="1"/>
          </p:cNvSpPr>
          <p:nvPr/>
        </p:nvSpPr>
        <p:spPr bwMode="auto">
          <a:xfrm>
            <a:off x="3886200" y="2590800"/>
            <a:ext cx="1219200" cy="396875"/>
          </a:xfrm>
          <a:prstGeom prst="rect">
            <a:avLst/>
          </a:prstGeom>
          <a:noFill/>
          <a:ln w="9525">
            <a:noFill/>
            <a:miter lim="800000"/>
          </a:ln>
          <a:effectLst/>
        </p:spPr>
        <p:txBody>
          <a:bodyPr>
            <a:spAutoFit/>
          </a:bodyPr>
          <a:lstStyle/>
          <a:p>
            <a:r>
              <a:rPr lang="en-US" altLang="zh-CN" sz="2000">
                <a:latin typeface="Tahoma" panose="020B0604030504040204" pitchFamily="34" charset="0"/>
              </a:rPr>
              <a:t>Msgmq</a:t>
            </a:r>
            <a:endParaRPr lang="en-US" altLang="zh-CN" sz="2000">
              <a:latin typeface="Tahoma" panose="020B0604030504040204" pitchFamily="34" charset="0"/>
            </a:endParaRPr>
          </a:p>
        </p:txBody>
      </p:sp>
      <p:sp>
        <p:nvSpPr>
          <p:cNvPr id="78881" name="AutoShape 33"/>
          <p:cNvSpPr>
            <a:spLocks noChangeArrowheads="1"/>
          </p:cNvSpPr>
          <p:nvPr/>
        </p:nvSpPr>
        <p:spPr bwMode="auto">
          <a:xfrm>
            <a:off x="5105400" y="2819400"/>
            <a:ext cx="685800" cy="1447800"/>
          </a:xfrm>
          <a:prstGeom prst="curvedLeftArrow">
            <a:avLst>
              <a:gd name="adj1" fmla="val 42222"/>
              <a:gd name="adj2" fmla="val 84444"/>
              <a:gd name="adj3" fmla="val 33333"/>
            </a:avLst>
          </a:prstGeom>
          <a:solidFill>
            <a:schemeClr val="accent1"/>
          </a:solidFill>
          <a:ln w="9525">
            <a:solidFill>
              <a:schemeClr val="tx1"/>
            </a:solidFill>
            <a:miter lim="800000"/>
          </a:ln>
          <a:effectLst/>
        </p:spPr>
        <p:txBody>
          <a:bodyPr wrap="none" anchor="ctr"/>
          <a:lstStyle/>
          <a:p>
            <a:endParaRPr lang="zh-CN" altLang="en-US"/>
          </a:p>
        </p:txBody>
      </p:sp>
      <p:sp>
        <p:nvSpPr>
          <p:cNvPr id="78882" name="AutoShape 34"/>
          <p:cNvSpPr>
            <a:spLocks noChangeArrowheads="1"/>
          </p:cNvSpPr>
          <p:nvPr/>
        </p:nvSpPr>
        <p:spPr bwMode="auto">
          <a:xfrm>
            <a:off x="5562600" y="4648200"/>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a:p>
        </p:txBody>
      </p:sp>
      <p:sp>
        <p:nvSpPr>
          <p:cNvPr id="78883" name="Text Box 35"/>
          <p:cNvSpPr txBox="1">
            <a:spLocks noChangeArrowheads="1"/>
          </p:cNvSpPr>
          <p:nvPr/>
        </p:nvSpPr>
        <p:spPr bwMode="auto">
          <a:xfrm>
            <a:off x="8077200" y="4419600"/>
            <a:ext cx="858838" cy="701675"/>
          </a:xfrm>
          <a:prstGeom prst="rect">
            <a:avLst/>
          </a:prstGeom>
          <a:noFill/>
          <a:ln w="9525">
            <a:noFill/>
            <a:miter lim="800000"/>
          </a:ln>
          <a:effectLst/>
        </p:spPr>
        <p:txBody>
          <a:bodyPr>
            <a:spAutoFit/>
          </a:bodyPr>
          <a:lstStyle/>
          <a:p>
            <a:r>
              <a:rPr lang="zh-CN" altLang="en-US" sz="2000">
                <a:latin typeface="Tahoma" panose="020B0604030504040204" pitchFamily="34" charset="0"/>
              </a:rPr>
              <a:t>接收区</a:t>
            </a: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78884" name="Text Box 36"/>
          <p:cNvSpPr txBox="1">
            <a:spLocks noChangeArrowheads="1"/>
          </p:cNvSpPr>
          <p:nvPr/>
        </p:nvSpPr>
        <p:spPr bwMode="auto">
          <a:xfrm>
            <a:off x="6705600" y="1676400"/>
            <a:ext cx="858838" cy="396875"/>
          </a:xfrm>
          <a:prstGeom prst="rect">
            <a:avLst/>
          </a:prstGeom>
          <a:noFill/>
          <a:ln w="9525">
            <a:noFill/>
            <a:miter lim="800000"/>
          </a:ln>
          <a:effectLst/>
        </p:spPr>
        <p:txBody>
          <a:bodyPr>
            <a:spAutoFit/>
          </a:bodyPr>
          <a:lstStyle/>
          <a:p>
            <a:r>
              <a:rPr lang="zh-CN" altLang="en-US" sz="2000">
                <a:latin typeface="Tahoma" panose="020B0604030504040204" pitchFamily="34" charset="0"/>
              </a:rPr>
              <a:t>进程</a:t>
            </a: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78885" name="AutoShape 37"/>
          <p:cNvSpPr>
            <a:spLocks noChangeArrowheads="1"/>
          </p:cNvSpPr>
          <p:nvPr/>
        </p:nvSpPr>
        <p:spPr bwMode="auto">
          <a:xfrm>
            <a:off x="7924800" y="2895600"/>
            <a:ext cx="304800" cy="1524000"/>
          </a:xfrm>
          <a:prstGeom prst="curvedLeftArrow">
            <a:avLst>
              <a:gd name="adj1" fmla="val 100000"/>
              <a:gd name="adj2" fmla="val 200000"/>
              <a:gd name="adj3" fmla="val 33333"/>
            </a:avLst>
          </a:prstGeom>
          <a:solidFill>
            <a:schemeClr val="accent1"/>
          </a:solidFill>
          <a:ln w="9525">
            <a:solidFill>
              <a:schemeClr val="tx1"/>
            </a:solidFill>
            <a:miter lim="800000"/>
          </a:ln>
          <a:effectLst/>
        </p:spPr>
        <p:txBody>
          <a:bodyPr wrap="none" anchor="ctr"/>
          <a:lstStyle/>
          <a:p>
            <a:endParaRPr lang="zh-CN" altLang="en-US"/>
          </a:p>
        </p:txBody>
      </p:sp>
      <p:sp>
        <p:nvSpPr>
          <p:cNvPr id="78886" name="Rectangle 38"/>
          <p:cNvSpPr>
            <a:spLocks noChangeArrowheads="1"/>
          </p:cNvSpPr>
          <p:nvPr/>
        </p:nvSpPr>
        <p:spPr bwMode="auto">
          <a:xfrm>
            <a:off x="6400800" y="2590800"/>
            <a:ext cx="1371600" cy="2971800"/>
          </a:xfrm>
          <a:prstGeom prst="rect">
            <a:avLst/>
          </a:prstGeom>
          <a:noFill/>
          <a:ln w="9525">
            <a:solidFill>
              <a:schemeClr val="tx1"/>
            </a:solidFill>
            <a:miter lim="800000"/>
          </a:ln>
          <a:effectLst/>
        </p:spPr>
        <p:txBody>
          <a:bodyPr wrap="none" anchor="ctr"/>
          <a:lstStyle/>
          <a:p>
            <a:endParaRPr lang="zh-CN" altLang="en-US"/>
          </a:p>
        </p:txBody>
      </p:sp>
      <p:sp>
        <p:nvSpPr>
          <p:cNvPr id="78887" name="Line 39"/>
          <p:cNvSpPr>
            <a:spLocks noChangeShapeType="1"/>
          </p:cNvSpPr>
          <p:nvPr/>
        </p:nvSpPr>
        <p:spPr bwMode="auto">
          <a:xfrm>
            <a:off x="6400800" y="3200400"/>
            <a:ext cx="1371600" cy="0"/>
          </a:xfrm>
          <a:prstGeom prst="line">
            <a:avLst/>
          </a:prstGeom>
          <a:noFill/>
          <a:ln w="9525">
            <a:solidFill>
              <a:schemeClr val="tx1"/>
            </a:solidFill>
            <a:miter lim="800000"/>
          </a:ln>
          <a:effectLst/>
        </p:spPr>
        <p:txBody>
          <a:bodyPr wrap="none"/>
          <a:lstStyle/>
          <a:p>
            <a:endParaRPr lang="zh-CN" altLang="en-US"/>
          </a:p>
        </p:txBody>
      </p:sp>
      <p:sp>
        <p:nvSpPr>
          <p:cNvPr id="78888" name="Text Box 40"/>
          <p:cNvSpPr txBox="1">
            <a:spLocks noChangeArrowheads="1"/>
          </p:cNvSpPr>
          <p:nvPr/>
        </p:nvSpPr>
        <p:spPr bwMode="auto">
          <a:xfrm>
            <a:off x="6324600" y="2667000"/>
            <a:ext cx="1606550"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Receive(A,b)</a:t>
            </a:r>
            <a:endParaRPr lang="en-US" altLang="zh-CN" sz="2000">
              <a:latin typeface="Tahoma" panose="020B0604030504040204" pitchFamily="34" charset="0"/>
            </a:endParaRPr>
          </a:p>
        </p:txBody>
      </p:sp>
      <p:sp>
        <p:nvSpPr>
          <p:cNvPr id="78889" name="Line 41"/>
          <p:cNvSpPr>
            <a:spLocks noChangeShapeType="1"/>
          </p:cNvSpPr>
          <p:nvPr/>
        </p:nvSpPr>
        <p:spPr bwMode="auto">
          <a:xfrm>
            <a:off x="6400800" y="4038600"/>
            <a:ext cx="1371600" cy="0"/>
          </a:xfrm>
          <a:prstGeom prst="line">
            <a:avLst/>
          </a:prstGeom>
          <a:noFill/>
          <a:ln w="9525">
            <a:solidFill>
              <a:schemeClr val="tx1"/>
            </a:solidFill>
            <a:miter lim="800000"/>
          </a:ln>
          <a:effectLst/>
        </p:spPr>
        <p:txBody>
          <a:bodyPr wrap="none"/>
          <a:lstStyle/>
          <a:p>
            <a:endParaRPr lang="zh-CN" altLang="en-US"/>
          </a:p>
        </p:txBody>
      </p:sp>
      <p:sp>
        <p:nvSpPr>
          <p:cNvPr id="78890" name="Line 42"/>
          <p:cNvSpPr>
            <a:spLocks noChangeShapeType="1"/>
          </p:cNvSpPr>
          <p:nvPr/>
        </p:nvSpPr>
        <p:spPr bwMode="auto">
          <a:xfrm>
            <a:off x="6400800" y="4495800"/>
            <a:ext cx="1371600" cy="0"/>
          </a:xfrm>
          <a:prstGeom prst="line">
            <a:avLst/>
          </a:prstGeom>
          <a:noFill/>
          <a:ln w="9525">
            <a:solidFill>
              <a:schemeClr val="tx1"/>
            </a:solidFill>
            <a:miter lim="800000"/>
          </a:ln>
          <a:effectLst/>
        </p:spPr>
        <p:txBody>
          <a:bodyPr wrap="none"/>
          <a:lstStyle/>
          <a:p>
            <a:endParaRPr lang="zh-CN" altLang="en-US"/>
          </a:p>
        </p:txBody>
      </p:sp>
      <p:sp>
        <p:nvSpPr>
          <p:cNvPr id="78891" name="Text Box 43"/>
          <p:cNvSpPr txBox="1">
            <a:spLocks noChangeArrowheads="1"/>
          </p:cNvSpPr>
          <p:nvPr/>
        </p:nvSpPr>
        <p:spPr bwMode="auto">
          <a:xfrm>
            <a:off x="6553200" y="4038600"/>
            <a:ext cx="1208088"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Sender:A</a:t>
            </a:r>
            <a:endParaRPr lang="en-US" altLang="zh-CN" sz="2000">
              <a:latin typeface="Tahoma" panose="020B0604030504040204" pitchFamily="34" charset="0"/>
            </a:endParaRPr>
          </a:p>
        </p:txBody>
      </p:sp>
      <p:sp>
        <p:nvSpPr>
          <p:cNvPr id="78892" name="Line 44"/>
          <p:cNvSpPr>
            <a:spLocks noChangeShapeType="1"/>
          </p:cNvSpPr>
          <p:nvPr/>
        </p:nvSpPr>
        <p:spPr bwMode="auto">
          <a:xfrm>
            <a:off x="6400800" y="4953000"/>
            <a:ext cx="1371600" cy="0"/>
          </a:xfrm>
          <a:prstGeom prst="line">
            <a:avLst/>
          </a:prstGeom>
          <a:noFill/>
          <a:ln w="9525">
            <a:solidFill>
              <a:schemeClr val="tx1"/>
            </a:solidFill>
            <a:miter lim="800000"/>
          </a:ln>
          <a:effectLst/>
        </p:spPr>
        <p:txBody>
          <a:bodyPr wrap="none"/>
          <a:lstStyle/>
          <a:p>
            <a:endParaRPr lang="zh-CN" altLang="en-US"/>
          </a:p>
        </p:txBody>
      </p:sp>
      <p:sp>
        <p:nvSpPr>
          <p:cNvPr id="78893" name="Text Box 45"/>
          <p:cNvSpPr txBox="1">
            <a:spLocks noChangeArrowheads="1"/>
          </p:cNvSpPr>
          <p:nvPr/>
        </p:nvSpPr>
        <p:spPr bwMode="auto">
          <a:xfrm>
            <a:off x="6629400" y="4495800"/>
            <a:ext cx="858838"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Size:5</a:t>
            </a:r>
            <a:endParaRPr lang="en-US" altLang="zh-CN" sz="2000">
              <a:latin typeface="Tahoma" panose="020B0604030504040204" pitchFamily="34" charset="0"/>
            </a:endParaRPr>
          </a:p>
        </p:txBody>
      </p:sp>
      <p:sp>
        <p:nvSpPr>
          <p:cNvPr id="78894" name="Text Box 46"/>
          <p:cNvSpPr txBox="1">
            <a:spLocks noChangeArrowheads="1"/>
          </p:cNvSpPr>
          <p:nvPr/>
        </p:nvSpPr>
        <p:spPr bwMode="auto">
          <a:xfrm>
            <a:off x="6400800" y="5029200"/>
            <a:ext cx="1327150" cy="396875"/>
          </a:xfrm>
          <a:prstGeom prst="rect">
            <a:avLst/>
          </a:prstGeom>
          <a:noFill/>
          <a:ln w="9525">
            <a:noFill/>
            <a:miter lim="800000"/>
          </a:ln>
          <a:effectLst/>
        </p:spPr>
        <p:txBody>
          <a:bodyPr wrap="none">
            <a:spAutoFit/>
          </a:bodyPr>
          <a:lstStyle/>
          <a:p>
            <a:r>
              <a:rPr lang="en-US" altLang="zh-CN" sz="2000">
                <a:latin typeface="Tahoma" panose="020B0604030504040204" pitchFamily="34" charset="0"/>
              </a:rPr>
              <a:t>Text:Hello</a:t>
            </a:r>
            <a:endParaRPr lang="en-US" altLang="zh-CN" sz="2000">
              <a:latin typeface="Tahoma" panose="020B060403050404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同步机制</a:t>
            </a:r>
            <a:endParaRPr lang="zh-CN" altLang="en-US" smtClean="0"/>
          </a:p>
        </p:txBody>
      </p:sp>
      <p:sp>
        <p:nvSpPr>
          <p:cNvPr id="79875" name="Rectangle 3"/>
          <p:cNvSpPr>
            <a:spLocks noGrp="1" noChangeArrowheads="1"/>
          </p:cNvSpPr>
          <p:nvPr>
            <p:ph type="body" idx="1"/>
          </p:nvPr>
        </p:nvSpPr>
        <p:spPr>
          <a:xfrm>
            <a:off x="685800" y="1628775"/>
            <a:ext cx="7772400" cy="1863725"/>
          </a:xfrm>
        </p:spPr>
        <p:txBody>
          <a:bodyPr/>
          <a:lstStyle/>
          <a:p>
            <a:r>
              <a:rPr lang="zh-CN" altLang="en-US" sz="2800" smtClean="0"/>
              <a:t>信号量：</a:t>
            </a:r>
            <a:endParaRPr lang="zh-CN" altLang="en-US" sz="2800" smtClean="0"/>
          </a:p>
          <a:p>
            <a:pPr lvl="1"/>
            <a:r>
              <a:rPr lang="zh-CN" altLang="en-US" sz="2400" smtClean="0"/>
              <a:t>互斥信号量（</a:t>
            </a:r>
            <a:r>
              <a:rPr lang="en-US" altLang="zh-CN" sz="2400" smtClean="0"/>
              <a:t>mutex</a:t>
            </a:r>
            <a:r>
              <a:rPr lang="zh-CN" altLang="en-US" sz="2400" smtClean="0"/>
              <a:t>）：对消息对列指针的操作</a:t>
            </a:r>
            <a:endParaRPr lang="zh-CN" altLang="en-US" sz="2400" smtClean="0"/>
          </a:p>
          <a:p>
            <a:pPr lvl="1"/>
            <a:r>
              <a:rPr lang="zh-CN" altLang="en-US" sz="2400" smtClean="0"/>
              <a:t>等待信号量（</a:t>
            </a:r>
            <a:r>
              <a:rPr lang="en-US" altLang="zh-CN" sz="2400" smtClean="0"/>
              <a:t>swait</a:t>
            </a:r>
            <a:r>
              <a:rPr lang="zh-CN" altLang="en-US" sz="2400" smtClean="0"/>
              <a:t>）：消息资源数</a:t>
            </a:r>
            <a:endParaRPr lang="zh-CN" altLang="en-US" sz="2400" smtClean="0"/>
          </a:p>
          <a:p>
            <a:pPr>
              <a:buFont typeface="Wingdings" panose="05000000000000000000" pitchFamily="2" charset="2"/>
              <a:buNone/>
            </a:pPr>
            <a:endParaRPr lang="zh-CN" altLang="en-US" sz="2800" smtClean="0"/>
          </a:p>
        </p:txBody>
      </p:sp>
      <p:sp>
        <p:nvSpPr>
          <p:cNvPr id="79876" name="Text Box 4"/>
          <p:cNvSpPr txBox="1">
            <a:spLocks noChangeArrowheads="1"/>
          </p:cNvSpPr>
          <p:nvPr/>
        </p:nvSpPr>
        <p:spPr bwMode="auto">
          <a:xfrm>
            <a:off x="914400" y="3886200"/>
            <a:ext cx="3962400" cy="2682875"/>
          </a:xfrm>
          <a:prstGeom prst="rect">
            <a:avLst/>
          </a:prstGeom>
          <a:noFill/>
          <a:ln w="9525">
            <a:noFill/>
            <a:miter lim="800000"/>
          </a:ln>
          <a:effectLst/>
        </p:spPr>
        <p:txBody>
          <a:bodyPr>
            <a:spAutoFit/>
          </a:bodyPr>
          <a:lstStyle/>
          <a:p>
            <a:pPr>
              <a:spcBef>
                <a:spcPct val="50000"/>
              </a:spcBef>
            </a:pPr>
            <a:r>
              <a:rPr lang="zh-CN" altLang="en-US" sz="2000">
                <a:latin typeface="Tahoma" panose="020B0604030504040204" pitchFamily="34" charset="0"/>
              </a:rPr>
              <a:t>发送时：</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wait(mutex);</a:t>
            </a:r>
            <a:endParaRPr lang="en-US" altLang="zh-CN" sz="2000">
              <a:latin typeface="Tahoma" panose="020B0604030504040204" pitchFamily="34" charset="0"/>
            </a:endParaRPr>
          </a:p>
          <a:p>
            <a:pPr>
              <a:spcBef>
                <a:spcPct val="50000"/>
              </a:spcBef>
            </a:pPr>
            <a:r>
              <a:rPr lang="en-US" altLang="zh-CN" sz="2000">
                <a:latin typeface="Tahoma" panose="020B0604030504040204" pitchFamily="34" charset="0"/>
              </a:rPr>
              <a:t>         </a:t>
            </a:r>
            <a:r>
              <a:rPr lang="zh-CN" altLang="en-US" sz="2000">
                <a:latin typeface="Tahoma" panose="020B0604030504040204" pitchFamily="34" charset="0"/>
              </a:rPr>
              <a:t>将消息链入队列；</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signal</a:t>
            </a:r>
            <a:r>
              <a:rPr lang="zh-CN" altLang="en-US" sz="2000">
                <a:latin typeface="Tahoma" panose="020B0604030504040204" pitchFamily="34" charset="0"/>
              </a:rPr>
              <a:t>（</a:t>
            </a:r>
            <a:r>
              <a:rPr lang="en-US" altLang="zh-CN" sz="2000">
                <a:latin typeface="Tahoma" panose="020B0604030504040204" pitchFamily="34" charset="0"/>
              </a:rPr>
              <a:t>mutex</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signal</a:t>
            </a:r>
            <a:r>
              <a:rPr lang="zh-CN" altLang="en-US" sz="2000">
                <a:latin typeface="Tahoma" panose="020B0604030504040204" pitchFamily="34" charset="0"/>
              </a:rPr>
              <a:t>（</a:t>
            </a:r>
            <a:r>
              <a:rPr lang="en-US" altLang="zh-CN" sz="2000">
                <a:latin typeface="Tahoma" panose="020B0604030504040204" pitchFamily="34" charset="0"/>
              </a:rPr>
              <a:t>swait</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endParaRPr lang="zh-CN" altLang="en-US" sz="2000">
              <a:latin typeface="Tahoma" panose="020B0604030504040204" pitchFamily="34" charset="0"/>
            </a:endParaRPr>
          </a:p>
        </p:txBody>
      </p:sp>
      <p:sp>
        <p:nvSpPr>
          <p:cNvPr id="79877" name="Text Box 5"/>
          <p:cNvSpPr txBox="1">
            <a:spLocks noChangeArrowheads="1"/>
          </p:cNvSpPr>
          <p:nvPr/>
        </p:nvSpPr>
        <p:spPr bwMode="auto">
          <a:xfrm>
            <a:off x="4572000" y="3962400"/>
            <a:ext cx="3962400" cy="2682875"/>
          </a:xfrm>
          <a:prstGeom prst="rect">
            <a:avLst/>
          </a:prstGeom>
          <a:noFill/>
          <a:ln w="9525">
            <a:noFill/>
            <a:miter lim="800000"/>
          </a:ln>
          <a:effectLst/>
        </p:spPr>
        <p:txBody>
          <a:bodyPr>
            <a:spAutoFit/>
          </a:bodyPr>
          <a:lstStyle/>
          <a:p>
            <a:pPr>
              <a:spcBef>
                <a:spcPct val="50000"/>
              </a:spcBef>
            </a:pPr>
            <a:r>
              <a:rPr lang="zh-CN" altLang="en-US" sz="2000">
                <a:latin typeface="Tahoma" panose="020B0604030504040204" pitchFamily="34" charset="0"/>
              </a:rPr>
              <a:t>接收时：</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wait</a:t>
            </a:r>
            <a:r>
              <a:rPr lang="zh-CN" altLang="en-US" sz="2000">
                <a:latin typeface="Tahoma" panose="020B0604030504040204" pitchFamily="34" charset="0"/>
              </a:rPr>
              <a:t>（</a:t>
            </a:r>
            <a:r>
              <a:rPr lang="en-US" altLang="zh-CN" sz="2000">
                <a:latin typeface="Tahoma" panose="020B0604030504040204" pitchFamily="34" charset="0"/>
              </a:rPr>
              <a:t>swait</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wait(mutex);</a:t>
            </a:r>
            <a:endParaRPr lang="en-US" altLang="zh-CN" sz="2000">
              <a:latin typeface="Tahoma" panose="020B0604030504040204" pitchFamily="34" charset="0"/>
            </a:endParaRPr>
          </a:p>
          <a:p>
            <a:pPr>
              <a:spcBef>
                <a:spcPct val="50000"/>
              </a:spcBef>
            </a:pPr>
            <a:r>
              <a:rPr lang="en-US" altLang="zh-CN" sz="2000">
                <a:latin typeface="Tahoma" panose="020B0604030504040204" pitchFamily="34" charset="0"/>
              </a:rPr>
              <a:t>         </a:t>
            </a:r>
            <a:r>
              <a:rPr lang="zh-CN" altLang="en-US" sz="2000">
                <a:latin typeface="Tahoma" panose="020B0604030504040204" pitchFamily="34" charset="0"/>
              </a:rPr>
              <a:t>从队列中摘取消息；</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signal</a:t>
            </a:r>
            <a:r>
              <a:rPr lang="zh-CN" altLang="en-US" sz="2000">
                <a:latin typeface="Tahoma" panose="020B0604030504040204" pitchFamily="34" charset="0"/>
              </a:rPr>
              <a:t>（</a:t>
            </a:r>
            <a:r>
              <a:rPr lang="en-US" altLang="zh-CN" sz="2000">
                <a:latin typeface="Tahoma" panose="020B0604030504040204" pitchFamily="34" charset="0"/>
              </a:rPr>
              <a:t>mutex</a:t>
            </a:r>
            <a:r>
              <a:rPr lang="zh-CN" altLang="en-US" sz="2000">
                <a:latin typeface="Tahoma" panose="020B0604030504040204" pitchFamily="34" charset="0"/>
              </a:rPr>
              <a:t>）；</a:t>
            </a:r>
            <a:endParaRPr lang="zh-CN" altLang="en-US" sz="2000">
              <a:latin typeface="Tahoma" panose="020B0604030504040204" pitchFamily="34" charset="0"/>
            </a:endParaRPr>
          </a:p>
          <a:p>
            <a:pPr>
              <a:spcBef>
                <a:spcPct val="50000"/>
              </a:spcBef>
            </a:pPr>
            <a:r>
              <a:rPr lang="zh-CN" altLang="en-US" sz="2000">
                <a:latin typeface="Tahoma" panose="020B0604030504040204" pitchFamily="34" charset="0"/>
              </a:rPr>
              <a:t>       </a:t>
            </a:r>
            <a:endParaRPr lang="zh-CN" altLang="en-US" sz="2000">
              <a:latin typeface="Tahoma" panose="020B060403050404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间接通信</a:t>
            </a:r>
            <a:endParaRPr lang="zh-CN" altLang="en-US" smtClean="0"/>
          </a:p>
        </p:txBody>
      </p:sp>
      <p:sp>
        <p:nvSpPr>
          <p:cNvPr id="80899" name="Rectangle 3"/>
          <p:cNvSpPr>
            <a:spLocks noGrp="1" noChangeArrowheads="1"/>
          </p:cNvSpPr>
          <p:nvPr>
            <p:ph type="body" idx="1"/>
          </p:nvPr>
        </p:nvSpPr>
        <p:spPr>
          <a:xfrm>
            <a:off x="762000" y="1981200"/>
            <a:ext cx="7772400" cy="4114800"/>
          </a:xfrm>
        </p:spPr>
        <p:txBody>
          <a:bodyPr/>
          <a:lstStyle/>
          <a:p>
            <a:pPr algn="just">
              <a:lnSpc>
                <a:spcPct val="118000"/>
              </a:lnSpc>
            </a:pPr>
            <a:r>
              <a:rPr lang="zh-CN" altLang="en-US" smtClean="0">
                <a:latin typeface="楷体_GB2312" pitchFamily="49" charset="-122"/>
              </a:rPr>
              <a:t>进程间发送或接收消息通过一个信箱来进行，消息可以被理解成信件</a:t>
            </a:r>
            <a:endParaRPr lang="zh-CN" altLang="en-US" smtClean="0">
              <a:latin typeface="楷体_GB2312" pitchFamily="49" charset="-122"/>
            </a:endParaRPr>
          </a:p>
          <a:p>
            <a:pPr algn="just">
              <a:lnSpc>
                <a:spcPct val="118000"/>
              </a:lnSpc>
            </a:pPr>
            <a:r>
              <a:rPr lang="zh-CN" altLang="en-US" smtClean="0">
                <a:latin typeface="楷体_GB2312" pitchFamily="49" charset="-122"/>
              </a:rPr>
              <a:t>原语</a:t>
            </a:r>
            <a:r>
              <a:rPr lang="en-US" altLang="zh-CN" smtClean="0">
                <a:latin typeface="楷体_GB2312" pitchFamily="49" charset="-122"/>
              </a:rPr>
              <a:t>send</a:t>
            </a:r>
            <a:r>
              <a:rPr lang="zh-CN" altLang="en-US" smtClean="0">
                <a:latin typeface="楷体_GB2312" pitchFamily="49" charset="-122"/>
              </a:rPr>
              <a:t>（</a:t>
            </a:r>
            <a:r>
              <a:rPr lang="en-US" altLang="zh-CN" smtClean="0">
                <a:latin typeface="楷体_GB2312" pitchFamily="49" charset="-122"/>
              </a:rPr>
              <a:t>A</a:t>
            </a:r>
            <a:r>
              <a:rPr lang="zh-CN" altLang="en-US" smtClean="0">
                <a:latin typeface="楷体_GB2312" pitchFamily="49" charset="-122"/>
              </a:rPr>
              <a:t>，信件）：把一封信件（消息）传送到信箱</a:t>
            </a:r>
            <a:r>
              <a:rPr lang="en-US" altLang="zh-CN" smtClean="0">
                <a:latin typeface="楷体_GB2312" pitchFamily="49" charset="-122"/>
              </a:rPr>
              <a:t>A</a:t>
            </a:r>
            <a:endParaRPr lang="en-US" altLang="zh-CN" smtClean="0">
              <a:latin typeface="楷体_GB2312" pitchFamily="49" charset="-122"/>
            </a:endParaRPr>
          </a:p>
          <a:p>
            <a:pPr algn="just">
              <a:lnSpc>
                <a:spcPct val="118000"/>
              </a:lnSpc>
            </a:pPr>
            <a:r>
              <a:rPr lang="zh-CN" altLang="en-US" smtClean="0">
                <a:latin typeface="楷体_GB2312" pitchFamily="49" charset="-122"/>
              </a:rPr>
              <a:t>原语</a:t>
            </a:r>
            <a:r>
              <a:rPr lang="en-US" altLang="zh-CN" smtClean="0">
                <a:latin typeface="楷体_GB2312" pitchFamily="49" charset="-122"/>
              </a:rPr>
              <a:t>receive</a:t>
            </a:r>
            <a:r>
              <a:rPr lang="zh-CN" altLang="en-US" smtClean="0">
                <a:latin typeface="楷体_GB2312" pitchFamily="49" charset="-122"/>
              </a:rPr>
              <a:t>（</a:t>
            </a:r>
            <a:r>
              <a:rPr lang="en-US" altLang="zh-CN" smtClean="0">
                <a:latin typeface="楷体_GB2312" pitchFamily="49" charset="-122"/>
              </a:rPr>
              <a:t>A</a:t>
            </a:r>
            <a:r>
              <a:rPr lang="zh-CN" altLang="en-US" smtClean="0">
                <a:latin typeface="楷体_GB2312" pitchFamily="49" charset="-122"/>
              </a:rPr>
              <a:t>，信件）：从信箱</a:t>
            </a:r>
            <a:r>
              <a:rPr lang="en-US" altLang="zh-CN" smtClean="0">
                <a:latin typeface="楷体_GB2312" pitchFamily="49" charset="-122"/>
              </a:rPr>
              <a:t>A</a:t>
            </a:r>
            <a:r>
              <a:rPr lang="zh-CN" altLang="en-US" smtClean="0">
                <a:latin typeface="楷体_GB2312" pitchFamily="49" charset="-122"/>
              </a:rPr>
              <a:t>接收一封信件（消息）</a:t>
            </a:r>
            <a:endParaRPr lang="zh-CN" altLang="en-US" sz="2800" smtClean="0">
              <a:latin typeface="楷体_GB2312" pitchFamily="49" charset="-122"/>
            </a:endParaRPr>
          </a:p>
        </p:txBody>
      </p:sp>
    </p:spTree>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间接通信的实现</a:t>
            </a:r>
            <a:endParaRPr lang="zh-CN" altLang="en-US" smtClean="0"/>
          </a:p>
        </p:txBody>
      </p:sp>
      <p:sp>
        <p:nvSpPr>
          <p:cNvPr id="81923" name="Rectangle 3"/>
          <p:cNvSpPr>
            <a:spLocks noGrp="1" noChangeArrowheads="1"/>
          </p:cNvSpPr>
          <p:nvPr>
            <p:ph type="body" idx="1"/>
          </p:nvPr>
        </p:nvSpPr>
        <p:spPr>
          <a:xfrm>
            <a:off x="762000" y="1773238"/>
            <a:ext cx="7772400" cy="4322762"/>
          </a:xfrm>
        </p:spPr>
        <p:txBody>
          <a:bodyPr/>
          <a:lstStyle/>
          <a:p>
            <a:pPr algn="just">
              <a:lnSpc>
                <a:spcPct val="78000"/>
              </a:lnSpc>
            </a:pPr>
            <a:r>
              <a:rPr lang="zh-CN" altLang="en-US" sz="2800" smtClean="0">
                <a:latin typeface="楷体_GB2312" pitchFamily="49" charset="-122"/>
              </a:rPr>
              <a:t>信箱是存放信件的存储区域，每个信箱可以分成信箱特征和信箱体两部分。信箱特征指出信箱容量、信件格式、指针等；信箱体用来存放信件</a:t>
            </a:r>
            <a:endParaRPr lang="zh-CN" altLang="en-US" sz="2800" smtClean="0">
              <a:latin typeface="楷体_GB2312" pitchFamily="49" charset="-122"/>
            </a:endParaRPr>
          </a:p>
          <a:p>
            <a:pPr algn="just">
              <a:lnSpc>
                <a:spcPct val="78000"/>
              </a:lnSpc>
            </a:pPr>
            <a:r>
              <a:rPr lang="zh-CN" altLang="en-US" sz="2800" smtClean="0">
                <a:latin typeface="楷体_GB2312" pitchFamily="49" charset="-122"/>
              </a:rPr>
              <a:t>发送信件：如果指定的信箱未满，则将信件送入信箱中由指针所指示的位置，并释放等待该信箱中信件的等待者；否则发送信件者被置成等待信箱状态</a:t>
            </a:r>
            <a:endParaRPr lang="zh-CN" altLang="en-US" sz="2800" smtClean="0">
              <a:latin typeface="楷体_GB2312" pitchFamily="49" charset="-122"/>
            </a:endParaRPr>
          </a:p>
          <a:p>
            <a:pPr algn="just">
              <a:lnSpc>
                <a:spcPct val="78000"/>
              </a:lnSpc>
            </a:pPr>
            <a:r>
              <a:rPr lang="zh-CN" altLang="en-US" sz="2800" smtClean="0">
                <a:latin typeface="楷体_GB2312" pitchFamily="49" charset="-122"/>
              </a:rPr>
              <a:t>接收信件：如果指定信箱中有信，则取出一封信件，并释放等待信箱的等待者，否则接收信件者被置成等待信箱中信件的状态</a:t>
            </a:r>
            <a:endParaRPr lang="zh-CN" altLang="en-US" sz="2800" smtClean="0">
              <a:latin typeface="楷体_GB2312" pitchFamily="49" charset="-122"/>
            </a:endParaRPr>
          </a:p>
        </p:txBody>
      </p:sp>
    </p:spTree>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09600" y="228600"/>
            <a:ext cx="76200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3.6  </a:t>
            </a:r>
            <a:r>
              <a:rPr lang="zh-CN" altLang="en-US" sz="4800" smtClean="0">
                <a:latin typeface="华文新魏" panose="02010800040101010101" pitchFamily="2" charset="-122"/>
                <a:ea typeface="华文新魏" panose="02010800040101010101" pitchFamily="2" charset="-122"/>
              </a:rPr>
              <a:t>死锁</a:t>
            </a:r>
            <a:endParaRPr lang="zh-CN" altLang="zh-CN" sz="4800" smtClean="0">
              <a:latin typeface="华文新魏" panose="02010800040101010101" pitchFamily="2" charset="-122"/>
              <a:ea typeface="华文新魏" panose="02010800040101010101" pitchFamily="2" charset="-122"/>
            </a:endParaRPr>
          </a:p>
        </p:txBody>
      </p:sp>
      <p:sp>
        <p:nvSpPr>
          <p:cNvPr id="15362" name="Rectangle 3"/>
          <p:cNvSpPr>
            <a:spLocks noGrp="1" noChangeArrowheads="1"/>
          </p:cNvSpPr>
          <p:nvPr>
            <p:ph type="body" idx="4294967295"/>
          </p:nvPr>
        </p:nvSpPr>
        <p:spPr>
          <a:xfrm>
            <a:off x="1258888" y="1628775"/>
            <a:ext cx="6894512" cy="4086225"/>
          </a:xfrm>
        </p:spPr>
        <p:txBody>
          <a:bodyPr/>
          <a:lstStyle/>
          <a:p>
            <a:r>
              <a:rPr lang="zh-CN" altLang="en-US" sz="3000" smtClean="0"/>
              <a:t>死锁产生</a:t>
            </a:r>
            <a:endParaRPr lang="zh-CN" altLang="en-US" sz="3000" smtClean="0"/>
          </a:p>
          <a:p>
            <a:r>
              <a:rPr lang="zh-CN" altLang="en-US" sz="3000" smtClean="0"/>
              <a:t>死锁防止</a:t>
            </a:r>
            <a:endParaRPr lang="zh-CN" altLang="en-US" sz="3000" smtClean="0"/>
          </a:p>
          <a:p>
            <a:r>
              <a:rPr lang="zh-CN" altLang="en-US" sz="3000" smtClean="0"/>
              <a:t>死锁避免</a:t>
            </a:r>
            <a:endParaRPr lang="zh-CN" altLang="en-US" sz="3000" smtClean="0"/>
          </a:p>
          <a:p>
            <a:r>
              <a:rPr lang="zh-CN" altLang="en-US" sz="3000" smtClean="0"/>
              <a:t>死锁检测和解除</a:t>
            </a:r>
            <a:endParaRPr lang="zh-CN" altLang="en-US" sz="30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副标题 5122"/>
          <p:cNvSpPr>
            <a:spLocks noGrp="1"/>
          </p:cNvSpPr>
          <p:nvPr>
            <p:ph type="subTitle" idx="1"/>
          </p:nvPr>
        </p:nvSpPr>
        <p:spPr>
          <a:xfrm>
            <a:off x="381000" y="1243013"/>
            <a:ext cx="8140700" cy="5562600"/>
          </a:xfrm>
        </p:spPr>
        <p:txBody>
          <a:bodyPr anchor="t"/>
          <a:p>
            <a:pPr algn="l" defTabSz="914400">
              <a:buSzPct val="60000"/>
            </a:pPr>
            <a:r>
              <a:rPr lang="zh-CN" altLang="en-US" sz="3200" b="1" kern="1200" baseline="0" dirty="0">
                <a:solidFill>
                  <a:srgbClr val="FF0000"/>
                </a:solidFill>
                <a:latin typeface="+mn-lt"/>
                <a:ea typeface="+mn-ea"/>
                <a:cs typeface="+mn-cs"/>
              </a:rPr>
              <a:t>改为有三道</a:t>
            </a:r>
            <a:r>
              <a:rPr lang="zh-CN" altLang="en-US" sz="3200" b="1" kern="1200" baseline="0" dirty="0">
                <a:latin typeface="+mn-lt"/>
                <a:ea typeface="+mn-ea"/>
                <a:cs typeface="+mn-cs"/>
              </a:rPr>
              <a:t>程序，</a:t>
            </a:r>
            <a:r>
              <a:rPr lang="zh-CN" altLang="en-US" sz="3200" b="1" kern="1200" baseline="0" dirty="0">
                <a:latin typeface="+mn-lt"/>
                <a:ea typeface="+mn-ea"/>
                <a:cs typeface="+mn-cs"/>
                <a:sym typeface="宋体" panose="02010600030101010101" pitchFamily="2" charset="-122"/>
              </a:rPr>
              <a:t>分别为计算</a:t>
            </a:r>
            <a:r>
              <a:rPr lang="en-US" altLang="zh-CN" sz="3200" b="1" kern="1200" baseline="0" dirty="0">
                <a:latin typeface="+mn-lt"/>
                <a:ea typeface="+mn-ea"/>
                <a:cs typeface="+mn-cs"/>
                <a:sym typeface="宋体" panose="02010600030101010101" pitchFamily="2" charset="-122"/>
              </a:rPr>
              <a:t>(C)30ms</a:t>
            </a:r>
            <a:r>
              <a:rPr lang="zh-CN" altLang="en-US" sz="3200" b="1" kern="1200" baseline="0" dirty="0">
                <a:latin typeface="+mn-lt"/>
                <a:ea typeface="+mn-ea"/>
                <a:cs typeface="+mn-cs"/>
                <a:sym typeface="宋体" panose="02010600030101010101" pitchFamily="2" charset="-122"/>
              </a:rPr>
              <a:t>、输入</a:t>
            </a:r>
            <a:r>
              <a:rPr lang="en-US" altLang="zh-CN" sz="3200" b="1" kern="1200" baseline="0" dirty="0">
                <a:latin typeface="+mn-lt"/>
                <a:ea typeface="+mn-ea"/>
                <a:cs typeface="+mn-cs"/>
                <a:sym typeface="宋体" panose="02010600030101010101" pitchFamily="2" charset="-122"/>
              </a:rPr>
              <a:t>(I)40ms</a:t>
            </a:r>
            <a:r>
              <a:rPr lang="zh-CN" altLang="en-US" sz="3200" b="1" kern="1200" baseline="0" dirty="0">
                <a:latin typeface="+mn-lt"/>
                <a:ea typeface="+mn-ea"/>
                <a:cs typeface="+mn-cs"/>
                <a:sym typeface="宋体" panose="02010600030101010101" pitchFamily="2" charset="-122"/>
              </a:rPr>
              <a:t>、输出</a:t>
            </a:r>
            <a:r>
              <a:rPr lang="en-US" altLang="zh-CN" sz="3200" b="1" kern="1200" baseline="0" dirty="0">
                <a:latin typeface="+mn-lt"/>
                <a:ea typeface="+mn-ea"/>
                <a:cs typeface="+mn-cs"/>
                <a:sym typeface="宋体" panose="02010600030101010101" pitchFamily="2" charset="-122"/>
              </a:rPr>
              <a:t>(O)10ms</a:t>
            </a:r>
            <a:r>
              <a:rPr lang="zh-CN" altLang="en-US" sz="3200" b="1" kern="1200" baseline="0" dirty="0">
                <a:latin typeface="+mn-lt"/>
                <a:ea typeface="+mn-ea"/>
                <a:cs typeface="+mn-cs"/>
                <a:sym typeface="宋体" panose="02010600030101010101" pitchFamily="2" charset="-122"/>
              </a:rPr>
              <a:t>，其时间如下图</a:t>
            </a:r>
            <a:r>
              <a:rPr lang="zh-CN" altLang="en-US" sz="3200" b="1" kern="1200" baseline="0" dirty="0">
                <a:latin typeface="+mn-lt"/>
                <a:ea typeface="+mn-ea"/>
                <a:cs typeface="+mn-cs"/>
              </a:rPr>
              <a:t>，依次处理第一、二、三批数据运行（输入，计算，处理）。</a:t>
            </a:r>
            <a:endParaRPr lang="zh-CN" altLang="en-US" sz="3200" b="1" kern="1200" baseline="0" dirty="0">
              <a:latin typeface="+mn-lt"/>
              <a:ea typeface="+mn-ea"/>
              <a:cs typeface="+mn-cs"/>
            </a:endParaRPr>
          </a:p>
        </p:txBody>
      </p:sp>
      <p:sp>
        <p:nvSpPr>
          <p:cNvPr id="8194" name="文本框 6147"/>
          <p:cNvSpPr txBox="1"/>
          <p:nvPr/>
        </p:nvSpPr>
        <p:spPr>
          <a:xfrm>
            <a:off x="215900" y="2844800"/>
            <a:ext cx="8305800" cy="3962400"/>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zh-CN" altLang="en-US" sz="3200" b="1">
                <a:latin typeface="Arial" panose="020B0604020202020204" pitchFamily="34" charset="0"/>
                <a:ea typeface="宋体" panose="02010600030101010101" pitchFamily="2" charset="-122"/>
              </a:rPr>
              <a:t>独立程序，计算</a:t>
            </a:r>
            <a:r>
              <a:rPr lang="en-US" altLang="zh-CN" sz="3200" b="1">
                <a:latin typeface="Arial" panose="020B0604020202020204" pitchFamily="34" charset="0"/>
                <a:ea typeface="宋体" panose="02010600030101010101" pitchFamily="2" charset="-122"/>
              </a:rPr>
              <a:t>30ms//</a:t>
            </a:r>
            <a:r>
              <a:rPr lang="zh-CN" altLang="en-US" sz="3200" b="1">
                <a:latin typeface="Arial" panose="020B0604020202020204" pitchFamily="34" charset="0"/>
                <a:ea typeface="宋体" panose="02010600030101010101" pitchFamily="2" charset="-122"/>
              </a:rPr>
              <a:t>循环执行处理数据</a:t>
            </a:r>
            <a:endParaRPr lang="zh-CN" altLang="en-US"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zh-CN" altLang="en-US" sz="3200" b="1">
                <a:latin typeface="Arial" panose="020B0604020202020204" pitchFamily="34" charset="0"/>
                <a:ea typeface="宋体" panose="02010600030101010101" pitchFamily="2" charset="-122"/>
              </a:rPr>
              <a:t>独立程序，输入</a:t>
            </a:r>
            <a:r>
              <a:rPr lang="en-US" altLang="zh-CN" sz="3200" b="1">
                <a:latin typeface="Arial" panose="020B0604020202020204" pitchFamily="34" charset="0"/>
                <a:ea typeface="宋体" panose="02010600030101010101" pitchFamily="2" charset="-122"/>
              </a:rPr>
              <a:t>40ms//</a:t>
            </a:r>
            <a:r>
              <a:rPr lang="zh-CN" altLang="en-US" sz="3200" b="1">
                <a:latin typeface="Arial" panose="020B0604020202020204" pitchFamily="34" charset="0"/>
                <a:ea typeface="宋体" panose="02010600030101010101" pitchFamily="2" charset="-122"/>
              </a:rPr>
              <a:t>循环执行输入数据</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zh-CN" altLang="en-US" sz="3200" b="1">
                <a:latin typeface="Arial" panose="020B0604020202020204" pitchFamily="34" charset="0"/>
                <a:ea typeface="宋体" panose="02010600030101010101" pitchFamily="2" charset="-122"/>
              </a:rPr>
              <a:t>独立程序，输出</a:t>
            </a:r>
            <a:r>
              <a:rPr lang="en-US" altLang="zh-CN" sz="3200" b="1">
                <a:latin typeface="Arial" panose="020B0604020202020204" pitchFamily="34" charset="0"/>
                <a:ea typeface="宋体" panose="02010600030101010101" pitchFamily="2" charset="-122"/>
              </a:rPr>
              <a:t>10ms////</a:t>
            </a:r>
            <a:r>
              <a:rPr lang="zh-CN" altLang="en-US" sz="3200" b="1">
                <a:latin typeface="Arial" panose="020B0604020202020204" pitchFamily="34" charset="0"/>
                <a:ea typeface="宋体" panose="02010600030101010101" pitchFamily="2" charset="-122"/>
                <a:sym typeface="宋体" panose="02010600030101010101" pitchFamily="2" charset="-122"/>
              </a:rPr>
              <a:t>循环执行输出数据</a:t>
            </a:r>
            <a:endParaRPr lang="en-US" altLang="zh-CN" sz="3200" b="1">
              <a:latin typeface="Arial" panose="020B0604020202020204" pitchFamily="34" charset="0"/>
              <a:ea typeface="宋体" panose="02010600030101010101" pitchFamily="2" charset="-122"/>
            </a:endParaRPr>
          </a:p>
          <a:p>
            <a:pPr>
              <a:spcBef>
                <a:spcPct val="50000"/>
              </a:spcBef>
            </a:pPr>
            <a:endParaRPr lang="zh-CN" altLang="en-US" sz="3200" b="1">
              <a:latin typeface="Arial" panose="020B0604020202020204" pitchFamily="34" charset="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44450"/>
            <a:ext cx="7772400" cy="1143000"/>
          </a:xfrm>
        </p:spPr>
        <p:txBody>
          <a:bodyPr/>
          <a:lstStyle/>
          <a:p>
            <a:r>
              <a:rPr lang="en-US" altLang="zh-CN" smtClean="0"/>
              <a:t>3.6.1 </a:t>
            </a:r>
            <a:r>
              <a:rPr lang="zh-CN" altLang="en-US" smtClean="0"/>
              <a:t>死锁问题的提出</a:t>
            </a:r>
            <a:endParaRPr lang="zh-CN" altLang="en-US" smtClean="0"/>
          </a:p>
        </p:txBody>
      </p:sp>
      <p:sp>
        <p:nvSpPr>
          <p:cNvPr id="17410" name="Rectangle 3"/>
          <p:cNvSpPr>
            <a:spLocks noGrp="1" noChangeArrowheads="1"/>
          </p:cNvSpPr>
          <p:nvPr>
            <p:ph type="body" idx="1"/>
          </p:nvPr>
        </p:nvSpPr>
        <p:spPr>
          <a:xfrm>
            <a:off x="685800" y="1628775"/>
            <a:ext cx="7351713" cy="4467225"/>
          </a:xfrm>
        </p:spPr>
        <p:txBody>
          <a:bodyPr/>
          <a:lstStyle/>
          <a:p>
            <a:pPr algn="just"/>
            <a:r>
              <a:rPr lang="zh-CN" altLang="en-US" smtClean="0"/>
              <a:t>死锁定义：死锁是指系统中的一组进程，由于竞争系统资源或由于彼此通信而永远阻塞，称这些进程处于死锁状态。</a:t>
            </a:r>
            <a:endParaRPr lang="zh-CN" altLang="en-US" smtClean="0">
              <a:latin typeface="隶书" panose="02010509060101010101" pitchFamily="49" charset="-122"/>
            </a:endParaRPr>
          </a:p>
          <a:p>
            <a:pPr algn="just"/>
            <a:r>
              <a:rPr lang="zh-CN" altLang="en-US" smtClean="0"/>
              <a:t>死锁的产生是与资源分配策略和并发进程执行的速度有关</a:t>
            </a:r>
            <a:r>
              <a:rPr lang="zh-CN" altLang="en-US" smtClean="0">
                <a:latin typeface="隶书" panose="02010509060101010101" pitchFamily="49" charset="-122"/>
                <a:ea typeface="隶书" panose="02010509060101010101" pitchFamily="49" charset="-122"/>
              </a:rPr>
              <a:t> </a:t>
            </a:r>
            <a:endParaRPr lang="zh-CN" altLang="en-US" sz="2800"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041400" y="188913"/>
            <a:ext cx="6915150" cy="1143000"/>
          </a:xfrm>
        </p:spPr>
        <p:txBody>
          <a:bodyPr/>
          <a:lstStyle/>
          <a:p>
            <a:r>
              <a:rPr lang="zh-CN" altLang="en-US" smtClean="0"/>
              <a:t>交通中的死锁</a:t>
            </a:r>
            <a:endParaRPr lang="zh-CN" altLang="en-US" smtClean="0"/>
          </a:p>
        </p:txBody>
      </p:sp>
      <p:pic>
        <p:nvPicPr>
          <p:cNvPr id="18434" name="Picture 3"/>
          <p:cNvPicPr>
            <a:picLocks noGrp="1" noChangeAspect="1" noChangeArrowheads="1"/>
          </p:cNvPicPr>
          <p:nvPr>
            <p:ph type="body" idx="1"/>
          </p:nvPr>
        </p:nvPicPr>
        <p:blipFill>
          <a:blip r:embed="rId1"/>
          <a:srcRect/>
          <a:stretch>
            <a:fillRect/>
          </a:stretch>
        </p:blipFill>
        <p:spPr>
          <a:xfrm>
            <a:off x="722313" y="1627188"/>
            <a:ext cx="6769100" cy="1719262"/>
          </a:xfrm>
        </p:spPr>
      </p:pic>
      <p:sp>
        <p:nvSpPr>
          <p:cNvPr id="18435" name="Text Box 4"/>
          <p:cNvSpPr txBox="1">
            <a:spLocks noChangeArrowheads="1"/>
          </p:cNvSpPr>
          <p:nvPr/>
        </p:nvSpPr>
        <p:spPr bwMode="auto">
          <a:xfrm>
            <a:off x="914400" y="3500438"/>
            <a:ext cx="7620000" cy="3195637"/>
          </a:xfrm>
          <a:prstGeom prst="rect">
            <a:avLst/>
          </a:prstGeom>
          <a:noFill/>
          <a:ln w="9525">
            <a:noFill/>
            <a:miter lim="800000"/>
          </a:ln>
        </p:spPr>
        <p:txBody>
          <a:bodyPr>
            <a:spAutoFit/>
          </a:bodyPr>
          <a:lstStyle/>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桥只能单向行驶</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桥可以看成一种资源</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如果死锁发生，可以通过一辆车倒退解决（即释放已   </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None/>
            </a:pPr>
            <a:r>
              <a:rPr lang="zh-CN" altLang="en-US" sz="2400">
                <a:latin typeface="宋体" panose="02010600030101010101" pitchFamily="2" charset="-122"/>
              </a:rPr>
              <a:t>  占有的资源）</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可能需要多辆车倒退</a:t>
            </a:r>
            <a:endParaRPr lang="zh-CN" altLang="en-US" sz="2400">
              <a:latin typeface="宋体" panose="02010600030101010101" pitchFamily="2" charset="-122"/>
            </a:endParaRPr>
          </a:p>
          <a:p>
            <a:pPr>
              <a:spcBef>
                <a:spcPct val="50000"/>
              </a:spcBef>
              <a:buClr>
                <a:schemeClr val="folHlink"/>
              </a:buClr>
              <a:buFont typeface="Wingdings" panose="05000000000000000000" pitchFamily="2" charset="2"/>
              <a:buChar char="§"/>
            </a:pPr>
            <a:r>
              <a:rPr lang="zh-CN" altLang="en-US" sz="2400">
                <a:latin typeface="宋体" panose="02010600030101010101" pitchFamily="2" charset="-122"/>
              </a:rPr>
              <a:t> 可能发生饥饿现象</a:t>
            </a:r>
            <a:endParaRPr lang="zh-CN" altLang="en-US" sz="2400">
              <a:latin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latin typeface="华文楷体" panose="02010600040101010101" pitchFamily="2" charset="-122"/>
                <a:ea typeface="华文楷体" panose="02010600040101010101" pitchFamily="2" charset="-122"/>
                <a:sym typeface="+mn-ea"/>
              </a:rPr>
              <a:t>死锁示例</a:t>
            </a:r>
            <a:br>
              <a:rPr lang="zh-CN" altLang="en-US" b="1" dirty="0">
                <a:latin typeface="华文楷体" panose="02010600040101010101" pitchFamily="2" charset="-122"/>
                <a:ea typeface="华文楷体" panose="02010600040101010101" pitchFamily="2" charset="-122"/>
              </a:rPr>
            </a:br>
            <a:endParaRPr lang="zh-CN" altLang="en-US"/>
          </a:p>
        </p:txBody>
      </p:sp>
      <p:sp>
        <p:nvSpPr>
          <p:cNvPr id="3" name="内容占位符 2"/>
          <p:cNvSpPr>
            <a:spLocks noGrp="1"/>
          </p:cNvSpPr>
          <p:nvPr>
            <p:ph idx="1"/>
          </p:nvPr>
        </p:nvSpPr>
        <p:spPr/>
        <p:txBody>
          <a:bodyPr/>
          <a:p>
            <a:endParaRPr lang="zh-CN" altLang="en-US"/>
          </a:p>
        </p:txBody>
      </p:sp>
      <p:pic>
        <p:nvPicPr>
          <p:cNvPr id="142339" name="Picture 5"/>
          <p:cNvPicPr>
            <a:picLocks noChangeAspect="1"/>
          </p:cNvPicPr>
          <p:nvPr>
            <p:ph type="body" idx="4294967295"/>
          </p:nvPr>
        </p:nvPicPr>
        <p:blipFill>
          <a:blip r:embed="rId1"/>
          <a:srcRect/>
          <a:stretch>
            <a:fillRect/>
          </a:stretch>
        </p:blipFill>
        <p:spPr>
          <a:xfrm>
            <a:off x="159068" y="1403350"/>
            <a:ext cx="8435975" cy="4800600"/>
          </a:xfr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smtClean="0"/>
              <a:t>计算机系统中的死锁</a:t>
            </a:r>
            <a:endParaRPr lang="zh-CN" altLang="en-US" smtClean="0"/>
          </a:p>
        </p:txBody>
      </p:sp>
      <p:pic>
        <p:nvPicPr>
          <p:cNvPr id="19458" name="Picture 3" descr="5"/>
          <p:cNvPicPr>
            <a:picLocks noChangeAspect="1" noChangeArrowheads="1"/>
          </p:cNvPicPr>
          <p:nvPr/>
        </p:nvPicPr>
        <p:blipFill>
          <a:blip r:embed="rId1">
            <a:biLevel thresh="50000"/>
            <a:grayscl/>
          </a:blip>
          <a:srcRect l="10864" t="13600" r="4395" b="10236"/>
          <a:stretch>
            <a:fillRect/>
          </a:stretch>
        </p:blipFill>
        <p:spPr bwMode="auto">
          <a:xfrm>
            <a:off x="762000" y="1844675"/>
            <a:ext cx="7543800" cy="469265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smtClean="0"/>
              <a:t>  死锁产生的原因</a:t>
            </a:r>
            <a:endParaRPr lang="zh-CN" altLang="en-US" smtClean="0"/>
          </a:p>
        </p:txBody>
      </p:sp>
      <p:sp>
        <p:nvSpPr>
          <p:cNvPr id="20482" name="Rectangle 3"/>
          <p:cNvSpPr>
            <a:spLocks noGrp="1" noChangeArrowheads="1"/>
          </p:cNvSpPr>
          <p:nvPr>
            <p:ph type="body" idx="1"/>
          </p:nvPr>
        </p:nvSpPr>
        <p:spPr/>
        <p:txBody>
          <a:bodyPr/>
          <a:lstStyle/>
          <a:p>
            <a:r>
              <a:rPr lang="zh-CN" altLang="en-US" smtClean="0"/>
              <a:t>进程竞争资源，而资源不足</a:t>
            </a:r>
            <a:endParaRPr lang="zh-CN" altLang="en-US" smtClean="0"/>
          </a:p>
          <a:p>
            <a:pPr>
              <a:buFont typeface="Wingdings" panose="05000000000000000000" pitchFamily="2" charset="2"/>
              <a:buNone/>
            </a:pPr>
            <a:r>
              <a:rPr lang="zh-CN" altLang="en-US" smtClean="0"/>
              <a:t>	当系统中供多个进程所共享的资源不足以同时满足进程的需要时，就可能引起进程对资源的竞争而产生死锁。</a:t>
            </a:r>
            <a:endParaRPr lang="zh-CN" altLang="en-US" smtClean="0"/>
          </a:p>
          <a:p>
            <a:r>
              <a:rPr lang="zh-CN" altLang="en-US" smtClean="0"/>
              <a:t>进程推进顺序不合适</a:t>
            </a:r>
            <a:endParaRPr lang="zh-CN" altLang="en-US" smtClean="0"/>
          </a:p>
          <a:p>
            <a:pPr>
              <a:buFont typeface="Wingdings" panose="05000000000000000000" pitchFamily="2" charset="2"/>
              <a:buNone/>
            </a:pPr>
            <a:r>
              <a:rPr lang="zh-CN" altLang="en-US" smtClean="0"/>
              <a:t>	在进程运行过程中，当请求和释放资源的顺序不当时，可能会导致进程死锁。</a:t>
            </a:r>
            <a:endParaRPr lang="zh-CN" altLang="en-US"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type="title"/>
          </p:nvPr>
        </p:nvSpPr>
        <p:spPr/>
        <p:txBody>
          <a:bodyPr vert="horz" wrap="square" lIns="91440" tIns="45720" rIns="91440" bIns="45720" anchor="ctr"/>
          <a:p>
            <a:pPr eaLnBrk="1" hangingPunct="1"/>
            <a:r>
              <a:rPr lang="zh-CN" altLang="en-US" b="1" dirty="0">
                <a:ea typeface="楷体_GB2312" pitchFamily="49" charset="-122"/>
              </a:rPr>
              <a:t>死锁产生原因和必要条件</a:t>
            </a:r>
            <a:endParaRPr lang="en-US" altLang="zh-CN" b="1">
              <a:ea typeface="楷体_GB2312" pitchFamily="49" charset="-122"/>
            </a:endParaRPr>
          </a:p>
        </p:txBody>
      </p:sp>
      <p:sp>
        <p:nvSpPr>
          <p:cNvPr id="342019" name="Rectangle 3"/>
          <p:cNvSpPr>
            <a:spLocks noGrp="1" noRot="1"/>
          </p:cNvSpPr>
          <p:nvPr>
            <p:ph type="body" sz="half" idx="1"/>
          </p:nvPr>
        </p:nvSpPr>
        <p:spPr>
          <a:xfrm>
            <a:off x="788988" y="1268413"/>
            <a:ext cx="8355012" cy="4708525"/>
          </a:xfrm>
        </p:spPr>
        <p:txBody>
          <a:bodyPr vert="horz" wrap="square" lIns="91440" tIns="45720" rIns="91440" bIns="45720" anchor="t"/>
          <a:p>
            <a:pPr eaLnBrk="1" hangingPunct="1">
              <a:buClr>
                <a:schemeClr val="hlink"/>
              </a:buClr>
              <a:buSzTx/>
              <a:buFont typeface="Wingdings" panose="05000000000000000000" pitchFamily="2" charset="2"/>
              <a:buNone/>
            </a:pPr>
            <a:r>
              <a:rPr lang="zh-CN" altLang="en-US" b="1" dirty="0">
                <a:ea typeface="楷体_GB2312" pitchFamily="49" charset="-122"/>
              </a:rPr>
              <a:t>一、资源有限，竞争资源</a:t>
            </a:r>
            <a:endParaRPr lang="zh-CN" altLang="en-US" b="1" dirty="0">
              <a:ea typeface="楷体_GB2312" pitchFamily="49" charset="-122"/>
            </a:endParaRPr>
          </a:p>
          <a:p>
            <a:pPr eaLnBrk="1" hangingPunct="1">
              <a:buClr>
                <a:schemeClr val="hlink"/>
              </a:buClr>
              <a:buSzTx/>
              <a:buFont typeface="Wingdings" panose="05000000000000000000" pitchFamily="2" charset="2"/>
            </a:pPr>
            <a:r>
              <a:rPr lang="zh-CN" altLang="en-US" b="1" dirty="0">
                <a:solidFill>
                  <a:srgbClr val="FF0000"/>
                </a:solidFill>
                <a:ea typeface="楷体_GB2312" pitchFamily="49" charset="-122"/>
              </a:rPr>
              <a:t>可剥夺资源</a:t>
            </a:r>
            <a:r>
              <a:rPr lang="zh-CN" altLang="en-US" b="1" dirty="0">
                <a:ea typeface="楷体_GB2312" pitchFamily="49" charset="-122"/>
              </a:rPr>
              <a:t>：不会引起系统错误。例如</a:t>
            </a:r>
            <a:r>
              <a:rPr lang="en-US" altLang="zh-CN" b="1">
                <a:ea typeface="楷体_GB2312" pitchFamily="49" charset="-122"/>
              </a:rPr>
              <a:t>CPU</a:t>
            </a:r>
            <a:r>
              <a:rPr lang="zh-CN" altLang="en-US" b="1" dirty="0">
                <a:ea typeface="楷体_GB2312" pitchFamily="49" charset="-122"/>
              </a:rPr>
              <a:t>、</a:t>
            </a:r>
            <a:endParaRPr lang="zh-CN" altLang="en-US" b="1" dirty="0">
              <a:ea typeface="楷体_GB2312" pitchFamily="49" charset="-122"/>
            </a:endParaRPr>
          </a:p>
          <a:p>
            <a:pPr eaLnBrk="1" hangingPunct="1">
              <a:buClr>
                <a:schemeClr val="hlink"/>
              </a:buClr>
              <a:buSzTx/>
              <a:buFont typeface="Wingdings" panose="05000000000000000000" pitchFamily="2" charset="2"/>
              <a:buNone/>
            </a:pPr>
            <a:r>
              <a:rPr lang="zh-CN" altLang="en-US" b="1" dirty="0">
                <a:ea typeface="楷体_GB2312" pitchFamily="49" charset="-122"/>
              </a:rPr>
              <a:t>内存资源等。</a:t>
            </a:r>
            <a:endParaRPr lang="zh-CN" altLang="en-US" b="1" dirty="0">
              <a:ea typeface="楷体_GB2312" pitchFamily="49" charset="-122"/>
            </a:endParaRPr>
          </a:p>
          <a:p>
            <a:pPr eaLnBrk="1" hangingPunct="1">
              <a:buClr>
                <a:schemeClr val="hlink"/>
              </a:buClr>
              <a:buSzTx/>
              <a:buFont typeface="Wingdings" panose="05000000000000000000" pitchFamily="2" charset="2"/>
            </a:pPr>
            <a:r>
              <a:rPr lang="zh-CN" altLang="en-US" b="1" dirty="0">
                <a:solidFill>
                  <a:srgbClr val="FF0000"/>
                </a:solidFill>
                <a:ea typeface="楷体_GB2312" pitchFamily="49" charset="-122"/>
              </a:rPr>
              <a:t>不可剥夺资源</a:t>
            </a:r>
            <a:r>
              <a:rPr lang="zh-CN" altLang="en-US" b="1" dirty="0">
                <a:ea typeface="楷体_GB2312" pitchFamily="49" charset="-122"/>
              </a:rPr>
              <a:t>：数量不能满足各个进程运行</a:t>
            </a:r>
            <a:endParaRPr lang="zh-CN" altLang="en-US" b="1" dirty="0">
              <a:ea typeface="楷体_GB2312" pitchFamily="49" charset="-122"/>
            </a:endParaRPr>
          </a:p>
          <a:p>
            <a:pPr eaLnBrk="1" hangingPunct="1">
              <a:buClr>
                <a:schemeClr val="hlink"/>
              </a:buClr>
              <a:buSzTx/>
              <a:buFont typeface="Wingdings" panose="05000000000000000000" pitchFamily="2" charset="2"/>
              <a:buNone/>
            </a:pPr>
            <a:r>
              <a:rPr lang="zh-CN" altLang="en-US" b="1" dirty="0">
                <a:ea typeface="楷体_GB2312" pitchFamily="49" charset="-122"/>
              </a:rPr>
              <a:t>需要，争夺资源陷入僵局，产生死锁。</a:t>
            </a:r>
            <a:endParaRPr lang="zh-CN" altLang="en-US" b="1" dirty="0">
              <a:ea typeface="楷体_GB2312" pitchFamily="49" charset="-122"/>
            </a:endParaRPr>
          </a:p>
          <a:p>
            <a:pPr eaLnBrk="1" hangingPunct="1">
              <a:buClr>
                <a:schemeClr val="hlink"/>
              </a:buClr>
              <a:buSzTx/>
              <a:buFont typeface="Wingdings" panose="05000000000000000000" pitchFamily="2" charset="2"/>
              <a:buNone/>
            </a:pPr>
            <a:r>
              <a:rPr lang="zh-CN" altLang="en-US" b="1" dirty="0">
                <a:ea typeface="楷体_GB2312" pitchFamily="49" charset="-122"/>
              </a:rPr>
              <a:t>例如：</a:t>
            </a:r>
            <a:endParaRPr lang="zh-CN" altLang="en-US" b="1" dirty="0">
              <a:ea typeface="楷体_GB2312" pitchFamily="49" charset="-122"/>
            </a:endParaRPr>
          </a:p>
          <a:p>
            <a:pPr eaLnBrk="1" hangingPunct="1">
              <a:buClr>
                <a:schemeClr val="hlink"/>
              </a:buClr>
              <a:buSzTx/>
              <a:buFont typeface="Wingdings" panose="05000000000000000000" pitchFamily="2" charset="2"/>
              <a:buNone/>
            </a:pPr>
            <a:endParaRPr lang="zh-CN" altLang="en-US" b="1" dirty="0">
              <a:ea typeface="楷体_GB2312" pitchFamily="49" charset="-122"/>
            </a:endParaRPr>
          </a:p>
          <a:p>
            <a:pPr eaLnBrk="1" hangingPunct="1">
              <a:buClr>
                <a:schemeClr val="hlink"/>
              </a:buClr>
              <a:buSzTx/>
              <a:buFont typeface="Wingdings" panose="05000000000000000000" pitchFamily="2" charset="2"/>
              <a:buNone/>
            </a:pPr>
            <a:endParaRPr lang="zh-CN" altLang="en-US" sz="2800" b="1" dirty="0">
              <a:ea typeface="楷体_GB2312" pitchFamily="49" charset="-122"/>
            </a:endParaRPr>
          </a:p>
          <a:p>
            <a:pPr eaLnBrk="1" hangingPunct="1">
              <a:buClr>
                <a:schemeClr val="hlink"/>
              </a:buClr>
              <a:buSzTx/>
              <a:buFont typeface="Wingdings" panose="05000000000000000000" pitchFamily="2" charset="2"/>
              <a:buNone/>
            </a:pPr>
            <a:endParaRPr lang="en-US" altLang="zh-CN" b="1">
              <a:ea typeface="楷体_GB2312" pitchFamily="49" charset="-122"/>
            </a:endParaRPr>
          </a:p>
        </p:txBody>
      </p:sp>
      <p:graphicFrame>
        <p:nvGraphicFramePr>
          <p:cNvPr id="342040" name="Group 24"/>
          <p:cNvGraphicFramePr>
            <a:graphicFrameLocks noGrp="1"/>
          </p:cNvGraphicFramePr>
          <p:nvPr>
            <p:ph sz="half" idx="1"/>
          </p:nvPr>
        </p:nvGraphicFramePr>
        <p:xfrm>
          <a:off x="2627313" y="4508500"/>
          <a:ext cx="4032250" cy="1812925"/>
        </p:xfrm>
        <a:graphic>
          <a:graphicData uri="http://schemas.openxmlformats.org/drawingml/2006/table">
            <a:tbl>
              <a:tblPr/>
              <a:tblGrid>
                <a:gridCol w="2016125"/>
                <a:gridCol w="2016125"/>
              </a:tblGrid>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进程</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B     C</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已分配</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1      4     1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需求</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2      1     1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19">
                                            <p:txEl>
                                              <p:charRg st="12" end="34"/>
                                            </p:txEl>
                                          </p:spTgt>
                                        </p:tgtEl>
                                        <p:attrNameLst>
                                          <p:attrName>style.visibility</p:attrName>
                                        </p:attrNameLst>
                                      </p:cBhvr>
                                      <p:to>
                                        <p:strVal val="visible"/>
                                      </p:to>
                                    </p:set>
                                    <p:animEffect transition="in" filter="blinds(horizontal)">
                                      <p:cBhvr>
                                        <p:cTn id="7" dur="500"/>
                                        <p:tgtEl>
                                          <p:spTgt spid="342019">
                                            <p:txEl>
                                              <p:charRg st="12" end="3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2019">
                                            <p:txEl>
                                              <p:charRg st="34" end="41"/>
                                            </p:txEl>
                                          </p:spTgt>
                                        </p:tgtEl>
                                        <p:attrNameLst>
                                          <p:attrName>style.visibility</p:attrName>
                                        </p:attrNameLst>
                                      </p:cBhvr>
                                      <p:to>
                                        <p:strVal val="visible"/>
                                      </p:to>
                                    </p:set>
                                    <p:animEffect transition="in" filter="blinds(horizontal)">
                                      <p:cBhvr>
                                        <p:cTn id="10" dur="500"/>
                                        <p:tgtEl>
                                          <p:spTgt spid="342019">
                                            <p:txEl>
                                              <p:charRg st="34" end="4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2019">
                                            <p:txEl>
                                              <p:charRg st="41" end="61"/>
                                            </p:txEl>
                                          </p:spTgt>
                                        </p:tgtEl>
                                        <p:attrNameLst>
                                          <p:attrName>style.visibility</p:attrName>
                                        </p:attrNameLst>
                                      </p:cBhvr>
                                      <p:to>
                                        <p:strVal val="visible"/>
                                      </p:to>
                                    </p:set>
                                    <p:animEffect transition="in" filter="blinds(horizontal)">
                                      <p:cBhvr>
                                        <p:cTn id="15" dur="500"/>
                                        <p:tgtEl>
                                          <p:spTgt spid="342019">
                                            <p:txEl>
                                              <p:charRg st="41" end="6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2019">
                                            <p:txEl>
                                              <p:charRg st="61" end="79"/>
                                            </p:txEl>
                                          </p:spTgt>
                                        </p:tgtEl>
                                        <p:attrNameLst>
                                          <p:attrName>style.visibility</p:attrName>
                                        </p:attrNameLst>
                                      </p:cBhvr>
                                      <p:to>
                                        <p:strVal val="visible"/>
                                      </p:to>
                                    </p:set>
                                    <p:animEffect transition="in" filter="blinds(horizontal)">
                                      <p:cBhvr>
                                        <p:cTn id="18" dur="500"/>
                                        <p:tgtEl>
                                          <p:spTgt spid="342019">
                                            <p:txEl>
                                              <p:charRg st="61" end="7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42019">
                                            <p:txEl>
                                              <p:charRg st="79" end="83"/>
                                            </p:txEl>
                                          </p:spTgt>
                                        </p:tgtEl>
                                        <p:attrNameLst>
                                          <p:attrName>style.visibility</p:attrName>
                                        </p:attrNameLst>
                                      </p:cBhvr>
                                      <p:to>
                                        <p:strVal val="visible"/>
                                      </p:to>
                                    </p:set>
                                    <p:animEffect transition="in" filter="blinds(horizontal)">
                                      <p:cBhvr>
                                        <p:cTn id="23" dur="500"/>
                                        <p:tgtEl>
                                          <p:spTgt spid="342019">
                                            <p:txEl>
                                              <p:charRg st="79" end="8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42040"/>
                                        </p:tgtEl>
                                        <p:attrNameLst>
                                          <p:attrName>style.visibility</p:attrName>
                                        </p:attrNameLst>
                                      </p:cBhvr>
                                      <p:to>
                                        <p:strVal val="visible"/>
                                      </p:to>
                                    </p:set>
                                    <p:animEffect transition="in" filter="blinds(horizontal)">
                                      <p:cBhvr>
                                        <p:cTn id="28" dur="500"/>
                                        <p:tgtEl>
                                          <p:spTgt spid="34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Rot="1"/>
          </p:cNvSpPr>
          <p:nvPr>
            <p:ph type="title"/>
          </p:nvPr>
        </p:nvSpPr>
        <p:spPr>
          <a:xfrm>
            <a:off x="323850" y="260350"/>
            <a:ext cx="8540750" cy="647700"/>
          </a:xfrm>
        </p:spPr>
        <p:txBody>
          <a:bodyPr vert="horz" wrap="square" lIns="91440" tIns="45720" rIns="91440" bIns="45720" anchor="ctr"/>
          <a:p>
            <a:pPr eaLnBrk="1" hangingPunct="1"/>
            <a:r>
              <a:rPr lang="zh-CN" altLang="en-US" sz="4000" b="1" dirty="0">
                <a:ea typeface="楷体_GB2312" pitchFamily="49" charset="-122"/>
              </a:rPr>
              <a:t>死锁产生原因</a:t>
            </a:r>
            <a:endParaRPr lang="zh-CN" altLang="en-US" sz="4000" b="1" dirty="0">
              <a:ea typeface="楷体_GB2312" pitchFamily="49" charset="-122"/>
            </a:endParaRPr>
          </a:p>
        </p:txBody>
      </p:sp>
      <p:sp>
        <p:nvSpPr>
          <p:cNvPr id="66563" name="Rectangle 3"/>
          <p:cNvSpPr>
            <a:spLocks noGrp="1" noRot="1"/>
          </p:cNvSpPr>
          <p:nvPr>
            <p:ph idx="1"/>
          </p:nvPr>
        </p:nvSpPr>
        <p:spPr>
          <a:xfrm>
            <a:off x="323850" y="1052513"/>
            <a:ext cx="7993063" cy="4824412"/>
          </a:xfrm>
        </p:spPr>
        <p:txBody>
          <a:bodyPr vert="horz" wrap="square" lIns="91440" tIns="45720" rIns="91440" bIns="45720" anchor="t"/>
          <a:p>
            <a:pPr eaLnBrk="1" hangingPunct="1">
              <a:buNone/>
            </a:pPr>
            <a:r>
              <a:rPr lang="zh-CN" altLang="en-US" sz="3600" b="1" dirty="0">
                <a:ea typeface="楷体_GB2312" pitchFamily="49" charset="-122"/>
              </a:rPr>
              <a:t>二、并发进程之间的推进顺序不当</a:t>
            </a:r>
            <a:endParaRPr lang="zh-CN" altLang="en-US" sz="3600" b="1" dirty="0">
              <a:ea typeface="楷体_GB2312" pitchFamily="49" charset="-122"/>
            </a:endParaRPr>
          </a:p>
        </p:txBody>
      </p:sp>
      <p:sp>
        <p:nvSpPr>
          <p:cNvPr id="66564" name="Rectangle 4"/>
          <p:cNvSpPr/>
          <p:nvPr/>
        </p:nvSpPr>
        <p:spPr>
          <a:xfrm>
            <a:off x="3419475" y="1916113"/>
            <a:ext cx="2232025" cy="649287"/>
          </a:xfrm>
          <a:prstGeom prst="rect">
            <a:avLst/>
          </a:prstGeom>
          <a:noFill/>
          <a:ln w="19050" cap="flat" cmpd="sng">
            <a:solidFill>
              <a:schemeClr val="tx1"/>
            </a:solidFill>
            <a:prstDash val="solid"/>
            <a:miter/>
            <a:headEnd type="none" w="med" len="med"/>
            <a:tailEnd type="none" w="med" len="med"/>
          </a:ln>
        </p:spPr>
        <p:txBody>
          <a:bodyPr wrap="none" anchor="ctr"/>
          <a:p>
            <a:pPr marL="342900" indent="-342900" algn="ctr"/>
            <a:r>
              <a:rPr lang="zh-CN" altLang="en-US" dirty="0">
                <a:solidFill>
                  <a:srgbClr val="FF0000"/>
                </a:solidFill>
                <a:latin typeface="Arial" panose="020B0604020202020204" pitchFamily="34" charset="0"/>
              </a:rPr>
              <a:t>打印机</a:t>
            </a:r>
            <a:endParaRPr lang="zh-CN" altLang="en-US" dirty="0">
              <a:solidFill>
                <a:srgbClr val="FF0000"/>
              </a:solidFill>
              <a:latin typeface="Arial" panose="020B0604020202020204" pitchFamily="34" charset="0"/>
            </a:endParaRPr>
          </a:p>
        </p:txBody>
      </p:sp>
      <p:sp>
        <p:nvSpPr>
          <p:cNvPr id="66565" name="Rectangle 5"/>
          <p:cNvSpPr/>
          <p:nvPr/>
        </p:nvSpPr>
        <p:spPr>
          <a:xfrm>
            <a:off x="3419475" y="4437063"/>
            <a:ext cx="2376488" cy="792162"/>
          </a:xfrm>
          <a:prstGeom prst="rect">
            <a:avLst/>
          </a:prstGeom>
          <a:noFill/>
          <a:ln w="19050" cap="flat" cmpd="sng">
            <a:solidFill>
              <a:schemeClr val="tx1"/>
            </a:solidFill>
            <a:prstDash val="solid"/>
            <a:miter/>
            <a:headEnd type="none" w="med" len="med"/>
            <a:tailEnd type="none" w="med" len="med"/>
          </a:ln>
        </p:spPr>
        <p:txBody>
          <a:bodyPr wrap="none" anchor="ctr"/>
          <a:p>
            <a:pPr marL="342900" indent="-342900" algn="ctr"/>
            <a:r>
              <a:rPr lang="zh-CN" altLang="en-US" dirty="0">
                <a:solidFill>
                  <a:srgbClr val="FF0000"/>
                </a:solidFill>
                <a:latin typeface="Arial" panose="020B0604020202020204" pitchFamily="34" charset="0"/>
              </a:rPr>
              <a:t>磁盘机</a:t>
            </a:r>
            <a:endParaRPr lang="zh-CN" altLang="en-US" dirty="0">
              <a:solidFill>
                <a:srgbClr val="FF0000"/>
              </a:solidFill>
              <a:latin typeface="Arial" panose="020B0604020202020204" pitchFamily="34" charset="0"/>
            </a:endParaRPr>
          </a:p>
        </p:txBody>
      </p:sp>
      <p:sp>
        <p:nvSpPr>
          <p:cNvPr id="66566" name="Oval 6"/>
          <p:cNvSpPr/>
          <p:nvPr/>
        </p:nvSpPr>
        <p:spPr>
          <a:xfrm>
            <a:off x="395288" y="3141663"/>
            <a:ext cx="1873250" cy="792162"/>
          </a:xfrm>
          <a:prstGeom prst="ellipse">
            <a:avLst/>
          </a:prstGeom>
          <a:noFill/>
          <a:ln w="19050" cap="flat" cmpd="sng">
            <a:solidFill>
              <a:schemeClr val="tx1"/>
            </a:solidFill>
            <a:prstDash val="solid"/>
            <a:headEnd type="none" w="med" len="med"/>
            <a:tailEnd type="none" w="med" len="med"/>
          </a:ln>
        </p:spPr>
        <p:txBody>
          <a:bodyPr wrap="none" anchor="ctr"/>
          <a:p>
            <a:pPr marL="342900" indent="-342900" algn="ctr"/>
            <a:r>
              <a:rPr lang="en-US" altLang="zh-CN">
                <a:latin typeface="Arial" panose="020B0604020202020204" pitchFamily="34" charset="0"/>
              </a:rPr>
              <a:t>P1</a:t>
            </a:r>
            <a:endParaRPr lang="en-US" altLang="zh-CN">
              <a:latin typeface="Arial" panose="020B0604020202020204" pitchFamily="34" charset="0"/>
            </a:endParaRPr>
          </a:p>
        </p:txBody>
      </p:sp>
      <p:sp>
        <p:nvSpPr>
          <p:cNvPr id="66567" name="Oval 7"/>
          <p:cNvSpPr/>
          <p:nvPr/>
        </p:nvSpPr>
        <p:spPr>
          <a:xfrm>
            <a:off x="6156325" y="3141663"/>
            <a:ext cx="1728788" cy="719137"/>
          </a:xfrm>
          <a:prstGeom prst="ellipse">
            <a:avLst/>
          </a:prstGeom>
          <a:noFill/>
          <a:ln w="19050" cap="flat" cmpd="sng">
            <a:solidFill>
              <a:schemeClr val="tx1"/>
            </a:solidFill>
            <a:prstDash val="solid"/>
            <a:headEnd type="none" w="med" len="med"/>
            <a:tailEnd type="none" w="med" len="med"/>
          </a:ln>
        </p:spPr>
        <p:txBody>
          <a:bodyPr wrap="none" anchor="ctr"/>
          <a:p>
            <a:pPr marL="342900" indent="-342900" algn="ctr"/>
            <a:r>
              <a:rPr lang="en-US" altLang="zh-CN">
                <a:latin typeface="Arial" panose="020B0604020202020204" pitchFamily="34" charset="0"/>
              </a:rPr>
              <a:t>P2</a:t>
            </a:r>
            <a:endParaRPr lang="en-US" altLang="zh-CN">
              <a:latin typeface="Arial" panose="020B0604020202020204" pitchFamily="34" charset="0"/>
            </a:endParaRPr>
          </a:p>
        </p:txBody>
      </p:sp>
      <p:sp>
        <p:nvSpPr>
          <p:cNvPr id="66568" name="Line 8"/>
          <p:cNvSpPr/>
          <p:nvPr/>
        </p:nvSpPr>
        <p:spPr>
          <a:xfrm flipH="1">
            <a:off x="1908175" y="2276475"/>
            <a:ext cx="1511300" cy="936625"/>
          </a:xfrm>
          <a:prstGeom prst="line">
            <a:avLst/>
          </a:prstGeom>
          <a:ln w="19050" cap="flat" cmpd="sng">
            <a:solidFill>
              <a:schemeClr val="tx1"/>
            </a:solidFill>
            <a:prstDash val="solid"/>
            <a:headEnd type="none" w="med" len="med"/>
            <a:tailEnd type="triangle" w="med" len="med"/>
          </a:ln>
        </p:spPr>
      </p:sp>
      <p:sp>
        <p:nvSpPr>
          <p:cNvPr id="66569" name="Line 9"/>
          <p:cNvSpPr/>
          <p:nvPr/>
        </p:nvSpPr>
        <p:spPr>
          <a:xfrm>
            <a:off x="1979613" y="3789363"/>
            <a:ext cx="1439862" cy="935037"/>
          </a:xfrm>
          <a:prstGeom prst="line">
            <a:avLst/>
          </a:prstGeom>
          <a:ln w="19050" cap="flat" cmpd="sng">
            <a:solidFill>
              <a:schemeClr val="tx1"/>
            </a:solidFill>
            <a:prstDash val="solid"/>
            <a:headEnd type="none" w="med" len="med"/>
            <a:tailEnd type="triangle" w="med" len="med"/>
          </a:ln>
        </p:spPr>
      </p:sp>
      <p:sp>
        <p:nvSpPr>
          <p:cNvPr id="66570" name="Line 10"/>
          <p:cNvSpPr/>
          <p:nvPr/>
        </p:nvSpPr>
        <p:spPr>
          <a:xfrm flipV="1">
            <a:off x="5795963" y="3860800"/>
            <a:ext cx="1008062" cy="863600"/>
          </a:xfrm>
          <a:prstGeom prst="line">
            <a:avLst/>
          </a:prstGeom>
          <a:ln w="19050" cap="flat" cmpd="sng">
            <a:solidFill>
              <a:schemeClr val="tx1"/>
            </a:solidFill>
            <a:prstDash val="solid"/>
            <a:headEnd type="none" w="med" len="med"/>
            <a:tailEnd type="triangle" w="med" len="med"/>
          </a:ln>
        </p:spPr>
      </p:sp>
      <p:sp>
        <p:nvSpPr>
          <p:cNvPr id="66571" name="Line 11"/>
          <p:cNvSpPr/>
          <p:nvPr/>
        </p:nvSpPr>
        <p:spPr>
          <a:xfrm flipH="1" flipV="1">
            <a:off x="5651500" y="2492375"/>
            <a:ext cx="865188" cy="720725"/>
          </a:xfrm>
          <a:prstGeom prst="line">
            <a:avLst/>
          </a:prstGeom>
          <a:ln w="19050" cap="flat" cmpd="sng">
            <a:solidFill>
              <a:schemeClr val="tx1"/>
            </a:solidFill>
            <a:prstDash val="solid"/>
            <a:headEnd type="none" w="med" len="med"/>
            <a:tailEnd type="triangle" w="med" len="med"/>
          </a:ln>
        </p:spPr>
      </p:sp>
      <p:sp>
        <p:nvSpPr>
          <p:cNvPr id="66572" name="Text Box 12"/>
          <p:cNvSpPr txBox="1"/>
          <p:nvPr/>
        </p:nvSpPr>
        <p:spPr>
          <a:xfrm rot="-1732345">
            <a:off x="1979613" y="2349500"/>
            <a:ext cx="1079500" cy="384175"/>
          </a:xfrm>
          <a:prstGeom prst="rect">
            <a:avLst/>
          </a:prstGeom>
          <a:noFill/>
          <a:ln w="19050">
            <a:noFill/>
          </a:ln>
        </p:spPr>
        <p:txBody>
          <a:bodyPr>
            <a:spAutoFit/>
          </a:bodyPr>
          <a:p>
            <a:pPr marL="342900" indent="-342900">
              <a:spcBef>
                <a:spcPct val="50000"/>
              </a:spcBef>
            </a:pPr>
            <a:endParaRPr lang="zh-CN" altLang="zh-CN" dirty="0">
              <a:latin typeface="Arial" panose="020B0604020202020204" pitchFamily="34" charset="0"/>
            </a:endParaRPr>
          </a:p>
        </p:txBody>
      </p:sp>
      <p:sp>
        <p:nvSpPr>
          <p:cNvPr id="66573" name="Text Box 13"/>
          <p:cNvSpPr txBox="1"/>
          <p:nvPr/>
        </p:nvSpPr>
        <p:spPr>
          <a:xfrm rot="-1853009">
            <a:off x="1708150" y="2420938"/>
            <a:ext cx="1511300" cy="384175"/>
          </a:xfrm>
          <a:prstGeom prst="rect">
            <a:avLst/>
          </a:prstGeom>
          <a:noFill/>
          <a:ln w="19050">
            <a:noFill/>
          </a:ln>
        </p:spPr>
        <p:txBody>
          <a:bodyPr>
            <a:spAutoFit/>
          </a:bodyPr>
          <a:p>
            <a:pPr marL="342900" indent="-342900">
              <a:spcBef>
                <a:spcPct val="50000"/>
              </a:spcBef>
            </a:pPr>
            <a:r>
              <a:rPr lang="zh-CN" altLang="en-US" dirty="0">
                <a:solidFill>
                  <a:srgbClr val="FF0000"/>
                </a:solidFill>
                <a:latin typeface="Arial" panose="020B0604020202020204" pitchFamily="34" charset="0"/>
              </a:rPr>
              <a:t>已分配</a:t>
            </a:r>
            <a:endParaRPr lang="zh-CN" altLang="en-US" dirty="0">
              <a:solidFill>
                <a:srgbClr val="FF0000"/>
              </a:solidFill>
              <a:latin typeface="Arial" panose="020B0604020202020204" pitchFamily="34" charset="0"/>
            </a:endParaRPr>
          </a:p>
        </p:txBody>
      </p:sp>
      <p:sp>
        <p:nvSpPr>
          <p:cNvPr id="66574" name="Text Box 14"/>
          <p:cNvSpPr txBox="1"/>
          <p:nvPr/>
        </p:nvSpPr>
        <p:spPr>
          <a:xfrm rot="-2509354">
            <a:off x="5651500" y="4221163"/>
            <a:ext cx="1511300" cy="384175"/>
          </a:xfrm>
          <a:prstGeom prst="rect">
            <a:avLst/>
          </a:prstGeom>
          <a:noFill/>
          <a:ln w="19050">
            <a:noFill/>
          </a:ln>
        </p:spPr>
        <p:txBody>
          <a:bodyPr>
            <a:spAutoFit/>
          </a:bodyPr>
          <a:p>
            <a:pPr marL="342900" indent="-342900">
              <a:spcBef>
                <a:spcPct val="50000"/>
              </a:spcBef>
            </a:pPr>
            <a:r>
              <a:rPr lang="zh-CN" altLang="en-US" dirty="0">
                <a:solidFill>
                  <a:srgbClr val="FF0000"/>
                </a:solidFill>
                <a:latin typeface="Arial" panose="020B0604020202020204" pitchFamily="34" charset="0"/>
              </a:rPr>
              <a:t>已分配</a:t>
            </a:r>
            <a:endParaRPr lang="zh-CN" altLang="en-US" dirty="0">
              <a:solidFill>
                <a:srgbClr val="FF0000"/>
              </a:solidFill>
              <a:latin typeface="Arial" panose="020B0604020202020204" pitchFamily="34" charset="0"/>
            </a:endParaRPr>
          </a:p>
        </p:txBody>
      </p:sp>
      <p:sp>
        <p:nvSpPr>
          <p:cNvPr id="66575" name="Text Box 15"/>
          <p:cNvSpPr txBox="1"/>
          <p:nvPr/>
        </p:nvSpPr>
        <p:spPr>
          <a:xfrm rot="1950451">
            <a:off x="1835150" y="4221163"/>
            <a:ext cx="1368425" cy="384175"/>
          </a:xfrm>
          <a:prstGeom prst="rect">
            <a:avLst/>
          </a:prstGeom>
          <a:noFill/>
          <a:ln w="19050">
            <a:noFill/>
          </a:ln>
        </p:spPr>
        <p:txBody>
          <a:bodyPr>
            <a:spAutoFit/>
          </a:bodyPr>
          <a:p>
            <a:pPr marL="342900" indent="-342900">
              <a:spcBef>
                <a:spcPct val="50000"/>
              </a:spcBef>
            </a:pPr>
            <a:r>
              <a:rPr lang="zh-CN" altLang="en-US" dirty="0">
                <a:latin typeface="Arial" panose="020B0604020202020204" pitchFamily="34" charset="0"/>
              </a:rPr>
              <a:t>申请</a:t>
            </a:r>
            <a:endParaRPr lang="zh-CN" altLang="en-US" dirty="0">
              <a:latin typeface="Arial" panose="020B0604020202020204" pitchFamily="34" charset="0"/>
            </a:endParaRPr>
          </a:p>
        </p:txBody>
      </p:sp>
      <p:sp>
        <p:nvSpPr>
          <p:cNvPr id="66576" name="Text Box 16"/>
          <p:cNvSpPr txBox="1"/>
          <p:nvPr/>
        </p:nvSpPr>
        <p:spPr>
          <a:xfrm rot="2462297">
            <a:off x="5651500" y="2636838"/>
            <a:ext cx="1368425" cy="384175"/>
          </a:xfrm>
          <a:prstGeom prst="rect">
            <a:avLst/>
          </a:prstGeom>
          <a:noFill/>
          <a:ln w="19050">
            <a:noFill/>
          </a:ln>
        </p:spPr>
        <p:txBody>
          <a:bodyPr>
            <a:spAutoFit/>
          </a:bodyPr>
          <a:p>
            <a:pPr marL="342900" indent="-342900">
              <a:spcBef>
                <a:spcPct val="50000"/>
              </a:spcBef>
            </a:pPr>
            <a:r>
              <a:rPr lang="zh-CN" altLang="en-US" dirty="0">
                <a:latin typeface="Arial" panose="020B0604020202020204" pitchFamily="34" charset="0"/>
              </a:rPr>
              <a:t>申请</a:t>
            </a:r>
            <a:endParaRPr lang="zh-CN" altLang="en-US" dirty="0">
              <a:latin typeface="Arial" panose="020B060402020202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endParaRPr lang="zh-CN" altLang="en-US" smtClean="0"/>
          </a:p>
        </p:txBody>
      </p:sp>
      <p:sp>
        <p:nvSpPr>
          <p:cNvPr id="21506" name="Rectangle 3"/>
          <p:cNvSpPr>
            <a:spLocks noGrp="1" noChangeArrowheads="1"/>
          </p:cNvSpPr>
          <p:nvPr>
            <p:ph type="body" idx="1"/>
          </p:nvPr>
        </p:nvSpPr>
        <p:spPr>
          <a:xfrm>
            <a:off x="468313" y="1628775"/>
            <a:ext cx="8486775" cy="4772025"/>
          </a:xfrm>
        </p:spPr>
        <p:txBody>
          <a:bodyPr/>
          <a:lstStyle/>
          <a:p>
            <a:pPr>
              <a:lnSpc>
                <a:spcPct val="90000"/>
              </a:lnSpc>
            </a:pPr>
            <a:r>
              <a:rPr lang="zh-CN" altLang="en-US" sz="2000" smtClean="0"/>
              <a:t>如系统有打印机</a:t>
            </a:r>
            <a:r>
              <a:rPr lang="en-US" altLang="zh-CN" sz="2000" smtClean="0"/>
              <a:t>5</a:t>
            </a:r>
            <a:r>
              <a:rPr lang="zh-CN" altLang="en-US" sz="2000" smtClean="0"/>
              <a:t>台，它们有</a:t>
            </a:r>
            <a:r>
              <a:rPr lang="en-US" altLang="zh-CN" sz="2000" smtClean="0"/>
              <a:t>N</a:t>
            </a:r>
            <a:r>
              <a:rPr lang="zh-CN" altLang="en-US" sz="2000" smtClean="0"/>
              <a:t>个进程竞争使用，每个进程需要同时使用</a:t>
            </a:r>
            <a:r>
              <a:rPr lang="en-US" altLang="zh-CN" sz="2000" smtClean="0"/>
              <a:t>2</a:t>
            </a:r>
            <a:r>
              <a:rPr lang="zh-CN" altLang="en-US" sz="2000" smtClean="0"/>
              <a:t>台打印机，则</a:t>
            </a:r>
            <a:r>
              <a:rPr lang="en-US" altLang="zh-CN" sz="2000" smtClean="0"/>
              <a:t>N</a:t>
            </a:r>
            <a:r>
              <a:rPr lang="zh-CN" altLang="en-US" sz="2000" smtClean="0"/>
              <a:t>取哪些值时，系统不会死锁？</a:t>
            </a:r>
            <a:endParaRPr lang="zh-CN" altLang="en-US" sz="2000" smtClean="0"/>
          </a:p>
          <a:p>
            <a:pPr>
              <a:lnSpc>
                <a:spcPct val="90000"/>
              </a:lnSpc>
              <a:buFont typeface="Wingdings" panose="05000000000000000000" pitchFamily="2" charset="2"/>
              <a:buNone/>
            </a:pPr>
            <a:r>
              <a:rPr lang="zh-CN" altLang="en-US" sz="2000" smtClean="0"/>
              <a:t>分析：</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N=1</a:t>
            </a:r>
            <a:r>
              <a:rPr lang="zh-CN" altLang="en-US" sz="2000" smtClean="0"/>
              <a:t>时，系统资源数大于进程要求</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N=2</a:t>
            </a:r>
            <a:r>
              <a:rPr lang="zh-CN" altLang="en-US" sz="2000" smtClean="0"/>
              <a:t>时，系统资源数大于进程要求</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N=3</a:t>
            </a:r>
            <a:r>
              <a:rPr lang="zh-CN" altLang="en-US" sz="2000" smtClean="0"/>
              <a:t>时，系统资源数小于进程要求，最坏情形是先每个进程分配</a:t>
            </a:r>
            <a:r>
              <a:rPr lang="en-US" altLang="zh-CN" sz="2000" smtClean="0"/>
              <a:t>1</a:t>
            </a:r>
            <a:r>
              <a:rPr lang="zh-CN" altLang="en-US" sz="2000" smtClean="0"/>
              <a:t>个资源，此时剩余</a:t>
            </a:r>
            <a:r>
              <a:rPr lang="en-US" altLang="zh-CN" sz="2000" smtClean="0"/>
              <a:t>2</a:t>
            </a:r>
            <a:r>
              <a:rPr lang="zh-CN" altLang="en-US" sz="2000" smtClean="0"/>
              <a:t>个资源，只要分配给任何一个进程，该进程就可以完成，从而释放所有资源。</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N=4</a:t>
            </a:r>
            <a:r>
              <a:rPr lang="zh-CN" altLang="en-US" sz="2000" smtClean="0"/>
              <a:t>时，系统资源数小于进程要求，最坏情形是先每个进程分配</a:t>
            </a:r>
            <a:r>
              <a:rPr lang="en-US" altLang="zh-CN" sz="2000" smtClean="0"/>
              <a:t>1</a:t>
            </a:r>
            <a:r>
              <a:rPr lang="zh-CN" altLang="en-US" sz="2000" smtClean="0"/>
              <a:t>个资源，此时剩余</a:t>
            </a:r>
            <a:r>
              <a:rPr lang="en-US" altLang="zh-CN" sz="2000" smtClean="0"/>
              <a:t>1</a:t>
            </a:r>
            <a:r>
              <a:rPr lang="zh-CN" altLang="en-US" sz="2000" smtClean="0"/>
              <a:t>个资源，只要分配给任何一个进程，该进程就可以完成，从而释放所有资源。</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N=5</a:t>
            </a:r>
            <a:r>
              <a:rPr lang="zh-CN" altLang="en-US" sz="2000" smtClean="0"/>
              <a:t>时，当每个进程分配一个打印机，系统已无剩余资源，每个进程都没有获得需要的资源数，不能完成，也不能释放其所占资源，死锁</a:t>
            </a:r>
            <a:r>
              <a:rPr lang="zh-CN" altLang="en-US" sz="2800" smtClean="0"/>
              <a:t>。</a:t>
            </a:r>
            <a:endParaRPr lang="zh-CN" altLang="en-US" sz="280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endParaRPr lang="zh-CN" altLang="en-US" smtClean="0"/>
          </a:p>
        </p:txBody>
      </p:sp>
      <p:sp>
        <p:nvSpPr>
          <p:cNvPr id="22530" name="Rectangle 3"/>
          <p:cNvSpPr>
            <a:spLocks noGrp="1" noChangeArrowheads="1"/>
          </p:cNvSpPr>
          <p:nvPr>
            <p:ph type="body" idx="1"/>
          </p:nvPr>
        </p:nvSpPr>
        <p:spPr/>
        <p:txBody>
          <a:bodyPr/>
          <a:lstStyle/>
          <a:p>
            <a:r>
              <a:rPr lang="zh-CN" altLang="en-US" smtClean="0"/>
              <a:t>设系统某类资源有</a:t>
            </a:r>
            <a:r>
              <a:rPr lang="en-US" altLang="zh-CN" smtClean="0"/>
              <a:t>m</a:t>
            </a:r>
            <a:r>
              <a:rPr lang="zh-CN" altLang="en-US" smtClean="0"/>
              <a:t>个，有</a:t>
            </a:r>
            <a:r>
              <a:rPr lang="en-US" altLang="zh-CN" smtClean="0"/>
              <a:t>n</a:t>
            </a:r>
            <a:r>
              <a:rPr lang="zh-CN" altLang="en-US" smtClean="0"/>
              <a:t>个进程，每个进程需要</a:t>
            </a:r>
            <a:r>
              <a:rPr lang="en-US" altLang="zh-CN" smtClean="0"/>
              <a:t>K</a:t>
            </a:r>
            <a:r>
              <a:rPr lang="zh-CN" altLang="en-US" smtClean="0"/>
              <a:t>个该资源，则当满足</a:t>
            </a:r>
            <a:endParaRPr lang="zh-CN" altLang="en-US" smtClean="0"/>
          </a:p>
          <a:p>
            <a:pPr>
              <a:buFont typeface="Wingdings" panose="05000000000000000000" pitchFamily="2" charset="2"/>
              <a:buNone/>
            </a:pPr>
            <a:r>
              <a:rPr lang="zh-CN" altLang="en-US" smtClean="0"/>
              <a:t>	</a:t>
            </a:r>
            <a:r>
              <a:rPr lang="en-US" altLang="zh-CN" smtClean="0"/>
              <a:t>nk&lt;= m+(n-1)</a:t>
            </a:r>
            <a:r>
              <a:rPr lang="zh-CN" altLang="en-US" smtClean="0"/>
              <a:t>时，系统不会引起死锁。</a:t>
            </a:r>
            <a:endParaRPr lang="zh-CN" altLang="en-US" smtClean="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Rot="1"/>
          </p:cNvSpPr>
          <p:nvPr>
            <p:ph type="title"/>
          </p:nvPr>
        </p:nvSpPr>
        <p:spPr>
          <a:xfrm>
            <a:off x="298450" y="228600"/>
            <a:ext cx="8450263" cy="896938"/>
          </a:xfrm>
        </p:spPr>
        <p:txBody>
          <a:bodyPr vert="horz" wrap="square" lIns="91440" tIns="45720" rIns="91440" bIns="45720" anchor="ctr"/>
          <a:p>
            <a:pPr eaLnBrk="1" hangingPunct="1"/>
            <a:r>
              <a:rPr lang="zh-CN" altLang="en-US" b="1" dirty="0">
                <a:ea typeface="楷体_GB2312" pitchFamily="49" charset="-122"/>
              </a:rPr>
              <a:t>产生死锁的必要条件</a:t>
            </a:r>
            <a:endParaRPr lang="zh-CN" altLang="en-US" b="1" dirty="0">
              <a:ea typeface="楷体_GB2312" pitchFamily="49" charset="-122"/>
            </a:endParaRPr>
          </a:p>
        </p:txBody>
      </p:sp>
      <p:sp>
        <p:nvSpPr>
          <p:cNvPr id="71683" name="Rectangle 3"/>
          <p:cNvSpPr>
            <a:spLocks noGrp="1" noRot="1"/>
          </p:cNvSpPr>
          <p:nvPr>
            <p:ph idx="1"/>
          </p:nvPr>
        </p:nvSpPr>
        <p:spPr>
          <a:xfrm>
            <a:off x="609600" y="1600200"/>
            <a:ext cx="7850188" cy="4492625"/>
          </a:xfrm>
        </p:spPr>
        <p:txBody>
          <a:bodyPr vert="horz" wrap="square" lIns="91440" tIns="45720" rIns="91440" bIns="45720" anchor="t"/>
          <a:p>
            <a:pPr marL="990600" lvl="1" indent="-533400" eaLnBrk="1" hangingPunct="1"/>
            <a:r>
              <a:rPr lang="en-US" altLang="zh-CN" sz="3200" b="1">
                <a:ea typeface="楷体_GB2312" pitchFamily="49" charset="-122"/>
              </a:rPr>
              <a:t>Coffman</a:t>
            </a:r>
            <a:r>
              <a:rPr lang="zh-CN" altLang="en-US" sz="3200" b="1" dirty="0">
                <a:ea typeface="楷体_GB2312" pitchFamily="49" charset="-122"/>
              </a:rPr>
              <a:t>等人（</a:t>
            </a:r>
            <a:r>
              <a:rPr lang="en-US" altLang="zh-CN" sz="3200" b="1">
                <a:ea typeface="楷体_GB2312" pitchFamily="49" charset="-122"/>
              </a:rPr>
              <a:t>1971</a:t>
            </a:r>
            <a:r>
              <a:rPr lang="zh-CN" altLang="en-US" sz="3200" b="1" dirty="0">
                <a:ea typeface="楷体_GB2312" pitchFamily="49" charset="-122"/>
              </a:rPr>
              <a:t>）总结死锁产生的四个必要条件：</a:t>
            </a:r>
            <a:endParaRPr lang="zh-CN" altLang="en-US" sz="32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互斥条件</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不剥夺条件</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部分分配</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r>
              <a:rPr lang="zh-CN" altLang="en-US" sz="2800" b="1" dirty="0">
                <a:ea typeface="楷体_GB2312" pitchFamily="49" charset="-122"/>
              </a:rPr>
              <a:t>环路条件</a:t>
            </a:r>
            <a:endParaRPr lang="zh-CN" altLang="en-US" sz="2800" b="1" dirty="0">
              <a:ea typeface="楷体_GB2312" pitchFamily="49" charset="-122"/>
            </a:endParaRPr>
          </a:p>
          <a:p>
            <a:pPr marL="1627505" lvl="2" indent="-457200" eaLnBrk="1" hangingPunct="1">
              <a:buFont typeface="Wingdings 2" panose="05020102010507070707" pitchFamily="18" charset="2"/>
              <a:buAutoNum type="circleNumDbPlain"/>
            </a:pPr>
            <a:endParaRPr lang="zh-CN" altLang="en-US" sz="2800" b="1" dirty="0">
              <a:ea typeface="楷体_GB2312" pitchFamily="49" charset="-122"/>
            </a:endParaRPr>
          </a:p>
          <a:p>
            <a:pPr marL="990600" lvl="1" indent="-533400" eaLnBrk="1" hangingPunct="1"/>
            <a:r>
              <a:rPr lang="zh-CN" altLang="en-US" sz="3200" b="1" dirty="0">
                <a:latin typeface="楷体_GB2312" pitchFamily="49" charset="-122"/>
                <a:ea typeface="楷体_GB2312" pitchFamily="49" charset="-122"/>
              </a:rPr>
              <a:t>预防是破坏</a:t>
            </a:r>
            <a:r>
              <a:rPr lang="en-US" altLang="zh-CN" sz="3200" b="1">
                <a:latin typeface="楷体_GB2312" pitchFamily="49" charset="-122"/>
                <a:ea typeface="楷体_GB2312" pitchFamily="49" charset="-122"/>
              </a:rPr>
              <a:t>4</a:t>
            </a:r>
            <a:r>
              <a:rPr lang="zh-CN" altLang="en-US" sz="3200" b="1" dirty="0">
                <a:latin typeface="楷体_GB2312" pitchFamily="49" charset="-122"/>
                <a:ea typeface="楷体_GB2312" pitchFamily="49" charset="-122"/>
              </a:rPr>
              <a:t>个条件之一</a:t>
            </a:r>
            <a:endParaRPr lang="zh-CN" altLang="en-US" sz="3200" b="1" dirty="0">
              <a:ea typeface="楷体_GB2312" pitchFamily="49" charset="-122"/>
            </a:endParaRPr>
          </a:p>
        </p:txBody>
      </p:sp>
      <p:sp>
        <p:nvSpPr>
          <p:cNvPr id="347140" name="AutoShape 4"/>
          <p:cNvSpPr/>
          <p:nvPr/>
        </p:nvSpPr>
        <p:spPr>
          <a:xfrm>
            <a:off x="4284663" y="2781300"/>
            <a:ext cx="431800" cy="1800225"/>
          </a:xfrm>
          <a:prstGeom prst="rightBrace">
            <a:avLst>
              <a:gd name="adj1" fmla="val 34742"/>
              <a:gd name="adj2" fmla="val 50722"/>
            </a:avLst>
          </a:prstGeom>
          <a:noFill/>
          <a:ln w="50800" cap="flat" cmpd="sng">
            <a:solidFill>
              <a:schemeClr val="hlink"/>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347141" name="AutoShape 5"/>
          <p:cNvSpPr/>
          <p:nvPr/>
        </p:nvSpPr>
        <p:spPr>
          <a:xfrm>
            <a:off x="4932363" y="2349500"/>
            <a:ext cx="3024187" cy="1008063"/>
          </a:xfrm>
          <a:prstGeom prst="cloudCallout">
            <a:avLst>
              <a:gd name="adj1" fmla="val -63176"/>
              <a:gd name="adj2" fmla="val 59449"/>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dirty="0">
                <a:solidFill>
                  <a:schemeClr val="hlink"/>
                </a:solidFill>
                <a:latin typeface="Arial" panose="020B0604020202020204" pitchFamily="34" charset="0"/>
                <a:ea typeface="楷体_GB2312" pitchFamily="49" charset="-122"/>
              </a:rPr>
              <a:t>同时具备</a:t>
            </a:r>
            <a:endParaRPr lang="zh-CN" altLang="en-US" dirty="0">
              <a:solidFill>
                <a:schemeClr val="hlink"/>
              </a:solidFill>
              <a:latin typeface="Arial" panose="020B0604020202020204" pitchFamily="34" charset="0"/>
              <a:ea typeface="楷体_GB2312" pitchFamily="49" charset="-122"/>
            </a:endParaRPr>
          </a:p>
          <a:p>
            <a:pPr algn="ctr">
              <a:lnSpc>
                <a:spcPct val="100000"/>
              </a:lnSpc>
              <a:spcBef>
                <a:spcPct val="0"/>
              </a:spcBef>
              <a:buClrTx/>
              <a:buFontTx/>
            </a:pPr>
            <a:r>
              <a:rPr lang="zh-CN" altLang="en-US" dirty="0">
                <a:solidFill>
                  <a:schemeClr val="hlink"/>
                </a:solidFill>
                <a:latin typeface="Arial" panose="020B0604020202020204" pitchFamily="34" charset="0"/>
                <a:ea typeface="楷体_GB2312" pitchFamily="49" charset="-122"/>
              </a:rPr>
              <a:t>发生死锁</a:t>
            </a:r>
            <a:endParaRPr lang="zh-CN" altLang="en-US" dirty="0">
              <a:solidFill>
                <a:schemeClr val="hlink"/>
              </a:solidFill>
              <a:latin typeface="Arial" panose="020B0604020202020204" pitchFamily="34" charset="0"/>
              <a:ea typeface="楷体_GB2312" pitchFamily="49" charset="-122"/>
            </a:endParaRPr>
          </a:p>
        </p:txBody>
      </p:sp>
      <p:sp>
        <p:nvSpPr>
          <p:cNvPr id="347142" name="AutoShape 6"/>
          <p:cNvSpPr/>
          <p:nvPr/>
        </p:nvSpPr>
        <p:spPr>
          <a:xfrm>
            <a:off x="5435600" y="3429000"/>
            <a:ext cx="3384550" cy="936625"/>
          </a:xfrm>
          <a:prstGeom prst="cloudCallout">
            <a:avLst>
              <a:gd name="adj1" fmla="val -76171"/>
              <a:gd name="adj2" fmla="val 16949"/>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dirty="0">
                <a:solidFill>
                  <a:schemeClr val="hlink"/>
                </a:solidFill>
                <a:latin typeface="Arial" panose="020B0604020202020204" pitchFamily="34" charset="0"/>
                <a:ea typeface="楷体_GB2312" pitchFamily="49" charset="-122"/>
              </a:rPr>
              <a:t>破坏任意一个可以消除死锁</a:t>
            </a:r>
            <a:endParaRPr lang="zh-CN" altLang="en-US" dirty="0">
              <a:solidFill>
                <a:schemeClr val="hlink"/>
              </a:solidFill>
              <a:latin typeface="Arial" panose="020B0604020202020204" pitchFamily="34" charset="0"/>
              <a:ea typeface="楷体_GB2312" pitchFamily="49" charset="-122"/>
            </a:endParaRPr>
          </a:p>
        </p:txBody>
      </p:sp>
      <p:pic>
        <p:nvPicPr>
          <p:cNvPr id="71687" name="Picture 7" descr="DIY00091">
            <a:hlinkClick r:id="" action="ppaction://noaction"/>
          </p:cNvPr>
          <p:cNvPicPr>
            <a:picLocks noChangeAspect="1"/>
          </p:cNvPicPr>
          <p:nvPr/>
        </p:nvPicPr>
        <p:blipFill>
          <a:blip r:embed="rId1"/>
          <a:stretch>
            <a:fillRect/>
          </a:stretch>
        </p:blipFill>
        <p:spPr>
          <a:xfrm>
            <a:off x="0" y="6134100"/>
            <a:ext cx="1504950" cy="723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71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47142"/>
                                        </p:tgtEl>
                                        <p:attrNameLst>
                                          <p:attrName>style.visibility</p:attrName>
                                        </p:attrNameLst>
                                      </p:cBhvr>
                                      <p:to>
                                        <p:strVal val="visible"/>
                                      </p:to>
                                    </p:set>
                                    <p:animEffect transition="in" filter="fade">
                                      <p:cBhvr>
                                        <p:cTn id="13" dur="500"/>
                                        <p:tgtEl>
                                          <p:spTgt spid="347142"/>
                                        </p:tgtEl>
                                      </p:cBhvr>
                                    </p:animEffect>
                                    <p:anim calcmode="lin" valueType="num">
                                      <p:cBhvr>
                                        <p:cTn id="14" dur="500" fill="hold"/>
                                        <p:tgtEl>
                                          <p:spTgt spid="347142"/>
                                        </p:tgtEl>
                                        <p:attrNameLst>
                                          <p:attrName>ppt_x</p:attrName>
                                        </p:attrNameLst>
                                      </p:cBhvr>
                                      <p:tavLst>
                                        <p:tav tm="0">
                                          <p:val>
                                            <p:strVal val="#ppt_x"/>
                                          </p:val>
                                        </p:tav>
                                        <p:tav tm="100000">
                                          <p:val>
                                            <p:strVal val="#ppt_x"/>
                                          </p:val>
                                        </p:tav>
                                      </p:tavLst>
                                    </p:anim>
                                    <p:anim calcmode="lin" valueType="num">
                                      <p:cBhvr>
                                        <p:cTn id="15" dur="500" fill="hold"/>
                                        <p:tgtEl>
                                          <p:spTgt spid="347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bldLvl="0" animBg="1"/>
      <p:bldP spid="347141" grpId="0" bldLvl="0" animBg="1"/>
      <p:bldP spid="3471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6153"/>
          <p:cNvGrpSpPr/>
          <p:nvPr/>
        </p:nvGrpSpPr>
        <p:grpSpPr>
          <a:xfrm>
            <a:off x="390525" y="1143000"/>
            <a:ext cx="2838450" cy="3230563"/>
            <a:chOff x="576" y="255"/>
            <a:chExt cx="1788" cy="2035"/>
          </a:xfrm>
        </p:grpSpPr>
        <p:sp>
          <p:nvSpPr>
            <p:cNvPr id="10242" name="文本框 6147"/>
            <p:cNvSpPr txBox="1"/>
            <p:nvPr/>
          </p:nvSpPr>
          <p:spPr>
            <a:xfrm>
              <a:off x="576" y="255"/>
              <a:ext cx="1788" cy="2035"/>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第一批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11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12</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13</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10243" name="直接连接符 6148"/>
            <p:cNvSpPr/>
            <p:nvPr/>
          </p:nvSpPr>
          <p:spPr>
            <a:xfrm>
              <a:off x="1200" y="982"/>
              <a:ext cx="0" cy="319"/>
            </a:xfrm>
            <a:prstGeom prst="line">
              <a:avLst/>
            </a:prstGeom>
            <a:ln w="38100" cap="flat" cmpd="sng">
              <a:solidFill>
                <a:schemeClr val="tx1"/>
              </a:solidFill>
              <a:prstDash val="solid"/>
              <a:round/>
              <a:headEnd type="none" w="med" len="med"/>
              <a:tailEnd type="triangle" w="med" len="med"/>
            </a:ln>
          </p:spPr>
        </p:sp>
        <p:sp>
          <p:nvSpPr>
            <p:cNvPr id="10244" name="直接连接符 6151"/>
            <p:cNvSpPr/>
            <p:nvPr/>
          </p:nvSpPr>
          <p:spPr>
            <a:xfrm>
              <a:off x="1200" y="1686"/>
              <a:ext cx="0" cy="240"/>
            </a:xfrm>
            <a:prstGeom prst="line">
              <a:avLst/>
            </a:prstGeom>
            <a:ln w="38100" cap="flat" cmpd="sng">
              <a:solidFill>
                <a:schemeClr val="tx1"/>
              </a:solidFill>
              <a:prstDash val="solid"/>
              <a:round/>
              <a:headEnd type="none" w="med" len="med"/>
              <a:tailEnd type="triangle" w="med" len="med"/>
            </a:ln>
          </p:spPr>
        </p:sp>
      </p:grpSp>
      <p:sp>
        <p:nvSpPr>
          <p:cNvPr id="10245" name="文本框 6147"/>
          <p:cNvSpPr txBox="1"/>
          <p:nvPr/>
        </p:nvSpPr>
        <p:spPr>
          <a:xfrm>
            <a:off x="3152775" y="1446213"/>
            <a:ext cx="2838450" cy="3230562"/>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第二批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21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22</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32</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10246" name="直接连接符 6148"/>
          <p:cNvSpPr/>
          <p:nvPr/>
        </p:nvSpPr>
        <p:spPr>
          <a:xfrm>
            <a:off x="4572000" y="2871788"/>
            <a:ext cx="0" cy="381000"/>
          </a:xfrm>
          <a:prstGeom prst="line">
            <a:avLst/>
          </a:prstGeom>
          <a:ln w="38100" cap="flat" cmpd="sng">
            <a:solidFill>
              <a:schemeClr val="tx1"/>
            </a:solidFill>
            <a:prstDash val="solid"/>
            <a:round/>
            <a:headEnd type="none" w="med" len="med"/>
            <a:tailEnd type="triangle" w="med" len="med"/>
          </a:ln>
        </p:spPr>
      </p:sp>
      <p:sp>
        <p:nvSpPr>
          <p:cNvPr id="10247" name="直接连接符 6151"/>
          <p:cNvSpPr/>
          <p:nvPr/>
        </p:nvSpPr>
        <p:spPr>
          <a:xfrm>
            <a:off x="4572000" y="3862388"/>
            <a:ext cx="0" cy="381000"/>
          </a:xfrm>
          <a:prstGeom prst="line">
            <a:avLst/>
          </a:prstGeom>
          <a:ln w="38100" cap="flat" cmpd="sng">
            <a:solidFill>
              <a:schemeClr val="tx1"/>
            </a:solidFill>
            <a:prstDash val="solid"/>
            <a:round/>
            <a:headEnd type="none" w="med" len="med"/>
            <a:tailEnd type="triangle" w="med" len="med"/>
          </a:ln>
        </p:spPr>
      </p:sp>
      <p:grpSp>
        <p:nvGrpSpPr>
          <p:cNvPr id="10248" name="组合 6153"/>
          <p:cNvGrpSpPr/>
          <p:nvPr/>
        </p:nvGrpSpPr>
        <p:grpSpPr>
          <a:xfrm>
            <a:off x="5683250" y="2166938"/>
            <a:ext cx="2838450" cy="3230562"/>
            <a:chOff x="576" y="981"/>
            <a:chExt cx="1788" cy="2035"/>
          </a:xfrm>
        </p:grpSpPr>
        <p:sp>
          <p:nvSpPr>
            <p:cNvPr id="10249" name="文本框 6147"/>
            <p:cNvSpPr txBox="1"/>
            <p:nvPr/>
          </p:nvSpPr>
          <p:spPr>
            <a:xfrm>
              <a:off x="576" y="981"/>
              <a:ext cx="1788" cy="2035"/>
            </a:xfrm>
            <a:prstGeom prst="rect">
              <a:avLst/>
            </a:prstGeom>
            <a:noFill/>
            <a:ln w="9525">
              <a:noFill/>
            </a:ln>
          </p:spPr>
          <p:txBody>
            <a:bodyPr wrap="square" anchor="t">
              <a:spAutoFit/>
            </a:bodyPr>
            <a:p>
              <a:pPr>
                <a:spcBef>
                  <a:spcPct val="50000"/>
                </a:spcBef>
              </a:pPr>
              <a:r>
                <a:rPr lang="en-US" altLang="zh-CN" sz="3200" b="1">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第三批</a:t>
              </a:r>
              <a:endParaRPr lang="zh-CN" altLang="en-US" sz="32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I</a:t>
              </a:r>
              <a:r>
                <a:rPr lang="en-US" altLang="zh-CN" sz="3200" b="1" baseline="-25000">
                  <a:latin typeface="Arial" panose="020B0604020202020204" pitchFamily="34" charset="0"/>
                  <a:ea typeface="宋体" panose="02010600030101010101" pitchFamily="2" charset="-122"/>
                </a:rPr>
                <a:t>31</a:t>
              </a:r>
              <a:r>
                <a:rPr lang="en-US" altLang="zh-CN" sz="3200" b="1">
                  <a:latin typeface="Arial" panose="020B0604020202020204" pitchFamily="34" charset="0"/>
                  <a:ea typeface="宋体" panose="02010600030101010101" pitchFamily="2" charset="-122"/>
                </a:rPr>
                <a:t>=30ms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C</a:t>
              </a:r>
              <a:r>
                <a:rPr lang="en-US" altLang="zh-CN" sz="3200" b="1" baseline="-25000">
                  <a:latin typeface="Arial" panose="020B0604020202020204" pitchFamily="34" charset="0"/>
                  <a:ea typeface="宋体" panose="02010600030101010101" pitchFamily="2" charset="-122"/>
                </a:rPr>
                <a:t>32</a:t>
              </a:r>
              <a:r>
                <a:rPr lang="en-US" altLang="zh-CN" sz="3200" b="1">
                  <a:latin typeface="Arial" panose="020B0604020202020204" pitchFamily="34" charset="0"/>
                  <a:ea typeface="宋体" panose="02010600030101010101" pitchFamily="2" charset="-122"/>
                </a:rPr>
                <a:t>=40ms</a:t>
              </a:r>
              <a:endParaRPr lang="en-US" altLang="zh-CN" sz="3200" b="1">
                <a:latin typeface="Arial" panose="020B0604020202020204" pitchFamily="34" charset="0"/>
                <a:ea typeface="宋体" panose="02010600030101010101" pitchFamily="2" charset="-122"/>
              </a:endParaRPr>
            </a:p>
            <a:p>
              <a:pPr>
                <a:spcBef>
                  <a:spcPct val="50000"/>
                </a:spcBef>
              </a:pPr>
              <a:endParaRPr lang="en-US" altLang="zh-CN" sz="1000" b="1">
                <a:latin typeface="Arial" panose="020B0604020202020204" pitchFamily="34" charset="0"/>
                <a:ea typeface="宋体" panose="02010600030101010101" pitchFamily="2" charset="-122"/>
              </a:endParaRPr>
            </a:p>
            <a:p>
              <a:pPr>
                <a:spcBef>
                  <a:spcPct val="50000"/>
                </a:spcBef>
              </a:pPr>
              <a:r>
                <a:rPr lang="en-US" altLang="zh-CN" sz="3200" b="1">
                  <a:latin typeface="Arial" panose="020B0604020202020204" pitchFamily="34" charset="0"/>
                  <a:ea typeface="宋体" panose="02010600030101010101" pitchFamily="2" charset="-122"/>
                </a:rPr>
                <a:t>O</a:t>
              </a:r>
              <a:r>
                <a:rPr lang="en-US" altLang="zh-CN" sz="3200" b="1" baseline="-25000">
                  <a:latin typeface="Arial" panose="020B0604020202020204" pitchFamily="34" charset="0"/>
                  <a:ea typeface="宋体" panose="02010600030101010101" pitchFamily="2" charset="-122"/>
                </a:rPr>
                <a:t>33</a:t>
              </a:r>
              <a:r>
                <a:rPr lang="en-US" altLang="zh-CN" sz="3200" b="1">
                  <a:latin typeface="Arial" panose="020B0604020202020204" pitchFamily="34" charset="0"/>
                  <a:ea typeface="宋体" panose="02010600030101010101" pitchFamily="2" charset="-122"/>
                </a:rPr>
                <a:t>=10ms</a:t>
              </a:r>
              <a:endParaRPr lang="en-US" altLang="zh-CN" sz="3200" b="1">
                <a:latin typeface="Arial" panose="020B0604020202020204" pitchFamily="34" charset="0"/>
                <a:ea typeface="宋体" panose="02010600030101010101" pitchFamily="2" charset="-122"/>
              </a:endParaRPr>
            </a:p>
          </p:txBody>
        </p:sp>
        <p:sp>
          <p:nvSpPr>
            <p:cNvPr id="10250" name="直接连接符 6148"/>
            <p:cNvSpPr/>
            <p:nvPr/>
          </p:nvSpPr>
          <p:spPr>
            <a:xfrm>
              <a:off x="1200" y="1768"/>
              <a:ext cx="0" cy="240"/>
            </a:xfrm>
            <a:prstGeom prst="line">
              <a:avLst/>
            </a:prstGeom>
            <a:ln w="38100" cap="flat" cmpd="sng">
              <a:solidFill>
                <a:schemeClr val="tx1"/>
              </a:solidFill>
              <a:prstDash val="solid"/>
              <a:round/>
              <a:headEnd type="none" w="med" len="med"/>
              <a:tailEnd type="triangle" w="med" len="med"/>
            </a:ln>
          </p:spPr>
        </p:sp>
        <p:sp>
          <p:nvSpPr>
            <p:cNvPr id="10251" name="直接连接符 6151"/>
            <p:cNvSpPr/>
            <p:nvPr/>
          </p:nvSpPr>
          <p:spPr>
            <a:xfrm>
              <a:off x="1200" y="2438"/>
              <a:ext cx="0" cy="240"/>
            </a:xfrm>
            <a:prstGeom prst="line">
              <a:avLst/>
            </a:prstGeom>
            <a:ln w="38100" cap="flat" cmpd="sng">
              <a:solidFill>
                <a:schemeClr val="tx1"/>
              </a:solidFill>
              <a:prstDash val="solid"/>
              <a:round/>
              <a:headEnd type="none" w="med" len="med"/>
              <a:tailEnd type="triangle" w="med" len="med"/>
            </a:ln>
          </p:spPr>
        </p:sp>
      </p:grpSp>
      <p:sp>
        <p:nvSpPr>
          <p:cNvPr id="15" name="文本框 14"/>
          <p:cNvSpPr txBox="1"/>
          <p:nvPr/>
        </p:nvSpPr>
        <p:spPr>
          <a:xfrm>
            <a:off x="1381125" y="295275"/>
            <a:ext cx="6381750" cy="549275"/>
          </a:xfrm>
          <a:prstGeom prst="rect">
            <a:avLst/>
          </a:prstGeom>
          <a:noFill/>
          <a:ln w="9525">
            <a:noFill/>
          </a:ln>
        </p:spPr>
        <p:txBody>
          <a:bodyPr wrap="square" anchor="t">
            <a:spAutoFit/>
          </a:bodyPr>
          <a:p>
            <a:r>
              <a:rPr lang="zh-CN" altLang="en-US">
                <a:solidFill>
                  <a:srgbClr val="FF0000"/>
                </a:solidFill>
                <a:latin typeface="Tahoma" panose="020B0604030504040204" pitchFamily="34" charset="0"/>
                <a:ea typeface="隶书" panose="02010509060101010101" pitchFamily="49" charset="-122"/>
              </a:rPr>
              <a:t>如何进一步提高效率呢？</a:t>
            </a:r>
            <a:endParaRPr lang="zh-CN" altLang="en-US">
              <a:solidFill>
                <a:srgbClr val="FF0000"/>
              </a:solidFill>
              <a:latin typeface="Tahoma" panose="020B0604030504040204" pitchFamily="34" charset="0"/>
              <a:ea typeface="隶书" panose="02010509060101010101" pitchFamily="49" charset="-122"/>
            </a:endParaRPr>
          </a:p>
        </p:txBody>
      </p:sp>
      <p:cxnSp>
        <p:nvCxnSpPr>
          <p:cNvPr id="11" name="直接箭头连接符 10"/>
          <p:cNvCxnSpPr/>
          <p:nvPr/>
        </p:nvCxnSpPr>
        <p:spPr>
          <a:xfrm>
            <a:off x="2309813" y="2165350"/>
            <a:ext cx="822325" cy="255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932363" y="3416300"/>
            <a:ext cx="792163" cy="5889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195513" y="3068638"/>
            <a:ext cx="865188" cy="4746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151438" y="2619375"/>
            <a:ext cx="715963" cy="3778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309813" y="4005263"/>
            <a:ext cx="865188" cy="4746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14925" y="4557713"/>
            <a:ext cx="609600" cy="4556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100000">
                                          <p:val>
                                            <p:strVal val="#ppt_x"/>
                                          </p:val>
                                        </p:tav>
                                      </p:tavLst>
                                    </p:anim>
                                    <p:anim calcmode="lin" valueType="num">
                                      <p:cBhvr>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906463" y="260350"/>
            <a:ext cx="7551737" cy="1143000"/>
          </a:xfrm>
        </p:spPr>
        <p:txBody>
          <a:bodyPr/>
          <a:lstStyle/>
          <a:p>
            <a:r>
              <a:rPr lang="zh-CN" altLang="en-US" smtClean="0"/>
              <a:t>死锁的必要条件</a:t>
            </a:r>
            <a:endParaRPr lang="zh-CN" altLang="en-US" smtClean="0"/>
          </a:p>
        </p:txBody>
      </p:sp>
      <p:sp>
        <p:nvSpPr>
          <p:cNvPr id="23554" name="Rectangle 3"/>
          <p:cNvSpPr>
            <a:spLocks noGrp="1" noChangeArrowheads="1"/>
          </p:cNvSpPr>
          <p:nvPr>
            <p:ph type="body" idx="1"/>
          </p:nvPr>
        </p:nvSpPr>
        <p:spPr>
          <a:xfrm>
            <a:off x="684213" y="1412875"/>
            <a:ext cx="8208962" cy="5040313"/>
          </a:xfrm>
        </p:spPr>
        <p:txBody>
          <a:bodyPr/>
          <a:lstStyle/>
          <a:p>
            <a:pPr>
              <a:lnSpc>
                <a:spcPct val="90000"/>
              </a:lnSpc>
              <a:buFont typeface="Wingdings" panose="05000000000000000000" pitchFamily="2" charset="2"/>
              <a:buNone/>
            </a:pPr>
            <a:r>
              <a:rPr lang="zh-CN" altLang="en-US" sz="2800" smtClean="0"/>
              <a:t>资源的分类</a:t>
            </a:r>
            <a:endParaRPr lang="zh-CN" altLang="en-US" sz="2800" smtClean="0"/>
          </a:p>
          <a:p>
            <a:pPr>
              <a:lnSpc>
                <a:spcPct val="90000"/>
              </a:lnSpc>
            </a:pPr>
            <a:r>
              <a:rPr lang="zh-CN" altLang="en-US" sz="2800" smtClean="0"/>
              <a:t>根据资源是否可抢占</a:t>
            </a:r>
            <a:endParaRPr lang="zh-CN" altLang="en-US" sz="2800" smtClean="0"/>
          </a:p>
          <a:p>
            <a:pPr lvl="1">
              <a:lnSpc>
                <a:spcPct val="90000"/>
              </a:lnSpc>
            </a:pPr>
            <a:r>
              <a:rPr lang="zh-CN" altLang="en-US" sz="2400" smtClean="0"/>
              <a:t>可抢占资源：指资源占有者进程虽然仍需要使用资源，但系统可以根据某原则强行将该资源剥夺，分配给其他进程。</a:t>
            </a:r>
            <a:endParaRPr lang="zh-CN" altLang="en-US" sz="2400" smtClean="0"/>
          </a:p>
          <a:p>
            <a:pPr lvl="1">
              <a:lnSpc>
                <a:spcPct val="90000"/>
              </a:lnSpc>
            </a:pPr>
            <a:r>
              <a:rPr lang="zh-CN" altLang="en-US" sz="2400" smtClean="0"/>
              <a:t>不可抢占资源：指资源一旦被进程占有，只有当进程不再使用而主动释放资源外，其他进程不得强行抢占其资源。</a:t>
            </a:r>
            <a:endParaRPr lang="zh-CN" altLang="en-US" sz="2400" smtClean="0"/>
          </a:p>
          <a:p>
            <a:pPr>
              <a:lnSpc>
                <a:spcPct val="90000"/>
              </a:lnSpc>
            </a:pPr>
            <a:r>
              <a:rPr lang="zh-CN" altLang="en-US" sz="2800" smtClean="0">
                <a:latin typeface="楷体_GB2312" pitchFamily="49" charset="-122"/>
              </a:rPr>
              <a:t>根据资源使用方式</a:t>
            </a:r>
            <a:endParaRPr lang="zh-CN" altLang="en-US" sz="2800" smtClean="0">
              <a:latin typeface="楷体_GB2312" pitchFamily="49" charset="-122"/>
            </a:endParaRPr>
          </a:p>
          <a:p>
            <a:pPr lvl="1">
              <a:lnSpc>
                <a:spcPct val="90000"/>
              </a:lnSpc>
            </a:pPr>
            <a:r>
              <a:rPr lang="zh-CN" altLang="en-US" sz="2400" smtClean="0">
                <a:latin typeface="楷体_GB2312" pitchFamily="49" charset="-122"/>
              </a:rPr>
              <a:t>共享资源：指资源同时可以为多个进程共同使用。</a:t>
            </a:r>
            <a:endParaRPr lang="zh-CN" altLang="en-US" sz="2400" smtClean="0">
              <a:latin typeface="楷体_GB2312" pitchFamily="49" charset="-122"/>
            </a:endParaRPr>
          </a:p>
          <a:p>
            <a:pPr lvl="1">
              <a:lnSpc>
                <a:spcPct val="90000"/>
              </a:lnSpc>
            </a:pPr>
            <a:r>
              <a:rPr lang="zh-CN" altLang="en-US" sz="2400" smtClean="0">
                <a:latin typeface="楷体_GB2312" pitchFamily="49" charset="-122"/>
              </a:rPr>
              <a:t>独享资源：指资源同一时刻只能为一个进程单独使用</a:t>
            </a:r>
            <a:endParaRPr lang="zh-CN" altLang="en-US" sz="2400" smtClean="0">
              <a:latin typeface="楷体_GB2312" pitchFamily="49" charset="-122"/>
            </a:endParaRPr>
          </a:p>
          <a:p>
            <a:pPr>
              <a:lnSpc>
                <a:spcPct val="90000"/>
              </a:lnSpc>
            </a:pPr>
            <a:r>
              <a:rPr lang="zh-CN" altLang="en-US" sz="2800" smtClean="0">
                <a:latin typeface="楷体_GB2312" pitchFamily="49" charset="-122"/>
              </a:rPr>
              <a:t>进程因竞争独享、不可抢占资源而发生死锁。</a:t>
            </a:r>
            <a:endParaRPr lang="zh-CN" altLang="en-US" sz="2800" smtClean="0">
              <a:latin typeface="楷体_GB2312" pitchFamily="49"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zh-CN" altLang="en-US" smtClean="0"/>
              <a:t>死锁的必要条件</a:t>
            </a:r>
            <a:endParaRPr lang="zh-CN" altLang="en-US" smtClean="0"/>
          </a:p>
        </p:txBody>
      </p:sp>
      <p:sp>
        <p:nvSpPr>
          <p:cNvPr id="24578" name="Rectangle 3"/>
          <p:cNvSpPr>
            <a:spLocks noGrp="1" noChangeArrowheads="1"/>
          </p:cNvSpPr>
          <p:nvPr>
            <p:ph type="body" idx="1"/>
          </p:nvPr>
        </p:nvSpPr>
        <p:spPr>
          <a:xfrm>
            <a:off x="762000" y="1557338"/>
            <a:ext cx="7772400" cy="4538662"/>
          </a:xfrm>
        </p:spPr>
        <p:txBody>
          <a:bodyPr/>
          <a:lstStyle/>
          <a:p>
            <a:pPr>
              <a:lnSpc>
                <a:spcPct val="90000"/>
              </a:lnSpc>
            </a:pPr>
            <a:r>
              <a:rPr lang="zh-CN" altLang="en-US" sz="2800" smtClean="0"/>
              <a:t>互斥条件：一个资源一次只能被一个进程所使用。</a:t>
            </a:r>
            <a:endParaRPr lang="zh-CN" altLang="en-US" sz="2800" smtClean="0"/>
          </a:p>
          <a:p>
            <a:pPr>
              <a:lnSpc>
                <a:spcPct val="90000"/>
              </a:lnSpc>
            </a:pPr>
            <a:r>
              <a:rPr lang="zh-CN" altLang="en-US" sz="2800" smtClean="0"/>
              <a:t>不可抢占条件：一个资源仅能被占有它的进程所释放，而不能被其他的进程强行抢占。</a:t>
            </a:r>
            <a:endParaRPr lang="zh-CN" altLang="en-US" sz="2800" smtClean="0"/>
          </a:p>
          <a:p>
            <a:pPr>
              <a:lnSpc>
                <a:spcPct val="90000"/>
              </a:lnSpc>
            </a:pPr>
            <a:r>
              <a:rPr lang="zh-CN" altLang="en-US" sz="2800" smtClean="0"/>
              <a:t>部分分配条件：一个进程已占有分给它的资源，但仍然要求其他资源。</a:t>
            </a:r>
            <a:endParaRPr lang="zh-CN" altLang="en-US" sz="2800" smtClean="0"/>
          </a:p>
          <a:p>
            <a:pPr>
              <a:lnSpc>
                <a:spcPct val="90000"/>
              </a:lnSpc>
            </a:pPr>
            <a:r>
              <a:rPr lang="zh-CN" altLang="en-US" sz="2800" smtClean="0"/>
              <a:t>循环等待条件：在系统中存在一个由若干个进程形成的环形请求链，其中的每一个进程均占有若干种资源中的某一种，同时还要求下一个进程所占有的资源。</a:t>
            </a:r>
            <a:endParaRPr lang="zh-CN" altLang="en-US" sz="2800" smtClean="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762000" y="228600"/>
            <a:ext cx="7772400" cy="1143000"/>
          </a:xfrm>
        </p:spPr>
        <p:txBody>
          <a:bodyPr/>
          <a:lstStyle/>
          <a:p>
            <a:r>
              <a:rPr lang="zh-CN" altLang="en-US" smtClean="0"/>
              <a:t>进程</a:t>
            </a:r>
            <a:r>
              <a:rPr lang="en-US" altLang="zh-CN" smtClean="0"/>
              <a:t>-</a:t>
            </a:r>
            <a:r>
              <a:rPr lang="zh-CN" altLang="en-US" smtClean="0"/>
              <a:t>资源分配图</a:t>
            </a:r>
            <a:endParaRPr lang="zh-CN" altLang="en-US" smtClean="0"/>
          </a:p>
        </p:txBody>
      </p:sp>
      <p:sp>
        <p:nvSpPr>
          <p:cNvPr id="25602" name="Rectangle 3"/>
          <p:cNvSpPr>
            <a:spLocks noGrp="1" noChangeArrowheads="1"/>
          </p:cNvSpPr>
          <p:nvPr>
            <p:ph type="body" idx="4294967295"/>
          </p:nvPr>
        </p:nvSpPr>
        <p:spPr>
          <a:xfrm>
            <a:off x="611188" y="1484313"/>
            <a:ext cx="8064500" cy="4535487"/>
          </a:xfrm>
        </p:spPr>
        <p:txBody>
          <a:bodyPr/>
          <a:lstStyle/>
          <a:p>
            <a:r>
              <a:rPr lang="zh-CN" altLang="en-US" sz="2800" smtClean="0"/>
              <a:t>约定</a:t>
            </a:r>
            <a:r>
              <a:rPr lang="en-US" altLang="zh-CN" sz="2800" smtClean="0"/>
              <a:t>Pi→Rj</a:t>
            </a:r>
            <a:r>
              <a:rPr lang="zh-CN" altLang="en-US" sz="2800" smtClean="0"/>
              <a:t>为请求边，表示进程</a:t>
            </a:r>
            <a:r>
              <a:rPr lang="en-US" altLang="zh-CN" sz="2800" smtClean="0"/>
              <a:t>Pi</a:t>
            </a:r>
            <a:r>
              <a:rPr lang="zh-CN" altLang="en-US" sz="2800" smtClean="0"/>
              <a:t>申请资源类</a:t>
            </a:r>
            <a:r>
              <a:rPr lang="en-US" altLang="zh-CN" sz="2800" smtClean="0"/>
              <a:t>Rj</a:t>
            </a:r>
            <a:r>
              <a:rPr lang="zh-CN" altLang="en-US" sz="2800" smtClean="0"/>
              <a:t>中的一个资源得不到满足而处于等待</a:t>
            </a:r>
            <a:r>
              <a:rPr lang="en-US" altLang="zh-CN" sz="2800" smtClean="0"/>
              <a:t>Rj</a:t>
            </a:r>
            <a:r>
              <a:rPr lang="zh-CN" altLang="en-US" sz="2800" smtClean="0"/>
              <a:t>类资源的状态，该有向边从进程开始指到方框的边缘，表示进程</a:t>
            </a:r>
            <a:r>
              <a:rPr lang="en-US" altLang="zh-CN" sz="2800" smtClean="0"/>
              <a:t>Pi</a:t>
            </a:r>
            <a:r>
              <a:rPr lang="zh-CN" altLang="en-US" sz="2800" smtClean="0"/>
              <a:t>申请</a:t>
            </a:r>
            <a:r>
              <a:rPr lang="en-US" altLang="zh-CN" sz="2800" smtClean="0"/>
              <a:t>Rj</a:t>
            </a:r>
            <a:r>
              <a:rPr lang="zh-CN" altLang="en-US" sz="2800" smtClean="0"/>
              <a:t>类中的一个资源。</a:t>
            </a:r>
            <a:endParaRPr lang="zh-CN" altLang="en-US" sz="2800" smtClean="0"/>
          </a:p>
          <a:p>
            <a:r>
              <a:rPr lang="en-US" altLang="zh-CN" sz="2800" smtClean="0"/>
              <a:t>Rj→Pi</a:t>
            </a:r>
            <a:r>
              <a:rPr lang="zh-CN" altLang="en-US" sz="2800" smtClean="0"/>
              <a:t>为分配边，表示</a:t>
            </a:r>
            <a:r>
              <a:rPr lang="en-US" altLang="zh-CN" sz="2800" smtClean="0"/>
              <a:t>Rj</a:t>
            </a:r>
            <a:r>
              <a:rPr lang="zh-CN" altLang="en-US" sz="2800" smtClean="0"/>
              <a:t>类中的一个资源已被进程</a:t>
            </a:r>
            <a:r>
              <a:rPr lang="en-US" altLang="zh-CN" sz="2800" smtClean="0"/>
              <a:t>Pi</a:t>
            </a:r>
            <a:r>
              <a:rPr lang="zh-CN" altLang="en-US" sz="2800" smtClean="0"/>
              <a:t>占用，由于已把一个具体的资源分给了进程</a:t>
            </a:r>
            <a:r>
              <a:rPr lang="en-US" altLang="zh-CN" sz="2800" smtClean="0"/>
              <a:t>Pi</a:t>
            </a:r>
            <a:r>
              <a:rPr lang="zh-CN" altLang="en-US" sz="2800" smtClean="0"/>
              <a:t>，故该有向边从方框内的某个黑圆点出发指向进程。 </a:t>
            </a:r>
            <a:endParaRPr lang="zh-CN" altLang="en-US" sz="2800" smtClean="0"/>
          </a:p>
          <a:p>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spect="1" noChangeArrowheads="1"/>
          </p:cNvPicPr>
          <p:nvPr/>
        </p:nvPicPr>
        <p:blipFill>
          <a:blip r:embed="rId1"/>
          <a:srcRect/>
          <a:stretch>
            <a:fillRect/>
          </a:stretch>
        </p:blipFill>
        <p:spPr bwMode="auto">
          <a:xfrm>
            <a:off x="1763713" y="908050"/>
            <a:ext cx="5486400" cy="4784725"/>
          </a:xfrm>
          <a:prstGeom prst="rect">
            <a:avLst/>
          </a:prstGeom>
          <a:noFill/>
          <a:ln w="9525">
            <a:noFill/>
            <a:miter lim="800000"/>
            <a:headEnd/>
            <a:tailEnd/>
          </a:ln>
        </p:spPr>
      </p:pic>
      <p:sp>
        <p:nvSpPr>
          <p:cNvPr id="26626" name="Rectangle 4"/>
          <p:cNvSpPr>
            <a:spLocks noChangeArrowheads="1"/>
          </p:cNvSpPr>
          <p:nvPr/>
        </p:nvSpPr>
        <p:spPr bwMode="auto">
          <a:xfrm>
            <a:off x="2555875" y="5876925"/>
            <a:ext cx="3163888" cy="579438"/>
          </a:xfrm>
          <a:prstGeom prst="rect">
            <a:avLst/>
          </a:prstGeom>
          <a:noFill/>
          <a:ln w="9525">
            <a:noFill/>
            <a:miter lim="800000"/>
          </a:ln>
        </p:spPr>
        <p:txBody>
          <a:bodyPr wrap="none">
            <a:spAutoFit/>
          </a:bodyPr>
          <a:lstStyle/>
          <a:p>
            <a:r>
              <a:rPr lang="zh-CN" altLang="en-US" sz="3200">
                <a:solidFill>
                  <a:srgbClr val="CC3300"/>
                </a:solidFill>
              </a:rPr>
              <a:t>进程</a:t>
            </a:r>
            <a:r>
              <a:rPr lang="en-US" altLang="zh-CN" sz="3200">
                <a:solidFill>
                  <a:srgbClr val="CC3300"/>
                </a:solidFill>
              </a:rPr>
              <a:t>-</a:t>
            </a:r>
            <a:r>
              <a:rPr lang="zh-CN" altLang="en-US" sz="3200">
                <a:solidFill>
                  <a:srgbClr val="CC3300"/>
                </a:solidFill>
              </a:rPr>
              <a:t>资源分配图</a:t>
            </a:r>
            <a:endParaRPr lang="zh-CN" altLang="en-US" sz="3200">
              <a:solidFill>
                <a:srgbClr val="CC33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Rot="1"/>
          </p:cNvSpPr>
          <p:nvPr>
            <p:ph type="title" idx="4294967295"/>
          </p:nvPr>
        </p:nvSpPr>
        <p:spPr>
          <a:xfrm>
            <a:off x="298450" y="228600"/>
            <a:ext cx="8540750" cy="1039813"/>
          </a:xfrm>
        </p:spPr>
        <p:txBody>
          <a:bodyPr vert="horz" wrap="square" lIns="91440" tIns="45720" rIns="91440" bIns="45720" anchor="ctr"/>
          <a:p>
            <a:pPr eaLnBrk="1" hangingPunct="1"/>
            <a:r>
              <a:rPr lang="en-US" altLang="zh-CN" sz="4000" b="1"/>
              <a:t> </a:t>
            </a:r>
            <a:r>
              <a:rPr lang="zh-CN" altLang="en-US" sz="4000" b="1" dirty="0"/>
              <a:t>死锁的描述</a:t>
            </a:r>
            <a:r>
              <a:rPr lang="en-US" altLang="zh-CN" sz="4000" b="1"/>
              <a:t>-</a:t>
            </a:r>
            <a:r>
              <a:rPr lang="zh-CN" altLang="en-US" sz="4000" b="1" dirty="0"/>
              <a:t>资源分配图</a:t>
            </a:r>
            <a:endParaRPr lang="zh-CN" altLang="en-US" sz="4000" b="1" dirty="0"/>
          </a:p>
        </p:txBody>
      </p:sp>
      <p:grpSp>
        <p:nvGrpSpPr>
          <p:cNvPr id="144387" name="Group 10"/>
          <p:cNvGrpSpPr/>
          <p:nvPr/>
        </p:nvGrpSpPr>
        <p:grpSpPr>
          <a:xfrm>
            <a:off x="755650" y="1198563"/>
            <a:ext cx="8208963" cy="4894262"/>
            <a:chOff x="385" y="1480"/>
            <a:chExt cx="5171" cy="2630"/>
          </a:xfrm>
        </p:grpSpPr>
        <p:pic>
          <p:nvPicPr>
            <p:cNvPr id="144388" name="Picture 4" descr="3a3"/>
            <p:cNvPicPr>
              <a:picLocks noChangeAspect="1"/>
            </p:cNvPicPr>
            <p:nvPr/>
          </p:nvPicPr>
          <p:blipFill>
            <a:blip r:embed="rId1"/>
            <a:stretch>
              <a:fillRect/>
            </a:stretch>
          </p:blipFill>
          <p:spPr>
            <a:xfrm>
              <a:off x="1474" y="2024"/>
              <a:ext cx="1905" cy="2086"/>
            </a:xfrm>
            <a:prstGeom prst="rect">
              <a:avLst/>
            </a:prstGeom>
            <a:noFill/>
            <a:ln w="9525">
              <a:noFill/>
            </a:ln>
          </p:spPr>
        </p:pic>
        <p:sp>
          <p:nvSpPr>
            <p:cNvPr id="144389" name="AutoShape 5"/>
            <p:cNvSpPr/>
            <p:nvPr/>
          </p:nvSpPr>
          <p:spPr>
            <a:xfrm>
              <a:off x="385" y="2251"/>
              <a:ext cx="1044" cy="544"/>
            </a:xfrm>
            <a:prstGeom prst="cloudCallout">
              <a:avLst>
                <a:gd name="adj1" fmla="val 62644"/>
                <a:gd name="adj2" fmla="val 56250"/>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圆圈表示进程</a:t>
              </a:r>
              <a:endParaRPr lang="zh-CN" altLang="en-US" sz="2000" dirty="0">
                <a:latin typeface="Arial" panose="020B0604020202020204" pitchFamily="34" charset="0"/>
                <a:ea typeface="楷体_GB2312" pitchFamily="49" charset="-122"/>
              </a:endParaRPr>
            </a:p>
          </p:txBody>
        </p:sp>
        <p:sp>
          <p:nvSpPr>
            <p:cNvPr id="144390" name="AutoShape 6"/>
            <p:cNvSpPr/>
            <p:nvPr/>
          </p:nvSpPr>
          <p:spPr>
            <a:xfrm>
              <a:off x="3152" y="1480"/>
              <a:ext cx="1044" cy="544"/>
            </a:xfrm>
            <a:prstGeom prst="cloudCallout">
              <a:avLst>
                <a:gd name="adj1" fmla="val -57278"/>
                <a:gd name="adj2" fmla="val 91546"/>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方框表示资源</a:t>
              </a:r>
              <a:endParaRPr lang="zh-CN" altLang="en-US" sz="2000" dirty="0">
                <a:latin typeface="Arial" panose="020B0604020202020204" pitchFamily="34" charset="0"/>
                <a:ea typeface="楷体_GB2312" pitchFamily="49" charset="-122"/>
              </a:endParaRPr>
            </a:p>
          </p:txBody>
        </p:sp>
        <p:sp>
          <p:nvSpPr>
            <p:cNvPr id="144391" name="AutoShape 7"/>
            <p:cNvSpPr/>
            <p:nvPr/>
          </p:nvSpPr>
          <p:spPr>
            <a:xfrm>
              <a:off x="385" y="3158"/>
              <a:ext cx="1135" cy="544"/>
            </a:xfrm>
            <a:prstGeom prst="cloudCallout">
              <a:avLst>
                <a:gd name="adj1" fmla="val 86565"/>
                <a:gd name="adj2" fmla="val 43935"/>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圆点数表示实例数</a:t>
              </a:r>
              <a:endParaRPr lang="zh-CN" altLang="en-US" sz="2000" dirty="0">
                <a:latin typeface="Arial" panose="020B0604020202020204" pitchFamily="34" charset="0"/>
                <a:ea typeface="楷体_GB2312" pitchFamily="49" charset="-122"/>
              </a:endParaRPr>
            </a:p>
          </p:txBody>
        </p:sp>
        <p:sp>
          <p:nvSpPr>
            <p:cNvPr id="144392" name="AutoShape 8"/>
            <p:cNvSpPr/>
            <p:nvPr/>
          </p:nvSpPr>
          <p:spPr>
            <a:xfrm>
              <a:off x="3424" y="3430"/>
              <a:ext cx="1860" cy="680"/>
            </a:xfrm>
            <a:prstGeom prst="cloudCallout">
              <a:avLst>
                <a:gd name="adj1" fmla="val -91722"/>
                <a:gd name="adj2" fmla="val -137796"/>
              </a:avLst>
            </a:prstGeom>
            <a:solidFill>
              <a:srgbClr val="CCFFFF"/>
            </a:solidFill>
            <a:ln w="9525" cap="flat" cmpd="sng">
              <a:solidFill>
                <a:schemeClr val="tx1"/>
              </a:solidFill>
              <a:prstDash val="solid"/>
              <a:headEnd type="none" w="med" len="med"/>
              <a:tailEnd type="none" w="med" len="med"/>
            </a:ln>
          </p:spPr>
          <p:txBody>
            <a:bodyPr anchor="t" anchorCtr="1"/>
            <a:p>
              <a:pPr algn="ctr">
                <a:lnSpc>
                  <a:spcPct val="100000"/>
                </a:lnSpc>
                <a:spcBef>
                  <a:spcPct val="0"/>
                </a:spcBef>
                <a:buClrTx/>
                <a:buFontTx/>
              </a:pPr>
              <a:r>
                <a:rPr lang="zh-CN" altLang="en-US" sz="2000" dirty="0">
                  <a:latin typeface="Arial" panose="020B0604020202020204" pitchFamily="34" charset="0"/>
                  <a:ea typeface="楷体_GB2312" pitchFamily="49" charset="-122"/>
                </a:rPr>
                <a:t>申请边，指向表示资源的矩形</a:t>
              </a:r>
              <a:endParaRPr lang="zh-CN" altLang="en-US" sz="2000" dirty="0">
                <a:latin typeface="Arial" panose="020B0604020202020204" pitchFamily="34" charset="0"/>
                <a:ea typeface="楷体_GB2312" pitchFamily="49" charset="-122"/>
              </a:endParaRPr>
            </a:p>
          </p:txBody>
        </p:sp>
        <p:sp>
          <p:nvSpPr>
            <p:cNvPr id="144393" name="AutoShape 9"/>
            <p:cNvSpPr/>
            <p:nvPr/>
          </p:nvSpPr>
          <p:spPr>
            <a:xfrm>
              <a:off x="3833" y="2115"/>
              <a:ext cx="1723" cy="725"/>
            </a:xfrm>
            <a:prstGeom prst="cloudCallout">
              <a:avLst>
                <a:gd name="adj1" fmla="val -98519"/>
                <a:gd name="adj2" fmla="val 28208"/>
              </a:avLst>
            </a:prstGeom>
            <a:solidFill>
              <a:srgbClr val="CCFFFF"/>
            </a:solidFill>
            <a:ln w="9525" cap="flat" cmpd="sng">
              <a:solidFill>
                <a:schemeClr val="tx1"/>
              </a:solidFill>
              <a:prstDash val="solid"/>
              <a:headEnd type="none" w="med" len="med"/>
              <a:tailEnd type="none" w="med" len="med"/>
            </a:ln>
          </p:spPr>
          <p:txBody>
            <a:bodyPr anchor="ctr"/>
            <a:p>
              <a:pPr algn="ctr">
                <a:lnSpc>
                  <a:spcPct val="100000"/>
                </a:lnSpc>
                <a:spcBef>
                  <a:spcPct val="0"/>
                </a:spcBef>
                <a:buClrTx/>
                <a:buFontTx/>
              </a:pPr>
              <a:r>
                <a:rPr lang="zh-CN" altLang="en-US" sz="2000" dirty="0">
                  <a:latin typeface="Arial" panose="020B0604020202020204" pitchFamily="34" charset="0"/>
                  <a:ea typeface="楷体_GB2312" pitchFamily="49" charset="-122"/>
                </a:rPr>
                <a:t>分配边必须指向矩形内的某个圆点</a:t>
              </a:r>
              <a:endParaRPr lang="zh-CN" altLang="en-US" sz="2000" dirty="0">
                <a:latin typeface="Arial" panose="020B0604020202020204" pitchFamily="34" charset="0"/>
                <a:ea typeface="楷体_GB2312" pitchFamily="49" charset="-122"/>
              </a:endParaRPr>
            </a:p>
          </p:txBody>
        </p:sp>
      </p:gr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5410" name="Picture 2" descr="3a3"/>
          <p:cNvPicPr>
            <a:picLocks noChangeAspect="1"/>
          </p:cNvPicPr>
          <p:nvPr/>
        </p:nvPicPr>
        <p:blipFill>
          <a:blip r:embed="rId1"/>
          <a:stretch>
            <a:fillRect/>
          </a:stretch>
        </p:blipFill>
        <p:spPr>
          <a:xfrm>
            <a:off x="2916238" y="1916113"/>
            <a:ext cx="3024187" cy="3311525"/>
          </a:xfrm>
          <a:prstGeom prst="rect">
            <a:avLst/>
          </a:prstGeom>
          <a:noFill/>
          <a:ln w="9525">
            <a:noFill/>
          </a:ln>
        </p:spPr>
      </p:pic>
      <p:sp>
        <p:nvSpPr>
          <p:cNvPr id="268291" name="AutoShape 3"/>
          <p:cNvSpPr/>
          <p:nvPr/>
        </p:nvSpPr>
        <p:spPr>
          <a:xfrm>
            <a:off x="6191250" y="5030788"/>
            <a:ext cx="2952750" cy="1827212"/>
          </a:xfrm>
          <a:prstGeom prst="wedgeRoundRectCallout">
            <a:avLst>
              <a:gd name="adj1" fmla="val -55861"/>
              <a:gd name="adj2" fmla="val -87880"/>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r1</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1</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r2</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2</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r3</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1</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nSpc>
                <a:spcPct val="125000"/>
              </a:lnSpc>
              <a:spcBef>
                <a:spcPct val="0"/>
              </a:spcBef>
              <a:buClr>
                <a:schemeClr val="accent2"/>
              </a:buClr>
              <a:buSzPct val="80000"/>
            </a:pPr>
            <a:r>
              <a:rPr lang="zh-CN" altLang="en-US" sz="2000" dirty="0">
                <a:latin typeface="Arial" panose="020B0604020202020204" pitchFamily="34" charset="0"/>
                <a:ea typeface="楷体_GB2312" pitchFamily="49" charset="-122"/>
              </a:rPr>
              <a:t>资源类型</a:t>
            </a:r>
            <a:r>
              <a:rPr lang="en-US" altLang="zh-CN" sz="2000">
                <a:latin typeface="Arial" panose="020B0604020202020204" pitchFamily="34" charset="0"/>
                <a:ea typeface="楷体_GB2312" pitchFamily="49" charset="-122"/>
              </a:rPr>
              <a:t>r4</a:t>
            </a:r>
            <a:r>
              <a:rPr lang="zh-CN" altLang="en-US" sz="2000" dirty="0">
                <a:latin typeface="Arial" panose="020B0604020202020204" pitchFamily="34" charset="0"/>
                <a:ea typeface="楷体_GB2312" pitchFamily="49" charset="-122"/>
              </a:rPr>
              <a:t>有</a:t>
            </a:r>
            <a:r>
              <a:rPr lang="en-US" altLang="zh-CN" sz="2000">
                <a:latin typeface="Arial" panose="020B0604020202020204" pitchFamily="34" charset="0"/>
                <a:ea typeface="楷体_GB2312" pitchFamily="49" charset="-122"/>
              </a:rPr>
              <a:t>3</a:t>
            </a:r>
            <a:r>
              <a:rPr lang="zh-CN" altLang="en-US" sz="2000" dirty="0">
                <a:latin typeface="Arial" panose="020B0604020202020204" pitchFamily="34" charset="0"/>
                <a:ea typeface="楷体_GB2312" pitchFamily="49" charset="-122"/>
              </a:rPr>
              <a:t>个实例</a:t>
            </a:r>
            <a:endParaRPr lang="zh-CN" altLang="en-US" sz="2000" dirty="0">
              <a:latin typeface="Arial" panose="020B0604020202020204" pitchFamily="34" charset="0"/>
              <a:ea typeface="楷体_GB2312" pitchFamily="49" charset="-122"/>
            </a:endParaRPr>
          </a:p>
          <a:p>
            <a:pPr algn="ctr">
              <a:lnSpc>
                <a:spcPct val="100000"/>
              </a:lnSpc>
              <a:spcBef>
                <a:spcPct val="0"/>
              </a:spcBef>
              <a:buClrTx/>
              <a:buFontTx/>
            </a:pPr>
            <a:endParaRPr lang="en-US" altLang="zh-CN" sz="2000">
              <a:solidFill>
                <a:schemeClr val="tx2"/>
              </a:solidFill>
              <a:latin typeface="Arial" panose="020B0604020202020204" pitchFamily="34" charset="0"/>
              <a:ea typeface="楷体_GB2312" pitchFamily="49" charset="-122"/>
            </a:endParaRPr>
          </a:p>
        </p:txBody>
      </p:sp>
      <p:sp>
        <p:nvSpPr>
          <p:cNvPr id="268292" name="AutoShape 4"/>
          <p:cNvSpPr/>
          <p:nvPr/>
        </p:nvSpPr>
        <p:spPr>
          <a:xfrm>
            <a:off x="0" y="2133600"/>
            <a:ext cx="2952750" cy="1223963"/>
          </a:xfrm>
          <a:prstGeom prst="wedgeRoundRectCallout">
            <a:avLst>
              <a:gd name="adj1" fmla="val 55593"/>
              <a:gd name="adj2" fmla="val 49611"/>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00000"/>
              </a:lnSpc>
              <a:spcBef>
                <a:spcPct val="0"/>
              </a:spcBef>
              <a:buClrTx/>
              <a:buFontTx/>
            </a:pPr>
            <a:r>
              <a:rPr lang="zh-CN" altLang="en-US" sz="2000" dirty="0">
                <a:latin typeface="Arial" panose="020B0604020202020204" pitchFamily="34" charset="0"/>
                <a:ea typeface="楷体_GB2312" pitchFamily="49" charset="-122"/>
              </a:rPr>
              <a:t>占有资源类型</a:t>
            </a:r>
            <a:r>
              <a:rPr lang="en-US" altLang="zh-CN" sz="2000">
                <a:latin typeface="Arial" panose="020B0604020202020204" pitchFamily="34" charset="0"/>
                <a:ea typeface="楷体_GB2312" pitchFamily="49" charset="-122"/>
              </a:rPr>
              <a:t>r2</a:t>
            </a:r>
            <a:r>
              <a:rPr lang="zh-CN" altLang="en-US" sz="2000" dirty="0">
                <a:latin typeface="Arial" panose="020B0604020202020204" pitchFamily="34" charset="0"/>
                <a:ea typeface="楷体_GB2312" pitchFamily="49" charset="-122"/>
              </a:rPr>
              <a:t>的一个实例，等资源类型</a:t>
            </a:r>
            <a:r>
              <a:rPr lang="en-US" altLang="zh-CN" sz="2000">
                <a:latin typeface="Arial" panose="020B0604020202020204" pitchFamily="34" charset="0"/>
                <a:ea typeface="楷体_GB2312" pitchFamily="49" charset="-122"/>
              </a:rPr>
              <a:t>r1</a:t>
            </a:r>
            <a:r>
              <a:rPr lang="zh-CN" altLang="en-US" sz="2000" dirty="0">
                <a:latin typeface="Arial" panose="020B0604020202020204" pitchFamily="34" charset="0"/>
                <a:ea typeface="楷体_GB2312" pitchFamily="49" charset="-122"/>
              </a:rPr>
              <a:t>的一个实例</a:t>
            </a:r>
            <a:endParaRPr lang="zh-CN" altLang="en-US" sz="2000" dirty="0">
              <a:latin typeface="Arial" panose="020B0604020202020204" pitchFamily="34" charset="0"/>
              <a:ea typeface="楷体_GB2312" pitchFamily="49" charset="-122"/>
            </a:endParaRPr>
          </a:p>
        </p:txBody>
      </p:sp>
      <p:sp>
        <p:nvSpPr>
          <p:cNvPr id="268293" name="AutoShape 5"/>
          <p:cNvSpPr/>
          <p:nvPr/>
        </p:nvSpPr>
        <p:spPr>
          <a:xfrm>
            <a:off x="2627313" y="5661025"/>
            <a:ext cx="2952750" cy="1196975"/>
          </a:xfrm>
          <a:prstGeom prst="wedgeRoundRectCallout">
            <a:avLst>
              <a:gd name="adj1" fmla="val 7796"/>
              <a:gd name="adj2" fmla="val -198278"/>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00000"/>
              </a:lnSpc>
              <a:spcBef>
                <a:spcPct val="0"/>
              </a:spcBef>
              <a:buClrTx/>
              <a:buFontTx/>
            </a:pPr>
            <a:r>
              <a:rPr lang="zh-CN" altLang="en-US" sz="2000" dirty="0">
                <a:latin typeface="Arial" panose="020B0604020202020204" pitchFamily="34" charset="0"/>
                <a:ea typeface="楷体_GB2312" pitchFamily="49" charset="-122"/>
              </a:rPr>
              <a:t>分别占有资源类型</a:t>
            </a:r>
            <a:r>
              <a:rPr lang="en-US" altLang="zh-CN" sz="2000">
                <a:latin typeface="Arial" panose="020B0604020202020204" pitchFamily="34" charset="0"/>
                <a:ea typeface="楷体_GB2312" pitchFamily="49" charset="-122"/>
              </a:rPr>
              <a:t>r1</a:t>
            </a:r>
            <a:r>
              <a:rPr lang="zh-CN" altLang="en-US" sz="2000" dirty="0">
                <a:latin typeface="Arial" panose="020B0604020202020204" pitchFamily="34" charset="0"/>
                <a:ea typeface="楷体_GB2312" pitchFamily="49" charset="-122"/>
              </a:rPr>
              <a:t>和</a:t>
            </a:r>
            <a:r>
              <a:rPr lang="en-US" altLang="zh-CN" sz="2000">
                <a:latin typeface="Arial" panose="020B0604020202020204" pitchFamily="34" charset="0"/>
                <a:ea typeface="楷体_GB2312" pitchFamily="49" charset="-122"/>
              </a:rPr>
              <a:t>r2</a:t>
            </a:r>
            <a:r>
              <a:rPr lang="zh-CN" altLang="en-US" sz="2000" dirty="0">
                <a:latin typeface="Arial" panose="020B0604020202020204" pitchFamily="34" charset="0"/>
                <a:ea typeface="楷体_GB2312" pitchFamily="49" charset="-122"/>
              </a:rPr>
              <a:t>的一个实例，等资源类型</a:t>
            </a:r>
            <a:r>
              <a:rPr lang="en-US" altLang="zh-CN" sz="2000">
                <a:latin typeface="Arial" panose="020B0604020202020204" pitchFamily="34" charset="0"/>
                <a:ea typeface="楷体_GB2312" pitchFamily="49" charset="-122"/>
              </a:rPr>
              <a:t>r3</a:t>
            </a:r>
            <a:r>
              <a:rPr lang="zh-CN" altLang="en-US" sz="2000" dirty="0">
                <a:latin typeface="Arial" panose="020B0604020202020204" pitchFamily="34" charset="0"/>
                <a:ea typeface="楷体_GB2312" pitchFamily="49" charset="-122"/>
              </a:rPr>
              <a:t>的一个实例</a:t>
            </a:r>
            <a:endParaRPr lang="zh-CN" altLang="en-US" sz="2000" dirty="0">
              <a:latin typeface="Arial" panose="020B0604020202020204" pitchFamily="34" charset="0"/>
              <a:ea typeface="楷体_GB2312" pitchFamily="49" charset="-122"/>
            </a:endParaRPr>
          </a:p>
        </p:txBody>
      </p:sp>
      <p:sp>
        <p:nvSpPr>
          <p:cNvPr id="268294" name="AutoShape 6"/>
          <p:cNvSpPr/>
          <p:nvPr/>
        </p:nvSpPr>
        <p:spPr>
          <a:xfrm>
            <a:off x="6227763" y="1268413"/>
            <a:ext cx="2305050" cy="1223962"/>
          </a:xfrm>
          <a:prstGeom prst="wedgeRoundRectCallout">
            <a:avLst>
              <a:gd name="adj1" fmla="val -68731"/>
              <a:gd name="adj2" fmla="val 128856"/>
              <a:gd name="adj3" fmla="val 16667"/>
            </a:avLst>
          </a:prstGeom>
          <a:solidFill>
            <a:srgbClr val="CCFFFF"/>
          </a:solidFill>
          <a:ln w="9525" cap="flat" cmpd="sng">
            <a:solidFill>
              <a:schemeClr val="tx1"/>
            </a:solidFill>
            <a:prstDash val="solid"/>
            <a:miter/>
            <a:headEnd type="none" w="med" len="med"/>
            <a:tailEnd type="none" w="med" len="med"/>
          </a:ln>
        </p:spPr>
        <p:txBody>
          <a:bodyPr anchor="ctr"/>
          <a:p>
            <a:pPr>
              <a:lnSpc>
                <a:spcPct val="100000"/>
              </a:lnSpc>
              <a:spcBef>
                <a:spcPct val="0"/>
              </a:spcBef>
              <a:buClrTx/>
              <a:buFontTx/>
            </a:pPr>
            <a:r>
              <a:rPr lang="zh-CN" altLang="en-US" sz="2000" dirty="0">
                <a:latin typeface="Arial" panose="020B0604020202020204" pitchFamily="34" charset="0"/>
                <a:ea typeface="楷体_GB2312" pitchFamily="49" charset="-122"/>
              </a:rPr>
              <a:t>占有资源类型</a:t>
            </a:r>
            <a:r>
              <a:rPr lang="en-US" altLang="zh-CN" sz="2000">
                <a:latin typeface="Arial" panose="020B0604020202020204" pitchFamily="34" charset="0"/>
                <a:ea typeface="楷体_GB2312" pitchFamily="49" charset="-122"/>
              </a:rPr>
              <a:t>r3</a:t>
            </a:r>
            <a:r>
              <a:rPr lang="zh-CN" altLang="en-US" sz="2000" dirty="0">
                <a:latin typeface="Arial" panose="020B0604020202020204" pitchFamily="34" charset="0"/>
                <a:ea typeface="楷体_GB2312" pitchFamily="49" charset="-122"/>
              </a:rPr>
              <a:t>的一个实例</a:t>
            </a:r>
            <a:endParaRPr lang="zh-CN" altLang="en-US" sz="2000" dirty="0">
              <a:latin typeface="Arial" panose="020B0604020202020204" pitchFamily="34" charset="0"/>
              <a:ea typeface="楷体_GB2312" pitchFamily="49" charset="-122"/>
            </a:endParaRPr>
          </a:p>
        </p:txBody>
      </p:sp>
      <p:sp>
        <p:nvSpPr>
          <p:cNvPr id="268295" name="AutoShape 7"/>
          <p:cNvSpPr/>
          <p:nvPr/>
        </p:nvSpPr>
        <p:spPr>
          <a:xfrm>
            <a:off x="0" y="0"/>
            <a:ext cx="3348038" cy="2060575"/>
          </a:xfrm>
          <a:prstGeom prst="wedgeRoundRectCallout">
            <a:avLst>
              <a:gd name="adj1" fmla="val 83949"/>
              <a:gd name="adj2" fmla="val 34667"/>
              <a:gd name="adj3" fmla="val 16667"/>
            </a:avLst>
          </a:prstGeom>
          <a:solidFill>
            <a:srgbClr val="CCFFFF"/>
          </a:solidFill>
          <a:ln w="9525" cap="flat" cmpd="sng">
            <a:solidFill>
              <a:schemeClr val="tx1"/>
            </a:solidFill>
            <a:prstDash val="solid"/>
            <a:miter/>
            <a:headEnd type="none" w="med" len="med"/>
            <a:tailEnd type="none" w="med" len="med"/>
          </a:ln>
        </p:spPr>
        <p:txBody>
          <a:bodyPr anchor="t" anchorCtr="1"/>
          <a:p>
            <a:pPr>
              <a:lnSpc>
                <a:spcPct val="100000"/>
              </a:lnSpc>
              <a:spcBef>
                <a:spcPct val="0"/>
              </a:spcBef>
              <a:buClrTx/>
              <a:buFontTx/>
            </a:pPr>
            <a:r>
              <a:rPr lang="zh-CN" altLang="en-US" sz="2000" dirty="0">
                <a:latin typeface="Arial" panose="020B0604020202020204" pitchFamily="34" charset="0"/>
                <a:ea typeface="楷体_GB2312" pitchFamily="49" charset="-122"/>
              </a:rPr>
              <a:t>集合</a:t>
            </a:r>
            <a:r>
              <a:rPr lang="en-US" altLang="zh-CN" sz="2000">
                <a:latin typeface="Arial" panose="020B0604020202020204" pitchFamily="34" charset="0"/>
                <a:ea typeface="楷体_GB2312" pitchFamily="49" charset="-122"/>
              </a:rPr>
              <a:t>P</a:t>
            </a:r>
            <a:r>
              <a:rPr lang="zh-CN" altLang="en-US" sz="2000" dirty="0">
                <a:latin typeface="Arial" panose="020B0604020202020204" pitchFamily="34" charset="0"/>
                <a:ea typeface="楷体_GB2312" pitchFamily="49" charset="-122"/>
              </a:rPr>
              <a:t>、</a:t>
            </a:r>
            <a:r>
              <a:rPr lang="en-US" altLang="zh-CN" sz="2000">
                <a:latin typeface="Arial" panose="020B0604020202020204" pitchFamily="34" charset="0"/>
                <a:ea typeface="楷体_GB2312" pitchFamily="49" charset="-122"/>
              </a:rPr>
              <a:t>R</a:t>
            </a:r>
            <a:r>
              <a:rPr lang="zh-CN" altLang="en-US" sz="2000" dirty="0">
                <a:latin typeface="Arial" panose="020B0604020202020204" pitchFamily="34" charset="0"/>
                <a:ea typeface="楷体_GB2312" pitchFamily="49" charset="-122"/>
              </a:rPr>
              <a:t>和</a:t>
            </a:r>
            <a:r>
              <a:rPr lang="en-US" altLang="zh-CN" sz="2000">
                <a:latin typeface="Arial" panose="020B0604020202020204" pitchFamily="34" charset="0"/>
                <a:ea typeface="楷体_GB2312" pitchFamily="49" charset="-122"/>
              </a:rPr>
              <a:t>E</a:t>
            </a:r>
            <a:r>
              <a:rPr lang="zh-CN" altLang="en-US" sz="2000" dirty="0">
                <a:latin typeface="Arial" panose="020B0604020202020204" pitchFamily="34" charset="0"/>
                <a:ea typeface="楷体_GB2312" pitchFamily="49" charset="-122"/>
              </a:rPr>
              <a:t>： </a:t>
            </a:r>
            <a:endParaRPr lang="zh-CN" altLang="en-US" sz="2000" dirty="0">
              <a:latin typeface="Arial" panose="020B0604020202020204" pitchFamily="34" charset="0"/>
              <a:ea typeface="楷体_GB2312" pitchFamily="49" charset="-122"/>
            </a:endParaRPr>
          </a:p>
          <a:p>
            <a:pPr>
              <a:lnSpc>
                <a:spcPct val="100000"/>
              </a:lnSpc>
              <a:spcBef>
                <a:spcPct val="0"/>
              </a:spcBef>
              <a:buClrTx/>
              <a:buFontTx/>
            </a:pPr>
            <a:r>
              <a:rPr lang="en-US" altLang="zh-CN" sz="2000">
                <a:latin typeface="Arial" panose="020B0604020202020204" pitchFamily="34" charset="0"/>
                <a:ea typeface="楷体_GB2312" pitchFamily="49" charset="-122"/>
              </a:rPr>
              <a:t>P={P1,P2,P3}</a:t>
            </a:r>
            <a:endParaRPr lang="en-US" altLang="zh-CN" sz="2000">
              <a:latin typeface="Arial" panose="020B0604020202020204" pitchFamily="34" charset="0"/>
              <a:ea typeface="楷体_GB2312" pitchFamily="49" charset="-122"/>
            </a:endParaRPr>
          </a:p>
          <a:p>
            <a:pPr>
              <a:lnSpc>
                <a:spcPct val="100000"/>
              </a:lnSpc>
              <a:spcBef>
                <a:spcPct val="0"/>
              </a:spcBef>
              <a:buClrTx/>
              <a:buFontTx/>
            </a:pPr>
            <a:r>
              <a:rPr lang="en-US" altLang="zh-CN" sz="2000">
                <a:latin typeface="Arial" panose="020B0604020202020204" pitchFamily="34" charset="0"/>
                <a:ea typeface="楷体_GB2312" pitchFamily="49" charset="-122"/>
              </a:rPr>
              <a:t>R={r1,r2,r3,r4}</a:t>
            </a:r>
            <a:endParaRPr lang="en-US" altLang="zh-CN" sz="2000">
              <a:latin typeface="Arial" panose="020B0604020202020204" pitchFamily="34" charset="0"/>
              <a:ea typeface="楷体_GB2312" pitchFamily="49" charset="-122"/>
            </a:endParaRPr>
          </a:p>
          <a:p>
            <a:pPr>
              <a:lnSpc>
                <a:spcPct val="100000"/>
              </a:lnSpc>
              <a:spcBef>
                <a:spcPct val="0"/>
              </a:spcBef>
              <a:buClrTx/>
              <a:buFontTx/>
            </a:pPr>
            <a:r>
              <a:rPr lang="en-US" altLang="zh-CN" sz="2000">
                <a:latin typeface="Arial" panose="020B0604020202020204" pitchFamily="34" charset="0"/>
                <a:ea typeface="楷体_GB2312" pitchFamily="49" charset="-122"/>
              </a:rPr>
              <a:t>E={p1→r1, p2→r3, r1→p2, r2→p2, r2→p1, r3→p3}</a:t>
            </a:r>
            <a:endParaRPr lang="en-US" altLang="zh-CN">
              <a:solidFill>
                <a:schemeClr val="tx2"/>
              </a:solidFill>
              <a:latin typeface="Arial" panose="020B0604020202020204" pitchFamily="34" charset="0"/>
            </a:endParaRPr>
          </a:p>
        </p:txBody>
      </p:sp>
      <p:sp>
        <p:nvSpPr>
          <p:cNvPr id="268296" name="Oval 8"/>
          <p:cNvSpPr/>
          <p:nvPr/>
        </p:nvSpPr>
        <p:spPr>
          <a:xfrm>
            <a:off x="2771775" y="1773238"/>
            <a:ext cx="3384550" cy="3529012"/>
          </a:xfrm>
          <a:prstGeom prst="ellipse">
            <a:avLst/>
          </a:prstGeom>
          <a:noFill/>
          <a:ln w="28575" cap="flat" cmpd="sng">
            <a:solidFill>
              <a:schemeClr val="tx2"/>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2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68296"/>
                                        </p:tgtEl>
                                      </p:cBhvr>
                                    </p:animEffect>
                                    <p:set>
                                      <p:cBhvr>
                                        <p:cTn id="17" dur="1" fill="hold">
                                          <p:stCondLst>
                                            <p:cond delay="499"/>
                                          </p:stCondLst>
                                        </p:cTn>
                                        <p:tgtEl>
                                          <p:spTgt spid="26829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68291"/>
                                        </p:tgtEl>
                                      </p:cBhvr>
                                    </p:animEffect>
                                    <p:set>
                                      <p:cBhvr>
                                        <p:cTn id="20" dur="1" fill="hold">
                                          <p:stCondLst>
                                            <p:cond delay="499"/>
                                          </p:stCondLst>
                                        </p:cTn>
                                        <p:tgtEl>
                                          <p:spTgt spid="268291"/>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68295"/>
                                        </p:tgtEl>
                                      </p:cBhvr>
                                    </p:animEffect>
                                    <p:set>
                                      <p:cBhvr>
                                        <p:cTn id="23" dur="1" fill="hold">
                                          <p:stCondLst>
                                            <p:cond delay="499"/>
                                          </p:stCondLst>
                                        </p:cTn>
                                        <p:tgtEl>
                                          <p:spTgt spid="268295"/>
                                        </p:tgtEl>
                                        <p:attrNameLst>
                                          <p:attrName>style.visibility</p:attrName>
                                        </p:attrNameLst>
                                      </p:cBhvr>
                                      <p:to>
                                        <p:strVal val="hidden"/>
                                      </p:to>
                                    </p:set>
                                  </p:childTnLst>
                                </p:cTn>
                              </p:par>
                              <p:par>
                                <p:cTn id="24" presetID="42" presetClass="entr" presetSubtype="0" fill="hold" grpId="0" nodeType="withEffect">
                                  <p:stCondLst>
                                    <p:cond delay="0"/>
                                  </p:stCondLst>
                                  <p:childTnLst>
                                    <p:set>
                                      <p:cBhvr>
                                        <p:cTn id="25" dur="1" fill="hold">
                                          <p:stCondLst>
                                            <p:cond delay="0"/>
                                          </p:stCondLst>
                                        </p:cTn>
                                        <p:tgtEl>
                                          <p:spTgt spid="268292"/>
                                        </p:tgtEl>
                                        <p:attrNameLst>
                                          <p:attrName>style.visibility</p:attrName>
                                        </p:attrNameLst>
                                      </p:cBhvr>
                                      <p:to>
                                        <p:strVal val="visible"/>
                                      </p:to>
                                    </p:set>
                                    <p:animEffect transition="in" filter="fade">
                                      <p:cBhvr>
                                        <p:cTn id="26" dur="500"/>
                                        <p:tgtEl>
                                          <p:spTgt spid="268292"/>
                                        </p:tgtEl>
                                      </p:cBhvr>
                                    </p:animEffect>
                                    <p:anim calcmode="lin" valueType="num">
                                      <p:cBhvr>
                                        <p:cTn id="27" dur="500" fill="hold"/>
                                        <p:tgtEl>
                                          <p:spTgt spid="268292"/>
                                        </p:tgtEl>
                                        <p:attrNameLst>
                                          <p:attrName>ppt_x</p:attrName>
                                        </p:attrNameLst>
                                      </p:cBhvr>
                                      <p:tavLst>
                                        <p:tav tm="0">
                                          <p:val>
                                            <p:strVal val="#ppt_x"/>
                                          </p:val>
                                        </p:tav>
                                        <p:tav tm="100000">
                                          <p:val>
                                            <p:strVal val="#ppt_x"/>
                                          </p:val>
                                        </p:tav>
                                      </p:tavLst>
                                    </p:anim>
                                    <p:anim calcmode="lin" valueType="num">
                                      <p:cBhvr>
                                        <p:cTn id="28" dur="500" fill="hold"/>
                                        <p:tgtEl>
                                          <p:spTgt spid="26829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68293"/>
                                        </p:tgtEl>
                                        <p:attrNameLst>
                                          <p:attrName>style.visibility</p:attrName>
                                        </p:attrNameLst>
                                      </p:cBhvr>
                                      <p:to>
                                        <p:strVal val="visible"/>
                                      </p:to>
                                    </p:set>
                                    <p:animEffect transition="in" filter="fade">
                                      <p:cBhvr>
                                        <p:cTn id="33" dur="500"/>
                                        <p:tgtEl>
                                          <p:spTgt spid="268293"/>
                                        </p:tgtEl>
                                      </p:cBhvr>
                                    </p:animEffect>
                                    <p:anim calcmode="lin" valueType="num">
                                      <p:cBhvr>
                                        <p:cTn id="34" dur="500" fill="hold"/>
                                        <p:tgtEl>
                                          <p:spTgt spid="268293"/>
                                        </p:tgtEl>
                                        <p:attrNameLst>
                                          <p:attrName>ppt_x</p:attrName>
                                        </p:attrNameLst>
                                      </p:cBhvr>
                                      <p:tavLst>
                                        <p:tav tm="0">
                                          <p:val>
                                            <p:strVal val="#ppt_x"/>
                                          </p:val>
                                        </p:tav>
                                        <p:tav tm="100000">
                                          <p:val>
                                            <p:strVal val="#ppt_x"/>
                                          </p:val>
                                        </p:tav>
                                      </p:tavLst>
                                    </p:anim>
                                    <p:anim calcmode="lin" valueType="num">
                                      <p:cBhvr>
                                        <p:cTn id="35" dur="500" fill="hold"/>
                                        <p:tgtEl>
                                          <p:spTgt spid="26829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68294"/>
                                        </p:tgtEl>
                                        <p:attrNameLst>
                                          <p:attrName>style.visibility</p:attrName>
                                        </p:attrNameLst>
                                      </p:cBhvr>
                                      <p:to>
                                        <p:strVal val="visible"/>
                                      </p:to>
                                    </p:set>
                                    <p:animEffect transition="in" filter="fade">
                                      <p:cBhvr>
                                        <p:cTn id="40" dur="500"/>
                                        <p:tgtEl>
                                          <p:spTgt spid="268294"/>
                                        </p:tgtEl>
                                      </p:cBhvr>
                                    </p:animEffect>
                                    <p:anim calcmode="lin" valueType="num">
                                      <p:cBhvr>
                                        <p:cTn id="41" dur="500" fill="hold"/>
                                        <p:tgtEl>
                                          <p:spTgt spid="268294"/>
                                        </p:tgtEl>
                                        <p:attrNameLst>
                                          <p:attrName>ppt_x</p:attrName>
                                        </p:attrNameLst>
                                      </p:cBhvr>
                                      <p:tavLst>
                                        <p:tav tm="0">
                                          <p:val>
                                            <p:strVal val="#ppt_x"/>
                                          </p:val>
                                        </p:tav>
                                        <p:tav tm="100000">
                                          <p:val>
                                            <p:strVal val="#ppt_x"/>
                                          </p:val>
                                        </p:tav>
                                      </p:tavLst>
                                    </p:anim>
                                    <p:anim calcmode="lin" valueType="num">
                                      <p:cBhvr>
                                        <p:cTn id="42" dur="500" fill="hold"/>
                                        <p:tgtEl>
                                          <p:spTgt spid="268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ldLvl="0" animBg="1"/>
      <p:bldP spid="268291" grpId="1" bldLvl="0" animBg="1"/>
      <p:bldP spid="268292" grpId="0" bldLvl="0" animBg="1"/>
      <p:bldP spid="268293" grpId="0" bldLvl="0" animBg="1"/>
      <p:bldP spid="268294" grpId="0" bldLvl="0" animBg="1"/>
      <p:bldP spid="268295" grpId="0" bldLvl="0" animBg="1"/>
      <p:bldP spid="268295" grpId="1" bldLvl="0" animBg="1"/>
      <p:bldP spid="268296" grpId="0" bldLvl="0" animBg="1"/>
      <p:bldP spid="268296" grpId="1" bldLvl="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noRot="1"/>
          </p:cNvSpPr>
          <p:nvPr>
            <p:ph type="title"/>
          </p:nvPr>
        </p:nvSpPr>
        <p:spPr/>
        <p:txBody>
          <a:bodyPr anchor="ctr"/>
          <a:p>
            <a:r>
              <a:rPr lang="zh-CN" altLang="en-US" dirty="0"/>
              <a:t>分 析</a:t>
            </a:r>
            <a:endParaRPr lang="zh-CN" altLang="en-US" dirty="0"/>
          </a:p>
        </p:txBody>
      </p:sp>
      <p:sp>
        <p:nvSpPr>
          <p:cNvPr id="151555" name="文本占位符 151554"/>
          <p:cNvSpPr>
            <a:spLocks noGrp="1" noRot="1"/>
          </p:cNvSpPr>
          <p:nvPr>
            <p:ph type="body" idx="1"/>
          </p:nvPr>
        </p:nvSpPr>
        <p:spPr/>
        <p:txBody>
          <a:bodyPr/>
          <a:p>
            <a:r>
              <a:rPr lang="zh-CN" altLang="en-US" b="1" dirty="0"/>
              <a:t>如果资源分配图中没有环，系统中一定没有死锁。</a:t>
            </a:r>
            <a:endParaRPr lang="zh-CN" altLang="en-US" b="1" dirty="0"/>
          </a:p>
          <a:p>
            <a:r>
              <a:rPr lang="zh-CN" altLang="en-US" b="1" dirty="0"/>
              <a:t>途中有环，可能存在死锁。</a:t>
            </a:r>
            <a:endParaRPr lang="zh-CN" altLang="en-US" b="1" dirty="0"/>
          </a:p>
          <a:p>
            <a:r>
              <a:rPr lang="zh-CN" altLang="en-US" b="1" dirty="0"/>
              <a:t>如果每类资源只有一个，出现环路一定发生了死锁。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55">
                                            <p:txEl>
                                              <p:charRg st="0" end="23"/>
                                            </p:txEl>
                                          </p:spTgt>
                                        </p:tgtEl>
                                        <p:attrNameLst>
                                          <p:attrName>style.visibility</p:attrName>
                                        </p:attrNameLst>
                                      </p:cBhvr>
                                      <p:to>
                                        <p:strVal val="visible"/>
                                      </p:to>
                                    </p:set>
                                    <p:animEffect transition="in" filter="blinds(horizontal)">
                                      <p:cBhvr>
                                        <p:cTn id="7" dur="500"/>
                                        <p:tgtEl>
                                          <p:spTgt spid="15155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5">
                                            <p:txEl>
                                              <p:charRg st="23" end="36"/>
                                            </p:txEl>
                                          </p:spTgt>
                                        </p:tgtEl>
                                        <p:attrNameLst>
                                          <p:attrName>style.visibility</p:attrName>
                                        </p:attrNameLst>
                                      </p:cBhvr>
                                      <p:to>
                                        <p:strVal val="visible"/>
                                      </p:to>
                                    </p:set>
                                    <p:animEffect transition="in" filter="blinds(horizontal)">
                                      <p:cBhvr>
                                        <p:cTn id="12" dur="500"/>
                                        <p:tgtEl>
                                          <p:spTgt spid="151555">
                                            <p:txEl>
                                              <p:charRg st="23"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1555">
                                            <p:txEl>
                                              <p:charRg st="36" end="60"/>
                                            </p:txEl>
                                          </p:spTgt>
                                        </p:tgtEl>
                                        <p:attrNameLst>
                                          <p:attrName>style.visibility</p:attrName>
                                        </p:attrNameLst>
                                      </p:cBhvr>
                                      <p:to>
                                        <p:strVal val="visible"/>
                                      </p:to>
                                    </p:set>
                                    <p:animEffect transition="in" filter="blinds(horizontal)">
                                      <p:cBhvr>
                                        <p:cTn id="17" dur="500"/>
                                        <p:tgtEl>
                                          <p:spTgt spid="151555">
                                            <p:txEl>
                                              <p:charRg st="36"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Rot="1"/>
          </p:cNvSpPr>
          <p:nvPr>
            <p:ph type="title" idx="4294967295"/>
          </p:nvPr>
        </p:nvSpPr>
        <p:spPr>
          <a:xfrm>
            <a:off x="685800" y="381000"/>
            <a:ext cx="7772400" cy="1143000"/>
          </a:xfrm>
        </p:spPr>
        <p:txBody>
          <a:bodyPr vert="horz" wrap="square" lIns="91440" tIns="45720" rIns="91440" bIns="45720" anchor="ctr"/>
          <a:p>
            <a:pPr eaLnBrk="1" hangingPunct="1"/>
            <a:r>
              <a:rPr lang="zh-CN" altLang="en-US" b="1" dirty="0">
                <a:ea typeface="楷体_GB2312" pitchFamily="49" charset="-122"/>
              </a:rPr>
              <a:t>例子（无环路，无死锁）</a:t>
            </a:r>
            <a:endParaRPr lang="zh-CN" altLang="en-US" b="1" dirty="0">
              <a:ea typeface="楷体_GB2312" pitchFamily="49" charset="-122"/>
            </a:endParaRPr>
          </a:p>
        </p:txBody>
      </p:sp>
      <p:grpSp>
        <p:nvGrpSpPr>
          <p:cNvPr id="147459" name="Group 3"/>
          <p:cNvGrpSpPr/>
          <p:nvPr/>
        </p:nvGrpSpPr>
        <p:grpSpPr>
          <a:xfrm>
            <a:off x="1042988" y="1773238"/>
            <a:ext cx="7696200" cy="4535487"/>
            <a:chOff x="768" y="1344"/>
            <a:chExt cx="4848" cy="2776"/>
          </a:xfrm>
        </p:grpSpPr>
        <p:sp>
          <p:nvSpPr>
            <p:cNvPr id="147460" name="Text Box 4"/>
            <p:cNvSpPr txBox="1"/>
            <p:nvPr/>
          </p:nvSpPr>
          <p:spPr>
            <a:xfrm>
              <a:off x="768" y="1344"/>
              <a:ext cx="4848" cy="615"/>
            </a:xfrm>
            <a:prstGeom prst="rect">
              <a:avLst/>
            </a:prstGeom>
            <a:noFill/>
            <a:ln w="9525">
              <a:noFill/>
            </a:ln>
          </p:spPr>
          <p:txBody>
            <a:bodyPr>
              <a:spAutoFit/>
            </a:bodyPr>
            <a:p>
              <a:pPr>
                <a:lnSpc>
                  <a:spcPct val="100000"/>
                </a:lnSpc>
                <a:spcBef>
                  <a:spcPct val="50000"/>
                </a:spcBef>
                <a:buClrTx/>
                <a:buFontTx/>
              </a:pPr>
              <a:r>
                <a:rPr lang="zh-CN" altLang="en-US" dirty="0">
                  <a:latin typeface="Arial" panose="020B0604020202020204" pitchFamily="34" charset="0"/>
                  <a:ea typeface="楷体_GB2312" pitchFamily="49" charset="-122"/>
                </a:rPr>
                <a:t>例</a:t>
              </a:r>
              <a:r>
                <a:rPr lang="en-US" altLang="zh-CN">
                  <a:latin typeface="Arial" panose="020B0604020202020204" pitchFamily="34" charset="0"/>
                  <a:ea typeface="楷体_GB2312" pitchFamily="49" charset="-122"/>
                </a:rPr>
                <a:t>1. P={p1,p2,p3}, R={r1(1),r2(2),r3(1),r4(3)}</a:t>
              </a:r>
              <a:endParaRPr lang="en-US" altLang="zh-CN">
                <a:latin typeface="Arial" panose="020B0604020202020204" pitchFamily="34" charset="0"/>
                <a:ea typeface="楷体_GB2312" pitchFamily="49" charset="-122"/>
              </a:endParaRPr>
            </a:p>
            <a:p>
              <a:pPr>
                <a:lnSpc>
                  <a:spcPct val="100000"/>
                </a:lnSpc>
                <a:spcBef>
                  <a:spcPct val="50000"/>
                </a:spcBef>
                <a:buClrTx/>
                <a:buFontTx/>
              </a:pPr>
              <a:r>
                <a:rPr lang="en-US" altLang="zh-CN">
                  <a:latin typeface="Arial" panose="020B0604020202020204" pitchFamily="34" charset="0"/>
                  <a:ea typeface="楷体_GB2312" pitchFamily="49" charset="-122"/>
                </a:rPr>
                <a:t>        E={(p1,r1),(p2,r3),(r1,p2),(r2,p1),(r2,p2),(r3,p3)}</a:t>
              </a:r>
              <a:endParaRPr lang="en-US" altLang="zh-CN">
                <a:latin typeface="Arial" panose="020B0604020202020204" pitchFamily="34" charset="0"/>
                <a:ea typeface="楷体_GB2312" pitchFamily="49" charset="-122"/>
              </a:endParaRPr>
            </a:p>
          </p:txBody>
        </p:sp>
        <p:grpSp>
          <p:nvGrpSpPr>
            <p:cNvPr id="147461" name="Group 5"/>
            <p:cNvGrpSpPr/>
            <p:nvPr/>
          </p:nvGrpSpPr>
          <p:grpSpPr>
            <a:xfrm>
              <a:off x="912" y="2112"/>
              <a:ext cx="4080" cy="2008"/>
              <a:chOff x="912" y="2112"/>
              <a:chExt cx="4080" cy="2008"/>
            </a:xfrm>
          </p:grpSpPr>
          <p:grpSp>
            <p:nvGrpSpPr>
              <p:cNvPr id="147462" name="Group 6"/>
              <p:cNvGrpSpPr/>
              <p:nvPr/>
            </p:nvGrpSpPr>
            <p:grpSpPr>
              <a:xfrm>
                <a:off x="1680" y="2304"/>
                <a:ext cx="567" cy="340"/>
                <a:chOff x="1680" y="2304"/>
                <a:chExt cx="567" cy="340"/>
              </a:xfrm>
            </p:grpSpPr>
            <p:sp>
              <p:nvSpPr>
                <p:cNvPr id="147463" name="Rectangle 7"/>
                <p:cNvSpPr/>
                <p:nvPr/>
              </p:nvSpPr>
              <p:spPr>
                <a:xfrm>
                  <a:off x="1680"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64" name="Oval 8"/>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47465" name="Rectangle 9"/>
              <p:cNvSpPr/>
              <p:nvPr/>
            </p:nvSpPr>
            <p:spPr>
              <a:xfrm>
                <a:off x="3321"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66" name="Oval 10"/>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67" name="Rectangle 11"/>
              <p:cNvSpPr/>
              <p:nvPr/>
            </p:nvSpPr>
            <p:spPr>
              <a:xfrm>
                <a:off x="1689" y="3452"/>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68" name="Oval 12"/>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69" name="Oval 13"/>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0" name="Rectangle 14"/>
              <p:cNvSpPr/>
              <p:nvPr/>
            </p:nvSpPr>
            <p:spPr>
              <a:xfrm>
                <a:off x="3369" y="3456"/>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7471" name="Oval 15"/>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2" name="Oval 16"/>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3" name="Oval 17"/>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4" name="Oval 18"/>
              <p:cNvSpPr/>
              <p:nvPr/>
            </p:nvSpPr>
            <p:spPr>
              <a:xfrm>
                <a:off x="1248"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5" name="Oval 19"/>
              <p:cNvSpPr/>
              <p:nvPr/>
            </p:nvSpPr>
            <p:spPr>
              <a:xfrm>
                <a:off x="2640"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6" name="Oval 20"/>
              <p:cNvSpPr/>
              <p:nvPr/>
            </p:nvSpPr>
            <p:spPr>
              <a:xfrm>
                <a:off x="4272"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7477" name="Text Box 21"/>
              <p:cNvSpPr txBox="1"/>
              <p:nvPr/>
            </p:nvSpPr>
            <p:spPr>
              <a:xfrm>
                <a:off x="912" y="2880"/>
                <a:ext cx="384"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p1</a:t>
                </a:r>
                <a:endParaRPr lang="en-US" altLang="zh-CN" b="0">
                  <a:latin typeface="Times New Roman" panose="02020603050405020304" pitchFamily="18" charset="0"/>
                </a:endParaRPr>
              </a:p>
            </p:txBody>
          </p:sp>
          <p:sp>
            <p:nvSpPr>
              <p:cNvPr id="147478" name="Text Box 22"/>
              <p:cNvSpPr txBox="1"/>
              <p:nvPr/>
            </p:nvSpPr>
            <p:spPr>
              <a:xfrm>
                <a:off x="2304" y="2928"/>
                <a:ext cx="384"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p2</a:t>
                </a:r>
                <a:endParaRPr lang="en-US" altLang="zh-CN" b="0">
                  <a:latin typeface="Times New Roman" panose="02020603050405020304" pitchFamily="18" charset="0"/>
                </a:endParaRPr>
              </a:p>
            </p:txBody>
          </p:sp>
          <p:sp>
            <p:nvSpPr>
              <p:cNvPr id="147479" name="Text Box 23"/>
              <p:cNvSpPr txBox="1"/>
              <p:nvPr/>
            </p:nvSpPr>
            <p:spPr>
              <a:xfrm>
                <a:off x="4608" y="2880"/>
                <a:ext cx="384"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p3</a:t>
                </a:r>
                <a:endParaRPr lang="en-US" altLang="zh-CN" b="0">
                  <a:latin typeface="Times New Roman" panose="02020603050405020304" pitchFamily="18" charset="0"/>
                </a:endParaRPr>
              </a:p>
            </p:txBody>
          </p:sp>
          <p:sp>
            <p:nvSpPr>
              <p:cNvPr id="147480" name="Text Box 24"/>
              <p:cNvSpPr txBox="1"/>
              <p:nvPr/>
            </p:nvSpPr>
            <p:spPr>
              <a:xfrm>
                <a:off x="1440" y="2112"/>
                <a:ext cx="336"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r1</a:t>
                </a:r>
                <a:endParaRPr lang="en-US" altLang="zh-CN" b="0">
                  <a:latin typeface="Times New Roman" panose="02020603050405020304" pitchFamily="18" charset="0"/>
                </a:endParaRPr>
              </a:p>
            </p:txBody>
          </p:sp>
          <p:sp>
            <p:nvSpPr>
              <p:cNvPr id="147481" name="Text Box 25"/>
              <p:cNvSpPr txBox="1"/>
              <p:nvPr/>
            </p:nvSpPr>
            <p:spPr>
              <a:xfrm>
                <a:off x="3936" y="2112"/>
                <a:ext cx="336"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r3</a:t>
                </a:r>
                <a:endParaRPr lang="en-US" altLang="zh-CN" b="0">
                  <a:latin typeface="Times New Roman" panose="02020603050405020304" pitchFamily="18" charset="0"/>
                </a:endParaRPr>
              </a:p>
            </p:txBody>
          </p:sp>
          <p:sp>
            <p:nvSpPr>
              <p:cNvPr id="147482" name="Text Box 26"/>
              <p:cNvSpPr txBox="1"/>
              <p:nvPr/>
            </p:nvSpPr>
            <p:spPr>
              <a:xfrm>
                <a:off x="1824" y="3840"/>
                <a:ext cx="336"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r2</a:t>
                </a:r>
                <a:endParaRPr lang="en-US" altLang="zh-CN" b="0">
                  <a:latin typeface="Times New Roman" panose="02020603050405020304" pitchFamily="18" charset="0"/>
                </a:endParaRPr>
              </a:p>
            </p:txBody>
          </p:sp>
          <p:sp>
            <p:nvSpPr>
              <p:cNvPr id="147483" name="Text Box 27"/>
              <p:cNvSpPr txBox="1"/>
              <p:nvPr/>
            </p:nvSpPr>
            <p:spPr>
              <a:xfrm>
                <a:off x="3552" y="3840"/>
                <a:ext cx="528" cy="28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r4</a:t>
                </a:r>
                <a:endParaRPr lang="en-US" altLang="zh-CN" b="0">
                  <a:latin typeface="Times New Roman" panose="02020603050405020304" pitchFamily="18" charset="0"/>
                </a:endParaRPr>
              </a:p>
            </p:txBody>
          </p:sp>
          <p:sp>
            <p:nvSpPr>
              <p:cNvPr id="147484" name="Line 28"/>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147485" name="Line 29"/>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147486" name="Line 30"/>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147487" name="Line 31"/>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147488" name="Line 32"/>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147489" name="Line 33"/>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grpSp>
      <p:sp>
        <p:nvSpPr>
          <p:cNvPr id="147490" name="Line 34"/>
          <p:cNvSpPr/>
          <p:nvPr/>
        </p:nvSpPr>
        <p:spPr>
          <a:xfrm flipV="1">
            <a:off x="5638800" y="4648200"/>
            <a:ext cx="838200" cy="685800"/>
          </a:xfrm>
          <a:prstGeom prst="line">
            <a:avLst/>
          </a:prstGeom>
          <a:ln w="25400" cap="flat" cmpd="sng">
            <a:solidFill>
              <a:schemeClr val="tx1"/>
            </a:solidFill>
            <a:prstDash val="solid"/>
            <a:headEnd type="none" w="med" len="med"/>
            <a:tailEnd type="triangle" w="med" len="med"/>
          </a:ln>
        </p:spPr>
      </p:sp>
      <p:sp>
        <p:nvSpPr>
          <p:cNvPr id="147491" name="AutoShape 36">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noRot="1"/>
          </p:cNvSpPr>
          <p:nvPr>
            <p:ph type="title" idx="4294967295"/>
          </p:nvPr>
        </p:nvSpPr>
        <p:spPr/>
        <p:txBody>
          <a:bodyPr vert="horz" wrap="square" lIns="91440" tIns="45720" rIns="91440" bIns="45720" anchor="ctr"/>
          <a:p>
            <a:pPr eaLnBrk="1" hangingPunct="1"/>
            <a:r>
              <a:rPr lang="zh-CN" altLang="en-US" sz="3600" b="1" dirty="0">
                <a:ea typeface="楷体_GB2312" pitchFamily="49" charset="-122"/>
              </a:rPr>
              <a:t>例子（有环路，一个资源实体，有死锁）</a:t>
            </a:r>
            <a:endParaRPr lang="zh-CN" altLang="en-US" sz="3600" b="1" dirty="0">
              <a:ea typeface="楷体_GB2312" pitchFamily="49" charset="-122"/>
            </a:endParaRPr>
          </a:p>
        </p:txBody>
      </p:sp>
      <p:grpSp>
        <p:nvGrpSpPr>
          <p:cNvPr id="148483" name="Group 29"/>
          <p:cNvGrpSpPr/>
          <p:nvPr/>
        </p:nvGrpSpPr>
        <p:grpSpPr>
          <a:xfrm>
            <a:off x="1620838" y="1879600"/>
            <a:ext cx="5759450" cy="3781425"/>
            <a:chOff x="930" y="1117"/>
            <a:chExt cx="3628" cy="2382"/>
          </a:xfrm>
        </p:grpSpPr>
        <p:grpSp>
          <p:nvGrpSpPr>
            <p:cNvPr id="148484" name="Group 10"/>
            <p:cNvGrpSpPr/>
            <p:nvPr/>
          </p:nvGrpSpPr>
          <p:grpSpPr>
            <a:xfrm>
              <a:off x="2608" y="1389"/>
              <a:ext cx="635" cy="317"/>
              <a:chOff x="1383" y="1480"/>
              <a:chExt cx="635" cy="317"/>
            </a:xfrm>
          </p:grpSpPr>
          <p:sp>
            <p:nvSpPr>
              <p:cNvPr id="148485" name="Rectangle 4"/>
              <p:cNvSpPr/>
              <p:nvPr/>
            </p:nvSpPr>
            <p:spPr>
              <a:xfrm>
                <a:off x="1383" y="1480"/>
                <a:ext cx="635" cy="31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86" name="Oval 9"/>
              <p:cNvSpPr/>
              <p:nvPr/>
            </p:nvSpPr>
            <p:spPr>
              <a:xfrm>
                <a:off x="1610" y="1570"/>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48487" name="Group 11"/>
            <p:cNvGrpSpPr/>
            <p:nvPr/>
          </p:nvGrpSpPr>
          <p:grpSpPr>
            <a:xfrm>
              <a:off x="2200" y="2931"/>
              <a:ext cx="635" cy="317"/>
              <a:chOff x="1383" y="1480"/>
              <a:chExt cx="635" cy="317"/>
            </a:xfrm>
          </p:grpSpPr>
          <p:sp>
            <p:nvSpPr>
              <p:cNvPr id="148488" name="Rectangle 12"/>
              <p:cNvSpPr/>
              <p:nvPr/>
            </p:nvSpPr>
            <p:spPr>
              <a:xfrm>
                <a:off x="1383" y="1480"/>
                <a:ext cx="635" cy="31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8489" name="Oval 13"/>
              <p:cNvSpPr/>
              <p:nvPr/>
            </p:nvSpPr>
            <p:spPr>
              <a:xfrm>
                <a:off x="1610" y="1570"/>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48490" name="Text Box 17"/>
            <p:cNvSpPr txBox="1"/>
            <p:nvPr/>
          </p:nvSpPr>
          <p:spPr>
            <a:xfrm>
              <a:off x="2154" y="1117"/>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r1</a:t>
              </a:r>
              <a:endParaRPr lang="en-US" altLang="zh-CN" sz="2000">
                <a:latin typeface="Arial" panose="020B0604020202020204" pitchFamily="34" charset="0"/>
                <a:ea typeface="楷体_GB2312" pitchFamily="49" charset="-122"/>
              </a:endParaRPr>
            </a:p>
          </p:txBody>
        </p:sp>
        <p:sp>
          <p:nvSpPr>
            <p:cNvPr id="148491" name="Text Box 18"/>
            <p:cNvSpPr txBox="1"/>
            <p:nvPr/>
          </p:nvSpPr>
          <p:spPr>
            <a:xfrm>
              <a:off x="2925" y="3249"/>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r3</a:t>
              </a:r>
              <a:endParaRPr lang="en-US" altLang="zh-CN" sz="2000">
                <a:latin typeface="Arial" panose="020B0604020202020204" pitchFamily="34" charset="0"/>
                <a:ea typeface="楷体_GB2312" pitchFamily="49" charset="-122"/>
              </a:endParaRPr>
            </a:p>
          </p:txBody>
        </p:sp>
        <p:grpSp>
          <p:nvGrpSpPr>
            <p:cNvPr id="148492" name="Group 23"/>
            <p:cNvGrpSpPr/>
            <p:nvPr/>
          </p:nvGrpSpPr>
          <p:grpSpPr>
            <a:xfrm>
              <a:off x="930" y="2205"/>
              <a:ext cx="816" cy="363"/>
              <a:chOff x="340" y="2296"/>
              <a:chExt cx="816" cy="363"/>
            </a:xfrm>
          </p:grpSpPr>
          <p:sp>
            <p:nvSpPr>
              <p:cNvPr id="148493" name="Oval 20"/>
              <p:cNvSpPr/>
              <p:nvPr/>
            </p:nvSpPr>
            <p:spPr>
              <a:xfrm>
                <a:off x="793" y="2296"/>
                <a:ext cx="363" cy="363"/>
              </a:xfrm>
              <a:prstGeom prst="ellipse">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8494" name="Text Box 21"/>
              <p:cNvSpPr txBox="1"/>
              <p:nvPr/>
            </p:nvSpPr>
            <p:spPr>
              <a:xfrm>
                <a:off x="340" y="2341"/>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p1</a:t>
                </a:r>
                <a:endParaRPr lang="en-US" altLang="zh-CN" sz="2000">
                  <a:latin typeface="Arial" panose="020B0604020202020204" pitchFamily="34" charset="0"/>
                  <a:ea typeface="楷体_GB2312" pitchFamily="49" charset="-122"/>
                </a:endParaRPr>
              </a:p>
            </p:txBody>
          </p:sp>
        </p:grpSp>
        <p:sp>
          <p:nvSpPr>
            <p:cNvPr id="148495" name="Line 22"/>
            <p:cNvSpPr/>
            <p:nvPr/>
          </p:nvSpPr>
          <p:spPr>
            <a:xfrm flipV="1">
              <a:off x="1746" y="1706"/>
              <a:ext cx="862" cy="590"/>
            </a:xfrm>
            <a:prstGeom prst="line">
              <a:avLst/>
            </a:prstGeom>
            <a:ln w="9525" cap="flat" cmpd="sng">
              <a:solidFill>
                <a:schemeClr val="tx1"/>
              </a:solidFill>
              <a:prstDash val="solid"/>
              <a:headEnd type="none" w="med" len="med"/>
              <a:tailEnd type="triangle" w="med" len="med"/>
            </a:ln>
          </p:spPr>
        </p:sp>
        <p:sp>
          <p:nvSpPr>
            <p:cNvPr id="148496" name="Oval 24"/>
            <p:cNvSpPr/>
            <p:nvPr/>
          </p:nvSpPr>
          <p:spPr>
            <a:xfrm>
              <a:off x="3696" y="2387"/>
              <a:ext cx="363" cy="363"/>
            </a:xfrm>
            <a:prstGeom prst="ellipse">
              <a:avLst/>
            </a:prstGeom>
            <a:solidFill>
              <a:srgbClr val="CCFF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8497" name="Text Box 25"/>
            <p:cNvSpPr txBox="1"/>
            <p:nvPr/>
          </p:nvSpPr>
          <p:spPr>
            <a:xfrm>
              <a:off x="4195" y="2432"/>
              <a:ext cx="363" cy="250"/>
            </a:xfrm>
            <a:prstGeom prst="rect">
              <a:avLst/>
            </a:prstGeom>
            <a:noFill/>
            <a:ln w="9525">
              <a:noFill/>
            </a:ln>
          </p:spPr>
          <p:txBody>
            <a:bodyPr anchor="t" anchorCtr="1">
              <a:spAutoFit/>
            </a:bodyPr>
            <a:p>
              <a:pPr algn="ctr">
                <a:lnSpc>
                  <a:spcPct val="100000"/>
                </a:lnSpc>
                <a:spcBef>
                  <a:spcPct val="50000"/>
                </a:spcBef>
                <a:buClrTx/>
                <a:buFontTx/>
              </a:pPr>
              <a:r>
                <a:rPr lang="en-US" altLang="zh-CN" sz="2000">
                  <a:latin typeface="Arial" panose="020B0604020202020204" pitchFamily="34" charset="0"/>
                  <a:ea typeface="楷体_GB2312" pitchFamily="49" charset="-122"/>
                </a:rPr>
                <a:t>p2</a:t>
              </a:r>
              <a:endParaRPr lang="en-US" altLang="zh-CN" sz="2000">
                <a:latin typeface="Arial" panose="020B0604020202020204" pitchFamily="34" charset="0"/>
                <a:ea typeface="楷体_GB2312" pitchFamily="49" charset="-122"/>
              </a:endParaRPr>
            </a:p>
          </p:txBody>
        </p:sp>
        <p:sp>
          <p:nvSpPr>
            <p:cNvPr id="148498" name="Line 26"/>
            <p:cNvSpPr/>
            <p:nvPr/>
          </p:nvSpPr>
          <p:spPr>
            <a:xfrm>
              <a:off x="2971" y="1570"/>
              <a:ext cx="816" cy="817"/>
            </a:xfrm>
            <a:prstGeom prst="line">
              <a:avLst/>
            </a:prstGeom>
            <a:ln w="9525" cap="flat" cmpd="sng">
              <a:solidFill>
                <a:schemeClr val="tx1"/>
              </a:solidFill>
              <a:prstDash val="solid"/>
              <a:headEnd type="none" w="med" len="med"/>
              <a:tailEnd type="triangle" w="med" len="med"/>
            </a:ln>
          </p:spPr>
        </p:sp>
        <p:sp>
          <p:nvSpPr>
            <p:cNvPr id="148499" name="Line 27"/>
            <p:cNvSpPr/>
            <p:nvPr/>
          </p:nvSpPr>
          <p:spPr>
            <a:xfrm flipH="1">
              <a:off x="2835" y="2659"/>
              <a:ext cx="907" cy="454"/>
            </a:xfrm>
            <a:prstGeom prst="line">
              <a:avLst/>
            </a:prstGeom>
            <a:ln w="9525" cap="flat" cmpd="sng">
              <a:solidFill>
                <a:schemeClr val="tx1"/>
              </a:solidFill>
              <a:prstDash val="solid"/>
              <a:headEnd type="none" w="med" len="med"/>
              <a:tailEnd type="triangle" w="med" len="med"/>
            </a:ln>
          </p:spPr>
        </p:sp>
      </p:grpSp>
      <p:sp>
        <p:nvSpPr>
          <p:cNvPr id="148500" name="Line 28"/>
          <p:cNvSpPr/>
          <p:nvPr/>
        </p:nvSpPr>
        <p:spPr>
          <a:xfrm flipH="1" flipV="1">
            <a:off x="2771775" y="4149725"/>
            <a:ext cx="1295400" cy="719138"/>
          </a:xfrm>
          <a:prstGeom prst="line">
            <a:avLst/>
          </a:prstGeom>
          <a:ln w="9525" cap="flat" cmpd="sng">
            <a:solidFill>
              <a:schemeClr val="tx1"/>
            </a:solidFill>
            <a:prstDash val="solid"/>
            <a:headEnd type="none" w="med" len="med"/>
            <a:tailEnd type="triangle" w="med" len="med"/>
          </a:ln>
        </p:spPr>
      </p:sp>
      <p:sp>
        <p:nvSpPr>
          <p:cNvPr id="148501" name="AutoShape 31">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Rot="1"/>
          </p:cNvSpPr>
          <p:nvPr>
            <p:ph type="title" idx="4294967295"/>
          </p:nvPr>
        </p:nvSpPr>
        <p:spPr>
          <a:xfrm>
            <a:off x="685800" y="533400"/>
            <a:ext cx="7772400" cy="1143000"/>
          </a:xfrm>
        </p:spPr>
        <p:txBody>
          <a:bodyPr vert="horz" wrap="square" lIns="91440" tIns="45720" rIns="91440" bIns="45720" anchor="ctr"/>
          <a:p>
            <a:pPr eaLnBrk="1" hangingPunct="1"/>
            <a:r>
              <a:rPr lang="zh-CN" altLang="en-US" b="1" dirty="0">
                <a:ea typeface="楷体_GB2312" pitchFamily="49" charset="-122"/>
              </a:rPr>
              <a:t>例子（有环路，有死锁）</a:t>
            </a:r>
            <a:endParaRPr lang="zh-CN" altLang="en-US" b="1" dirty="0">
              <a:ea typeface="楷体_GB2312" pitchFamily="49" charset="-122"/>
            </a:endParaRPr>
          </a:p>
        </p:txBody>
      </p:sp>
      <p:grpSp>
        <p:nvGrpSpPr>
          <p:cNvPr id="149507" name="Group 3"/>
          <p:cNvGrpSpPr/>
          <p:nvPr/>
        </p:nvGrpSpPr>
        <p:grpSpPr>
          <a:xfrm>
            <a:off x="1371600" y="1981200"/>
            <a:ext cx="6553200" cy="4343400"/>
            <a:chOff x="864" y="1392"/>
            <a:chExt cx="4128" cy="2736"/>
          </a:xfrm>
        </p:grpSpPr>
        <p:sp>
          <p:nvSpPr>
            <p:cNvPr id="149508" name="Freeform 4"/>
            <p:cNvSpPr/>
            <p:nvPr/>
          </p:nvSpPr>
          <p:spPr>
            <a:xfrm>
              <a:off x="2256" y="3120"/>
              <a:ext cx="2016" cy="576"/>
            </a:xfrm>
            <a:custGeom>
              <a:avLst/>
              <a:gdLst/>
              <a:ahLst/>
              <a:cxnLst>
                <a:cxn ang="0">
                  <a:pos x="2016" y="0"/>
                </a:cxn>
                <a:cxn ang="0">
                  <a:pos x="960" y="144"/>
                </a:cxn>
                <a:cxn ang="0">
                  <a:pos x="0" y="576"/>
                </a:cxn>
              </a:cxnLst>
              <a:pathLst>
                <a:path w="2016" h="576">
                  <a:moveTo>
                    <a:pt x="2016" y="0"/>
                  </a:moveTo>
                  <a:lnTo>
                    <a:pt x="960" y="144"/>
                  </a:lnTo>
                  <a:lnTo>
                    <a:pt x="0" y="576"/>
                  </a:lnTo>
                </a:path>
              </a:pathLst>
            </a:custGeom>
            <a:noFill/>
            <a:ln w="28575" cap="flat" cmpd="sng">
              <a:solidFill>
                <a:schemeClr val="tx2">
                  <a:alpha val="100000"/>
                </a:schemeClr>
              </a:solidFill>
              <a:prstDash val="solid"/>
              <a:round/>
              <a:headEnd type="none" w="med" len="med"/>
              <a:tailEnd type="triangle" w="med" len="med"/>
            </a:ln>
          </p:spPr>
          <p:txBody>
            <a:bodyPr/>
            <a:p>
              <a:endParaRPr lang="zh-CN" altLang="en-US"/>
            </a:p>
          </p:txBody>
        </p:sp>
        <p:grpSp>
          <p:nvGrpSpPr>
            <p:cNvPr id="149509" name="Group 5"/>
            <p:cNvGrpSpPr/>
            <p:nvPr/>
          </p:nvGrpSpPr>
          <p:grpSpPr>
            <a:xfrm>
              <a:off x="864" y="1392"/>
              <a:ext cx="4128" cy="2736"/>
              <a:chOff x="864" y="1392"/>
              <a:chExt cx="4128" cy="2736"/>
            </a:xfrm>
          </p:grpSpPr>
          <p:grpSp>
            <p:nvGrpSpPr>
              <p:cNvPr id="149510" name="Group 6"/>
              <p:cNvGrpSpPr/>
              <p:nvPr/>
            </p:nvGrpSpPr>
            <p:grpSpPr>
              <a:xfrm>
                <a:off x="912" y="2112"/>
                <a:ext cx="4080" cy="2016"/>
                <a:chOff x="912" y="2112"/>
                <a:chExt cx="4080" cy="2016"/>
              </a:xfrm>
            </p:grpSpPr>
            <p:grpSp>
              <p:nvGrpSpPr>
                <p:cNvPr id="149511" name="Group 7"/>
                <p:cNvGrpSpPr/>
                <p:nvPr/>
              </p:nvGrpSpPr>
              <p:grpSpPr>
                <a:xfrm>
                  <a:off x="1680" y="2304"/>
                  <a:ext cx="567" cy="340"/>
                  <a:chOff x="1680" y="2304"/>
                  <a:chExt cx="567" cy="340"/>
                </a:xfrm>
              </p:grpSpPr>
              <p:sp>
                <p:nvSpPr>
                  <p:cNvPr id="149512" name="Rectangle 8"/>
                  <p:cNvSpPr/>
                  <p:nvPr/>
                </p:nvSpPr>
                <p:spPr>
                  <a:xfrm>
                    <a:off x="1680"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13" name="Oval 9"/>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49514" name="Rectangle 10"/>
                <p:cNvSpPr/>
                <p:nvPr/>
              </p:nvSpPr>
              <p:spPr>
                <a:xfrm>
                  <a:off x="3321" y="2304"/>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15" name="Oval 11"/>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16" name="Rectangle 12"/>
                <p:cNvSpPr/>
                <p:nvPr/>
              </p:nvSpPr>
              <p:spPr>
                <a:xfrm>
                  <a:off x="1689" y="3452"/>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17" name="Oval 13"/>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18" name="Oval 14"/>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19" name="Rectangle 15"/>
                <p:cNvSpPr/>
                <p:nvPr/>
              </p:nvSpPr>
              <p:spPr>
                <a:xfrm>
                  <a:off x="3369" y="3456"/>
                  <a:ext cx="567" cy="34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49520" name="Oval 16"/>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1" name="Oval 17"/>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2" name="Oval 18"/>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3" name="Oval 19"/>
                <p:cNvSpPr/>
                <p:nvPr/>
              </p:nvSpPr>
              <p:spPr>
                <a:xfrm>
                  <a:off x="1248"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4" name="Oval 20"/>
                <p:cNvSpPr/>
                <p:nvPr/>
              </p:nvSpPr>
              <p:spPr>
                <a:xfrm>
                  <a:off x="2640"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5" name="Oval 21"/>
                <p:cNvSpPr/>
                <p:nvPr/>
              </p:nvSpPr>
              <p:spPr>
                <a:xfrm>
                  <a:off x="4272" y="2928"/>
                  <a:ext cx="240" cy="24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49526" name="Text Box 22"/>
                <p:cNvSpPr txBox="1"/>
                <p:nvPr/>
              </p:nvSpPr>
              <p:spPr>
                <a:xfrm>
                  <a:off x="912" y="2880"/>
                  <a:ext cx="384"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p1</a:t>
                  </a:r>
                  <a:endParaRPr lang="en-US" altLang="zh-CN" b="0">
                    <a:latin typeface="Times New Roman" panose="02020603050405020304" pitchFamily="18" charset="0"/>
                  </a:endParaRPr>
                </a:p>
              </p:txBody>
            </p:sp>
            <p:sp>
              <p:nvSpPr>
                <p:cNvPr id="149527" name="Text Box 23"/>
                <p:cNvSpPr txBox="1"/>
                <p:nvPr/>
              </p:nvSpPr>
              <p:spPr>
                <a:xfrm>
                  <a:off x="2304" y="2928"/>
                  <a:ext cx="384"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p2</a:t>
                  </a:r>
                  <a:endParaRPr lang="en-US" altLang="zh-CN" b="0">
                    <a:latin typeface="Times New Roman" panose="02020603050405020304" pitchFamily="18" charset="0"/>
                  </a:endParaRPr>
                </a:p>
              </p:txBody>
            </p:sp>
            <p:sp>
              <p:nvSpPr>
                <p:cNvPr id="149528" name="Text Box 24"/>
                <p:cNvSpPr txBox="1"/>
                <p:nvPr/>
              </p:nvSpPr>
              <p:spPr>
                <a:xfrm>
                  <a:off x="4608" y="2880"/>
                  <a:ext cx="384"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p3</a:t>
                  </a:r>
                  <a:endParaRPr lang="en-US" altLang="zh-CN" b="0">
                    <a:latin typeface="Times New Roman" panose="02020603050405020304" pitchFamily="18" charset="0"/>
                  </a:endParaRPr>
                </a:p>
              </p:txBody>
            </p:sp>
            <p:sp>
              <p:nvSpPr>
                <p:cNvPr id="149529" name="Text Box 25"/>
                <p:cNvSpPr txBox="1"/>
                <p:nvPr/>
              </p:nvSpPr>
              <p:spPr>
                <a:xfrm>
                  <a:off x="1440" y="2112"/>
                  <a:ext cx="336"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r1</a:t>
                  </a:r>
                  <a:endParaRPr lang="en-US" altLang="zh-CN" b="0">
                    <a:latin typeface="Times New Roman" panose="02020603050405020304" pitchFamily="18" charset="0"/>
                  </a:endParaRPr>
                </a:p>
              </p:txBody>
            </p:sp>
            <p:sp>
              <p:nvSpPr>
                <p:cNvPr id="149530" name="Text Box 26"/>
                <p:cNvSpPr txBox="1"/>
                <p:nvPr/>
              </p:nvSpPr>
              <p:spPr>
                <a:xfrm>
                  <a:off x="3936" y="2112"/>
                  <a:ext cx="336"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r3</a:t>
                  </a:r>
                  <a:endParaRPr lang="en-US" altLang="zh-CN" b="0">
                    <a:latin typeface="Times New Roman" panose="02020603050405020304" pitchFamily="18" charset="0"/>
                  </a:endParaRPr>
                </a:p>
              </p:txBody>
            </p:sp>
            <p:sp>
              <p:nvSpPr>
                <p:cNvPr id="149531" name="Text Box 27"/>
                <p:cNvSpPr txBox="1"/>
                <p:nvPr/>
              </p:nvSpPr>
              <p:spPr>
                <a:xfrm>
                  <a:off x="1824" y="3840"/>
                  <a:ext cx="336"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r2</a:t>
                  </a:r>
                  <a:endParaRPr lang="en-US" altLang="zh-CN" b="0">
                    <a:latin typeface="Times New Roman" panose="02020603050405020304" pitchFamily="18" charset="0"/>
                  </a:endParaRPr>
                </a:p>
              </p:txBody>
            </p:sp>
            <p:sp>
              <p:nvSpPr>
                <p:cNvPr id="149532" name="Text Box 28"/>
                <p:cNvSpPr txBox="1"/>
                <p:nvPr/>
              </p:nvSpPr>
              <p:spPr>
                <a:xfrm>
                  <a:off x="3552" y="3840"/>
                  <a:ext cx="528" cy="288"/>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r4</a:t>
                  </a:r>
                  <a:endParaRPr lang="en-US" altLang="zh-CN" b="0">
                    <a:latin typeface="Times New Roman" panose="02020603050405020304" pitchFamily="18" charset="0"/>
                  </a:endParaRPr>
                </a:p>
              </p:txBody>
            </p:sp>
            <p:sp>
              <p:nvSpPr>
                <p:cNvPr id="149533" name="Line 29"/>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149534" name="Line 30"/>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149535" name="Line 31"/>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149536" name="Line 32"/>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149537" name="Line 33"/>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149538" name="Line 34"/>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sp>
            <p:nvSpPr>
              <p:cNvPr id="149539" name="Text Box 35"/>
              <p:cNvSpPr txBox="1"/>
              <p:nvPr/>
            </p:nvSpPr>
            <p:spPr>
              <a:xfrm>
                <a:off x="864" y="1392"/>
                <a:ext cx="3360" cy="327"/>
              </a:xfrm>
              <a:prstGeom prst="rect">
                <a:avLst/>
              </a:prstGeom>
              <a:noFill/>
              <a:ln w="9525">
                <a:noFill/>
              </a:ln>
            </p:spPr>
            <p:txBody>
              <a:bodyPr>
                <a:spAutoFit/>
              </a:bodyPr>
              <a:p>
                <a:pPr>
                  <a:lnSpc>
                    <a:spcPct val="100000"/>
                  </a:lnSpc>
                  <a:spcBef>
                    <a:spcPct val="50000"/>
                  </a:spcBef>
                  <a:buClrTx/>
                  <a:buFontTx/>
                </a:pPr>
                <a:r>
                  <a:rPr lang="zh-CN" altLang="en-US" sz="2800" dirty="0">
                    <a:latin typeface="Arial" panose="020B0604020202020204" pitchFamily="34" charset="0"/>
                    <a:ea typeface="楷体_GB2312" pitchFamily="49" charset="-122"/>
                  </a:rPr>
                  <a:t>增加边（</a:t>
                </a:r>
                <a:r>
                  <a:rPr lang="en-US" altLang="zh-CN" sz="2800">
                    <a:latin typeface="Arial" panose="020B0604020202020204" pitchFamily="34" charset="0"/>
                    <a:ea typeface="楷体_GB2312" pitchFamily="49" charset="-122"/>
                  </a:rPr>
                  <a:t>p3,r2)</a:t>
                </a:r>
                <a:endParaRPr lang="en-US" altLang="zh-CN" sz="2800">
                  <a:latin typeface="Arial" panose="020B0604020202020204" pitchFamily="34" charset="0"/>
                  <a:ea typeface="楷体_GB2312" pitchFamily="49" charset="-122"/>
                </a:endParaRPr>
              </a:p>
            </p:txBody>
          </p:sp>
        </p:grpSp>
      </p:grpSp>
      <p:sp>
        <p:nvSpPr>
          <p:cNvPr id="149540" name="Line 36"/>
          <p:cNvSpPr/>
          <p:nvPr/>
        </p:nvSpPr>
        <p:spPr>
          <a:xfrm flipV="1">
            <a:off x="6096000" y="4800600"/>
            <a:ext cx="827088" cy="669925"/>
          </a:xfrm>
          <a:prstGeom prst="line">
            <a:avLst/>
          </a:prstGeom>
          <a:ln w="25400" cap="flat" cmpd="sng">
            <a:solidFill>
              <a:schemeClr val="tx1"/>
            </a:solidFill>
            <a:prstDash val="solid"/>
            <a:headEnd type="none" w="med" len="med"/>
            <a:tailEnd type="triangle" w="med" len="med"/>
          </a:ln>
        </p:spPr>
      </p:sp>
      <p:sp>
        <p:nvSpPr>
          <p:cNvPr id="149541" name="AutoShape 37">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p:txBody>
          <a:bodyPr anchor="b"/>
          <a:p>
            <a:endParaRPr lang="zh-CN" altLang="en-US"/>
          </a:p>
        </p:txBody>
      </p:sp>
      <p:sp>
        <p:nvSpPr>
          <p:cNvPr id="11266" name="内容占位符 2"/>
          <p:cNvSpPr>
            <a:spLocks noGrp="1"/>
          </p:cNvSpPr>
          <p:nvPr>
            <p:ph idx="1"/>
          </p:nvPr>
        </p:nvSpPr>
        <p:spPr>
          <a:xfrm>
            <a:off x="1182688" y="1268413"/>
            <a:ext cx="7772400" cy="4325937"/>
          </a:xfrm>
        </p:spPr>
        <p:txBody>
          <a:bodyPr anchor="t"/>
          <a:p>
            <a:endParaRPr lang="zh-CN" altLang="en-US"/>
          </a:p>
        </p:txBody>
      </p:sp>
      <p:grpSp>
        <p:nvGrpSpPr>
          <p:cNvPr id="11267" name="组合 7278"/>
          <p:cNvGrpSpPr/>
          <p:nvPr/>
        </p:nvGrpSpPr>
        <p:grpSpPr>
          <a:xfrm>
            <a:off x="415925" y="2289175"/>
            <a:ext cx="8410575" cy="3094038"/>
            <a:chOff x="214" y="1440"/>
            <a:chExt cx="5298" cy="1949"/>
          </a:xfrm>
        </p:grpSpPr>
        <p:sp>
          <p:nvSpPr>
            <p:cNvPr id="11268" name="文本框 7196"/>
            <p:cNvSpPr txBox="1"/>
            <p:nvPr/>
          </p:nvSpPr>
          <p:spPr>
            <a:xfrm>
              <a:off x="361" y="2402"/>
              <a:ext cx="168" cy="288"/>
            </a:xfrm>
            <a:prstGeom prst="rect">
              <a:avLst/>
            </a:prstGeom>
            <a:noFill/>
            <a:ln w="9525">
              <a:noFill/>
            </a:ln>
          </p:spPr>
          <p:txBody>
            <a:bodyPr wrap="none" anchor="t">
              <a:spAutoFit/>
            </a:bodyPr>
            <a:p>
              <a:pPr algn="ctr"/>
              <a:r>
                <a:rPr lang="en-US" altLang="zh-CN" sz="2400" b="1">
                  <a:latin typeface="Arial" panose="020B0604020202020204" pitchFamily="34" charset="0"/>
                  <a:ea typeface="宋体" panose="02010600030101010101" pitchFamily="2" charset="-122"/>
                </a:rPr>
                <a:t>I</a:t>
              </a:r>
              <a:endParaRPr lang="en-US" altLang="zh-CN" sz="2400" b="1">
                <a:latin typeface="Arial" panose="020B0604020202020204" pitchFamily="34" charset="0"/>
                <a:ea typeface="宋体" panose="02010600030101010101" pitchFamily="2" charset="-122"/>
              </a:endParaRPr>
            </a:p>
          </p:txBody>
        </p:sp>
        <p:grpSp>
          <p:nvGrpSpPr>
            <p:cNvPr id="11269" name="组合 7276"/>
            <p:cNvGrpSpPr/>
            <p:nvPr/>
          </p:nvGrpSpPr>
          <p:grpSpPr>
            <a:xfrm>
              <a:off x="214" y="1440"/>
              <a:ext cx="5298" cy="1949"/>
              <a:chOff x="201" y="1440"/>
              <a:chExt cx="5298" cy="1949"/>
            </a:xfrm>
          </p:grpSpPr>
          <p:sp>
            <p:nvSpPr>
              <p:cNvPr id="11270" name="直接连接符 7171"/>
              <p:cNvSpPr/>
              <p:nvPr/>
            </p:nvSpPr>
            <p:spPr>
              <a:xfrm>
                <a:off x="480" y="1728"/>
                <a:ext cx="4512" cy="0"/>
              </a:xfrm>
              <a:prstGeom prst="line">
                <a:avLst/>
              </a:prstGeom>
              <a:ln w="28575" cap="flat" cmpd="sng">
                <a:solidFill>
                  <a:schemeClr val="tx1"/>
                </a:solidFill>
                <a:prstDash val="solid"/>
                <a:round/>
                <a:headEnd type="none" w="med" len="med"/>
                <a:tailEnd type="none" w="med" len="med"/>
              </a:ln>
            </p:spPr>
          </p:sp>
          <p:sp>
            <p:nvSpPr>
              <p:cNvPr id="11271" name="文本框 7172"/>
              <p:cNvSpPr txBox="1"/>
              <p:nvPr/>
            </p:nvSpPr>
            <p:spPr>
              <a:xfrm>
                <a:off x="287" y="1440"/>
                <a:ext cx="438" cy="250"/>
              </a:xfrm>
              <a:prstGeom prst="rect">
                <a:avLst/>
              </a:prstGeom>
              <a:noFill/>
              <a:ln w="9525">
                <a:noFill/>
              </a:ln>
            </p:spPr>
            <p:txBody>
              <a:bodyPr wrap="none" anchor="t">
                <a:spAutoFit/>
              </a:bodyPr>
              <a:p>
                <a:pPr algn="ctr"/>
                <a:r>
                  <a:rPr lang="zh-CN" altLang="en-US" sz="2000" b="1" dirty="0">
                    <a:latin typeface="Arial" panose="020B0604020202020204" pitchFamily="34" charset="0"/>
                    <a:ea typeface="宋体" panose="02010600030101010101" pitchFamily="2" charset="-122"/>
                  </a:rPr>
                  <a:t>时间</a:t>
                </a:r>
                <a:endParaRPr lang="zh-CN" altLang="en-US" sz="2000" b="1" dirty="0">
                  <a:latin typeface="Arial" panose="020B0604020202020204" pitchFamily="34" charset="0"/>
                  <a:ea typeface="宋体" panose="02010600030101010101" pitchFamily="2" charset="-122"/>
                </a:endParaRPr>
              </a:p>
            </p:txBody>
          </p:sp>
          <p:sp>
            <p:nvSpPr>
              <p:cNvPr id="11272" name="文本框 7173"/>
              <p:cNvSpPr txBox="1"/>
              <p:nvPr/>
            </p:nvSpPr>
            <p:spPr>
              <a:xfrm>
                <a:off x="4608" y="1440"/>
                <a:ext cx="891" cy="250"/>
              </a:xfrm>
              <a:prstGeom prst="rect">
                <a:avLst/>
              </a:prstGeom>
              <a:noFill/>
              <a:ln w="9525">
                <a:noFill/>
              </a:ln>
            </p:spPr>
            <p:txBody>
              <a:bodyPr wrap="none" anchor="t">
                <a:spAutoFit/>
              </a:bodyPr>
              <a:p>
                <a:pPr algn="ctr"/>
                <a:r>
                  <a:rPr lang="zh-CN" altLang="en-US" sz="2000" b="1" dirty="0">
                    <a:latin typeface="Arial" panose="020B0604020202020204" pitchFamily="34" charset="0"/>
                    <a:ea typeface="宋体" panose="02010600030101010101" pitchFamily="2" charset="-122"/>
                  </a:rPr>
                  <a:t>单位 </a:t>
                </a:r>
                <a:r>
                  <a:rPr lang="en-US" altLang="zh-CN" sz="2000" b="1">
                    <a:latin typeface="Arial" panose="020B0604020202020204" pitchFamily="34" charset="0"/>
                    <a:ea typeface="宋体" panose="02010600030101010101" pitchFamily="2" charset="-122"/>
                  </a:rPr>
                  <a:t>10ms</a:t>
                </a:r>
                <a:endParaRPr lang="en-US" altLang="zh-CN" sz="2000" b="1">
                  <a:latin typeface="Arial" panose="020B0604020202020204" pitchFamily="34" charset="0"/>
                  <a:ea typeface="宋体" panose="02010600030101010101" pitchFamily="2" charset="-122"/>
                </a:endParaRPr>
              </a:p>
            </p:txBody>
          </p:sp>
          <p:sp>
            <p:nvSpPr>
              <p:cNvPr id="11273" name="直接连接符 7174"/>
              <p:cNvSpPr/>
              <p:nvPr/>
            </p:nvSpPr>
            <p:spPr>
              <a:xfrm>
                <a:off x="816" y="1728"/>
                <a:ext cx="0" cy="1661"/>
              </a:xfrm>
              <a:prstGeom prst="line">
                <a:avLst/>
              </a:prstGeom>
              <a:ln w="19050" cap="flat" cmpd="sng">
                <a:solidFill>
                  <a:schemeClr val="tx1"/>
                </a:solidFill>
                <a:prstDash val="sysDash"/>
                <a:round/>
                <a:headEnd type="none" w="med" len="med"/>
                <a:tailEnd type="none" w="med" len="med"/>
              </a:ln>
            </p:spPr>
          </p:sp>
          <p:sp>
            <p:nvSpPr>
              <p:cNvPr id="11274" name="文本框 7175"/>
              <p:cNvSpPr txBox="1"/>
              <p:nvPr/>
            </p:nvSpPr>
            <p:spPr>
              <a:xfrm>
                <a:off x="720" y="1488"/>
                <a:ext cx="205"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0</a:t>
                </a:r>
                <a:endParaRPr lang="en-US" altLang="zh-CN" sz="2000" b="1">
                  <a:latin typeface="Arial" panose="020B0604020202020204" pitchFamily="34" charset="0"/>
                  <a:ea typeface="宋体" panose="02010600030101010101" pitchFamily="2" charset="-122"/>
                </a:endParaRPr>
              </a:p>
            </p:txBody>
          </p:sp>
          <p:sp>
            <p:nvSpPr>
              <p:cNvPr id="11275" name="文本框 7177"/>
              <p:cNvSpPr txBox="1"/>
              <p:nvPr/>
            </p:nvSpPr>
            <p:spPr>
              <a:xfrm>
                <a:off x="1187" y="1488"/>
                <a:ext cx="205"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3</a:t>
                </a:r>
                <a:endParaRPr lang="en-US" altLang="zh-CN" sz="2000" b="1">
                  <a:latin typeface="Arial" panose="020B0604020202020204" pitchFamily="34" charset="0"/>
                  <a:ea typeface="宋体" panose="02010600030101010101" pitchFamily="2" charset="-122"/>
                </a:endParaRPr>
              </a:p>
            </p:txBody>
          </p:sp>
          <p:sp>
            <p:nvSpPr>
              <p:cNvPr id="11276" name="直接连接符 7178"/>
              <p:cNvSpPr/>
              <p:nvPr/>
            </p:nvSpPr>
            <p:spPr>
              <a:xfrm>
                <a:off x="1296" y="1728"/>
                <a:ext cx="0" cy="1660"/>
              </a:xfrm>
              <a:prstGeom prst="line">
                <a:avLst/>
              </a:prstGeom>
              <a:ln w="19050" cap="flat" cmpd="sng">
                <a:solidFill>
                  <a:schemeClr val="tx1"/>
                </a:solidFill>
                <a:prstDash val="sysDash"/>
                <a:round/>
                <a:headEnd type="none" w="med" len="med"/>
                <a:tailEnd type="none" w="med" len="med"/>
              </a:ln>
            </p:spPr>
          </p:sp>
          <p:sp>
            <p:nvSpPr>
              <p:cNvPr id="11277" name="直接连接符 7179"/>
              <p:cNvSpPr/>
              <p:nvPr/>
            </p:nvSpPr>
            <p:spPr>
              <a:xfrm>
                <a:off x="1875" y="1728"/>
                <a:ext cx="0" cy="1616"/>
              </a:xfrm>
              <a:prstGeom prst="line">
                <a:avLst/>
              </a:prstGeom>
              <a:ln w="19050" cap="flat" cmpd="sng">
                <a:solidFill>
                  <a:schemeClr val="tx1"/>
                </a:solidFill>
                <a:prstDash val="sysDash"/>
                <a:round/>
                <a:headEnd type="none" w="med" len="med"/>
                <a:tailEnd type="none" w="med" len="med"/>
              </a:ln>
            </p:spPr>
          </p:sp>
          <p:sp>
            <p:nvSpPr>
              <p:cNvPr id="11278" name="文本框 7180"/>
              <p:cNvSpPr txBox="1"/>
              <p:nvPr/>
            </p:nvSpPr>
            <p:spPr>
              <a:xfrm>
                <a:off x="1824" y="1488"/>
                <a:ext cx="205"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7</a:t>
                </a:r>
                <a:endParaRPr lang="en-US" altLang="zh-CN" sz="2000" b="1">
                  <a:latin typeface="Arial" panose="020B0604020202020204" pitchFamily="34" charset="0"/>
                  <a:ea typeface="宋体" panose="02010600030101010101" pitchFamily="2" charset="-122"/>
                </a:endParaRPr>
              </a:p>
            </p:txBody>
          </p:sp>
          <p:sp>
            <p:nvSpPr>
              <p:cNvPr id="11279" name="文本框 7182"/>
              <p:cNvSpPr txBox="1"/>
              <p:nvPr/>
            </p:nvSpPr>
            <p:spPr>
              <a:xfrm>
                <a:off x="2003" y="1488"/>
                <a:ext cx="205"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8</a:t>
                </a:r>
                <a:endParaRPr lang="en-US" altLang="zh-CN" sz="2000" b="1">
                  <a:latin typeface="Arial" panose="020B0604020202020204" pitchFamily="34" charset="0"/>
                  <a:ea typeface="宋体" panose="02010600030101010101" pitchFamily="2" charset="-122"/>
                </a:endParaRPr>
              </a:p>
            </p:txBody>
          </p:sp>
          <p:sp>
            <p:nvSpPr>
              <p:cNvPr id="11280" name="文本框 7184"/>
              <p:cNvSpPr txBox="1"/>
              <p:nvPr/>
            </p:nvSpPr>
            <p:spPr>
              <a:xfrm>
                <a:off x="2140" y="1488"/>
                <a:ext cx="728"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9   11 12</a:t>
                </a:r>
                <a:endParaRPr lang="en-US" altLang="zh-CN" sz="2000" b="1">
                  <a:latin typeface="Arial" panose="020B0604020202020204" pitchFamily="34" charset="0"/>
                  <a:ea typeface="宋体" panose="02010600030101010101" pitchFamily="2" charset="-122"/>
                </a:endParaRPr>
              </a:p>
            </p:txBody>
          </p:sp>
          <p:sp>
            <p:nvSpPr>
              <p:cNvPr id="11281" name="文本框 7190"/>
              <p:cNvSpPr txBox="1"/>
              <p:nvPr/>
            </p:nvSpPr>
            <p:spPr>
              <a:xfrm>
                <a:off x="2949" y="1488"/>
                <a:ext cx="737"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   15 16  </a:t>
                </a:r>
                <a:endParaRPr lang="en-US" altLang="zh-CN" sz="2000" b="1">
                  <a:latin typeface="Arial" panose="020B0604020202020204" pitchFamily="34" charset="0"/>
                  <a:ea typeface="宋体" panose="02010600030101010101" pitchFamily="2" charset="-122"/>
                </a:endParaRPr>
              </a:p>
            </p:txBody>
          </p:sp>
          <p:sp>
            <p:nvSpPr>
              <p:cNvPr id="11282" name="文本框 7193"/>
              <p:cNvSpPr txBox="1"/>
              <p:nvPr/>
            </p:nvSpPr>
            <p:spPr>
              <a:xfrm>
                <a:off x="3648" y="1488"/>
                <a:ext cx="294"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17</a:t>
                </a:r>
                <a:endParaRPr lang="en-US" altLang="zh-CN" sz="2000" b="1">
                  <a:latin typeface="Arial" panose="020B0604020202020204" pitchFamily="34" charset="0"/>
                  <a:ea typeface="宋体" panose="02010600030101010101" pitchFamily="2" charset="-122"/>
                </a:endParaRPr>
              </a:p>
            </p:txBody>
          </p:sp>
          <p:sp>
            <p:nvSpPr>
              <p:cNvPr id="11283" name="文本框 7194"/>
              <p:cNvSpPr txBox="1"/>
              <p:nvPr/>
            </p:nvSpPr>
            <p:spPr>
              <a:xfrm>
                <a:off x="3984" y="1488"/>
                <a:ext cx="294"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19</a:t>
                </a:r>
                <a:endParaRPr lang="en-US" altLang="zh-CN" sz="2000" b="1">
                  <a:latin typeface="Arial" panose="020B0604020202020204" pitchFamily="34" charset="0"/>
                  <a:ea typeface="宋体" panose="02010600030101010101" pitchFamily="2" charset="-122"/>
                </a:endParaRPr>
              </a:p>
            </p:txBody>
          </p:sp>
          <p:sp>
            <p:nvSpPr>
              <p:cNvPr id="11284" name="文本框 7197"/>
              <p:cNvSpPr txBox="1"/>
              <p:nvPr/>
            </p:nvSpPr>
            <p:spPr>
              <a:xfrm>
                <a:off x="201" y="2018"/>
                <a:ext cx="521" cy="288"/>
              </a:xfrm>
              <a:prstGeom prst="rect">
                <a:avLst/>
              </a:prstGeom>
              <a:noFill/>
              <a:ln w="9525">
                <a:noFill/>
              </a:ln>
            </p:spPr>
            <p:txBody>
              <a:bodyPr wrap="none" anchor="t">
                <a:spAutoFit/>
              </a:bodyPr>
              <a:p>
                <a:pPr algn="ctr"/>
                <a:r>
                  <a:rPr lang="en-US" altLang="zh-CN" sz="2400" b="1">
                    <a:latin typeface="Arial" panose="020B0604020202020204" pitchFamily="34" charset="0"/>
                    <a:ea typeface="宋体" panose="02010600030101010101" pitchFamily="2" charset="-122"/>
                  </a:rPr>
                  <a:t>CPU</a:t>
                </a:r>
                <a:endParaRPr lang="en-US" altLang="zh-CN" sz="2400" b="1">
                  <a:latin typeface="Arial" panose="020B0604020202020204" pitchFamily="34" charset="0"/>
                  <a:ea typeface="宋体" panose="02010600030101010101" pitchFamily="2" charset="-122"/>
                </a:endParaRPr>
              </a:p>
            </p:txBody>
          </p:sp>
          <p:sp>
            <p:nvSpPr>
              <p:cNvPr id="11285" name="直接连接符 7198"/>
              <p:cNvSpPr/>
              <p:nvPr/>
            </p:nvSpPr>
            <p:spPr>
              <a:xfrm>
                <a:off x="816" y="2544"/>
                <a:ext cx="480" cy="0"/>
              </a:xfrm>
              <a:prstGeom prst="line">
                <a:avLst/>
              </a:prstGeom>
              <a:ln w="38100" cap="flat" cmpd="sng">
                <a:solidFill>
                  <a:srgbClr val="0000FF"/>
                </a:solidFill>
                <a:prstDash val="solid"/>
                <a:round/>
                <a:headEnd type="none" w="med" len="med"/>
                <a:tailEnd type="none" w="med" len="med"/>
              </a:ln>
            </p:spPr>
          </p:sp>
          <p:sp>
            <p:nvSpPr>
              <p:cNvPr id="11286" name="直接连接符 7199"/>
              <p:cNvSpPr/>
              <p:nvPr/>
            </p:nvSpPr>
            <p:spPr>
              <a:xfrm>
                <a:off x="1296" y="2151"/>
                <a:ext cx="624" cy="1"/>
              </a:xfrm>
              <a:prstGeom prst="line">
                <a:avLst/>
              </a:prstGeom>
              <a:ln w="38100" cap="flat" cmpd="sng">
                <a:solidFill>
                  <a:srgbClr val="0000FF"/>
                </a:solidFill>
                <a:prstDash val="solid"/>
                <a:round/>
                <a:headEnd type="none" w="med" len="med"/>
                <a:tailEnd type="none" w="med" len="med"/>
              </a:ln>
            </p:spPr>
          </p:sp>
          <p:sp>
            <p:nvSpPr>
              <p:cNvPr id="11287" name="直接连接符 7200"/>
              <p:cNvSpPr/>
              <p:nvPr/>
            </p:nvSpPr>
            <p:spPr>
              <a:xfrm>
                <a:off x="1296" y="2544"/>
                <a:ext cx="491" cy="1"/>
              </a:xfrm>
              <a:prstGeom prst="line">
                <a:avLst/>
              </a:prstGeom>
              <a:ln w="38100" cap="flat" cmpd="sng">
                <a:solidFill>
                  <a:srgbClr val="FF00FF"/>
                </a:solidFill>
                <a:prstDash val="solid"/>
                <a:round/>
                <a:headEnd type="none" w="med" len="med"/>
                <a:tailEnd type="none" w="med" len="med"/>
              </a:ln>
            </p:spPr>
          </p:sp>
          <p:sp>
            <p:nvSpPr>
              <p:cNvPr id="11288" name="文本框 7208"/>
              <p:cNvSpPr txBox="1"/>
              <p:nvPr/>
            </p:nvSpPr>
            <p:spPr>
              <a:xfrm>
                <a:off x="864" y="2601"/>
                <a:ext cx="432" cy="326"/>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I</a:t>
                </a:r>
                <a:r>
                  <a:rPr lang="en-US" altLang="zh-CN" sz="1800" b="1">
                    <a:latin typeface="Arial" panose="020B0604020202020204" pitchFamily="34" charset="0"/>
                    <a:ea typeface="宋体" panose="02010600030101010101" pitchFamily="2" charset="-122"/>
                  </a:rPr>
                  <a:t>11</a:t>
                </a:r>
                <a:endParaRPr lang="en-US" altLang="zh-CN" sz="1800" b="1" baseline="-25000">
                  <a:latin typeface="Arial" panose="020B0604020202020204" pitchFamily="34" charset="0"/>
                  <a:ea typeface="宋体" panose="02010600030101010101" pitchFamily="2" charset="-122"/>
                </a:endParaRPr>
              </a:p>
            </p:txBody>
          </p:sp>
          <p:sp>
            <p:nvSpPr>
              <p:cNvPr id="11289" name="文本框 7209"/>
              <p:cNvSpPr txBox="1"/>
              <p:nvPr/>
            </p:nvSpPr>
            <p:spPr>
              <a:xfrm>
                <a:off x="1297" y="1880"/>
                <a:ext cx="491" cy="326"/>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C</a:t>
                </a:r>
                <a:r>
                  <a:rPr lang="en-US" altLang="zh-CN" sz="1600" b="1">
                    <a:latin typeface="Arial" panose="020B0604020202020204" pitchFamily="34" charset="0"/>
                    <a:ea typeface="宋体" panose="02010600030101010101" pitchFamily="2" charset="-122"/>
                  </a:rPr>
                  <a:t>11</a:t>
                </a:r>
                <a:endParaRPr lang="en-US" altLang="zh-CN" sz="1600" b="1" baseline="-25000">
                  <a:latin typeface="Arial" panose="020B0604020202020204" pitchFamily="34" charset="0"/>
                  <a:ea typeface="宋体" panose="02010600030101010101" pitchFamily="2" charset="-122"/>
                </a:endParaRPr>
              </a:p>
            </p:txBody>
          </p:sp>
          <p:sp>
            <p:nvSpPr>
              <p:cNvPr id="11290" name="文本框 7208"/>
              <p:cNvSpPr txBox="1"/>
              <p:nvPr/>
            </p:nvSpPr>
            <p:spPr>
              <a:xfrm>
                <a:off x="1296" y="2546"/>
                <a:ext cx="432" cy="326"/>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I</a:t>
                </a:r>
                <a:r>
                  <a:rPr lang="en-US" altLang="zh-CN" sz="1600" b="1">
                    <a:latin typeface="Arial" panose="020B0604020202020204" pitchFamily="34" charset="0"/>
                    <a:ea typeface="宋体" panose="02010600030101010101" pitchFamily="2" charset="-122"/>
                  </a:rPr>
                  <a:t>21</a:t>
                </a:r>
                <a:endParaRPr lang="en-US" altLang="zh-CN" sz="1600" b="1" baseline="-25000">
                  <a:latin typeface="Arial" panose="020B0604020202020204" pitchFamily="34" charset="0"/>
                  <a:ea typeface="宋体" panose="02010600030101010101" pitchFamily="2" charset="-122"/>
                </a:endParaRPr>
              </a:p>
            </p:txBody>
          </p:sp>
          <p:sp>
            <p:nvSpPr>
              <p:cNvPr id="11291" name="文本框 7208"/>
              <p:cNvSpPr txBox="1"/>
              <p:nvPr/>
            </p:nvSpPr>
            <p:spPr>
              <a:xfrm>
                <a:off x="1771" y="2601"/>
                <a:ext cx="499" cy="326"/>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I</a:t>
                </a:r>
                <a:r>
                  <a:rPr lang="en-US" altLang="zh-CN" sz="1800" b="1">
                    <a:latin typeface="Arial" panose="020B0604020202020204" pitchFamily="34" charset="0"/>
                    <a:ea typeface="宋体" panose="02010600030101010101" pitchFamily="2" charset="-122"/>
                  </a:rPr>
                  <a:t>31</a:t>
                </a:r>
                <a:endParaRPr lang="en-US" altLang="zh-CN" sz="1800" b="1" baseline="-25000">
                  <a:latin typeface="Arial" panose="020B0604020202020204" pitchFamily="34" charset="0"/>
                  <a:ea typeface="宋体" panose="02010600030101010101" pitchFamily="2" charset="-122"/>
                </a:endParaRPr>
              </a:p>
            </p:txBody>
          </p:sp>
          <p:sp>
            <p:nvSpPr>
              <p:cNvPr id="11292" name="文本框 7209"/>
              <p:cNvSpPr txBox="1"/>
              <p:nvPr/>
            </p:nvSpPr>
            <p:spPr>
              <a:xfrm>
                <a:off x="1921" y="1827"/>
                <a:ext cx="464" cy="326"/>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C</a:t>
                </a:r>
                <a:r>
                  <a:rPr lang="en-US" altLang="zh-CN" sz="1600" b="1">
                    <a:latin typeface="Arial" panose="020B0604020202020204" pitchFamily="34" charset="0"/>
                    <a:ea typeface="宋体" panose="02010600030101010101" pitchFamily="2" charset="-122"/>
                  </a:rPr>
                  <a:t>21</a:t>
                </a:r>
                <a:endParaRPr lang="en-US" altLang="zh-CN" sz="1600" b="1" baseline="-25000">
                  <a:latin typeface="Arial" panose="020B0604020202020204" pitchFamily="34" charset="0"/>
                  <a:ea typeface="宋体" panose="02010600030101010101" pitchFamily="2" charset="-122"/>
                </a:endParaRPr>
              </a:p>
            </p:txBody>
          </p:sp>
          <p:sp>
            <p:nvSpPr>
              <p:cNvPr id="11293" name="文本框 7180"/>
              <p:cNvSpPr txBox="1"/>
              <p:nvPr/>
            </p:nvSpPr>
            <p:spPr>
              <a:xfrm>
                <a:off x="1669" y="1488"/>
                <a:ext cx="204" cy="250"/>
              </a:xfrm>
              <a:prstGeom prst="rect">
                <a:avLst/>
              </a:prstGeom>
              <a:noFill/>
              <a:ln w="9525">
                <a:noFill/>
              </a:ln>
            </p:spPr>
            <p:txBody>
              <a:bodyPr wrap="none" anchor="t">
                <a:spAutoFit/>
              </a:bodyPr>
              <a:p>
                <a:pPr algn="ct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grpSp>
      </p:grpSp>
      <p:sp>
        <p:nvSpPr>
          <p:cNvPr id="11294" name="直接连接符 7179"/>
          <p:cNvSpPr/>
          <p:nvPr/>
        </p:nvSpPr>
        <p:spPr>
          <a:xfrm>
            <a:off x="2908300" y="2762250"/>
            <a:ext cx="1588" cy="2638425"/>
          </a:xfrm>
          <a:prstGeom prst="line">
            <a:avLst/>
          </a:prstGeom>
          <a:ln w="19050" cap="flat" cmpd="sng">
            <a:solidFill>
              <a:schemeClr val="tx1"/>
            </a:solidFill>
            <a:prstDash val="sysDash"/>
            <a:round/>
            <a:headEnd type="none" w="med" len="med"/>
            <a:tailEnd type="none" w="med" len="med"/>
          </a:ln>
        </p:spPr>
      </p:sp>
      <p:sp>
        <p:nvSpPr>
          <p:cNvPr id="11295" name="直接连接符 7200"/>
          <p:cNvSpPr/>
          <p:nvPr/>
        </p:nvSpPr>
        <p:spPr>
          <a:xfrm>
            <a:off x="2935288" y="4041775"/>
            <a:ext cx="779462" cy="0"/>
          </a:xfrm>
          <a:prstGeom prst="line">
            <a:avLst/>
          </a:prstGeom>
          <a:ln w="38100" cap="flat" cmpd="sng">
            <a:solidFill>
              <a:schemeClr val="tx1"/>
            </a:solidFill>
            <a:prstDash val="solid"/>
            <a:round/>
            <a:headEnd type="none" w="med" len="med"/>
            <a:tailEnd type="none" w="med" len="med"/>
          </a:ln>
        </p:spPr>
      </p:sp>
      <p:sp>
        <p:nvSpPr>
          <p:cNvPr id="11296" name="直接连接符 7199"/>
          <p:cNvSpPr/>
          <p:nvPr/>
        </p:nvSpPr>
        <p:spPr>
          <a:xfrm flipV="1">
            <a:off x="4224338" y="3419475"/>
            <a:ext cx="1125537" cy="3175"/>
          </a:xfrm>
          <a:prstGeom prst="line">
            <a:avLst/>
          </a:prstGeom>
          <a:ln w="38100" cap="flat" cmpd="sng">
            <a:solidFill>
              <a:schemeClr val="tx1"/>
            </a:solidFill>
            <a:prstDash val="solid"/>
            <a:round/>
            <a:headEnd type="none" w="med" len="med"/>
            <a:tailEnd type="none" w="med" len="med"/>
          </a:ln>
        </p:spPr>
      </p:sp>
      <p:sp>
        <p:nvSpPr>
          <p:cNvPr id="11297" name="直接连接符 7199"/>
          <p:cNvSpPr/>
          <p:nvPr/>
        </p:nvSpPr>
        <p:spPr>
          <a:xfrm>
            <a:off x="3119438" y="3419475"/>
            <a:ext cx="1104900" cy="3175"/>
          </a:xfrm>
          <a:prstGeom prst="line">
            <a:avLst/>
          </a:prstGeom>
          <a:ln w="38100" cap="flat" cmpd="sng">
            <a:solidFill>
              <a:srgbClr val="FF99FF"/>
            </a:solidFill>
            <a:prstDash val="solid"/>
            <a:round/>
            <a:headEnd type="none" w="med" len="med"/>
            <a:tailEnd type="none" w="med" len="med"/>
          </a:ln>
        </p:spPr>
      </p:sp>
      <p:sp>
        <p:nvSpPr>
          <p:cNvPr id="11298" name="文本框 7209"/>
          <p:cNvSpPr txBox="1"/>
          <p:nvPr/>
        </p:nvSpPr>
        <p:spPr>
          <a:xfrm>
            <a:off x="4649788" y="2900363"/>
            <a:ext cx="701675" cy="519112"/>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C</a:t>
            </a:r>
            <a:r>
              <a:rPr lang="en-US" altLang="zh-CN" sz="1600" b="1">
                <a:latin typeface="Arial" panose="020B0604020202020204" pitchFamily="34" charset="0"/>
                <a:ea typeface="宋体" panose="02010600030101010101" pitchFamily="2" charset="-122"/>
              </a:rPr>
              <a:t>31</a:t>
            </a:r>
            <a:endParaRPr lang="en-US" altLang="zh-CN" sz="1600" b="1" baseline="-25000">
              <a:latin typeface="Arial" panose="020B0604020202020204" pitchFamily="34" charset="0"/>
              <a:ea typeface="宋体" panose="02010600030101010101" pitchFamily="2" charset="-122"/>
            </a:endParaRPr>
          </a:p>
        </p:txBody>
      </p:sp>
      <p:sp>
        <p:nvSpPr>
          <p:cNvPr id="11299" name="文本框 7197"/>
          <p:cNvSpPr txBox="1"/>
          <p:nvPr/>
        </p:nvSpPr>
        <p:spPr>
          <a:xfrm>
            <a:off x="619125" y="4784725"/>
            <a:ext cx="420688" cy="457200"/>
          </a:xfrm>
          <a:prstGeom prst="rect">
            <a:avLst/>
          </a:prstGeom>
          <a:noFill/>
          <a:ln w="9525">
            <a:noFill/>
          </a:ln>
        </p:spPr>
        <p:txBody>
          <a:bodyPr wrap="none" anchor="t">
            <a:spAutoFit/>
          </a:bodyPr>
          <a:p>
            <a:pPr algn="ctr"/>
            <a:r>
              <a:rPr lang="en-US" altLang="zh-CN" sz="2400" b="1">
                <a:latin typeface="Arial" panose="020B0604020202020204" pitchFamily="34" charset="0"/>
                <a:ea typeface="宋体" panose="02010600030101010101" pitchFamily="2" charset="-122"/>
              </a:rPr>
              <a:t>O</a:t>
            </a:r>
            <a:endParaRPr lang="en-US" altLang="zh-CN" sz="2400" b="1">
              <a:latin typeface="Arial" panose="020B0604020202020204" pitchFamily="34" charset="0"/>
              <a:ea typeface="宋体" panose="02010600030101010101" pitchFamily="2" charset="-122"/>
            </a:endParaRPr>
          </a:p>
        </p:txBody>
      </p:sp>
      <p:sp>
        <p:nvSpPr>
          <p:cNvPr id="11300" name="直接连接符 7198"/>
          <p:cNvSpPr/>
          <p:nvPr/>
        </p:nvSpPr>
        <p:spPr>
          <a:xfrm>
            <a:off x="3119438" y="5013325"/>
            <a:ext cx="142875" cy="1588"/>
          </a:xfrm>
          <a:prstGeom prst="line">
            <a:avLst/>
          </a:prstGeom>
          <a:ln w="38100" cap="flat" cmpd="sng">
            <a:solidFill>
              <a:srgbClr val="0000FF"/>
            </a:solidFill>
            <a:prstDash val="solid"/>
            <a:round/>
            <a:headEnd type="none" w="med" len="med"/>
            <a:tailEnd type="none" w="med" len="med"/>
          </a:ln>
        </p:spPr>
      </p:sp>
      <p:sp>
        <p:nvSpPr>
          <p:cNvPr id="11301" name="直接连接符 7179"/>
          <p:cNvSpPr/>
          <p:nvPr/>
        </p:nvSpPr>
        <p:spPr>
          <a:xfrm>
            <a:off x="3276600" y="2786063"/>
            <a:ext cx="0" cy="2565400"/>
          </a:xfrm>
          <a:prstGeom prst="line">
            <a:avLst/>
          </a:prstGeom>
          <a:ln w="19050" cap="flat" cmpd="sng">
            <a:solidFill>
              <a:schemeClr val="tx1"/>
            </a:solidFill>
            <a:prstDash val="sysDash"/>
            <a:round/>
            <a:headEnd type="none" w="med" len="med"/>
            <a:tailEnd type="none" w="med" len="med"/>
          </a:ln>
        </p:spPr>
      </p:sp>
      <p:sp>
        <p:nvSpPr>
          <p:cNvPr id="11302" name="文本框 7208"/>
          <p:cNvSpPr txBox="1"/>
          <p:nvPr/>
        </p:nvSpPr>
        <p:spPr>
          <a:xfrm>
            <a:off x="2917825" y="5311775"/>
            <a:ext cx="796925" cy="519113"/>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O</a:t>
            </a:r>
            <a:r>
              <a:rPr lang="en-US" altLang="zh-CN" sz="1800" b="1">
                <a:latin typeface="Arial" panose="020B0604020202020204" pitchFamily="34" charset="0"/>
                <a:ea typeface="宋体" panose="02010600030101010101" pitchFamily="2" charset="-122"/>
              </a:rPr>
              <a:t>11</a:t>
            </a:r>
            <a:endParaRPr lang="en-US" altLang="zh-CN" sz="1800" b="1" baseline="-25000">
              <a:latin typeface="Arial" panose="020B0604020202020204" pitchFamily="34" charset="0"/>
              <a:ea typeface="宋体" panose="02010600030101010101" pitchFamily="2" charset="-122"/>
            </a:endParaRPr>
          </a:p>
        </p:txBody>
      </p:sp>
      <p:sp>
        <p:nvSpPr>
          <p:cNvPr id="11303" name="直接连接符 7179"/>
          <p:cNvSpPr/>
          <p:nvPr/>
        </p:nvSpPr>
        <p:spPr>
          <a:xfrm>
            <a:off x="4205288" y="2801938"/>
            <a:ext cx="0" cy="2565400"/>
          </a:xfrm>
          <a:prstGeom prst="line">
            <a:avLst/>
          </a:prstGeom>
          <a:ln w="19050" cap="flat" cmpd="sng">
            <a:solidFill>
              <a:schemeClr val="tx1"/>
            </a:solidFill>
            <a:prstDash val="sysDash"/>
            <a:round/>
            <a:headEnd type="none" w="med" len="med"/>
            <a:tailEnd type="none" w="med" len="med"/>
          </a:ln>
        </p:spPr>
      </p:sp>
      <p:sp>
        <p:nvSpPr>
          <p:cNvPr id="11304" name="直接连接符 7179"/>
          <p:cNvSpPr/>
          <p:nvPr/>
        </p:nvSpPr>
        <p:spPr>
          <a:xfrm>
            <a:off x="4332288" y="2786063"/>
            <a:ext cx="0" cy="2565400"/>
          </a:xfrm>
          <a:prstGeom prst="line">
            <a:avLst/>
          </a:prstGeom>
          <a:ln w="19050" cap="flat" cmpd="sng">
            <a:solidFill>
              <a:schemeClr val="tx1"/>
            </a:solidFill>
            <a:prstDash val="sysDash"/>
            <a:round/>
            <a:headEnd type="none" w="med" len="med"/>
            <a:tailEnd type="none" w="med" len="med"/>
          </a:ln>
        </p:spPr>
      </p:sp>
      <p:sp>
        <p:nvSpPr>
          <p:cNvPr id="11305" name="直接连接符 7198"/>
          <p:cNvSpPr/>
          <p:nvPr/>
        </p:nvSpPr>
        <p:spPr>
          <a:xfrm>
            <a:off x="4179888" y="4997450"/>
            <a:ext cx="142875" cy="0"/>
          </a:xfrm>
          <a:prstGeom prst="line">
            <a:avLst/>
          </a:prstGeom>
          <a:ln w="38100" cap="flat" cmpd="sng">
            <a:solidFill>
              <a:srgbClr val="0000FF"/>
            </a:solidFill>
            <a:prstDash val="solid"/>
            <a:round/>
            <a:headEnd type="none" w="med" len="med"/>
            <a:tailEnd type="none" w="med" len="med"/>
          </a:ln>
        </p:spPr>
      </p:sp>
      <p:sp>
        <p:nvSpPr>
          <p:cNvPr id="11306" name="直接连接符 7179"/>
          <p:cNvSpPr/>
          <p:nvPr/>
        </p:nvSpPr>
        <p:spPr>
          <a:xfrm>
            <a:off x="3690938" y="2841625"/>
            <a:ext cx="0" cy="2565400"/>
          </a:xfrm>
          <a:prstGeom prst="line">
            <a:avLst/>
          </a:prstGeom>
          <a:ln w="19050" cap="flat" cmpd="sng">
            <a:solidFill>
              <a:schemeClr val="tx1"/>
            </a:solidFill>
            <a:prstDash val="sysDash"/>
            <a:round/>
            <a:headEnd type="none" w="med" len="med"/>
            <a:tailEnd type="none" w="med" len="med"/>
          </a:ln>
        </p:spPr>
      </p:sp>
      <p:sp>
        <p:nvSpPr>
          <p:cNvPr id="11307" name="文本框 7208"/>
          <p:cNvSpPr txBox="1"/>
          <p:nvPr/>
        </p:nvSpPr>
        <p:spPr>
          <a:xfrm>
            <a:off x="3933825" y="5241925"/>
            <a:ext cx="796925" cy="519113"/>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O</a:t>
            </a:r>
            <a:r>
              <a:rPr lang="en-US" altLang="zh-CN" sz="1800" b="1">
                <a:latin typeface="Arial" panose="020B0604020202020204" pitchFamily="34" charset="0"/>
                <a:ea typeface="宋体" panose="02010600030101010101" pitchFamily="2" charset="-122"/>
              </a:rPr>
              <a:t>21</a:t>
            </a:r>
            <a:endParaRPr lang="en-US" altLang="zh-CN" sz="1800" b="1" baseline="-25000">
              <a:latin typeface="Arial" panose="020B0604020202020204" pitchFamily="34" charset="0"/>
              <a:ea typeface="宋体" panose="02010600030101010101" pitchFamily="2" charset="-122"/>
            </a:endParaRPr>
          </a:p>
        </p:txBody>
      </p:sp>
      <p:sp>
        <p:nvSpPr>
          <p:cNvPr id="11308" name="直接连接符 7179"/>
          <p:cNvSpPr/>
          <p:nvPr/>
        </p:nvSpPr>
        <p:spPr>
          <a:xfrm>
            <a:off x="5360988" y="2801938"/>
            <a:ext cx="0" cy="2565400"/>
          </a:xfrm>
          <a:prstGeom prst="line">
            <a:avLst/>
          </a:prstGeom>
          <a:ln w="19050" cap="flat" cmpd="sng">
            <a:solidFill>
              <a:schemeClr val="tx1"/>
            </a:solidFill>
            <a:prstDash val="sysDash"/>
            <a:round/>
            <a:headEnd type="none" w="med" len="med"/>
            <a:tailEnd type="none" w="med" len="med"/>
          </a:ln>
        </p:spPr>
      </p:sp>
      <p:sp>
        <p:nvSpPr>
          <p:cNvPr id="11309" name="直接连接符 7179"/>
          <p:cNvSpPr/>
          <p:nvPr/>
        </p:nvSpPr>
        <p:spPr>
          <a:xfrm>
            <a:off x="5535613" y="2841625"/>
            <a:ext cx="0" cy="2565400"/>
          </a:xfrm>
          <a:prstGeom prst="line">
            <a:avLst/>
          </a:prstGeom>
          <a:ln w="19050" cap="flat" cmpd="sng">
            <a:solidFill>
              <a:schemeClr val="tx1"/>
            </a:solidFill>
            <a:prstDash val="sysDash"/>
            <a:round/>
            <a:headEnd type="none" w="med" len="med"/>
            <a:tailEnd type="none" w="med" len="med"/>
          </a:ln>
        </p:spPr>
      </p:sp>
      <p:sp>
        <p:nvSpPr>
          <p:cNvPr id="11310" name="直接连接符 7198"/>
          <p:cNvSpPr/>
          <p:nvPr/>
        </p:nvSpPr>
        <p:spPr>
          <a:xfrm>
            <a:off x="5383213" y="5053013"/>
            <a:ext cx="142875" cy="0"/>
          </a:xfrm>
          <a:prstGeom prst="line">
            <a:avLst/>
          </a:prstGeom>
          <a:ln w="38100" cap="flat" cmpd="sng">
            <a:solidFill>
              <a:srgbClr val="0000FF"/>
            </a:solidFill>
            <a:prstDash val="solid"/>
            <a:round/>
            <a:headEnd type="none" w="med" len="med"/>
            <a:tailEnd type="none" w="med" len="med"/>
          </a:ln>
        </p:spPr>
      </p:sp>
      <p:sp>
        <p:nvSpPr>
          <p:cNvPr id="11311" name="文本框 7208"/>
          <p:cNvSpPr txBox="1"/>
          <p:nvPr/>
        </p:nvSpPr>
        <p:spPr>
          <a:xfrm>
            <a:off x="4965700" y="5351463"/>
            <a:ext cx="796925" cy="517525"/>
          </a:xfrm>
          <a:prstGeom prst="rect">
            <a:avLst/>
          </a:prstGeom>
          <a:noFill/>
          <a:ln w="9525">
            <a:noFill/>
          </a:ln>
        </p:spPr>
        <p:txBody>
          <a:bodyPr wrap="square" anchor="t">
            <a:spAutoFit/>
          </a:bodyPr>
          <a:p>
            <a:pPr algn="ctr"/>
            <a:r>
              <a:rPr lang="en-US" altLang="zh-CN" b="1">
                <a:latin typeface="Arial" panose="020B0604020202020204" pitchFamily="34" charset="0"/>
                <a:ea typeface="宋体" panose="02010600030101010101" pitchFamily="2" charset="-122"/>
              </a:rPr>
              <a:t>O</a:t>
            </a:r>
            <a:r>
              <a:rPr lang="en-US" altLang="zh-CN" sz="1800" b="1">
                <a:latin typeface="Arial" panose="020B0604020202020204" pitchFamily="34" charset="0"/>
                <a:ea typeface="宋体" panose="02010600030101010101" pitchFamily="2" charset="-122"/>
              </a:rPr>
              <a:t>31</a:t>
            </a:r>
            <a:endParaRPr lang="en-US" altLang="zh-CN" sz="1800" b="1" baseline="-25000">
              <a:latin typeface="Arial" panose="020B0604020202020204" pitchFamily="34" charset="0"/>
              <a:ea typeface="宋体" panose="02010600030101010101" pitchFamily="2" charset="-122"/>
            </a:endParaRPr>
          </a:p>
        </p:txBody>
      </p:sp>
      <p:sp>
        <p:nvSpPr>
          <p:cNvPr id="11312" name="文本框 56"/>
          <p:cNvSpPr txBox="1"/>
          <p:nvPr/>
        </p:nvSpPr>
        <p:spPr>
          <a:xfrm>
            <a:off x="962025" y="5680075"/>
            <a:ext cx="7499350" cy="547688"/>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总共用时：</a:t>
            </a:r>
            <a:r>
              <a:rPr lang="en-US" altLang="en-US">
                <a:latin typeface="Tahoma" panose="020B0604030504040204" pitchFamily="34" charset="0"/>
                <a:ea typeface="隶书" panose="02010509060101010101" pitchFamily="49" charset="-122"/>
              </a:rPr>
              <a:t>160</a:t>
            </a:r>
            <a:r>
              <a:rPr lang="en-US" altLang="zh-CN">
                <a:latin typeface="Tahoma" panose="020B0604030504040204" pitchFamily="34" charset="0"/>
                <a:ea typeface="隶书" panose="02010509060101010101" pitchFamily="49" charset="-122"/>
              </a:rPr>
              <a:t>ms</a:t>
            </a:r>
            <a:endParaRPr lang="zh-CN" altLang="en-US">
              <a:latin typeface="Tahoma" panose="020B0604030504040204" pitchFamily="34" charset="0"/>
              <a:ea typeface="隶书" panose="02010509060101010101" pitchFamily="49" charset="-122"/>
            </a:endParaRPr>
          </a:p>
        </p:txBody>
      </p:sp>
      <p:sp>
        <p:nvSpPr>
          <p:cNvPr id="11313" name="文本框 58"/>
          <p:cNvSpPr txBox="1"/>
          <p:nvPr/>
        </p:nvSpPr>
        <p:spPr>
          <a:xfrm>
            <a:off x="3602038" y="1371600"/>
            <a:ext cx="5226050" cy="547688"/>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各个</a:t>
            </a:r>
            <a:r>
              <a:rPr lang="en-US" altLang="zh-CN">
                <a:latin typeface="Tahoma" panose="020B0604030504040204" pitchFamily="34" charset="0"/>
                <a:ea typeface="隶书" panose="02010509060101010101" pitchFamily="49" charset="-122"/>
              </a:rPr>
              <a:t>I</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C</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O</a:t>
            </a:r>
            <a:r>
              <a:rPr lang="zh-CN" altLang="en-US">
                <a:latin typeface="Tahoma" panose="020B0604030504040204" pitchFamily="34" charset="0"/>
                <a:ea typeface="隶书" panose="02010509060101010101" pitchFamily="49" charset="-122"/>
              </a:rPr>
              <a:t>之间的关系如何？</a:t>
            </a:r>
            <a:endParaRPr lang="zh-CN" altLang="en-US">
              <a:latin typeface="Tahoma" panose="020B0604030504040204" pitchFamily="34" charset="0"/>
              <a:ea typeface="隶书" panose="02010509060101010101" pitchFamily="49"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Rot="1"/>
          </p:cNvSpPr>
          <p:nvPr>
            <p:ph type="title" idx="4294967295"/>
          </p:nvPr>
        </p:nvSpPr>
        <p:spPr/>
        <p:txBody>
          <a:bodyPr vert="horz" wrap="square" lIns="91440" tIns="45720" rIns="91440" bIns="45720" anchor="ctr"/>
          <a:p>
            <a:pPr eaLnBrk="1" hangingPunct="1"/>
            <a:r>
              <a:rPr lang="zh-CN" altLang="en-US" b="1" dirty="0">
                <a:ea typeface="楷体_GB2312" pitchFamily="49" charset="-122"/>
              </a:rPr>
              <a:t>例子（有环路，无死锁）</a:t>
            </a:r>
            <a:endParaRPr lang="zh-CN" altLang="en-US" b="1" dirty="0">
              <a:ea typeface="楷体_GB2312" pitchFamily="49" charset="-122"/>
            </a:endParaRPr>
          </a:p>
        </p:txBody>
      </p:sp>
      <p:grpSp>
        <p:nvGrpSpPr>
          <p:cNvPr id="150531" name="Group 3"/>
          <p:cNvGrpSpPr/>
          <p:nvPr/>
        </p:nvGrpSpPr>
        <p:grpSpPr>
          <a:xfrm>
            <a:off x="2209800" y="3581400"/>
            <a:ext cx="609600" cy="1066800"/>
            <a:chOff x="1200" y="2256"/>
            <a:chExt cx="384" cy="672"/>
          </a:xfrm>
        </p:grpSpPr>
        <p:sp>
          <p:nvSpPr>
            <p:cNvPr id="150532" name="Rectangle 4"/>
            <p:cNvSpPr/>
            <p:nvPr/>
          </p:nvSpPr>
          <p:spPr>
            <a:xfrm>
              <a:off x="1200" y="2256"/>
              <a:ext cx="384" cy="67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0533" name="Oval 5"/>
            <p:cNvSpPr/>
            <p:nvPr/>
          </p:nvSpPr>
          <p:spPr>
            <a:xfrm>
              <a:off x="134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4" name="Oval 6"/>
            <p:cNvSpPr/>
            <p:nvPr/>
          </p:nvSpPr>
          <p:spPr>
            <a:xfrm>
              <a:off x="1296" y="2688"/>
              <a:ext cx="144" cy="14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sp>
        <p:nvSpPr>
          <p:cNvPr id="150535" name="Rectangle 7"/>
          <p:cNvSpPr/>
          <p:nvPr/>
        </p:nvSpPr>
        <p:spPr>
          <a:xfrm>
            <a:off x="6400800" y="3581400"/>
            <a:ext cx="609600" cy="1066800"/>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50536" name="Oval 8"/>
          <p:cNvSpPr/>
          <p:nvPr/>
        </p:nvSpPr>
        <p:spPr>
          <a:xfrm>
            <a:off x="6629400" y="3810000"/>
            <a:ext cx="228600" cy="228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7" name="Oval 9"/>
          <p:cNvSpPr/>
          <p:nvPr/>
        </p:nvSpPr>
        <p:spPr>
          <a:xfrm>
            <a:off x="4343400" y="25146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8" name="Oval 10"/>
          <p:cNvSpPr/>
          <p:nvPr/>
        </p:nvSpPr>
        <p:spPr>
          <a:xfrm>
            <a:off x="4343400" y="35814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39" name="Oval 11"/>
          <p:cNvSpPr/>
          <p:nvPr/>
        </p:nvSpPr>
        <p:spPr>
          <a:xfrm>
            <a:off x="4419600" y="47244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40" name="Oval 12"/>
          <p:cNvSpPr/>
          <p:nvPr/>
        </p:nvSpPr>
        <p:spPr>
          <a:xfrm>
            <a:off x="4495800" y="5638800"/>
            <a:ext cx="381000" cy="3810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0541" name="Text Box 13"/>
          <p:cNvSpPr txBox="1"/>
          <p:nvPr/>
        </p:nvSpPr>
        <p:spPr>
          <a:xfrm>
            <a:off x="3810000" y="2362200"/>
            <a:ext cx="6858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p1</a:t>
            </a:r>
            <a:endParaRPr lang="en-US" altLang="zh-CN" b="0">
              <a:latin typeface="Comic Sans MS" panose="030F0702030302020204" pitchFamily="66" charset="0"/>
            </a:endParaRPr>
          </a:p>
        </p:txBody>
      </p:sp>
      <p:sp>
        <p:nvSpPr>
          <p:cNvPr id="150542" name="Text Box 14"/>
          <p:cNvSpPr txBox="1"/>
          <p:nvPr/>
        </p:nvSpPr>
        <p:spPr>
          <a:xfrm>
            <a:off x="4800600" y="3276600"/>
            <a:ext cx="5334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p2</a:t>
            </a:r>
            <a:endParaRPr lang="en-US" altLang="zh-CN" b="0">
              <a:latin typeface="Times New Roman" panose="02020603050405020304" pitchFamily="18" charset="0"/>
            </a:endParaRPr>
          </a:p>
        </p:txBody>
      </p:sp>
      <p:sp>
        <p:nvSpPr>
          <p:cNvPr id="150543" name="Text Box 15"/>
          <p:cNvSpPr txBox="1"/>
          <p:nvPr/>
        </p:nvSpPr>
        <p:spPr>
          <a:xfrm>
            <a:off x="4191000" y="4267200"/>
            <a:ext cx="5334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p3</a:t>
            </a:r>
            <a:endParaRPr lang="en-US" altLang="zh-CN" b="0">
              <a:latin typeface="Comic Sans MS" panose="030F0702030302020204" pitchFamily="66" charset="0"/>
            </a:endParaRPr>
          </a:p>
        </p:txBody>
      </p:sp>
      <p:sp>
        <p:nvSpPr>
          <p:cNvPr id="150544" name="Text Box 16"/>
          <p:cNvSpPr txBox="1"/>
          <p:nvPr/>
        </p:nvSpPr>
        <p:spPr>
          <a:xfrm>
            <a:off x="3962400" y="5715000"/>
            <a:ext cx="6096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p4</a:t>
            </a:r>
            <a:endParaRPr lang="en-US" altLang="zh-CN" b="0">
              <a:latin typeface="Comic Sans MS" panose="030F0702030302020204" pitchFamily="66" charset="0"/>
            </a:endParaRPr>
          </a:p>
        </p:txBody>
      </p:sp>
      <p:sp>
        <p:nvSpPr>
          <p:cNvPr id="150545" name="Line 17"/>
          <p:cNvSpPr/>
          <p:nvPr/>
        </p:nvSpPr>
        <p:spPr>
          <a:xfrm flipH="1" flipV="1">
            <a:off x="4724400" y="2743200"/>
            <a:ext cx="1905000" cy="1143000"/>
          </a:xfrm>
          <a:prstGeom prst="line">
            <a:avLst/>
          </a:prstGeom>
          <a:ln w="28575" cap="flat" cmpd="sng">
            <a:solidFill>
              <a:schemeClr val="tx1"/>
            </a:solidFill>
            <a:prstDash val="solid"/>
            <a:headEnd type="none" w="med" len="med"/>
            <a:tailEnd type="triangle" w="med" len="med"/>
          </a:ln>
        </p:spPr>
      </p:sp>
      <p:sp>
        <p:nvSpPr>
          <p:cNvPr id="150546" name="Line 18"/>
          <p:cNvSpPr/>
          <p:nvPr/>
        </p:nvSpPr>
        <p:spPr>
          <a:xfrm>
            <a:off x="2590800" y="4419600"/>
            <a:ext cx="1828800" cy="457200"/>
          </a:xfrm>
          <a:prstGeom prst="line">
            <a:avLst/>
          </a:prstGeom>
          <a:ln w="28575" cap="flat" cmpd="sng">
            <a:solidFill>
              <a:schemeClr val="tx1"/>
            </a:solidFill>
            <a:prstDash val="solid"/>
            <a:headEnd type="none" w="med" len="med"/>
            <a:tailEnd type="triangle" w="med" len="med"/>
          </a:ln>
        </p:spPr>
      </p:sp>
      <p:sp>
        <p:nvSpPr>
          <p:cNvPr id="150547" name="Line 19"/>
          <p:cNvSpPr/>
          <p:nvPr/>
        </p:nvSpPr>
        <p:spPr>
          <a:xfrm flipV="1">
            <a:off x="2667000" y="3810000"/>
            <a:ext cx="1676400" cy="152400"/>
          </a:xfrm>
          <a:prstGeom prst="line">
            <a:avLst/>
          </a:prstGeom>
          <a:ln w="28575" cap="flat" cmpd="sng">
            <a:solidFill>
              <a:schemeClr val="tx1"/>
            </a:solidFill>
            <a:prstDash val="solid"/>
            <a:headEnd type="none" w="med" len="med"/>
            <a:tailEnd type="triangle" w="med" len="med"/>
          </a:ln>
        </p:spPr>
      </p:sp>
      <p:sp>
        <p:nvSpPr>
          <p:cNvPr id="150548" name="Line 20"/>
          <p:cNvSpPr/>
          <p:nvPr/>
        </p:nvSpPr>
        <p:spPr>
          <a:xfrm flipH="1">
            <a:off x="2819400" y="2819400"/>
            <a:ext cx="1524000" cy="762000"/>
          </a:xfrm>
          <a:prstGeom prst="line">
            <a:avLst/>
          </a:prstGeom>
          <a:ln w="28575" cap="flat" cmpd="sng">
            <a:solidFill>
              <a:schemeClr val="tx1"/>
            </a:solidFill>
            <a:prstDash val="solid"/>
            <a:headEnd type="none" w="med" len="med"/>
            <a:tailEnd type="triangle" w="med" len="med"/>
          </a:ln>
        </p:spPr>
      </p:sp>
      <p:sp>
        <p:nvSpPr>
          <p:cNvPr id="150549" name="Line 21"/>
          <p:cNvSpPr/>
          <p:nvPr/>
        </p:nvSpPr>
        <p:spPr>
          <a:xfrm flipV="1">
            <a:off x="4800600" y="4114800"/>
            <a:ext cx="1600200" cy="762000"/>
          </a:xfrm>
          <a:prstGeom prst="line">
            <a:avLst/>
          </a:prstGeom>
          <a:ln w="28575" cap="flat" cmpd="sng">
            <a:solidFill>
              <a:schemeClr val="tx1"/>
            </a:solidFill>
            <a:prstDash val="solid"/>
            <a:headEnd type="none" w="med" len="med"/>
            <a:tailEnd type="triangle" w="med" len="med"/>
          </a:ln>
        </p:spPr>
      </p:sp>
      <p:sp>
        <p:nvSpPr>
          <p:cNvPr id="150550" name="Text Box 22"/>
          <p:cNvSpPr txBox="1"/>
          <p:nvPr/>
        </p:nvSpPr>
        <p:spPr>
          <a:xfrm>
            <a:off x="1676400" y="3962400"/>
            <a:ext cx="6096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r1</a:t>
            </a:r>
            <a:endParaRPr lang="en-US" altLang="zh-CN" b="0">
              <a:latin typeface="Comic Sans MS" panose="030F0702030302020204" pitchFamily="66" charset="0"/>
            </a:endParaRPr>
          </a:p>
        </p:txBody>
      </p:sp>
      <p:sp>
        <p:nvSpPr>
          <p:cNvPr id="150551" name="Text Box 23"/>
          <p:cNvSpPr txBox="1"/>
          <p:nvPr/>
        </p:nvSpPr>
        <p:spPr>
          <a:xfrm>
            <a:off x="7086600" y="3886200"/>
            <a:ext cx="533400" cy="457200"/>
          </a:xfrm>
          <a:prstGeom prst="rect">
            <a:avLst/>
          </a:prstGeom>
          <a:noFill/>
          <a:ln w="9525">
            <a:noFill/>
          </a:ln>
        </p:spPr>
        <p:txBody>
          <a:bodyPr>
            <a:spAutoFit/>
          </a:bodyPr>
          <a:p>
            <a:pPr>
              <a:lnSpc>
                <a:spcPct val="100000"/>
              </a:lnSpc>
              <a:spcBef>
                <a:spcPct val="50000"/>
              </a:spcBef>
              <a:buClrTx/>
              <a:buFontTx/>
            </a:pPr>
            <a:r>
              <a:rPr lang="en-US" altLang="zh-CN" b="0">
                <a:latin typeface="Comic Sans MS" panose="030F0702030302020204" pitchFamily="66" charset="0"/>
              </a:rPr>
              <a:t>r2</a:t>
            </a:r>
            <a:endParaRPr lang="en-US" altLang="zh-CN" b="0">
              <a:latin typeface="Times New Roman" panose="02020603050405020304" pitchFamily="18" charset="0"/>
            </a:endParaRPr>
          </a:p>
        </p:txBody>
      </p:sp>
      <p:sp>
        <p:nvSpPr>
          <p:cNvPr id="150552" name="AutoShape 24">
            <a:hlinkClick r:id="rId1" action="ppaction://hlinksldjump"/>
          </p:cNvPr>
          <p:cNvSpPr/>
          <p:nvPr/>
        </p:nvSpPr>
        <p:spPr>
          <a:xfrm>
            <a:off x="7308850" y="6021388"/>
            <a:ext cx="1295400" cy="576262"/>
          </a:xfrm>
          <a:prstGeom prst="actionButtonBackPrevious">
            <a:avLst/>
          </a:prstGeom>
          <a:solidFill>
            <a:srgbClr val="CCFFFF"/>
          </a:solidFill>
          <a:ln w="9525">
            <a:noFill/>
          </a:ln>
        </p:spPr>
        <p:txBody>
          <a:bodyPr wrap="none" anchor="ctr"/>
          <a:p>
            <a:endParaRPr lang="zh-CN" altLang="en-US" dirty="0">
              <a:latin typeface="Arial" panose="020B0604020202020204"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7" name="文本占位符 231426"/>
          <p:cNvSpPr>
            <a:spLocks noGrp="1"/>
          </p:cNvSpPr>
          <p:nvPr>
            <p:ph type="body" idx="1"/>
          </p:nvPr>
        </p:nvSpPr>
        <p:spPr>
          <a:xfrm>
            <a:off x="381000" y="457200"/>
            <a:ext cx="8382000" cy="762000"/>
          </a:xfrm>
        </p:spPr>
        <p:txBody>
          <a:bodyPr/>
          <a:p>
            <a:pPr>
              <a:lnSpc>
                <a:spcPct val="130000"/>
              </a:lnSpc>
              <a:buNone/>
            </a:pPr>
            <a:r>
              <a:rPr lang="en-US" altLang="zh-CN" sz="2800" b="1" dirty="0">
                <a:solidFill>
                  <a:srgbClr val="0000D0"/>
                </a:solidFill>
              </a:rPr>
              <a:t>    </a:t>
            </a:r>
            <a:r>
              <a:rPr lang="zh-CN" altLang="en-US" sz="2800" b="1" dirty="0">
                <a:solidFill>
                  <a:srgbClr val="0000D0"/>
                </a:solidFill>
              </a:rPr>
              <a:t>例</a:t>
            </a:r>
            <a:r>
              <a:rPr lang="en-US" altLang="zh-CN" sz="2800" b="1">
                <a:solidFill>
                  <a:srgbClr val="0000D0"/>
                </a:solidFill>
              </a:rPr>
              <a:t>.</a:t>
            </a:r>
            <a:r>
              <a:rPr lang="en-US" altLang="zh-CN" sz="2800" b="1">
                <a:solidFill>
                  <a:srgbClr val="0000D0"/>
                </a:solidFill>
                <a:cs typeface="Times New Roman" panose="02020603050405020304" pitchFamily="18" charset="0"/>
              </a:rPr>
              <a:t>   </a:t>
            </a:r>
            <a:r>
              <a:rPr lang="zh-CN" altLang="en-US" sz="2800" b="1" dirty="0">
                <a:solidFill>
                  <a:srgbClr val="0000D0"/>
                </a:solidFill>
              </a:rPr>
              <a:t>假定某系统当时的资源分配图如下所示：（</a:t>
            </a:r>
            <a:r>
              <a:rPr lang="en-US" altLang="zh-CN" sz="2800" b="1">
                <a:solidFill>
                  <a:srgbClr val="0000D0"/>
                </a:solidFill>
                <a:latin typeface="楷体_GB2312" pitchFamily="49" charset="-122"/>
              </a:rPr>
              <a:t>3</a:t>
            </a:r>
            <a:r>
              <a:rPr lang="zh-CN" altLang="en-US" sz="2800" b="1" dirty="0">
                <a:solidFill>
                  <a:srgbClr val="0000D0"/>
                </a:solidFill>
              </a:rPr>
              <a:t>分）</a:t>
            </a:r>
            <a:endParaRPr lang="zh-CN" altLang="en-US" sz="2800" b="1" dirty="0">
              <a:solidFill>
                <a:srgbClr val="0000D0"/>
              </a:solidFill>
              <a:latin typeface="楷体_GB2312" pitchFamily="49" charset="-122"/>
            </a:endParaRPr>
          </a:p>
        </p:txBody>
      </p:sp>
      <p:sp>
        <p:nvSpPr>
          <p:cNvPr id="231429" name="矩形 231428"/>
          <p:cNvSpPr/>
          <p:nvPr/>
        </p:nvSpPr>
        <p:spPr>
          <a:xfrm>
            <a:off x="152400" y="4267200"/>
            <a:ext cx="8382000" cy="2133600"/>
          </a:xfrm>
          <a:prstGeom prst="rect">
            <a:avLst/>
          </a:prstGeom>
          <a:noFill/>
          <a:ln w="9525">
            <a:noFill/>
          </a:ln>
        </p:spPr>
        <p:txBody>
          <a:bodyPr/>
          <a:p>
            <a:pPr marL="342900" indent="-342900" algn="just">
              <a:lnSpc>
                <a:spcPct val="130000"/>
              </a:lnSpc>
              <a:spcBef>
                <a:spcPct val="20000"/>
              </a:spcBef>
            </a:pPr>
            <a:r>
              <a:rPr lang="zh-CN" altLang="en-US" b="1" dirty="0">
                <a:solidFill>
                  <a:srgbClr val="0000D0"/>
                </a:solidFill>
                <a:latin typeface="Times New Roman" panose="02020603050405020304" pitchFamily="18" charset="0"/>
              </a:rPr>
              <a:t>（</a:t>
            </a:r>
            <a:r>
              <a:rPr lang="en-US" altLang="zh-CN" b="1">
                <a:solidFill>
                  <a:srgbClr val="0000D0"/>
                </a:solidFill>
                <a:latin typeface="楷体_GB2312" pitchFamily="49" charset="-122"/>
              </a:rPr>
              <a:t>1</a:t>
            </a:r>
            <a:r>
              <a:rPr lang="zh-CN" altLang="en-US" b="1" dirty="0">
                <a:solidFill>
                  <a:srgbClr val="0000D0"/>
                </a:solidFill>
                <a:latin typeface="Times New Roman" panose="02020603050405020304" pitchFamily="18" charset="0"/>
              </a:rPr>
              <a:t>）分析当时系统是否存在死锁。</a:t>
            </a:r>
            <a:endParaRPr lang="zh-CN" altLang="en-US" b="1" dirty="0">
              <a:solidFill>
                <a:srgbClr val="0000D0"/>
              </a:solidFill>
              <a:latin typeface="楷体_GB2312" pitchFamily="49" charset="-122"/>
            </a:endParaRPr>
          </a:p>
          <a:p>
            <a:pPr marL="342900" indent="-342900" algn="just">
              <a:lnSpc>
                <a:spcPct val="130000"/>
              </a:lnSpc>
              <a:spcBef>
                <a:spcPct val="20000"/>
              </a:spcBef>
            </a:pPr>
            <a:r>
              <a:rPr lang="zh-CN" altLang="en-US" b="1" dirty="0">
                <a:solidFill>
                  <a:srgbClr val="0000D0"/>
                </a:solidFill>
                <a:latin typeface="Times New Roman" panose="02020603050405020304" pitchFamily="18" charset="0"/>
              </a:rPr>
              <a:t>（</a:t>
            </a:r>
            <a:r>
              <a:rPr lang="en-US" altLang="zh-CN" b="1">
                <a:solidFill>
                  <a:srgbClr val="0000D0"/>
                </a:solidFill>
                <a:latin typeface="楷体_GB2312" pitchFamily="49" charset="-122"/>
              </a:rPr>
              <a:t>2</a:t>
            </a:r>
            <a:r>
              <a:rPr lang="zh-CN" altLang="en-US" b="1" dirty="0">
                <a:solidFill>
                  <a:srgbClr val="0000D0"/>
                </a:solidFill>
                <a:latin typeface="Times New Roman" panose="02020603050405020304" pitchFamily="18" charset="0"/>
              </a:rPr>
              <a:t>）若进程</a:t>
            </a:r>
            <a:r>
              <a:rPr lang="en-US" altLang="zh-CN" b="1">
                <a:solidFill>
                  <a:srgbClr val="0000D0"/>
                </a:solidFill>
                <a:latin typeface="楷体_GB2312" pitchFamily="49" charset="-122"/>
              </a:rPr>
              <a:t>P</a:t>
            </a:r>
            <a:r>
              <a:rPr lang="en-US" altLang="zh-CN" b="1" baseline="-30000">
                <a:solidFill>
                  <a:srgbClr val="0000D0"/>
                </a:solidFill>
                <a:latin typeface="楷体_GB2312" pitchFamily="49" charset="-122"/>
              </a:rPr>
              <a:t>3</a:t>
            </a:r>
            <a:r>
              <a:rPr lang="zh-CN" altLang="en-US" b="1" dirty="0">
                <a:solidFill>
                  <a:srgbClr val="0000D0"/>
                </a:solidFill>
                <a:latin typeface="Times New Roman" panose="02020603050405020304" pitchFamily="18" charset="0"/>
              </a:rPr>
              <a:t>再申请</a:t>
            </a:r>
            <a:r>
              <a:rPr lang="en-US" altLang="zh-CN" b="1">
                <a:solidFill>
                  <a:srgbClr val="0000D0"/>
                </a:solidFill>
                <a:latin typeface="楷体_GB2312" pitchFamily="49" charset="-122"/>
              </a:rPr>
              <a:t>R</a:t>
            </a:r>
            <a:r>
              <a:rPr lang="en-US" altLang="zh-CN" b="1" baseline="-30000">
                <a:solidFill>
                  <a:srgbClr val="0000D0"/>
                </a:solidFill>
                <a:latin typeface="楷体_GB2312" pitchFamily="49" charset="-122"/>
              </a:rPr>
              <a:t>3</a:t>
            </a:r>
            <a:r>
              <a:rPr lang="zh-CN" altLang="en-US" b="1" dirty="0">
                <a:solidFill>
                  <a:srgbClr val="0000D0"/>
                </a:solidFill>
                <a:latin typeface="Times New Roman" panose="02020603050405020304" pitchFamily="18" charset="0"/>
              </a:rPr>
              <a:t>时，系统将发生什么变化，说明原因。</a:t>
            </a:r>
            <a:endParaRPr lang="zh-CN" altLang="en-US" b="1" dirty="0">
              <a:solidFill>
                <a:srgbClr val="0000D0"/>
              </a:solidFill>
              <a:latin typeface="楷体_GB2312" pitchFamily="49" charset="-122"/>
            </a:endParaRPr>
          </a:p>
          <a:p>
            <a:pPr marL="342900" indent="-342900" algn="just">
              <a:lnSpc>
                <a:spcPct val="130000"/>
              </a:lnSpc>
              <a:spcBef>
                <a:spcPct val="20000"/>
              </a:spcBef>
            </a:pPr>
            <a:endParaRPr lang="zh-CN" altLang="en-US" b="1" dirty="0">
              <a:solidFill>
                <a:srgbClr val="CC0000"/>
              </a:solidFill>
              <a:latin typeface="楷体_GB2312" pitchFamily="49" charset="-122"/>
            </a:endParaRPr>
          </a:p>
        </p:txBody>
      </p:sp>
      <p:sp>
        <p:nvSpPr>
          <p:cNvPr id="231431" name="矩形 231430"/>
          <p:cNvSpPr/>
          <p:nvPr/>
        </p:nvSpPr>
        <p:spPr>
          <a:xfrm>
            <a:off x="2733675" y="2586038"/>
            <a:ext cx="9144000" cy="0"/>
          </a:xfrm>
          <a:prstGeom prst="rect">
            <a:avLst/>
          </a:prstGeom>
          <a:noFill/>
          <a:ln w="9525">
            <a:noFill/>
          </a:ln>
        </p:spPr>
        <p:txBody>
          <a:bodyPr/>
          <a:p>
            <a:endParaRPr lang="zh-CN" altLang="en-US"/>
          </a:p>
        </p:txBody>
      </p:sp>
      <p:graphicFrame>
        <p:nvGraphicFramePr>
          <p:cNvPr id="231430" name="对象 231429"/>
          <p:cNvGraphicFramePr/>
          <p:nvPr/>
        </p:nvGraphicFramePr>
        <p:xfrm>
          <a:off x="1447800" y="1371600"/>
          <a:ext cx="5638800" cy="2586038"/>
        </p:xfrm>
        <a:graphic>
          <a:graphicData uri="http://schemas.openxmlformats.org/presentationml/2006/ole">
            <mc:AlternateContent xmlns:mc="http://schemas.openxmlformats.org/markup-compatibility/2006">
              <mc:Choice xmlns:v="urn:schemas-microsoft-com:vml" Requires="v">
                <p:oleObj spid="_x0000_s3097" name="" r:id="rId1" imgW="3676650" imgH="1802130" progId="Word.Picture.8">
                  <p:embed/>
                </p:oleObj>
              </mc:Choice>
              <mc:Fallback>
                <p:oleObj name="" r:id="rId1" imgW="3676650" imgH="1802130" progId="Word.Picture.8">
                  <p:embed/>
                  <p:pic>
                    <p:nvPicPr>
                      <p:cNvPr id="0" name="图片 3096"/>
                      <p:cNvPicPr/>
                      <p:nvPr/>
                    </p:nvPicPr>
                    <p:blipFill>
                      <a:blip r:embed="rId2"/>
                      <a:stretch>
                        <a:fillRect/>
                      </a:stretch>
                    </p:blipFill>
                    <p:spPr>
                      <a:xfrm>
                        <a:off x="1447800" y="1371600"/>
                        <a:ext cx="5638800" cy="2586038"/>
                      </a:xfrm>
                      <a:prstGeom prst="rect">
                        <a:avLst/>
                      </a:prstGeom>
                      <a:noFill/>
                      <a:ln w="38100">
                        <a:noFill/>
                        <a:miter/>
                      </a:ln>
                    </p:spPr>
                  </p:pic>
                </p:oleObj>
              </mc:Fallback>
            </mc:AlternateContent>
          </a:graphicData>
        </a:graphic>
      </p:graphicFrame>
    </p:spTree>
  </p:cSld>
  <p:clrMapOvr>
    <a:masterClrMapping/>
  </p:clrMapOvr>
  <p:transition>
    <p:zoom dir="in"/>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zh-CN" altLang="en-US" smtClean="0"/>
              <a:t>处理死锁的基本方法</a:t>
            </a:r>
            <a:endParaRPr lang="zh-CN" altLang="en-US" smtClean="0"/>
          </a:p>
        </p:txBody>
      </p:sp>
      <p:sp>
        <p:nvSpPr>
          <p:cNvPr id="27650" name="Rectangle 3"/>
          <p:cNvSpPr>
            <a:spLocks noGrp="1" noChangeArrowheads="1"/>
          </p:cNvSpPr>
          <p:nvPr>
            <p:ph type="body" idx="1"/>
          </p:nvPr>
        </p:nvSpPr>
        <p:spPr/>
        <p:txBody>
          <a:bodyPr/>
          <a:lstStyle/>
          <a:p>
            <a:r>
              <a:rPr lang="zh-CN" altLang="en-US" smtClean="0"/>
              <a:t>处理死锁有三种基本方法：</a:t>
            </a:r>
            <a:endParaRPr lang="zh-CN" altLang="en-US" smtClean="0"/>
          </a:p>
          <a:p>
            <a:pPr lvl="1"/>
            <a:r>
              <a:rPr lang="zh-CN" altLang="en-US" smtClean="0"/>
              <a:t>死锁的预防</a:t>
            </a:r>
            <a:endParaRPr lang="zh-CN" altLang="en-US" smtClean="0"/>
          </a:p>
          <a:p>
            <a:pPr lvl="1"/>
            <a:r>
              <a:rPr lang="zh-CN" altLang="en-US" smtClean="0"/>
              <a:t>死锁的避免</a:t>
            </a:r>
            <a:endParaRPr lang="zh-CN" altLang="en-US" smtClean="0"/>
          </a:p>
          <a:p>
            <a:pPr lvl="1"/>
            <a:r>
              <a:rPr lang="zh-CN" altLang="en-US" smtClean="0"/>
              <a:t>死锁的检测和恢复</a:t>
            </a:r>
            <a:endParaRPr lang="zh-CN" altLang="en-US"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zh-CN" altLang="en-US" smtClean="0"/>
              <a:t>处理死锁的基本方法</a:t>
            </a:r>
            <a:endParaRPr lang="zh-CN" altLang="en-US" smtClean="0"/>
          </a:p>
        </p:txBody>
      </p:sp>
      <p:graphicFrame>
        <p:nvGraphicFramePr>
          <p:cNvPr id="87043" name="Object 3"/>
          <p:cNvGraphicFramePr>
            <a:graphicFrameLocks noGrp="1" noChangeAspect="1"/>
          </p:cNvGraphicFramePr>
          <p:nvPr>
            <p:ph type="body" idx="1"/>
          </p:nvPr>
        </p:nvGraphicFramePr>
        <p:xfrm>
          <a:off x="938213" y="1773238"/>
          <a:ext cx="7321550" cy="4452937"/>
        </p:xfrm>
        <a:graphic>
          <a:graphicData uri="http://schemas.openxmlformats.org/presentationml/2006/ole">
            <mc:AlternateContent xmlns:mc="http://schemas.openxmlformats.org/markup-compatibility/2006">
              <mc:Choice xmlns:v="urn:schemas-microsoft-com:vml" Requires="v">
                <p:oleObj spid="_x0000_s55298" name="文档" r:id="rId1" imgW="9498330" imgH="5777230" progId="Word.Document.8">
                  <p:embed/>
                </p:oleObj>
              </mc:Choice>
              <mc:Fallback>
                <p:oleObj name="文档" r:id="rId1" imgW="9498330" imgH="5777230" progId="Word.Document.8">
                  <p:embed/>
                  <p:pic>
                    <p:nvPicPr>
                      <p:cNvPr id="0" name="图片 552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773238"/>
                        <a:ext cx="7321550"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a:xfrm>
            <a:off x="762000" y="260350"/>
            <a:ext cx="7696200" cy="576263"/>
          </a:xfrm>
        </p:spPr>
        <p:txBody>
          <a:bodyPr/>
          <a:lstStyle/>
          <a:p>
            <a:r>
              <a:rPr lang="en-US" altLang="zh-CN" smtClean="0"/>
              <a:t>3.6.2 </a:t>
            </a:r>
            <a:r>
              <a:rPr lang="zh-CN" altLang="en-US" smtClean="0"/>
              <a:t>死锁防止</a:t>
            </a:r>
            <a:endParaRPr lang="en-US" altLang="zh-CN" smtClean="0"/>
          </a:p>
        </p:txBody>
      </p:sp>
      <p:sp>
        <p:nvSpPr>
          <p:cNvPr id="88066" name="Rectangle 3"/>
          <p:cNvSpPr>
            <a:spLocks noGrp="1" noChangeArrowheads="1"/>
          </p:cNvSpPr>
          <p:nvPr>
            <p:ph type="body" idx="4294967295"/>
          </p:nvPr>
        </p:nvSpPr>
        <p:spPr>
          <a:xfrm>
            <a:off x="395288" y="1268413"/>
            <a:ext cx="8280400" cy="5183187"/>
          </a:xfrm>
        </p:spPr>
        <p:txBody>
          <a:bodyPr/>
          <a:lstStyle/>
          <a:p>
            <a:r>
              <a:rPr lang="zh-CN" altLang="en-US" sz="2800" smtClean="0"/>
              <a:t>死锁的预防主要通过设置某些限制条件，破坏死锁产生的必要条件，以达到不产生死锁的目的。</a:t>
            </a:r>
            <a:endParaRPr lang="zh-CN" altLang="en-US" sz="2800" smtClean="0"/>
          </a:p>
          <a:p>
            <a:r>
              <a:rPr lang="zh-CN" altLang="en-US" sz="2800" smtClean="0"/>
              <a:t>破坏第一个条件（互斥条件）：使资源可同时访问而不是互斥使用，</a:t>
            </a:r>
            <a:endParaRPr lang="zh-CN" altLang="en-US" sz="2800" smtClean="0"/>
          </a:p>
          <a:p>
            <a:r>
              <a:rPr lang="zh-CN" altLang="en-US" sz="2800" smtClean="0"/>
              <a:t>破坏第二个条件（部分分配条件）：采用预先静态分配法</a:t>
            </a:r>
            <a:endParaRPr lang="zh-CN" altLang="en-US" sz="2800" smtClean="0"/>
          </a:p>
          <a:p>
            <a:r>
              <a:rPr lang="zh-CN" altLang="en-US" sz="2800" smtClean="0"/>
              <a:t>破坏第三个条件（不剥夺条件）：采用剥夺式调度方法</a:t>
            </a:r>
            <a:endParaRPr lang="zh-CN" altLang="en-US" sz="2800" smtClean="0"/>
          </a:p>
          <a:p>
            <a:r>
              <a:rPr lang="zh-CN" altLang="en-US" sz="2800" smtClean="0"/>
              <a:t>破坏第四个条件（循环等待条件）：采用层次分配策略</a:t>
            </a:r>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982663" y="188913"/>
            <a:ext cx="7067550" cy="1143000"/>
          </a:xfrm>
        </p:spPr>
        <p:txBody>
          <a:bodyPr/>
          <a:lstStyle/>
          <a:p>
            <a:r>
              <a:rPr lang="zh-CN" altLang="en-US" smtClean="0"/>
              <a:t>预先静态分配法</a:t>
            </a:r>
            <a:endParaRPr lang="zh-CN" altLang="en-US" smtClean="0"/>
          </a:p>
        </p:txBody>
      </p:sp>
      <p:sp>
        <p:nvSpPr>
          <p:cNvPr id="89090" name="Rectangle 3"/>
          <p:cNvSpPr>
            <a:spLocks noGrp="1" noChangeArrowheads="1"/>
          </p:cNvSpPr>
          <p:nvPr>
            <p:ph type="body" idx="1"/>
          </p:nvPr>
        </p:nvSpPr>
        <p:spPr>
          <a:xfrm>
            <a:off x="685800" y="1484313"/>
            <a:ext cx="7772400" cy="4611687"/>
          </a:xfrm>
        </p:spPr>
        <p:txBody>
          <a:bodyPr/>
          <a:lstStyle/>
          <a:p>
            <a:r>
              <a:rPr lang="zh-CN" altLang="en-US" sz="2800" smtClean="0"/>
              <a:t>实质：破坏部分分配条件</a:t>
            </a:r>
            <a:endParaRPr lang="zh-CN" altLang="en-US" sz="2800" smtClean="0"/>
          </a:p>
          <a:p>
            <a:r>
              <a:rPr lang="zh-CN" altLang="en-US" sz="2800" smtClean="0"/>
              <a:t>实现：在进程开始运行之前，一次分配给其所需的全部资源，若系统不能满足，则进程阻塞，直到系统满足其要求。</a:t>
            </a:r>
            <a:endParaRPr lang="zh-CN" altLang="en-US" sz="2800" smtClean="0"/>
          </a:p>
          <a:p>
            <a:r>
              <a:rPr lang="zh-CN" altLang="en-US" sz="2800" smtClean="0"/>
              <a:t>优点：简单，易于实现且安全</a:t>
            </a:r>
            <a:endParaRPr lang="zh-CN" altLang="en-US" sz="2800" smtClean="0"/>
          </a:p>
          <a:p>
            <a:r>
              <a:rPr lang="zh-CN" altLang="en-US" sz="2800" smtClean="0"/>
              <a:t>缺点：</a:t>
            </a:r>
            <a:endParaRPr lang="zh-CN" altLang="en-US" sz="2800" smtClean="0"/>
          </a:p>
          <a:p>
            <a:pPr lvl="1"/>
            <a:r>
              <a:rPr lang="zh-CN" altLang="en-US" smtClean="0"/>
              <a:t>资源严重浪费。</a:t>
            </a:r>
            <a:endParaRPr lang="zh-CN" altLang="en-US" smtClean="0"/>
          </a:p>
          <a:p>
            <a:pPr lvl="1"/>
            <a:r>
              <a:rPr lang="zh-CN" altLang="en-US" smtClean="0"/>
              <a:t>延迟运行。</a:t>
            </a:r>
            <a:endParaRPr lang="zh-CN" altLang="en-US" smtClean="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115888"/>
            <a:ext cx="7772400" cy="1143000"/>
          </a:xfrm>
        </p:spPr>
        <p:txBody>
          <a:bodyPr/>
          <a:lstStyle/>
          <a:p>
            <a:r>
              <a:rPr lang="zh-CN" altLang="en-US" smtClean="0"/>
              <a:t>有序资源使用法</a:t>
            </a:r>
            <a:endParaRPr lang="zh-CN" altLang="en-US" smtClean="0"/>
          </a:p>
        </p:txBody>
      </p:sp>
      <p:sp>
        <p:nvSpPr>
          <p:cNvPr id="90114" name="Rectangle 3"/>
          <p:cNvSpPr>
            <a:spLocks noGrp="1" noChangeArrowheads="1"/>
          </p:cNvSpPr>
          <p:nvPr>
            <p:ph type="body" idx="1"/>
          </p:nvPr>
        </p:nvSpPr>
        <p:spPr>
          <a:xfrm>
            <a:off x="468313" y="1414463"/>
            <a:ext cx="8207375" cy="4967287"/>
          </a:xfrm>
        </p:spPr>
        <p:txBody>
          <a:bodyPr/>
          <a:lstStyle/>
          <a:p>
            <a:pPr>
              <a:lnSpc>
                <a:spcPct val="90000"/>
              </a:lnSpc>
            </a:pPr>
            <a:r>
              <a:rPr lang="zh-CN" altLang="en-US" sz="2500" smtClean="0"/>
              <a:t>实质：破坏循环等待条件</a:t>
            </a:r>
            <a:endParaRPr lang="zh-CN" altLang="en-US" sz="2500" smtClean="0"/>
          </a:p>
          <a:p>
            <a:pPr>
              <a:lnSpc>
                <a:spcPct val="90000"/>
              </a:lnSpc>
            </a:pPr>
            <a:r>
              <a:rPr lang="zh-CN" altLang="en-US" sz="2500" smtClean="0"/>
              <a:t>实现：</a:t>
            </a:r>
            <a:endParaRPr lang="zh-CN" altLang="en-US" sz="2500" smtClean="0"/>
          </a:p>
          <a:p>
            <a:pPr lvl="1">
              <a:lnSpc>
                <a:spcPct val="90000"/>
              </a:lnSpc>
            </a:pPr>
            <a:r>
              <a:rPr lang="zh-CN" altLang="en-US" sz="2500" smtClean="0"/>
              <a:t>把资源分类，按序排列，每种资源分配唯一序号；</a:t>
            </a:r>
            <a:endParaRPr lang="zh-CN" altLang="en-US" sz="2500" smtClean="0"/>
          </a:p>
          <a:p>
            <a:pPr lvl="1">
              <a:lnSpc>
                <a:spcPct val="90000"/>
              </a:lnSpc>
            </a:pPr>
            <a:r>
              <a:rPr lang="zh-CN" altLang="en-US" sz="2500" smtClean="0"/>
              <a:t>进程对资源的请求必须严格按资源序号的递增次序申请；</a:t>
            </a:r>
            <a:endParaRPr lang="zh-CN" altLang="en-US" sz="2500" smtClean="0"/>
          </a:p>
          <a:p>
            <a:pPr lvl="1">
              <a:lnSpc>
                <a:spcPct val="90000"/>
              </a:lnSpc>
            </a:pPr>
            <a:r>
              <a:rPr lang="zh-CN" altLang="en-US" sz="2500" smtClean="0"/>
              <a:t>经常用的普通的资源低序号，贵重少用的高序号。</a:t>
            </a:r>
            <a:endParaRPr lang="zh-CN" altLang="en-US" sz="2500" smtClean="0"/>
          </a:p>
          <a:p>
            <a:pPr>
              <a:lnSpc>
                <a:spcPct val="90000"/>
              </a:lnSpc>
            </a:pPr>
            <a:r>
              <a:rPr lang="zh-CN" altLang="en-US" sz="2500" smtClean="0"/>
              <a:t>优点：基于动态分配，资源利用率提高</a:t>
            </a:r>
            <a:endParaRPr lang="zh-CN" altLang="en-US" sz="2500" smtClean="0"/>
          </a:p>
          <a:p>
            <a:pPr>
              <a:lnSpc>
                <a:spcPct val="90000"/>
              </a:lnSpc>
            </a:pPr>
            <a:r>
              <a:rPr lang="zh-CN" altLang="en-US" sz="2500" smtClean="0"/>
              <a:t>缺点：</a:t>
            </a:r>
            <a:endParaRPr lang="zh-CN" altLang="en-US" sz="2500" smtClean="0"/>
          </a:p>
          <a:p>
            <a:pPr lvl="1">
              <a:lnSpc>
                <a:spcPct val="90000"/>
              </a:lnSpc>
            </a:pPr>
            <a:r>
              <a:rPr lang="zh-CN" altLang="en-US" sz="2500" smtClean="0"/>
              <a:t>由于资源序号必须相对稳定，限制了新设备类型的增加；</a:t>
            </a:r>
            <a:endParaRPr lang="zh-CN" altLang="en-US" sz="2500" smtClean="0"/>
          </a:p>
          <a:p>
            <a:pPr lvl="1">
              <a:lnSpc>
                <a:spcPct val="90000"/>
              </a:lnSpc>
            </a:pPr>
            <a:r>
              <a:rPr lang="zh-CN" altLang="en-US" sz="2500" smtClean="0"/>
              <a:t>存在资源申请次序与实际使用次序不一致，导致利用率不高。</a:t>
            </a:r>
            <a:endParaRPr lang="zh-CN" altLang="en-US" sz="2500" smtClean="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endParaRPr lang="zh-CN" altLang="en-US" smtClean="0"/>
          </a:p>
        </p:txBody>
      </p:sp>
      <p:sp>
        <p:nvSpPr>
          <p:cNvPr id="91138" name="Rectangle 3"/>
          <p:cNvSpPr>
            <a:spLocks noGrp="1" noChangeArrowheads="1"/>
          </p:cNvSpPr>
          <p:nvPr>
            <p:ph type="body" idx="1"/>
          </p:nvPr>
        </p:nvSpPr>
        <p:spPr>
          <a:xfrm>
            <a:off x="704850" y="1671638"/>
            <a:ext cx="7504113" cy="3848100"/>
          </a:xfrm>
        </p:spPr>
        <p:txBody>
          <a:bodyPr/>
          <a:lstStyle/>
          <a:p>
            <a:pPr algn="just">
              <a:buFont typeface="Wingdings" panose="05000000000000000000" pitchFamily="2" charset="2"/>
              <a:buNone/>
            </a:pPr>
            <a:r>
              <a:rPr kumimoji="0" lang="zh-CN" altLang="en-US" sz="2400" smtClean="0"/>
              <a:t>例如：</a:t>
            </a:r>
            <a:r>
              <a:rPr kumimoji="0" lang="zh-CN" altLang="en-US" sz="2400" smtClean="0">
                <a:solidFill>
                  <a:srgbClr val="000000"/>
                </a:solidFill>
              </a:rPr>
              <a:t>进程</a:t>
            </a:r>
            <a:r>
              <a:rPr kumimoji="0" lang="en-US" altLang="zh-CN" sz="2400" smtClean="0">
                <a:solidFill>
                  <a:srgbClr val="000000"/>
                </a:solidFill>
              </a:rPr>
              <a:t>PA</a:t>
            </a:r>
            <a:r>
              <a:rPr kumimoji="0" lang="zh-CN" altLang="en-US" sz="2400" smtClean="0">
                <a:solidFill>
                  <a:srgbClr val="000000"/>
                </a:solidFill>
              </a:rPr>
              <a:t>，使用资源的顺序是</a:t>
            </a:r>
            <a:r>
              <a:rPr kumimoji="0" lang="en-US" altLang="zh-CN" sz="2400" smtClean="0">
                <a:solidFill>
                  <a:srgbClr val="000000"/>
                </a:solidFill>
              </a:rPr>
              <a:t>R1</a:t>
            </a:r>
            <a:r>
              <a:rPr kumimoji="0" lang="zh-CN" altLang="en-US" sz="2400" smtClean="0">
                <a:solidFill>
                  <a:srgbClr val="000000"/>
                </a:solidFill>
              </a:rPr>
              <a:t>，</a:t>
            </a:r>
            <a:r>
              <a:rPr kumimoji="0" lang="en-US" altLang="zh-CN" sz="2400" smtClean="0">
                <a:solidFill>
                  <a:srgbClr val="000000"/>
                </a:solidFill>
              </a:rPr>
              <a:t>R2</a:t>
            </a:r>
            <a:r>
              <a:rPr kumimoji="0" lang="zh-CN" altLang="en-US" sz="2400" smtClean="0">
                <a:solidFill>
                  <a:srgbClr val="000000"/>
                </a:solidFill>
              </a:rPr>
              <a:t>；</a:t>
            </a:r>
            <a:endParaRPr kumimoji="0" lang="zh-CN" altLang="en-US" sz="2400" smtClean="0"/>
          </a:p>
          <a:p>
            <a:pPr algn="just">
              <a:buFont typeface="Wingdings" panose="05000000000000000000" pitchFamily="2" charset="2"/>
              <a:buNone/>
            </a:pPr>
            <a:r>
              <a:rPr kumimoji="0" lang="zh-CN" altLang="en-US" sz="2400" smtClean="0"/>
              <a:t>            </a:t>
            </a:r>
            <a:r>
              <a:rPr kumimoji="0" lang="zh-CN" altLang="en-US" sz="2400" smtClean="0">
                <a:solidFill>
                  <a:srgbClr val="0000CC"/>
                </a:solidFill>
                <a:latin typeface="宋体" panose="02010600030101010101" pitchFamily="2" charset="-122"/>
              </a:rPr>
              <a:t>进程</a:t>
            </a:r>
            <a:r>
              <a:rPr kumimoji="0" lang="en-US" altLang="zh-CN" sz="2400" smtClean="0">
                <a:solidFill>
                  <a:srgbClr val="0000CC"/>
                </a:solidFill>
                <a:latin typeface="宋体" panose="02010600030101010101" pitchFamily="2" charset="-122"/>
              </a:rPr>
              <a:t>PB</a:t>
            </a:r>
            <a:r>
              <a:rPr kumimoji="0" lang="zh-CN" altLang="en-US" sz="2400" smtClean="0">
                <a:solidFill>
                  <a:srgbClr val="0000CC"/>
                </a:solidFill>
                <a:latin typeface="宋体" panose="02010600030101010101" pitchFamily="2" charset="-122"/>
              </a:rPr>
              <a:t>，使用资源的顺序是</a:t>
            </a:r>
            <a:r>
              <a:rPr kumimoji="0" lang="en-US" altLang="zh-CN" sz="2400" smtClean="0">
                <a:solidFill>
                  <a:srgbClr val="0000CC"/>
                </a:solidFill>
                <a:latin typeface="宋体" panose="02010600030101010101" pitchFamily="2" charset="-122"/>
              </a:rPr>
              <a:t>R2</a:t>
            </a:r>
            <a:r>
              <a:rPr kumimoji="0" lang="zh-CN" altLang="en-US" sz="2400" smtClean="0">
                <a:solidFill>
                  <a:srgbClr val="0000CC"/>
                </a:solidFill>
                <a:latin typeface="宋体" panose="02010600030101010101" pitchFamily="2" charset="-122"/>
              </a:rPr>
              <a:t>，</a:t>
            </a:r>
            <a:r>
              <a:rPr kumimoji="0" lang="en-US" altLang="zh-CN" sz="2400" smtClean="0">
                <a:solidFill>
                  <a:srgbClr val="0000CC"/>
                </a:solidFill>
                <a:latin typeface="宋体" panose="02010600030101010101" pitchFamily="2" charset="-122"/>
              </a:rPr>
              <a:t>R1</a:t>
            </a:r>
            <a:r>
              <a:rPr kumimoji="0" lang="zh-CN" altLang="en-US" sz="2400" smtClean="0">
                <a:latin typeface="宋体" panose="02010600030101010101" pitchFamily="2" charset="-122"/>
              </a:rPr>
              <a:t>；</a:t>
            </a:r>
            <a:endParaRPr kumimoji="0" lang="zh-CN" altLang="en-US" sz="2400" smtClean="0">
              <a:latin typeface="宋体" panose="02010600030101010101" pitchFamily="2" charset="-122"/>
            </a:endParaRPr>
          </a:p>
          <a:p>
            <a:pPr algn="just">
              <a:buFont typeface="Wingdings" panose="05000000000000000000" pitchFamily="2" charset="2"/>
              <a:buNone/>
            </a:pPr>
            <a:r>
              <a:rPr kumimoji="0" lang="zh-CN" altLang="en-US" sz="2400" smtClean="0">
                <a:latin typeface="宋体" panose="02010600030101010101" pitchFamily="2" charset="-122"/>
              </a:rPr>
              <a:t>若采用动态分配有可能形成环路条件，造成死锁。</a:t>
            </a:r>
            <a:endParaRPr kumimoji="0" lang="zh-CN" altLang="en-US" sz="2400" smtClean="0">
              <a:latin typeface="宋体" panose="02010600030101010101" pitchFamily="2" charset="-122"/>
            </a:endParaRPr>
          </a:p>
          <a:p>
            <a:pPr algn="just">
              <a:buFont typeface="Wingdings" panose="05000000000000000000" pitchFamily="2" charset="2"/>
              <a:buNone/>
            </a:pPr>
            <a:r>
              <a:rPr kumimoji="0" lang="zh-CN" altLang="en-US" sz="2400" smtClean="0">
                <a:solidFill>
                  <a:srgbClr val="FF0000"/>
                </a:solidFill>
                <a:latin typeface="宋体" panose="02010600030101010101" pitchFamily="2" charset="-122"/>
              </a:rPr>
              <a:t>采用有序资源分配法：</a:t>
            </a:r>
            <a:r>
              <a:rPr kumimoji="0" lang="en-US" altLang="zh-CN" sz="2400" smtClean="0">
                <a:solidFill>
                  <a:srgbClr val="FF0000"/>
                </a:solidFill>
                <a:latin typeface="宋体" panose="02010600030101010101" pitchFamily="2" charset="-122"/>
              </a:rPr>
              <a:t>R1</a:t>
            </a:r>
            <a:r>
              <a:rPr kumimoji="0" lang="zh-CN" altLang="en-US" sz="2400" smtClean="0">
                <a:solidFill>
                  <a:srgbClr val="FF0000"/>
                </a:solidFill>
                <a:latin typeface="宋体" panose="02010600030101010101" pitchFamily="2" charset="-122"/>
              </a:rPr>
              <a:t>的编号为</a:t>
            </a:r>
            <a:r>
              <a:rPr kumimoji="0" lang="en-US" altLang="zh-CN" sz="2400" smtClean="0">
                <a:solidFill>
                  <a:srgbClr val="FF0000"/>
                </a:solidFill>
                <a:latin typeface="宋体" panose="02010600030101010101" pitchFamily="2" charset="-122"/>
              </a:rPr>
              <a:t>1</a:t>
            </a:r>
            <a:r>
              <a:rPr kumimoji="0" lang="zh-CN" altLang="en-US" sz="2400" smtClean="0">
                <a:solidFill>
                  <a:srgbClr val="FF0000"/>
                </a:solidFill>
                <a:latin typeface="宋体" panose="02010600030101010101" pitchFamily="2" charset="-122"/>
              </a:rPr>
              <a:t>，</a:t>
            </a:r>
            <a:r>
              <a:rPr kumimoji="0" lang="en-US" altLang="zh-CN" sz="2400" smtClean="0">
                <a:solidFill>
                  <a:srgbClr val="FF0000"/>
                </a:solidFill>
                <a:latin typeface="宋体" panose="02010600030101010101" pitchFamily="2" charset="-122"/>
              </a:rPr>
              <a:t>R2</a:t>
            </a:r>
            <a:r>
              <a:rPr kumimoji="0" lang="zh-CN" altLang="en-US" sz="2400" smtClean="0">
                <a:solidFill>
                  <a:srgbClr val="FF0000"/>
                </a:solidFill>
                <a:latin typeface="宋体" panose="02010600030101010101" pitchFamily="2" charset="-122"/>
              </a:rPr>
              <a:t>的编号为</a:t>
            </a:r>
            <a:r>
              <a:rPr kumimoji="0" lang="en-US" altLang="zh-CN" sz="2400" smtClean="0">
                <a:solidFill>
                  <a:srgbClr val="FF0000"/>
                </a:solidFill>
                <a:latin typeface="宋体" panose="02010600030101010101" pitchFamily="2" charset="-122"/>
              </a:rPr>
              <a:t>2</a:t>
            </a:r>
            <a:r>
              <a:rPr kumimoji="0" lang="zh-CN" altLang="en-US" sz="2400" smtClean="0">
                <a:solidFill>
                  <a:srgbClr val="FF0000"/>
                </a:solidFill>
                <a:latin typeface="宋体" panose="02010600030101010101" pitchFamily="2" charset="-122"/>
              </a:rPr>
              <a:t>；</a:t>
            </a:r>
            <a:endParaRPr kumimoji="0" lang="zh-CN" altLang="en-US" sz="2400" smtClean="0">
              <a:latin typeface="宋体" panose="02010600030101010101" pitchFamily="2" charset="-122"/>
            </a:endParaRPr>
          </a:p>
          <a:p>
            <a:pPr algn="just">
              <a:buFont typeface="Wingdings" panose="05000000000000000000" pitchFamily="2" charset="2"/>
              <a:buNone/>
            </a:pPr>
            <a:r>
              <a:rPr kumimoji="0" lang="zh-CN" altLang="en-US" sz="2400" smtClean="0"/>
              <a:t>      </a:t>
            </a:r>
            <a:r>
              <a:rPr kumimoji="0" lang="en-US" altLang="zh-CN" sz="2400" smtClean="0">
                <a:solidFill>
                  <a:srgbClr val="000000"/>
                </a:solidFill>
              </a:rPr>
              <a:t>PA</a:t>
            </a:r>
            <a:r>
              <a:rPr kumimoji="0" lang="zh-CN" altLang="en-US" sz="2400" smtClean="0">
                <a:solidFill>
                  <a:srgbClr val="000000"/>
                </a:solidFill>
              </a:rPr>
              <a:t>：申请次序应是：</a:t>
            </a:r>
            <a:r>
              <a:rPr kumimoji="0" lang="en-US" altLang="zh-CN" sz="2400" smtClean="0">
                <a:solidFill>
                  <a:srgbClr val="000000"/>
                </a:solidFill>
              </a:rPr>
              <a:t>R1</a:t>
            </a:r>
            <a:r>
              <a:rPr kumimoji="0" lang="zh-CN" altLang="en-US" sz="2400" smtClean="0">
                <a:solidFill>
                  <a:srgbClr val="000000"/>
                </a:solidFill>
              </a:rPr>
              <a:t>，</a:t>
            </a:r>
            <a:r>
              <a:rPr kumimoji="0" lang="en-US" altLang="zh-CN" sz="2400" smtClean="0">
                <a:solidFill>
                  <a:srgbClr val="000000"/>
                </a:solidFill>
              </a:rPr>
              <a:t>R2</a:t>
            </a:r>
            <a:endParaRPr kumimoji="0" lang="en-US" altLang="zh-CN" sz="2400" smtClean="0">
              <a:solidFill>
                <a:srgbClr val="000000"/>
              </a:solidFill>
            </a:endParaRPr>
          </a:p>
          <a:p>
            <a:pPr algn="just">
              <a:buFont typeface="Wingdings" panose="05000000000000000000" pitchFamily="2" charset="2"/>
              <a:buNone/>
            </a:pPr>
            <a:r>
              <a:rPr kumimoji="0" lang="en-US" altLang="zh-CN" sz="2400" smtClean="0"/>
              <a:t>      </a:t>
            </a:r>
            <a:r>
              <a:rPr kumimoji="0" lang="en-US" altLang="zh-CN" sz="2400" smtClean="0">
                <a:solidFill>
                  <a:srgbClr val="0000CC"/>
                </a:solidFill>
              </a:rPr>
              <a:t>PB</a:t>
            </a:r>
            <a:r>
              <a:rPr kumimoji="0" lang="zh-CN" altLang="en-US" sz="2400" smtClean="0">
                <a:solidFill>
                  <a:srgbClr val="0000CC"/>
                </a:solidFill>
              </a:rPr>
              <a:t>：申请次序应是：</a:t>
            </a:r>
            <a:r>
              <a:rPr kumimoji="0" lang="en-US" altLang="zh-CN" sz="2400" smtClean="0">
                <a:solidFill>
                  <a:srgbClr val="0000CC"/>
                </a:solidFill>
              </a:rPr>
              <a:t>R1</a:t>
            </a:r>
            <a:r>
              <a:rPr kumimoji="0" lang="zh-CN" altLang="en-US" sz="2400" smtClean="0">
                <a:solidFill>
                  <a:srgbClr val="0000CC"/>
                </a:solidFill>
              </a:rPr>
              <a:t>，</a:t>
            </a:r>
            <a:r>
              <a:rPr kumimoji="0" lang="en-US" altLang="zh-CN" sz="2400" smtClean="0">
                <a:solidFill>
                  <a:srgbClr val="0000CC"/>
                </a:solidFill>
              </a:rPr>
              <a:t>R2</a:t>
            </a:r>
            <a:endParaRPr kumimoji="0" lang="en-US" altLang="zh-CN" sz="2400" smtClean="0"/>
          </a:p>
          <a:p>
            <a:pPr algn="just">
              <a:buFont typeface="Wingdings" panose="05000000000000000000" pitchFamily="2" charset="2"/>
              <a:buNone/>
            </a:pPr>
            <a:r>
              <a:rPr kumimoji="0" lang="en-US" altLang="zh-CN" sz="2400" smtClean="0"/>
              <a:t>      </a:t>
            </a:r>
            <a:r>
              <a:rPr kumimoji="0" lang="zh-CN" altLang="en-US" sz="2400" smtClean="0">
                <a:solidFill>
                  <a:srgbClr val="FF0000"/>
                </a:solidFill>
              </a:rPr>
              <a:t>这样就破坏了环路条件，避免了死锁的发生</a:t>
            </a:r>
            <a:endParaRPr lang="zh-CN" altLang="en-US" sz="2800" smtClean="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altLang="zh-CN" smtClean="0"/>
              <a:t>3.6.3 </a:t>
            </a:r>
            <a:r>
              <a:rPr lang="zh-CN" altLang="en-US" smtClean="0"/>
              <a:t>死锁的避免</a:t>
            </a:r>
            <a:endParaRPr lang="zh-CN" altLang="en-US" smtClean="0"/>
          </a:p>
        </p:txBody>
      </p:sp>
      <p:sp>
        <p:nvSpPr>
          <p:cNvPr id="92162" name="Rectangle 3"/>
          <p:cNvSpPr>
            <a:spLocks noGrp="1" noChangeArrowheads="1"/>
          </p:cNvSpPr>
          <p:nvPr>
            <p:ph type="body" idx="1"/>
          </p:nvPr>
        </p:nvSpPr>
        <p:spPr>
          <a:xfrm>
            <a:off x="611188" y="1557338"/>
            <a:ext cx="7993062" cy="4895850"/>
          </a:xfrm>
        </p:spPr>
        <p:txBody>
          <a:bodyPr/>
          <a:lstStyle/>
          <a:p>
            <a:pPr>
              <a:lnSpc>
                <a:spcPct val="90000"/>
              </a:lnSpc>
            </a:pPr>
            <a:r>
              <a:rPr lang="zh-CN" altLang="en-US" sz="2400" smtClean="0"/>
              <a:t>在分配资源时判断是否会出现死锁，如不会死锁，则分配资源。</a:t>
            </a:r>
            <a:endParaRPr lang="zh-CN" altLang="en-US" sz="2400" smtClean="0"/>
          </a:p>
          <a:p>
            <a:pPr>
              <a:lnSpc>
                <a:spcPct val="90000"/>
              </a:lnSpc>
            </a:pPr>
            <a:r>
              <a:rPr lang="zh-CN" altLang="en-US" sz="2400" smtClean="0"/>
              <a:t>系统的两种状态。</a:t>
            </a:r>
            <a:endParaRPr lang="zh-CN" altLang="en-US" sz="2400" smtClean="0"/>
          </a:p>
          <a:p>
            <a:pPr lvl="1">
              <a:lnSpc>
                <a:spcPct val="90000"/>
              </a:lnSpc>
            </a:pPr>
            <a:r>
              <a:rPr lang="zh-CN" altLang="en-US" sz="2200" smtClean="0"/>
              <a:t>安全状态：</a:t>
            </a:r>
            <a:endParaRPr lang="zh-CN" altLang="en-US" sz="2200" smtClean="0"/>
          </a:p>
          <a:p>
            <a:pPr lvl="2">
              <a:lnSpc>
                <a:spcPct val="90000"/>
              </a:lnSpc>
              <a:buFont typeface="Wingdings" panose="05000000000000000000" pitchFamily="2" charset="2"/>
              <a:buNone/>
            </a:pPr>
            <a:r>
              <a:rPr lang="zh-CN" altLang="en-US" sz="2200" smtClean="0"/>
              <a:t>指系统在资源分配中能找到某种分配顺序（如：</a:t>
            </a:r>
            <a:r>
              <a:rPr lang="en-US" altLang="zh-CN" sz="2200" smtClean="0"/>
              <a:t>p1,p2,p3,……,pn</a:t>
            </a:r>
            <a:r>
              <a:rPr lang="zh-CN" altLang="en-US" sz="2200" smtClean="0"/>
              <a:t>），按该顺序来为每个进程分配其所需资源，直至最大需求，可使每个进程都能完成，则称系统处于安全状态，该分配顺序成为安全序列。</a:t>
            </a:r>
            <a:endParaRPr lang="zh-CN" altLang="en-US" sz="2200" smtClean="0"/>
          </a:p>
          <a:p>
            <a:pPr lvl="1">
              <a:lnSpc>
                <a:spcPct val="90000"/>
              </a:lnSpc>
            </a:pPr>
            <a:r>
              <a:rPr lang="zh-CN" altLang="en-US" sz="2200" smtClean="0"/>
              <a:t>不安全状态：</a:t>
            </a:r>
            <a:endParaRPr lang="zh-CN" altLang="en-US" sz="2200" smtClean="0"/>
          </a:p>
          <a:p>
            <a:pPr lvl="1">
              <a:lnSpc>
                <a:spcPct val="90000"/>
              </a:lnSpc>
              <a:buFont typeface="Wingdings" panose="05000000000000000000" pitchFamily="2" charset="2"/>
              <a:buNone/>
            </a:pPr>
            <a:r>
              <a:rPr lang="zh-CN" altLang="en-US" sz="2200" smtClean="0"/>
              <a:t>	指系统在资源分配中能不能找到某种分配顺序（如：</a:t>
            </a:r>
            <a:r>
              <a:rPr lang="en-US" altLang="zh-CN" sz="2200" smtClean="0"/>
              <a:t>p1,p2,p3,……,pn</a:t>
            </a:r>
            <a:r>
              <a:rPr lang="zh-CN" altLang="en-US" sz="2200" smtClean="0"/>
              <a:t>），可使每个进程都能完成，则称系统处于不安全状态。</a:t>
            </a:r>
            <a:endParaRPr lang="zh-CN" altLang="en-US" sz="2000" smtClean="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684213" y="260350"/>
            <a:ext cx="7772400" cy="1143000"/>
          </a:xfrm>
        </p:spPr>
        <p:txBody>
          <a:bodyPr/>
          <a:lstStyle/>
          <a:p>
            <a:r>
              <a:rPr lang="zh-CN" altLang="en-US" smtClean="0"/>
              <a:t>银行家算法</a:t>
            </a:r>
            <a:endParaRPr lang="zh-CN" altLang="en-US" smtClean="0"/>
          </a:p>
        </p:txBody>
      </p:sp>
      <p:sp>
        <p:nvSpPr>
          <p:cNvPr id="93186" name="Rectangle 3"/>
          <p:cNvSpPr>
            <a:spLocks noGrp="1" noChangeArrowheads="1"/>
          </p:cNvSpPr>
          <p:nvPr>
            <p:ph type="body" idx="1"/>
          </p:nvPr>
        </p:nvSpPr>
        <p:spPr>
          <a:xfrm>
            <a:off x="684213" y="1484313"/>
            <a:ext cx="7772400" cy="4467225"/>
          </a:xfrm>
        </p:spPr>
        <p:txBody>
          <a:bodyPr/>
          <a:lstStyle/>
          <a:p>
            <a:pPr>
              <a:lnSpc>
                <a:spcPct val="90000"/>
              </a:lnSpc>
            </a:pPr>
            <a:r>
              <a:rPr lang="zh-CN" altLang="en-US" sz="2600" smtClean="0"/>
              <a:t>银行家算法</a:t>
            </a:r>
            <a:endParaRPr lang="zh-CN" altLang="en-US" sz="2600" smtClean="0"/>
          </a:p>
          <a:p>
            <a:pPr lvl="1">
              <a:lnSpc>
                <a:spcPct val="90000"/>
              </a:lnSpc>
            </a:pPr>
            <a:r>
              <a:rPr lang="zh-CN" altLang="en-US" sz="2600" smtClean="0"/>
              <a:t>银行家拥有一笔周转资金</a:t>
            </a:r>
            <a:endParaRPr lang="zh-CN" altLang="en-US" sz="2600" smtClean="0"/>
          </a:p>
          <a:p>
            <a:pPr lvl="1">
              <a:lnSpc>
                <a:spcPct val="90000"/>
              </a:lnSpc>
            </a:pPr>
            <a:r>
              <a:rPr lang="zh-CN" altLang="en-US" sz="2600" smtClean="0"/>
              <a:t>客户要求分期贷款，如果客户能够得到各期贷款，就一定能够归还贷款，否则就一定不能归还贷款</a:t>
            </a:r>
            <a:endParaRPr lang="zh-CN" altLang="en-US" sz="2600" smtClean="0"/>
          </a:p>
          <a:p>
            <a:pPr lvl="1">
              <a:lnSpc>
                <a:spcPct val="90000"/>
              </a:lnSpc>
            </a:pPr>
            <a:r>
              <a:rPr lang="zh-CN" altLang="en-US" sz="2600" smtClean="0"/>
              <a:t>银行家应谨慎的贷款，防止出现坏帐</a:t>
            </a:r>
            <a:endParaRPr lang="zh-CN" altLang="en-US" sz="2600" smtClean="0"/>
          </a:p>
          <a:p>
            <a:pPr>
              <a:lnSpc>
                <a:spcPct val="90000"/>
              </a:lnSpc>
            </a:pPr>
            <a:r>
              <a:rPr lang="zh-CN" altLang="en-US" sz="2600" smtClean="0"/>
              <a:t>用银行家算法避免死锁</a:t>
            </a:r>
            <a:endParaRPr lang="zh-CN" altLang="en-US" sz="2600" smtClean="0"/>
          </a:p>
          <a:p>
            <a:pPr lvl="1">
              <a:lnSpc>
                <a:spcPct val="90000"/>
              </a:lnSpc>
            </a:pPr>
            <a:r>
              <a:rPr lang="zh-CN" altLang="en-US" sz="2600" smtClean="0"/>
              <a:t>操作系统（银行家）</a:t>
            </a:r>
            <a:endParaRPr lang="zh-CN" altLang="en-US" sz="2600" smtClean="0"/>
          </a:p>
          <a:p>
            <a:pPr lvl="1">
              <a:lnSpc>
                <a:spcPct val="90000"/>
              </a:lnSpc>
            </a:pPr>
            <a:r>
              <a:rPr lang="zh-CN" altLang="en-US" sz="2600" smtClean="0"/>
              <a:t>操作系统管理的资源</a:t>
            </a:r>
            <a:r>
              <a:rPr lang="en-US" altLang="zh-CN" sz="2600" smtClean="0"/>
              <a:t>(</a:t>
            </a:r>
            <a:r>
              <a:rPr lang="zh-CN" altLang="en-US" sz="2600" smtClean="0"/>
              <a:t>周转资金</a:t>
            </a:r>
            <a:r>
              <a:rPr lang="en-US" altLang="zh-CN" sz="2600" smtClean="0"/>
              <a:t>)</a:t>
            </a:r>
            <a:endParaRPr lang="en-US" altLang="zh-CN" sz="2600" smtClean="0"/>
          </a:p>
          <a:p>
            <a:pPr lvl="1">
              <a:lnSpc>
                <a:spcPct val="90000"/>
              </a:lnSpc>
            </a:pPr>
            <a:r>
              <a:rPr lang="zh-CN" altLang="en-US" sz="2600" smtClean="0"/>
              <a:t>进程（要求贷款的客户）</a:t>
            </a:r>
            <a:endParaRPr lang="zh-CN" altLang="en-US" sz="26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wrap="square" anchor="b"/>
          <a:p>
            <a:pPr marL="342900" indent="-342900"/>
            <a:endParaRPr lang="zh-CN" altLang="en-US" dirty="0"/>
          </a:p>
        </p:txBody>
      </p:sp>
      <p:sp>
        <p:nvSpPr>
          <p:cNvPr id="12290" name="Rectangle 3"/>
          <p:cNvSpPr>
            <a:spLocks noGrp="1"/>
          </p:cNvSpPr>
          <p:nvPr>
            <p:ph type="body" idx="4294967295"/>
          </p:nvPr>
        </p:nvSpPr>
        <p:spPr/>
        <p:txBody>
          <a:bodyPr wrap="square" anchor="t"/>
          <a:p>
            <a:endParaRPr lang="zh-CN" altLang="en-US" sz="2800" b="1">
              <a:solidFill>
                <a:schemeClr val="folHlink"/>
              </a:solidFill>
              <a:latin typeface="楷体_GB2312" pitchFamily="49" charset="-122"/>
              <a:ea typeface="楷体_GB2312" pitchFamily="49" charset="-122"/>
            </a:endParaRPr>
          </a:p>
        </p:txBody>
      </p:sp>
      <p:sp>
        <p:nvSpPr>
          <p:cNvPr id="12291" name="Text Box 4"/>
          <p:cNvSpPr txBox="1"/>
          <p:nvPr/>
        </p:nvSpPr>
        <p:spPr>
          <a:xfrm>
            <a:off x="323850" y="5084763"/>
            <a:ext cx="7848600" cy="457200"/>
          </a:xfrm>
          <a:prstGeom prst="rect">
            <a:avLst/>
          </a:prstGeom>
          <a:noFill/>
          <a:ln w="9525">
            <a:noFill/>
          </a:ln>
        </p:spPr>
        <p:txBody>
          <a:bodyPr anchor="t">
            <a:spAutoFit/>
          </a:bodyPr>
          <a:p>
            <a:pPr>
              <a:spcBef>
                <a:spcPct val="50000"/>
              </a:spcBef>
            </a:pPr>
            <a:r>
              <a:rPr lang="zh-CN" altLang="en-US"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sp>
        <p:nvSpPr>
          <p:cNvPr id="12292" name="Line 5"/>
          <p:cNvSpPr/>
          <p:nvPr/>
        </p:nvSpPr>
        <p:spPr>
          <a:xfrm>
            <a:off x="1768475" y="2301875"/>
            <a:ext cx="0" cy="3079750"/>
          </a:xfrm>
          <a:prstGeom prst="line">
            <a:avLst/>
          </a:prstGeom>
          <a:ln w="19050" cap="flat" cmpd="sng">
            <a:solidFill>
              <a:srgbClr val="000000"/>
            </a:solidFill>
            <a:prstDash val="solid"/>
            <a:round/>
            <a:headEnd type="none" w="med" len="med"/>
            <a:tailEnd type="none" w="med" len="med"/>
          </a:ln>
        </p:spPr>
      </p:sp>
      <p:sp>
        <p:nvSpPr>
          <p:cNvPr id="12293" name="Line 6"/>
          <p:cNvSpPr/>
          <p:nvPr/>
        </p:nvSpPr>
        <p:spPr>
          <a:xfrm>
            <a:off x="987425" y="5210175"/>
            <a:ext cx="7862888" cy="1588"/>
          </a:xfrm>
          <a:prstGeom prst="line">
            <a:avLst/>
          </a:prstGeom>
          <a:ln w="19050" cap="flat" cmpd="sng">
            <a:solidFill>
              <a:srgbClr val="000000"/>
            </a:solidFill>
            <a:prstDash val="solid"/>
            <a:round/>
            <a:headEnd type="none" w="med" len="med"/>
            <a:tailEnd type="triangle" w="med" len="med"/>
          </a:ln>
        </p:spPr>
      </p:sp>
      <p:sp>
        <p:nvSpPr>
          <p:cNvPr id="12294" name="Text Box 7"/>
          <p:cNvSpPr txBox="1"/>
          <p:nvPr/>
        </p:nvSpPr>
        <p:spPr>
          <a:xfrm>
            <a:off x="755650" y="2276475"/>
            <a:ext cx="1008063" cy="2640013"/>
          </a:xfrm>
          <a:prstGeom prst="rect">
            <a:avLst/>
          </a:prstGeom>
          <a:noFill/>
          <a:ln w="9525">
            <a:noFill/>
          </a:ln>
        </p:spPr>
        <p:txBody>
          <a:bodyPr anchor="t"/>
          <a:p>
            <a:pPr algn="just">
              <a:lnSpc>
                <a:spcPct val="110000"/>
              </a:lnSpc>
            </a:pPr>
            <a:r>
              <a:rPr lang="zh-CN" altLang="en-US" sz="2400" b="1" dirty="0">
                <a:latin typeface="Times New Roman" panose="02020603050405020304" pitchFamily="18" charset="0"/>
                <a:ea typeface="宋体" panose="02010600030101010101" pitchFamily="2" charset="-122"/>
              </a:rPr>
              <a:t>输入：</a:t>
            </a:r>
            <a:endParaRPr lang="zh-CN" altLang="en-US" sz="2400" b="1" dirty="0">
              <a:latin typeface="Times New Roman" panose="02020603050405020304" pitchFamily="18" charset="0"/>
              <a:ea typeface="宋体" panose="02010600030101010101" pitchFamily="2" charset="-122"/>
            </a:endParaRPr>
          </a:p>
          <a:p>
            <a:pPr algn="just">
              <a:lnSpc>
                <a:spcPct val="110000"/>
              </a:lnSpc>
            </a:pPr>
            <a:endParaRPr lang="zh-CN" altLang="en-US" sz="2400" b="1" dirty="0">
              <a:latin typeface="Times New Roman" panose="02020603050405020304" pitchFamily="18" charset="0"/>
              <a:ea typeface="宋体" panose="02010600030101010101" pitchFamily="2" charset="-122"/>
            </a:endParaRPr>
          </a:p>
          <a:p>
            <a:pPr algn="just">
              <a:lnSpc>
                <a:spcPct val="110000"/>
              </a:lnSpc>
            </a:pPr>
            <a:endParaRPr lang="zh-CN" altLang="en-US" sz="2400" b="1" dirty="0">
              <a:latin typeface="Times New Roman" panose="02020603050405020304" pitchFamily="18" charset="0"/>
              <a:ea typeface="宋体" panose="02010600030101010101" pitchFamily="2" charset="-122"/>
            </a:endParaRPr>
          </a:p>
          <a:p>
            <a:pPr algn="just">
              <a:lnSpc>
                <a:spcPct val="110000"/>
              </a:lnSpc>
            </a:pPr>
            <a:r>
              <a:rPr lang="zh-CN" altLang="en-US" sz="2400" b="1" dirty="0">
                <a:latin typeface="Times New Roman" panose="02020603050405020304" pitchFamily="18" charset="0"/>
                <a:ea typeface="宋体" panose="02010600030101010101" pitchFamily="2" charset="-122"/>
              </a:rPr>
              <a:t>计算：</a:t>
            </a:r>
            <a:endParaRPr lang="zh-CN" altLang="en-US" sz="2400" b="1" dirty="0">
              <a:latin typeface="Times New Roman" panose="02020603050405020304" pitchFamily="18" charset="0"/>
              <a:ea typeface="宋体" panose="02010600030101010101" pitchFamily="2" charset="-122"/>
            </a:endParaRPr>
          </a:p>
          <a:p>
            <a:pPr algn="just">
              <a:lnSpc>
                <a:spcPct val="140000"/>
              </a:lnSpc>
            </a:pPr>
            <a:endParaRPr lang="zh-CN" altLang="en-US" sz="2400" b="1" dirty="0">
              <a:latin typeface="Times New Roman" panose="02020603050405020304" pitchFamily="18" charset="0"/>
              <a:ea typeface="宋体" panose="02010600030101010101" pitchFamily="2" charset="-122"/>
            </a:endParaRPr>
          </a:p>
          <a:p>
            <a:pPr algn="just">
              <a:lnSpc>
                <a:spcPct val="140000"/>
              </a:lnSpc>
            </a:pPr>
            <a:r>
              <a:rPr lang="zh-CN" altLang="en-US" sz="2400" b="1" dirty="0">
                <a:latin typeface="Times New Roman" panose="02020603050405020304" pitchFamily="18" charset="0"/>
                <a:ea typeface="宋体" panose="02010600030101010101" pitchFamily="2" charset="-122"/>
              </a:rPr>
              <a:t>输出：</a:t>
            </a:r>
            <a:endParaRPr lang="zh-CN" altLang="en-US" sz="2400" b="1" dirty="0">
              <a:latin typeface="Arial" panose="020B0604020202020204" pitchFamily="34" charset="0"/>
              <a:ea typeface="宋体" panose="02010600030101010101" pitchFamily="2" charset="-122"/>
            </a:endParaRPr>
          </a:p>
        </p:txBody>
      </p:sp>
      <p:sp>
        <p:nvSpPr>
          <p:cNvPr id="12295" name="Text Box 8"/>
          <p:cNvSpPr txBox="1"/>
          <p:nvPr/>
        </p:nvSpPr>
        <p:spPr>
          <a:xfrm>
            <a:off x="595313" y="5243513"/>
            <a:ext cx="7577137" cy="512762"/>
          </a:xfrm>
          <a:prstGeom prst="rect">
            <a:avLst/>
          </a:prstGeom>
          <a:noFill/>
          <a:ln w="9525">
            <a:noFill/>
          </a:ln>
        </p:spPr>
        <p:txBody>
          <a:bodyPr anchor="t"/>
          <a:p>
            <a:pPr algn="just"/>
            <a:r>
              <a:rPr lang="zh-CN" altLang="en-US" sz="10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0</a:t>
            </a:r>
            <a:r>
              <a:rPr lang="en-US" altLang="zh-CN" sz="2400" dirty="0">
                <a:latin typeface="Times New Roman" panose="02020603050405020304" pitchFamily="18" charset="0"/>
                <a:ea typeface="宋体" panose="02010600030101010101" pitchFamily="2" charset="-122"/>
              </a:rPr>
              <a:t>          t</a:t>
            </a:r>
            <a:r>
              <a:rPr lang="en-US" altLang="zh-CN" sz="2400" baseline="-25000" dirty="0">
                <a:latin typeface="Times New Roman" panose="02020603050405020304" pitchFamily="18" charset="0"/>
                <a:ea typeface="宋体" panose="02010600030101010101" pitchFamily="2" charset="-122"/>
              </a:rPr>
              <a:t>1 </a:t>
            </a:r>
            <a:r>
              <a:rPr lang="en-US" altLang="zh-CN" sz="2400" dirty="0">
                <a:latin typeface="Times New Roman" panose="02020603050405020304" pitchFamily="18" charset="0"/>
                <a:ea typeface="宋体" panose="02010600030101010101" pitchFamily="2" charset="-122"/>
              </a:rPr>
              <a:t>          t</a:t>
            </a:r>
            <a:r>
              <a:rPr lang="en-US" altLang="zh-CN" sz="2400" baseline="-25000" dirty="0">
                <a:latin typeface="Times New Roman" panose="02020603050405020304" pitchFamily="18" charset="0"/>
                <a:ea typeface="宋体" panose="02010600030101010101" pitchFamily="2" charset="-122"/>
              </a:rPr>
              <a:t>2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3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4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5               </a:t>
            </a:r>
            <a:r>
              <a:rPr lang="en-US" altLang="zh-CN" sz="2400" dirty="0">
                <a:latin typeface="Times New Roman" panose="02020603050405020304" pitchFamily="18" charset="0"/>
                <a:ea typeface="宋体" panose="02010600030101010101" pitchFamily="2" charset="-122"/>
              </a:rPr>
              <a:t>t</a:t>
            </a:r>
            <a:r>
              <a:rPr lang="en-US" altLang="zh-CN" sz="2400" baseline="-25000" dirty="0">
                <a:latin typeface="Times New Roman" panose="02020603050405020304" pitchFamily="18" charset="0"/>
                <a:ea typeface="宋体" panose="02010600030101010101" pitchFamily="2" charset="-122"/>
              </a:rPr>
              <a:t>6</a:t>
            </a:r>
            <a:endParaRPr lang="en-US" altLang="zh-CN" sz="2400" dirty="0">
              <a:latin typeface="Arial" panose="020B0604020202020204" pitchFamily="34" charset="0"/>
              <a:ea typeface="宋体" panose="02010600030101010101" pitchFamily="2" charset="-122"/>
            </a:endParaRPr>
          </a:p>
        </p:txBody>
      </p:sp>
      <p:sp>
        <p:nvSpPr>
          <p:cNvPr id="12296" name="AutoShape 9"/>
          <p:cNvSpPr/>
          <p:nvPr/>
        </p:nvSpPr>
        <p:spPr>
          <a:xfrm rot="-5400000">
            <a:off x="2108200" y="4864100"/>
            <a:ext cx="247650" cy="936625"/>
          </a:xfrm>
          <a:prstGeom prst="leftBrace">
            <a:avLst>
              <a:gd name="adj1" fmla="val 31271"/>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sp>
        <p:nvSpPr>
          <p:cNvPr id="12297" name="Text Box 10"/>
          <p:cNvSpPr txBox="1"/>
          <p:nvPr/>
        </p:nvSpPr>
        <p:spPr>
          <a:xfrm>
            <a:off x="1835150" y="5435600"/>
            <a:ext cx="808038" cy="514350"/>
          </a:xfrm>
          <a:prstGeom prst="rect">
            <a:avLst/>
          </a:prstGeom>
          <a:noFill/>
          <a:ln w="9525">
            <a:noFill/>
          </a:ln>
        </p:spPr>
        <p:txBody>
          <a:bodyPr anchor="t"/>
          <a:p>
            <a:pPr algn="just"/>
            <a:r>
              <a:rPr lang="en-US" altLang="zh-CN" sz="1800" b="1" dirty="0">
                <a:latin typeface="宋体" panose="02010600030101010101" pitchFamily="2" charset="-122"/>
                <a:ea typeface="宋体" panose="02010600030101010101" pitchFamily="2" charset="-122"/>
              </a:rPr>
              <a:t>Δt</a:t>
            </a:r>
            <a:endParaRPr lang="en-US" altLang="zh-CN" sz="1800" b="1" dirty="0">
              <a:latin typeface="Arial" panose="020B0604020202020204" pitchFamily="34" charset="0"/>
              <a:ea typeface="宋体" panose="02010600030101010101" pitchFamily="2" charset="-122"/>
            </a:endParaRPr>
          </a:p>
        </p:txBody>
      </p:sp>
      <p:sp>
        <p:nvSpPr>
          <p:cNvPr id="12298" name="Text Box 11"/>
          <p:cNvSpPr txBox="1"/>
          <p:nvPr/>
        </p:nvSpPr>
        <p:spPr>
          <a:xfrm>
            <a:off x="8459788" y="4797425"/>
            <a:ext cx="403225" cy="51276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t</a:t>
            </a:r>
            <a:endParaRPr lang="en-US" altLang="zh-CN" sz="2400" b="1" dirty="0">
              <a:latin typeface="Arial" panose="020B0604020202020204" pitchFamily="34" charset="0"/>
              <a:ea typeface="宋体" panose="02010600030101010101" pitchFamily="2" charset="-122"/>
            </a:endParaRPr>
          </a:p>
        </p:txBody>
      </p:sp>
      <p:sp>
        <p:nvSpPr>
          <p:cNvPr id="12299" name="Line 12"/>
          <p:cNvSpPr/>
          <p:nvPr/>
        </p:nvSpPr>
        <p:spPr>
          <a:xfrm>
            <a:off x="2705100" y="5040313"/>
            <a:ext cx="0" cy="341312"/>
          </a:xfrm>
          <a:prstGeom prst="line">
            <a:avLst/>
          </a:prstGeom>
          <a:ln w="9525" cap="flat" cmpd="sng">
            <a:solidFill>
              <a:srgbClr val="000000"/>
            </a:solidFill>
            <a:prstDash val="solid"/>
            <a:round/>
            <a:headEnd type="none" w="med" len="med"/>
            <a:tailEnd type="none" w="med" len="med"/>
          </a:ln>
        </p:spPr>
      </p:sp>
      <p:sp>
        <p:nvSpPr>
          <p:cNvPr id="12300" name="Line 13"/>
          <p:cNvSpPr/>
          <p:nvPr/>
        </p:nvSpPr>
        <p:spPr>
          <a:xfrm>
            <a:off x="3641725" y="5040313"/>
            <a:ext cx="0" cy="341312"/>
          </a:xfrm>
          <a:prstGeom prst="line">
            <a:avLst/>
          </a:prstGeom>
          <a:ln w="9525" cap="flat" cmpd="sng">
            <a:solidFill>
              <a:srgbClr val="000000"/>
            </a:solidFill>
            <a:prstDash val="solid"/>
            <a:round/>
            <a:headEnd type="none" w="med" len="med"/>
            <a:tailEnd type="none" w="med" len="med"/>
          </a:ln>
        </p:spPr>
      </p:sp>
      <p:sp>
        <p:nvSpPr>
          <p:cNvPr id="12301" name="Line 14"/>
          <p:cNvSpPr/>
          <p:nvPr/>
        </p:nvSpPr>
        <p:spPr>
          <a:xfrm>
            <a:off x="4579938" y="5040313"/>
            <a:ext cx="0" cy="341312"/>
          </a:xfrm>
          <a:prstGeom prst="line">
            <a:avLst/>
          </a:prstGeom>
          <a:ln w="9525" cap="flat" cmpd="sng">
            <a:solidFill>
              <a:srgbClr val="000000"/>
            </a:solidFill>
            <a:prstDash val="solid"/>
            <a:round/>
            <a:headEnd type="none" w="med" len="med"/>
            <a:tailEnd type="none" w="med" len="med"/>
          </a:ln>
        </p:spPr>
      </p:sp>
      <p:sp>
        <p:nvSpPr>
          <p:cNvPr id="12302" name="Line 15"/>
          <p:cNvSpPr/>
          <p:nvPr/>
        </p:nvSpPr>
        <p:spPr>
          <a:xfrm>
            <a:off x="5516563" y="5040313"/>
            <a:ext cx="0" cy="341312"/>
          </a:xfrm>
          <a:prstGeom prst="line">
            <a:avLst/>
          </a:prstGeom>
          <a:ln w="9525" cap="flat" cmpd="sng">
            <a:solidFill>
              <a:srgbClr val="000000"/>
            </a:solidFill>
            <a:prstDash val="solid"/>
            <a:round/>
            <a:headEnd type="none" w="med" len="med"/>
            <a:tailEnd type="none" w="med" len="med"/>
          </a:ln>
        </p:spPr>
      </p:sp>
      <p:sp>
        <p:nvSpPr>
          <p:cNvPr id="12303" name="Line 16"/>
          <p:cNvSpPr/>
          <p:nvPr/>
        </p:nvSpPr>
        <p:spPr>
          <a:xfrm>
            <a:off x="6454775" y="5040313"/>
            <a:ext cx="0" cy="341312"/>
          </a:xfrm>
          <a:prstGeom prst="line">
            <a:avLst/>
          </a:prstGeom>
          <a:ln w="9525" cap="flat" cmpd="sng">
            <a:solidFill>
              <a:srgbClr val="000000"/>
            </a:solidFill>
            <a:prstDash val="solid"/>
            <a:round/>
            <a:headEnd type="none" w="med" len="med"/>
            <a:tailEnd type="none" w="med" len="med"/>
          </a:ln>
        </p:spPr>
      </p:sp>
      <p:grpSp>
        <p:nvGrpSpPr>
          <p:cNvPr id="4113" name="Group 17"/>
          <p:cNvGrpSpPr/>
          <p:nvPr/>
        </p:nvGrpSpPr>
        <p:grpSpPr>
          <a:xfrm>
            <a:off x="2444750" y="2276475"/>
            <a:ext cx="542925" cy="512763"/>
            <a:chOff x="0" y="0"/>
            <a:chExt cx="342" cy="323"/>
          </a:xfrm>
        </p:grpSpPr>
        <p:sp>
          <p:nvSpPr>
            <p:cNvPr id="12305" name="Oval 18"/>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sp>
          <p:nvSpPr>
            <p:cNvPr id="12306" name="Text Box 19"/>
            <p:cNvSpPr txBox="1"/>
            <p:nvPr/>
          </p:nvSpPr>
          <p:spPr>
            <a:xfrm>
              <a:off x="43" y="0"/>
              <a:ext cx="299"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grpSp>
      <p:sp>
        <p:nvSpPr>
          <p:cNvPr id="4116" name="Line 20"/>
          <p:cNvSpPr/>
          <p:nvPr/>
        </p:nvSpPr>
        <p:spPr>
          <a:xfrm>
            <a:off x="2705100" y="2814638"/>
            <a:ext cx="0" cy="2225675"/>
          </a:xfrm>
          <a:prstGeom prst="line">
            <a:avLst/>
          </a:prstGeom>
          <a:ln w="19050" cap="flat" cmpd="sng">
            <a:solidFill>
              <a:srgbClr val="000000"/>
            </a:solidFill>
            <a:prstDash val="dash"/>
            <a:round/>
            <a:headEnd type="none" w="med" len="med"/>
            <a:tailEnd type="none" w="med" len="med"/>
          </a:ln>
        </p:spPr>
      </p:sp>
      <p:sp>
        <p:nvSpPr>
          <p:cNvPr id="4117" name="Line 21"/>
          <p:cNvSpPr/>
          <p:nvPr/>
        </p:nvSpPr>
        <p:spPr>
          <a:xfrm>
            <a:off x="3646488" y="2762250"/>
            <a:ext cx="6350" cy="523875"/>
          </a:xfrm>
          <a:prstGeom prst="line">
            <a:avLst/>
          </a:prstGeom>
          <a:ln w="76200" cap="flat" cmpd="tri">
            <a:solidFill>
              <a:srgbClr val="CC3300"/>
            </a:solidFill>
            <a:prstDash val="solid"/>
            <a:round/>
            <a:headEnd type="none" w="med" len="med"/>
            <a:tailEnd type="none" w="med" len="med"/>
          </a:ln>
        </p:spPr>
      </p:sp>
      <p:sp>
        <p:nvSpPr>
          <p:cNvPr id="4118" name="Line 22"/>
          <p:cNvSpPr/>
          <p:nvPr/>
        </p:nvSpPr>
        <p:spPr>
          <a:xfrm>
            <a:off x="3641725" y="3757613"/>
            <a:ext cx="0" cy="1282700"/>
          </a:xfrm>
          <a:prstGeom prst="line">
            <a:avLst/>
          </a:prstGeom>
          <a:ln w="19050" cap="flat" cmpd="sng">
            <a:solidFill>
              <a:srgbClr val="000000"/>
            </a:solidFill>
            <a:prstDash val="dash"/>
            <a:round/>
            <a:headEnd type="none" w="med" len="med"/>
            <a:tailEnd type="none" w="med" len="med"/>
          </a:ln>
        </p:spPr>
      </p:sp>
      <p:sp>
        <p:nvSpPr>
          <p:cNvPr id="4119" name="Line 23"/>
          <p:cNvSpPr/>
          <p:nvPr/>
        </p:nvSpPr>
        <p:spPr>
          <a:xfrm>
            <a:off x="4579938" y="3789363"/>
            <a:ext cx="0" cy="342900"/>
          </a:xfrm>
          <a:prstGeom prst="line">
            <a:avLst/>
          </a:prstGeom>
          <a:ln w="76200" cap="flat" cmpd="tri">
            <a:solidFill>
              <a:srgbClr val="CC3300"/>
            </a:solidFill>
            <a:prstDash val="solid"/>
            <a:round/>
            <a:headEnd type="none" w="med" len="med"/>
            <a:tailEnd type="none" w="med" len="med"/>
          </a:ln>
        </p:spPr>
      </p:sp>
      <p:sp>
        <p:nvSpPr>
          <p:cNvPr id="4120" name="Line 24"/>
          <p:cNvSpPr/>
          <p:nvPr/>
        </p:nvSpPr>
        <p:spPr>
          <a:xfrm>
            <a:off x="4572000" y="2749550"/>
            <a:ext cx="7938" cy="536575"/>
          </a:xfrm>
          <a:prstGeom prst="line">
            <a:avLst/>
          </a:prstGeom>
          <a:ln w="76200" cap="flat" cmpd="tri">
            <a:solidFill>
              <a:srgbClr val="CC3300"/>
            </a:solidFill>
            <a:prstDash val="solid"/>
            <a:round/>
            <a:headEnd type="none" w="med" len="med"/>
            <a:tailEnd type="none" w="med" len="med"/>
          </a:ln>
        </p:spPr>
      </p:sp>
      <p:sp>
        <p:nvSpPr>
          <p:cNvPr id="4121" name="Line 25"/>
          <p:cNvSpPr/>
          <p:nvPr/>
        </p:nvSpPr>
        <p:spPr>
          <a:xfrm>
            <a:off x="5516563" y="3789363"/>
            <a:ext cx="0" cy="342900"/>
          </a:xfrm>
          <a:prstGeom prst="line">
            <a:avLst/>
          </a:prstGeom>
          <a:ln w="76200" cap="flat" cmpd="tri">
            <a:solidFill>
              <a:srgbClr val="CC3300"/>
            </a:solidFill>
            <a:prstDash val="solid"/>
            <a:round/>
            <a:headEnd type="none" w="med" len="med"/>
            <a:tailEnd type="none" w="med" len="med"/>
          </a:ln>
        </p:spPr>
      </p:sp>
      <p:sp>
        <p:nvSpPr>
          <p:cNvPr id="4122" name="Line 26"/>
          <p:cNvSpPr/>
          <p:nvPr/>
        </p:nvSpPr>
        <p:spPr>
          <a:xfrm>
            <a:off x="6454775" y="4654550"/>
            <a:ext cx="0" cy="555625"/>
          </a:xfrm>
          <a:prstGeom prst="line">
            <a:avLst/>
          </a:prstGeom>
          <a:ln w="19050" cap="flat" cmpd="sng">
            <a:solidFill>
              <a:srgbClr val="000000"/>
            </a:solidFill>
            <a:prstDash val="dash"/>
            <a:round/>
            <a:headEnd type="none" w="med" len="med"/>
            <a:tailEnd type="none" w="med" len="med"/>
          </a:ln>
        </p:spPr>
      </p:sp>
      <p:sp>
        <p:nvSpPr>
          <p:cNvPr id="4123" name="Freeform 27"/>
          <p:cNvSpPr/>
          <p:nvPr/>
        </p:nvSpPr>
        <p:spPr>
          <a:xfrm>
            <a:off x="2806700" y="2743200"/>
            <a:ext cx="681038" cy="627063"/>
          </a:xfrm>
          <a:custGeom>
            <a:avLst/>
            <a:gdLst/>
            <a:ahLst/>
            <a:cxnLst>
              <a:cxn ang="0">
                <a:pos x="0" y="0"/>
              </a:cxn>
              <a:cxn ang="0">
                <a:pos x="1081148708" y="995463395"/>
              </a:cxn>
            </a:cxnLst>
            <a:pathLst>
              <a:path w="429" h="395">
                <a:moveTo>
                  <a:pt x="0" y="0"/>
                </a:moveTo>
                <a:lnTo>
                  <a:pt x="429" y="395"/>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24" name="Freeform 28"/>
          <p:cNvSpPr/>
          <p:nvPr/>
        </p:nvSpPr>
        <p:spPr>
          <a:xfrm>
            <a:off x="3838575" y="3709988"/>
            <a:ext cx="595313" cy="554037"/>
          </a:xfrm>
          <a:custGeom>
            <a:avLst/>
            <a:gdLst/>
            <a:ahLst/>
            <a:cxnLst>
              <a:cxn ang="0">
                <a:pos x="0" y="0"/>
              </a:cxn>
              <a:cxn ang="0">
                <a:pos x="945060270" y="879533033"/>
              </a:cxn>
            </a:cxnLst>
            <a:pathLst>
              <a:path w="375" h="349">
                <a:moveTo>
                  <a:pt x="0" y="0"/>
                </a:moveTo>
                <a:lnTo>
                  <a:pt x="375" y="349"/>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12316" name="Text Box 29"/>
          <p:cNvSpPr txBox="1"/>
          <p:nvPr/>
        </p:nvSpPr>
        <p:spPr>
          <a:xfrm>
            <a:off x="1763713" y="5795963"/>
            <a:ext cx="5718175" cy="512762"/>
          </a:xfrm>
          <a:prstGeom prst="rect">
            <a:avLst/>
          </a:prstGeom>
          <a:noFill/>
          <a:ln w="9525">
            <a:noFill/>
          </a:ln>
        </p:spPr>
        <p:txBody>
          <a:bodyPr anchor="t"/>
          <a:p>
            <a:pPr algn="ctr"/>
            <a:r>
              <a:rPr lang="zh-CN" altLang="en-US" b="1" dirty="0">
                <a:latin typeface="宋体" panose="02010600030101010101" pitchFamily="2" charset="-122"/>
                <a:ea typeface="楷体_GB2312" pitchFamily="49" charset="-122"/>
              </a:rPr>
              <a:t>三个程序并发执行的前驱图</a:t>
            </a:r>
            <a:endParaRPr lang="zh-CN" altLang="en-US" b="1" dirty="0">
              <a:latin typeface="Arial" panose="020B0604020202020204" pitchFamily="34" charset="0"/>
              <a:ea typeface="楷体_GB2312" pitchFamily="49" charset="-122"/>
            </a:endParaRPr>
          </a:p>
        </p:txBody>
      </p:sp>
      <p:sp>
        <p:nvSpPr>
          <p:cNvPr id="12317" name="Line 30"/>
          <p:cNvSpPr/>
          <p:nvPr/>
        </p:nvSpPr>
        <p:spPr>
          <a:xfrm>
            <a:off x="7391400" y="5040313"/>
            <a:ext cx="0" cy="341312"/>
          </a:xfrm>
          <a:prstGeom prst="line">
            <a:avLst/>
          </a:prstGeom>
          <a:ln w="9525" cap="flat" cmpd="sng">
            <a:solidFill>
              <a:srgbClr val="000000"/>
            </a:solidFill>
            <a:prstDash val="solid"/>
            <a:round/>
            <a:headEnd type="none" w="med" len="med"/>
            <a:tailEnd type="none" w="med" len="med"/>
          </a:ln>
        </p:spPr>
      </p:sp>
      <p:sp>
        <p:nvSpPr>
          <p:cNvPr id="4127" name="Freeform 31"/>
          <p:cNvSpPr/>
          <p:nvPr/>
        </p:nvSpPr>
        <p:spPr>
          <a:xfrm>
            <a:off x="2944813" y="2519363"/>
            <a:ext cx="447675" cy="1587"/>
          </a:xfrm>
          <a:custGeom>
            <a:avLst/>
            <a:gdLst/>
            <a:ahLst/>
            <a:cxnLst>
              <a:cxn ang="0">
                <a:pos x="0" y="0"/>
              </a:cxn>
              <a:cxn ang="0">
                <a:pos x="710683953" y="0"/>
              </a:cxn>
            </a:cxnLst>
            <a:pathLst>
              <a:path w="282" h="1">
                <a:moveTo>
                  <a:pt x="0" y="0"/>
                </a:moveTo>
                <a:lnTo>
                  <a:pt x="282" y="0"/>
                </a:lnTo>
              </a:path>
            </a:pathLst>
          </a:custGeom>
          <a:noFill/>
          <a:ln w="38100" cap="flat" cmpd="sng">
            <a:solidFill>
              <a:srgbClr val="FF3300"/>
            </a:solidFill>
            <a:prstDash val="solid"/>
            <a:miter/>
            <a:headEnd type="none" w="med" len="med"/>
            <a:tailEnd type="triangle" w="med" len="med"/>
          </a:ln>
        </p:spPr>
        <p:txBody>
          <a:bodyPr/>
          <a:p>
            <a:endParaRPr lang="zh-CN" altLang="en-US"/>
          </a:p>
        </p:txBody>
      </p:sp>
      <p:sp>
        <p:nvSpPr>
          <p:cNvPr id="4128" name="Line 32"/>
          <p:cNvSpPr/>
          <p:nvPr/>
        </p:nvSpPr>
        <p:spPr>
          <a:xfrm>
            <a:off x="4572000" y="4622800"/>
            <a:ext cx="7938" cy="587375"/>
          </a:xfrm>
          <a:prstGeom prst="line">
            <a:avLst/>
          </a:prstGeom>
          <a:ln w="19050" cap="flat" cmpd="sng">
            <a:solidFill>
              <a:srgbClr val="000000"/>
            </a:solidFill>
            <a:prstDash val="dash"/>
            <a:round/>
            <a:headEnd type="none" w="med" len="med"/>
            <a:tailEnd type="none" w="med" len="med"/>
          </a:ln>
        </p:spPr>
      </p:sp>
      <p:sp>
        <p:nvSpPr>
          <p:cNvPr id="4129" name="Line 33"/>
          <p:cNvSpPr/>
          <p:nvPr/>
        </p:nvSpPr>
        <p:spPr>
          <a:xfrm>
            <a:off x="5508625" y="4649788"/>
            <a:ext cx="7938" cy="560387"/>
          </a:xfrm>
          <a:prstGeom prst="line">
            <a:avLst/>
          </a:prstGeom>
          <a:ln w="19050" cap="flat" cmpd="sng">
            <a:solidFill>
              <a:srgbClr val="000000"/>
            </a:solidFill>
            <a:prstDash val="dash"/>
            <a:round/>
            <a:headEnd type="none" w="med" len="med"/>
            <a:tailEnd type="none" w="med" len="med"/>
          </a:ln>
        </p:spPr>
      </p:sp>
      <p:sp>
        <p:nvSpPr>
          <p:cNvPr id="4130" name="Freeform 34"/>
          <p:cNvSpPr/>
          <p:nvPr/>
        </p:nvSpPr>
        <p:spPr>
          <a:xfrm>
            <a:off x="4795838" y="4572000"/>
            <a:ext cx="711200" cy="627063"/>
          </a:xfrm>
          <a:custGeom>
            <a:avLst/>
            <a:gdLst/>
            <a:ahLst/>
            <a:cxnLst>
              <a:cxn ang="0">
                <a:pos x="0" y="0"/>
              </a:cxn>
              <a:cxn ang="0">
                <a:pos x="1129030089" y="995463395"/>
              </a:cxn>
            </a:cxnLst>
            <a:pathLst>
              <a:path w="448" h="395">
                <a:moveTo>
                  <a:pt x="0" y="0"/>
                </a:moveTo>
                <a:lnTo>
                  <a:pt x="448" y="395"/>
                </a:lnTo>
              </a:path>
            </a:pathLst>
          </a:custGeom>
          <a:noFill/>
          <a:ln w="38100" cap="flat" cmpd="sng">
            <a:solidFill>
              <a:srgbClr val="339966"/>
            </a:solidFill>
            <a:prstDash val="solid"/>
            <a:miter/>
            <a:headEnd type="none" w="med" len="med"/>
            <a:tailEnd type="triangle" w="med" len="med"/>
          </a:ln>
        </p:spPr>
        <p:txBody>
          <a:bodyPr/>
          <a:p>
            <a:endParaRPr lang="zh-CN" altLang="en-US"/>
          </a:p>
        </p:txBody>
      </p:sp>
      <p:grpSp>
        <p:nvGrpSpPr>
          <p:cNvPr id="4131" name="Group 35"/>
          <p:cNvGrpSpPr/>
          <p:nvPr/>
        </p:nvGrpSpPr>
        <p:grpSpPr>
          <a:xfrm>
            <a:off x="3419475" y="2276475"/>
            <a:ext cx="547688" cy="512763"/>
            <a:chOff x="0" y="0"/>
            <a:chExt cx="345" cy="323"/>
          </a:xfrm>
        </p:grpSpPr>
        <p:sp>
          <p:nvSpPr>
            <p:cNvPr id="12323" name="Text Box 36"/>
            <p:cNvSpPr txBox="1"/>
            <p:nvPr/>
          </p:nvSpPr>
          <p:spPr>
            <a:xfrm>
              <a:off x="46" y="0"/>
              <a:ext cx="299"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12324" name="Oval 37"/>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34" name="Group 38"/>
          <p:cNvGrpSpPr/>
          <p:nvPr/>
        </p:nvGrpSpPr>
        <p:grpSpPr>
          <a:xfrm>
            <a:off x="4356100" y="2276475"/>
            <a:ext cx="547688" cy="512763"/>
            <a:chOff x="0" y="0"/>
            <a:chExt cx="345" cy="323"/>
          </a:xfrm>
        </p:grpSpPr>
        <p:sp>
          <p:nvSpPr>
            <p:cNvPr id="12326" name="Text Box 39"/>
            <p:cNvSpPr txBox="1"/>
            <p:nvPr/>
          </p:nvSpPr>
          <p:spPr>
            <a:xfrm>
              <a:off x="45" y="0"/>
              <a:ext cx="300"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12327" name="Oval 40"/>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37" name="Group 41"/>
          <p:cNvGrpSpPr/>
          <p:nvPr/>
        </p:nvGrpSpPr>
        <p:grpSpPr>
          <a:xfrm>
            <a:off x="3397250" y="3273425"/>
            <a:ext cx="604838" cy="512763"/>
            <a:chOff x="0" y="0"/>
            <a:chExt cx="381" cy="323"/>
          </a:xfrm>
        </p:grpSpPr>
        <p:sp>
          <p:nvSpPr>
            <p:cNvPr id="12329" name="Text Box 42"/>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12330" name="Oval 43"/>
            <p:cNvSpPr/>
            <p:nvPr/>
          </p:nvSpPr>
          <p:spPr>
            <a:xfrm>
              <a:off x="14" y="7"/>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0" name="Group 44"/>
          <p:cNvGrpSpPr/>
          <p:nvPr/>
        </p:nvGrpSpPr>
        <p:grpSpPr>
          <a:xfrm>
            <a:off x="4325938" y="3265488"/>
            <a:ext cx="606425" cy="512762"/>
            <a:chOff x="0" y="0"/>
            <a:chExt cx="382" cy="323"/>
          </a:xfrm>
        </p:grpSpPr>
        <p:sp>
          <p:nvSpPr>
            <p:cNvPr id="12332" name="Text Box 45"/>
            <p:cNvSpPr txBox="1"/>
            <p:nvPr/>
          </p:nvSpPr>
          <p:spPr>
            <a:xfrm>
              <a:off x="0" y="0"/>
              <a:ext cx="382"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12333" name="Oval 46"/>
            <p:cNvSpPr/>
            <p:nvPr/>
          </p:nvSpPr>
          <p:spPr>
            <a:xfrm>
              <a:off x="19" y="12"/>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3" name="Group 47"/>
          <p:cNvGrpSpPr/>
          <p:nvPr/>
        </p:nvGrpSpPr>
        <p:grpSpPr>
          <a:xfrm>
            <a:off x="5292725" y="3276600"/>
            <a:ext cx="604838" cy="512763"/>
            <a:chOff x="0" y="0"/>
            <a:chExt cx="381" cy="323"/>
          </a:xfrm>
        </p:grpSpPr>
        <p:sp>
          <p:nvSpPr>
            <p:cNvPr id="12335" name="Text Box 48"/>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12336" name="Oval 49"/>
            <p:cNvSpPr/>
            <p:nvPr/>
          </p:nvSpPr>
          <p:spPr>
            <a:xfrm>
              <a:off x="0" y="5"/>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6" name="Group 50"/>
          <p:cNvGrpSpPr/>
          <p:nvPr/>
        </p:nvGrpSpPr>
        <p:grpSpPr>
          <a:xfrm>
            <a:off x="4378325" y="4149725"/>
            <a:ext cx="625475" cy="512763"/>
            <a:chOff x="0" y="0"/>
            <a:chExt cx="394" cy="323"/>
          </a:xfrm>
        </p:grpSpPr>
        <p:sp>
          <p:nvSpPr>
            <p:cNvPr id="12338" name="Text Box 51"/>
            <p:cNvSpPr txBox="1"/>
            <p:nvPr/>
          </p:nvSpPr>
          <p:spPr>
            <a:xfrm>
              <a:off x="12" y="0"/>
              <a:ext cx="382"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O</a:t>
              </a:r>
              <a:r>
                <a:rPr lang="en-US" altLang="zh-CN" sz="2400" b="1" baseline="-25000"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12339" name="Oval 52"/>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49" name="Group 53"/>
          <p:cNvGrpSpPr/>
          <p:nvPr/>
        </p:nvGrpSpPr>
        <p:grpSpPr>
          <a:xfrm>
            <a:off x="5292725" y="4140200"/>
            <a:ext cx="604838" cy="512763"/>
            <a:chOff x="0" y="0"/>
            <a:chExt cx="381" cy="323"/>
          </a:xfrm>
        </p:grpSpPr>
        <p:sp>
          <p:nvSpPr>
            <p:cNvPr id="12341" name="Text Box 54"/>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O</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12342" name="Oval 55"/>
            <p:cNvSpPr/>
            <p:nvPr/>
          </p:nvSpPr>
          <p:spPr>
            <a:xfrm>
              <a:off x="14" y="6"/>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grpSp>
        <p:nvGrpSpPr>
          <p:cNvPr id="4152" name="Group 56"/>
          <p:cNvGrpSpPr/>
          <p:nvPr/>
        </p:nvGrpSpPr>
        <p:grpSpPr>
          <a:xfrm>
            <a:off x="6227763" y="4149725"/>
            <a:ext cx="604837" cy="512763"/>
            <a:chOff x="0" y="0"/>
            <a:chExt cx="381" cy="323"/>
          </a:xfrm>
        </p:grpSpPr>
        <p:sp>
          <p:nvSpPr>
            <p:cNvPr id="12344" name="Text Box 57"/>
            <p:cNvSpPr txBox="1"/>
            <p:nvPr/>
          </p:nvSpPr>
          <p:spPr>
            <a:xfrm>
              <a:off x="0" y="0"/>
              <a:ext cx="381" cy="323"/>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O</a:t>
              </a:r>
              <a:r>
                <a:rPr lang="en-US" altLang="zh-CN" sz="2400" b="1" baseline="-25000" dirty="0">
                  <a:latin typeface="Times New Roman" panose="02020603050405020304" pitchFamily="18"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12345" name="Oval 58"/>
            <p:cNvSpPr/>
            <p:nvPr/>
          </p:nvSpPr>
          <p:spPr>
            <a:xfrm>
              <a:off x="0" y="0"/>
              <a:ext cx="303" cy="304"/>
            </a:xfrm>
            <a:prstGeom prst="ellipse">
              <a:avLst/>
            </a:prstGeom>
            <a:noFill/>
            <a:ln w="9525" cap="flat" cmpd="sng">
              <a:solidFill>
                <a:srgbClr val="000000"/>
              </a:solidFill>
              <a:prstDash val="solid"/>
              <a:round/>
              <a:headEnd type="none" w="med" len="med"/>
              <a:tailEnd type="none" w="med" len="med"/>
            </a:ln>
          </p:spPr>
          <p:txBody>
            <a:bodyPr anchor="t"/>
            <a:p>
              <a:endParaRPr lang="zh-CN" altLang="en-US" dirty="0">
                <a:latin typeface="Tahoma" panose="020B0604030504040204" pitchFamily="34" charset="0"/>
                <a:ea typeface="隶书" panose="02010509060101010101" pitchFamily="49" charset="-122"/>
              </a:endParaRPr>
            </a:p>
          </p:txBody>
        </p:sp>
      </p:grpSp>
      <p:sp>
        <p:nvSpPr>
          <p:cNvPr id="4155" name="Freeform 59"/>
          <p:cNvSpPr/>
          <p:nvPr/>
        </p:nvSpPr>
        <p:spPr>
          <a:xfrm>
            <a:off x="3924300" y="2492375"/>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FF3300"/>
            </a:solidFill>
            <a:prstDash val="solid"/>
            <a:miter/>
            <a:headEnd type="none" w="med" len="med"/>
            <a:tailEnd type="triangle" w="med" len="med"/>
          </a:ln>
        </p:spPr>
        <p:txBody>
          <a:bodyPr/>
          <a:p>
            <a:endParaRPr lang="zh-CN" altLang="en-US"/>
          </a:p>
        </p:txBody>
      </p:sp>
      <p:sp>
        <p:nvSpPr>
          <p:cNvPr id="4156" name="Freeform 60"/>
          <p:cNvSpPr/>
          <p:nvPr/>
        </p:nvSpPr>
        <p:spPr>
          <a:xfrm>
            <a:off x="3908425" y="3498850"/>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FF"/>
            </a:solidFill>
            <a:prstDash val="solid"/>
            <a:miter/>
            <a:headEnd type="none" w="med" len="med"/>
            <a:tailEnd type="triangle" w="med" len="med"/>
          </a:ln>
        </p:spPr>
        <p:txBody>
          <a:bodyPr/>
          <a:p>
            <a:endParaRPr lang="zh-CN" altLang="en-US"/>
          </a:p>
        </p:txBody>
      </p:sp>
      <p:sp>
        <p:nvSpPr>
          <p:cNvPr id="4157" name="Freeform 61"/>
          <p:cNvSpPr/>
          <p:nvPr/>
        </p:nvSpPr>
        <p:spPr>
          <a:xfrm>
            <a:off x="4845050" y="3498850"/>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FF"/>
            </a:solidFill>
            <a:prstDash val="solid"/>
            <a:miter/>
            <a:headEnd type="none" w="med" len="med"/>
            <a:tailEnd type="triangle" w="med" len="med"/>
          </a:ln>
        </p:spPr>
        <p:txBody>
          <a:bodyPr/>
          <a:p>
            <a:endParaRPr lang="zh-CN" altLang="en-US"/>
          </a:p>
        </p:txBody>
      </p:sp>
      <p:sp>
        <p:nvSpPr>
          <p:cNvPr id="4158" name="Freeform 62"/>
          <p:cNvSpPr/>
          <p:nvPr/>
        </p:nvSpPr>
        <p:spPr>
          <a:xfrm>
            <a:off x="4859338" y="4365625"/>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00"/>
            </a:solidFill>
            <a:prstDash val="solid"/>
            <a:miter/>
            <a:headEnd type="none" w="med" len="med"/>
            <a:tailEnd type="triangle" w="med" len="med"/>
          </a:ln>
        </p:spPr>
        <p:txBody>
          <a:bodyPr/>
          <a:p>
            <a:endParaRPr lang="zh-CN" altLang="en-US"/>
          </a:p>
        </p:txBody>
      </p:sp>
      <p:sp>
        <p:nvSpPr>
          <p:cNvPr id="4159" name="Freeform 63"/>
          <p:cNvSpPr/>
          <p:nvPr/>
        </p:nvSpPr>
        <p:spPr>
          <a:xfrm>
            <a:off x="5795963" y="4365625"/>
            <a:ext cx="447675" cy="1588"/>
          </a:xfrm>
          <a:custGeom>
            <a:avLst/>
            <a:gdLst/>
            <a:ahLst/>
            <a:cxnLst>
              <a:cxn ang="0">
                <a:pos x="0" y="0"/>
              </a:cxn>
              <a:cxn ang="0">
                <a:pos x="710683953" y="0"/>
              </a:cxn>
            </a:cxnLst>
            <a:pathLst>
              <a:path w="282" h="1">
                <a:moveTo>
                  <a:pt x="0" y="0"/>
                </a:moveTo>
                <a:lnTo>
                  <a:pt x="282" y="0"/>
                </a:lnTo>
              </a:path>
            </a:pathLst>
          </a:custGeom>
          <a:noFill/>
          <a:ln w="38100" cap="flat" cmpd="sng">
            <a:solidFill>
              <a:srgbClr val="000000"/>
            </a:solidFill>
            <a:prstDash val="solid"/>
            <a:miter/>
            <a:headEnd type="none" w="med" len="med"/>
            <a:tailEnd type="triangle" w="med" len="med"/>
          </a:ln>
        </p:spPr>
        <p:txBody>
          <a:bodyPr/>
          <a:p>
            <a:endParaRPr lang="zh-CN" altLang="en-US"/>
          </a:p>
        </p:txBody>
      </p:sp>
      <p:sp>
        <p:nvSpPr>
          <p:cNvPr id="4160" name="Freeform 64"/>
          <p:cNvSpPr/>
          <p:nvPr/>
        </p:nvSpPr>
        <p:spPr>
          <a:xfrm>
            <a:off x="5730875" y="4551363"/>
            <a:ext cx="723900" cy="657225"/>
          </a:xfrm>
          <a:custGeom>
            <a:avLst/>
            <a:gdLst/>
            <a:ahLst/>
            <a:cxnLst>
              <a:cxn ang="0">
                <a:pos x="0" y="0"/>
              </a:cxn>
              <a:cxn ang="0">
                <a:pos x="1149191339" y="1043344777"/>
              </a:cxn>
            </a:cxnLst>
            <a:pathLst>
              <a:path w="456" h="414">
                <a:moveTo>
                  <a:pt x="0" y="0"/>
                </a:moveTo>
                <a:lnTo>
                  <a:pt x="456" y="414"/>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1" name="Freeform 65"/>
          <p:cNvSpPr/>
          <p:nvPr/>
        </p:nvSpPr>
        <p:spPr>
          <a:xfrm>
            <a:off x="6656388" y="4560888"/>
            <a:ext cx="723900" cy="647700"/>
          </a:xfrm>
          <a:custGeom>
            <a:avLst/>
            <a:gdLst/>
            <a:ahLst/>
            <a:cxnLst>
              <a:cxn ang="0">
                <a:pos x="0" y="0"/>
              </a:cxn>
              <a:cxn ang="0">
                <a:pos x="1149191339" y="1028223839"/>
              </a:cxn>
            </a:cxnLst>
            <a:pathLst>
              <a:path w="456" h="408">
                <a:moveTo>
                  <a:pt x="0" y="0"/>
                </a:moveTo>
                <a:lnTo>
                  <a:pt x="456" y="408"/>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2" name="Freeform 66"/>
          <p:cNvSpPr/>
          <p:nvPr/>
        </p:nvSpPr>
        <p:spPr>
          <a:xfrm>
            <a:off x="4779963" y="3689350"/>
            <a:ext cx="595312" cy="554038"/>
          </a:xfrm>
          <a:custGeom>
            <a:avLst/>
            <a:gdLst/>
            <a:ahLst/>
            <a:cxnLst>
              <a:cxn ang="0">
                <a:pos x="0" y="0"/>
              </a:cxn>
              <a:cxn ang="0">
                <a:pos x="945057095" y="879536208"/>
              </a:cxn>
            </a:cxnLst>
            <a:pathLst>
              <a:path w="375" h="349">
                <a:moveTo>
                  <a:pt x="0" y="0"/>
                </a:moveTo>
                <a:lnTo>
                  <a:pt x="375" y="349"/>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3" name="Freeform 67"/>
          <p:cNvSpPr/>
          <p:nvPr/>
        </p:nvSpPr>
        <p:spPr>
          <a:xfrm>
            <a:off x="5719763" y="3700463"/>
            <a:ext cx="582612" cy="542925"/>
          </a:xfrm>
          <a:custGeom>
            <a:avLst/>
            <a:gdLst/>
            <a:ahLst/>
            <a:cxnLst>
              <a:cxn ang="0">
                <a:pos x="0" y="0"/>
              </a:cxn>
              <a:cxn ang="0">
                <a:pos x="924895845" y="861893527"/>
              </a:cxn>
            </a:cxnLst>
            <a:pathLst>
              <a:path w="367" h="342">
                <a:moveTo>
                  <a:pt x="0" y="0"/>
                </a:moveTo>
                <a:lnTo>
                  <a:pt x="367" y="342"/>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4" name="Freeform 68"/>
          <p:cNvSpPr/>
          <p:nvPr/>
        </p:nvSpPr>
        <p:spPr>
          <a:xfrm>
            <a:off x="3763963" y="2722563"/>
            <a:ext cx="669925" cy="627062"/>
          </a:xfrm>
          <a:custGeom>
            <a:avLst/>
            <a:gdLst/>
            <a:ahLst/>
            <a:cxnLst>
              <a:cxn ang="0">
                <a:pos x="0" y="0"/>
              </a:cxn>
              <a:cxn ang="0">
                <a:pos x="1063506027" y="995460220"/>
              </a:cxn>
            </a:cxnLst>
            <a:pathLst>
              <a:path w="422" h="395">
                <a:moveTo>
                  <a:pt x="0" y="0"/>
                </a:moveTo>
                <a:lnTo>
                  <a:pt x="422" y="395"/>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4165" name="Freeform 69"/>
          <p:cNvSpPr/>
          <p:nvPr/>
        </p:nvSpPr>
        <p:spPr>
          <a:xfrm>
            <a:off x="4721225" y="2722563"/>
            <a:ext cx="660400" cy="635000"/>
          </a:xfrm>
          <a:custGeom>
            <a:avLst/>
            <a:gdLst/>
            <a:ahLst/>
            <a:cxnLst>
              <a:cxn ang="0">
                <a:pos x="0" y="0"/>
              </a:cxn>
              <a:cxn ang="0">
                <a:pos x="1048385089" y="1008062589"/>
              </a:cxn>
            </a:cxnLst>
            <a:pathLst>
              <a:path w="416" h="400">
                <a:moveTo>
                  <a:pt x="0" y="0"/>
                </a:moveTo>
                <a:lnTo>
                  <a:pt x="416" y="400"/>
                </a:lnTo>
              </a:path>
            </a:pathLst>
          </a:custGeom>
          <a:noFill/>
          <a:ln w="38100" cap="flat" cmpd="sng">
            <a:solidFill>
              <a:srgbClr val="339966"/>
            </a:solidFill>
            <a:prstDash val="solid"/>
            <a:miter/>
            <a:headEnd type="none" w="med" len="med"/>
            <a:tailEnd type="triangle" w="med" len="med"/>
          </a:ln>
        </p:spPr>
        <p:txBody>
          <a:bodyPr/>
          <a:p>
            <a:endParaRPr lang="zh-CN" altLang="en-US"/>
          </a:p>
        </p:txBody>
      </p:sp>
      <p:sp>
        <p:nvSpPr>
          <p:cNvPr id="12357" name="Line 70"/>
          <p:cNvSpPr/>
          <p:nvPr/>
        </p:nvSpPr>
        <p:spPr>
          <a:xfrm>
            <a:off x="1403350" y="2525713"/>
            <a:ext cx="647700" cy="0"/>
          </a:xfrm>
          <a:prstGeom prst="line">
            <a:avLst/>
          </a:prstGeom>
          <a:ln w="19050" cap="flat" cmpd="sng">
            <a:solidFill>
              <a:srgbClr val="FF3300"/>
            </a:solidFill>
            <a:prstDash val="dash"/>
            <a:round/>
            <a:headEnd type="none" w="med" len="med"/>
            <a:tailEnd type="none" w="med" len="med"/>
          </a:ln>
        </p:spPr>
      </p:sp>
      <p:sp>
        <p:nvSpPr>
          <p:cNvPr id="12358" name="Line 71"/>
          <p:cNvSpPr/>
          <p:nvPr/>
        </p:nvSpPr>
        <p:spPr>
          <a:xfrm>
            <a:off x="1403350" y="3500438"/>
            <a:ext cx="504825" cy="0"/>
          </a:xfrm>
          <a:prstGeom prst="line">
            <a:avLst/>
          </a:prstGeom>
          <a:ln w="19050" cap="flat" cmpd="sng">
            <a:solidFill>
              <a:srgbClr val="0000FF"/>
            </a:solidFill>
            <a:prstDash val="dash"/>
            <a:round/>
            <a:headEnd type="none" w="med" len="med"/>
            <a:tailEnd type="none" w="med" len="med"/>
          </a:ln>
        </p:spPr>
      </p:sp>
      <p:sp>
        <p:nvSpPr>
          <p:cNvPr id="12359" name="Line 72"/>
          <p:cNvSpPr/>
          <p:nvPr/>
        </p:nvSpPr>
        <p:spPr>
          <a:xfrm>
            <a:off x="1403350" y="4365625"/>
            <a:ext cx="504825" cy="0"/>
          </a:xfrm>
          <a:prstGeom prst="line">
            <a:avLst/>
          </a:prstGeom>
          <a:ln w="19050" cap="flat" cmpd="sng">
            <a:solidFill>
              <a:schemeClr val="tx1"/>
            </a:solidFill>
            <a:prstDash val="dash"/>
            <a:round/>
            <a:headEnd type="none" w="med" len="med"/>
            <a:tailEnd type="none" w="med" len="med"/>
          </a:ln>
        </p:spPr>
      </p:sp>
      <p:sp>
        <p:nvSpPr>
          <p:cNvPr id="4169" name="Line 73"/>
          <p:cNvSpPr/>
          <p:nvPr/>
        </p:nvSpPr>
        <p:spPr>
          <a:xfrm>
            <a:off x="7402513" y="4359275"/>
            <a:ext cx="0" cy="865188"/>
          </a:xfrm>
          <a:prstGeom prst="line">
            <a:avLst/>
          </a:prstGeom>
          <a:ln w="57150" cap="flat" cmpd="sng">
            <a:solidFill>
              <a:schemeClr val="tx1"/>
            </a:solidFill>
            <a:prstDash val="solid"/>
            <a:round/>
            <a:headEnd type="none" w="med" len="med"/>
            <a:tailEnd type="triangle" w="med" len="med"/>
          </a:ln>
        </p:spPr>
      </p:sp>
      <p:sp>
        <p:nvSpPr>
          <p:cNvPr id="4170" name="Line 74"/>
          <p:cNvSpPr/>
          <p:nvPr/>
        </p:nvSpPr>
        <p:spPr>
          <a:xfrm>
            <a:off x="2700338" y="5207000"/>
            <a:ext cx="4608512" cy="0"/>
          </a:xfrm>
          <a:prstGeom prst="line">
            <a:avLst/>
          </a:prstGeom>
          <a:ln w="38100" cap="flat" cmpd="sng">
            <a:solidFill>
              <a:srgbClr val="CC3300"/>
            </a:solidFill>
            <a:prstDash val="solid"/>
            <a:round/>
            <a:headEnd type="none" w="med" len="med"/>
            <a:tailEnd type="triangle" w="med" len="med"/>
          </a:ln>
        </p:spPr>
      </p:sp>
      <p:grpSp>
        <p:nvGrpSpPr>
          <p:cNvPr id="4171" name="Group 75"/>
          <p:cNvGrpSpPr/>
          <p:nvPr/>
        </p:nvGrpSpPr>
        <p:grpSpPr>
          <a:xfrm>
            <a:off x="6804025" y="3763963"/>
            <a:ext cx="1727200" cy="457200"/>
            <a:chOff x="0" y="0"/>
            <a:chExt cx="1088" cy="288"/>
          </a:xfrm>
        </p:grpSpPr>
        <p:sp>
          <p:nvSpPr>
            <p:cNvPr id="12363" name="AutoShape 76"/>
            <p:cNvSpPr/>
            <p:nvPr/>
          </p:nvSpPr>
          <p:spPr>
            <a:xfrm>
              <a:off x="28" y="0"/>
              <a:ext cx="997" cy="273"/>
            </a:xfrm>
            <a:prstGeom prst="roundRect">
              <a:avLst>
                <a:gd name="adj" fmla="val 16667"/>
              </a:avLst>
            </a:prstGeom>
            <a:solidFill>
              <a:srgbClr val="FFFFFF">
                <a:alpha val="29999"/>
              </a:srgbClr>
            </a:solidFill>
            <a:ln w="28575" cap="flat" cmpd="sng">
              <a:solidFill>
                <a:srgbClr val="339966"/>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64" name="Text Box 77"/>
            <p:cNvSpPr txBox="1"/>
            <p:nvPr/>
          </p:nvSpPr>
          <p:spPr>
            <a:xfrm>
              <a:off x="0" y="0"/>
              <a:ext cx="1088" cy="288"/>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宋体" panose="02010600030101010101" pitchFamily="2" charset="-122"/>
                </a:rPr>
                <a:t>时间</a:t>
              </a:r>
              <a:r>
                <a:rPr lang="en-US" altLang="zh-CN" sz="2400" b="1" dirty="0">
                  <a:latin typeface="Arial" panose="020B0604020202020204" pitchFamily="34" charset="0"/>
                  <a:ea typeface="宋体" panose="02010600030101010101" pitchFamily="2" charset="-122"/>
                </a:rPr>
                <a:t>:5</a:t>
              </a:r>
              <a:r>
                <a:rPr lang="zh-CN" altLang="en-US" sz="2400" b="1" dirty="0">
                  <a:latin typeface="Arial" panose="020B0604020202020204" pitchFamily="34" charset="0"/>
                  <a:ea typeface="宋体" panose="02010600030101010101" pitchFamily="2" charset="-122"/>
                </a:rPr>
                <a:t>个</a:t>
              </a:r>
              <a:r>
                <a:rPr lang="en-US" altLang="zh-CN" sz="1600" b="1" dirty="0">
                  <a:latin typeface="Arial" panose="020B0604020202020204" pitchFamily="34" charset="0"/>
                  <a:ea typeface="宋体" panose="02010600030101010101" pitchFamily="2" charset="-122"/>
                </a:rPr>
                <a:t>Δt</a:t>
              </a:r>
              <a:endParaRPr lang="en-US" altLang="zh-CN" sz="1600" b="1" dirty="0">
                <a:latin typeface="Arial" panose="020B0604020202020204" pitchFamily="34" charset="0"/>
                <a:ea typeface="宋体" panose="02010600030101010101" pitchFamily="2" charset="-122"/>
              </a:endParaRPr>
            </a:p>
          </p:txBody>
        </p:sp>
      </p:grpSp>
      <p:sp>
        <p:nvSpPr>
          <p:cNvPr id="4174" name="AutoShape 78"/>
          <p:cNvSpPr/>
          <p:nvPr/>
        </p:nvSpPr>
        <p:spPr>
          <a:xfrm>
            <a:off x="3276600" y="2133600"/>
            <a:ext cx="790575" cy="1871663"/>
          </a:xfrm>
          <a:prstGeom prst="wedgeEllipseCallout">
            <a:avLst>
              <a:gd name="adj1" fmla="val -141167"/>
              <a:gd name="adj2" fmla="val 34139"/>
            </a:avLst>
          </a:prstGeom>
          <a:noFill/>
          <a:ln w="28575" cap="flat" cmpd="sng">
            <a:solidFill>
              <a:schemeClr val="tx1"/>
            </a:solidFill>
            <a:prstDash val="sysDot"/>
            <a:miter/>
            <a:headEnd type="none" w="med" len="med"/>
            <a:tailEnd type="none" w="med" len="med"/>
          </a:ln>
        </p:spPr>
        <p:txBody>
          <a:bodyPr anchor="t"/>
          <a:p>
            <a:pPr algn="ctr"/>
            <a:endParaRPr lang="zh-CN" altLang="en-US" sz="1800" dirty="0">
              <a:latin typeface="Arial" panose="020B0604020202020204" pitchFamily="34" charset="0"/>
              <a:ea typeface="宋体" panose="02010600030101010101" pitchFamily="2" charset="-122"/>
            </a:endParaRPr>
          </a:p>
        </p:txBody>
      </p:sp>
      <p:grpSp>
        <p:nvGrpSpPr>
          <p:cNvPr id="4175" name="Group 79"/>
          <p:cNvGrpSpPr/>
          <p:nvPr/>
        </p:nvGrpSpPr>
        <p:grpSpPr>
          <a:xfrm>
            <a:off x="6588125" y="2708275"/>
            <a:ext cx="885825" cy="576263"/>
            <a:chOff x="0" y="0"/>
            <a:chExt cx="558" cy="363"/>
          </a:xfrm>
        </p:grpSpPr>
        <p:sp>
          <p:nvSpPr>
            <p:cNvPr id="12367" name="Oval 80"/>
            <p:cNvSpPr/>
            <p:nvPr/>
          </p:nvSpPr>
          <p:spPr>
            <a:xfrm>
              <a:off x="0" y="0"/>
              <a:ext cx="545" cy="3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68" name="Text Box 81"/>
            <p:cNvSpPr txBox="1"/>
            <p:nvPr/>
          </p:nvSpPr>
          <p:spPr>
            <a:xfrm>
              <a:off x="14" y="17"/>
              <a:ext cx="544" cy="288"/>
            </a:xfrm>
            <a:prstGeom prst="rect">
              <a:avLst/>
            </a:prstGeom>
            <a:noFill/>
            <a:ln w="9525">
              <a:noFill/>
            </a:ln>
          </p:spPr>
          <p:txBody>
            <a:bodyPr anchor="t">
              <a:spAutoFit/>
            </a:bodyPr>
            <a:p>
              <a:pPr>
                <a:spcBef>
                  <a:spcPct val="50000"/>
                </a:spcBef>
              </a:pPr>
              <a:r>
                <a:rPr lang="zh-CN" altLang="en-US" sz="2400" b="1" dirty="0">
                  <a:solidFill>
                    <a:srgbClr val="CC3300"/>
                  </a:solidFill>
                  <a:latin typeface="Arial" panose="020B0604020202020204" pitchFamily="34" charset="0"/>
                  <a:ea typeface="宋体" panose="02010600030101010101" pitchFamily="2" charset="-122"/>
                </a:rPr>
                <a:t>并行</a:t>
              </a:r>
              <a:endParaRPr lang="zh-CN" altLang="en-US" sz="2400" b="1" dirty="0">
                <a:solidFill>
                  <a:srgbClr val="CC3300"/>
                </a:solidFill>
                <a:latin typeface="Arial" panose="020B0604020202020204" pitchFamily="34" charset="0"/>
                <a:ea typeface="宋体" panose="02010600030101010101" pitchFamily="2" charset="-122"/>
              </a:endParaRPr>
            </a:p>
          </p:txBody>
        </p:sp>
      </p:grpSp>
      <p:grpSp>
        <p:nvGrpSpPr>
          <p:cNvPr id="4178" name="Group 82"/>
          <p:cNvGrpSpPr/>
          <p:nvPr/>
        </p:nvGrpSpPr>
        <p:grpSpPr>
          <a:xfrm>
            <a:off x="1763713" y="3573463"/>
            <a:ext cx="885825" cy="576262"/>
            <a:chOff x="0" y="0"/>
            <a:chExt cx="558" cy="363"/>
          </a:xfrm>
        </p:grpSpPr>
        <p:sp>
          <p:nvSpPr>
            <p:cNvPr id="12370" name="Oval 83"/>
            <p:cNvSpPr/>
            <p:nvPr/>
          </p:nvSpPr>
          <p:spPr>
            <a:xfrm>
              <a:off x="0" y="0"/>
              <a:ext cx="545" cy="3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71" name="Text Box 84"/>
            <p:cNvSpPr txBox="1"/>
            <p:nvPr/>
          </p:nvSpPr>
          <p:spPr>
            <a:xfrm>
              <a:off x="14" y="17"/>
              <a:ext cx="544" cy="288"/>
            </a:xfrm>
            <a:prstGeom prst="rect">
              <a:avLst/>
            </a:prstGeom>
            <a:noFill/>
            <a:ln w="9525">
              <a:noFill/>
            </a:ln>
          </p:spPr>
          <p:txBody>
            <a:bodyPr anchor="t">
              <a:spAutoFit/>
            </a:bodyPr>
            <a:p>
              <a:pPr>
                <a:spcBef>
                  <a:spcPct val="50000"/>
                </a:spcBef>
              </a:pPr>
              <a:r>
                <a:rPr lang="zh-CN" altLang="en-US" sz="2400" b="1" dirty="0">
                  <a:solidFill>
                    <a:srgbClr val="CC3300"/>
                  </a:solidFill>
                  <a:latin typeface="Arial" panose="020B0604020202020204" pitchFamily="34" charset="0"/>
                  <a:ea typeface="宋体" panose="02010600030101010101" pitchFamily="2" charset="-122"/>
                </a:rPr>
                <a:t>并行</a:t>
              </a:r>
              <a:endParaRPr lang="zh-CN" altLang="en-US" sz="2400" b="1" dirty="0">
                <a:solidFill>
                  <a:srgbClr val="CC3300"/>
                </a:solidFill>
                <a:latin typeface="Arial" panose="020B0604020202020204" pitchFamily="34" charset="0"/>
                <a:ea typeface="宋体" panose="02010600030101010101" pitchFamily="2" charset="-122"/>
              </a:endParaRPr>
            </a:p>
          </p:txBody>
        </p:sp>
      </p:grpSp>
      <p:sp>
        <p:nvSpPr>
          <p:cNvPr id="4181" name="AutoShape 85"/>
          <p:cNvSpPr/>
          <p:nvPr/>
        </p:nvSpPr>
        <p:spPr>
          <a:xfrm>
            <a:off x="4178300" y="2116138"/>
            <a:ext cx="860425" cy="2681287"/>
          </a:xfrm>
          <a:prstGeom prst="wedgeEllipseCallout">
            <a:avLst>
              <a:gd name="adj1" fmla="val 118083"/>
              <a:gd name="adj2" fmla="val -37509"/>
            </a:avLst>
          </a:prstGeom>
          <a:noFill/>
          <a:ln w="28575" cap="flat" cmpd="sng">
            <a:solidFill>
              <a:schemeClr val="tx1"/>
            </a:solidFill>
            <a:prstDash val="sysDot"/>
            <a:miter/>
            <a:headEnd type="none" w="med" len="med"/>
            <a:tailEnd type="none" w="med" len="med"/>
          </a:ln>
        </p:spPr>
        <p:txBody>
          <a:bodyPr anchor="t"/>
          <a:p>
            <a:pPr algn="ctr"/>
            <a:endParaRPr lang="zh-CN" altLang="en-US" sz="1800" dirty="0">
              <a:latin typeface="Arial" panose="020B0604020202020204" pitchFamily="34" charset="0"/>
              <a:ea typeface="宋体" panose="02010600030101010101" pitchFamily="2" charset="-122"/>
            </a:endParaRPr>
          </a:p>
        </p:txBody>
      </p:sp>
      <p:grpSp>
        <p:nvGrpSpPr>
          <p:cNvPr id="4182" name="Group 86"/>
          <p:cNvGrpSpPr/>
          <p:nvPr/>
        </p:nvGrpSpPr>
        <p:grpSpPr>
          <a:xfrm>
            <a:off x="5580063" y="2205038"/>
            <a:ext cx="885825" cy="576262"/>
            <a:chOff x="0" y="0"/>
            <a:chExt cx="558" cy="363"/>
          </a:xfrm>
        </p:grpSpPr>
        <p:sp>
          <p:nvSpPr>
            <p:cNvPr id="12374" name="Oval 87"/>
            <p:cNvSpPr/>
            <p:nvPr/>
          </p:nvSpPr>
          <p:spPr>
            <a:xfrm>
              <a:off x="0" y="0"/>
              <a:ext cx="545" cy="3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sp>
          <p:nvSpPr>
            <p:cNvPr id="12375" name="Text Box 88"/>
            <p:cNvSpPr txBox="1"/>
            <p:nvPr/>
          </p:nvSpPr>
          <p:spPr>
            <a:xfrm>
              <a:off x="14" y="17"/>
              <a:ext cx="544" cy="288"/>
            </a:xfrm>
            <a:prstGeom prst="rect">
              <a:avLst/>
            </a:prstGeom>
            <a:noFill/>
            <a:ln w="9525">
              <a:noFill/>
            </a:ln>
          </p:spPr>
          <p:txBody>
            <a:bodyPr anchor="t">
              <a:spAutoFit/>
            </a:bodyPr>
            <a:p>
              <a:pPr>
                <a:spcBef>
                  <a:spcPct val="50000"/>
                </a:spcBef>
              </a:pPr>
              <a:r>
                <a:rPr lang="zh-CN" altLang="en-US" sz="2400" b="1" dirty="0">
                  <a:solidFill>
                    <a:srgbClr val="CC3300"/>
                  </a:solidFill>
                  <a:latin typeface="Arial" panose="020B0604020202020204" pitchFamily="34" charset="0"/>
                  <a:ea typeface="宋体" panose="02010600030101010101" pitchFamily="2" charset="-122"/>
                </a:rPr>
                <a:t>并行</a:t>
              </a:r>
              <a:endParaRPr lang="zh-CN" altLang="en-US" sz="2400" b="1" dirty="0">
                <a:solidFill>
                  <a:srgbClr val="CC3300"/>
                </a:solidFill>
                <a:latin typeface="Arial" panose="020B0604020202020204" pitchFamily="34" charset="0"/>
                <a:ea typeface="宋体" panose="02010600030101010101" pitchFamily="2" charset="-122"/>
              </a:endParaRPr>
            </a:p>
          </p:txBody>
        </p:sp>
      </p:grpSp>
      <p:sp>
        <p:nvSpPr>
          <p:cNvPr id="4185" name="AutoShape 89"/>
          <p:cNvSpPr/>
          <p:nvPr/>
        </p:nvSpPr>
        <p:spPr>
          <a:xfrm>
            <a:off x="5148263" y="3141663"/>
            <a:ext cx="790575" cy="1655762"/>
          </a:xfrm>
          <a:prstGeom prst="wedgeEllipseCallout">
            <a:avLst>
              <a:gd name="adj1" fmla="val 134537"/>
              <a:gd name="adj2" fmla="val -55560"/>
            </a:avLst>
          </a:prstGeom>
          <a:noFill/>
          <a:ln w="28575" cap="flat" cmpd="sng">
            <a:solidFill>
              <a:schemeClr val="tx1"/>
            </a:solidFill>
            <a:prstDash val="sysDot"/>
            <a:miter/>
            <a:headEnd type="none" w="med" len="med"/>
            <a:tailEnd type="none" w="med" len="med"/>
          </a:ln>
        </p:spPr>
        <p:txBody>
          <a:bodyPr anchor="t"/>
          <a:p>
            <a:pPr algn="ctr"/>
            <a:endParaRPr lang="zh-CN" altLang="en-US" sz="1800" dirty="0">
              <a:latin typeface="Arial" panose="020B0604020202020204" pitchFamily="34" charset="0"/>
              <a:ea typeface="宋体" panose="02010600030101010101" pitchFamily="2" charset="-122"/>
            </a:endParaRPr>
          </a:p>
        </p:txBody>
      </p:sp>
      <p:sp>
        <p:nvSpPr>
          <p:cNvPr id="12377" name="文本框 58"/>
          <p:cNvSpPr txBox="1"/>
          <p:nvPr/>
        </p:nvSpPr>
        <p:spPr>
          <a:xfrm>
            <a:off x="3602038" y="1371600"/>
            <a:ext cx="5226050" cy="547688"/>
          </a:xfrm>
          <a:prstGeom prst="rect">
            <a:avLst/>
          </a:prstGeom>
          <a:noFill/>
          <a:ln w="9525">
            <a:noFill/>
          </a:ln>
        </p:spPr>
        <p:txBody>
          <a:bodyPr wrap="square" anchor="t">
            <a:spAutoFit/>
          </a:bodyPr>
          <a:p>
            <a:r>
              <a:rPr lang="zh-CN" altLang="en-US">
                <a:latin typeface="Tahoma" panose="020B0604030504040204" pitchFamily="34" charset="0"/>
                <a:ea typeface="隶书" panose="02010509060101010101" pitchFamily="49" charset="-122"/>
              </a:rPr>
              <a:t>各个</a:t>
            </a:r>
            <a:r>
              <a:rPr lang="en-US" altLang="zh-CN">
                <a:latin typeface="Tahoma" panose="020B0604030504040204" pitchFamily="34" charset="0"/>
                <a:ea typeface="隶书" panose="02010509060101010101" pitchFamily="49" charset="-122"/>
              </a:rPr>
              <a:t>I</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C</a:t>
            </a:r>
            <a:r>
              <a:rPr lang="zh-CN" altLang="en-US">
                <a:latin typeface="Tahoma" panose="020B0604030504040204" pitchFamily="34" charset="0"/>
                <a:ea typeface="隶书" panose="02010509060101010101" pitchFamily="49" charset="-122"/>
              </a:rPr>
              <a:t>、</a:t>
            </a:r>
            <a:r>
              <a:rPr lang="en-US" altLang="zh-CN">
                <a:latin typeface="Tahoma" panose="020B0604030504040204" pitchFamily="34" charset="0"/>
                <a:ea typeface="隶书" panose="02010509060101010101" pitchFamily="49" charset="-122"/>
              </a:rPr>
              <a:t>O</a:t>
            </a:r>
            <a:r>
              <a:rPr lang="zh-CN" altLang="en-US">
                <a:latin typeface="Tahoma" panose="020B0604030504040204" pitchFamily="34" charset="0"/>
                <a:ea typeface="隶书" panose="02010509060101010101" pitchFamily="49" charset="-122"/>
              </a:rPr>
              <a:t>之间的关系如何？</a:t>
            </a:r>
            <a:endParaRPr lang="zh-CN" altLang="en-US">
              <a:latin typeface="Tahom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13"/>
                                        </p:tgtEl>
                                        <p:attrNameLst>
                                          <p:attrName>style.visibility</p:attrName>
                                        </p:attrNameLst>
                                      </p:cBhvr>
                                      <p:to>
                                        <p:strVal val="visible"/>
                                      </p:to>
                                    </p:set>
                                    <p:animEffect transition="in" filter="wipe(left)">
                                      <p:cBhvr>
                                        <p:cTn id="7" dur="2000"/>
                                        <p:tgtEl>
                                          <p:spTgt spid="4113"/>
                                        </p:tgtEl>
                                      </p:cBhvr>
                                    </p:animEffect>
                                  </p:childTnLst>
                                </p:cTn>
                              </p:par>
                              <p:par>
                                <p:cTn id="8" presetID="23" presetClass="entr" presetSubtype="16" fill="hold" nodeType="withEffect">
                                  <p:stCondLst>
                                    <p:cond delay="0"/>
                                  </p:stCondLst>
                                  <p:childTnLst>
                                    <p:set>
                                      <p:cBhvr>
                                        <p:cTn id="9" dur="1" fill="hold">
                                          <p:stCondLst>
                                            <p:cond delay="0"/>
                                          </p:stCondLst>
                                        </p:cTn>
                                        <p:tgtEl>
                                          <p:spTgt spid="4116"/>
                                        </p:tgtEl>
                                        <p:attrNameLst>
                                          <p:attrName>style.visibility</p:attrName>
                                        </p:attrNameLst>
                                      </p:cBhvr>
                                      <p:to>
                                        <p:strVal val="visible"/>
                                      </p:to>
                                    </p:set>
                                    <p:anim calcmode="lin" valueType="num">
                                      <p:cBhvr>
                                        <p:cTn id="10" dur="500" fill="hold"/>
                                        <p:tgtEl>
                                          <p:spTgt spid="4116"/>
                                        </p:tgtEl>
                                        <p:attrNameLst>
                                          <p:attrName>ppt_w</p:attrName>
                                        </p:attrNameLst>
                                      </p:cBhvr>
                                      <p:tavLst>
                                        <p:tav tm="0">
                                          <p:val>
                                            <p:fltVal val="0.000000"/>
                                          </p:val>
                                        </p:tav>
                                        <p:tav tm="100000">
                                          <p:val>
                                            <p:strVal val="#ppt_w"/>
                                          </p:val>
                                        </p:tav>
                                      </p:tavLst>
                                    </p:anim>
                                    <p:anim calcmode="lin" valueType="num">
                                      <p:cBhvr>
                                        <p:cTn id="11" dur="500" fill="hold"/>
                                        <p:tgtEl>
                                          <p:spTgt spid="4116"/>
                                        </p:tgtEl>
                                        <p:attrNameLst>
                                          <p:attrName>ppt_h</p:attrName>
                                        </p:attrNameLst>
                                      </p:cBhvr>
                                      <p:tavLst>
                                        <p:tav tm="0">
                                          <p:val>
                                            <p:fltVal val="0.000000"/>
                                          </p:val>
                                        </p:tav>
                                        <p:tav tm="100000">
                                          <p:val>
                                            <p:strVal val="#ppt_h"/>
                                          </p:val>
                                        </p:tav>
                                      </p:tavLst>
                                    </p:anim>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127"/>
                                        </p:tgtEl>
                                        <p:attrNameLst>
                                          <p:attrName>style.visibility</p:attrName>
                                        </p:attrNameLst>
                                      </p:cBhvr>
                                      <p:to>
                                        <p:strVal val="visible"/>
                                      </p:to>
                                    </p:set>
                                    <p:animEffect transition="in" filter="wipe(left)">
                                      <p:cBhvr>
                                        <p:cTn id="15" dur="500"/>
                                        <p:tgtEl>
                                          <p:spTgt spid="412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123"/>
                                        </p:tgtEl>
                                        <p:attrNameLst>
                                          <p:attrName>style.visibility</p:attrName>
                                        </p:attrNameLst>
                                      </p:cBhvr>
                                      <p:to>
                                        <p:strVal val="visible"/>
                                      </p:to>
                                    </p:set>
                                    <p:animEffect transition="in" filter="wipe(up)">
                                      <p:cBhvr>
                                        <p:cTn id="18" dur="3000"/>
                                        <p:tgtEl>
                                          <p:spTgt spid="41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31"/>
                                        </p:tgtEl>
                                        <p:attrNameLst>
                                          <p:attrName>style.visibility</p:attrName>
                                        </p:attrNameLst>
                                      </p:cBhvr>
                                      <p:to>
                                        <p:strVal val="visible"/>
                                      </p:to>
                                    </p:set>
                                    <p:animEffect transition="in" filter="wipe(left)">
                                      <p:cBhvr>
                                        <p:cTn id="23" dur="2000"/>
                                        <p:tgtEl>
                                          <p:spTgt spid="4131"/>
                                        </p:tgtEl>
                                      </p:cBhvr>
                                    </p:animEffect>
                                  </p:childTnLst>
                                </p:cTn>
                              </p:par>
                              <p:par>
                                <p:cTn id="24" presetID="23" presetClass="entr" presetSubtype="16" fill="hold" nodeType="withEffect">
                                  <p:stCondLst>
                                    <p:cond delay="0"/>
                                  </p:stCondLst>
                                  <p:childTnLst>
                                    <p:set>
                                      <p:cBhvr>
                                        <p:cTn id="25" dur="1" fill="hold">
                                          <p:stCondLst>
                                            <p:cond delay="0"/>
                                          </p:stCondLst>
                                        </p:cTn>
                                        <p:tgtEl>
                                          <p:spTgt spid="4117"/>
                                        </p:tgtEl>
                                        <p:attrNameLst>
                                          <p:attrName>style.visibility</p:attrName>
                                        </p:attrNameLst>
                                      </p:cBhvr>
                                      <p:to>
                                        <p:strVal val="visible"/>
                                      </p:to>
                                    </p:set>
                                    <p:anim calcmode="lin" valueType="num">
                                      <p:cBhvr>
                                        <p:cTn id="26" dur="500" fill="hold"/>
                                        <p:tgtEl>
                                          <p:spTgt spid="4117"/>
                                        </p:tgtEl>
                                        <p:attrNameLst>
                                          <p:attrName>ppt_w</p:attrName>
                                        </p:attrNameLst>
                                      </p:cBhvr>
                                      <p:tavLst>
                                        <p:tav tm="0">
                                          <p:val>
                                            <p:fltVal val="0.000000"/>
                                          </p:val>
                                        </p:tav>
                                        <p:tav tm="100000">
                                          <p:val>
                                            <p:strVal val="#ppt_w"/>
                                          </p:val>
                                        </p:tav>
                                      </p:tavLst>
                                    </p:anim>
                                    <p:anim calcmode="lin" valueType="num">
                                      <p:cBhvr>
                                        <p:cTn id="27" dur="500" fill="hold"/>
                                        <p:tgtEl>
                                          <p:spTgt spid="4117"/>
                                        </p:tgtEl>
                                        <p:attrNameLst>
                                          <p:attrName>ppt_h</p:attrName>
                                        </p:attrNameLst>
                                      </p:cBhvr>
                                      <p:tavLst>
                                        <p:tav tm="0">
                                          <p:val>
                                            <p:fltVal val="0.000000"/>
                                          </p:val>
                                        </p:tav>
                                        <p:tav tm="100000">
                                          <p:val>
                                            <p:strVal val="#ppt_h"/>
                                          </p:val>
                                        </p:tav>
                                      </p:tavLst>
                                    </p:anim>
                                  </p:childTnLst>
                                </p:cTn>
                              </p:par>
                              <p:par>
                                <p:cTn id="28" presetID="22" presetClass="entr" presetSubtype="8" fill="hold" nodeType="withEffect">
                                  <p:stCondLst>
                                    <p:cond delay="0"/>
                                  </p:stCondLst>
                                  <p:childTnLst>
                                    <p:set>
                                      <p:cBhvr>
                                        <p:cTn id="29" dur="1" fill="hold">
                                          <p:stCondLst>
                                            <p:cond delay="0"/>
                                          </p:stCondLst>
                                        </p:cTn>
                                        <p:tgtEl>
                                          <p:spTgt spid="4137"/>
                                        </p:tgtEl>
                                        <p:attrNameLst>
                                          <p:attrName>style.visibility</p:attrName>
                                        </p:attrNameLst>
                                      </p:cBhvr>
                                      <p:to>
                                        <p:strVal val="visible"/>
                                      </p:to>
                                    </p:set>
                                    <p:animEffect transition="in" filter="wipe(left)">
                                      <p:cBhvr>
                                        <p:cTn id="30" dur="2000"/>
                                        <p:tgtEl>
                                          <p:spTgt spid="4137"/>
                                        </p:tgtEl>
                                      </p:cBhvr>
                                    </p:animEffect>
                                  </p:childTnLst>
                                </p:cTn>
                              </p:par>
                              <p:par>
                                <p:cTn id="31" presetID="23" presetClass="entr" presetSubtype="16" fill="hold" nodeType="withEffect">
                                  <p:stCondLst>
                                    <p:cond delay="0"/>
                                  </p:stCondLst>
                                  <p:childTnLst>
                                    <p:set>
                                      <p:cBhvr>
                                        <p:cTn id="32" dur="1" fill="hold">
                                          <p:stCondLst>
                                            <p:cond delay="0"/>
                                          </p:stCondLst>
                                        </p:cTn>
                                        <p:tgtEl>
                                          <p:spTgt spid="4118"/>
                                        </p:tgtEl>
                                        <p:attrNameLst>
                                          <p:attrName>style.visibility</p:attrName>
                                        </p:attrNameLst>
                                      </p:cBhvr>
                                      <p:to>
                                        <p:strVal val="visible"/>
                                      </p:to>
                                    </p:set>
                                    <p:anim calcmode="lin" valueType="num">
                                      <p:cBhvr>
                                        <p:cTn id="33" dur="500" fill="hold"/>
                                        <p:tgtEl>
                                          <p:spTgt spid="4118"/>
                                        </p:tgtEl>
                                        <p:attrNameLst>
                                          <p:attrName>ppt_w</p:attrName>
                                        </p:attrNameLst>
                                      </p:cBhvr>
                                      <p:tavLst>
                                        <p:tav tm="0">
                                          <p:val>
                                            <p:fltVal val="0.000000"/>
                                          </p:val>
                                        </p:tav>
                                        <p:tav tm="100000">
                                          <p:val>
                                            <p:strVal val="#ppt_w"/>
                                          </p:val>
                                        </p:tav>
                                      </p:tavLst>
                                    </p:anim>
                                    <p:anim calcmode="lin" valueType="num">
                                      <p:cBhvr>
                                        <p:cTn id="34" dur="500" fill="hold"/>
                                        <p:tgtEl>
                                          <p:spTgt spid="4118"/>
                                        </p:tgtEl>
                                        <p:attrNameLst>
                                          <p:attrName>ppt_h</p:attrName>
                                        </p:attrNameLst>
                                      </p:cBhvr>
                                      <p:tavLst>
                                        <p:tav tm="0">
                                          <p:val>
                                            <p:fltVal val="0.000000"/>
                                          </p:val>
                                        </p:tav>
                                        <p:tav tm="100000">
                                          <p:val>
                                            <p:strVal val="#ppt_h"/>
                                          </p:val>
                                        </p:tav>
                                      </p:tavLst>
                                    </p:anim>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155"/>
                                        </p:tgtEl>
                                        <p:attrNameLst>
                                          <p:attrName>style.visibility</p:attrName>
                                        </p:attrNameLst>
                                      </p:cBhvr>
                                      <p:to>
                                        <p:strVal val="visible"/>
                                      </p:to>
                                    </p:set>
                                    <p:animEffect transition="in" filter="wipe(left)">
                                      <p:cBhvr>
                                        <p:cTn id="38" dur="500"/>
                                        <p:tgtEl>
                                          <p:spTgt spid="415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164"/>
                                        </p:tgtEl>
                                        <p:attrNameLst>
                                          <p:attrName>style.visibility</p:attrName>
                                        </p:attrNameLst>
                                      </p:cBhvr>
                                      <p:to>
                                        <p:strVal val="visible"/>
                                      </p:to>
                                    </p:set>
                                    <p:animEffect transition="in" filter="wipe(up)">
                                      <p:cBhvr>
                                        <p:cTn id="41" dur="3000"/>
                                        <p:tgtEl>
                                          <p:spTgt spid="416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56"/>
                                        </p:tgtEl>
                                        <p:attrNameLst>
                                          <p:attrName>style.visibility</p:attrName>
                                        </p:attrNameLst>
                                      </p:cBhvr>
                                      <p:to>
                                        <p:strVal val="visible"/>
                                      </p:to>
                                    </p:set>
                                    <p:animEffect transition="in" filter="wipe(left)">
                                      <p:cBhvr>
                                        <p:cTn id="44" dur="500"/>
                                        <p:tgtEl>
                                          <p:spTgt spid="4156"/>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24"/>
                                        </p:tgtEl>
                                        <p:attrNameLst>
                                          <p:attrName>style.visibility</p:attrName>
                                        </p:attrNameLst>
                                      </p:cBhvr>
                                      <p:to>
                                        <p:strVal val="visible"/>
                                      </p:to>
                                    </p:set>
                                    <p:animEffect transition="in" filter="wipe(up)">
                                      <p:cBhvr>
                                        <p:cTn id="47" dur="3000"/>
                                        <p:tgtEl>
                                          <p:spTgt spid="41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34"/>
                                        </p:tgtEl>
                                        <p:attrNameLst>
                                          <p:attrName>style.visibility</p:attrName>
                                        </p:attrNameLst>
                                      </p:cBhvr>
                                      <p:to>
                                        <p:strVal val="visible"/>
                                      </p:to>
                                    </p:set>
                                    <p:animEffect transition="in" filter="wipe(left)">
                                      <p:cBhvr>
                                        <p:cTn id="52" dur="2000"/>
                                        <p:tgtEl>
                                          <p:spTgt spid="4134"/>
                                        </p:tgtEl>
                                      </p:cBhvr>
                                    </p:animEffect>
                                  </p:childTnLst>
                                </p:cTn>
                              </p:par>
                              <p:par>
                                <p:cTn id="53" presetID="23" presetClass="entr" presetSubtype="16" fill="hold" nodeType="withEffect">
                                  <p:stCondLst>
                                    <p:cond delay="0"/>
                                  </p:stCondLst>
                                  <p:childTnLst>
                                    <p:set>
                                      <p:cBhvr>
                                        <p:cTn id="54" dur="1" fill="hold">
                                          <p:stCondLst>
                                            <p:cond delay="0"/>
                                          </p:stCondLst>
                                        </p:cTn>
                                        <p:tgtEl>
                                          <p:spTgt spid="4120"/>
                                        </p:tgtEl>
                                        <p:attrNameLst>
                                          <p:attrName>style.visibility</p:attrName>
                                        </p:attrNameLst>
                                      </p:cBhvr>
                                      <p:to>
                                        <p:strVal val="visible"/>
                                      </p:to>
                                    </p:set>
                                    <p:anim calcmode="lin" valueType="num">
                                      <p:cBhvr>
                                        <p:cTn id="55" dur="500" fill="hold"/>
                                        <p:tgtEl>
                                          <p:spTgt spid="4120"/>
                                        </p:tgtEl>
                                        <p:attrNameLst>
                                          <p:attrName>ppt_w</p:attrName>
                                        </p:attrNameLst>
                                      </p:cBhvr>
                                      <p:tavLst>
                                        <p:tav tm="0">
                                          <p:val>
                                            <p:fltVal val="0.000000"/>
                                          </p:val>
                                        </p:tav>
                                        <p:tav tm="100000">
                                          <p:val>
                                            <p:strVal val="#ppt_w"/>
                                          </p:val>
                                        </p:tav>
                                      </p:tavLst>
                                    </p:anim>
                                    <p:anim calcmode="lin" valueType="num">
                                      <p:cBhvr>
                                        <p:cTn id="56" dur="500" fill="hold"/>
                                        <p:tgtEl>
                                          <p:spTgt spid="4120"/>
                                        </p:tgtEl>
                                        <p:attrNameLst>
                                          <p:attrName>ppt_h</p:attrName>
                                        </p:attrNameLst>
                                      </p:cBhvr>
                                      <p:tavLst>
                                        <p:tav tm="0">
                                          <p:val>
                                            <p:fltVal val="0.000000"/>
                                          </p:val>
                                        </p:tav>
                                        <p:tav tm="100000">
                                          <p:val>
                                            <p:strVal val="#ppt_h"/>
                                          </p:val>
                                        </p:tav>
                                      </p:tavLst>
                                    </p:anim>
                                  </p:childTnLst>
                                </p:cTn>
                              </p:par>
                              <p:par>
                                <p:cTn id="57" presetID="22" presetClass="entr" presetSubtype="8" fill="hold" nodeType="withEffect">
                                  <p:stCondLst>
                                    <p:cond delay="0"/>
                                  </p:stCondLst>
                                  <p:childTnLst>
                                    <p:set>
                                      <p:cBhvr>
                                        <p:cTn id="58" dur="1" fill="hold">
                                          <p:stCondLst>
                                            <p:cond delay="0"/>
                                          </p:stCondLst>
                                        </p:cTn>
                                        <p:tgtEl>
                                          <p:spTgt spid="4140"/>
                                        </p:tgtEl>
                                        <p:attrNameLst>
                                          <p:attrName>style.visibility</p:attrName>
                                        </p:attrNameLst>
                                      </p:cBhvr>
                                      <p:to>
                                        <p:strVal val="visible"/>
                                      </p:to>
                                    </p:set>
                                    <p:animEffect transition="in" filter="wipe(left)">
                                      <p:cBhvr>
                                        <p:cTn id="59" dur="2000"/>
                                        <p:tgtEl>
                                          <p:spTgt spid="4140"/>
                                        </p:tgtEl>
                                      </p:cBhvr>
                                    </p:animEffect>
                                  </p:childTnLst>
                                </p:cTn>
                              </p:par>
                              <p:par>
                                <p:cTn id="60" presetID="23" presetClass="entr" presetSubtype="16" fill="hold" nodeType="withEffect">
                                  <p:stCondLst>
                                    <p:cond delay="0"/>
                                  </p:stCondLst>
                                  <p:childTnLst>
                                    <p:set>
                                      <p:cBhvr>
                                        <p:cTn id="61" dur="1" fill="hold">
                                          <p:stCondLst>
                                            <p:cond delay="0"/>
                                          </p:stCondLst>
                                        </p:cTn>
                                        <p:tgtEl>
                                          <p:spTgt spid="4119"/>
                                        </p:tgtEl>
                                        <p:attrNameLst>
                                          <p:attrName>style.visibility</p:attrName>
                                        </p:attrNameLst>
                                      </p:cBhvr>
                                      <p:to>
                                        <p:strVal val="visible"/>
                                      </p:to>
                                    </p:set>
                                    <p:anim calcmode="lin" valueType="num">
                                      <p:cBhvr>
                                        <p:cTn id="62" dur="500" fill="hold"/>
                                        <p:tgtEl>
                                          <p:spTgt spid="4119"/>
                                        </p:tgtEl>
                                        <p:attrNameLst>
                                          <p:attrName>ppt_w</p:attrName>
                                        </p:attrNameLst>
                                      </p:cBhvr>
                                      <p:tavLst>
                                        <p:tav tm="0">
                                          <p:val>
                                            <p:fltVal val="0.000000"/>
                                          </p:val>
                                        </p:tav>
                                        <p:tav tm="100000">
                                          <p:val>
                                            <p:strVal val="#ppt_w"/>
                                          </p:val>
                                        </p:tav>
                                      </p:tavLst>
                                    </p:anim>
                                    <p:anim calcmode="lin" valueType="num">
                                      <p:cBhvr>
                                        <p:cTn id="63" dur="500" fill="hold"/>
                                        <p:tgtEl>
                                          <p:spTgt spid="4119"/>
                                        </p:tgtEl>
                                        <p:attrNameLst>
                                          <p:attrName>ppt_h</p:attrName>
                                        </p:attrNameLst>
                                      </p:cBhvr>
                                      <p:tavLst>
                                        <p:tav tm="0">
                                          <p:val>
                                            <p:fltVal val="0.000000"/>
                                          </p:val>
                                        </p:tav>
                                        <p:tav tm="100000">
                                          <p:val>
                                            <p:strVal val="#ppt_h"/>
                                          </p:val>
                                        </p:tav>
                                      </p:tavLst>
                                    </p:anim>
                                  </p:childTnLst>
                                </p:cTn>
                              </p:par>
                              <p:par>
                                <p:cTn id="64" presetID="22" presetClass="entr" presetSubtype="8" fill="hold" nodeType="withEffect">
                                  <p:stCondLst>
                                    <p:cond delay="0"/>
                                  </p:stCondLst>
                                  <p:childTnLst>
                                    <p:set>
                                      <p:cBhvr>
                                        <p:cTn id="65" dur="1" fill="hold">
                                          <p:stCondLst>
                                            <p:cond delay="0"/>
                                          </p:stCondLst>
                                        </p:cTn>
                                        <p:tgtEl>
                                          <p:spTgt spid="4146"/>
                                        </p:tgtEl>
                                        <p:attrNameLst>
                                          <p:attrName>style.visibility</p:attrName>
                                        </p:attrNameLst>
                                      </p:cBhvr>
                                      <p:to>
                                        <p:strVal val="visible"/>
                                      </p:to>
                                    </p:set>
                                    <p:animEffect transition="in" filter="wipe(left)">
                                      <p:cBhvr>
                                        <p:cTn id="66" dur="2000"/>
                                        <p:tgtEl>
                                          <p:spTgt spid="4146"/>
                                        </p:tgtEl>
                                      </p:cBhvr>
                                    </p:animEffect>
                                  </p:childTnLst>
                                </p:cTn>
                              </p:par>
                              <p:par>
                                <p:cTn id="67" presetID="23" presetClass="entr" presetSubtype="16" fill="hold" nodeType="withEffect">
                                  <p:stCondLst>
                                    <p:cond delay="0"/>
                                  </p:stCondLst>
                                  <p:childTnLst>
                                    <p:set>
                                      <p:cBhvr>
                                        <p:cTn id="68" dur="1" fill="hold">
                                          <p:stCondLst>
                                            <p:cond delay="0"/>
                                          </p:stCondLst>
                                        </p:cTn>
                                        <p:tgtEl>
                                          <p:spTgt spid="4128"/>
                                        </p:tgtEl>
                                        <p:attrNameLst>
                                          <p:attrName>style.visibility</p:attrName>
                                        </p:attrNameLst>
                                      </p:cBhvr>
                                      <p:to>
                                        <p:strVal val="visible"/>
                                      </p:to>
                                    </p:set>
                                    <p:anim calcmode="lin" valueType="num">
                                      <p:cBhvr>
                                        <p:cTn id="69" dur="500" fill="hold"/>
                                        <p:tgtEl>
                                          <p:spTgt spid="4128"/>
                                        </p:tgtEl>
                                        <p:attrNameLst>
                                          <p:attrName>ppt_w</p:attrName>
                                        </p:attrNameLst>
                                      </p:cBhvr>
                                      <p:tavLst>
                                        <p:tav tm="0">
                                          <p:val>
                                            <p:fltVal val="0.000000"/>
                                          </p:val>
                                        </p:tav>
                                        <p:tav tm="100000">
                                          <p:val>
                                            <p:strVal val="#ppt_w"/>
                                          </p:val>
                                        </p:tav>
                                      </p:tavLst>
                                    </p:anim>
                                    <p:anim calcmode="lin" valueType="num">
                                      <p:cBhvr>
                                        <p:cTn id="70" dur="500" fill="hold"/>
                                        <p:tgtEl>
                                          <p:spTgt spid="4128"/>
                                        </p:tgtEl>
                                        <p:attrNameLst>
                                          <p:attrName>ppt_h</p:attrName>
                                        </p:attrNameLst>
                                      </p:cBhvr>
                                      <p:tavLst>
                                        <p:tav tm="0">
                                          <p:val>
                                            <p:fltVal val="0.000000"/>
                                          </p:val>
                                        </p:tav>
                                        <p:tav tm="100000">
                                          <p:val>
                                            <p:strVal val="#ppt_h"/>
                                          </p:val>
                                        </p:tav>
                                      </p:tavLst>
                                    </p:anim>
                                  </p:childTnLst>
                                </p:cTn>
                              </p:par>
                            </p:childTnLst>
                          </p:cTn>
                        </p:par>
                        <p:par>
                          <p:cTn id="71" fill="hold">
                            <p:stCondLst>
                              <p:cond delay="2000"/>
                            </p:stCondLst>
                            <p:childTnLst>
                              <p:par>
                                <p:cTn id="72" presetID="22" presetClass="entr" presetSubtype="1" fill="hold" grpId="0" nodeType="afterEffect">
                                  <p:stCondLst>
                                    <p:cond delay="0"/>
                                  </p:stCondLst>
                                  <p:childTnLst>
                                    <p:set>
                                      <p:cBhvr>
                                        <p:cTn id="73" dur="1" fill="hold">
                                          <p:stCondLst>
                                            <p:cond delay="0"/>
                                          </p:stCondLst>
                                        </p:cTn>
                                        <p:tgtEl>
                                          <p:spTgt spid="4165"/>
                                        </p:tgtEl>
                                        <p:attrNameLst>
                                          <p:attrName>style.visibility</p:attrName>
                                        </p:attrNameLst>
                                      </p:cBhvr>
                                      <p:to>
                                        <p:strVal val="visible"/>
                                      </p:to>
                                    </p:set>
                                    <p:animEffect transition="in" filter="wipe(up)">
                                      <p:cBhvr>
                                        <p:cTn id="74" dur="3000"/>
                                        <p:tgtEl>
                                          <p:spTgt spid="416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157"/>
                                        </p:tgtEl>
                                        <p:attrNameLst>
                                          <p:attrName>style.visibility</p:attrName>
                                        </p:attrNameLst>
                                      </p:cBhvr>
                                      <p:to>
                                        <p:strVal val="visible"/>
                                      </p:to>
                                    </p:set>
                                    <p:animEffect transition="in" filter="wipe(left)">
                                      <p:cBhvr>
                                        <p:cTn id="77" dur="500"/>
                                        <p:tgtEl>
                                          <p:spTgt spid="415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162"/>
                                        </p:tgtEl>
                                        <p:attrNameLst>
                                          <p:attrName>style.visibility</p:attrName>
                                        </p:attrNameLst>
                                      </p:cBhvr>
                                      <p:to>
                                        <p:strVal val="visible"/>
                                      </p:to>
                                    </p:set>
                                    <p:animEffect transition="in" filter="wipe(up)">
                                      <p:cBhvr>
                                        <p:cTn id="80" dur="3000"/>
                                        <p:tgtEl>
                                          <p:spTgt spid="416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158"/>
                                        </p:tgtEl>
                                        <p:attrNameLst>
                                          <p:attrName>style.visibility</p:attrName>
                                        </p:attrNameLst>
                                      </p:cBhvr>
                                      <p:to>
                                        <p:strVal val="visible"/>
                                      </p:to>
                                    </p:set>
                                    <p:animEffect transition="in" filter="wipe(left)">
                                      <p:cBhvr>
                                        <p:cTn id="83" dur="500"/>
                                        <p:tgtEl>
                                          <p:spTgt spid="4158"/>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130"/>
                                        </p:tgtEl>
                                        <p:attrNameLst>
                                          <p:attrName>style.visibility</p:attrName>
                                        </p:attrNameLst>
                                      </p:cBhvr>
                                      <p:to>
                                        <p:strVal val="visible"/>
                                      </p:to>
                                    </p:set>
                                    <p:animEffect transition="in" filter="wipe(up)">
                                      <p:cBhvr>
                                        <p:cTn id="86" dur="3000"/>
                                        <p:tgtEl>
                                          <p:spTgt spid="413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143"/>
                                        </p:tgtEl>
                                        <p:attrNameLst>
                                          <p:attrName>style.visibility</p:attrName>
                                        </p:attrNameLst>
                                      </p:cBhvr>
                                      <p:to>
                                        <p:strVal val="visible"/>
                                      </p:to>
                                    </p:set>
                                    <p:animEffect transition="in" filter="wipe(left)">
                                      <p:cBhvr>
                                        <p:cTn id="91" dur="2000"/>
                                        <p:tgtEl>
                                          <p:spTgt spid="4143"/>
                                        </p:tgtEl>
                                      </p:cBhvr>
                                    </p:animEffect>
                                  </p:childTnLst>
                                </p:cTn>
                              </p:par>
                              <p:par>
                                <p:cTn id="92" presetID="23" presetClass="entr" presetSubtype="16" fill="hold" nodeType="withEffect">
                                  <p:stCondLst>
                                    <p:cond delay="0"/>
                                  </p:stCondLst>
                                  <p:childTnLst>
                                    <p:set>
                                      <p:cBhvr>
                                        <p:cTn id="93" dur="1" fill="hold">
                                          <p:stCondLst>
                                            <p:cond delay="0"/>
                                          </p:stCondLst>
                                        </p:cTn>
                                        <p:tgtEl>
                                          <p:spTgt spid="4121"/>
                                        </p:tgtEl>
                                        <p:attrNameLst>
                                          <p:attrName>style.visibility</p:attrName>
                                        </p:attrNameLst>
                                      </p:cBhvr>
                                      <p:to>
                                        <p:strVal val="visible"/>
                                      </p:to>
                                    </p:set>
                                    <p:anim calcmode="lin" valueType="num">
                                      <p:cBhvr>
                                        <p:cTn id="94" dur="500" fill="hold"/>
                                        <p:tgtEl>
                                          <p:spTgt spid="4121"/>
                                        </p:tgtEl>
                                        <p:attrNameLst>
                                          <p:attrName>ppt_w</p:attrName>
                                        </p:attrNameLst>
                                      </p:cBhvr>
                                      <p:tavLst>
                                        <p:tav tm="0">
                                          <p:val>
                                            <p:fltVal val="0.000000"/>
                                          </p:val>
                                        </p:tav>
                                        <p:tav tm="100000">
                                          <p:val>
                                            <p:strVal val="#ppt_w"/>
                                          </p:val>
                                        </p:tav>
                                      </p:tavLst>
                                    </p:anim>
                                    <p:anim calcmode="lin" valueType="num">
                                      <p:cBhvr>
                                        <p:cTn id="95" dur="500" fill="hold"/>
                                        <p:tgtEl>
                                          <p:spTgt spid="4121"/>
                                        </p:tgtEl>
                                        <p:attrNameLst>
                                          <p:attrName>ppt_h</p:attrName>
                                        </p:attrNameLst>
                                      </p:cBhvr>
                                      <p:tavLst>
                                        <p:tav tm="0">
                                          <p:val>
                                            <p:fltVal val="0.000000"/>
                                          </p:val>
                                        </p:tav>
                                        <p:tav tm="100000">
                                          <p:val>
                                            <p:strVal val="#ppt_h"/>
                                          </p:val>
                                        </p:tav>
                                      </p:tavLst>
                                    </p:anim>
                                  </p:childTnLst>
                                </p:cTn>
                              </p:par>
                              <p:par>
                                <p:cTn id="96" presetID="22" presetClass="entr" presetSubtype="8" fill="hold" nodeType="withEffect">
                                  <p:stCondLst>
                                    <p:cond delay="0"/>
                                  </p:stCondLst>
                                  <p:childTnLst>
                                    <p:set>
                                      <p:cBhvr>
                                        <p:cTn id="97" dur="1" fill="hold">
                                          <p:stCondLst>
                                            <p:cond delay="0"/>
                                          </p:stCondLst>
                                        </p:cTn>
                                        <p:tgtEl>
                                          <p:spTgt spid="4149"/>
                                        </p:tgtEl>
                                        <p:attrNameLst>
                                          <p:attrName>style.visibility</p:attrName>
                                        </p:attrNameLst>
                                      </p:cBhvr>
                                      <p:to>
                                        <p:strVal val="visible"/>
                                      </p:to>
                                    </p:set>
                                    <p:animEffect transition="in" filter="wipe(left)">
                                      <p:cBhvr>
                                        <p:cTn id="98" dur="2000"/>
                                        <p:tgtEl>
                                          <p:spTgt spid="4149"/>
                                        </p:tgtEl>
                                      </p:cBhvr>
                                    </p:animEffect>
                                  </p:childTnLst>
                                </p:cTn>
                              </p:par>
                              <p:par>
                                <p:cTn id="99" presetID="23" presetClass="entr" presetSubtype="16" fill="hold" nodeType="withEffect">
                                  <p:stCondLst>
                                    <p:cond delay="0"/>
                                  </p:stCondLst>
                                  <p:childTnLst>
                                    <p:set>
                                      <p:cBhvr>
                                        <p:cTn id="100" dur="1" fill="hold">
                                          <p:stCondLst>
                                            <p:cond delay="0"/>
                                          </p:stCondLst>
                                        </p:cTn>
                                        <p:tgtEl>
                                          <p:spTgt spid="4129"/>
                                        </p:tgtEl>
                                        <p:attrNameLst>
                                          <p:attrName>style.visibility</p:attrName>
                                        </p:attrNameLst>
                                      </p:cBhvr>
                                      <p:to>
                                        <p:strVal val="visible"/>
                                      </p:to>
                                    </p:set>
                                    <p:anim calcmode="lin" valueType="num">
                                      <p:cBhvr>
                                        <p:cTn id="101" dur="500" fill="hold"/>
                                        <p:tgtEl>
                                          <p:spTgt spid="4129"/>
                                        </p:tgtEl>
                                        <p:attrNameLst>
                                          <p:attrName>ppt_w</p:attrName>
                                        </p:attrNameLst>
                                      </p:cBhvr>
                                      <p:tavLst>
                                        <p:tav tm="0">
                                          <p:val>
                                            <p:fltVal val="0.000000"/>
                                          </p:val>
                                        </p:tav>
                                        <p:tav tm="100000">
                                          <p:val>
                                            <p:strVal val="#ppt_w"/>
                                          </p:val>
                                        </p:tav>
                                      </p:tavLst>
                                    </p:anim>
                                    <p:anim calcmode="lin" valueType="num">
                                      <p:cBhvr>
                                        <p:cTn id="102" dur="500" fill="hold"/>
                                        <p:tgtEl>
                                          <p:spTgt spid="4129"/>
                                        </p:tgtEl>
                                        <p:attrNameLst>
                                          <p:attrName>ppt_h</p:attrName>
                                        </p:attrNameLst>
                                      </p:cBhvr>
                                      <p:tavLst>
                                        <p:tav tm="0">
                                          <p:val>
                                            <p:fltVal val="0.000000"/>
                                          </p:val>
                                        </p:tav>
                                        <p:tav tm="100000">
                                          <p:val>
                                            <p:strVal val="#ppt_h"/>
                                          </p:val>
                                        </p:tav>
                                      </p:tavLst>
                                    </p:anim>
                                  </p:childTnLst>
                                </p:cTn>
                              </p:par>
                            </p:childTnLst>
                          </p:cTn>
                        </p:par>
                        <p:par>
                          <p:cTn id="103" fill="hold">
                            <p:stCondLst>
                              <p:cond delay="2000"/>
                            </p:stCondLst>
                            <p:childTnLst>
                              <p:par>
                                <p:cTn id="104" presetID="22" presetClass="entr" presetSubtype="1" fill="hold" grpId="0" nodeType="afterEffect">
                                  <p:stCondLst>
                                    <p:cond delay="0"/>
                                  </p:stCondLst>
                                  <p:childTnLst>
                                    <p:set>
                                      <p:cBhvr>
                                        <p:cTn id="105" dur="1" fill="hold">
                                          <p:stCondLst>
                                            <p:cond delay="0"/>
                                          </p:stCondLst>
                                        </p:cTn>
                                        <p:tgtEl>
                                          <p:spTgt spid="4163"/>
                                        </p:tgtEl>
                                        <p:attrNameLst>
                                          <p:attrName>style.visibility</p:attrName>
                                        </p:attrNameLst>
                                      </p:cBhvr>
                                      <p:to>
                                        <p:strVal val="visible"/>
                                      </p:to>
                                    </p:set>
                                    <p:animEffect transition="in" filter="wipe(up)">
                                      <p:cBhvr>
                                        <p:cTn id="106" dur="3000"/>
                                        <p:tgtEl>
                                          <p:spTgt spid="4163"/>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159"/>
                                        </p:tgtEl>
                                        <p:attrNameLst>
                                          <p:attrName>style.visibility</p:attrName>
                                        </p:attrNameLst>
                                      </p:cBhvr>
                                      <p:to>
                                        <p:strVal val="visible"/>
                                      </p:to>
                                    </p:set>
                                    <p:animEffect transition="in" filter="wipe(left)">
                                      <p:cBhvr>
                                        <p:cTn id="109" dur="500"/>
                                        <p:tgtEl>
                                          <p:spTgt spid="415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160"/>
                                        </p:tgtEl>
                                        <p:attrNameLst>
                                          <p:attrName>style.visibility</p:attrName>
                                        </p:attrNameLst>
                                      </p:cBhvr>
                                      <p:to>
                                        <p:strVal val="visible"/>
                                      </p:to>
                                    </p:set>
                                    <p:animEffect transition="in" filter="wipe(left)">
                                      <p:cBhvr>
                                        <p:cTn id="112" dur="3000"/>
                                        <p:tgtEl>
                                          <p:spTgt spid="4160"/>
                                        </p:tgtEl>
                                      </p:cBhvr>
                                    </p:animEffect>
                                  </p:childTnLst>
                                </p:cTn>
                              </p:par>
                            </p:childTnLst>
                          </p:cTn>
                        </p:par>
                        <p:par>
                          <p:cTn id="113" fill="hold">
                            <p:stCondLst>
                              <p:cond delay="5000"/>
                            </p:stCondLst>
                            <p:childTnLst>
                              <p:par>
                                <p:cTn id="114" presetID="22" presetClass="entr" presetSubtype="8" fill="hold" nodeType="afterEffect">
                                  <p:stCondLst>
                                    <p:cond delay="0"/>
                                  </p:stCondLst>
                                  <p:childTnLst>
                                    <p:set>
                                      <p:cBhvr>
                                        <p:cTn id="115" dur="1" fill="hold">
                                          <p:stCondLst>
                                            <p:cond delay="0"/>
                                          </p:stCondLst>
                                        </p:cTn>
                                        <p:tgtEl>
                                          <p:spTgt spid="4152"/>
                                        </p:tgtEl>
                                        <p:attrNameLst>
                                          <p:attrName>style.visibility</p:attrName>
                                        </p:attrNameLst>
                                      </p:cBhvr>
                                      <p:to>
                                        <p:strVal val="visible"/>
                                      </p:to>
                                    </p:set>
                                    <p:animEffect transition="in" filter="wipe(left)">
                                      <p:cBhvr>
                                        <p:cTn id="116" dur="2000"/>
                                        <p:tgtEl>
                                          <p:spTgt spid="4152"/>
                                        </p:tgtEl>
                                      </p:cBhvr>
                                    </p:animEffect>
                                  </p:childTnLst>
                                </p:cTn>
                              </p:par>
                              <p:par>
                                <p:cTn id="117" presetID="23" presetClass="entr" presetSubtype="16" fill="hold" nodeType="withEffect">
                                  <p:stCondLst>
                                    <p:cond delay="0"/>
                                  </p:stCondLst>
                                  <p:childTnLst>
                                    <p:set>
                                      <p:cBhvr>
                                        <p:cTn id="118" dur="1" fill="hold">
                                          <p:stCondLst>
                                            <p:cond delay="0"/>
                                          </p:stCondLst>
                                        </p:cTn>
                                        <p:tgtEl>
                                          <p:spTgt spid="4122"/>
                                        </p:tgtEl>
                                        <p:attrNameLst>
                                          <p:attrName>style.visibility</p:attrName>
                                        </p:attrNameLst>
                                      </p:cBhvr>
                                      <p:to>
                                        <p:strVal val="visible"/>
                                      </p:to>
                                    </p:set>
                                    <p:anim calcmode="lin" valueType="num">
                                      <p:cBhvr>
                                        <p:cTn id="119" dur="500" fill="hold"/>
                                        <p:tgtEl>
                                          <p:spTgt spid="4122"/>
                                        </p:tgtEl>
                                        <p:attrNameLst>
                                          <p:attrName>ppt_w</p:attrName>
                                        </p:attrNameLst>
                                      </p:cBhvr>
                                      <p:tavLst>
                                        <p:tav tm="0">
                                          <p:val>
                                            <p:fltVal val="0.000000"/>
                                          </p:val>
                                        </p:tav>
                                        <p:tav tm="100000">
                                          <p:val>
                                            <p:strVal val="#ppt_w"/>
                                          </p:val>
                                        </p:tav>
                                      </p:tavLst>
                                    </p:anim>
                                    <p:anim calcmode="lin" valueType="num">
                                      <p:cBhvr>
                                        <p:cTn id="120" dur="500" fill="hold"/>
                                        <p:tgtEl>
                                          <p:spTgt spid="4122"/>
                                        </p:tgtEl>
                                        <p:attrNameLst>
                                          <p:attrName>ppt_h</p:attrName>
                                        </p:attrNameLst>
                                      </p:cBhvr>
                                      <p:tavLst>
                                        <p:tav tm="0">
                                          <p:val>
                                            <p:fltVal val="0.000000"/>
                                          </p:val>
                                        </p:tav>
                                        <p:tav tm="100000">
                                          <p:val>
                                            <p:strVal val="#ppt_h"/>
                                          </p:val>
                                        </p:tav>
                                      </p:tavLst>
                                    </p:anim>
                                  </p:childTnLst>
                                </p:cTn>
                              </p:par>
                            </p:childTnLst>
                          </p:cTn>
                        </p:par>
                        <p:par>
                          <p:cTn id="121" fill="hold">
                            <p:stCondLst>
                              <p:cond delay="7000"/>
                            </p:stCondLst>
                            <p:childTnLst>
                              <p:par>
                                <p:cTn id="122" presetID="22" presetClass="entr" presetSubtype="1" fill="hold" grpId="0" nodeType="afterEffect">
                                  <p:stCondLst>
                                    <p:cond delay="0"/>
                                  </p:stCondLst>
                                  <p:childTnLst>
                                    <p:set>
                                      <p:cBhvr>
                                        <p:cTn id="123" dur="1" fill="hold">
                                          <p:stCondLst>
                                            <p:cond delay="0"/>
                                          </p:stCondLst>
                                        </p:cTn>
                                        <p:tgtEl>
                                          <p:spTgt spid="4161"/>
                                        </p:tgtEl>
                                        <p:attrNameLst>
                                          <p:attrName>style.visibility</p:attrName>
                                        </p:attrNameLst>
                                      </p:cBhvr>
                                      <p:to>
                                        <p:strVal val="visible"/>
                                      </p:to>
                                    </p:set>
                                    <p:animEffect transition="in" filter="wipe(up)">
                                      <p:cBhvr>
                                        <p:cTn id="124" dur="2000"/>
                                        <p:tgtEl>
                                          <p:spTgt spid="4161"/>
                                        </p:tgtEl>
                                      </p:cBhvr>
                                    </p:animEffect>
                                  </p:childTnLst>
                                </p:cTn>
                              </p:par>
                            </p:childTnLst>
                          </p:cTn>
                        </p:par>
                        <p:par>
                          <p:cTn id="125" fill="hold">
                            <p:stCondLst>
                              <p:cond delay="9000"/>
                            </p:stCondLst>
                            <p:childTnLst>
                              <p:par>
                                <p:cTn id="126" presetID="22" presetClass="entr" presetSubtype="8" fill="hold" nodeType="afterEffect">
                                  <p:stCondLst>
                                    <p:cond delay="0"/>
                                  </p:stCondLst>
                                  <p:childTnLst>
                                    <p:set>
                                      <p:cBhvr>
                                        <p:cTn id="127" dur="1" fill="hold">
                                          <p:stCondLst>
                                            <p:cond delay="0"/>
                                          </p:stCondLst>
                                        </p:cTn>
                                        <p:tgtEl>
                                          <p:spTgt spid="4170"/>
                                        </p:tgtEl>
                                        <p:attrNameLst>
                                          <p:attrName>style.visibility</p:attrName>
                                        </p:attrNameLst>
                                      </p:cBhvr>
                                      <p:to>
                                        <p:strVal val="visible"/>
                                      </p:to>
                                    </p:set>
                                    <p:animEffect transition="in" filter="wipe(left)">
                                      <p:cBhvr>
                                        <p:cTn id="128" dur="1000"/>
                                        <p:tgtEl>
                                          <p:spTgt spid="4170"/>
                                        </p:tgtEl>
                                      </p:cBhvr>
                                    </p:animEffect>
                                  </p:childTnLst>
                                </p:cTn>
                              </p:par>
                            </p:childTnLst>
                          </p:cTn>
                        </p:par>
                        <p:par>
                          <p:cTn id="129" fill="hold">
                            <p:stCondLst>
                              <p:cond delay="10000"/>
                            </p:stCondLst>
                            <p:childTnLst>
                              <p:par>
                                <p:cTn id="130" presetID="47" presetClass="entr" presetSubtype="0" fill="hold" nodeType="afterEffect">
                                  <p:stCondLst>
                                    <p:cond delay="0"/>
                                  </p:stCondLst>
                                  <p:childTnLst>
                                    <p:set>
                                      <p:cBhvr>
                                        <p:cTn id="131" dur="1" fill="hold">
                                          <p:stCondLst>
                                            <p:cond delay="0"/>
                                          </p:stCondLst>
                                        </p:cTn>
                                        <p:tgtEl>
                                          <p:spTgt spid="4169"/>
                                        </p:tgtEl>
                                        <p:attrNameLst>
                                          <p:attrName>style.visibility</p:attrName>
                                        </p:attrNameLst>
                                      </p:cBhvr>
                                      <p:to>
                                        <p:strVal val="visible"/>
                                      </p:to>
                                    </p:set>
                                    <p:animEffect transition="in" filter="fade">
                                      <p:cBhvr>
                                        <p:cTn id="132" dur="1000"/>
                                        <p:tgtEl>
                                          <p:spTgt spid="4169"/>
                                        </p:tgtEl>
                                      </p:cBhvr>
                                    </p:animEffect>
                                    <p:anim calcmode="lin" valueType="num">
                                      <p:cBhvr>
                                        <p:cTn id="133" dur="1000" fill="hold"/>
                                        <p:tgtEl>
                                          <p:spTgt spid="4169"/>
                                        </p:tgtEl>
                                        <p:attrNameLst>
                                          <p:attrName>ppt_x</p:attrName>
                                        </p:attrNameLst>
                                      </p:cBhvr>
                                      <p:tavLst>
                                        <p:tav tm="0">
                                          <p:val>
                                            <p:strVal val="#ppt_x"/>
                                          </p:val>
                                        </p:tav>
                                        <p:tav tm="100000">
                                          <p:val>
                                            <p:strVal val="#ppt_x"/>
                                          </p:val>
                                        </p:tav>
                                      </p:tavLst>
                                    </p:anim>
                                    <p:anim calcmode="lin" valueType="num">
                                      <p:cBhvr>
                                        <p:cTn id="134" dur="1000" fill="hold"/>
                                        <p:tgtEl>
                                          <p:spTgt spid="4169"/>
                                        </p:tgtEl>
                                        <p:attrNameLst>
                                          <p:attrName>ppt_y</p:attrName>
                                        </p:attrNameLst>
                                      </p:cBhvr>
                                      <p:tavLst>
                                        <p:tav tm="0">
                                          <p:val>
                                            <p:strVal val="#ppt_y-.1"/>
                                          </p:val>
                                        </p:tav>
                                        <p:tav tm="100000">
                                          <p:val>
                                            <p:strVal val="#ppt_y"/>
                                          </p:val>
                                        </p:tav>
                                      </p:tavLst>
                                    </p:anim>
                                  </p:childTnLst>
                                </p:cTn>
                              </p:par>
                            </p:childTnLst>
                          </p:cTn>
                        </p:par>
                        <p:par>
                          <p:cTn id="135" fill="hold">
                            <p:stCondLst>
                              <p:cond delay="11000"/>
                            </p:stCondLst>
                            <p:childTnLst>
                              <p:par>
                                <p:cTn id="136" presetID="53" presetClass="entr" presetSubtype="16" fill="hold" nodeType="afterEffect">
                                  <p:stCondLst>
                                    <p:cond delay="0"/>
                                  </p:stCondLst>
                                  <p:childTnLst>
                                    <p:set>
                                      <p:cBhvr>
                                        <p:cTn id="137" dur="1" fill="hold">
                                          <p:stCondLst>
                                            <p:cond delay="0"/>
                                          </p:stCondLst>
                                        </p:cTn>
                                        <p:tgtEl>
                                          <p:spTgt spid="4171"/>
                                        </p:tgtEl>
                                        <p:attrNameLst>
                                          <p:attrName>style.visibility</p:attrName>
                                        </p:attrNameLst>
                                      </p:cBhvr>
                                      <p:to>
                                        <p:strVal val="visible"/>
                                      </p:to>
                                    </p:set>
                                    <p:anim calcmode="lin" valueType="num">
                                      <p:cBhvr>
                                        <p:cTn id="138" dur="500" fill="hold"/>
                                        <p:tgtEl>
                                          <p:spTgt spid="4171"/>
                                        </p:tgtEl>
                                        <p:attrNameLst>
                                          <p:attrName>ppt_w</p:attrName>
                                        </p:attrNameLst>
                                      </p:cBhvr>
                                      <p:tavLst>
                                        <p:tav tm="0">
                                          <p:val>
                                            <p:fltVal val="0.000000"/>
                                          </p:val>
                                        </p:tav>
                                        <p:tav tm="100000">
                                          <p:val>
                                            <p:strVal val="#ppt_w"/>
                                          </p:val>
                                        </p:tav>
                                      </p:tavLst>
                                    </p:anim>
                                    <p:anim calcmode="lin" valueType="num">
                                      <p:cBhvr>
                                        <p:cTn id="139" dur="500" fill="hold"/>
                                        <p:tgtEl>
                                          <p:spTgt spid="4171"/>
                                        </p:tgtEl>
                                        <p:attrNameLst>
                                          <p:attrName>ppt_h</p:attrName>
                                        </p:attrNameLst>
                                      </p:cBhvr>
                                      <p:tavLst>
                                        <p:tav tm="0">
                                          <p:val>
                                            <p:fltVal val="0.000000"/>
                                          </p:val>
                                        </p:tav>
                                        <p:tav tm="100000">
                                          <p:val>
                                            <p:strVal val="#ppt_h"/>
                                          </p:val>
                                        </p:tav>
                                      </p:tavLst>
                                    </p:anim>
                                    <p:animEffect transition="in" filter="fade">
                                      <p:cBhvr>
                                        <p:cTn id="140" dur="500"/>
                                        <p:tgtEl>
                                          <p:spTgt spid="4171"/>
                                        </p:tgtEl>
                                      </p:cBhvr>
                                    </p:animEffect>
                                  </p:childTnLst>
                                </p:cTn>
                              </p:par>
                            </p:childTnLst>
                          </p:cTn>
                        </p:par>
                        <p:par>
                          <p:cTn id="141" fill="hold">
                            <p:stCondLst>
                              <p:cond delay="11500"/>
                            </p:stCondLst>
                            <p:childTnLst>
                              <p:par>
                                <p:cTn id="142" presetID="53" presetClass="entr" presetSubtype="16" fill="hold" grpId="0" nodeType="afterEffect">
                                  <p:stCondLst>
                                    <p:cond delay="0"/>
                                  </p:stCondLst>
                                  <p:childTnLst>
                                    <p:set>
                                      <p:cBhvr>
                                        <p:cTn id="143" dur="1" fill="hold">
                                          <p:stCondLst>
                                            <p:cond delay="0"/>
                                          </p:stCondLst>
                                        </p:cTn>
                                        <p:tgtEl>
                                          <p:spTgt spid="4174"/>
                                        </p:tgtEl>
                                        <p:attrNameLst>
                                          <p:attrName>style.visibility</p:attrName>
                                        </p:attrNameLst>
                                      </p:cBhvr>
                                      <p:to>
                                        <p:strVal val="visible"/>
                                      </p:to>
                                    </p:set>
                                    <p:anim calcmode="lin" valueType="num">
                                      <p:cBhvr>
                                        <p:cTn id="144" dur="1000" fill="hold"/>
                                        <p:tgtEl>
                                          <p:spTgt spid="4174"/>
                                        </p:tgtEl>
                                        <p:attrNameLst>
                                          <p:attrName>ppt_w</p:attrName>
                                        </p:attrNameLst>
                                      </p:cBhvr>
                                      <p:tavLst>
                                        <p:tav tm="0">
                                          <p:val>
                                            <p:fltVal val="0.000000"/>
                                          </p:val>
                                        </p:tav>
                                        <p:tav tm="100000">
                                          <p:val>
                                            <p:strVal val="#ppt_w"/>
                                          </p:val>
                                        </p:tav>
                                      </p:tavLst>
                                    </p:anim>
                                    <p:anim calcmode="lin" valueType="num">
                                      <p:cBhvr>
                                        <p:cTn id="145" dur="1000" fill="hold"/>
                                        <p:tgtEl>
                                          <p:spTgt spid="4174"/>
                                        </p:tgtEl>
                                        <p:attrNameLst>
                                          <p:attrName>ppt_h</p:attrName>
                                        </p:attrNameLst>
                                      </p:cBhvr>
                                      <p:tavLst>
                                        <p:tav tm="0">
                                          <p:val>
                                            <p:fltVal val="0.000000"/>
                                          </p:val>
                                        </p:tav>
                                        <p:tav tm="100000">
                                          <p:val>
                                            <p:strVal val="#ppt_h"/>
                                          </p:val>
                                        </p:tav>
                                      </p:tavLst>
                                    </p:anim>
                                    <p:animEffect transition="in" filter="fade">
                                      <p:cBhvr>
                                        <p:cTn id="146" dur="1000"/>
                                        <p:tgtEl>
                                          <p:spTgt spid="4174"/>
                                        </p:tgtEl>
                                      </p:cBhvr>
                                    </p:animEffect>
                                  </p:childTnLst>
                                </p:cTn>
                              </p:par>
                              <p:par>
                                <p:cTn id="147" presetID="51" presetClass="entr" presetSubtype="0" fill="hold" nodeType="withEffect">
                                  <p:stCondLst>
                                    <p:cond delay="0"/>
                                  </p:stCondLst>
                                  <p:childTnLst>
                                    <p:set>
                                      <p:cBhvr>
                                        <p:cTn id="148" dur="1" fill="hold">
                                          <p:stCondLst>
                                            <p:cond delay="0"/>
                                          </p:stCondLst>
                                        </p:cTn>
                                        <p:tgtEl>
                                          <p:spTgt spid="4178"/>
                                        </p:tgtEl>
                                        <p:attrNameLst>
                                          <p:attrName>style.visibility</p:attrName>
                                        </p:attrNameLst>
                                      </p:cBhvr>
                                      <p:to>
                                        <p:strVal val="visible"/>
                                      </p:to>
                                    </p:set>
                                    <p:animEffect transition="in" filter="fade">
                                      <p:cBhvr>
                                        <p:cTn id="149" dur="770" decel="100000"/>
                                        <p:tgtEl>
                                          <p:spTgt spid="4178"/>
                                        </p:tgtEl>
                                      </p:cBhvr>
                                    </p:animEffect>
                                    <p:animScale>
                                      <p:cBhvr>
                                        <p:cTn id="150" dur="770" decel="100000"/>
                                        <p:tgtEl>
                                          <p:spTgt spid="4178"/>
                                        </p:tgtEl>
                                      </p:cBhvr>
                                      <p:from x="10000" y="10000"/>
                                      <p:to x="200000" y="450000"/>
                                    </p:animScale>
                                    <p:animScale>
                                      <p:cBhvr>
                                        <p:cTn id="151" dur="1230" accel="100000" fill="hold">
                                          <p:stCondLst>
                                            <p:cond delay="770"/>
                                          </p:stCondLst>
                                        </p:cTn>
                                        <p:tgtEl>
                                          <p:spTgt spid="4178"/>
                                        </p:tgtEl>
                                      </p:cBhvr>
                                      <p:from x="200000" y="450000"/>
                                      <p:to x="100000" y="100000"/>
                                    </p:animScale>
                                    <p:set>
                                      <p:cBhvr>
                                        <p:cTn id="152" dur="770" fill="hold"/>
                                        <p:tgtEl>
                                          <p:spTgt spid="4178"/>
                                        </p:tgtEl>
                                        <p:attrNameLst>
                                          <p:attrName>ppt_x</p:attrName>
                                        </p:attrNameLst>
                                      </p:cBhvr>
                                      <p:to>
                                        <p:strVal val="(0.5)"/>
                                      </p:to>
                                    </p:set>
                                    <p:anim from="(0.5)" to="(#ppt_x)" calcmode="lin" valueType="num">
                                      <p:cBhvr>
                                        <p:cTn id="153" dur="1230" accel="100000" fill="hold">
                                          <p:stCondLst>
                                            <p:cond delay="770"/>
                                          </p:stCondLst>
                                        </p:cTn>
                                        <p:tgtEl>
                                          <p:spTgt spid="4178"/>
                                        </p:tgtEl>
                                        <p:attrNameLst>
                                          <p:attrName>ppt_x</p:attrName>
                                        </p:attrNameLst>
                                      </p:cBhvr>
                                    </p:anim>
                                    <p:set>
                                      <p:cBhvr>
                                        <p:cTn id="154" dur="770" fill="hold"/>
                                        <p:tgtEl>
                                          <p:spTgt spid="4178"/>
                                        </p:tgtEl>
                                        <p:attrNameLst>
                                          <p:attrName>ppt_y</p:attrName>
                                        </p:attrNameLst>
                                      </p:cBhvr>
                                      <p:to>
                                        <p:strVal val="(#ppt_y+0.4)"/>
                                      </p:to>
                                    </p:set>
                                    <p:anim from="(#ppt_y+0.4)" to="(#ppt_y)" calcmode="lin" valueType="num">
                                      <p:cBhvr>
                                        <p:cTn id="155" dur="1230" accel="100000" fill="hold">
                                          <p:stCondLst>
                                            <p:cond delay="770"/>
                                          </p:stCondLst>
                                        </p:cTn>
                                        <p:tgtEl>
                                          <p:spTgt spid="4178"/>
                                        </p:tgtEl>
                                        <p:attrNameLst>
                                          <p:attrName>ppt_y</p:attrName>
                                        </p:attrNameLst>
                                      </p:cBhvr>
                                    </p:anim>
                                  </p:childTnLst>
                                </p:cTn>
                              </p:par>
                            </p:childTnLst>
                          </p:cTn>
                        </p:par>
                        <p:par>
                          <p:cTn id="156" fill="hold">
                            <p:stCondLst>
                              <p:cond delay="12500"/>
                            </p:stCondLst>
                            <p:childTnLst>
                              <p:par>
                                <p:cTn id="157" presetID="53" presetClass="entr" presetSubtype="16" fill="hold" grpId="0" nodeType="afterEffect">
                                  <p:stCondLst>
                                    <p:cond delay="0"/>
                                  </p:stCondLst>
                                  <p:childTnLst>
                                    <p:set>
                                      <p:cBhvr>
                                        <p:cTn id="158" dur="1" fill="hold">
                                          <p:stCondLst>
                                            <p:cond delay="0"/>
                                          </p:stCondLst>
                                        </p:cTn>
                                        <p:tgtEl>
                                          <p:spTgt spid="4181"/>
                                        </p:tgtEl>
                                        <p:attrNameLst>
                                          <p:attrName>style.visibility</p:attrName>
                                        </p:attrNameLst>
                                      </p:cBhvr>
                                      <p:to>
                                        <p:strVal val="visible"/>
                                      </p:to>
                                    </p:set>
                                    <p:anim calcmode="lin" valueType="num">
                                      <p:cBhvr>
                                        <p:cTn id="159" dur="500" fill="hold"/>
                                        <p:tgtEl>
                                          <p:spTgt spid="4181"/>
                                        </p:tgtEl>
                                        <p:attrNameLst>
                                          <p:attrName>ppt_w</p:attrName>
                                        </p:attrNameLst>
                                      </p:cBhvr>
                                      <p:tavLst>
                                        <p:tav tm="0">
                                          <p:val>
                                            <p:fltVal val="0.000000"/>
                                          </p:val>
                                        </p:tav>
                                        <p:tav tm="100000">
                                          <p:val>
                                            <p:strVal val="#ppt_w"/>
                                          </p:val>
                                        </p:tav>
                                      </p:tavLst>
                                    </p:anim>
                                    <p:anim calcmode="lin" valueType="num">
                                      <p:cBhvr>
                                        <p:cTn id="160" dur="500" fill="hold"/>
                                        <p:tgtEl>
                                          <p:spTgt spid="4181"/>
                                        </p:tgtEl>
                                        <p:attrNameLst>
                                          <p:attrName>ppt_h</p:attrName>
                                        </p:attrNameLst>
                                      </p:cBhvr>
                                      <p:tavLst>
                                        <p:tav tm="0">
                                          <p:val>
                                            <p:fltVal val="0.000000"/>
                                          </p:val>
                                        </p:tav>
                                        <p:tav tm="100000">
                                          <p:val>
                                            <p:strVal val="#ppt_h"/>
                                          </p:val>
                                        </p:tav>
                                      </p:tavLst>
                                    </p:anim>
                                    <p:animEffect transition="in" filter="fade">
                                      <p:cBhvr>
                                        <p:cTn id="161" dur="500"/>
                                        <p:tgtEl>
                                          <p:spTgt spid="4181"/>
                                        </p:tgtEl>
                                      </p:cBhvr>
                                    </p:animEffect>
                                  </p:childTnLst>
                                </p:cTn>
                              </p:par>
                              <p:par>
                                <p:cTn id="162" presetID="51" presetClass="entr" presetSubtype="0" fill="hold" nodeType="withEffect">
                                  <p:stCondLst>
                                    <p:cond delay="0"/>
                                  </p:stCondLst>
                                  <p:childTnLst>
                                    <p:set>
                                      <p:cBhvr>
                                        <p:cTn id="163" dur="1" fill="hold">
                                          <p:stCondLst>
                                            <p:cond delay="0"/>
                                          </p:stCondLst>
                                        </p:cTn>
                                        <p:tgtEl>
                                          <p:spTgt spid="4182"/>
                                        </p:tgtEl>
                                        <p:attrNameLst>
                                          <p:attrName>style.visibility</p:attrName>
                                        </p:attrNameLst>
                                      </p:cBhvr>
                                      <p:to>
                                        <p:strVal val="visible"/>
                                      </p:to>
                                    </p:set>
                                    <p:animEffect transition="in" filter="fade">
                                      <p:cBhvr>
                                        <p:cTn id="164" dur="770" decel="100000"/>
                                        <p:tgtEl>
                                          <p:spTgt spid="4182"/>
                                        </p:tgtEl>
                                      </p:cBhvr>
                                    </p:animEffect>
                                    <p:animScale>
                                      <p:cBhvr>
                                        <p:cTn id="165" dur="770" decel="100000"/>
                                        <p:tgtEl>
                                          <p:spTgt spid="4182"/>
                                        </p:tgtEl>
                                      </p:cBhvr>
                                      <p:from x="10000" y="10000"/>
                                      <p:to x="200000" y="450000"/>
                                    </p:animScale>
                                    <p:animScale>
                                      <p:cBhvr>
                                        <p:cTn id="166" dur="1230" accel="100000" fill="hold">
                                          <p:stCondLst>
                                            <p:cond delay="770"/>
                                          </p:stCondLst>
                                        </p:cTn>
                                        <p:tgtEl>
                                          <p:spTgt spid="4182"/>
                                        </p:tgtEl>
                                      </p:cBhvr>
                                      <p:from x="200000" y="450000"/>
                                      <p:to x="100000" y="100000"/>
                                    </p:animScale>
                                    <p:set>
                                      <p:cBhvr>
                                        <p:cTn id="167" dur="770" fill="hold"/>
                                        <p:tgtEl>
                                          <p:spTgt spid="4182"/>
                                        </p:tgtEl>
                                        <p:attrNameLst>
                                          <p:attrName>ppt_x</p:attrName>
                                        </p:attrNameLst>
                                      </p:cBhvr>
                                      <p:to>
                                        <p:strVal val="(0.5)"/>
                                      </p:to>
                                    </p:set>
                                    <p:anim from="(0.5)" to="(#ppt_x)" calcmode="lin" valueType="num">
                                      <p:cBhvr>
                                        <p:cTn id="168" dur="1230" accel="100000" fill="hold">
                                          <p:stCondLst>
                                            <p:cond delay="770"/>
                                          </p:stCondLst>
                                        </p:cTn>
                                        <p:tgtEl>
                                          <p:spTgt spid="4182"/>
                                        </p:tgtEl>
                                        <p:attrNameLst>
                                          <p:attrName>ppt_x</p:attrName>
                                        </p:attrNameLst>
                                      </p:cBhvr>
                                    </p:anim>
                                    <p:set>
                                      <p:cBhvr>
                                        <p:cTn id="169" dur="770" fill="hold"/>
                                        <p:tgtEl>
                                          <p:spTgt spid="4182"/>
                                        </p:tgtEl>
                                        <p:attrNameLst>
                                          <p:attrName>ppt_y</p:attrName>
                                        </p:attrNameLst>
                                      </p:cBhvr>
                                      <p:to>
                                        <p:strVal val="(#ppt_y+0.4)"/>
                                      </p:to>
                                    </p:set>
                                    <p:anim from="(#ppt_y+0.4)" to="(#ppt_y)" calcmode="lin" valueType="num">
                                      <p:cBhvr>
                                        <p:cTn id="170" dur="1230" accel="100000" fill="hold">
                                          <p:stCondLst>
                                            <p:cond delay="770"/>
                                          </p:stCondLst>
                                        </p:cTn>
                                        <p:tgtEl>
                                          <p:spTgt spid="4182"/>
                                        </p:tgtEl>
                                        <p:attrNameLst>
                                          <p:attrName>ppt_y</p:attrName>
                                        </p:attrNameLst>
                                      </p:cBhvr>
                                    </p:anim>
                                  </p:childTnLst>
                                </p:cTn>
                              </p:par>
                            </p:childTnLst>
                          </p:cTn>
                        </p:par>
                        <p:par>
                          <p:cTn id="171" fill="hold">
                            <p:stCondLst>
                              <p:cond delay="13000"/>
                            </p:stCondLst>
                            <p:childTnLst>
                              <p:par>
                                <p:cTn id="172" presetID="53" presetClass="entr" presetSubtype="16" fill="hold" grpId="0" nodeType="afterEffect">
                                  <p:stCondLst>
                                    <p:cond delay="0"/>
                                  </p:stCondLst>
                                  <p:childTnLst>
                                    <p:set>
                                      <p:cBhvr>
                                        <p:cTn id="173" dur="1" fill="hold">
                                          <p:stCondLst>
                                            <p:cond delay="0"/>
                                          </p:stCondLst>
                                        </p:cTn>
                                        <p:tgtEl>
                                          <p:spTgt spid="4185"/>
                                        </p:tgtEl>
                                        <p:attrNameLst>
                                          <p:attrName>style.visibility</p:attrName>
                                        </p:attrNameLst>
                                      </p:cBhvr>
                                      <p:to>
                                        <p:strVal val="visible"/>
                                      </p:to>
                                    </p:set>
                                    <p:anim calcmode="lin" valueType="num">
                                      <p:cBhvr>
                                        <p:cTn id="174" dur="500" fill="hold"/>
                                        <p:tgtEl>
                                          <p:spTgt spid="4185"/>
                                        </p:tgtEl>
                                        <p:attrNameLst>
                                          <p:attrName>ppt_w</p:attrName>
                                        </p:attrNameLst>
                                      </p:cBhvr>
                                      <p:tavLst>
                                        <p:tav tm="0">
                                          <p:val>
                                            <p:fltVal val="0.000000"/>
                                          </p:val>
                                        </p:tav>
                                        <p:tav tm="100000">
                                          <p:val>
                                            <p:strVal val="#ppt_w"/>
                                          </p:val>
                                        </p:tav>
                                      </p:tavLst>
                                    </p:anim>
                                    <p:anim calcmode="lin" valueType="num">
                                      <p:cBhvr>
                                        <p:cTn id="175" dur="500" fill="hold"/>
                                        <p:tgtEl>
                                          <p:spTgt spid="4185"/>
                                        </p:tgtEl>
                                        <p:attrNameLst>
                                          <p:attrName>ppt_h</p:attrName>
                                        </p:attrNameLst>
                                      </p:cBhvr>
                                      <p:tavLst>
                                        <p:tav tm="0">
                                          <p:val>
                                            <p:fltVal val="0.000000"/>
                                          </p:val>
                                        </p:tav>
                                        <p:tav tm="100000">
                                          <p:val>
                                            <p:strVal val="#ppt_h"/>
                                          </p:val>
                                        </p:tav>
                                      </p:tavLst>
                                    </p:anim>
                                    <p:animEffect transition="in" filter="fade">
                                      <p:cBhvr>
                                        <p:cTn id="176" dur="500"/>
                                        <p:tgtEl>
                                          <p:spTgt spid="4185"/>
                                        </p:tgtEl>
                                      </p:cBhvr>
                                    </p:animEffect>
                                  </p:childTnLst>
                                </p:cTn>
                              </p:par>
                              <p:par>
                                <p:cTn id="177" presetID="51" presetClass="entr" presetSubtype="0" fill="hold" nodeType="withEffect">
                                  <p:stCondLst>
                                    <p:cond delay="0"/>
                                  </p:stCondLst>
                                  <p:childTnLst>
                                    <p:set>
                                      <p:cBhvr>
                                        <p:cTn id="178" dur="1" fill="hold">
                                          <p:stCondLst>
                                            <p:cond delay="0"/>
                                          </p:stCondLst>
                                        </p:cTn>
                                        <p:tgtEl>
                                          <p:spTgt spid="4175"/>
                                        </p:tgtEl>
                                        <p:attrNameLst>
                                          <p:attrName>style.visibility</p:attrName>
                                        </p:attrNameLst>
                                      </p:cBhvr>
                                      <p:to>
                                        <p:strVal val="visible"/>
                                      </p:to>
                                    </p:set>
                                    <p:animEffect transition="in" filter="fade">
                                      <p:cBhvr>
                                        <p:cTn id="179" dur="770" decel="100000"/>
                                        <p:tgtEl>
                                          <p:spTgt spid="4175"/>
                                        </p:tgtEl>
                                      </p:cBhvr>
                                    </p:animEffect>
                                    <p:animScale>
                                      <p:cBhvr>
                                        <p:cTn id="180" dur="770" decel="100000"/>
                                        <p:tgtEl>
                                          <p:spTgt spid="4175"/>
                                        </p:tgtEl>
                                      </p:cBhvr>
                                      <p:from x="10000" y="10000"/>
                                      <p:to x="200000" y="450000"/>
                                    </p:animScale>
                                    <p:animScale>
                                      <p:cBhvr>
                                        <p:cTn id="181" dur="1230" accel="100000" fill="hold">
                                          <p:stCondLst>
                                            <p:cond delay="770"/>
                                          </p:stCondLst>
                                        </p:cTn>
                                        <p:tgtEl>
                                          <p:spTgt spid="4175"/>
                                        </p:tgtEl>
                                      </p:cBhvr>
                                      <p:from x="200000" y="450000"/>
                                      <p:to x="100000" y="100000"/>
                                    </p:animScale>
                                    <p:set>
                                      <p:cBhvr>
                                        <p:cTn id="182" dur="770" fill="hold"/>
                                        <p:tgtEl>
                                          <p:spTgt spid="4175"/>
                                        </p:tgtEl>
                                        <p:attrNameLst>
                                          <p:attrName>ppt_x</p:attrName>
                                        </p:attrNameLst>
                                      </p:cBhvr>
                                      <p:to>
                                        <p:strVal val="(0.5)"/>
                                      </p:to>
                                    </p:set>
                                    <p:anim from="(0.5)" to="(#ppt_x)" calcmode="lin" valueType="num">
                                      <p:cBhvr>
                                        <p:cTn id="183" dur="1230" accel="100000" fill="hold">
                                          <p:stCondLst>
                                            <p:cond delay="770"/>
                                          </p:stCondLst>
                                        </p:cTn>
                                        <p:tgtEl>
                                          <p:spTgt spid="4175"/>
                                        </p:tgtEl>
                                        <p:attrNameLst>
                                          <p:attrName>ppt_x</p:attrName>
                                        </p:attrNameLst>
                                      </p:cBhvr>
                                    </p:anim>
                                    <p:set>
                                      <p:cBhvr>
                                        <p:cTn id="184" dur="770" fill="hold"/>
                                        <p:tgtEl>
                                          <p:spTgt spid="4175"/>
                                        </p:tgtEl>
                                        <p:attrNameLst>
                                          <p:attrName>ppt_y</p:attrName>
                                        </p:attrNameLst>
                                      </p:cBhvr>
                                      <p:to>
                                        <p:strVal val="(#ppt_y+0.4)"/>
                                      </p:to>
                                    </p:set>
                                    <p:anim from="(#ppt_y+0.4)" to="(#ppt_y)" calcmode="lin" valueType="num">
                                      <p:cBhvr>
                                        <p:cTn id="185" dur="1230" accel="100000" fill="hold">
                                          <p:stCondLst>
                                            <p:cond delay="770"/>
                                          </p:stCondLst>
                                        </p:cTn>
                                        <p:tgtEl>
                                          <p:spTgt spid="417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3" grpId="0" bldLvl="0" animBg="1"/>
      <p:bldP spid="4124" grpId="0" bldLvl="0" animBg="1"/>
      <p:bldP spid="4127" grpId="0" bldLvl="0" animBg="1"/>
      <p:bldP spid="4130" grpId="0" bldLvl="0" animBg="1"/>
      <p:bldP spid="4155" grpId="0" bldLvl="0" animBg="1"/>
      <p:bldP spid="4156" grpId="0" bldLvl="0" animBg="1"/>
      <p:bldP spid="4157" grpId="0" bldLvl="0" animBg="1"/>
      <p:bldP spid="4158" grpId="0" bldLvl="0" animBg="1"/>
      <p:bldP spid="4159" grpId="0" bldLvl="0" animBg="1"/>
      <p:bldP spid="4160" grpId="0" bldLvl="0" animBg="1"/>
      <p:bldP spid="4161" grpId="0" bldLvl="0" animBg="1"/>
      <p:bldP spid="4162" grpId="0" bldLvl="0" animBg="1"/>
      <p:bldP spid="4163" grpId="0" bldLvl="0" animBg="1"/>
      <p:bldP spid="4164" grpId="0" bldLvl="0" animBg="1"/>
      <p:bldP spid="4165" grpId="0" bldLvl="0" animBg="1"/>
      <p:bldP spid="4174" grpId="0" bldLvl="0" animBg="1"/>
      <p:bldP spid="4181" grpId="0" bldLvl="0" animBg="1"/>
      <p:bldP spid="4185" grpId="0" bldLvl="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idx="4294967295"/>
          </p:nvPr>
        </p:nvSpPr>
        <p:spPr>
          <a:xfrm>
            <a:off x="827088" y="115888"/>
            <a:ext cx="7772400" cy="1143000"/>
          </a:xfrm>
        </p:spPr>
        <p:txBody>
          <a:bodyPr/>
          <a:lstStyle/>
          <a:p>
            <a:r>
              <a:rPr lang="zh-CN" altLang="en-US" smtClean="0"/>
              <a:t>系统安全性定义</a:t>
            </a:r>
            <a:endParaRPr lang="zh-CN" altLang="en-US" smtClean="0"/>
          </a:p>
        </p:txBody>
      </p:sp>
      <p:sp>
        <p:nvSpPr>
          <p:cNvPr id="126979" name="Rectangle 1027"/>
          <p:cNvSpPr>
            <a:spLocks noGrp="1" noChangeArrowheads="1"/>
          </p:cNvSpPr>
          <p:nvPr>
            <p:ph type="body" idx="4294967295"/>
          </p:nvPr>
        </p:nvSpPr>
        <p:spPr>
          <a:xfrm>
            <a:off x="323850" y="1628775"/>
            <a:ext cx="8497888" cy="4306888"/>
          </a:xfrm>
        </p:spPr>
        <p:txBody>
          <a:bodyPr/>
          <a:lstStyle/>
          <a:p>
            <a:pPr>
              <a:lnSpc>
                <a:spcPct val="90000"/>
              </a:lnSpc>
            </a:pPr>
            <a:r>
              <a:rPr lang="zh-CN" altLang="en-US" sz="3000" smtClean="0"/>
              <a:t>系统安全性定义：在时刻</a:t>
            </a:r>
            <a:r>
              <a:rPr lang="en-US" altLang="zh-CN" sz="3000" smtClean="0"/>
              <a:t>T0</a:t>
            </a:r>
            <a:r>
              <a:rPr lang="zh-CN" altLang="en-US" sz="3000" smtClean="0"/>
              <a:t>系统是安全的，仅当存在一个进程序列</a:t>
            </a:r>
            <a:r>
              <a:rPr lang="en-US" altLang="zh-CN" sz="3000" smtClean="0"/>
              <a:t>P1,..,Pn</a:t>
            </a:r>
            <a:r>
              <a:rPr lang="zh-CN" altLang="en-US" sz="3000" smtClean="0"/>
              <a:t>，对进程</a:t>
            </a:r>
            <a:r>
              <a:rPr lang="en-US" altLang="zh-CN" sz="3000" smtClean="0"/>
              <a:t>Pk</a:t>
            </a:r>
            <a:r>
              <a:rPr lang="zh-CN" altLang="en-US" sz="3000" smtClean="0"/>
              <a:t>满足公式：</a:t>
            </a:r>
            <a:endParaRPr lang="zh-CN" altLang="en-US" sz="3000" smtClean="0"/>
          </a:p>
          <a:p>
            <a:pPr>
              <a:lnSpc>
                <a:spcPct val="90000"/>
              </a:lnSpc>
            </a:pPr>
            <a:endParaRPr lang="zh-CN" altLang="en-US" sz="3000" smtClean="0"/>
          </a:p>
          <a:p>
            <a:pPr>
              <a:lnSpc>
                <a:spcPct val="90000"/>
              </a:lnSpc>
              <a:buFont typeface="Wingdings" panose="05000000000000000000" pitchFamily="2" charset="2"/>
              <a:buNone/>
            </a:pPr>
            <a:r>
              <a:rPr lang="en-US" altLang="zh-CN" sz="3000" smtClean="0"/>
              <a:t>		Need[k,i] ≤Available [i]+ ∑Allocation[j,i]          </a:t>
            </a:r>
            <a:endParaRPr lang="en-US" altLang="zh-CN" sz="3000" smtClean="0"/>
          </a:p>
          <a:p>
            <a:pPr>
              <a:lnSpc>
                <a:spcPct val="90000"/>
              </a:lnSpc>
              <a:buFont typeface="Wingdings" panose="05000000000000000000" pitchFamily="2" charset="2"/>
              <a:buNone/>
            </a:pPr>
            <a:r>
              <a:rPr lang="en-US" altLang="zh-CN" sz="3000" smtClean="0"/>
              <a:t>	                           k=1,…,n;</a:t>
            </a:r>
            <a:endParaRPr lang="en-US" altLang="zh-CN" sz="3000" smtClean="0"/>
          </a:p>
          <a:p>
            <a:pPr>
              <a:lnSpc>
                <a:spcPct val="90000"/>
              </a:lnSpc>
              <a:buFont typeface="Wingdings" panose="05000000000000000000" pitchFamily="2" charset="2"/>
              <a:buNone/>
            </a:pPr>
            <a:r>
              <a:rPr lang="en-US" altLang="zh-CN" sz="3000" smtClean="0"/>
              <a:t>                               i=1,…,m; </a:t>
            </a:r>
            <a:endParaRPr lang="en-US" altLang="zh-CN" sz="3000" smtClean="0"/>
          </a:p>
        </p:txBody>
      </p:sp>
    </p:spTree>
  </p:cSld>
  <p:clrMapOvr>
    <a:masterClrMapping/>
  </p:clrMapOvr>
  <p:transition>
    <p:blinds dir="vert"/>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755650" y="53975"/>
            <a:ext cx="7772400" cy="927100"/>
          </a:xfrm>
        </p:spPr>
        <p:txBody>
          <a:bodyPr/>
          <a:lstStyle/>
          <a:p>
            <a:r>
              <a:rPr lang="zh-CN" altLang="en-US" smtClean="0"/>
              <a:t>银行家算法基本思想</a:t>
            </a:r>
            <a:endParaRPr lang="en-US" altLang="zh-CN" smtClean="0"/>
          </a:p>
        </p:txBody>
      </p:sp>
      <p:sp>
        <p:nvSpPr>
          <p:cNvPr id="124931" name="Rectangle 3"/>
          <p:cNvSpPr>
            <a:spLocks noGrp="1" noChangeArrowheads="1"/>
          </p:cNvSpPr>
          <p:nvPr>
            <p:ph type="body" idx="4294967295"/>
          </p:nvPr>
        </p:nvSpPr>
        <p:spPr>
          <a:xfrm>
            <a:off x="539750" y="1125538"/>
            <a:ext cx="8229600" cy="5646737"/>
          </a:xfrm>
        </p:spPr>
        <p:txBody>
          <a:bodyPr/>
          <a:lstStyle/>
          <a:p>
            <a:pPr eaLnBrk="1" hangingPunct="1">
              <a:lnSpc>
                <a:spcPct val="90000"/>
              </a:lnSpc>
            </a:pPr>
            <a:r>
              <a:rPr lang="zh-CN" altLang="en-US" sz="2800" smtClean="0">
                <a:latin typeface="宋体" panose="02010600030101010101" pitchFamily="2" charset="-122"/>
              </a:rPr>
              <a:t>系统中的所有进程进入进程集合</a:t>
            </a:r>
            <a:r>
              <a:rPr lang="en-US" altLang="zh-CN" sz="2800" smtClean="0">
                <a:latin typeface="宋体" panose="02010600030101010101" pitchFamily="2" charset="-122"/>
              </a:rPr>
              <a:t>,</a:t>
            </a:r>
            <a:endParaRPr lang="en-US" altLang="zh-CN"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在安全状态下系统收到进程的资源请求后</a:t>
            </a:r>
            <a:r>
              <a:rPr lang="en-US" altLang="zh-CN" sz="2800" smtClean="0">
                <a:latin typeface="宋体" panose="02010600030101010101" pitchFamily="2" charset="-122"/>
              </a:rPr>
              <a:t>,</a:t>
            </a:r>
            <a:r>
              <a:rPr lang="zh-CN" altLang="en-US" sz="2800" smtClean="0">
                <a:latin typeface="宋体" panose="02010600030101010101" pitchFamily="2" charset="-122"/>
              </a:rPr>
              <a:t>先把资源试探性分配给它。</a:t>
            </a:r>
            <a:endParaRPr lang="zh-CN" altLang="en-US"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系统用剩下的可用资源和进程集合中其他进程还要的资源数作比较，在进程集合中找到剩余资源能满足最大需求量的进程</a:t>
            </a:r>
            <a:r>
              <a:rPr lang="en-US" altLang="zh-CN" sz="2800" smtClean="0">
                <a:latin typeface="宋体" panose="02010600030101010101" pitchFamily="2" charset="-122"/>
              </a:rPr>
              <a:t>,</a:t>
            </a:r>
            <a:r>
              <a:rPr lang="zh-CN" altLang="en-US" sz="2800" smtClean="0">
                <a:latin typeface="宋体" panose="02010600030101010101" pitchFamily="2" charset="-122"/>
              </a:rPr>
              <a:t>从而</a:t>
            </a:r>
            <a:r>
              <a:rPr lang="en-US" altLang="zh-CN" sz="2800" smtClean="0">
                <a:latin typeface="宋体" panose="02010600030101010101" pitchFamily="2" charset="-122"/>
              </a:rPr>
              <a:t>,</a:t>
            </a:r>
            <a:r>
              <a:rPr lang="zh-CN" altLang="en-US" sz="2800" smtClean="0">
                <a:latin typeface="宋体" panose="02010600030101010101" pitchFamily="2" charset="-122"/>
              </a:rPr>
              <a:t>保证这个进程运行完毕并归还全部资源。</a:t>
            </a:r>
            <a:endParaRPr lang="zh-CN" altLang="en-US"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把这个进程从集合中去掉</a:t>
            </a:r>
            <a:r>
              <a:rPr lang="en-US" altLang="zh-CN" sz="2800" smtClean="0">
                <a:latin typeface="宋体" panose="02010600030101010101" pitchFamily="2" charset="-122"/>
              </a:rPr>
              <a:t>, </a:t>
            </a:r>
            <a:r>
              <a:rPr lang="zh-CN" altLang="en-US" sz="2800" smtClean="0">
                <a:latin typeface="宋体" panose="02010600030101010101" pitchFamily="2" charset="-122"/>
              </a:rPr>
              <a:t>系统的剩余资源更多了</a:t>
            </a:r>
            <a:r>
              <a:rPr lang="en-US" altLang="zh-CN" sz="2800" smtClean="0">
                <a:latin typeface="宋体" panose="02010600030101010101" pitchFamily="2" charset="-122"/>
              </a:rPr>
              <a:t>,</a:t>
            </a:r>
            <a:r>
              <a:rPr lang="zh-CN" altLang="en-US" sz="2800" smtClean="0">
                <a:latin typeface="宋体" panose="02010600030101010101" pitchFamily="2" charset="-122"/>
              </a:rPr>
              <a:t>反复执行上述步骤。</a:t>
            </a:r>
            <a:endParaRPr lang="zh-CN" altLang="en-US" sz="2800" smtClean="0">
              <a:latin typeface="宋体" panose="02010600030101010101" pitchFamily="2" charset="-122"/>
            </a:endParaRPr>
          </a:p>
          <a:p>
            <a:pPr eaLnBrk="1" hangingPunct="1">
              <a:lnSpc>
                <a:spcPct val="90000"/>
              </a:lnSpc>
            </a:pPr>
            <a:r>
              <a:rPr lang="zh-CN" altLang="en-US" sz="2800" smtClean="0">
                <a:latin typeface="宋体" panose="02010600030101010101" pitchFamily="2" charset="-122"/>
              </a:rPr>
              <a:t>最后</a:t>
            </a:r>
            <a:r>
              <a:rPr lang="en-US" altLang="zh-CN" sz="2800" smtClean="0">
                <a:latin typeface="宋体" panose="02010600030101010101" pitchFamily="2" charset="-122"/>
              </a:rPr>
              <a:t>,</a:t>
            </a:r>
            <a:r>
              <a:rPr lang="zh-CN" altLang="en-US" sz="2800" smtClean="0">
                <a:latin typeface="宋体" panose="02010600030101010101" pitchFamily="2" charset="-122"/>
              </a:rPr>
              <a:t>检查进程集合</a:t>
            </a:r>
            <a:r>
              <a:rPr lang="en-US" altLang="zh-CN" sz="2800" smtClean="0">
                <a:latin typeface="宋体" panose="02010600030101010101" pitchFamily="2" charset="-122"/>
              </a:rPr>
              <a:t>,</a:t>
            </a:r>
            <a:r>
              <a:rPr lang="zh-CN" altLang="en-US" sz="2800" smtClean="0">
                <a:latin typeface="宋体" panose="02010600030101010101" pitchFamily="2" charset="-122"/>
              </a:rPr>
              <a:t>若为空表明本次申请可行</a:t>
            </a:r>
            <a:r>
              <a:rPr lang="en-US" altLang="zh-CN" sz="2800" smtClean="0">
                <a:latin typeface="宋体" panose="02010600030101010101" pitchFamily="2" charset="-122"/>
              </a:rPr>
              <a:t>,</a:t>
            </a:r>
            <a:r>
              <a:rPr lang="zh-CN" altLang="en-US" sz="2800" smtClean="0">
                <a:latin typeface="宋体" panose="02010600030101010101" pitchFamily="2" charset="-122"/>
              </a:rPr>
              <a:t>系统处于安全状态</a:t>
            </a:r>
            <a:r>
              <a:rPr lang="en-US" altLang="zh-CN" sz="2800" smtClean="0">
                <a:latin typeface="宋体" panose="02010600030101010101" pitchFamily="2" charset="-122"/>
              </a:rPr>
              <a:t>,</a:t>
            </a:r>
            <a:r>
              <a:rPr lang="zh-CN" altLang="en-US" sz="2800" smtClean="0">
                <a:latin typeface="宋体" panose="02010600030101010101" pitchFamily="2" charset="-122"/>
              </a:rPr>
              <a:t>可实施本次分配</a:t>
            </a:r>
            <a:r>
              <a:rPr lang="en-US" altLang="zh-CN" sz="2800" smtClean="0">
                <a:latin typeface="宋体" panose="02010600030101010101" pitchFamily="2" charset="-122"/>
              </a:rPr>
              <a:t>;</a:t>
            </a:r>
            <a:r>
              <a:rPr lang="zh-CN" altLang="en-US" sz="2800" smtClean="0">
                <a:latin typeface="宋体" panose="02010600030101010101" pitchFamily="2" charset="-122"/>
              </a:rPr>
              <a:t>否则</a:t>
            </a:r>
            <a:r>
              <a:rPr lang="en-US" altLang="zh-CN" sz="2800" smtClean="0">
                <a:latin typeface="宋体" panose="02010600030101010101" pitchFamily="2" charset="-122"/>
              </a:rPr>
              <a:t>,</a:t>
            </a:r>
            <a:r>
              <a:rPr lang="zh-CN" altLang="en-US" sz="2800" smtClean="0">
                <a:latin typeface="宋体" panose="02010600030101010101" pitchFamily="2" charset="-122"/>
              </a:rPr>
              <a:t>有进程执行不完，系统处于不安全状态</a:t>
            </a:r>
            <a:r>
              <a:rPr lang="en-US" altLang="zh-CN" sz="2800" smtClean="0">
                <a:latin typeface="宋体" panose="02010600030101010101" pitchFamily="2" charset="-122"/>
              </a:rPr>
              <a:t>,</a:t>
            </a:r>
            <a:r>
              <a:rPr lang="zh-CN" altLang="en-US" sz="2800" smtClean="0">
                <a:latin typeface="宋体" panose="02010600030101010101" pitchFamily="2" charset="-122"/>
              </a:rPr>
              <a:t>本次资源分配暂不实施</a:t>
            </a:r>
            <a:r>
              <a:rPr lang="en-US" altLang="zh-CN" sz="2800" smtClean="0">
                <a:latin typeface="宋体" panose="02010600030101010101" pitchFamily="2" charset="-122"/>
              </a:rPr>
              <a:t>,</a:t>
            </a:r>
            <a:r>
              <a:rPr lang="zh-CN" altLang="en-US" sz="2800" smtClean="0">
                <a:latin typeface="宋体" panose="02010600030101010101" pitchFamily="2" charset="-122"/>
              </a:rPr>
              <a:t>让申请进程等待。 </a:t>
            </a:r>
            <a:endParaRPr lang="en-US" altLang="zh-CN" sz="2800" smtClean="0">
              <a:latin typeface="宋体" panose="0201060003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zh-CN" altLang="en-US" smtClean="0"/>
              <a:t>单资源银行家算法</a:t>
            </a:r>
            <a:endParaRPr lang="zh-CN" altLang="en-US" smtClean="0"/>
          </a:p>
        </p:txBody>
      </p:sp>
      <p:sp>
        <p:nvSpPr>
          <p:cNvPr id="94210" name="Rectangle 3"/>
          <p:cNvSpPr>
            <a:spLocks noGrp="1" noChangeArrowheads="1"/>
          </p:cNvSpPr>
          <p:nvPr>
            <p:ph type="body" idx="1"/>
          </p:nvPr>
        </p:nvSpPr>
        <p:spPr>
          <a:xfrm>
            <a:off x="611188" y="1557338"/>
            <a:ext cx="7632700" cy="4824412"/>
          </a:xfrm>
        </p:spPr>
        <p:txBody>
          <a:bodyPr/>
          <a:lstStyle/>
          <a:p>
            <a:pPr>
              <a:lnSpc>
                <a:spcPct val="90000"/>
              </a:lnSpc>
            </a:pPr>
            <a:r>
              <a:rPr lang="zh-CN" altLang="en-US" sz="2400" smtClean="0"/>
              <a:t>对每一个请求进行检查，检查如果满足它，是否会导致不安全状态。若是，则不满足该请求；否则便满足</a:t>
            </a:r>
            <a:endParaRPr lang="zh-CN" altLang="en-US" sz="2400" smtClean="0"/>
          </a:p>
          <a:p>
            <a:pPr>
              <a:lnSpc>
                <a:spcPct val="90000"/>
              </a:lnSpc>
            </a:pPr>
            <a:r>
              <a:rPr lang="zh-CN" altLang="en-US" sz="2400" smtClean="0"/>
              <a:t>检查状态是否安全的方法：</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1</a:t>
            </a:r>
            <a:r>
              <a:rPr lang="zh-CN" altLang="en-US" sz="2400" smtClean="0"/>
              <a:t>）计算所有客户离最大需求的距离；</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2</a:t>
            </a:r>
            <a:r>
              <a:rPr lang="zh-CN" altLang="en-US" sz="2400" smtClean="0"/>
              <a:t>）检查系统资源状况，获得可以被满足的客户；</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3</a:t>
            </a:r>
            <a:r>
              <a:rPr lang="zh-CN" altLang="en-US" sz="2400" smtClean="0"/>
              <a:t>）挑选一个客户，一般挑选距离最短的客户，假设满足该客户，则可以收回该客户所分配的所有资源；</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4</a:t>
            </a:r>
            <a:r>
              <a:rPr lang="zh-CN" altLang="en-US" sz="2400" smtClean="0"/>
              <a:t>）计算剩余客户客户离最大需求的距离；</a:t>
            </a:r>
            <a:endParaRPr lang="zh-CN" altLang="en-US" sz="2400" smtClean="0"/>
          </a:p>
          <a:p>
            <a:pPr lvl="1">
              <a:lnSpc>
                <a:spcPct val="90000"/>
              </a:lnSpc>
              <a:buFont typeface="Wingdings" panose="05000000000000000000" pitchFamily="2" charset="2"/>
              <a:buNone/>
            </a:pPr>
            <a:r>
              <a:rPr lang="zh-CN" altLang="en-US" sz="2400" smtClean="0"/>
              <a:t>（</a:t>
            </a:r>
            <a:r>
              <a:rPr lang="en-US" altLang="zh-CN" sz="2400" smtClean="0"/>
              <a:t>5</a:t>
            </a:r>
            <a:r>
              <a:rPr lang="zh-CN" altLang="en-US" sz="2400" smtClean="0"/>
              <a:t>）返回（</a:t>
            </a:r>
            <a:r>
              <a:rPr lang="en-US" altLang="zh-CN" sz="2400" smtClean="0"/>
              <a:t>2</a:t>
            </a:r>
            <a:r>
              <a:rPr lang="zh-CN" altLang="en-US" sz="2400" smtClean="0"/>
              <a:t>），如此反复下去。如果所有投资最终都被收回，则该状态是安全的，最初的请求可以批准。</a:t>
            </a:r>
            <a:endParaRPr lang="zh-CN" altLang="en-US" sz="2400" smtClean="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endParaRPr lang="zh-CN" altLang="en-US" smtClean="0"/>
          </a:p>
        </p:txBody>
      </p:sp>
      <p:sp>
        <p:nvSpPr>
          <p:cNvPr id="95234" name="Rectangle 3"/>
          <p:cNvSpPr>
            <a:spLocks noGrp="1" noChangeArrowheads="1"/>
          </p:cNvSpPr>
          <p:nvPr>
            <p:ph type="body" idx="1"/>
          </p:nvPr>
        </p:nvSpPr>
        <p:spPr>
          <a:xfrm>
            <a:off x="685800" y="1628775"/>
            <a:ext cx="7504113" cy="4467225"/>
          </a:xfrm>
        </p:spPr>
        <p:txBody>
          <a:bodyPr/>
          <a:lstStyle/>
          <a:p>
            <a:pPr>
              <a:buFont typeface="Wingdings" panose="05000000000000000000" pitchFamily="2" charset="2"/>
              <a:buNone/>
            </a:pPr>
            <a:r>
              <a:rPr lang="zh-CN" altLang="en-US" smtClean="0"/>
              <a:t>	例：系统有</a:t>
            </a:r>
            <a:r>
              <a:rPr lang="en-US" altLang="zh-CN" smtClean="0"/>
              <a:t>3</a:t>
            </a:r>
            <a:r>
              <a:rPr lang="zh-CN" altLang="en-US" smtClean="0"/>
              <a:t>个进程（</a:t>
            </a:r>
            <a:r>
              <a:rPr lang="en-US" altLang="zh-CN" smtClean="0"/>
              <a:t>P1</a:t>
            </a:r>
            <a:r>
              <a:rPr lang="zh-CN" altLang="en-US" smtClean="0"/>
              <a:t>、</a:t>
            </a:r>
            <a:r>
              <a:rPr lang="en-US" altLang="zh-CN" smtClean="0"/>
              <a:t>P2</a:t>
            </a:r>
            <a:r>
              <a:rPr lang="zh-CN" altLang="en-US" smtClean="0"/>
              <a:t>和</a:t>
            </a:r>
            <a:r>
              <a:rPr lang="en-US" altLang="zh-CN" smtClean="0"/>
              <a:t>P3</a:t>
            </a:r>
            <a:r>
              <a:rPr lang="zh-CN" altLang="en-US" smtClean="0"/>
              <a:t>），共有</a:t>
            </a:r>
            <a:r>
              <a:rPr lang="en-US" altLang="zh-CN" smtClean="0"/>
              <a:t>12</a:t>
            </a:r>
            <a:r>
              <a:rPr lang="zh-CN" altLang="en-US" smtClean="0"/>
              <a:t>台打印机，</a:t>
            </a:r>
            <a:r>
              <a:rPr lang="en-US" altLang="zh-CN" smtClean="0"/>
              <a:t>P1</a:t>
            </a:r>
            <a:r>
              <a:rPr lang="zh-CN" altLang="en-US" smtClean="0"/>
              <a:t>总共要求</a:t>
            </a:r>
            <a:r>
              <a:rPr lang="en-US" altLang="zh-CN" smtClean="0"/>
              <a:t>10</a:t>
            </a:r>
            <a:r>
              <a:rPr lang="zh-CN" altLang="en-US" smtClean="0"/>
              <a:t>台打印机，</a:t>
            </a:r>
            <a:r>
              <a:rPr lang="en-US" altLang="zh-CN" smtClean="0"/>
              <a:t>P2</a:t>
            </a:r>
            <a:r>
              <a:rPr lang="zh-CN" altLang="en-US" smtClean="0"/>
              <a:t>和</a:t>
            </a:r>
            <a:r>
              <a:rPr lang="en-US" altLang="zh-CN" smtClean="0"/>
              <a:t>P3</a:t>
            </a:r>
            <a:r>
              <a:rPr lang="zh-CN" altLang="en-US" smtClean="0"/>
              <a:t>分别要求</a:t>
            </a:r>
            <a:r>
              <a:rPr lang="en-US" altLang="zh-CN" smtClean="0"/>
              <a:t>4</a:t>
            </a:r>
            <a:r>
              <a:rPr lang="zh-CN" altLang="en-US" smtClean="0"/>
              <a:t>台和</a:t>
            </a:r>
            <a:r>
              <a:rPr lang="en-US" altLang="zh-CN" smtClean="0"/>
              <a:t>9</a:t>
            </a:r>
            <a:r>
              <a:rPr lang="zh-CN" altLang="en-US" smtClean="0"/>
              <a:t>台，在</a:t>
            </a:r>
            <a:r>
              <a:rPr lang="en-US" altLang="zh-CN" smtClean="0"/>
              <a:t>T</a:t>
            </a:r>
            <a:r>
              <a:rPr lang="en-US" altLang="zh-CN" baseline="-25000" smtClean="0"/>
              <a:t>0</a:t>
            </a:r>
            <a:r>
              <a:rPr lang="zh-CN" altLang="en-US" smtClean="0"/>
              <a:t>时刻，进程</a:t>
            </a:r>
            <a:r>
              <a:rPr lang="en-US" altLang="zh-CN" smtClean="0"/>
              <a:t>P1</a:t>
            </a:r>
            <a:r>
              <a:rPr lang="zh-CN" altLang="en-US" smtClean="0"/>
              <a:t>、</a:t>
            </a:r>
            <a:r>
              <a:rPr lang="en-US" altLang="zh-CN" smtClean="0"/>
              <a:t>P2</a:t>
            </a:r>
            <a:r>
              <a:rPr lang="zh-CN" altLang="en-US" smtClean="0"/>
              <a:t>和</a:t>
            </a:r>
            <a:r>
              <a:rPr lang="en-US" altLang="zh-CN" smtClean="0"/>
              <a:t>P3</a:t>
            </a:r>
            <a:r>
              <a:rPr lang="zh-CN" altLang="en-US" smtClean="0"/>
              <a:t>已分别获得</a:t>
            </a:r>
            <a:r>
              <a:rPr lang="en-US" altLang="zh-CN" smtClean="0"/>
              <a:t>5</a:t>
            </a:r>
            <a:r>
              <a:rPr lang="zh-CN" altLang="en-US" smtClean="0"/>
              <a:t>台、</a:t>
            </a:r>
            <a:r>
              <a:rPr lang="en-US" altLang="zh-CN" smtClean="0"/>
              <a:t>2</a:t>
            </a:r>
            <a:r>
              <a:rPr lang="zh-CN" altLang="en-US" smtClean="0"/>
              <a:t>台和</a:t>
            </a:r>
            <a:r>
              <a:rPr lang="en-US" altLang="zh-CN" smtClean="0"/>
              <a:t>2</a:t>
            </a:r>
            <a:r>
              <a:rPr lang="zh-CN" altLang="en-US" smtClean="0"/>
              <a:t>台打印机，问此时，系统是否安全？</a:t>
            </a:r>
            <a:endParaRPr lang="zh-CN" altLang="en-US" baseline="-25000" smtClean="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endParaRPr lang="zh-CN" altLang="en-US" smtClean="0"/>
          </a:p>
        </p:txBody>
      </p:sp>
      <p:grpSp>
        <p:nvGrpSpPr>
          <p:cNvPr id="96258" name="Group 3"/>
          <p:cNvGrpSpPr/>
          <p:nvPr/>
        </p:nvGrpSpPr>
        <p:grpSpPr bwMode="auto">
          <a:xfrm>
            <a:off x="1219200" y="2438400"/>
            <a:ext cx="1219200" cy="3452813"/>
            <a:chOff x="768" y="1536"/>
            <a:chExt cx="768" cy="2175"/>
          </a:xfrm>
        </p:grpSpPr>
        <p:sp>
          <p:nvSpPr>
            <p:cNvPr id="96277" name="Text Box 4"/>
            <p:cNvSpPr txBox="1">
              <a:spLocks noChangeArrowheads="1"/>
            </p:cNvSpPr>
            <p:nvPr/>
          </p:nvSpPr>
          <p:spPr bwMode="auto">
            <a:xfrm>
              <a:off x="7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3</a:t>
              </a:r>
              <a:endParaRPr lang="en-US" altLang="zh-CN" sz="2400">
                <a:latin typeface="Tahoma" panose="020B0604030504040204" pitchFamily="34" charset="0"/>
              </a:endParaRPr>
            </a:p>
          </p:txBody>
        </p:sp>
        <p:sp>
          <p:nvSpPr>
            <p:cNvPr id="96278" name="Text Box 5"/>
            <p:cNvSpPr txBox="1">
              <a:spLocks noChangeArrowheads="1"/>
            </p:cNvSpPr>
            <p:nvPr/>
          </p:nvSpPr>
          <p:spPr bwMode="auto">
            <a:xfrm>
              <a:off x="768" y="1824"/>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P1</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5</a:t>
              </a:r>
              <a:r>
                <a:rPr lang="zh-CN" altLang="en-US" sz="2400">
                  <a:latin typeface="Tahoma" panose="020B0604030504040204" pitchFamily="34" charset="0"/>
                </a:rPr>
                <a:t>（</a:t>
              </a:r>
              <a:r>
                <a:rPr lang="en-US" altLang="zh-CN" sz="2400">
                  <a:latin typeface="Tahoma" panose="020B0604030504040204" pitchFamily="34" charset="0"/>
                </a:rPr>
                <a:t>5</a:t>
              </a:r>
              <a:r>
                <a:rPr lang="zh-CN" altLang="en-US" sz="2400">
                  <a:latin typeface="Tahoma" panose="020B0604030504040204" pitchFamily="34" charset="0"/>
                </a:rPr>
                <a:t>）</a:t>
              </a:r>
              <a:endParaRPr lang="zh-CN" altLang="en-US" sz="2400">
                <a:latin typeface="Tahoma" panose="020B0604030504040204" pitchFamily="34" charset="0"/>
              </a:endParaRPr>
            </a:p>
          </p:txBody>
        </p:sp>
        <p:sp>
          <p:nvSpPr>
            <p:cNvPr id="96279" name="Text Box 6"/>
            <p:cNvSpPr txBox="1">
              <a:spLocks noChangeArrowheads="1"/>
            </p:cNvSpPr>
            <p:nvPr/>
          </p:nvSpPr>
          <p:spPr bwMode="auto">
            <a:xfrm>
              <a:off x="768" y="2448"/>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P2</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2</a:t>
              </a:r>
              <a:r>
                <a:rPr lang="zh-CN" altLang="en-US" sz="2400">
                  <a:latin typeface="Tahoma" panose="020B0604030504040204" pitchFamily="34" charset="0"/>
                </a:rPr>
                <a:t>）</a:t>
              </a:r>
              <a:endParaRPr lang="zh-CN" altLang="en-US" sz="2400">
                <a:latin typeface="Tahoma" panose="020B0604030504040204" pitchFamily="34" charset="0"/>
              </a:endParaRPr>
            </a:p>
          </p:txBody>
        </p:sp>
        <p:sp>
          <p:nvSpPr>
            <p:cNvPr id="96280" name="Text Box 7"/>
            <p:cNvSpPr txBox="1">
              <a:spLocks noChangeArrowheads="1"/>
            </p:cNvSpPr>
            <p:nvPr/>
          </p:nvSpPr>
          <p:spPr bwMode="auto">
            <a:xfrm>
              <a:off x="768" y="3072"/>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7</a:t>
              </a:r>
              <a:r>
                <a:rPr lang="zh-CN" altLang="en-US" sz="2400">
                  <a:latin typeface="Tahoma" panose="020B0604030504040204" pitchFamily="34" charset="0"/>
                </a:rPr>
                <a:t>）</a:t>
              </a:r>
              <a:endParaRPr lang="zh-CN" altLang="en-US" sz="2400">
                <a:latin typeface="Tahoma" panose="020B0604030504040204" pitchFamily="34" charset="0"/>
              </a:endParaRPr>
            </a:p>
          </p:txBody>
        </p:sp>
      </p:grpSp>
      <p:grpSp>
        <p:nvGrpSpPr>
          <p:cNvPr id="96259" name="Group 8"/>
          <p:cNvGrpSpPr/>
          <p:nvPr/>
        </p:nvGrpSpPr>
        <p:grpSpPr bwMode="auto">
          <a:xfrm>
            <a:off x="3124200" y="2438400"/>
            <a:ext cx="1219200" cy="3452813"/>
            <a:chOff x="1968" y="1536"/>
            <a:chExt cx="768" cy="2175"/>
          </a:xfrm>
        </p:grpSpPr>
        <p:sp>
          <p:nvSpPr>
            <p:cNvPr id="96273" name="Text Box 9"/>
            <p:cNvSpPr txBox="1">
              <a:spLocks noChangeArrowheads="1"/>
            </p:cNvSpPr>
            <p:nvPr/>
          </p:nvSpPr>
          <p:spPr bwMode="auto">
            <a:xfrm>
              <a:off x="19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5</a:t>
              </a:r>
              <a:endParaRPr lang="en-US" altLang="zh-CN" sz="2400">
                <a:latin typeface="Tahoma" panose="020B0604030504040204" pitchFamily="34" charset="0"/>
              </a:endParaRPr>
            </a:p>
          </p:txBody>
        </p:sp>
        <p:sp>
          <p:nvSpPr>
            <p:cNvPr id="96274" name="Text Box 10"/>
            <p:cNvSpPr txBox="1">
              <a:spLocks noChangeArrowheads="1"/>
            </p:cNvSpPr>
            <p:nvPr/>
          </p:nvSpPr>
          <p:spPr bwMode="auto">
            <a:xfrm>
              <a:off x="1968" y="1824"/>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P1</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5</a:t>
              </a:r>
              <a:r>
                <a:rPr lang="zh-CN" altLang="en-US" sz="2400">
                  <a:latin typeface="Tahoma" panose="020B0604030504040204" pitchFamily="34" charset="0"/>
                </a:rPr>
                <a:t>（</a:t>
              </a:r>
              <a:r>
                <a:rPr lang="en-US" altLang="zh-CN" sz="2400">
                  <a:latin typeface="Tahoma" panose="020B0604030504040204" pitchFamily="34" charset="0"/>
                </a:rPr>
                <a:t>5</a:t>
              </a:r>
              <a:r>
                <a:rPr lang="zh-CN" altLang="en-US" sz="2400">
                  <a:latin typeface="Tahoma" panose="020B0604030504040204" pitchFamily="34" charset="0"/>
                </a:rPr>
                <a:t>）</a:t>
              </a:r>
              <a:endParaRPr lang="zh-CN" altLang="en-US" sz="2400">
                <a:latin typeface="Tahoma" panose="020B0604030504040204" pitchFamily="34" charset="0"/>
              </a:endParaRPr>
            </a:p>
          </p:txBody>
        </p:sp>
        <p:sp>
          <p:nvSpPr>
            <p:cNvPr id="96275" name="Text Box 11"/>
            <p:cNvSpPr txBox="1">
              <a:spLocks noChangeArrowheads="1"/>
            </p:cNvSpPr>
            <p:nvPr/>
          </p:nvSpPr>
          <p:spPr bwMode="auto">
            <a:xfrm>
              <a:off x="1968" y="2448"/>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76" name="Text Box 12"/>
            <p:cNvSpPr txBox="1">
              <a:spLocks noChangeArrowheads="1"/>
            </p:cNvSpPr>
            <p:nvPr/>
          </p:nvSpPr>
          <p:spPr bwMode="auto">
            <a:xfrm>
              <a:off x="1968" y="3072"/>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7</a:t>
              </a:r>
              <a:r>
                <a:rPr lang="zh-CN" altLang="en-US" sz="2400">
                  <a:latin typeface="Tahoma" panose="020B0604030504040204" pitchFamily="34" charset="0"/>
                </a:rPr>
                <a:t>）</a:t>
              </a:r>
              <a:endParaRPr lang="zh-CN" altLang="en-US" sz="2400">
                <a:latin typeface="Tahoma" panose="020B0604030504040204" pitchFamily="34" charset="0"/>
              </a:endParaRPr>
            </a:p>
          </p:txBody>
        </p:sp>
      </p:grpSp>
      <p:grpSp>
        <p:nvGrpSpPr>
          <p:cNvPr id="96260" name="Group 13"/>
          <p:cNvGrpSpPr/>
          <p:nvPr/>
        </p:nvGrpSpPr>
        <p:grpSpPr bwMode="auto">
          <a:xfrm>
            <a:off x="5029200" y="2438400"/>
            <a:ext cx="1219200" cy="3452813"/>
            <a:chOff x="3168" y="1536"/>
            <a:chExt cx="768" cy="2175"/>
          </a:xfrm>
        </p:grpSpPr>
        <p:sp>
          <p:nvSpPr>
            <p:cNvPr id="96269" name="Text Box 14"/>
            <p:cNvSpPr txBox="1">
              <a:spLocks noChangeArrowheads="1"/>
            </p:cNvSpPr>
            <p:nvPr/>
          </p:nvSpPr>
          <p:spPr bwMode="auto">
            <a:xfrm>
              <a:off x="31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10</a:t>
              </a:r>
              <a:endParaRPr lang="en-US" altLang="zh-CN" sz="2400">
                <a:latin typeface="Tahoma" panose="020B0604030504040204" pitchFamily="34" charset="0"/>
              </a:endParaRPr>
            </a:p>
          </p:txBody>
        </p:sp>
        <p:sp>
          <p:nvSpPr>
            <p:cNvPr id="96270" name="Text Box 15"/>
            <p:cNvSpPr txBox="1">
              <a:spLocks noChangeArrowheads="1"/>
            </p:cNvSpPr>
            <p:nvPr/>
          </p:nvSpPr>
          <p:spPr bwMode="auto">
            <a:xfrm>
              <a:off x="3168" y="1824"/>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71" name="Text Box 16"/>
            <p:cNvSpPr txBox="1">
              <a:spLocks noChangeArrowheads="1"/>
            </p:cNvSpPr>
            <p:nvPr/>
          </p:nvSpPr>
          <p:spPr bwMode="auto">
            <a:xfrm>
              <a:off x="3168" y="2448"/>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72" name="Text Box 17"/>
            <p:cNvSpPr txBox="1">
              <a:spLocks noChangeArrowheads="1"/>
            </p:cNvSpPr>
            <p:nvPr/>
          </p:nvSpPr>
          <p:spPr bwMode="auto">
            <a:xfrm>
              <a:off x="3168" y="3072"/>
              <a:ext cx="768" cy="639"/>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a:p>
              <a:pPr algn="ctr">
                <a:spcBef>
                  <a:spcPct val="50000"/>
                </a:spcBef>
              </a:pPr>
              <a:r>
                <a:rPr lang="en-US" altLang="zh-CN" sz="2400">
                  <a:latin typeface="Tahoma" panose="020B0604030504040204" pitchFamily="34" charset="0"/>
                </a:rPr>
                <a:t>2</a:t>
              </a:r>
              <a:r>
                <a:rPr lang="zh-CN" altLang="en-US" sz="2400">
                  <a:latin typeface="Tahoma" panose="020B0604030504040204" pitchFamily="34" charset="0"/>
                </a:rPr>
                <a:t>（</a:t>
              </a:r>
              <a:r>
                <a:rPr lang="en-US" altLang="zh-CN" sz="2400">
                  <a:latin typeface="Tahoma" panose="020B0604030504040204" pitchFamily="34" charset="0"/>
                </a:rPr>
                <a:t>7</a:t>
              </a:r>
              <a:r>
                <a:rPr lang="zh-CN" altLang="en-US" sz="2400">
                  <a:latin typeface="Tahoma" panose="020B0604030504040204" pitchFamily="34" charset="0"/>
                </a:rPr>
                <a:t>）</a:t>
              </a:r>
              <a:endParaRPr lang="zh-CN" altLang="en-US" sz="2400">
                <a:latin typeface="Tahoma" panose="020B0604030504040204" pitchFamily="34" charset="0"/>
              </a:endParaRPr>
            </a:p>
          </p:txBody>
        </p:sp>
      </p:grpSp>
      <p:grpSp>
        <p:nvGrpSpPr>
          <p:cNvPr id="96261" name="Group 18"/>
          <p:cNvGrpSpPr/>
          <p:nvPr/>
        </p:nvGrpSpPr>
        <p:grpSpPr bwMode="auto">
          <a:xfrm>
            <a:off x="6934200" y="2438400"/>
            <a:ext cx="1219200" cy="3452813"/>
            <a:chOff x="768" y="1536"/>
            <a:chExt cx="768" cy="2175"/>
          </a:xfrm>
        </p:grpSpPr>
        <p:sp>
          <p:nvSpPr>
            <p:cNvPr id="96265" name="Text Box 19"/>
            <p:cNvSpPr txBox="1">
              <a:spLocks noChangeArrowheads="1"/>
            </p:cNvSpPr>
            <p:nvPr/>
          </p:nvSpPr>
          <p:spPr bwMode="auto">
            <a:xfrm>
              <a:off x="768" y="1536"/>
              <a:ext cx="768" cy="294"/>
            </a:xfrm>
            <a:prstGeom prst="rect">
              <a:avLst/>
            </a:prstGeom>
            <a:noFill/>
            <a:ln w="9525">
              <a:solidFill>
                <a:schemeClr val="tx1"/>
              </a:solidFill>
              <a:miter lim="800000"/>
            </a:ln>
          </p:spPr>
          <p:txBody>
            <a:bodyPr>
              <a:spAutoFit/>
            </a:bodyPr>
            <a:lstStyle/>
            <a:p>
              <a:pPr algn="ctr">
                <a:spcBef>
                  <a:spcPct val="50000"/>
                </a:spcBef>
              </a:pPr>
              <a:r>
                <a:rPr lang="en-US" altLang="zh-CN" sz="2400">
                  <a:latin typeface="Tahoma" panose="020B0604030504040204" pitchFamily="34" charset="0"/>
                </a:rPr>
                <a:t>12</a:t>
              </a:r>
              <a:endParaRPr lang="en-US" altLang="zh-CN" sz="2400">
                <a:latin typeface="Tahoma" panose="020B0604030504040204" pitchFamily="34" charset="0"/>
              </a:endParaRPr>
            </a:p>
          </p:txBody>
        </p:sp>
        <p:sp>
          <p:nvSpPr>
            <p:cNvPr id="96266" name="Text Box 20"/>
            <p:cNvSpPr txBox="1">
              <a:spLocks noChangeArrowheads="1"/>
            </p:cNvSpPr>
            <p:nvPr/>
          </p:nvSpPr>
          <p:spPr bwMode="auto">
            <a:xfrm>
              <a:off x="768" y="1824"/>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67" name="Text Box 21"/>
            <p:cNvSpPr txBox="1">
              <a:spLocks noChangeArrowheads="1"/>
            </p:cNvSpPr>
            <p:nvPr/>
          </p:nvSpPr>
          <p:spPr bwMode="auto">
            <a:xfrm>
              <a:off x="768" y="2448"/>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sp>
          <p:nvSpPr>
            <p:cNvPr id="96268" name="Text Box 22"/>
            <p:cNvSpPr txBox="1">
              <a:spLocks noChangeArrowheads="1"/>
            </p:cNvSpPr>
            <p:nvPr/>
          </p:nvSpPr>
          <p:spPr bwMode="auto">
            <a:xfrm>
              <a:off x="768" y="3072"/>
              <a:ext cx="768" cy="639"/>
            </a:xfrm>
            <a:prstGeom prst="rect">
              <a:avLst/>
            </a:prstGeom>
            <a:noFill/>
            <a:ln w="9525">
              <a:solidFill>
                <a:schemeClr val="tx1"/>
              </a:solidFill>
              <a:miter lim="800000"/>
            </a:ln>
          </p:spPr>
          <p:txBody>
            <a:bodyPr>
              <a:spAutoFit/>
            </a:bodyPr>
            <a:lstStyle/>
            <a:p>
              <a:pPr algn="ctr">
                <a:spcBef>
                  <a:spcPct val="50000"/>
                </a:spcBef>
              </a:pPr>
              <a:endParaRPr lang="zh-CN" altLang="en-US" sz="2400">
                <a:latin typeface="Tahoma" panose="020B0604030504040204" pitchFamily="34" charset="0"/>
              </a:endParaRPr>
            </a:p>
            <a:p>
              <a:pPr algn="ctr">
                <a:spcBef>
                  <a:spcPct val="50000"/>
                </a:spcBef>
              </a:pPr>
              <a:endParaRPr lang="zh-CN" altLang="en-US" sz="2400">
                <a:latin typeface="Tahoma" panose="020B0604030504040204" pitchFamily="34" charset="0"/>
              </a:endParaRPr>
            </a:p>
          </p:txBody>
        </p:sp>
      </p:grpSp>
      <p:sp>
        <p:nvSpPr>
          <p:cNvPr id="96262" name="Text Box 23"/>
          <p:cNvSpPr txBox="1">
            <a:spLocks noChangeArrowheads="1"/>
          </p:cNvSpPr>
          <p:nvPr/>
        </p:nvSpPr>
        <p:spPr bwMode="auto">
          <a:xfrm>
            <a:off x="1447800" y="1905000"/>
            <a:ext cx="914400" cy="457200"/>
          </a:xfrm>
          <a:prstGeom prst="rect">
            <a:avLst/>
          </a:prstGeom>
          <a:noFill/>
          <a:ln w="9525">
            <a:noFill/>
            <a:miter lim="800000"/>
          </a:ln>
        </p:spPr>
        <p:txBody>
          <a:bodyPr>
            <a:spAutoFit/>
          </a:bodyPr>
          <a:lstStyle/>
          <a:p>
            <a:pPr>
              <a:spcBef>
                <a:spcPct val="50000"/>
              </a:spcBef>
            </a:pPr>
            <a:r>
              <a:rPr lang="en-US" altLang="zh-CN" sz="2400">
                <a:latin typeface="Tahoma" panose="020B0604030504040204" pitchFamily="34" charset="0"/>
              </a:rPr>
              <a:t>T</a:t>
            </a:r>
            <a:r>
              <a:rPr lang="en-US" altLang="zh-CN" sz="2400" baseline="-25000">
                <a:latin typeface="Tahoma" panose="020B0604030504040204" pitchFamily="34" charset="0"/>
              </a:rPr>
              <a:t>0</a:t>
            </a:r>
            <a:endParaRPr lang="en-US" altLang="zh-CN" sz="2400" baseline="-25000">
              <a:latin typeface="Tahoma" panose="020B0604030504040204" pitchFamily="34" charset="0"/>
            </a:endParaRPr>
          </a:p>
        </p:txBody>
      </p:sp>
      <p:sp>
        <p:nvSpPr>
          <p:cNvPr id="96263" name="Text Box 24"/>
          <p:cNvSpPr txBox="1">
            <a:spLocks noChangeArrowheads="1"/>
          </p:cNvSpPr>
          <p:nvPr/>
        </p:nvSpPr>
        <p:spPr bwMode="auto">
          <a:xfrm>
            <a:off x="1219200" y="6172200"/>
            <a:ext cx="5638800" cy="457200"/>
          </a:xfrm>
          <a:prstGeom prst="rect">
            <a:avLst/>
          </a:prstGeom>
          <a:noFill/>
          <a:ln w="9525">
            <a:noFill/>
            <a:miter lim="800000"/>
          </a:ln>
        </p:spPr>
        <p:txBody>
          <a:bodyPr>
            <a:spAutoFit/>
          </a:bodyPr>
          <a:lstStyle/>
          <a:p>
            <a:pPr>
              <a:spcBef>
                <a:spcPct val="50000"/>
              </a:spcBef>
            </a:pPr>
            <a:endParaRPr lang="zh-CN" altLang="en-US" sz="2400">
              <a:latin typeface="Tahoma" panose="020B0604030504040204" pitchFamily="34" charset="0"/>
            </a:endParaRPr>
          </a:p>
        </p:txBody>
      </p:sp>
      <p:sp>
        <p:nvSpPr>
          <p:cNvPr id="96264" name="Text Box 25"/>
          <p:cNvSpPr txBox="1">
            <a:spLocks noChangeArrowheads="1"/>
          </p:cNvSpPr>
          <p:nvPr/>
        </p:nvSpPr>
        <p:spPr bwMode="auto">
          <a:xfrm>
            <a:off x="1295400" y="6248400"/>
            <a:ext cx="4648200" cy="457200"/>
          </a:xfrm>
          <a:prstGeom prst="rect">
            <a:avLst/>
          </a:prstGeom>
          <a:noFill/>
          <a:ln w="9525">
            <a:noFill/>
            <a:miter lim="800000"/>
          </a:ln>
        </p:spPr>
        <p:txBody>
          <a:bodyPr>
            <a:spAutoFit/>
          </a:bodyPr>
          <a:lstStyle/>
          <a:p>
            <a:pPr>
              <a:spcBef>
                <a:spcPct val="50000"/>
              </a:spcBef>
            </a:pPr>
            <a:r>
              <a:rPr lang="zh-CN" altLang="en-US" sz="2400">
                <a:latin typeface="Tahoma" panose="020B0604030504040204" pitchFamily="34" charset="0"/>
              </a:rPr>
              <a:t>安全序列：</a:t>
            </a:r>
            <a:r>
              <a:rPr lang="en-US" altLang="zh-CN" sz="2400">
                <a:latin typeface="Tahoma" panose="020B0604030504040204" pitchFamily="34" charset="0"/>
              </a:rPr>
              <a:t>P2,P1,P3</a:t>
            </a:r>
            <a:endParaRPr lang="en-US" altLang="zh-CN" sz="2400">
              <a:latin typeface="Tahoma" panose="020B0604030504040204" pitchFamily="34"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zh-CN" altLang="en-US" smtClean="0"/>
              <a:t>多资源银行家算法</a:t>
            </a:r>
            <a:endParaRPr lang="zh-CN" altLang="en-US" smtClean="0"/>
          </a:p>
        </p:txBody>
      </p:sp>
      <p:sp>
        <p:nvSpPr>
          <p:cNvPr id="97282" name="Rectangle 3"/>
          <p:cNvSpPr>
            <a:spLocks noGrp="1" noChangeArrowheads="1"/>
          </p:cNvSpPr>
          <p:nvPr>
            <p:ph type="body" idx="1"/>
          </p:nvPr>
        </p:nvSpPr>
        <p:spPr/>
        <p:txBody>
          <a:bodyPr/>
          <a:lstStyle/>
          <a:p>
            <a:r>
              <a:rPr lang="zh-CN" altLang="en-US" smtClean="0"/>
              <a:t>实际系统中可能有多种资源，每类资源有不同的个数</a:t>
            </a:r>
            <a:endParaRPr lang="zh-CN" altLang="en-US" smtClean="0"/>
          </a:p>
          <a:p>
            <a:r>
              <a:rPr lang="zh-CN" altLang="en-US" smtClean="0"/>
              <a:t>多资源银行家算法中定义了</a:t>
            </a:r>
            <a:endParaRPr lang="zh-CN" altLang="en-US" smtClean="0"/>
          </a:p>
          <a:p>
            <a:pPr lvl="1"/>
            <a:r>
              <a:rPr lang="zh-CN" altLang="en-US" smtClean="0"/>
              <a:t>分配矩阵</a:t>
            </a:r>
            <a:endParaRPr lang="zh-CN" altLang="en-US" smtClean="0"/>
          </a:p>
          <a:p>
            <a:pPr lvl="1"/>
            <a:r>
              <a:rPr lang="zh-CN" altLang="en-US" smtClean="0"/>
              <a:t>请求矩阵</a:t>
            </a:r>
            <a:endParaRPr lang="zh-CN" altLang="en-US" smtClean="0"/>
          </a:p>
          <a:p>
            <a:pPr lvl="1"/>
            <a:r>
              <a:rPr lang="zh-CN" altLang="en-US" smtClean="0"/>
              <a:t>请求向量</a:t>
            </a:r>
            <a:endParaRPr lang="zh-CN" altLang="en-US" smtClean="0"/>
          </a:p>
          <a:p>
            <a:pPr lvl="1"/>
            <a:r>
              <a:rPr lang="zh-CN" altLang="en-US" smtClean="0"/>
              <a:t>可用资源向量（剩余资源向量）</a:t>
            </a:r>
            <a:endParaRPr lang="zh-CN" altLang="en-US" smtClean="0"/>
          </a:p>
          <a:p>
            <a:pPr lvl="1"/>
            <a:endParaRPr lang="zh-CN" altLang="en-US" smtClean="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zh-CN" altLang="en-US" smtClean="0"/>
              <a:t>多资源银行家算法</a:t>
            </a:r>
            <a:endParaRPr lang="zh-CN" altLang="en-US" smtClean="0"/>
          </a:p>
        </p:txBody>
      </p:sp>
      <p:pic>
        <p:nvPicPr>
          <p:cNvPr id="98306" name="Picture 3" descr="6"/>
          <p:cNvPicPr>
            <a:picLocks noChangeAspect="1" noChangeArrowheads="1"/>
          </p:cNvPicPr>
          <p:nvPr/>
        </p:nvPicPr>
        <p:blipFill>
          <a:blip r:embed="rId1">
            <a:biLevel thresh="50000"/>
            <a:grayscl/>
          </a:blip>
          <a:srcRect t="6459" b="12794"/>
          <a:stretch>
            <a:fillRect/>
          </a:stretch>
        </p:blipFill>
        <p:spPr bwMode="auto">
          <a:xfrm>
            <a:off x="900113" y="1700213"/>
            <a:ext cx="7683500" cy="3611562"/>
          </a:xfrm>
          <a:prstGeom prst="rect">
            <a:avLst/>
          </a:prstGeom>
          <a:noFill/>
          <a:ln w="9525">
            <a:noFill/>
            <a:miter lim="800000"/>
            <a:headEnd/>
            <a:tailEnd/>
          </a:ln>
        </p:spPr>
      </p:pic>
      <p:sp>
        <p:nvSpPr>
          <p:cNvPr id="98307" name="Rectangle 4"/>
          <p:cNvSpPr>
            <a:spLocks noChangeArrowheads="1"/>
          </p:cNvSpPr>
          <p:nvPr/>
        </p:nvSpPr>
        <p:spPr bwMode="auto">
          <a:xfrm>
            <a:off x="850900" y="5562600"/>
            <a:ext cx="7696200" cy="533400"/>
          </a:xfrm>
          <a:prstGeom prst="rect">
            <a:avLst/>
          </a:prstGeom>
          <a:noFill/>
          <a:ln w="12700" cap="sq">
            <a:noFill/>
            <a:miter lim="800000"/>
            <a:headEnd type="none" w="sm" len="sm"/>
            <a:tailEnd type="none" w="sm" len="sm"/>
          </a:ln>
        </p:spPr>
        <p:txBody>
          <a:bodyPr tIns="0">
            <a:spAutoFit/>
          </a:bodyPr>
          <a:lstStyle/>
          <a:p>
            <a:pPr algn="ctr" eaLnBrk="0" hangingPunct="0"/>
            <a:r>
              <a:rPr lang="zh-CN" altLang="en-US" sz="2800" b="1">
                <a:latin typeface="黑体" panose="02010609060101010101" pitchFamily="2" charset="-122"/>
                <a:ea typeface="黑体" panose="02010609060101010101" pitchFamily="2" charset="-122"/>
              </a:rPr>
              <a:t>总资源</a:t>
            </a:r>
            <a:r>
              <a:rPr lang="en-US" altLang="zh-CN" sz="2800" b="1">
                <a:latin typeface="黑体" panose="02010609060101010101" pitchFamily="2" charset="-122"/>
                <a:ea typeface="黑体" panose="02010609060101010101" pitchFamily="2" charset="-122"/>
              </a:rPr>
              <a:t>E</a:t>
            </a:r>
            <a:r>
              <a:rPr lang="zh-CN" altLang="en-US" sz="2800" b="1">
                <a:latin typeface="黑体" panose="02010609060101010101" pitchFamily="2" charset="-122"/>
                <a:ea typeface="黑体" panose="02010609060101010101" pitchFamily="2" charset="-122"/>
              </a:rPr>
              <a:t>、已分配资源</a:t>
            </a:r>
            <a:r>
              <a:rPr lang="en-US" altLang="zh-CN" sz="2800" b="1">
                <a:latin typeface="黑体" panose="02010609060101010101" pitchFamily="2" charset="-122"/>
                <a:ea typeface="黑体" panose="02010609060101010101" pitchFamily="2" charset="-122"/>
              </a:rPr>
              <a:t>P</a:t>
            </a:r>
            <a:r>
              <a:rPr lang="zh-CN" altLang="en-US" sz="2800" b="1">
                <a:latin typeface="黑体" panose="02010609060101010101" pitchFamily="2" charset="-122"/>
                <a:ea typeface="黑体" panose="02010609060101010101" pitchFamily="2" charset="-122"/>
              </a:rPr>
              <a:t>、剩余资源</a:t>
            </a:r>
            <a:r>
              <a:rPr lang="en-US" altLang="zh-CN" sz="2800" b="1">
                <a:latin typeface="黑体" panose="02010609060101010101" pitchFamily="2" charset="-122"/>
                <a:ea typeface="黑体" panose="02010609060101010101" pitchFamily="2" charset="-122"/>
              </a:rPr>
              <a:t>A</a:t>
            </a:r>
            <a:r>
              <a:rPr lang="en-US" altLang="zh-CN" sz="3200" b="1">
                <a:latin typeface="黑体" panose="02010609060101010101" pitchFamily="2" charset="-122"/>
                <a:ea typeface="黑体" panose="02010609060101010101" pitchFamily="2" charset="-122"/>
              </a:rPr>
              <a:t> </a:t>
            </a:r>
            <a:endParaRPr lang="en-US" altLang="zh-CN" sz="3200" b="1">
              <a:latin typeface="黑体" panose="02010609060101010101" pitchFamily="2" charset="-122"/>
              <a:ea typeface="黑体" panose="0201060906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idx="4294967295"/>
          </p:nvPr>
        </p:nvSpPr>
        <p:spPr>
          <a:xfrm>
            <a:off x="685800" y="188913"/>
            <a:ext cx="7772400" cy="720725"/>
          </a:xfrm>
        </p:spPr>
        <p:txBody>
          <a:bodyPr/>
          <a:lstStyle/>
          <a:p>
            <a:r>
              <a:rPr lang="zh-CN" altLang="zh-CN" smtClean="0"/>
              <a:t>银行家算法资源分配步骤</a:t>
            </a:r>
            <a:r>
              <a:rPr lang="en-US" altLang="zh-CN" smtClean="0"/>
              <a:t>(1)</a:t>
            </a:r>
            <a:r>
              <a:rPr lang="zh-CN" altLang="zh-CN" smtClean="0"/>
              <a:t> </a:t>
            </a:r>
            <a:endParaRPr lang="zh-CN" altLang="en-US" smtClean="0"/>
          </a:p>
        </p:txBody>
      </p:sp>
      <p:sp>
        <p:nvSpPr>
          <p:cNvPr id="104450" name="内容占位符 2"/>
          <p:cNvSpPr>
            <a:spLocks noGrp="1"/>
          </p:cNvSpPr>
          <p:nvPr>
            <p:ph idx="4294967295"/>
          </p:nvPr>
        </p:nvSpPr>
        <p:spPr>
          <a:xfrm>
            <a:off x="539750" y="1341438"/>
            <a:ext cx="8135938" cy="5183187"/>
          </a:xfrm>
        </p:spPr>
        <p:txBody>
          <a:bodyPr/>
          <a:lstStyle/>
          <a:p>
            <a:r>
              <a:rPr lang="zh-CN" altLang="zh-CN" sz="2000" smtClean="0">
                <a:latin typeface="宋体" panose="02010600030101010101" pitchFamily="2" charset="-122"/>
              </a:rPr>
              <a:t>（１）如果 </a:t>
            </a:r>
            <a:r>
              <a:rPr lang="en-US" altLang="zh-CN" sz="2000" smtClean="0">
                <a:latin typeface="宋体" panose="02010600030101010101" pitchFamily="2" charset="-122"/>
              </a:rPr>
              <a:t>Request</a:t>
            </a:r>
            <a:r>
              <a:rPr lang="zh-CN" altLang="zh-CN" sz="2000" smtClean="0">
                <a:latin typeface="宋体" panose="02010600030101010101" pitchFamily="2" charset="-122"/>
              </a:rPr>
              <a:t>［</a:t>
            </a:r>
            <a:r>
              <a:rPr lang="en-US" altLang="zh-CN" sz="2000" smtClean="0">
                <a:latin typeface="宋体" panose="02010600030101010101" pitchFamily="2" charset="-122"/>
              </a:rPr>
              <a:t>i, *</a:t>
            </a:r>
            <a:r>
              <a:rPr lang="zh-CN" altLang="zh-CN" sz="2000" smtClean="0">
                <a:latin typeface="宋体" panose="02010600030101010101" pitchFamily="2" charset="-122"/>
              </a:rPr>
              <a:t>］≦</a:t>
            </a:r>
            <a:r>
              <a:rPr lang="en-US" altLang="zh-CN" sz="2000" smtClean="0">
                <a:latin typeface="宋体" panose="02010600030101010101" pitchFamily="2" charset="-122"/>
              </a:rPr>
              <a:t>Need[i,*]</a:t>
            </a:r>
            <a:r>
              <a:rPr lang="zh-CN" altLang="zh-CN" sz="2000" smtClean="0">
                <a:latin typeface="宋体" panose="02010600030101010101" pitchFamily="2" charset="-122"/>
              </a:rPr>
              <a:t>，转步骤（２）；否则，进程申请量超过最大需求量，出错处理。 </a:t>
            </a:r>
            <a:endParaRPr lang="zh-CN" altLang="zh-CN" sz="2000" smtClean="0">
              <a:latin typeface="宋体" panose="02010600030101010101" pitchFamily="2" charset="-122"/>
            </a:endParaRPr>
          </a:p>
          <a:p>
            <a:r>
              <a:rPr lang="zh-CN" altLang="zh-CN" sz="2000" smtClean="0">
                <a:latin typeface="宋体" panose="02010600030101010101" pitchFamily="2" charset="-122"/>
              </a:rPr>
              <a:t>（２）如果 </a:t>
            </a:r>
            <a:r>
              <a:rPr lang="en-US" altLang="zh-CN" sz="2000" smtClean="0">
                <a:latin typeface="宋体" panose="02010600030101010101" pitchFamily="2" charset="-122"/>
              </a:rPr>
              <a:t>Request</a:t>
            </a:r>
            <a:r>
              <a:rPr lang="zh-CN" altLang="zh-CN" sz="2000" smtClean="0">
                <a:latin typeface="宋体" panose="02010600030101010101" pitchFamily="2" charset="-122"/>
              </a:rPr>
              <a:t>［</a:t>
            </a:r>
            <a:r>
              <a:rPr lang="en-US" altLang="zh-CN" sz="2000" smtClean="0">
                <a:latin typeface="宋体" panose="02010600030101010101" pitchFamily="2" charset="-122"/>
              </a:rPr>
              <a:t>i, *</a:t>
            </a:r>
            <a:r>
              <a:rPr lang="zh-CN" altLang="zh-CN" sz="2000" smtClean="0">
                <a:latin typeface="宋体" panose="02010600030101010101" pitchFamily="2" charset="-122"/>
              </a:rPr>
              <a:t>］≦</a:t>
            </a:r>
            <a:r>
              <a:rPr lang="en-US" altLang="zh-CN" sz="2000" smtClean="0">
                <a:latin typeface="宋体" panose="02010600030101010101" pitchFamily="2" charset="-122"/>
              </a:rPr>
              <a:t>Available [*]</a:t>
            </a:r>
            <a:r>
              <a:rPr lang="zh-CN" altLang="zh-CN" sz="2000" smtClean="0">
                <a:latin typeface="宋体" panose="02010600030101010101" pitchFamily="2" charset="-122"/>
              </a:rPr>
              <a:t>，转步骤（</a:t>
            </a:r>
            <a:r>
              <a:rPr lang="en-US" altLang="zh-CN" sz="2000" smtClean="0">
                <a:latin typeface="宋体" panose="02010600030101010101" pitchFamily="2" charset="-122"/>
              </a:rPr>
              <a:t>3</a:t>
            </a:r>
            <a:r>
              <a:rPr lang="zh-CN" altLang="zh-CN" sz="2000" smtClean="0">
                <a:latin typeface="宋体" panose="02010600030101010101" pitchFamily="2" charset="-122"/>
              </a:rPr>
              <a:t>）；否则，申请量超过当前系统拥有的可分配量，进程</a:t>
            </a:r>
            <a:r>
              <a:rPr lang="en-US" altLang="zh-CN" sz="2000" smtClean="0">
                <a:latin typeface="宋体" panose="02010600030101010101" pitchFamily="2" charset="-122"/>
              </a:rPr>
              <a:t>P i </a:t>
            </a:r>
            <a:r>
              <a:rPr lang="zh-CN" altLang="zh-CN" sz="2000" smtClean="0">
                <a:latin typeface="宋体" panose="02010600030101010101" pitchFamily="2" charset="-122"/>
              </a:rPr>
              <a:t>等待 。</a:t>
            </a:r>
            <a:endParaRPr lang="zh-CN" altLang="zh-CN" sz="2000" smtClean="0">
              <a:latin typeface="宋体" panose="02010600030101010101" pitchFamily="2" charset="-122"/>
            </a:endParaRPr>
          </a:p>
          <a:p>
            <a:r>
              <a:rPr lang="zh-CN" altLang="zh-CN" sz="2000" smtClean="0">
                <a:latin typeface="宋体" panose="02010600030101010101" pitchFamily="2" charset="-122"/>
              </a:rPr>
              <a:t>（３）系统对</a:t>
            </a:r>
            <a:r>
              <a:rPr lang="en-US" altLang="zh-CN" sz="2000" smtClean="0">
                <a:latin typeface="宋体" panose="02010600030101010101" pitchFamily="2" charset="-122"/>
              </a:rPr>
              <a:t> P i</a:t>
            </a:r>
            <a:r>
              <a:rPr lang="zh-CN" altLang="zh-CN" sz="2000" smtClean="0">
                <a:latin typeface="宋体" panose="02010600030101010101" pitchFamily="2" charset="-122"/>
              </a:rPr>
              <a:t>进程请求资源进行试探性分配，执行：</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Allocation［i，*］＝ Allocation［i，*］＋ Request［I,</a:t>
            </a:r>
            <a:r>
              <a:rPr lang="zh-CN" altLang="en-US" sz="2000" smtClean="0">
                <a:latin typeface="宋体" panose="02010600030101010101" pitchFamily="2" charset="-122"/>
              </a:rPr>
              <a:t>*］</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Available［*］ ＝ Available［*］－ Request［i,* ］</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Need［i,*］ ＝Need［i,*］- Request［i, * ］</a:t>
            </a:r>
            <a:endParaRPr lang="en-US" altLang="zh-CN" sz="2000" smtClean="0">
              <a:latin typeface="宋体" panose="02010600030101010101" pitchFamily="2" charset="-122"/>
            </a:endParaRPr>
          </a:p>
          <a:p>
            <a:r>
              <a:rPr lang="zh-CN" altLang="zh-CN" sz="2000" smtClean="0">
                <a:latin typeface="宋体" panose="02010600030101010101" pitchFamily="2" charset="-122"/>
              </a:rPr>
              <a:t>（</a:t>
            </a:r>
            <a:r>
              <a:rPr lang="en-US" altLang="zh-CN" sz="2000" smtClean="0">
                <a:latin typeface="宋体" panose="02010600030101010101" pitchFamily="2" charset="-122"/>
              </a:rPr>
              <a:t>4</a:t>
            </a:r>
            <a:r>
              <a:rPr lang="zh-CN" altLang="zh-CN" sz="2000" smtClean="0">
                <a:latin typeface="宋体" panose="02010600030101010101" pitchFamily="2" charset="-122"/>
              </a:rPr>
              <a:t>）转向（</a:t>
            </a:r>
            <a:r>
              <a:rPr lang="en-US" altLang="zh-CN" sz="2000" smtClean="0">
                <a:latin typeface="宋体" panose="02010600030101010101" pitchFamily="2" charset="-122"/>
              </a:rPr>
              <a:t>5</a:t>
            </a:r>
            <a:r>
              <a:rPr lang="zh-CN" altLang="zh-CN" sz="2000" smtClean="0">
                <a:latin typeface="宋体" panose="02010600030101010101" pitchFamily="2" charset="-122"/>
              </a:rPr>
              <a:t>）执行安全性测试算法，如果返回安全状态则承认试分配，否则，抛弃试分配，进程</a:t>
            </a:r>
            <a:r>
              <a:rPr lang="en-US" altLang="zh-CN" sz="2000" smtClean="0">
                <a:latin typeface="宋体" panose="02010600030101010101" pitchFamily="2" charset="-122"/>
              </a:rPr>
              <a:t> P i</a:t>
            </a:r>
            <a:r>
              <a:rPr lang="zh-CN" altLang="zh-CN" sz="2000" smtClean="0">
                <a:latin typeface="宋体" panose="02010600030101010101" pitchFamily="2" charset="-122"/>
              </a:rPr>
              <a:t>等待，并执行；</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Allocation［i，*］＝ Allocation［i，*］- request［i,*］</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Available［ * ］＝ Available［ * ］+ Request［i,*］</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Need［i,*］ ＝Need［i,*］+ Request［i,* ］</a:t>
            </a:r>
            <a:endParaRPr lang="zh-CN" altLang="en-US" sz="2000" smtClean="0">
              <a:latin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idx="4294967295"/>
          </p:nvPr>
        </p:nvSpPr>
        <p:spPr>
          <a:xfrm>
            <a:off x="611188" y="188913"/>
            <a:ext cx="7772400" cy="863600"/>
          </a:xfrm>
        </p:spPr>
        <p:txBody>
          <a:bodyPr/>
          <a:lstStyle/>
          <a:p>
            <a:r>
              <a:rPr lang="zh-CN" altLang="zh-CN" smtClean="0"/>
              <a:t>银行家算法资源分配步骤</a:t>
            </a:r>
            <a:r>
              <a:rPr lang="en-US" altLang="zh-CN" smtClean="0"/>
              <a:t>(2)</a:t>
            </a:r>
            <a:r>
              <a:rPr lang="zh-CN" altLang="zh-CN" smtClean="0"/>
              <a:t> </a:t>
            </a:r>
            <a:endParaRPr lang="zh-CN" altLang="en-US" smtClean="0"/>
          </a:p>
        </p:txBody>
      </p:sp>
      <p:sp>
        <p:nvSpPr>
          <p:cNvPr id="105474" name="内容占位符 2"/>
          <p:cNvSpPr>
            <a:spLocks noGrp="1"/>
          </p:cNvSpPr>
          <p:nvPr>
            <p:ph idx="4294967295"/>
          </p:nvPr>
        </p:nvSpPr>
        <p:spPr>
          <a:xfrm>
            <a:off x="468313" y="1268413"/>
            <a:ext cx="8280400" cy="5400675"/>
          </a:xfrm>
        </p:spPr>
        <p:txBody>
          <a:bodyPr/>
          <a:lstStyle/>
          <a:p>
            <a:r>
              <a:rPr lang="zh-CN" altLang="zh-CN" sz="2000" smtClean="0">
                <a:latin typeface="宋体" panose="02010600030101010101" pitchFamily="2" charset="-122"/>
              </a:rPr>
              <a:t>（</a:t>
            </a:r>
            <a:r>
              <a:rPr lang="en-US" altLang="zh-CN" sz="2000" smtClean="0">
                <a:latin typeface="宋体" panose="02010600030101010101" pitchFamily="2" charset="-122"/>
              </a:rPr>
              <a:t>5</a:t>
            </a:r>
            <a:r>
              <a:rPr lang="zh-CN" altLang="zh-CN" sz="2000" smtClean="0">
                <a:latin typeface="宋体" panose="02010600030101010101" pitchFamily="2" charset="-122"/>
              </a:rPr>
              <a:t>）安全性测试算法</a:t>
            </a:r>
            <a:endParaRPr lang="zh-CN" altLang="zh-CN" sz="2000" smtClean="0">
              <a:latin typeface="宋体" panose="02010600030101010101" pitchFamily="2" charset="-122"/>
            </a:endParaRPr>
          </a:p>
          <a:p>
            <a:pPr lvl="1"/>
            <a:r>
              <a:rPr lang="en-US" altLang="zh-CN" sz="2000" smtClean="0">
                <a:latin typeface="宋体" panose="02010600030101010101" pitchFamily="2" charset="-122"/>
              </a:rPr>
              <a:t>① </a:t>
            </a:r>
            <a:r>
              <a:rPr lang="zh-CN" altLang="zh-CN" sz="2000" smtClean="0">
                <a:latin typeface="宋体" panose="02010600030101010101" pitchFamily="2" charset="-122"/>
              </a:rPr>
              <a:t>定义工作向量 </a:t>
            </a:r>
            <a:r>
              <a:rPr lang="en-US" altLang="zh-CN" sz="2000" smtClean="0">
                <a:latin typeface="宋体" panose="02010600030101010101" pitchFamily="2" charset="-122"/>
              </a:rPr>
              <a:t>Work[i ]</a:t>
            </a:r>
            <a:r>
              <a:rPr lang="zh-CN" altLang="zh-CN" sz="2000" smtClean="0">
                <a:latin typeface="宋体" panose="02010600030101010101" pitchFamily="2" charset="-122"/>
              </a:rPr>
              <a:t>、布尔型标志</a:t>
            </a:r>
            <a:r>
              <a:rPr lang="en-US" altLang="zh-CN" sz="2000" smtClean="0">
                <a:latin typeface="宋体" panose="02010600030101010101" pitchFamily="2" charset="-122"/>
              </a:rPr>
              <a:t> possible </a:t>
            </a:r>
            <a:r>
              <a:rPr lang="zh-CN" altLang="zh-CN" sz="2000" smtClean="0">
                <a:latin typeface="宋体" panose="02010600030101010101" pitchFamily="2" charset="-122"/>
              </a:rPr>
              <a:t>和进程集合</a:t>
            </a:r>
            <a:r>
              <a:rPr lang="en-US" altLang="zh-CN" sz="2000" smtClean="0">
                <a:latin typeface="宋体" panose="02010600030101010101" pitchFamily="2" charset="-122"/>
              </a:rPr>
              <a:t> rest</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lvl="1"/>
            <a:r>
              <a:rPr lang="en-US" altLang="zh-CN" sz="2000" smtClean="0">
                <a:latin typeface="宋体" panose="02010600030101010101" pitchFamily="2" charset="-122"/>
              </a:rPr>
              <a:t>② </a:t>
            </a:r>
            <a:r>
              <a:rPr lang="zh-CN" altLang="zh-CN" sz="2000" smtClean="0">
                <a:latin typeface="宋体" panose="02010600030101010101" pitchFamily="2" charset="-122"/>
              </a:rPr>
              <a:t>执行初始化操作：让全部进程进入</a:t>
            </a:r>
            <a:r>
              <a:rPr lang="en-US" altLang="zh-CN" sz="2000" smtClean="0">
                <a:latin typeface="宋体" panose="02010600030101010101" pitchFamily="2" charset="-122"/>
              </a:rPr>
              <a:t> rest </a:t>
            </a:r>
            <a:r>
              <a:rPr lang="zh-CN" altLang="zh-CN" sz="2000" smtClean="0">
                <a:latin typeface="宋体" panose="02010600030101010101" pitchFamily="2" charset="-122"/>
              </a:rPr>
              <a:t>集合，并让：</a:t>
            </a:r>
            <a:endParaRPr lang="zh-CN" altLang="zh-CN" sz="2000" smtClean="0">
              <a:latin typeface="宋体" panose="02010600030101010101" pitchFamily="2" charset="-122"/>
            </a:endParaRPr>
          </a:p>
          <a:p>
            <a:pPr lvl="1">
              <a:buFont typeface="Wingdings" panose="05000000000000000000" pitchFamily="2" charset="2"/>
              <a:buNone/>
            </a:pPr>
            <a:r>
              <a:rPr lang="en-US" altLang="zh-CN" sz="2000" smtClean="0">
                <a:latin typeface="宋体" panose="02010600030101010101" pitchFamily="2" charset="-122"/>
              </a:rPr>
              <a:t>     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r>
              <a:rPr lang="en-US" altLang="zh-CN" sz="2000" smtClean="0">
                <a:latin typeface="宋体" panose="02010600030101010101" pitchFamily="2" charset="-122"/>
              </a:rPr>
              <a:t>Available</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r>
              <a:rPr lang="en-US" altLang="zh-CN" sz="2000" smtClean="0">
                <a:latin typeface="宋体" panose="02010600030101010101" pitchFamily="2" charset="-122"/>
              </a:rPr>
              <a:t>possible </a:t>
            </a:r>
            <a:r>
              <a:rPr lang="zh-CN" altLang="zh-CN" sz="2000" smtClean="0">
                <a:latin typeface="宋体" panose="02010600030101010101" pitchFamily="2" charset="-122"/>
              </a:rPr>
              <a:t>＝</a:t>
            </a:r>
            <a:r>
              <a:rPr lang="en-US" altLang="zh-CN" sz="2000" smtClean="0">
                <a:latin typeface="宋体" panose="02010600030101010101" pitchFamily="2" charset="-122"/>
              </a:rPr>
              <a:t>true </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lvl="1"/>
            <a:r>
              <a:rPr lang="en-US" altLang="zh-CN" sz="2000" smtClean="0">
                <a:latin typeface="宋体" panose="02010600030101010101" pitchFamily="2" charset="-122"/>
              </a:rPr>
              <a:t>③ </a:t>
            </a:r>
            <a:r>
              <a:rPr lang="zh-CN" altLang="zh-CN" sz="2000" smtClean="0">
                <a:latin typeface="宋体" panose="02010600030101010101" pitchFamily="2" charset="-122"/>
              </a:rPr>
              <a:t>保持</a:t>
            </a:r>
            <a:r>
              <a:rPr lang="en-US" altLang="zh-CN" sz="2000" smtClean="0">
                <a:latin typeface="宋体" panose="02010600030101010101" pitchFamily="2" charset="-122"/>
              </a:rPr>
              <a:t> possible </a:t>
            </a:r>
            <a:r>
              <a:rPr lang="zh-CN" altLang="zh-CN" sz="2000" smtClean="0">
                <a:latin typeface="宋体" panose="02010600030101010101" pitchFamily="2" charset="-122"/>
              </a:rPr>
              <a:t>＝</a:t>
            </a:r>
            <a:r>
              <a:rPr lang="en-US" altLang="zh-CN" sz="2000" smtClean="0">
                <a:latin typeface="宋体" panose="02010600030101010101" pitchFamily="2" charset="-122"/>
              </a:rPr>
              <a:t>true</a:t>
            </a:r>
            <a:r>
              <a:rPr lang="zh-CN" altLang="zh-CN" sz="2000" smtClean="0">
                <a:latin typeface="宋体" panose="02010600030101010101" pitchFamily="2" charset="-122"/>
              </a:rPr>
              <a:t>，从进程集合</a:t>
            </a:r>
            <a:r>
              <a:rPr lang="en-US" altLang="zh-CN" sz="2000" smtClean="0">
                <a:latin typeface="宋体" panose="02010600030101010101" pitchFamily="2" charset="-122"/>
              </a:rPr>
              <a:t> rest </a:t>
            </a:r>
            <a:r>
              <a:rPr lang="zh-CN" altLang="zh-CN" sz="2000" smtClean="0">
                <a:latin typeface="宋体" panose="02010600030101010101" pitchFamily="2" charset="-122"/>
              </a:rPr>
              <a:t>中找出满足下列条件的进程</a:t>
            </a:r>
            <a:r>
              <a:rPr lang="en-US" altLang="zh-CN" sz="2000" smtClean="0">
                <a:latin typeface="宋体" panose="02010600030101010101" pitchFamily="2" charset="-122"/>
              </a:rPr>
              <a:t> Pk  </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Need</a:t>
            </a:r>
            <a:r>
              <a:rPr lang="zh-CN" altLang="zh-CN" sz="2000" smtClean="0">
                <a:latin typeface="宋体" panose="02010600030101010101" pitchFamily="2" charset="-122"/>
              </a:rPr>
              <a:t>［</a:t>
            </a:r>
            <a:r>
              <a:rPr lang="en-US" altLang="zh-CN" sz="2000" smtClean="0">
                <a:latin typeface="宋体" panose="02010600030101010101" pitchFamily="2" charset="-122"/>
              </a:rPr>
              <a:t>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r>
              <a:rPr lang="en-US" altLang="zh-CN" sz="2000" smtClean="0">
                <a:latin typeface="宋体" panose="02010600030101010101" pitchFamily="2" charset="-122"/>
              </a:rPr>
              <a:t>≤ 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endParaRPr lang="zh-CN" altLang="en-US" sz="2000" smtClean="0">
              <a:latin typeface="宋体" panose="02010600030101010101" pitchFamily="2" charset="-122"/>
            </a:endParaRPr>
          </a:p>
          <a:p>
            <a:pPr lvl="1"/>
            <a:r>
              <a:rPr lang="en-US" altLang="zh-CN" sz="1800" smtClean="0">
                <a:latin typeface="宋体" panose="02010600030101010101" pitchFamily="2" charset="-122"/>
              </a:rPr>
              <a:t>④ </a:t>
            </a:r>
            <a:r>
              <a:rPr lang="zh-CN" altLang="zh-CN" sz="1800" smtClean="0">
                <a:latin typeface="宋体" panose="02010600030101010101" pitchFamily="2" charset="-122"/>
              </a:rPr>
              <a:t>如果不存在，则转向</a:t>
            </a:r>
            <a:r>
              <a:rPr lang="en-US" altLang="zh-CN" sz="1800" smtClean="0">
                <a:latin typeface="宋体" panose="02010600030101010101" pitchFamily="2" charset="-122"/>
              </a:rPr>
              <a:t>⑤</a:t>
            </a:r>
            <a:r>
              <a:rPr lang="zh-CN" altLang="zh-CN" sz="1800" smtClean="0">
                <a:latin typeface="宋体" panose="02010600030101010101" pitchFamily="2" charset="-122"/>
              </a:rPr>
              <a:t>；如果找到，则释放进程</a:t>
            </a:r>
            <a:r>
              <a:rPr lang="en-US" altLang="zh-CN" sz="1800" smtClean="0">
                <a:latin typeface="宋体" panose="02010600030101010101" pitchFamily="2" charset="-122"/>
              </a:rPr>
              <a:t> Pk </a:t>
            </a:r>
            <a:r>
              <a:rPr lang="zh-CN" altLang="zh-CN" sz="1800" smtClean="0">
                <a:latin typeface="宋体" panose="02010600030101010101" pitchFamily="2" charset="-122"/>
              </a:rPr>
              <a:t>所占用的资源，并执行以下操作 ：</a:t>
            </a:r>
            <a:endParaRPr lang="zh-CN" altLang="zh-CN" sz="18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 </a:t>
            </a:r>
            <a:r>
              <a:rPr lang="en-US" altLang="zh-CN" sz="2000" smtClean="0">
                <a:latin typeface="宋体" panose="02010600030101010101" pitchFamily="2" charset="-122"/>
              </a:rPr>
              <a:t>Work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 </a:t>
            </a:r>
            <a:r>
              <a:rPr lang="en-US" altLang="zh-CN" sz="2000" smtClean="0">
                <a:latin typeface="宋体" panose="02010600030101010101" pitchFamily="2" charset="-122"/>
              </a:rPr>
              <a:t>Allocation</a:t>
            </a:r>
            <a:r>
              <a:rPr lang="zh-CN" altLang="zh-CN" sz="2000" smtClean="0">
                <a:latin typeface="宋体" panose="02010600030101010101" pitchFamily="2" charset="-122"/>
              </a:rPr>
              <a:t>［</a:t>
            </a:r>
            <a:r>
              <a:rPr lang="en-US" altLang="zh-CN" sz="2000" smtClean="0">
                <a:latin typeface="宋体" panose="02010600030101010101" pitchFamily="2" charset="-122"/>
              </a:rPr>
              <a:t>k</a:t>
            </a:r>
            <a:r>
              <a:rPr lang="zh-CN" altLang="zh-CN" sz="2000" smtClean="0">
                <a:latin typeface="宋体" panose="02010600030101010101" pitchFamily="2" charset="-122"/>
              </a:rPr>
              <a:t>，</a:t>
            </a:r>
            <a:r>
              <a:rPr lang="en-US" altLang="zh-CN" sz="2000" smtClean="0">
                <a:latin typeface="宋体" panose="02010600030101010101" pitchFamily="2" charset="-122"/>
              </a:rPr>
              <a:t>*</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a:buFont typeface="Wingdings" panose="05000000000000000000" pitchFamily="2" charset="2"/>
              <a:buNone/>
            </a:pPr>
            <a:r>
              <a:rPr lang="en-US" altLang="zh-CN" sz="2000" smtClean="0">
                <a:latin typeface="宋体" panose="02010600030101010101" pitchFamily="2" charset="-122"/>
              </a:rPr>
              <a:t>    </a:t>
            </a:r>
            <a:r>
              <a:rPr lang="zh-CN" altLang="zh-CN" sz="2000" smtClean="0">
                <a:latin typeface="宋体" panose="02010600030101010101" pitchFamily="2" charset="-122"/>
              </a:rPr>
              <a:t>把</a:t>
            </a:r>
            <a:r>
              <a:rPr lang="en-US" altLang="zh-CN" sz="2000" smtClean="0">
                <a:latin typeface="宋体" panose="02010600030101010101" pitchFamily="2" charset="-122"/>
              </a:rPr>
              <a:t>Pk</a:t>
            </a:r>
            <a:r>
              <a:rPr lang="zh-CN" altLang="zh-CN" sz="2000" smtClean="0">
                <a:latin typeface="宋体" panose="02010600030101010101" pitchFamily="2" charset="-122"/>
              </a:rPr>
              <a:t>从进程集合中去掉 ，即</a:t>
            </a:r>
            <a:r>
              <a:rPr lang="en-US" altLang="zh-CN" sz="2000" smtClean="0">
                <a:latin typeface="宋体" panose="02010600030101010101" pitchFamily="2" charset="-122"/>
              </a:rPr>
              <a:t> rest </a:t>
            </a:r>
            <a:r>
              <a:rPr lang="zh-CN" altLang="zh-CN" sz="2000" smtClean="0">
                <a:latin typeface="宋体" panose="02010600030101010101" pitchFamily="2" charset="-122"/>
              </a:rPr>
              <a:t>＝</a:t>
            </a:r>
            <a:r>
              <a:rPr lang="en-US" altLang="zh-CN" sz="2000" smtClean="0">
                <a:latin typeface="宋体" panose="02010600030101010101" pitchFamily="2" charset="-122"/>
              </a:rPr>
              <a:t> rest</a:t>
            </a:r>
            <a:r>
              <a:rPr lang="zh-CN" altLang="zh-CN" sz="2000" smtClean="0">
                <a:latin typeface="宋体" panose="02010600030101010101" pitchFamily="2" charset="-122"/>
              </a:rPr>
              <a:t>－｛</a:t>
            </a:r>
            <a:r>
              <a:rPr lang="en-US" altLang="zh-CN" sz="2000" smtClean="0">
                <a:latin typeface="宋体" panose="02010600030101010101" pitchFamily="2" charset="-122"/>
              </a:rPr>
              <a:t>Pk</a:t>
            </a:r>
            <a:r>
              <a:rPr lang="zh-CN" altLang="zh-CN" sz="2000" smtClean="0">
                <a:latin typeface="宋体" panose="02010600030101010101" pitchFamily="2" charset="-122"/>
              </a:rPr>
              <a:t>｝，再转向</a:t>
            </a:r>
            <a:r>
              <a:rPr lang="en-US" altLang="zh-CN" sz="2000" smtClean="0">
                <a:latin typeface="宋体" panose="02010600030101010101" pitchFamily="2" charset="-122"/>
              </a:rPr>
              <a:t>③ </a:t>
            </a:r>
            <a:r>
              <a:rPr lang="zh-CN" altLang="zh-CN" sz="2000" smtClean="0">
                <a:latin typeface="宋体" panose="02010600030101010101" pitchFamily="2" charset="-122"/>
              </a:rPr>
              <a:t>；</a:t>
            </a:r>
            <a:endParaRPr lang="zh-CN" altLang="zh-CN" sz="2000" smtClean="0">
              <a:latin typeface="宋体" panose="02010600030101010101" pitchFamily="2" charset="-122"/>
            </a:endParaRPr>
          </a:p>
          <a:p>
            <a:pPr lvl="1"/>
            <a:r>
              <a:rPr lang="en-US" altLang="zh-CN" sz="1800" smtClean="0">
                <a:latin typeface="宋体" panose="02010600030101010101" pitchFamily="2" charset="-122"/>
              </a:rPr>
              <a:t>⑤ </a:t>
            </a:r>
            <a:r>
              <a:rPr lang="zh-CN" altLang="zh-CN" sz="1800" smtClean="0">
                <a:latin typeface="宋体" panose="02010600030101010101" pitchFamily="2" charset="-122"/>
              </a:rPr>
              <a:t>置</a:t>
            </a:r>
            <a:r>
              <a:rPr lang="en-US" altLang="zh-CN" sz="1800" smtClean="0">
                <a:latin typeface="宋体" panose="02010600030101010101" pitchFamily="2" charset="-122"/>
              </a:rPr>
              <a:t> possible </a:t>
            </a:r>
            <a:r>
              <a:rPr lang="zh-CN" altLang="zh-CN" sz="1800" smtClean="0">
                <a:latin typeface="宋体" panose="02010600030101010101" pitchFamily="2" charset="-122"/>
              </a:rPr>
              <a:t>＝</a:t>
            </a:r>
            <a:r>
              <a:rPr lang="en-US" altLang="zh-CN" sz="1800" smtClean="0">
                <a:latin typeface="宋体" panose="02010600030101010101" pitchFamily="2" charset="-122"/>
              </a:rPr>
              <a:t>false</a:t>
            </a:r>
            <a:r>
              <a:rPr lang="zh-CN" altLang="zh-CN" sz="1800" smtClean="0">
                <a:latin typeface="宋体" panose="02010600030101010101" pitchFamily="2" charset="-122"/>
              </a:rPr>
              <a:t>，停止执行本算法；</a:t>
            </a:r>
            <a:endParaRPr lang="zh-CN" altLang="en-US" sz="1800" smtClean="0">
              <a:latin typeface="宋体" panose="02010600030101010101" pitchFamily="2" charset="-122"/>
            </a:endParaRPr>
          </a:p>
          <a:p>
            <a:pPr lvl="1"/>
            <a:r>
              <a:rPr lang="zh-CN" altLang="zh-CN" sz="1800" smtClean="0">
                <a:latin typeface="宋体" panose="02010600030101010101" pitchFamily="2" charset="-122"/>
              </a:rPr>
              <a:t>⑥最后，查看进程集合</a:t>
            </a:r>
            <a:r>
              <a:rPr lang="en-US" altLang="zh-CN" sz="1800" smtClean="0">
                <a:latin typeface="宋体" panose="02010600030101010101" pitchFamily="2" charset="-122"/>
              </a:rPr>
              <a:t> rest</a:t>
            </a:r>
            <a:r>
              <a:rPr lang="zh-CN" altLang="zh-CN" sz="1800" smtClean="0">
                <a:latin typeface="宋体" panose="02010600030101010101" pitchFamily="2" charset="-122"/>
              </a:rPr>
              <a:t>，若其为空集则返回安全标记；否则，返回不安全标记 。</a:t>
            </a:r>
            <a:endParaRPr lang="zh-CN" altLang="en-US" sz="1800" smtClean="0">
              <a:latin typeface="宋体" panose="02010600030101010101" pitchFamily="2"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idx="4294967295"/>
          </p:nvPr>
        </p:nvSpPr>
        <p:spPr>
          <a:xfrm>
            <a:off x="827088" y="188913"/>
            <a:ext cx="7772400" cy="1143000"/>
          </a:xfrm>
        </p:spPr>
        <p:txBody>
          <a:bodyPr/>
          <a:lstStyle/>
          <a:p>
            <a:r>
              <a:rPr lang="zh-CN" altLang="en-US" smtClean="0"/>
              <a:t>实例说明系统所处的安全或不安全状态</a:t>
            </a:r>
            <a:r>
              <a:rPr lang="en-US" altLang="zh-CN" smtClean="0"/>
              <a:t>(1) </a:t>
            </a:r>
            <a:endParaRPr lang="en-US" altLang="zh-CN" smtClean="0"/>
          </a:p>
        </p:txBody>
      </p:sp>
      <p:sp>
        <p:nvSpPr>
          <p:cNvPr id="107522" name="Rectangle 3"/>
          <p:cNvSpPr>
            <a:spLocks noGrp="1" noChangeArrowheads="1"/>
          </p:cNvSpPr>
          <p:nvPr>
            <p:ph type="body" idx="4294967295"/>
          </p:nvPr>
        </p:nvSpPr>
        <p:spPr>
          <a:xfrm>
            <a:off x="468313" y="1676400"/>
            <a:ext cx="8351837" cy="4724400"/>
          </a:xfrm>
        </p:spPr>
        <p:txBody>
          <a:bodyPr/>
          <a:lstStyle/>
          <a:p>
            <a:pPr algn="just"/>
            <a:r>
              <a:rPr lang="zh-CN" altLang="en-US" sz="2800" smtClean="0">
                <a:latin typeface="楷体_GB2312" pitchFamily="49" charset="-122"/>
              </a:rPr>
              <a:t>如果系统中共有五个进程和</a:t>
            </a:r>
            <a:r>
              <a:rPr lang="en-US" altLang="zh-CN" sz="2800" smtClean="0">
                <a:latin typeface="楷体_GB2312" pitchFamily="49" charset="-122"/>
              </a:rPr>
              <a:t>A</a:t>
            </a:r>
            <a:r>
              <a:rPr lang="zh-CN" altLang="en-US" sz="2800" smtClean="0">
                <a:latin typeface="楷体_GB2312" pitchFamily="49" charset="-122"/>
              </a:rPr>
              <a:t>、</a:t>
            </a:r>
            <a:r>
              <a:rPr lang="en-US" altLang="zh-CN" sz="2800" smtClean="0">
                <a:latin typeface="楷体_GB2312" pitchFamily="49" charset="-122"/>
              </a:rPr>
              <a:t>B</a:t>
            </a:r>
            <a:r>
              <a:rPr lang="zh-CN" altLang="en-US" sz="2800" smtClean="0">
                <a:latin typeface="楷体_GB2312" pitchFamily="49" charset="-122"/>
              </a:rPr>
              <a:t>、</a:t>
            </a:r>
            <a:r>
              <a:rPr lang="en-US" altLang="zh-CN" sz="2800" smtClean="0">
                <a:latin typeface="楷体_GB2312" pitchFamily="49" charset="-122"/>
              </a:rPr>
              <a:t>C</a:t>
            </a:r>
            <a:r>
              <a:rPr lang="zh-CN" altLang="en-US" sz="2800" smtClean="0">
                <a:latin typeface="楷体_GB2312" pitchFamily="49" charset="-122"/>
              </a:rPr>
              <a:t>三类资源</a:t>
            </a:r>
            <a:r>
              <a:rPr lang="en-US" altLang="zh-CN" sz="2800" smtClean="0">
                <a:latin typeface="楷体_GB2312" pitchFamily="49" charset="-122"/>
              </a:rPr>
              <a:t>;</a:t>
            </a:r>
            <a:endParaRPr lang="en-US" altLang="zh-CN" sz="2800" smtClean="0">
              <a:latin typeface="楷体_GB2312" pitchFamily="49" charset="-122"/>
            </a:endParaRPr>
          </a:p>
          <a:p>
            <a:pPr algn="just"/>
            <a:r>
              <a:rPr lang="en-US" altLang="zh-CN" sz="2800" smtClean="0">
                <a:latin typeface="楷体_GB2312" pitchFamily="49" charset="-122"/>
              </a:rPr>
              <a:t>A</a:t>
            </a:r>
            <a:r>
              <a:rPr lang="zh-CN" altLang="en-US" sz="2800" smtClean="0">
                <a:latin typeface="楷体_GB2312" pitchFamily="49" charset="-122"/>
              </a:rPr>
              <a:t>类资源共有</a:t>
            </a:r>
            <a:r>
              <a:rPr lang="en-US" altLang="zh-CN" sz="2800" smtClean="0">
                <a:latin typeface="楷体_GB2312" pitchFamily="49" charset="-122"/>
              </a:rPr>
              <a:t>10</a:t>
            </a:r>
            <a:r>
              <a:rPr lang="zh-CN" altLang="en-US" sz="2800" smtClean="0">
                <a:latin typeface="楷体_GB2312" pitchFamily="49" charset="-122"/>
              </a:rPr>
              <a:t>个</a:t>
            </a:r>
            <a:r>
              <a:rPr lang="en-US" altLang="zh-CN" sz="2800" smtClean="0">
                <a:latin typeface="楷体_GB2312" pitchFamily="49" charset="-122"/>
              </a:rPr>
              <a:t>,B</a:t>
            </a:r>
            <a:r>
              <a:rPr lang="zh-CN" altLang="en-US" sz="2800" smtClean="0">
                <a:latin typeface="楷体_GB2312" pitchFamily="49" charset="-122"/>
              </a:rPr>
              <a:t>类资源共有</a:t>
            </a:r>
            <a:r>
              <a:rPr lang="en-US" altLang="zh-CN" sz="2800" smtClean="0">
                <a:latin typeface="楷体_GB2312" pitchFamily="49" charset="-122"/>
              </a:rPr>
              <a:t>5</a:t>
            </a:r>
            <a:r>
              <a:rPr lang="zh-CN" altLang="en-US" sz="2800" smtClean="0">
                <a:latin typeface="楷体_GB2312" pitchFamily="49" charset="-122"/>
              </a:rPr>
              <a:t>个</a:t>
            </a:r>
            <a:r>
              <a:rPr lang="en-US" altLang="zh-CN" sz="2800" smtClean="0">
                <a:latin typeface="楷体_GB2312" pitchFamily="49" charset="-122"/>
              </a:rPr>
              <a:t>,C</a:t>
            </a:r>
            <a:r>
              <a:rPr lang="zh-CN" altLang="en-US" sz="2800" smtClean="0">
                <a:latin typeface="楷体_GB2312" pitchFamily="49" charset="-122"/>
              </a:rPr>
              <a:t>类资源共有</a:t>
            </a:r>
            <a:r>
              <a:rPr lang="en-US" altLang="zh-CN" sz="2800" smtClean="0">
                <a:latin typeface="楷体_GB2312" pitchFamily="49" charset="-122"/>
              </a:rPr>
              <a:t>7</a:t>
            </a:r>
            <a:r>
              <a:rPr lang="zh-CN" altLang="en-US" sz="2800" smtClean="0">
                <a:latin typeface="楷体_GB2312" pitchFamily="49" charset="-122"/>
              </a:rPr>
              <a:t>个。</a:t>
            </a:r>
            <a:endParaRPr lang="zh-CN" altLang="en-US" sz="2800" smtClean="0">
              <a:latin typeface="楷体_GB2312" pitchFamily="49" charset="-122"/>
            </a:endParaRPr>
          </a:p>
          <a:p>
            <a:pPr algn="just"/>
            <a:r>
              <a:rPr lang="zh-CN" altLang="en-US" sz="2800" smtClean="0">
                <a:latin typeface="楷体_GB2312" pitchFamily="49" charset="-122"/>
              </a:rPr>
              <a:t>在时刻</a:t>
            </a:r>
            <a:r>
              <a:rPr lang="en-US" altLang="zh-CN" sz="2800" smtClean="0">
                <a:latin typeface="楷体_GB2312" pitchFamily="49" charset="-122"/>
              </a:rPr>
              <a:t>T0,</a:t>
            </a:r>
            <a:r>
              <a:rPr lang="zh-CN" altLang="en-US" sz="2800" smtClean="0">
                <a:latin typeface="楷体_GB2312" pitchFamily="49" charset="-122"/>
              </a:rPr>
              <a:t>系统目前资源分配情况如下：</a:t>
            </a:r>
            <a:endParaRPr lang="zh-CN" altLang="en-US" sz="2800" smtClean="0">
              <a:latin typeface="楷体_GB2312" pitchFamily="49" charset="-122"/>
            </a:endParaRPr>
          </a:p>
          <a:p>
            <a:pPr algn="just"/>
            <a:endParaRPr lang="en-US" altLang="zh-CN" sz="2800" smtClean="0">
              <a:latin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a:xfrm>
            <a:off x="762000" y="762000"/>
            <a:ext cx="7772400" cy="1143000"/>
          </a:xfrm>
        </p:spPr>
        <p:txBody>
          <a:bodyPr wrap="square" anchor="b"/>
          <a:p>
            <a:br>
              <a:rPr lang="zh-CN" altLang="en-US" dirty="0">
                <a:solidFill>
                  <a:srgbClr val="0000FF"/>
                </a:solidFill>
              </a:rPr>
            </a:br>
            <a:endParaRPr lang="zh-CN" altLang="en-US" dirty="0">
              <a:solidFill>
                <a:srgbClr val="0000FF"/>
              </a:solidFill>
            </a:endParaRPr>
          </a:p>
        </p:txBody>
      </p:sp>
      <p:sp>
        <p:nvSpPr>
          <p:cNvPr id="17410" name="Rectangle 3"/>
          <p:cNvSpPr>
            <a:spLocks noGrp="1"/>
          </p:cNvSpPr>
          <p:nvPr>
            <p:ph type="body" idx="4294967295"/>
          </p:nvPr>
        </p:nvSpPr>
        <p:spPr>
          <a:xfrm>
            <a:off x="609600" y="1828800"/>
            <a:ext cx="7772400" cy="4114800"/>
          </a:xfrm>
        </p:spPr>
        <p:txBody>
          <a:bodyPr wrap="square" anchor="t"/>
          <a:p>
            <a:pPr>
              <a:buNone/>
            </a:pPr>
            <a:r>
              <a:rPr lang="en-US" altLang="zh-CN"/>
              <a:t>   </a:t>
            </a:r>
            <a:endParaRPr lang="en-US" altLang="zh-CN"/>
          </a:p>
        </p:txBody>
      </p:sp>
      <p:grpSp>
        <p:nvGrpSpPr>
          <p:cNvPr id="17411" name="Group 4"/>
          <p:cNvGrpSpPr/>
          <p:nvPr/>
        </p:nvGrpSpPr>
        <p:grpSpPr>
          <a:xfrm>
            <a:off x="1156335" y="1187450"/>
            <a:ext cx="6159500" cy="4191000"/>
            <a:chOff x="0" y="0"/>
            <a:chExt cx="3880" cy="2640"/>
          </a:xfrm>
        </p:grpSpPr>
        <p:sp>
          <p:nvSpPr>
            <p:cNvPr id="17412" name="Line 5"/>
            <p:cNvSpPr/>
            <p:nvPr/>
          </p:nvSpPr>
          <p:spPr>
            <a:xfrm>
              <a:off x="396" y="299"/>
              <a:ext cx="3484" cy="0"/>
            </a:xfrm>
            <a:prstGeom prst="line">
              <a:avLst/>
            </a:prstGeom>
            <a:ln w="38100" cap="flat" cmpd="sng">
              <a:solidFill>
                <a:srgbClr val="000000"/>
              </a:solidFill>
              <a:prstDash val="solid"/>
              <a:round/>
              <a:headEnd type="none" w="med" len="med"/>
              <a:tailEnd type="triangle" w="med" len="med"/>
            </a:ln>
          </p:spPr>
        </p:sp>
        <p:sp>
          <p:nvSpPr>
            <p:cNvPr id="17413" name="Line 6"/>
            <p:cNvSpPr/>
            <p:nvPr/>
          </p:nvSpPr>
          <p:spPr>
            <a:xfrm>
              <a:off x="396" y="299"/>
              <a:ext cx="0" cy="1924"/>
            </a:xfrm>
            <a:prstGeom prst="line">
              <a:avLst/>
            </a:prstGeom>
            <a:ln w="38100" cap="flat" cmpd="sng">
              <a:solidFill>
                <a:srgbClr val="000000"/>
              </a:solidFill>
              <a:prstDash val="solid"/>
              <a:round/>
              <a:headEnd type="none" w="med" len="med"/>
              <a:tailEnd type="triangle" w="med" len="med"/>
            </a:ln>
          </p:spPr>
        </p:sp>
        <p:sp>
          <p:nvSpPr>
            <p:cNvPr id="17414" name="Text Box 7"/>
            <p:cNvSpPr txBox="1"/>
            <p:nvPr/>
          </p:nvSpPr>
          <p:spPr>
            <a:xfrm>
              <a:off x="745" y="400"/>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i1</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15" name="Line 8"/>
            <p:cNvSpPr/>
            <p:nvPr/>
          </p:nvSpPr>
          <p:spPr>
            <a:xfrm>
              <a:off x="919" y="501"/>
              <a:ext cx="713" cy="363"/>
            </a:xfrm>
            <a:prstGeom prst="line">
              <a:avLst/>
            </a:prstGeom>
            <a:ln w="19050" cap="flat" cmpd="sng">
              <a:solidFill>
                <a:srgbClr val="000000"/>
              </a:solidFill>
              <a:prstDash val="solid"/>
              <a:round/>
              <a:headEnd type="none" w="med" len="med"/>
              <a:tailEnd type="triangle" w="med" len="med"/>
            </a:ln>
          </p:spPr>
        </p:sp>
        <p:sp>
          <p:nvSpPr>
            <p:cNvPr id="17416" name="Text Box 9"/>
            <p:cNvSpPr txBox="1"/>
            <p:nvPr/>
          </p:nvSpPr>
          <p:spPr>
            <a:xfrm>
              <a:off x="1655" y="885"/>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c1</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17" name="Text Box 10"/>
            <p:cNvSpPr txBox="1"/>
            <p:nvPr/>
          </p:nvSpPr>
          <p:spPr>
            <a:xfrm>
              <a:off x="745" y="0"/>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i</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18" name="Text Box 11"/>
            <p:cNvSpPr txBox="1"/>
            <p:nvPr/>
          </p:nvSpPr>
          <p:spPr>
            <a:xfrm>
              <a:off x="1616" y="0"/>
              <a:ext cx="213"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C</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19" name="Text Box 12"/>
            <p:cNvSpPr txBox="1"/>
            <p:nvPr/>
          </p:nvSpPr>
          <p:spPr>
            <a:xfrm>
              <a:off x="2621" y="0"/>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o</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20" name="Line 13"/>
            <p:cNvSpPr/>
            <p:nvPr/>
          </p:nvSpPr>
          <p:spPr>
            <a:xfrm>
              <a:off x="1872" y="1045"/>
              <a:ext cx="768" cy="395"/>
            </a:xfrm>
            <a:prstGeom prst="line">
              <a:avLst/>
            </a:prstGeom>
            <a:ln w="19050" cap="flat" cmpd="sng">
              <a:solidFill>
                <a:srgbClr val="000000"/>
              </a:solidFill>
              <a:prstDash val="solid"/>
              <a:round/>
              <a:headEnd type="none" w="med" len="med"/>
              <a:tailEnd type="triangle" w="med" len="med"/>
            </a:ln>
          </p:spPr>
        </p:sp>
        <p:sp>
          <p:nvSpPr>
            <p:cNvPr id="17421" name="Text Box 14"/>
            <p:cNvSpPr txBox="1"/>
            <p:nvPr/>
          </p:nvSpPr>
          <p:spPr>
            <a:xfrm>
              <a:off x="2661" y="1413"/>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o1</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22" name="Line 15"/>
            <p:cNvSpPr/>
            <p:nvPr/>
          </p:nvSpPr>
          <p:spPr>
            <a:xfrm>
              <a:off x="816" y="576"/>
              <a:ext cx="0" cy="304"/>
            </a:xfrm>
            <a:prstGeom prst="line">
              <a:avLst/>
            </a:prstGeom>
            <a:ln w="19050" cap="flat" cmpd="sng">
              <a:solidFill>
                <a:srgbClr val="000000"/>
              </a:solidFill>
              <a:prstDash val="solid"/>
              <a:round/>
              <a:headEnd type="none" w="med" len="med"/>
              <a:tailEnd type="triangle" w="med" len="med"/>
            </a:ln>
          </p:spPr>
        </p:sp>
        <p:sp>
          <p:nvSpPr>
            <p:cNvPr id="17423" name="Line 16"/>
            <p:cNvSpPr/>
            <p:nvPr/>
          </p:nvSpPr>
          <p:spPr>
            <a:xfrm>
              <a:off x="1761" y="1088"/>
              <a:ext cx="0" cy="304"/>
            </a:xfrm>
            <a:prstGeom prst="line">
              <a:avLst/>
            </a:prstGeom>
            <a:ln w="19050" cap="flat" cmpd="sng">
              <a:solidFill>
                <a:srgbClr val="000000"/>
              </a:solidFill>
              <a:prstDash val="solid"/>
              <a:round/>
              <a:headEnd type="none" w="med" len="med"/>
              <a:tailEnd type="triangle" w="med" len="med"/>
            </a:ln>
          </p:spPr>
        </p:sp>
        <p:sp>
          <p:nvSpPr>
            <p:cNvPr id="17424" name="Line 17"/>
            <p:cNvSpPr/>
            <p:nvPr/>
          </p:nvSpPr>
          <p:spPr>
            <a:xfrm>
              <a:off x="2748" y="1664"/>
              <a:ext cx="0" cy="304"/>
            </a:xfrm>
            <a:prstGeom prst="line">
              <a:avLst/>
            </a:prstGeom>
            <a:ln w="19050" cap="flat" cmpd="sng">
              <a:solidFill>
                <a:srgbClr val="000000"/>
              </a:solidFill>
              <a:prstDash val="solid"/>
              <a:round/>
              <a:headEnd type="none" w="med" len="med"/>
              <a:tailEnd type="triangle" w="med" len="med"/>
            </a:ln>
          </p:spPr>
        </p:sp>
        <p:sp>
          <p:nvSpPr>
            <p:cNvPr id="17425" name="Text Box 18"/>
            <p:cNvSpPr txBox="1"/>
            <p:nvPr/>
          </p:nvSpPr>
          <p:spPr>
            <a:xfrm>
              <a:off x="705" y="906"/>
              <a:ext cx="214" cy="220"/>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i2</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26" name="Line 19"/>
            <p:cNvSpPr/>
            <p:nvPr/>
          </p:nvSpPr>
          <p:spPr>
            <a:xfrm>
              <a:off x="912" y="1008"/>
              <a:ext cx="720" cy="432"/>
            </a:xfrm>
            <a:prstGeom prst="line">
              <a:avLst/>
            </a:prstGeom>
            <a:ln w="19050" cap="flat" cmpd="sng">
              <a:solidFill>
                <a:srgbClr val="000000"/>
              </a:solidFill>
              <a:prstDash val="solid"/>
              <a:round/>
              <a:headEnd type="none" w="med" len="med"/>
              <a:tailEnd type="triangle" w="med" len="med"/>
            </a:ln>
          </p:spPr>
        </p:sp>
        <p:sp>
          <p:nvSpPr>
            <p:cNvPr id="17427" name="Text Box 20"/>
            <p:cNvSpPr txBox="1"/>
            <p:nvPr/>
          </p:nvSpPr>
          <p:spPr>
            <a:xfrm>
              <a:off x="1616" y="1412"/>
              <a:ext cx="213" cy="220"/>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c2</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28" name="Line 21"/>
            <p:cNvSpPr/>
            <p:nvPr/>
          </p:nvSpPr>
          <p:spPr>
            <a:xfrm>
              <a:off x="1881" y="1477"/>
              <a:ext cx="807" cy="443"/>
            </a:xfrm>
            <a:prstGeom prst="line">
              <a:avLst/>
            </a:prstGeom>
            <a:ln w="19050" cap="flat" cmpd="sng">
              <a:solidFill>
                <a:srgbClr val="000000"/>
              </a:solidFill>
              <a:prstDash val="solid"/>
              <a:round/>
              <a:headEnd type="none" w="med" len="med"/>
              <a:tailEnd type="triangle" w="med" len="med"/>
            </a:ln>
          </p:spPr>
        </p:sp>
        <p:sp>
          <p:nvSpPr>
            <p:cNvPr id="17429" name="Text Box 22"/>
            <p:cNvSpPr txBox="1"/>
            <p:nvPr/>
          </p:nvSpPr>
          <p:spPr>
            <a:xfrm>
              <a:off x="2621" y="1988"/>
              <a:ext cx="214" cy="220"/>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o2</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0" name="Line 23"/>
            <p:cNvSpPr/>
            <p:nvPr/>
          </p:nvSpPr>
          <p:spPr>
            <a:xfrm>
              <a:off x="778" y="1109"/>
              <a:ext cx="0" cy="304"/>
            </a:xfrm>
            <a:prstGeom prst="line">
              <a:avLst/>
            </a:prstGeom>
            <a:ln w="19050" cap="flat" cmpd="sng">
              <a:solidFill>
                <a:srgbClr val="000000"/>
              </a:solidFill>
              <a:prstDash val="solid"/>
              <a:round/>
              <a:headEnd type="none" w="med" len="med"/>
              <a:tailEnd type="triangle" w="med" len="med"/>
            </a:ln>
          </p:spPr>
        </p:sp>
        <p:sp>
          <p:nvSpPr>
            <p:cNvPr id="17431" name="Line 24"/>
            <p:cNvSpPr/>
            <p:nvPr/>
          </p:nvSpPr>
          <p:spPr>
            <a:xfrm>
              <a:off x="1721" y="1664"/>
              <a:ext cx="0" cy="304"/>
            </a:xfrm>
            <a:prstGeom prst="line">
              <a:avLst/>
            </a:prstGeom>
            <a:ln w="19050" cap="flat" cmpd="sng">
              <a:solidFill>
                <a:srgbClr val="000000"/>
              </a:solidFill>
              <a:prstDash val="solid"/>
              <a:round/>
              <a:headEnd type="none" w="med" len="med"/>
              <a:tailEnd type="triangle" w="med" len="med"/>
            </a:ln>
          </p:spPr>
        </p:sp>
        <p:sp>
          <p:nvSpPr>
            <p:cNvPr id="17432" name="Line 25"/>
            <p:cNvSpPr/>
            <p:nvPr/>
          </p:nvSpPr>
          <p:spPr>
            <a:xfrm>
              <a:off x="2708" y="2192"/>
              <a:ext cx="0" cy="304"/>
            </a:xfrm>
            <a:prstGeom prst="line">
              <a:avLst/>
            </a:prstGeom>
            <a:ln w="19050" cap="flat" cmpd="sng">
              <a:solidFill>
                <a:srgbClr val="000000"/>
              </a:solidFill>
              <a:prstDash val="solid"/>
              <a:round/>
              <a:headEnd type="none" w="med" len="med"/>
              <a:tailEnd type="triangle" w="med" len="med"/>
            </a:ln>
          </p:spPr>
        </p:sp>
        <p:sp>
          <p:nvSpPr>
            <p:cNvPr id="17433" name="Text Box 26"/>
            <p:cNvSpPr txBox="1"/>
            <p:nvPr/>
          </p:nvSpPr>
          <p:spPr>
            <a:xfrm>
              <a:off x="705" y="1413"/>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i3</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4" name="Line 27"/>
            <p:cNvSpPr/>
            <p:nvPr/>
          </p:nvSpPr>
          <p:spPr>
            <a:xfrm>
              <a:off x="879" y="1514"/>
              <a:ext cx="753" cy="454"/>
            </a:xfrm>
            <a:prstGeom prst="line">
              <a:avLst/>
            </a:prstGeom>
            <a:ln w="19050" cap="flat" cmpd="sng">
              <a:solidFill>
                <a:srgbClr val="000000"/>
              </a:solidFill>
              <a:prstDash val="solid"/>
              <a:round/>
              <a:headEnd type="none" w="med" len="med"/>
              <a:tailEnd type="triangle" w="med" len="med"/>
            </a:ln>
          </p:spPr>
        </p:sp>
        <p:sp>
          <p:nvSpPr>
            <p:cNvPr id="17435" name="Text Box 28"/>
            <p:cNvSpPr txBox="1"/>
            <p:nvPr/>
          </p:nvSpPr>
          <p:spPr>
            <a:xfrm>
              <a:off x="1616" y="1941"/>
              <a:ext cx="213"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c3</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6" name="Line 29"/>
            <p:cNvSpPr/>
            <p:nvPr/>
          </p:nvSpPr>
          <p:spPr>
            <a:xfrm>
              <a:off x="1824" y="1968"/>
              <a:ext cx="768" cy="384"/>
            </a:xfrm>
            <a:prstGeom prst="line">
              <a:avLst/>
            </a:prstGeom>
            <a:ln w="19050" cap="flat" cmpd="sng">
              <a:solidFill>
                <a:srgbClr val="000000"/>
              </a:solidFill>
              <a:prstDash val="solid"/>
              <a:round/>
              <a:headEnd type="none" w="med" len="med"/>
              <a:tailEnd type="triangle" w="med" len="med"/>
            </a:ln>
          </p:spPr>
        </p:sp>
        <p:sp>
          <p:nvSpPr>
            <p:cNvPr id="17437" name="Text Box 30"/>
            <p:cNvSpPr txBox="1"/>
            <p:nvPr/>
          </p:nvSpPr>
          <p:spPr>
            <a:xfrm>
              <a:off x="2621" y="2421"/>
              <a:ext cx="214" cy="219"/>
            </a:xfrm>
            <a:prstGeom prst="rect">
              <a:avLst/>
            </a:prstGeom>
            <a:noFill/>
            <a:ln w="9525">
              <a:noFill/>
            </a:ln>
          </p:spPr>
          <p:txBody>
            <a:bodyPr lIns="0" tIns="0" rIns="0" bIns="0" anchor="t"/>
            <a:p>
              <a:pPr algn="ctr" eaLnBrk="0" hangingPunct="0"/>
              <a:r>
                <a:rPr lang="en-US" altLang="zh-CN" sz="2000" dirty="0">
                  <a:solidFill>
                    <a:srgbClr val="008000"/>
                  </a:solidFill>
                  <a:latin typeface="宋体" panose="02010600030101010101" pitchFamily="2" charset="-122"/>
                  <a:ea typeface="宋体" panose="02010600030101010101" pitchFamily="2" charset="-122"/>
                </a:rPr>
                <a:t>o3</a:t>
              </a:r>
              <a:endParaRPr lang="en-US" altLang="zh-CN" sz="2000" dirty="0">
                <a:solidFill>
                  <a:srgbClr val="008000"/>
                </a:solidFill>
                <a:latin typeface="宋体" panose="02010600030101010101" pitchFamily="2" charset="-122"/>
                <a:ea typeface="宋体" panose="02010600030101010101" pitchFamily="2" charset="-122"/>
              </a:endParaRPr>
            </a:p>
          </p:txBody>
        </p:sp>
        <p:sp>
          <p:nvSpPr>
            <p:cNvPr id="17438" name="Text Box 31"/>
            <p:cNvSpPr txBox="1"/>
            <p:nvPr/>
          </p:nvSpPr>
          <p:spPr>
            <a:xfrm>
              <a:off x="48" y="400"/>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t1</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39" name="Text Box 32"/>
            <p:cNvSpPr txBox="1"/>
            <p:nvPr/>
          </p:nvSpPr>
          <p:spPr>
            <a:xfrm>
              <a:off x="48" y="889"/>
              <a:ext cx="214" cy="220"/>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t2</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40" name="Text Box 33"/>
            <p:cNvSpPr txBox="1"/>
            <p:nvPr/>
          </p:nvSpPr>
          <p:spPr>
            <a:xfrm>
              <a:off x="48" y="1396"/>
              <a:ext cx="214" cy="219"/>
            </a:xfrm>
            <a:prstGeom prst="rect">
              <a:avLst/>
            </a:prstGeom>
            <a:noFill/>
            <a:ln w="9525">
              <a:noFill/>
            </a:ln>
          </p:spPr>
          <p:txBody>
            <a:bodyPr lIns="0" tIns="0" rIns="0" bIns="0" anchor="t"/>
            <a:p>
              <a:pPr algn="ctr" eaLnBrk="0" hangingPunct="0"/>
              <a:r>
                <a:rPr lang="en-US" altLang="zh-CN" sz="2400" dirty="0">
                  <a:solidFill>
                    <a:srgbClr val="008000"/>
                  </a:solidFill>
                  <a:latin typeface="宋体" panose="02010600030101010101" pitchFamily="2" charset="-122"/>
                  <a:ea typeface="宋体" panose="02010600030101010101" pitchFamily="2" charset="-122"/>
                </a:rPr>
                <a:t>t3</a:t>
              </a:r>
              <a:endParaRPr lang="en-US" altLang="zh-CN" sz="2400" dirty="0">
                <a:solidFill>
                  <a:srgbClr val="008000"/>
                </a:solidFill>
                <a:latin typeface="宋体" panose="02010600030101010101" pitchFamily="2" charset="-122"/>
                <a:ea typeface="宋体" panose="02010600030101010101" pitchFamily="2" charset="-122"/>
              </a:endParaRPr>
            </a:p>
          </p:txBody>
        </p:sp>
        <p:sp>
          <p:nvSpPr>
            <p:cNvPr id="17441" name="Text Box 34"/>
            <p:cNvSpPr txBox="1"/>
            <p:nvPr/>
          </p:nvSpPr>
          <p:spPr>
            <a:xfrm>
              <a:off x="3183" y="0"/>
              <a:ext cx="523" cy="219"/>
            </a:xfrm>
            <a:prstGeom prst="rect">
              <a:avLst/>
            </a:prstGeom>
            <a:noFill/>
            <a:ln w="9525">
              <a:noFill/>
            </a:ln>
          </p:spPr>
          <p:txBody>
            <a:bodyPr lIns="0" tIns="0" rIns="0" bIns="0" anchor="t"/>
            <a:p>
              <a:pPr algn="ctr" eaLnBrk="0" hangingPunct="0"/>
              <a:r>
                <a:rPr lang="zh-CN" altLang="en-US" sz="2400" dirty="0">
                  <a:solidFill>
                    <a:srgbClr val="008000"/>
                  </a:solidFill>
                  <a:latin typeface="宋体" panose="02010600030101010101" pitchFamily="2" charset="-122"/>
                  <a:ea typeface="宋体" panose="02010600030101010101" pitchFamily="2" charset="-122"/>
                </a:rPr>
                <a:t>进程</a:t>
              </a:r>
              <a:endParaRPr lang="zh-CN" altLang="en-US" sz="2400" dirty="0">
                <a:solidFill>
                  <a:srgbClr val="008000"/>
                </a:solidFill>
                <a:latin typeface="宋体" panose="02010600030101010101" pitchFamily="2" charset="-122"/>
                <a:ea typeface="宋体" panose="02010600030101010101" pitchFamily="2" charset="-122"/>
              </a:endParaRPr>
            </a:p>
          </p:txBody>
        </p:sp>
        <p:sp>
          <p:nvSpPr>
            <p:cNvPr id="17442" name="Text Box 35"/>
            <p:cNvSpPr txBox="1"/>
            <p:nvPr/>
          </p:nvSpPr>
          <p:spPr>
            <a:xfrm>
              <a:off x="0" y="1717"/>
              <a:ext cx="348" cy="405"/>
            </a:xfrm>
            <a:prstGeom prst="rect">
              <a:avLst/>
            </a:prstGeom>
            <a:noFill/>
            <a:ln w="9525">
              <a:noFill/>
            </a:ln>
          </p:spPr>
          <p:txBody>
            <a:bodyPr lIns="0" tIns="0" rIns="0" bIns="0" anchor="t"/>
            <a:p>
              <a:pPr algn="ctr" eaLnBrk="0" hangingPunct="0"/>
              <a:r>
                <a:rPr lang="zh-CN" altLang="en-US" sz="2400" dirty="0">
                  <a:solidFill>
                    <a:srgbClr val="008000"/>
                  </a:solidFill>
                  <a:latin typeface="宋体" panose="02010600030101010101" pitchFamily="2" charset="-122"/>
                  <a:ea typeface="宋体" panose="02010600030101010101" pitchFamily="2" charset="-122"/>
                </a:rPr>
                <a:t>时间</a:t>
              </a:r>
              <a:endParaRPr lang="zh-CN" altLang="en-US" sz="2400" dirty="0">
                <a:solidFill>
                  <a:srgbClr val="008000"/>
                </a:solidFill>
                <a:latin typeface="宋体" panose="02010600030101010101" pitchFamily="2" charset="-122"/>
                <a:ea typeface="宋体" panose="02010600030101010101" pitchFamily="2" charset="-122"/>
              </a:endParaRPr>
            </a:p>
          </p:txBody>
        </p:sp>
      </p:grpSp>
    </p:spTree>
  </p:cSld>
  <p:clrMapOvr>
    <a:masterClrMapping/>
  </p:clrMapOvr>
  <p:transition>
    <p:dissolv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idx="4294967295"/>
          </p:nvPr>
        </p:nvSpPr>
        <p:spPr>
          <a:xfrm>
            <a:off x="990600" y="260350"/>
            <a:ext cx="7696200" cy="1008063"/>
          </a:xfrm>
        </p:spPr>
        <p:txBody>
          <a:bodyPr/>
          <a:lstStyle/>
          <a:p>
            <a:r>
              <a:rPr lang="zh-CN" altLang="en-US" smtClean="0"/>
              <a:t>实例说明系统所处的安全或不安全状态</a:t>
            </a:r>
            <a:r>
              <a:rPr lang="en-US" altLang="zh-CN" smtClean="0"/>
              <a:t>(2)</a:t>
            </a:r>
            <a:endParaRPr lang="en-US" altLang="zh-CN" smtClean="0"/>
          </a:p>
        </p:txBody>
      </p:sp>
      <p:sp>
        <p:nvSpPr>
          <p:cNvPr id="108546" name="Rectangle 3"/>
          <p:cNvSpPr>
            <a:spLocks noGrp="1" noChangeArrowheads="1"/>
          </p:cNvSpPr>
          <p:nvPr>
            <p:ph type="body" idx="4294967295"/>
          </p:nvPr>
        </p:nvSpPr>
        <p:spPr>
          <a:xfrm>
            <a:off x="684213" y="1916113"/>
            <a:ext cx="8077200" cy="4344987"/>
          </a:xfrm>
        </p:spPr>
        <p:txBody>
          <a:bodyPr/>
          <a:lstStyle/>
          <a:p>
            <a:pPr algn="just" eaLnBrk="1" hangingPunct="1">
              <a:buFont typeface="Wingdings" panose="05000000000000000000" pitchFamily="2" charset="2"/>
              <a:buNone/>
            </a:pPr>
            <a:r>
              <a:rPr lang="en-US" altLang="zh-CN" smtClean="0"/>
              <a:t>     </a:t>
            </a:r>
            <a:r>
              <a:rPr lang="en-US" altLang="zh-CN" smtClean="0">
                <a:solidFill>
                  <a:srgbClr val="CC0000"/>
                </a:solidFill>
              </a:rPr>
              <a:t>process   Allocation     Claim      Available</a:t>
            </a:r>
            <a:endParaRPr lang="en-US" altLang="zh-CN" smtClean="0">
              <a:solidFill>
                <a:srgbClr val="CC0000"/>
              </a:solidFill>
            </a:endParaRPr>
          </a:p>
          <a:p>
            <a:pPr algn="just" eaLnBrk="1" hangingPunct="1">
              <a:buFont typeface="Wingdings" panose="05000000000000000000" pitchFamily="2" charset="2"/>
              <a:buNone/>
            </a:pPr>
            <a:r>
              <a:rPr lang="en-US" altLang="zh-CN" smtClean="0">
                <a:solidFill>
                  <a:srgbClr val="CC0000"/>
                </a:solidFill>
              </a:rPr>
              <a:t>                      A  B  C      A  B  C     A  B  C</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0 </a:t>
            </a:r>
            <a:r>
              <a:rPr lang="en-US" altLang="zh-CN" smtClean="0">
                <a:solidFill>
                  <a:srgbClr val="CC0000"/>
                </a:solidFill>
              </a:rPr>
              <a:t>           0   1   0      7   5   3     3   3  2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1 </a:t>
            </a:r>
            <a:r>
              <a:rPr lang="en-US" altLang="zh-CN" smtClean="0">
                <a:solidFill>
                  <a:srgbClr val="CC0000"/>
                </a:solidFill>
              </a:rPr>
              <a:t>           2   0   0      3   2   2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2 </a:t>
            </a:r>
            <a:r>
              <a:rPr lang="en-US" altLang="zh-CN" smtClean="0">
                <a:solidFill>
                  <a:srgbClr val="CC0000"/>
                </a:solidFill>
              </a:rPr>
              <a:t>           3   0   2      9   0   2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3  </a:t>
            </a:r>
            <a:r>
              <a:rPr lang="en-US" altLang="zh-CN" smtClean="0">
                <a:solidFill>
                  <a:srgbClr val="CC0000"/>
                </a:solidFill>
              </a:rPr>
              <a:t>          2   1   1      2   2   2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4 </a:t>
            </a:r>
            <a:r>
              <a:rPr lang="en-US" altLang="zh-CN" smtClean="0">
                <a:solidFill>
                  <a:srgbClr val="CC0000"/>
                </a:solidFill>
              </a:rPr>
              <a:t>           0   0   2      4   3   3</a:t>
            </a:r>
            <a:endParaRPr lang="en-US" altLang="zh-CN" smtClean="0">
              <a:solidFill>
                <a:srgbClr val="CC0000"/>
              </a:solidFill>
            </a:endParaRPr>
          </a:p>
          <a:p>
            <a:pPr eaLnBrk="1" hangingPunct="1"/>
            <a:endParaRPr lang="en-US" altLang="zh-CN" smtClean="0">
              <a:solidFill>
                <a:srgbClr val="CC0000"/>
              </a:solidFill>
            </a:endParaRPr>
          </a:p>
        </p:txBody>
      </p:sp>
    </p:spTree>
  </p:cSld>
  <p:clrMapOvr>
    <a:masterClrMapping/>
  </p:clrMapOvr>
  <p:transition>
    <p:dissolv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idx="4294967295"/>
          </p:nvPr>
        </p:nvSpPr>
        <p:spPr>
          <a:xfrm>
            <a:off x="900113" y="260350"/>
            <a:ext cx="7843837" cy="1143000"/>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(3)</a:t>
            </a:r>
            <a:endParaRPr lang="en-US" altLang="zh-CN" smtClean="0">
              <a:solidFill>
                <a:srgbClr val="CC0000"/>
              </a:solidFill>
              <a:latin typeface="宋体" panose="02010600030101010101" pitchFamily="2" charset="-122"/>
            </a:endParaRPr>
          </a:p>
        </p:txBody>
      </p:sp>
      <p:sp>
        <p:nvSpPr>
          <p:cNvPr id="109570" name="Rectangle 3"/>
          <p:cNvSpPr>
            <a:spLocks noGrp="1" noChangeArrowheads="1"/>
          </p:cNvSpPr>
          <p:nvPr>
            <p:ph type="body" idx="4294967295"/>
          </p:nvPr>
        </p:nvSpPr>
        <p:spPr>
          <a:xfrm>
            <a:off x="838200" y="2492375"/>
            <a:ext cx="7848600" cy="4114800"/>
          </a:xfrm>
        </p:spPr>
        <p:txBody>
          <a:bodyPr/>
          <a:lstStyle/>
          <a:p>
            <a:pPr algn="just" eaLnBrk="1" hangingPunct="1"/>
            <a:r>
              <a:rPr lang="en-US" altLang="zh-CN" smtClean="0">
                <a:solidFill>
                  <a:srgbClr val="CC0000"/>
                </a:solidFill>
              </a:rPr>
              <a:t>       process           Need</a:t>
            </a:r>
            <a:endParaRPr lang="en-US" altLang="zh-CN" smtClean="0">
              <a:solidFill>
                <a:srgbClr val="CC0000"/>
              </a:solidFill>
            </a:endParaRPr>
          </a:p>
          <a:p>
            <a:pPr algn="just" eaLnBrk="1" hangingPunct="1"/>
            <a:r>
              <a:rPr lang="en-US" altLang="zh-CN" smtClean="0">
                <a:solidFill>
                  <a:srgbClr val="CC0000"/>
                </a:solidFill>
              </a:rPr>
              <a:t>                            A   B   C </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0</a:t>
            </a:r>
            <a:r>
              <a:rPr lang="en-US" altLang="zh-CN" smtClean="0">
                <a:solidFill>
                  <a:srgbClr val="CC0000"/>
                </a:solidFill>
              </a:rPr>
              <a:t>                7   4   3</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1 </a:t>
            </a:r>
            <a:r>
              <a:rPr lang="en-US" altLang="zh-CN" smtClean="0">
                <a:solidFill>
                  <a:srgbClr val="CC0000"/>
                </a:solidFill>
              </a:rPr>
              <a:t>               1   2   2</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2 </a:t>
            </a:r>
            <a:r>
              <a:rPr lang="en-US" altLang="zh-CN" smtClean="0">
                <a:solidFill>
                  <a:srgbClr val="CC0000"/>
                </a:solidFill>
              </a:rPr>
              <a:t>               6   0   0</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3  </a:t>
            </a:r>
            <a:r>
              <a:rPr lang="en-US" altLang="zh-CN" smtClean="0">
                <a:solidFill>
                  <a:srgbClr val="CC0000"/>
                </a:solidFill>
              </a:rPr>
              <a:t>               0   1   1</a:t>
            </a:r>
            <a:endParaRPr lang="en-US" altLang="zh-CN" smtClean="0">
              <a:solidFill>
                <a:srgbClr val="CC0000"/>
              </a:solidFill>
            </a:endParaRPr>
          </a:p>
          <a:p>
            <a:pPr algn="just" eaLnBrk="1" hangingPunct="1"/>
            <a:r>
              <a:rPr lang="en-US" altLang="zh-CN" smtClean="0">
                <a:solidFill>
                  <a:srgbClr val="CC0000"/>
                </a:solidFill>
              </a:rPr>
              <a:t>         P</a:t>
            </a:r>
            <a:r>
              <a:rPr lang="en-US" altLang="zh-CN" baseline="-30000" smtClean="0">
                <a:solidFill>
                  <a:srgbClr val="CC0000"/>
                </a:solidFill>
              </a:rPr>
              <a:t>4 </a:t>
            </a:r>
            <a:r>
              <a:rPr lang="en-US" altLang="zh-CN" smtClean="0">
                <a:solidFill>
                  <a:srgbClr val="CC0000"/>
                </a:solidFill>
              </a:rPr>
              <a:t>               4   3   1</a:t>
            </a:r>
            <a:endParaRPr lang="en-US" altLang="zh-CN" smtClean="0">
              <a:solidFill>
                <a:srgbClr val="CC0000"/>
              </a:solidFill>
            </a:endParaRPr>
          </a:p>
        </p:txBody>
      </p:sp>
      <p:sp>
        <p:nvSpPr>
          <p:cNvPr id="109572" name="Rectangle 4"/>
          <p:cNvSpPr>
            <a:spLocks noChangeArrowheads="1"/>
          </p:cNvSpPr>
          <p:nvPr/>
        </p:nvSpPr>
        <p:spPr bwMode="auto">
          <a:xfrm>
            <a:off x="682625" y="1628775"/>
            <a:ext cx="7705725" cy="701675"/>
          </a:xfrm>
          <a:prstGeom prst="rect">
            <a:avLst/>
          </a:prstGeom>
          <a:noFill/>
          <a:ln w="9525">
            <a:noFill/>
            <a:miter lim="800000"/>
          </a:ln>
          <a:effectLst/>
        </p:spPr>
        <p:txBody>
          <a:bodyPr wrap="none">
            <a:spAutoFit/>
          </a:bodyPr>
          <a:lstStyle/>
          <a:p>
            <a:r>
              <a:rPr lang="zh-CN" altLang="en-US">
                <a:solidFill>
                  <a:srgbClr val="CC0000"/>
                </a:solidFill>
              </a:rPr>
              <a:t>每个进程目前还需资源为</a:t>
            </a:r>
            <a:r>
              <a:rPr lang="en-US" altLang="zh-CN">
                <a:solidFill>
                  <a:srgbClr val="CC0000"/>
                </a:solidFill>
              </a:rPr>
              <a:t>Need[k,i]</a:t>
            </a:r>
            <a:endParaRPr lang="zh-CN" altLang="en-US">
              <a:solidFill>
                <a:srgbClr val="CC0000"/>
              </a:solidFill>
            </a:endParaRPr>
          </a:p>
        </p:txBody>
      </p:sp>
    </p:spTree>
  </p:cSld>
  <p:clrMapOvr>
    <a:masterClrMapping/>
  </p:clrMapOvr>
  <p:transition>
    <p:dissolv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idx="4294967295"/>
          </p:nvPr>
        </p:nvSpPr>
        <p:spPr>
          <a:xfrm>
            <a:off x="1143000" y="260350"/>
            <a:ext cx="7391400" cy="1152525"/>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(4)</a:t>
            </a:r>
            <a:endParaRPr lang="en-US" altLang="zh-CN" smtClean="0">
              <a:latin typeface="宋体" panose="02010600030101010101" pitchFamily="2" charset="-122"/>
            </a:endParaRPr>
          </a:p>
        </p:txBody>
      </p:sp>
      <p:sp>
        <p:nvSpPr>
          <p:cNvPr id="110596" name="Rectangle 4"/>
          <p:cNvSpPr>
            <a:spLocks noChangeArrowheads="1"/>
          </p:cNvSpPr>
          <p:nvPr/>
        </p:nvSpPr>
        <p:spPr bwMode="auto">
          <a:xfrm>
            <a:off x="827088" y="2276475"/>
            <a:ext cx="7593012" cy="2592388"/>
          </a:xfrm>
          <a:prstGeom prst="rect">
            <a:avLst/>
          </a:prstGeom>
          <a:noFill/>
          <a:ln w="9525" algn="ctr">
            <a:noFill/>
            <a:miter lim="800000"/>
          </a:ln>
          <a:effectLst/>
        </p:spPr>
        <p:txBody>
          <a:bodyPr/>
          <a:lstStyle/>
          <a:p>
            <a:pPr marL="342900" indent="-342900" algn="just"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可以断言目前系统处于安全状态</a:t>
            </a:r>
            <a:r>
              <a:rPr lang="en-US" altLang="zh-CN" sz="3000">
                <a:latin typeface="楷体_GB2312" pitchFamily="49" charset="-122"/>
              </a:rPr>
              <a:t>,</a:t>
            </a:r>
            <a:r>
              <a:rPr lang="zh-CN" altLang="en-US" sz="3000">
                <a:latin typeface="楷体_GB2312" pitchFamily="49" charset="-122"/>
              </a:rPr>
              <a:t>因为</a:t>
            </a:r>
            <a:r>
              <a:rPr lang="en-US" altLang="zh-CN" sz="3000">
                <a:latin typeface="楷体_GB2312" pitchFamily="49" charset="-122"/>
              </a:rPr>
              <a:t>,T0时刻</a:t>
            </a:r>
            <a:r>
              <a:rPr lang="zh-CN" altLang="en-US" sz="3000">
                <a:latin typeface="楷体_GB2312" pitchFamily="49" charset="-122"/>
              </a:rPr>
              <a:t>序列</a:t>
            </a:r>
            <a:r>
              <a:rPr lang="en-US" altLang="zh-CN" sz="3000">
                <a:latin typeface="楷体_GB2312" pitchFamily="49" charset="-122"/>
              </a:rPr>
              <a:t>{P1,P3,P4,P2,P0}</a:t>
            </a:r>
            <a:r>
              <a:rPr lang="zh-CN" altLang="en-US" sz="3000">
                <a:latin typeface="楷体_GB2312" pitchFamily="49" charset="-122"/>
              </a:rPr>
              <a:t>能满足安全性条件。</a:t>
            </a:r>
            <a:endParaRPr lang="zh-CN" altLang="en-US" sz="3000">
              <a:latin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idx="4294967295"/>
          </p:nvPr>
        </p:nvSpPr>
        <p:spPr>
          <a:xfrm>
            <a:off x="685800" y="457200"/>
            <a:ext cx="7772400" cy="1387475"/>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(5)</a:t>
            </a:r>
            <a:endParaRPr lang="en-US" altLang="zh-CN" smtClean="0">
              <a:latin typeface="宋体" panose="02010600030101010101" pitchFamily="2" charset="-122"/>
            </a:endParaRPr>
          </a:p>
        </p:txBody>
      </p:sp>
      <p:graphicFrame>
        <p:nvGraphicFramePr>
          <p:cNvPr id="54275" name="Object 3"/>
          <p:cNvGraphicFramePr>
            <a:graphicFrameLocks noGrp="1" noChangeAspect="1"/>
          </p:cNvGraphicFramePr>
          <p:nvPr>
            <p:ph type="body" idx="4294967295"/>
          </p:nvPr>
        </p:nvGraphicFramePr>
        <p:xfrm>
          <a:off x="468313" y="2127250"/>
          <a:ext cx="7967662" cy="3173413"/>
        </p:xfrm>
        <a:graphic>
          <a:graphicData uri="http://schemas.openxmlformats.org/presentationml/2006/ole">
            <mc:AlternateContent xmlns:mc="http://schemas.openxmlformats.org/markup-compatibility/2006">
              <mc:Choice xmlns:v="urn:schemas-microsoft-com:vml" Requires="v">
                <p:oleObj spid="_x0000_s56322" name="Document" r:id="rId1" imgW="5632450" imgH="1440180" progId="Word.Document.8">
                  <p:embed/>
                </p:oleObj>
              </mc:Choice>
              <mc:Fallback>
                <p:oleObj name="Document" r:id="rId1" imgW="5632450" imgH="1440180" progId="Word.Document.8">
                  <p:embed/>
                  <p:pic>
                    <p:nvPicPr>
                      <p:cNvPr id="0" name="图片 563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27250"/>
                        <a:ext cx="7967662" cy="317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idx="4294967295"/>
          </p:nvPr>
        </p:nvSpPr>
        <p:spPr>
          <a:xfrm>
            <a:off x="990600" y="0"/>
            <a:ext cx="7772400" cy="1676400"/>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(6)</a:t>
            </a:r>
            <a:endParaRPr lang="en-US" altLang="zh-CN" smtClean="0">
              <a:latin typeface="宋体" panose="02010600030101010101" pitchFamily="2" charset="-122"/>
            </a:endParaRPr>
          </a:p>
        </p:txBody>
      </p:sp>
      <p:sp>
        <p:nvSpPr>
          <p:cNvPr id="55302" name="Rectangle 3"/>
          <p:cNvSpPr>
            <a:spLocks noGrp="1" noChangeArrowheads="1"/>
          </p:cNvSpPr>
          <p:nvPr>
            <p:ph type="body" idx="4294967295"/>
          </p:nvPr>
        </p:nvSpPr>
        <p:spPr>
          <a:xfrm>
            <a:off x="685800" y="1628775"/>
            <a:ext cx="8077200" cy="1944688"/>
          </a:xfrm>
        </p:spPr>
        <p:txBody>
          <a:bodyPr/>
          <a:lstStyle/>
          <a:p>
            <a:pPr algn="just"/>
            <a:r>
              <a:rPr lang="zh-CN" altLang="en-US" sz="2800" smtClean="0">
                <a:latin typeface="楷体_GB2312" pitchFamily="49" charset="-122"/>
              </a:rPr>
              <a:t>进程</a:t>
            </a:r>
            <a:r>
              <a:rPr lang="en-US" altLang="zh-CN" sz="2800" smtClean="0">
                <a:latin typeface="楷体_GB2312" pitchFamily="49" charset="-122"/>
              </a:rPr>
              <a:t>P1</a:t>
            </a:r>
            <a:r>
              <a:rPr lang="zh-CN" altLang="en-US" sz="2800" smtClean="0">
                <a:latin typeface="楷体_GB2312" pitchFamily="49" charset="-122"/>
              </a:rPr>
              <a:t>申请资源</a:t>
            </a:r>
            <a:r>
              <a:rPr lang="en-US" altLang="zh-CN" sz="2800" smtClean="0">
                <a:latin typeface="楷体_GB2312" pitchFamily="49" charset="-122"/>
              </a:rPr>
              <a:t>request1=(1,0,2) ,</a:t>
            </a:r>
            <a:r>
              <a:rPr lang="zh-CN" altLang="en-US" sz="2800" smtClean="0">
                <a:latin typeface="楷体_GB2312" pitchFamily="49" charset="-122"/>
              </a:rPr>
              <a:t>检查</a:t>
            </a:r>
            <a:r>
              <a:rPr lang="en-US" altLang="zh-CN" sz="2800" smtClean="0">
                <a:latin typeface="楷体_GB2312" pitchFamily="49" charset="-122"/>
              </a:rPr>
              <a:t>request1≤Available,</a:t>
            </a:r>
            <a:r>
              <a:rPr lang="zh-CN" altLang="en-US" sz="2800" smtClean="0">
                <a:latin typeface="楷体_GB2312" pitchFamily="49" charset="-122"/>
              </a:rPr>
              <a:t>比较</a:t>
            </a:r>
            <a:r>
              <a:rPr lang="en-US" altLang="zh-CN" sz="2800" smtClean="0">
                <a:latin typeface="楷体_GB2312" pitchFamily="49" charset="-122"/>
              </a:rPr>
              <a:t>(1,0,2) ≤(3,3,2),</a:t>
            </a:r>
            <a:r>
              <a:rPr lang="zh-CN" altLang="en-US" sz="2800" smtClean="0">
                <a:latin typeface="楷体_GB2312" pitchFamily="49" charset="-122"/>
              </a:rPr>
              <a:t>结果满足条件</a:t>
            </a:r>
            <a:r>
              <a:rPr lang="en-US" altLang="zh-CN" sz="2800" smtClean="0">
                <a:latin typeface="楷体_GB2312" pitchFamily="49" charset="-122"/>
              </a:rPr>
              <a:t>,</a:t>
            </a:r>
            <a:r>
              <a:rPr lang="zh-CN" altLang="en-US" sz="2800" smtClean="0">
                <a:latin typeface="楷体_GB2312" pitchFamily="49" charset="-122"/>
              </a:rPr>
              <a:t>试分配</a:t>
            </a:r>
            <a:r>
              <a:rPr lang="en-US" altLang="zh-CN" sz="2800" smtClean="0">
                <a:latin typeface="楷体_GB2312" pitchFamily="49" charset="-122"/>
              </a:rPr>
              <a:t>,</a:t>
            </a:r>
            <a:r>
              <a:rPr lang="zh-CN" altLang="en-US" sz="2800" smtClean="0">
                <a:latin typeface="楷体_GB2312" pitchFamily="49" charset="-122"/>
              </a:rPr>
              <a:t>得到新状态：</a:t>
            </a:r>
            <a:endParaRPr lang="zh-CN" altLang="en-US" sz="2800" smtClean="0">
              <a:latin typeface="楷体_GB2312" pitchFamily="49" charset="-122"/>
            </a:endParaRPr>
          </a:p>
        </p:txBody>
      </p:sp>
      <p:graphicFrame>
        <p:nvGraphicFramePr>
          <p:cNvPr id="55300" name="Object 4"/>
          <p:cNvGraphicFramePr>
            <a:graphicFrameLocks noChangeAspect="1"/>
          </p:cNvGraphicFramePr>
          <p:nvPr/>
        </p:nvGraphicFramePr>
        <p:xfrm>
          <a:off x="755650" y="3429000"/>
          <a:ext cx="7272338" cy="2733675"/>
        </p:xfrm>
        <a:graphic>
          <a:graphicData uri="http://schemas.openxmlformats.org/presentationml/2006/ole">
            <mc:AlternateContent xmlns:mc="http://schemas.openxmlformats.org/markup-compatibility/2006">
              <mc:Choice xmlns:v="urn:schemas-microsoft-com:vml" Requires="v">
                <p:oleObj spid="_x0000_s57346" name="文档" r:id="rId1" imgW="3970020" imgH="1494790" progId="Word.Document.8">
                  <p:embed/>
                </p:oleObj>
              </mc:Choice>
              <mc:Fallback>
                <p:oleObj name="文档" r:id="rId1" imgW="3970020" imgH="1494790" progId="Word.Document.8">
                  <p:embed/>
                  <p:pic>
                    <p:nvPicPr>
                      <p:cNvPr id="0" name="图片 573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29000"/>
                        <a:ext cx="7272338"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idx="4294967295"/>
          </p:nvPr>
        </p:nvSpPr>
        <p:spPr>
          <a:xfrm>
            <a:off x="971550" y="115888"/>
            <a:ext cx="7772400" cy="1571625"/>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(7)</a:t>
            </a:r>
            <a:endParaRPr lang="en-US" altLang="zh-CN" smtClean="0">
              <a:latin typeface="宋体" panose="02010600030101010101" pitchFamily="2" charset="-122"/>
            </a:endParaRPr>
          </a:p>
        </p:txBody>
      </p:sp>
      <p:sp>
        <p:nvSpPr>
          <p:cNvPr id="56326" name="Rectangle 3"/>
          <p:cNvSpPr>
            <a:spLocks noGrp="1" noChangeArrowheads="1"/>
          </p:cNvSpPr>
          <p:nvPr>
            <p:ph type="body" idx="4294967295"/>
          </p:nvPr>
        </p:nvSpPr>
        <p:spPr>
          <a:xfrm>
            <a:off x="827088" y="1744663"/>
            <a:ext cx="7315200" cy="2189162"/>
          </a:xfrm>
        </p:spPr>
        <p:txBody>
          <a:bodyPr/>
          <a:lstStyle/>
          <a:p>
            <a:pPr algn="just"/>
            <a:r>
              <a:rPr lang="zh-CN" altLang="en-US" sz="2800" smtClean="0">
                <a:latin typeface="楷体_GB2312" pitchFamily="49" charset="-122"/>
              </a:rPr>
              <a:t>判定新状态是否安全</a:t>
            </a:r>
            <a:r>
              <a:rPr lang="en-US" altLang="zh-CN" sz="2800" smtClean="0">
                <a:latin typeface="楷体_GB2312" pitchFamily="49" charset="-122"/>
              </a:rPr>
              <a:t>?</a:t>
            </a:r>
            <a:r>
              <a:rPr lang="zh-CN" altLang="en-US" sz="2800" smtClean="0">
                <a:latin typeface="楷体_GB2312" pitchFamily="49" charset="-122"/>
              </a:rPr>
              <a:t>可执行安全性测试算法，找到一个进程序列</a:t>
            </a:r>
            <a:r>
              <a:rPr lang="en-US" altLang="zh-CN" sz="2800" smtClean="0">
                <a:latin typeface="楷体_GB2312" pitchFamily="49" charset="-122"/>
              </a:rPr>
              <a:t>{P1,P3,P4,P0,P2}</a:t>
            </a:r>
            <a:r>
              <a:rPr lang="zh-CN" altLang="en-US" sz="2800" smtClean="0">
                <a:latin typeface="楷体_GB2312" pitchFamily="49" charset="-122"/>
              </a:rPr>
              <a:t>能满足安全性条件</a:t>
            </a:r>
            <a:r>
              <a:rPr lang="en-US" altLang="zh-CN" sz="2800" smtClean="0">
                <a:latin typeface="楷体_GB2312" pitchFamily="49" charset="-122"/>
              </a:rPr>
              <a:t>,</a:t>
            </a:r>
            <a:r>
              <a:rPr lang="zh-CN" altLang="en-US" sz="2800" smtClean="0">
                <a:latin typeface="楷体_GB2312" pitchFamily="49" charset="-122"/>
              </a:rPr>
              <a:t>可正式把资源分配给进程</a:t>
            </a:r>
            <a:r>
              <a:rPr lang="en-US" altLang="zh-CN" sz="2800" smtClean="0">
                <a:latin typeface="楷体_GB2312" pitchFamily="49" charset="-122"/>
              </a:rPr>
              <a:t>P1;</a:t>
            </a:r>
            <a:endParaRPr lang="en-US" altLang="zh-CN" sz="2800" smtClean="0">
              <a:latin typeface="楷体_GB2312" pitchFamily="49" charset="-122"/>
            </a:endParaRPr>
          </a:p>
        </p:txBody>
      </p:sp>
      <p:graphicFrame>
        <p:nvGraphicFramePr>
          <p:cNvPr id="56324" name="Object 4"/>
          <p:cNvGraphicFramePr>
            <a:graphicFrameLocks noChangeAspect="1"/>
          </p:cNvGraphicFramePr>
          <p:nvPr/>
        </p:nvGraphicFramePr>
        <p:xfrm>
          <a:off x="377825" y="4076700"/>
          <a:ext cx="8709025" cy="2281238"/>
        </p:xfrm>
        <a:graphic>
          <a:graphicData uri="http://schemas.openxmlformats.org/presentationml/2006/ole">
            <mc:AlternateContent xmlns:mc="http://schemas.openxmlformats.org/markup-compatibility/2006">
              <mc:Choice xmlns:v="urn:schemas-microsoft-com:vml" Requires="v">
                <p:oleObj spid="_x0000_s58370" name="Document" r:id="rId1" imgW="5632450" imgH="1386840" progId="Word.Document.8">
                  <p:embed/>
                </p:oleObj>
              </mc:Choice>
              <mc:Fallback>
                <p:oleObj name="Document" r:id="rId1" imgW="5632450" imgH="1386840" progId="Word.Document.8">
                  <p:embed/>
                  <p:pic>
                    <p:nvPicPr>
                      <p:cNvPr id="0" name="图片 583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4076700"/>
                        <a:ext cx="8709025"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idx="4294967295"/>
          </p:nvPr>
        </p:nvSpPr>
        <p:spPr>
          <a:xfrm>
            <a:off x="971550" y="260350"/>
            <a:ext cx="7772400" cy="1143000"/>
          </a:xfrm>
        </p:spPr>
        <p:txBody>
          <a:bodyPr/>
          <a:lstStyle/>
          <a:p>
            <a:pPr eaLnBrk="1" hangingPunct="1"/>
            <a:r>
              <a:rPr lang="zh-CN" altLang="en-US" smtClean="0">
                <a:latin typeface="宋体" panose="02010600030101010101" pitchFamily="2" charset="-122"/>
              </a:rPr>
              <a:t>实例说明系统所处的安全或不安全状态</a:t>
            </a:r>
            <a:r>
              <a:rPr lang="en-US" altLang="zh-CN" smtClean="0">
                <a:latin typeface="宋体" panose="02010600030101010101" pitchFamily="2" charset="-122"/>
              </a:rPr>
              <a:t>(8)</a:t>
            </a:r>
            <a:endParaRPr lang="en-US" altLang="zh-CN" smtClean="0">
              <a:latin typeface="宋体" panose="02010600030101010101" pitchFamily="2" charset="-122"/>
            </a:endParaRPr>
          </a:p>
        </p:txBody>
      </p:sp>
      <p:sp>
        <p:nvSpPr>
          <p:cNvPr id="57350" name="Rectangle 3"/>
          <p:cNvSpPr>
            <a:spLocks noGrp="1" noChangeArrowheads="1"/>
          </p:cNvSpPr>
          <p:nvPr>
            <p:ph type="body" idx="4294967295"/>
          </p:nvPr>
        </p:nvSpPr>
        <p:spPr>
          <a:xfrm>
            <a:off x="611188" y="1773238"/>
            <a:ext cx="8135937" cy="2016125"/>
          </a:xfrm>
        </p:spPr>
        <p:txBody>
          <a:bodyPr/>
          <a:lstStyle/>
          <a:p>
            <a:pPr algn="just"/>
            <a:r>
              <a:rPr lang="zh-CN" altLang="en-US" sz="2800" smtClean="0">
                <a:latin typeface="楷体_GB2312" pitchFamily="49" charset="-122"/>
              </a:rPr>
              <a:t>系统若处在下面状态中</a:t>
            </a:r>
            <a:r>
              <a:rPr lang="en-US" altLang="zh-CN" sz="2800" smtClean="0">
                <a:latin typeface="楷体_GB2312" pitchFamily="49" charset="-122"/>
              </a:rPr>
              <a:t>, </a:t>
            </a:r>
            <a:r>
              <a:rPr lang="zh-CN" altLang="en-US" sz="2800" smtClean="0">
                <a:latin typeface="楷体_GB2312" pitchFamily="49" charset="-122"/>
              </a:rPr>
              <a:t>进程</a:t>
            </a:r>
            <a:r>
              <a:rPr lang="en-US" altLang="zh-CN" sz="2800" smtClean="0">
                <a:latin typeface="楷体_GB2312" pitchFamily="49" charset="-122"/>
              </a:rPr>
              <a:t>P4</a:t>
            </a:r>
            <a:r>
              <a:rPr lang="zh-CN" altLang="en-US" sz="2800" smtClean="0">
                <a:latin typeface="楷体_GB2312" pitchFamily="49" charset="-122"/>
              </a:rPr>
              <a:t>请求资源</a:t>
            </a:r>
            <a:r>
              <a:rPr lang="en-US" altLang="zh-CN" sz="2800" smtClean="0">
                <a:latin typeface="楷体_GB2312" pitchFamily="49" charset="-122"/>
              </a:rPr>
              <a:t>(3,3,0),</a:t>
            </a:r>
            <a:r>
              <a:rPr lang="zh-CN" altLang="en-US" sz="2800" smtClean="0">
                <a:latin typeface="楷体_GB2312" pitchFamily="49" charset="-122"/>
              </a:rPr>
              <a:t>由于可用资源不足</a:t>
            </a:r>
            <a:r>
              <a:rPr lang="en-US" altLang="zh-CN" sz="2800" smtClean="0">
                <a:latin typeface="楷体_GB2312" pitchFamily="49" charset="-122"/>
              </a:rPr>
              <a:t>,</a:t>
            </a:r>
            <a:r>
              <a:rPr lang="zh-CN" altLang="en-US" sz="2800" smtClean="0">
                <a:latin typeface="楷体_GB2312" pitchFamily="49" charset="-122"/>
              </a:rPr>
              <a:t>申请被系统拒绝</a:t>
            </a:r>
            <a:r>
              <a:rPr lang="en-US" altLang="zh-CN" sz="2800" smtClean="0">
                <a:latin typeface="楷体_GB2312" pitchFamily="49" charset="-122"/>
              </a:rPr>
              <a:t>;</a:t>
            </a:r>
            <a:r>
              <a:rPr lang="zh-CN" altLang="en-US" sz="2800" smtClean="0">
                <a:latin typeface="楷体_GB2312" pitchFamily="49" charset="-122"/>
              </a:rPr>
              <a:t>此时</a:t>
            </a:r>
            <a:r>
              <a:rPr lang="en-US" altLang="zh-CN" sz="2800" smtClean="0">
                <a:latin typeface="楷体_GB2312" pitchFamily="49" charset="-122"/>
              </a:rPr>
              <a:t>, </a:t>
            </a:r>
            <a:r>
              <a:rPr lang="zh-CN" altLang="en-US" sz="2800" smtClean="0">
                <a:latin typeface="楷体_GB2312" pitchFamily="49" charset="-122"/>
              </a:rPr>
              <a:t>系统能满足进程</a:t>
            </a:r>
            <a:r>
              <a:rPr lang="en-US" altLang="zh-CN" sz="2800" smtClean="0">
                <a:latin typeface="楷体_GB2312" pitchFamily="49" charset="-122"/>
              </a:rPr>
              <a:t>P0</a:t>
            </a:r>
            <a:r>
              <a:rPr lang="zh-CN" altLang="en-US" sz="2800" smtClean="0">
                <a:latin typeface="楷体_GB2312" pitchFamily="49" charset="-122"/>
              </a:rPr>
              <a:t>的资源请求</a:t>
            </a:r>
            <a:r>
              <a:rPr lang="en-US" altLang="zh-CN" sz="2800" smtClean="0">
                <a:latin typeface="楷体_GB2312" pitchFamily="49" charset="-122"/>
              </a:rPr>
              <a:t>(0,2,0);</a:t>
            </a:r>
            <a:r>
              <a:rPr lang="zh-CN" altLang="en-US" sz="2800" smtClean="0">
                <a:latin typeface="楷体_GB2312" pitchFamily="49" charset="-122"/>
              </a:rPr>
              <a:t>但可看出系统已处于不安全状态了。</a:t>
            </a:r>
            <a:endParaRPr lang="en-US" altLang="zh-CN" sz="2800" smtClean="0">
              <a:latin typeface="楷体_GB2312" pitchFamily="49" charset="-122"/>
            </a:endParaRPr>
          </a:p>
        </p:txBody>
      </p:sp>
      <p:graphicFrame>
        <p:nvGraphicFramePr>
          <p:cNvPr id="57348" name="Object 4"/>
          <p:cNvGraphicFramePr>
            <a:graphicFrameLocks noChangeAspect="1"/>
          </p:cNvGraphicFramePr>
          <p:nvPr/>
        </p:nvGraphicFramePr>
        <p:xfrm>
          <a:off x="652463" y="3933825"/>
          <a:ext cx="8491537" cy="3600450"/>
        </p:xfrm>
        <a:graphic>
          <a:graphicData uri="http://schemas.openxmlformats.org/presentationml/2006/ole">
            <mc:AlternateContent xmlns:mc="http://schemas.openxmlformats.org/markup-compatibility/2006">
              <mc:Choice xmlns:v="urn:schemas-microsoft-com:vml" Requires="v">
                <p:oleObj spid="_x0000_s59394" name="Document" r:id="rId1" imgW="5487670" imgH="2332990" progId="Word.Document.8">
                  <p:embed/>
                </p:oleObj>
              </mc:Choice>
              <mc:Fallback>
                <p:oleObj name="Document" r:id="rId1" imgW="5487670" imgH="2332990" progId="Word.Document.8">
                  <p:embed/>
                  <p:pic>
                    <p:nvPicPr>
                      <p:cNvPr id="0" name="图片 59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3933825"/>
                        <a:ext cx="84915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altLang="zh-CN" smtClean="0"/>
              <a:t>3.6.4 </a:t>
            </a:r>
            <a:r>
              <a:rPr lang="zh-CN" altLang="en-US" smtClean="0"/>
              <a:t>死锁的检测和恢复</a:t>
            </a:r>
            <a:endParaRPr lang="zh-CN" altLang="en-US" smtClean="0"/>
          </a:p>
        </p:txBody>
      </p:sp>
      <p:sp>
        <p:nvSpPr>
          <p:cNvPr id="115714" name="Rectangle 3"/>
          <p:cNvSpPr>
            <a:spLocks noGrp="1" noChangeArrowheads="1"/>
          </p:cNvSpPr>
          <p:nvPr>
            <p:ph type="body" idx="1"/>
          </p:nvPr>
        </p:nvSpPr>
        <p:spPr>
          <a:xfrm>
            <a:off x="684213" y="1484313"/>
            <a:ext cx="7772400" cy="4467225"/>
          </a:xfrm>
        </p:spPr>
        <p:txBody>
          <a:bodyPr/>
          <a:lstStyle/>
          <a:p>
            <a:r>
              <a:rPr lang="zh-CN" altLang="en-US" sz="2800" smtClean="0"/>
              <a:t>基本思想：通过系统设置的检测机构，实际地检查系统中是否存在死锁，并精确地标定出与死锁有关的进程和资源。</a:t>
            </a:r>
            <a:endParaRPr lang="zh-CN" altLang="en-US" sz="2800" smtClean="0"/>
          </a:p>
          <a:p>
            <a:r>
              <a:rPr lang="zh-CN" altLang="en-US" sz="2800" smtClean="0"/>
              <a:t>实现：在</a:t>
            </a:r>
            <a:r>
              <a:rPr lang="en-US" altLang="zh-CN" sz="2800" smtClean="0"/>
              <a:t>OS</a:t>
            </a:r>
            <a:r>
              <a:rPr lang="zh-CN" altLang="en-US" sz="2800" smtClean="0"/>
              <a:t>中保存资源的请求和分配信息，利用某种算法对这些信息加以检查，以判断是否存在死锁。</a:t>
            </a:r>
            <a:endParaRPr lang="zh-CN" altLang="en-US" sz="2800" smtClean="0"/>
          </a:p>
          <a:p>
            <a:r>
              <a:rPr lang="zh-CN" altLang="en-US" sz="2800" smtClean="0"/>
              <a:t>检测算法主要是检查是否有循环等待</a:t>
            </a:r>
            <a:endParaRPr lang="zh-CN" altLang="en-US" sz="2800" smtClean="0"/>
          </a:p>
          <a:p>
            <a:r>
              <a:rPr lang="zh-CN" altLang="en-US" sz="2800" smtClean="0"/>
              <a:t>不采取任何限制措施，也不检查系统是否会进入不安全状态，允许系统在运行中发生死锁。</a:t>
            </a:r>
            <a:endParaRPr lang="zh-CN" altLang="en-US" sz="2800" smtClean="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idx="4294967295"/>
          </p:nvPr>
        </p:nvSpPr>
        <p:spPr>
          <a:xfrm>
            <a:off x="990600" y="188913"/>
            <a:ext cx="7772400" cy="854075"/>
          </a:xfrm>
        </p:spPr>
        <p:txBody>
          <a:bodyPr/>
          <a:lstStyle/>
          <a:p>
            <a:r>
              <a:rPr lang="zh-CN" altLang="en-US" smtClean="0"/>
              <a:t>死锁定理</a:t>
            </a:r>
            <a:endParaRPr lang="en-US" altLang="zh-CN" smtClean="0"/>
          </a:p>
        </p:txBody>
      </p:sp>
      <p:sp>
        <p:nvSpPr>
          <p:cNvPr id="116738" name="Rectangle 3"/>
          <p:cNvSpPr>
            <a:spLocks noGrp="1" noChangeArrowheads="1"/>
          </p:cNvSpPr>
          <p:nvPr>
            <p:ph type="body" idx="4294967295"/>
          </p:nvPr>
        </p:nvSpPr>
        <p:spPr>
          <a:xfrm>
            <a:off x="468313" y="1196975"/>
            <a:ext cx="8280400" cy="5445125"/>
          </a:xfrm>
        </p:spPr>
        <p:txBody>
          <a:bodyPr/>
          <a:lstStyle/>
          <a:p>
            <a:pPr>
              <a:spcBef>
                <a:spcPct val="0"/>
              </a:spcBef>
            </a:pPr>
            <a:r>
              <a:rPr lang="en-US" altLang="zh-CN" sz="2400" smtClean="0"/>
              <a:t>(1)</a:t>
            </a:r>
            <a:r>
              <a:rPr lang="zh-CN" altLang="en-US" sz="2400" smtClean="0"/>
              <a:t>如果进程</a:t>
            </a:r>
            <a:r>
              <a:rPr lang="en-US" altLang="zh-CN" sz="2400" smtClean="0"/>
              <a:t>-</a:t>
            </a:r>
            <a:r>
              <a:rPr lang="zh-CN" altLang="en-US" sz="2400" smtClean="0"/>
              <a:t>资源分配图中无环路，则此时系统没有发生死锁。</a:t>
            </a:r>
            <a:endParaRPr lang="zh-CN" altLang="en-US" sz="2400" smtClean="0"/>
          </a:p>
          <a:p>
            <a:pPr>
              <a:spcBef>
                <a:spcPct val="0"/>
              </a:spcBef>
            </a:pPr>
            <a:r>
              <a:rPr lang="en-US" altLang="zh-CN" sz="2400" smtClean="0"/>
              <a:t>(2)</a:t>
            </a:r>
            <a:r>
              <a:rPr lang="zh-CN" altLang="en-US" sz="2400" smtClean="0"/>
              <a:t>如果进程</a:t>
            </a:r>
            <a:r>
              <a:rPr lang="en-US" altLang="zh-CN" sz="2400" smtClean="0"/>
              <a:t>-</a:t>
            </a:r>
            <a:r>
              <a:rPr lang="zh-CN" altLang="en-US" sz="2400" smtClean="0"/>
              <a:t>资源分配图中有环路，且每个资源类中仅有一个资源，则系统中发生了死锁，此时，环路是系统发生死锁的充要条件，环路中的进程便为死锁进程。</a:t>
            </a:r>
            <a:endParaRPr lang="zh-CN" altLang="en-US" sz="2400" smtClean="0"/>
          </a:p>
          <a:p>
            <a:pPr>
              <a:spcBef>
                <a:spcPct val="0"/>
              </a:spcBef>
            </a:pPr>
            <a:r>
              <a:rPr lang="en-US" altLang="zh-CN" sz="2400" smtClean="0"/>
              <a:t>(3)</a:t>
            </a:r>
            <a:r>
              <a:rPr lang="zh-CN" altLang="en-US" sz="2400" smtClean="0"/>
              <a:t>如果进程</a:t>
            </a:r>
            <a:r>
              <a:rPr lang="en-US" altLang="zh-CN" sz="2400" smtClean="0"/>
              <a:t>-</a:t>
            </a:r>
            <a:r>
              <a:rPr lang="zh-CN" altLang="en-US" sz="2400" smtClean="0"/>
              <a:t>资源分配图中有环路，且涉及的资源类中有多个资源，则环路的存在只是产生死锁的必要条件而不是充分条件。</a:t>
            </a:r>
            <a:endParaRPr lang="zh-CN" altLang="en-US" sz="2400" smtClean="0"/>
          </a:p>
          <a:p>
            <a:pPr lvl="1">
              <a:spcBef>
                <a:spcPct val="0"/>
              </a:spcBef>
            </a:pPr>
            <a:r>
              <a:rPr lang="zh-CN" altLang="en-US" sz="2400" smtClean="0"/>
              <a:t>如果能在进程</a:t>
            </a:r>
            <a:r>
              <a:rPr lang="en-US" altLang="zh-CN" sz="2400" smtClean="0"/>
              <a:t>-</a:t>
            </a:r>
            <a:r>
              <a:rPr lang="zh-CN" altLang="en-US" sz="2400" smtClean="0"/>
              <a:t>资源分配图中消去此进程的所有请求边和分配边，成为孤立结点。经一系列简化，使所有进程成为孤立结点，则该图是可完全简化的；否则则称该图是不可完全简化的。</a:t>
            </a:r>
            <a:endParaRPr lang="zh-CN" altLang="en-US" sz="2400" smtClean="0"/>
          </a:p>
          <a:p>
            <a:pPr lvl="1">
              <a:spcBef>
                <a:spcPct val="0"/>
              </a:spcBef>
            </a:pPr>
            <a:r>
              <a:rPr lang="zh-CN" altLang="en-US" sz="2400" smtClean="0"/>
              <a:t>系统为死锁状态的充分条件是：当且仅当该状态的进程</a:t>
            </a:r>
            <a:r>
              <a:rPr lang="en-US" altLang="zh-CN" sz="2400" smtClean="0"/>
              <a:t>-</a:t>
            </a:r>
            <a:r>
              <a:rPr lang="zh-CN" altLang="en-US" sz="2400" smtClean="0"/>
              <a:t>资源分配图是不可完全简化的。该充分条件称为死锁定理。</a:t>
            </a:r>
            <a:endParaRPr lang="en-US" altLang="zh-CN" sz="2400" smtClean="0"/>
          </a:p>
        </p:txBody>
      </p:sp>
    </p:spTree>
  </p:cSld>
  <p:clrMapOvr>
    <a:masterClrMapping/>
  </p:clrMapOvr>
  <p:transition>
    <p:blinds dir="vert"/>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a:xfrm>
            <a:off x="914400" y="333375"/>
            <a:ext cx="7924800" cy="719138"/>
          </a:xfrm>
        </p:spPr>
        <p:txBody>
          <a:bodyPr/>
          <a:lstStyle/>
          <a:p>
            <a:r>
              <a:rPr lang="zh-CN" altLang="en-US" smtClean="0"/>
              <a:t>死锁的检测和解除方法</a:t>
            </a:r>
            <a:r>
              <a:rPr lang="en-US" altLang="zh-CN" smtClean="0"/>
              <a:t>(1) </a:t>
            </a:r>
            <a:endParaRPr lang="en-US" altLang="zh-CN" smtClean="0"/>
          </a:p>
        </p:txBody>
      </p:sp>
      <p:sp>
        <p:nvSpPr>
          <p:cNvPr id="117762" name="Rectangle 3"/>
          <p:cNvSpPr>
            <a:spLocks noGrp="1" noChangeArrowheads="1"/>
          </p:cNvSpPr>
          <p:nvPr>
            <p:ph type="body" idx="4294967295"/>
          </p:nvPr>
        </p:nvSpPr>
        <p:spPr>
          <a:xfrm>
            <a:off x="755650" y="1341438"/>
            <a:ext cx="7924800" cy="5029200"/>
          </a:xfrm>
        </p:spPr>
        <p:txBody>
          <a:bodyPr/>
          <a:lstStyle/>
          <a:p>
            <a:r>
              <a:rPr lang="en-US" altLang="zh-CN" sz="3000" smtClean="0"/>
              <a:t> (1) </a:t>
            </a:r>
            <a:r>
              <a:rPr lang="zh-CN" altLang="en-US" sz="3000" smtClean="0"/>
              <a:t>借助于死锁的安全性测试算法来实现。死锁检测算法与死锁避免算法是类似的，不同在于前者考虑了检查每个进程还需要的所有资源能否满足要求；而后者则仅要根据进程的当前申请资源量来判断系统是否进入了不安全状态。</a:t>
            </a:r>
            <a:endParaRPr lang="en-US" altLang="zh-CN" sz="3000" smtClean="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a:xfrm>
            <a:off x="914400" y="228600"/>
            <a:ext cx="7467600" cy="1143000"/>
          </a:xfrm>
        </p:spPr>
        <p:txBody>
          <a:bodyPr anchor="b"/>
          <a:p>
            <a:r>
              <a:rPr lang="zh-CN" altLang="en-US" sz="4400" dirty="0">
                <a:ea typeface="隶书" panose="02010509060101010101" pitchFamily="49" charset="-122"/>
              </a:rPr>
              <a:t>无关的并发进程</a:t>
            </a:r>
            <a:r>
              <a:rPr lang="en-US" altLang="zh-CN" sz="4400">
                <a:ea typeface="隶书" panose="02010509060101010101" pitchFamily="49" charset="-122"/>
              </a:rPr>
              <a:t>(5)</a:t>
            </a:r>
            <a:endParaRPr lang="en-US" altLang="zh-CN" sz="4400">
              <a:ea typeface="隶书" panose="02010509060101010101" pitchFamily="49" charset="-122"/>
            </a:endParaRPr>
          </a:p>
        </p:txBody>
      </p:sp>
      <p:sp>
        <p:nvSpPr>
          <p:cNvPr id="151555" name="文本占位符 151554"/>
          <p:cNvSpPr>
            <a:spLocks noGrp="1"/>
          </p:cNvSpPr>
          <p:nvPr>
            <p:ph type="body" idx="1"/>
          </p:nvPr>
        </p:nvSpPr>
        <p:spPr>
          <a:xfrm>
            <a:off x="835025" y="1219200"/>
            <a:ext cx="7699375" cy="685800"/>
          </a:xfrm>
        </p:spPr>
        <p:txBody>
          <a:bodyPr/>
          <a:p>
            <a:pPr algn="just">
              <a:lnSpc>
                <a:spcPct val="85000"/>
              </a:lnSpc>
              <a:buNone/>
            </a:pPr>
            <a:r>
              <a:rPr lang="zh-CN" altLang="en-US" sz="2800" b="1" dirty="0">
                <a:solidFill>
                  <a:srgbClr val="008000"/>
                </a:solidFill>
                <a:ea typeface="隶书" panose="02010509060101010101" pitchFamily="49" charset="-122"/>
              </a:rPr>
              <a:t>      </a:t>
            </a:r>
            <a:r>
              <a:rPr lang="zh-CN" altLang="en-US" sz="2800" b="1" dirty="0">
                <a:solidFill>
                  <a:srgbClr val="0000FF"/>
                </a:solidFill>
                <a:ea typeface="隶书" panose="02010509060101010101" pitchFamily="49" charset="-122"/>
              </a:rPr>
              <a:t>两个无关的进程并发执行的例</a:t>
            </a:r>
            <a:endParaRPr lang="zh-CN" altLang="en-US" sz="2800" b="1" dirty="0">
              <a:solidFill>
                <a:srgbClr val="0000FF"/>
              </a:solidFill>
              <a:ea typeface="隶书" panose="02010509060101010101" pitchFamily="49" charset="-122"/>
            </a:endParaRPr>
          </a:p>
          <a:p>
            <a:pPr algn="just">
              <a:lnSpc>
                <a:spcPct val="85000"/>
              </a:lnSpc>
              <a:buNone/>
            </a:pPr>
            <a:endParaRPr lang="zh-CN" altLang="zh-CN" sz="2800" b="1">
              <a:solidFill>
                <a:srgbClr val="0000FF"/>
              </a:solidFill>
              <a:ea typeface="隶书" panose="02010509060101010101" pitchFamily="49" charset="-122"/>
            </a:endParaRPr>
          </a:p>
        </p:txBody>
      </p:sp>
      <p:grpSp>
        <p:nvGrpSpPr>
          <p:cNvPr id="151556" name="组合 151555"/>
          <p:cNvGrpSpPr/>
          <p:nvPr/>
        </p:nvGrpSpPr>
        <p:grpSpPr>
          <a:xfrm>
            <a:off x="457200" y="1841500"/>
            <a:ext cx="8153400" cy="3416300"/>
            <a:chOff x="336" y="1584"/>
            <a:chExt cx="5136" cy="2152"/>
          </a:xfrm>
        </p:grpSpPr>
        <p:sp>
          <p:nvSpPr>
            <p:cNvPr id="151557" name="文本框 151556"/>
            <p:cNvSpPr txBox="1"/>
            <p:nvPr/>
          </p:nvSpPr>
          <p:spPr>
            <a:xfrm>
              <a:off x="336" y="3264"/>
              <a:ext cx="5136" cy="472"/>
            </a:xfrm>
            <a:prstGeom prst="rect">
              <a:avLst/>
            </a:prstGeom>
            <a:noFill/>
            <a:ln w="12700">
              <a:noFill/>
            </a:ln>
          </p:spPr>
          <p:txBody>
            <a:bodyPr tIns="0">
              <a:spAutoFit/>
            </a:bodyPr>
            <a:p>
              <a:pPr eaLnBrk="0" hangingPunct="0">
                <a:lnSpc>
                  <a:spcPct val="128000"/>
                </a:lnSpc>
              </a:pPr>
              <a:r>
                <a:rPr lang="zh-CN" altLang="en-US" sz="3600" b="1" dirty="0">
                  <a:solidFill>
                    <a:srgbClr val="008000"/>
                  </a:solidFill>
                  <a:latin typeface="Times New Roman" panose="02020603050405020304" pitchFamily="18" charset="0"/>
                </a:rPr>
                <a:t>处理器利用率：</a:t>
              </a:r>
              <a:r>
                <a:rPr lang="en-US" altLang="zh-CN" sz="3200" b="1">
                  <a:solidFill>
                    <a:srgbClr val="008000"/>
                  </a:solidFill>
                  <a:latin typeface="宋体" panose="02010600030101010101" pitchFamily="2" charset="-122"/>
                  <a:ea typeface="宋体" panose="02010600030101010101" pitchFamily="2" charset="-122"/>
                </a:rPr>
                <a:t>(52+42)/(78+52+20)≈63%</a:t>
              </a:r>
              <a:endParaRPr lang="en-US" altLang="zh-CN" sz="3200" b="1">
                <a:solidFill>
                  <a:srgbClr val="008000"/>
                </a:solidFill>
                <a:latin typeface="宋体" panose="02010600030101010101" pitchFamily="2" charset="-122"/>
                <a:ea typeface="宋体" panose="02010600030101010101" pitchFamily="2" charset="-122"/>
              </a:endParaRPr>
            </a:p>
          </p:txBody>
        </p:sp>
        <p:grpSp>
          <p:nvGrpSpPr>
            <p:cNvPr id="151558" name="组合 151557"/>
            <p:cNvGrpSpPr/>
            <p:nvPr/>
          </p:nvGrpSpPr>
          <p:grpSpPr>
            <a:xfrm>
              <a:off x="432" y="1584"/>
              <a:ext cx="4944" cy="1584"/>
              <a:chOff x="487" y="1728"/>
              <a:chExt cx="5081" cy="1344"/>
            </a:xfrm>
          </p:grpSpPr>
          <p:sp>
            <p:nvSpPr>
              <p:cNvPr id="151559" name="文本框 151558"/>
              <p:cNvSpPr txBox="1"/>
              <p:nvPr/>
            </p:nvSpPr>
            <p:spPr>
              <a:xfrm>
                <a:off x="1763"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78</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60" name="文本框 151559"/>
              <p:cNvSpPr txBox="1"/>
              <p:nvPr/>
            </p:nvSpPr>
            <p:spPr>
              <a:xfrm>
                <a:off x="487" y="2027"/>
                <a:ext cx="713" cy="149"/>
              </a:xfrm>
              <a:prstGeom prst="rect">
                <a:avLst/>
              </a:prstGeom>
              <a:noFill/>
              <a:ln w="9525">
                <a:noFill/>
              </a:ln>
            </p:spPr>
            <p:txBody>
              <a:bodyPr lIns="0" tIns="0" rIns="0" bIns="0"/>
              <a:p>
                <a:pPr algn="ctr" eaLnBrk="0" hangingPunct="0"/>
                <a:r>
                  <a:rPr lang="zh-CN" altLang="en-US" sz="2200" b="1" dirty="0">
                    <a:solidFill>
                      <a:srgbClr val="008000"/>
                    </a:solidFill>
                    <a:latin typeface="黑体" panose="02010609060101010101" pitchFamily="2" charset="-122"/>
                    <a:ea typeface="黑体" panose="02010609060101010101" pitchFamily="2" charset="-122"/>
                  </a:rPr>
                  <a:t>输入机</a:t>
                </a:r>
                <a:endParaRPr lang="zh-CN" altLang="en-US" sz="2200" b="1" dirty="0">
                  <a:solidFill>
                    <a:srgbClr val="008000"/>
                  </a:solidFill>
                  <a:latin typeface="黑体" panose="02010609060101010101" pitchFamily="2" charset="-122"/>
                  <a:ea typeface="黑体" panose="02010609060101010101" pitchFamily="2" charset="-122"/>
                </a:endParaRPr>
              </a:p>
            </p:txBody>
          </p:sp>
          <p:sp>
            <p:nvSpPr>
              <p:cNvPr id="151561" name="文本框 151560"/>
              <p:cNvSpPr txBox="1"/>
              <p:nvPr/>
            </p:nvSpPr>
            <p:spPr>
              <a:xfrm>
                <a:off x="487" y="2251"/>
                <a:ext cx="713" cy="149"/>
              </a:xfrm>
              <a:prstGeom prst="rect">
                <a:avLst/>
              </a:prstGeom>
              <a:noFill/>
              <a:ln w="9525">
                <a:noFill/>
              </a:ln>
            </p:spPr>
            <p:txBody>
              <a:bodyPr lIns="0" tIns="0" rIns="0" bIns="0"/>
              <a:p>
                <a:pPr algn="ctr" eaLnBrk="0" hangingPunct="0"/>
                <a:r>
                  <a:rPr lang="zh-CN" altLang="en-US" sz="2200" b="1" dirty="0">
                    <a:solidFill>
                      <a:srgbClr val="008000"/>
                    </a:solidFill>
                    <a:latin typeface="黑体" panose="02010609060101010101" pitchFamily="2" charset="-122"/>
                    <a:ea typeface="黑体" panose="02010609060101010101" pitchFamily="2" charset="-122"/>
                  </a:rPr>
                  <a:t>处理器</a:t>
                </a:r>
                <a:endParaRPr lang="zh-CN" altLang="en-US" sz="2200" b="1" dirty="0">
                  <a:solidFill>
                    <a:srgbClr val="008000"/>
                  </a:solidFill>
                  <a:latin typeface="黑体" panose="02010609060101010101" pitchFamily="2" charset="-122"/>
                  <a:ea typeface="黑体" panose="02010609060101010101" pitchFamily="2" charset="-122"/>
                </a:endParaRPr>
              </a:p>
            </p:txBody>
          </p:sp>
          <p:sp>
            <p:nvSpPr>
              <p:cNvPr id="151562" name="文本框 151561"/>
              <p:cNvSpPr txBox="1"/>
              <p:nvPr/>
            </p:nvSpPr>
            <p:spPr>
              <a:xfrm>
                <a:off x="487" y="2475"/>
                <a:ext cx="713" cy="149"/>
              </a:xfrm>
              <a:prstGeom prst="rect">
                <a:avLst/>
              </a:prstGeom>
              <a:noFill/>
              <a:ln w="9525">
                <a:noFill/>
              </a:ln>
            </p:spPr>
            <p:txBody>
              <a:bodyPr lIns="0" tIns="0" rIns="0" bIns="0"/>
              <a:p>
                <a:pPr algn="ctr" eaLnBrk="0" hangingPunct="0"/>
                <a:r>
                  <a:rPr lang="zh-CN" altLang="en-US" sz="2200" b="1" dirty="0">
                    <a:solidFill>
                      <a:srgbClr val="008000"/>
                    </a:solidFill>
                    <a:latin typeface="黑体" panose="02010609060101010101" pitchFamily="2" charset="-122"/>
                    <a:ea typeface="黑体" panose="02010609060101010101" pitchFamily="2" charset="-122"/>
                  </a:rPr>
                  <a:t>磁带机</a:t>
                </a:r>
                <a:endParaRPr lang="zh-CN" altLang="en-US" sz="2200" b="1" dirty="0">
                  <a:solidFill>
                    <a:srgbClr val="008000"/>
                  </a:solidFill>
                  <a:latin typeface="黑体" panose="02010609060101010101" pitchFamily="2" charset="-122"/>
                  <a:ea typeface="黑体" panose="02010609060101010101" pitchFamily="2" charset="-122"/>
                </a:endParaRPr>
              </a:p>
            </p:txBody>
          </p:sp>
          <p:sp>
            <p:nvSpPr>
              <p:cNvPr id="151563" name="直接连接符 151562"/>
              <p:cNvSpPr/>
              <p:nvPr/>
            </p:nvSpPr>
            <p:spPr>
              <a:xfrm>
                <a:off x="1168" y="1920"/>
                <a:ext cx="4400" cy="0"/>
              </a:xfrm>
              <a:prstGeom prst="line">
                <a:avLst/>
              </a:prstGeom>
              <a:ln w="28575" cap="flat" cmpd="sng">
                <a:solidFill>
                  <a:schemeClr val="tx1"/>
                </a:solidFill>
                <a:prstDash val="solid"/>
                <a:headEnd type="none" w="med" len="med"/>
                <a:tailEnd type="none" w="med" len="med"/>
              </a:ln>
            </p:spPr>
          </p:sp>
          <p:sp>
            <p:nvSpPr>
              <p:cNvPr id="151564" name="文本框 151563"/>
              <p:cNvSpPr txBox="1"/>
              <p:nvPr/>
            </p:nvSpPr>
            <p:spPr>
              <a:xfrm>
                <a:off x="2239" y="1728"/>
                <a:ext cx="237"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130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65" name="文本框 151564"/>
              <p:cNvSpPr txBox="1"/>
              <p:nvPr/>
            </p:nvSpPr>
            <p:spPr>
              <a:xfrm>
                <a:off x="2476"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150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66" name="文本框 151565"/>
              <p:cNvSpPr txBox="1"/>
              <p:nvPr/>
            </p:nvSpPr>
            <p:spPr>
              <a:xfrm>
                <a:off x="3190"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228</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67" name="文本框 151566"/>
              <p:cNvSpPr txBox="1"/>
              <p:nvPr/>
            </p:nvSpPr>
            <p:spPr>
              <a:xfrm>
                <a:off x="3665"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280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68" name="文本框 151567"/>
              <p:cNvSpPr txBox="1"/>
              <p:nvPr/>
            </p:nvSpPr>
            <p:spPr>
              <a:xfrm>
                <a:off x="3903"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300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69" name="文本框 151568"/>
              <p:cNvSpPr txBox="1"/>
              <p:nvPr/>
            </p:nvSpPr>
            <p:spPr>
              <a:xfrm>
                <a:off x="4617"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378</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70" name="文本框 151569"/>
              <p:cNvSpPr txBox="1"/>
              <p:nvPr/>
            </p:nvSpPr>
            <p:spPr>
              <a:xfrm>
                <a:off x="5092"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430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71" name="文本框 151570"/>
              <p:cNvSpPr txBox="1"/>
              <p:nvPr/>
            </p:nvSpPr>
            <p:spPr>
              <a:xfrm>
                <a:off x="5330"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450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572" name="文本框 151571"/>
              <p:cNvSpPr txBox="1"/>
              <p:nvPr/>
            </p:nvSpPr>
            <p:spPr>
              <a:xfrm>
                <a:off x="487" y="1803"/>
                <a:ext cx="713" cy="149"/>
              </a:xfrm>
              <a:prstGeom prst="rect">
                <a:avLst/>
              </a:prstGeom>
              <a:noFill/>
              <a:ln w="9525">
                <a:noFill/>
              </a:ln>
            </p:spPr>
            <p:txBody>
              <a:bodyPr lIns="0" tIns="0" rIns="0" bIns="0"/>
              <a:p>
                <a:pPr algn="ctr" eaLnBrk="0" hangingPunct="0"/>
                <a:r>
                  <a:rPr lang="zh-CN" altLang="en-US" sz="2200" b="1" dirty="0">
                    <a:solidFill>
                      <a:srgbClr val="008000"/>
                    </a:solidFill>
                    <a:latin typeface="黑体" panose="02010609060101010101" pitchFamily="2" charset="-122"/>
                    <a:ea typeface="黑体" panose="02010609060101010101" pitchFamily="2" charset="-122"/>
                  </a:rPr>
                  <a:t>时  间</a:t>
                </a:r>
                <a:endParaRPr lang="zh-CN" altLang="en-US" sz="2200" b="1" dirty="0">
                  <a:solidFill>
                    <a:srgbClr val="008000"/>
                  </a:solidFill>
                  <a:latin typeface="黑体" panose="02010609060101010101" pitchFamily="2" charset="-122"/>
                  <a:ea typeface="黑体" panose="02010609060101010101" pitchFamily="2" charset="-122"/>
                </a:endParaRPr>
              </a:p>
            </p:txBody>
          </p:sp>
          <p:sp>
            <p:nvSpPr>
              <p:cNvPr id="151573" name="文本框 151572"/>
              <p:cNvSpPr txBox="1"/>
              <p:nvPr/>
            </p:nvSpPr>
            <p:spPr>
              <a:xfrm>
                <a:off x="487" y="2699"/>
                <a:ext cx="713" cy="149"/>
              </a:xfrm>
              <a:prstGeom prst="rect">
                <a:avLst/>
              </a:prstGeom>
              <a:noFill/>
              <a:ln w="9525">
                <a:noFill/>
              </a:ln>
            </p:spPr>
            <p:txBody>
              <a:bodyPr lIns="0" tIns="0" rIns="0" bIns="0"/>
              <a:p>
                <a:pPr algn="ctr" eaLnBrk="0" hangingPunct="0"/>
                <a:r>
                  <a:rPr lang="zh-CN" altLang="en-US" sz="2200" b="1" dirty="0">
                    <a:solidFill>
                      <a:srgbClr val="008000"/>
                    </a:solidFill>
                    <a:latin typeface="黑体" panose="02010609060101010101" pitchFamily="2" charset="-122"/>
                    <a:ea typeface="黑体" panose="02010609060101010101" pitchFamily="2" charset="-122"/>
                  </a:rPr>
                  <a:t>磁带机</a:t>
                </a:r>
                <a:endParaRPr lang="zh-CN" altLang="en-US" sz="2200" b="1" dirty="0">
                  <a:solidFill>
                    <a:srgbClr val="008000"/>
                  </a:solidFill>
                  <a:latin typeface="黑体" panose="02010609060101010101" pitchFamily="2" charset="-122"/>
                  <a:ea typeface="黑体" panose="02010609060101010101" pitchFamily="2" charset="-122"/>
                </a:endParaRPr>
              </a:p>
            </p:txBody>
          </p:sp>
          <p:sp>
            <p:nvSpPr>
              <p:cNvPr id="151574" name="文本框 151573"/>
              <p:cNvSpPr txBox="1"/>
              <p:nvPr/>
            </p:nvSpPr>
            <p:spPr>
              <a:xfrm>
                <a:off x="487" y="2923"/>
                <a:ext cx="713" cy="149"/>
              </a:xfrm>
              <a:prstGeom prst="rect">
                <a:avLst/>
              </a:prstGeom>
              <a:noFill/>
              <a:ln w="9525">
                <a:noFill/>
              </a:ln>
            </p:spPr>
            <p:txBody>
              <a:bodyPr lIns="0" tIns="0" rIns="0" bIns="0"/>
              <a:p>
                <a:pPr algn="ctr" eaLnBrk="0" hangingPunct="0"/>
                <a:r>
                  <a:rPr lang="zh-CN" altLang="en-US" sz="2200" b="1" dirty="0">
                    <a:solidFill>
                      <a:srgbClr val="008000"/>
                    </a:solidFill>
                    <a:latin typeface="黑体" panose="02010609060101010101" pitchFamily="2" charset="-122"/>
                    <a:ea typeface="黑体" panose="02010609060101010101" pitchFamily="2" charset="-122"/>
                  </a:rPr>
                  <a:t>打印机</a:t>
                </a:r>
                <a:endParaRPr lang="zh-CN" altLang="en-US" sz="2200" b="1" dirty="0">
                  <a:solidFill>
                    <a:srgbClr val="008000"/>
                  </a:solidFill>
                  <a:latin typeface="黑体" panose="02010609060101010101" pitchFamily="2" charset="-122"/>
                  <a:ea typeface="黑体" panose="02010609060101010101" pitchFamily="2" charset="-122"/>
                </a:endParaRPr>
              </a:p>
            </p:txBody>
          </p:sp>
          <p:sp>
            <p:nvSpPr>
              <p:cNvPr id="151575" name="直接连接符 151574"/>
              <p:cNvSpPr/>
              <p:nvPr/>
            </p:nvSpPr>
            <p:spPr>
              <a:xfrm>
                <a:off x="1168" y="2149"/>
                <a:ext cx="714" cy="0"/>
              </a:xfrm>
              <a:prstGeom prst="line">
                <a:avLst/>
              </a:prstGeom>
              <a:ln w="28575" cap="flat" cmpd="sng">
                <a:solidFill>
                  <a:schemeClr val="tx1"/>
                </a:solidFill>
                <a:prstDash val="solid"/>
                <a:headEnd type="none" w="med" len="med"/>
                <a:tailEnd type="none" w="med" len="med"/>
              </a:ln>
            </p:spPr>
          </p:sp>
          <p:sp>
            <p:nvSpPr>
              <p:cNvPr id="151576" name="直接连接符 151575"/>
              <p:cNvSpPr/>
              <p:nvPr/>
            </p:nvSpPr>
            <p:spPr>
              <a:xfrm>
                <a:off x="1882" y="2373"/>
                <a:ext cx="475" cy="0"/>
              </a:xfrm>
              <a:prstGeom prst="line">
                <a:avLst/>
              </a:prstGeom>
              <a:ln w="28575" cap="flat" cmpd="sng">
                <a:solidFill>
                  <a:schemeClr val="tx1"/>
                </a:solidFill>
                <a:prstDash val="solid"/>
                <a:headEnd type="none" w="med" len="med"/>
                <a:tailEnd type="none" w="med" len="med"/>
              </a:ln>
            </p:spPr>
          </p:sp>
          <p:sp>
            <p:nvSpPr>
              <p:cNvPr id="151577" name="直接连接符 151576"/>
              <p:cNvSpPr/>
              <p:nvPr/>
            </p:nvSpPr>
            <p:spPr>
              <a:xfrm>
                <a:off x="2357" y="2597"/>
                <a:ext cx="238" cy="0"/>
              </a:xfrm>
              <a:prstGeom prst="line">
                <a:avLst/>
              </a:prstGeom>
              <a:ln w="28575" cap="flat" cmpd="sng">
                <a:solidFill>
                  <a:schemeClr val="tx1"/>
                </a:solidFill>
                <a:prstDash val="solid"/>
                <a:headEnd type="none" w="med" len="med"/>
                <a:tailEnd type="none" w="med" len="med"/>
              </a:ln>
            </p:spPr>
          </p:sp>
          <p:sp>
            <p:nvSpPr>
              <p:cNvPr id="151578" name="直接连接符 151577"/>
              <p:cNvSpPr/>
              <p:nvPr/>
            </p:nvSpPr>
            <p:spPr>
              <a:xfrm>
                <a:off x="1882" y="1925"/>
                <a:ext cx="0" cy="448"/>
              </a:xfrm>
              <a:prstGeom prst="line">
                <a:avLst/>
              </a:prstGeom>
              <a:ln w="28575" cap="flat" cmpd="sng">
                <a:solidFill>
                  <a:schemeClr val="bg2"/>
                </a:solidFill>
                <a:prstDash val="dash"/>
                <a:headEnd type="none" w="med" len="med"/>
                <a:tailEnd type="none" w="med" len="med"/>
              </a:ln>
            </p:spPr>
          </p:sp>
          <p:sp>
            <p:nvSpPr>
              <p:cNvPr id="151579" name="直接连接符 151578"/>
              <p:cNvSpPr/>
              <p:nvPr/>
            </p:nvSpPr>
            <p:spPr>
              <a:xfrm>
                <a:off x="2357" y="1925"/>
                <a:ext cx="0" cy="672"/>
              </a:xfrm>
              <a:prstGeom prst="line">
                <a:avLst/>
              </a:prstGeom>
              <a:ln w="28575" cap="flat" cmpd="sng">
                <a:solidFill>
                  <a:schemeClr val="bg2"/>
                </a:solidFill>
                <a:prstDash val="dash"/>
                <a:headEnd type="none" w="med" len="med"/>
                <a:tailEnd type="none" w="med" len="med"/>
              </a:ln>
            </p:spPr>
          </p:sp>
          <p:sp>
            <p:nvSpPr>
              <p:cNvPr id="151580" name="直接连接符 151579"/>
              <p:cNvSpPr/>
              <p:nvPr/>
            </p:nvSpPr>
            <p:spPr>
              <a:xfrm>
                <a:off x="2595" y="1925"/>
                <a:ext cx="0" cy="672"/>
              </a:xfrm>
              <a:prstGeom prst="line">
                <a:avLst/>
              </a:prstGeom>
              <a:ln w="28575" cap="flat" cmpd="sng">
                <a:solidFill>
                  <a:schemeClr val="tx1"/>
                </a:solidFill>
                <a:prstDash val="dash"/>
                <a:headEnd type="none" w="med" len="med"/>
                <a:tailEnd type="none" w="med" len="med"/>
              </a:ln>
            </p:spPr>
          </p:sp>
          <p:sp>
            <p:nvSpPr>
              <p:cNvPr id="151581" name="直接连接符 151580"/>
              <p:cNvSpPr/>
              <p:nvPr/>
            </p:nvSpPr>
            <p:spPr>
              <a:xfrm>
                <a:off x="1404" y="2373"/>
                <a:ext cx="337" cy="0"/>
              </a:xfrm>
              <a:prstGeom prst="line">
                <a:avLst/>
              </a:prstGeom>
              <a:ln w="28575" cap="flat" cmpd="sng">
                <a:solidFill>
                  <a:schemeClr val="hlink"/>
                </a:solidFill>
                <a:prstDash val="solid"/>
                <a:headEnd type="none" w="med" len="med"/>
                <a:tailEnd type="none" w="med" len="med"/>
              </a:ln>
            </p:spPr>
          </p:sp>
          <p:sp>
            <p:nvSpPr>
              <p:cNvPr id="151582" name="直接连接符 151581"/>
              <p:cNvSpPr/>
              <p:nvPr/>
            </p:nvSpPr>
            <p:spPr>
              <a:xfrm>
                <a:off x="1168" y="2821"/>
                <a:ext cx="238" cy="0"/>
              </a:xfrm>
              <a:prstGeom prst="line">
                <a:avLst/>
              </a:prstGeom>
              <a:ln w="28575" cap="flat" cmpd="sng">
                <a:solidFill>
                  <a:schemeClr val="hlink"/>
                </a:solidFill>
                <a:prstDash val="solid"/>
                <a:headEnd type="none" w="med" len="med"/>
                <a:tailEnd type="none" w="med" len="med"/>
              </a:ln>
            </p:spPr>
          </p:sp>
          <p:sp>
            <p:nvSpPr>
              <p:cNvPr id="151583" name="直接连接符 151582"/>
              <p:cNvSpPr/>
              <p:nvPr/>
            </p:nvSpPr>
            <p:spPr>
              <a:xfrm>
                <a:off x="1396" y="1925"/>
                <a:ext cx="0" cy="896"/>
              </a:xfrm>
              <a:prstGeom prst="line">
                <a:avLst/>
              </a:prstGeom>
              <a:ln w="28575" cap="flat" cmpd="sng">
                <a:solidFill>
                  <a:schemeClr val="bg2"/>
                </a:solidFill>
                <a:prstDash val="dash"/>
                <a:headEnd type="none" w="med" len="med"/>
                <a:tailEnd type="none" w="med" len="med"/>
              </a:ln>
            </p:spPr>
          </p:sp>
          <p:sp>
            <p:nvSpPr>
              <p:cNvPr id="151584" name="直接连接符 151583"/>
              <p:cNvSpPr/>
              <p:nvPr/>
            </p:nvSpPr>
            <p:spPr>
              <a:xfrm>
                <a:off x="1733" y="1925"/>
                <a:ext cx="0" cy="1120"/>
              </a:xfrm>
              <a:prstGeom prst="line">
                <a:avLst/>
              </a:prstGeom>
              <a:ln w="28575" cap="flat" cmpd="sng">
                <a:solidFill>
                  <a:schemeClr val="bg2"/>
                </a:solidFill>
                <a:prstDash val="dash"/>
                <a:headEnd type="none" w="med" len="med"/>
                <a:tailEnd type="none" w="med" len="med"/>
              </a:ln>
            </p:spPr>
          </p:sp>
          <p:sp>
            <p:nvSpPr>
              <p:cNvPr id="151585" name="直接连接符 151584"/>
              <p:cNvSpPr/>
              <p:nvPr/>
            </p:nvSpPr>
            <p:spPr>
              <a:xfrm>
                <a:off x="2595" y="1925"/>
                <a:ext cx="0" cy="1120"/>
              </a:xfrm>
              <a:prstGeom prst="line">
                <a:avLst/>
              </a:prstGeom>
              <a:ln w="28575" cap="flat" cmpd="sng">
                <a:solidFill>
                  <a:schemeClr val="bg2"/>
                </a:solidFill>
                <a:prstDash val="dash"/>
                <a:headEnd type="none" w="med" len="med"/>
                <a:tailEnd type="none" w="med" len="med"/>
              </a:ln>
            </p:spPr>
          </p:sp>
          <p:sp>
            <p:nvSpPr>
              <p:cNvPr id="151586" name="直接连接符 151585"/>
              <p:cNvSpPr/>
              <p:nvPr/>
            </p:nvSpPr>
            <p:spPr>
              <a:xfrm>
                <a:off x="1733" y="3045"/>
                <a:ext cx="869" cy="0"/>
              </a:xfrm>
              <a:prstGeom prst="line">
                <a:avLst/>
              </a:prstGeom>
              <a:ln w="28575" cap="flat" cmpd="sng">
                <a:solidFill>
                  <a:schemeClr val="hlink"/>
                </a:solidFill>
                <a:prstDash val="solid"/>
                <a:headEnd type="none" w="med" len="med"/>
                <a:tailEnd type="none" w="med" len="med"/>
              </a:ln>
            </p:spPr>
          </p:sp>
          <p:sp>
            <p:nvSpPr>
              <p:cNvPr id="151587" name="直接连接符 151586"/>
              <p:cNvSpPr/>
              <p:nvPr/>
            </p:nvSpPr>
            <p:spPr>
              <a:xfrm>
                <a:off x="2595" y="2149"/>
                <a:ext cx="714" cy="0"/>
              </a:xfrm>
              <a:prstGeom prst="line">
                <a:avLst/>
              </a:prstGeom>
              <a:ln w="28575" cap="flat" cmpd="sng">
                <a:solidFill>
                  <a:schemeClr val="tx1"/>
                </a:solidFill>
                <a:prstDash val="solid"/>
                <a:headEnd type="none" w="med" len="med"/>
                <a:tailEnd type="none" w="med" len="med"/>
              </a:ln>
            </p:spPr>
          </p:sp>
          <p:sp>
            <p:nvSpPr>
              <p:cNvPr id="151588" name="直接连接符 151587"/>
              <p:cNvSpPr/>
              <p:nvPr/>
            </p:nvSpPr>
            <p:spPr>
              <a:xfrm>
                <a:off x="3309" y="2373"/>
                <a:ext cx="475" cy="0"/>
              </a:xfrm>
              <a:prstGeom prst="line">
                <a:avLst/>
              </a:prstGeom>
              <a:ln w="28575" cap="flat" cmpd="sng">
                <a:solidFill>
                  <a:schemeClr val="tx1"/>
                </a:solidFill>
                <a:prstDash val="solid"/>
                <a:headEnd type="none" w="med" len="med"/>
                <a:tailEnd type="none" w="med" len="med"/>
              </a:ln>
            </p:spPr>
          </p:sp>
          <p:sp>
            <p:nvSpPr>
              <p:cNvPr id="151589" name="直接连接符 151588"/>
              <p:cNvSpPr/>
              <p:nvPr/>
            </p:nvSpPr>
            <p:spPr>
              <a:xfrm>
                <a:off x="3784" y="2597"/>
                <a:ext cx="238" cy="0"/>
              </a:xfrm>
              <a:prstGeom prst="line">
                <a:avLst/>
              </a:prstGeom>
              <a:ln w="28575" cap="flat" cmpd="sng">
                <a:solidFill>
                  <a:schemeClr val="tx1"/>
                </a:solidFill>
                <a:prstDash val="solid"/>
                <a:headEnd type="none" w="med" len="med"/>
                <a:tailEnd type="none" w="med" len="med"/>
              </a:ln>
            </p:spPr>
          </p:sp>
          <p:sp>
            <p:nvSpPr>
              <p:cNvPr id="151590" name="直接连接符 151589"/>
              <p:cNvSpPr/>
              <p:nvPr/>
            </p:nvSpPr>
            <p:spPr>
              <a:xfrm>
                <a:off x="3309" y="1925"/>
                <a:ext cx="0" cy="448"/>
              </a:xfrm>
              <a:prstGeom prst="line">
                <a:avLst/>
              </a:prstGeom>
              <a:ln w="28575" cap="flat" cmpd="sng">
                <a:solidFill>
                  <a:schemeClr val="bg2"/>
                </a:solidFill>
                <a:prstDash val="dash"/>
                <a:headEnd type="none" w="med" len="med"/>
                <a:tailEnd type="none" w="med" len="med"/>
              </a:ln>
            </p:spPr>
          </p:sp>
          <p:sp>
            <p:nvSpPr>
              <p:cNvPr id="151591" name="直接连接符 151590"/>
              <p:cNvSpPr/>
              <p:nvPr/>
            </p:nvSpPr>
            <p:spPr>
              <a:xfrm>
                <a:off x="3784" y="1925"/>
                <a:ext cx="0" cy="672"/>
              </a:xfrm>
              <a:prstGeom prst="line">
                <a:avLst/>
              </a:prstGeom>
              <a:ln w="28575" cap="flat" cmpd="sng">
                <a:solidFill>
                  <a:schemeClr val="bg2"/>
                </a:solidFill>
                <a:prstDash val="dash"/>
                <a:headEnd type="none" w="med" len="med"/>
                <a:tailEnd type="none" w="med" len="med"/>
              </a:ln>
            </p:spPr>
          </p:sp>
          <p:sp>
            <p:nvSpPr>
              <p:cNvPr id="151592" name="直接连接符 151591"/>
              <p:cNvSpPr/>
              <p:nvPr/>
            </p:nvSpPr>
            <p:spPr>
              <a:xfrm>
                <a:off x="4022" y="1925"/>
                <a:ext cx="0" cy="672"/>
              </a:xfrm>
              <a:prstGeom prst="line">
                <a:avLst/>
              </a:prstGeom>
              <a:ln w="28575" cap="flat" cmpd="sng">
                <a:solidFill>
                  <a:schemeClr val="tx1"/>
                </a:solidFill>
                <a:prstDash val="dash"/>
                <a:headEnd type="none" w="med" len="med"/>
                <a:tailEnd type="none" w="med" len="med"/>
              </a:ln>
            </p:spPr>
          </p:sp>
          <p:sp>
            <p:nvSpPr>
              <p:cNvPr id="151593" name="直接连接符 151592"/>
              <p:cNvSpPr/>
              <p:nvPr/>
            </p:nvSpPr>
            <p:spPr>
              <a:xfrm>
                <a:off x="2831" y="2373"/>
                <a:ext cx="337" cy="0"/>
              </a:xfrm>
              <a:prstGeom prst="line">
                <a:avLst/>
              </a:prstGeom>
              <a:ln w="28575" cap="flat" cmpd="sng">
                <a:solidFill>
                  <a:schemeClr val="hlink"/>
                </a:solidFill>
                <a:prstDash val="solid"/>
                <a:headEnd type="none" w="med" len="med"/>
                <a:tailEnd type="none" w="med" len="med"/>
              </a:ln>
            </p:spPr>
          </p:sp>
          <p:sp>
            <p:nvSpPr>
              <p:cNvPr id="151594" name="直接连接符 151593"/>
              <p:cNvSpPr/>
              <p:nvPr/>
            </p:nvSpPr>
            <p:spPr>
              <a:xfrm>
                <a:off x="2595" y="2821"/>
                <a:ext cx="238" cy="0"/>
              </a:xfrm>
              <a:prstGeom prst="line">
                <a:avLst/>
              </a:prstGeom>
              <a:ln w="28575" cap="flat" cmpd="sng">
                <a:solidFill>
                  <a:schemeClr val="hlink"/>
                </a:solidFill>
                <a:prstDash val="solid"/>
                <a:headEnd type="none" w="med" len="med"/>
                <a:tailEnd type="none" w="med" len="med"/>
              </a:ln>
            </p:spPr>
          </p:sp>
          <p:sp>
            <p:nvSpPr>
              <p:cNvPr id="151595" name="直接连接符 151594"/>
              <p:cNvSpPr/>
              <p:nvPr/>
            </p:nvSpPr>
            <p:spPr>
              <a:xfrm>
                <a:off x="2823" y="1925"/>
                <a:ext cx="0" cy="896"/>
              </a:xfrm>
              <a:prstGeom prst="line">
                <a:avLst/>
              </a:prstGeom>
              <a:ln w="28575" cap="flat" cmpd="sng">
                <a:solidFill>
                  <a:schemeClr val="bg2"/>
                </a:solidFill>
                <a:prstDash val="dash"/>
                <a:headEnd type="none" w="med" len="med"/>
                <a:tailEnd type="none" w="med" len="med"/>
              </a:ln>
            </p:spPr>
          </p:sp>
          <p:sp>
            <p:nvSpPr>
              <p:cNvPr id="151596" name="直接连接符 151595"/>
              <p:cNvSpPr/>
              <p:nvPr/>
            </p:nvSpPr>
            <p:spPr>
              <a:xfrm>
                <a:off x="3160" y="1925"/>
                <a:ext cx="0" cy="1120"/>
              </a:xfrm>
              <a:prstGeom prst="line">
                <a:avLst/>
              </a:prstGeom>
              <a:ln w="28575" cap="flat" cmpd="sng">
                <a:solidFill>
                  <a:schemeClr val="bg2"/>
                </a:solidFill>
                <a:prstDash val="dash"/>
                <a:headEnd type="none" w="med" len="med"/>
                <a:tailEnd type="none" w="med" len="med"/>
              </a:ln>
            </p:spPr>
          </p:sp>
          <p:sp>
            <p:nvSpPr>
              <p:cNvPr id="151597" name="直接连接符 151596"/>
              <p:cNvSpPr/>
              <p:nvPr/>
            </p:nvSpPr>
            <p:spPr>
              <a:xfrm>
                <a:off x="4022" y="1925"/>
                <a:ext cx="0" cy="1120"/>
              </a:xfrm>
              <a:prstGeom prst="line">
                <a:avLst/>
              </a:prstGeom>
              <a:ln w="28575" cap="flat" cmpd="sng">
                <a:solidFill>
                  <a:schemeClr val="bg2"/>
                </a:solidFill>
                <a:prstDash val="dash"/>
                <a:headEnd type="none" w="med" len="med"/>
                <a:tailEnd type="none" w="med" len="med"/>
              </a:ln>
            </p:spPr>
          </p:sp>
          <p:sp>
            <p:nvSpPr>
              <p:cNvPr id="151598" name="直接连接符 151597"/>
              <p:cNvSpPr/>
              <p:nvPr/>
            </p:nvSpPr>
            <p:spPr>
              <a:xfrm>
                <a:off x="3160" y="3045"/>
                <a:ext cx="869" cy="0"/>
              </a:xfrm>
              <a:prstGeom prst="line">
                <a:avLst/>
              </a:prstGeom>
              <a:ln w="28575" cap="flat" cmpd="sng">
                <a:solidFill>
                  <a:schemeClr val="hlink"/>
                </a:solidFill>
                <a:prstDash val="solid"/>
                <a:headEnd type="none" w="med" len="med"/>
                <a:tailEnd type="none" w="med" len="med"/>
              </a:ln>
            </p:spPr>
          </p:sp>
          <p:sp>
            <p:nvSpPr>
              <p:cNvPr id="151599" name="直接连接符 151598"/>
              <p:cNvSpPr/>
              <p:nvPr/>
            </p:nvSpPr>
            <p:spPr>
              <a:xfrm>
                <a:off x="4022" y="2149"/>
                <a:ext cx="714" cy="0"/>
              </a:xfrm>
              <a:prstGeom prst="line">
                <a:avLst/>
              </a:prstGeom>
              <a:ln w="28575" cap="flat" cmpd="sng">
                <a:solidFill>
                  <a:schemeClr val="tx1"/>
                </a:solidFill>
                <a:prstDash val="solid"/>
                <a:headEnd type="none" w="med" len="med"/>
                <a:tailEnd type="none" w="med" len="med"/>
              </a:ln>
            </p:spPr>
          </p:sp>
          <p:sp>
            <p:nvSpPr>
              <p:cNvPr id="151600" name="直接连接符 151599"/>
              <p:cNvSpPr/>
              <p:nvPr/>
            </p:nvSpPr>
            <p:spPr>
              <a:xfrm>
                <a:off x="4736" y="2373"/>
                <a:ext cx="475" cy="0"/>
              </a:xfrm>
              <a:prstGeom prst="line">
                <a:avLst/>
              </a:prstGeom>
              <a:ln w="28575" cap="flat" cmpd="sng">
                <a:solidFill>
                  <a:schemeClr val="tx1"/>
                </a:solidFill>
                <a:prstDash val="solid"/>
                <a:headEnd type="none" w="med" len="med"/>
                <a:tailEnd type="none" w="med" len="med"/>
              </a:ln>
            </p:spPr>
          </p:sp>
          <p:sp>
            <p:nvSpPr>
              <p:cNvPr id="151601" name="直接连接符 151600"/>
              <p:cNvSpPr/>
              <p:nvPr/>
            </p:nvSpPr>
            <p:spPr>
              <a:xfrm>
                <a:off x="5211" y="2597"/>
                <a:ext cx="238" cy="0"/>
              </a:xfrm>
              <a:prstGeom prst="line">
                <a:avLst/>
              </a:prstGeom>
              <a:ln w="28575" cap="flat" cmpd="sng">
                <a:solidFill>
                  <a:schemeClr val="tx1"/>
                </a:solidFill>
                <a:prstDash val="solid"/>
                <a:headEnd type="none" w="med" len="med"/>
                <a:tailEnd type="none" w="med" len="med"/>
              </a:ln>
            </p:spPr>
          </p:sp>
          <p:sp>
            <p:nvSpPr>
              <p:cNvPr id="151602" name="直接连接符 151601"/>
              <p:cNvSpPr/>
              <p:nvPr/>
            </p:nvSpPr>
            <p:spPr>
              <a:xfrm>
                <a:off x="4736" y="1925"/>
                <a:ext cx="0" cy="448"/>
              </a:xfrm>
              <a:prstGeom prst="line">
                <a:avLst/>
              </a:prstGeom>
              <a:ln w="28575" cap="flat" cmpd="sng">
                <a:solidFill>
                  <a:schemeClr val="bg2"/>
                </a:solidFill>
                <a:prstDash val="dash"/>
                <a:headEnd type="none" w="med" len="med"/>
                <a:tailEnd type="none" w="med" len="med"/>
              </a:ln>
            </p:spPr>
          </p:sp>
          <p:sp>
            <p:nvSpPr>
              <p:cNvPr id="151603" name="直接连接符 151602"/>
              <p:cNvSpPr/>
              <p:nvPr/>
            </p:nvSpPr>
            <p:spPr>
              <a:xfrm>
                <a:off x="5211" y="1925"/>
                <a:ext cx="0" cy="672"/>
              </a:xfrm>
              <a:prstGeom prst="line">
                <a:avLst/>
              </a:prstGeom>
              <a:ln w="28575" cap="flat" cmpd="sng">
                <a:solidFill>
                  <a:schemeClr val="bg2"/>
                </a:solidFill>
                <a:prstDash val="dash"/>
                <a:headEnd type="none" w="med" len="med"/>
                <a:tailEnd type="none" w="med" len="med"/>
              </a:ln>
            </p:spPr>
          </p:sp>
          <p:sp>
            <p:nvSpPr>
              <p:cNvPr id="151604" name="直接连接符 151603"/>
              <p:cNvSpPr/>
              <p:nvPr/>
            </p:nvSpPr>
            <p:spPr>
              <a:xfrm>
                <a:off x="5449" y="1925"/>
                <a:ext cx="0" cy="672"/>
              </a:xfrm>
              <a:prstGeom prst="line">
                <a:avLst/>
              </a:prstGeom>
              <a:ln w="28575" cap="flat" cmpd="sng">
                <a:solidFill>
                  <a:schemeClr val="tx1"/>
                </a:solidFill>
                <a:prstDash val="dash"/>
                <a:headEnd type="none" w="med" len="med"/>
                <a:tailEnd type="none" w="med" len="med"/>
              </a:ln>
            </p:spPr>
          </p:sp>
          <p:sp>
            <p:nvSpPr>
              <p:cNvPr id="151605" name="直接连接符 151604"/>
              <p:cNvSpPr/>
              <p:nvPr/>
            </p:nvSpPr>
            <p:spPr>
              <a:xfrm>
                <a:off x="4258" y="2373"/>
                <a:ext cx="337" cy="0"/>
              </a:xfrm>
              <a:prstGeom prst="line">
                <a:avLst/>
              </a:prstGeom>
              <a:ln w="28575" cap="flat" cmpd="sng">
                <a:solidFill>
                  <a:schemeClr val="hlink"/>
                </a:solidFill>
                <a:prstDash val="solid"/>
                <a:headEnd type="none" w="med" len="med"/>
                <a:tailEnd type="none" w="med" len="med"/>
              </a:ln>
            </p:spPr>
          </p:sp>
          <p:sp>
            <p:nvSpPr>
              <p:cNvPr id="151606" name="直接连接符 151605"/>
              <p:cNvSpPr/>
              <p:nvPr/>
            </p:nvSpPr>
            <p:spPr>
              <a:xfrm>
                <a:off x="4022" y="2821"/>
                <a:ext cx="238" cy="0"/>
              </a:xfrm>
              <a:prstGeom prst="line">
                <a:avLst/>
              </a:prstGeom>
              <a:ln w="28575" cap="flat" cmpd="sng">
                <a:solidFill>
                  <a:schemeClr val="hlink"/>
                </a:solidFill>
                <a:prstDash val="solid"/>
                <a:headEnd type="none" w="med" len="med"/>
                <a:tailEnd type="none" w="med" len="med"/>
              </a:ln>
            </p:spPr>
          </p:sp>
          <p:sp>
            <p:nvSpPr>
              <p:cNvPr id="151607" name="直接连接符 151606"/>
              <p:cNvSpPr/>
              <p:nvPr/>
            </p:nvSpPr>
            <p:spPr>
              <a:xfrm>
                <a:off x="4250" y="1925"/>
                <a:ext cx="0" cy="896"/>
              </a:xfrm>
              <a:prstGeom prst="line">
                <a:avLst/>
              </a:prstGeom>
              <a:ln w="28575" cap="flat" cmpd="sng">
                <a:solidFill>
                  <a:schemeClr val="bg2"/>
                </a:solidFill>
                <a:prstDash val="dash"/>
                <a:headEnd type="none" w="med" len="med"/>
                <a:tailEnd type="none" w="med" len="med"/>
              </a:ln>
            </p:spPr>
          </p:sp>
          <p:sp>
            <p:nvSpPr>
              <p:cNvPr id="151608" name="直接连接符 151607"/>
              <p:cNvSpPr/>
              <p:nvPr/>
            </p:nvSpPr>
            <p:spPr>
              <a:xfrm>
                <a:off x="4587" y="1925"/>
                <a:ext cx="0" cy="1120"/>
              </a:xfrm>
              <a:prstGeom prst="line">
                <a:avLst/>
              </a:prstGeom>
              <a:ln w="28575" cap="flat" cmpd="sng">
                <a:solidFill>
                  <a:schemeClr val="bg2"/>
                </a:solidFill>
                <a:prstDash val="dash"/>
                <a:headEnd type="none" w="med" len="med"/>
                <a:tailEnd type="none" w="med" len="med"/>
              </a:ln>
            </p:spPr>
          </p:sp>
          <p:sp>
            <p:nvSpPr>
              <p:cNvPr id="151609" name="直接连接符 151608"/>
              <p:cNvSpPr/>
              <p:nvPr/>
            </p:nvSpPr>
            <p:spPr>
              <a:xfrm>
                <a:off x="5449" y="1925"/>
                <a:ext cx="0" cy="1120"/>
              </a:xfrm>
              <a:prstGeom prst="line">
                <a:avLst/>
              </a:prstGeom>
              <a:ln w="28575" cap="flat" cmpd="sng">
                <a:solidFill>
                  <a:schemeClr val="bg2"/>
                </a:solidFill>
                <a:prstDash val="dash"/>
                <a:headEnd type="none" w="med" len="med"/>
                <a:tailEnd type="none" w="med" len="med"/>
              </a:ln>
            </p:spPr>
          </p:sp>
          <p:sp>
            <p:nvSpPr>
              <p:cNvPr id="151610" name="直接连接符 151609"/>
              <p:cNvSpPr/>
              <p:nvPr/>
            </p:nvSpPr>
            <p:spPr>
              <a:xfrm>
                <a:off x="4587" y="3045"/>
                <a:ext cx="869" cy="0"/>
              </a:xfrm>
              <a:prstGeom prst="line">
                <a:avLst/>
              </a:prstGeom>
              <a:ln w="28575" cap="flat" cmpd="sng">
                <a:solidFill>
                  <a:schemeClr val="hlink"/>
                </a:solidFill>
                <a:prstDash val="solid"/>
                <a:headEnd type="none" w="med" len="med"/>
                <a:tailEnd type="none" w="med" len="med"/>
              </a:ln>
            </p:spPr>
          </p:sp>
          <p:sp>
            <p:nvSpPr>
              <p:cNvPr id="151611" name="文本框 151610"/>
              <p:cNvSpPr txBox="1"/>
              <p:nvPr/>
            </p:nvSpPr>
            <p:spPr>
              <a:xfrm>
                <a:off x="1248"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20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612" name="文本框 151611"/>
              <p:cNvSpPr txBox="1"/>
              <p:nvPr/>
            </p:nvSpPr>
            <p:spPr>
              <a:xfrm>
                <a:off x="1584"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62</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613" name="文本框 151612"/>
              <p:cNvSpPr txBox="1"/>
              <p:nvPr/>
            </p:nvSpPr>
            <p:spPr>
              <a:xfrm>
                <a:off x="2690"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170</a:t>
                </a:r>
                <a:endParaRPr lang="en-US" altLang="zh-CN" sz="1800" b="1">
                  <a:solidFill>
                    <a:srgbClr val="008000"/>
                  </a:solidFill>
                  <a:latin typeface="黑体" panose="02010609060101010101" pitchFamily="2" charset="-122"/>
                  <a:ea typeface="黑体" panose="02010609060101010101" pitchFamily="2" charset="-122"/>
                </a:endParaRPr>
              </a:p>
            </p:txBody>
          </p:sp>
          <p:sp>
            <p:nvSpPr>
              <p:cNvPr id="151614" name="文本框 151613"/>
              <p:cNvSpPr txBox="1"/>
              <p:nvPr/>
            </p:nvSpPr>
            <p:spPr>
              <a:xfrm>
                <a:off x="4128" y="1728"/>
                <a:ext cx="238" cy="149"/>
              </a:xfrm>
              <a:prstGeom prst="rect">
                <a:avLst/>
              </a:prstGeom>
              <a:noFill/>
              <a:ln w="9525">
                <a:noFill/>
              </a:ln>
            </p:spPr>
            <p:txBody>
              <a:bodyPr lIns="0" tIns="0" rIns="0" bIns="0"/>
              <a:p>
                <a:pPr algn="ctr" eaLnBrk="0" hangingPunct="0"/>
                <a:r>
                  <a:rPr lang="en-US" altLang="zh-CN" sz="1800" b="1">
                    <a:solidFill>
                      <a:srgbClr val="008000"/>
                    </a:solidFill>
                    <a:latin typeface="黑体" panose="02010609060101010101" pitchFamily="2" charset="-122"/>
                    <a:ea typeface="黑体" panose="02010609060101010101" pitchFamily="2" charset="-122"/>
                  </a:rPr>
                  <a:t>320</a:t>
                </a:r>
                <a:endParaRPr lang="en-US" altLang="zh-CN" sz="1800" b="1">
                  <a:solidFill>
                    <a:srgbClr val="008000"/>
                  </a:solidFill>
                  <a:latin typeface="黑体" panose="02010609060101010101" pitchFamily="2" charset="-122"/>
                  <a:ea typeface="黑体" panose="02010609060101010101" pitchFamily="2" charset="-122"/>
                </a:endParaRPr>
              </a:p>
            </p:txBody>
          </p:sp>
        </p:grpSp>
      </p:grpSp>
    </p:spTree>
  </p:cSld>
  <p:clrMapOvr>
    <a:masterClrMapping/>
  </p:clrMapOvr>
  <p:transition>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idx="4294967295"/>
          </p:nvPr>
        </p:nvSpPr>
        <p:spPr>
          <a:xfrm>
            <a:off x="539750" y="163513"/>
            <a:ext cx="8305800" cy="962025"/>
          </a:xfrm>
        </p:spPr>
        <p:txBody>
          <a:bodyPr/>
          <a:lstStyle/>
          <a:p>
            <a:r>
              <a:rPr lang="zh-CN" altLang="en-US" smtClean="0"/>
              <a:t>死锁检测和解除方法</a:t>
            </a:r>
            <a:r>
              <a:rPr lang="en-US" altLang="zh-CN" smtClean="0"/>
              <a:t>(2)</a:t>
            </a:r>
            <a:endParaRPr lang="en-US" altLang="zh-CN" smtClean="0"/>
          </a:p>
        </p:txBody>
      </p:sp>
      <p:sp>
        <p:nvSpPr>
          <p:cNvPr id="118786" name="Rectangle 3"/>
          <p:cNvSpPr>
            <a:spLocks noGrp="1" noChangeArrowheads="1"/>
          </p:cNvSpPr>
          <p:nvPr>
            <p:ph type="body" idx="4294967295"/>
          </p:nvPr>
        </p:nvSpPr>
        <p:spPr>
          <a:xfrm>
            <a:off x="395288" y="1287463"/>
            <a:ext cx="8280400" cy="5310187"/>
          </a:xfrm>
        </p:spPr>
        <p:txBody>
          <a:bodyPr/>
          <a:lstStyle/>
          <a:p>
            <a:pPr>
              <a:spcBef>
                <a:spcPct val="0"/>
              </a:spcBef>
            </a:pPr>
            <a:r>
              <a:rPr lang="zh-CN" altLang="en-US" sz="2600" smtClean="0"/>
              <a:t>一种具体死锁检测方法，检测算法步骤如下：</a:t>
            </a:r>
            <a:endParaRPr lang="zh-CN" altLang="en-US" sz="2600" smtClean="0"/>
          </a:p>
          <a:p>
            <a:pPr lvl="1">
              <a:spcBef>
                <a:spcPct val="0"/>
              </a:spcBef>
            </a:pPr>
            <a:r>
              <a:rPr lang="zh-CN" altLang="zh-CN" sz="2600" smtClean="0"/>
              <a:t>（１）</a:t>
            </a:r>
            <a:r>
              <a:rPr lang="en-US" altLang="zh-CN" sz="2600" smtClean="0"/>
              <a:t>Available [m]</a:t>
            </a:r>
            <a:r>
              <a:rPr lang="zh-CN" altLang="zh-CN" sz="2600" smtClean="0"/>
              <a:t>是长度为 </a:t>
            </a:r>
            <a:r>
              <a:rPr lang="en-US" altLang="zh-CN" sz="2600" smtClean="0"/>
              <a:t>m </a:t>
            </a:r>
            <a:r>
              <a:rPr lang="zh-CN" altLang="zh-CN" sz="2600" smtClean="0"/>
              <a:t>的向量，说明每类资源中可供分配的资源数目 。</a:t>
            </a:r>
            <a:endParaRPr lang="zh-CN" altLang="zh-CN" sz="2600" smtClean="0"/>
          </a:p>
          <a:p>
            <a:pPr lvl="1">
              <a:spcBef>
                <a:spcPct val="0"/>
              </a:spcBef>
            </a:pPr>
            <a:r>
              <a:rPr lang="zh-CN" altLang="zh-CN" sz="2600" smtClean="0"/>
              <a:t>（２）</a:t>
            </a:r>
            <a:r>
              <a:rPr lang="en-US" altLang="zh-CN" sz="2600" smtClean="0"/>
              <a:t>Allocation[n,m] </a:t>
            </a:r>
            <a:r>
              <a:rPr lang="zh-CN" altLang="zh-CN" sz="2600" smtClean="0"/>
              <a:t>是</a:t>
            </a:r>
            <a:r>
              <a:rPr lang="en-US" altLang="zh-CN" sz="2600" smtClean="0"/>
              <a:t> n × m </a:t>
            </a:r>
            <a:r>
              <a:rPr lang="zh-CN" altLang="zh-CN" sz="2600" smtClean="0"/>
              <a:t>矩阵，说明已分配给每个进程的每类资源数目 。</a:t>
            </a:r>
            <a:endParaRPr lang="zh-CN" altLang="zh-CN" sz="2600" smtClean="0"/>
          </a:p>
          <a:p>
            <a:pPr lvl="1">
              <a:spcBef>
                <a:spcPct val="0"/>
              </a:spcBef>
            </a:pPr>
            <a:r>
              <a:rPr lang="zh-CN" altLang="zh-CN" sz="2600" smtClean="0"/>
              <a:t>（３）</a:t>
            </a:r>
            <a:r>
              <a:rPr lang="en-US" altLang="zh-CN" sz="2600" smtClean="0"/>
              <a:t>Request [n,m]</a:t>
            </a:r>
            <a:r>
              <a:rPr lang="zh-CN" altLang="zh-CN" sz="2600" smtClean="0"/>
              <a:t>是</a:t>
            </a:r>
            <a:r>
              <a:rPr lang="en-US" altLang="zh-CN" sz="2600" smtClean="0"/>
              <a:t> n × m </a:t>
            </a:r>
            <a:r>
              <a:rPr lang="zh-CN" altLang="zh-CN" sz="2600" smtClean="0"/>
              <a:t>矩阵，说明当前每个进程对每类资源的申请数目 。</a:t>
            </a:r>
            <a:endParaRPr lang="zh-CN" altLang="zh-CN" sz="2600" smtClean="0"/>
          </a:p>
          <a:p>
            <a:pPr lvl="1">
              <a:spcBef>
                <a:spcPct val="0"/>
              </a:spcBef>
            </a:pPr>
            <a:r>
              <a:rPr lang="zh-CN" altLang="zh-CN" sz="2600" smtClean="0"/>
              <a:t>（４）</a:t>
            </a:r>
            <a:r>
              <a:rPr lang="en-US" altLang="zh-CN" sz="2600" smtClean="0"/>
              <a:t>Work [m]</a:t>
            </a:r>
            <a:r>
              <a:rPr lang="zh-CN" altLang="zh-CN" sz="2600" smtClean="0"/>
              <a:t>是长度为 </a:t>
            </a:r>
            <a:r>
              <a:rPr lang="en-US" altLang="zh-CN" sz="2600" smtClean="0"/>
              <a:t>m </a:t>
            </a:r>
            <a:r>
              <a:rPr lang="zh-CN" altLang="zh-CN" sz="2600" smtClean="0"/>
              <a:t>的工作向量 。</a:t>
            </a:r>
            <a:endParaRPr lang="zh-CN" altLang="zh-CN" sz="2600" smtClean="0"/>
          </a:p>
          <a:p>
            <a:pPr lvl="1">
              <a:spcBef>
                <a:spcPct val="0"/>
              </a:spcBef>
            </a:pPr>
            <a:r>
              <a:rPr lang="zh-CN" altLang="zh-CN" sz="2600" smtClean="0"/>
              <a:t>（５）</a:t>
            </a:r>
            <a:r>
              <a:rPr lang="en-US" altLang="zh-CN" sz="2600" smtClean="0"/>
              <a:t>finish [n]</a:t>
            </a:r>
            <a:r>
              <a:rPr lang="zh-CN" altLang="zh-CN" sz="2600" smtClean="0"/>
              <a:t>是长度为</a:t>
            </a:r>
            <a:r>
              <a:rPr lang="en-US" altLang="zh-CN" sz="2600" smtClean="0"/>
              <a:t> n </a:t>
            </a:r>
            <a:r>
              <a:rPr lang="zh-CN" altLang="zh-CN" sz="2600" smtClean="0"/>
              <a:t>的布尔型工作向量 。</a:t>
            </a:r>
            <a:endParaRPr lang="zh-CN" altLang="zh-CN" sz="2600" smtClean="0"/>
          </a:p>
        </p:txBody>
      </p:sp>
    </p:spTree>
  </p:cSld>
  <p:clrMapOvr>
    <a:masterClrMapping/>
  </p:clrMapOvr>
  <p:transition>
    <p:dissolve/>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idx="4294967295"/>
          </p:nvPr>
        </p:nvSpPr>
        <p:spPr>
          <a:xfrm>
            <a:off x="539750" y="260350"/>
            <a:ext cx="8305800" cy="819150"/>
          </a:xfrm>
        </p:spPr>
        <p:txBody>
          <a:bodyPr/>
          <a:lstStyle/>
          <a:p>
            <a:r>
              <a:rPr lang="zh-CN" altLang="en-US" smtClean="0"/>
              <a:t>死锁检测和解除方法</a:t>
            </a:r>
            <a:r>
              <a:rPr lang="en-US" altLang="zh-CN" smtClean="0"/>
              <a:t>(3)</a:t>
            </a:r>
            <a:endParaRPr lang="en-US" altLang="zh-CN" smtClean="0"/>
          </a:p>
        </p:txBody>
      </p:sp>
      <p:sp>
        <p:nvSpPr>
          <p:cNvPr id="120834" name="Rectangle 3"/>
          <p:cNvSpPr>
            <a:spLocks noGrp="1" noChangeArrowheads="1"/>
          </p:cNvSpPr>
          <p:nvPr>
            <p:ph type="body" idx="4294967295"/>
          </p:nvPr>
        </p:nvSpPr>
        <p:spPr>
          <a:xfrm>
            <a:off x="107950" y="1268413"/>
            <a:ext cx="8856663" cy="5184775"/>
          </a:xfrm>
        </p:spPr>
        <p:txBody>
          <a:bodyPr/>
          <a:lstStyle/>
          <a:p>
            <a:pPr>
              <a:spcBef>
                <a:spcPct val="0"/>
              </a:spcBef>
            </a:pPr>
            <a:r>
              <a:rPr lang="zh-CN" altLang="zh-CN" sz="2600" smtClean="0"/>
              <a:t>令</a:t>
            </a:r>
            <a:r>
              <a:rPr lang="en-US" altLang="zh-CN" sz="2600" smtClean="0"/>
              <a:t> k </a:t>
            </a:r>
            <a:r>
              <a:rPr lang="zh-CN" altLang="zh-CN" sz="2600" smtClean="0"/>
              <a:t>＝１，２，</a:t>
            </a:r>
            <a:r>
              <a:rPr lang="en-US" altLang="zh-CN" sz="2600" smtClean="0"/>
              <a:t>…</a:t>
            </a:r>
            <a:r>
              <a:rPr lang="zh-CN" altLang="zh-CN" sz="2600" smtClean="0"/>
              <a:t>，</a:t>
            </a:r>
            <a:r>
              <a:rPr lang="en-US" altLang="zh-CN" sz="2600" smtClean="0"/>
              <a:t>n</a:t>
            </a:r>
            <a:r>
              <a:rPr lang="zh-CN" altLang="zh-CN" sz="2600" smtClean="0"/>
              <a:t>，死锁检测算法步骤如下 ：</a:t>
            </a:r>
            <a:endParaRPr lang="zh-CN" altLang="zh-CN" sz="2600" smtClean="0"/>
          </a:p>
          <a:p>
            <a:pPr lvl="1">
              <a:spcBef>
                <a:spcPct val="0"/>
              </a:spcBef>
            </a:pPr>
            <a:r>
              <a:rPr lang="zh-CN" altLang="en-US" sz="2200" smtClean="0"/>
              <a:t>(</a:t>
            </a:r>
            <a:r>
              <a:rPr lang="en-US" altLang="zh-CN" sz="2200" smtClean="0"/>
              <a:t>1)  Work</a:t>
            </a:r>
            <a:r>
              <a:rPr lang="zh-CN" altLang="zh-CN" sz="2200" smtClean="0"/>
              <a:t>［ </a:t>
            </a:r>
            <a:r>
              <a:rPr lang="en-US" altLang="zh-CN" sz="2200" smtClean="0"/>
              <a:t>* </a:t>
            </a:r>
            <a:r>
              <a:rPr lang="zh-CN" altLang="zh-CN" sz="2200" smtClean="0"/>
              <a:t>］＝ </a:t>
            </a:r>
            <a:r>
              <a:rPr lang="en-US" altLang="zh-CN" sz="2200" smtClean="0"/>
              <a:t>Available </a:t>
            </a:r>
            <a:r>
              <a:rPr lang="zh-CN" altLang="zh-CN" sz="2200" smtClean="0"/>
              <a:t>［ </a:t>
            </a:r>
            <a:r>
              <a:rPr lang="en-US" altLang="zh-CN" sz="2200" smtClean="0"/>
              <a:t>* </a:t>
            </a:r>
            <a:r>
              <a:rPr lang="zh-CN" altLang="zh-CN" sz="2200" smtClean="0"/>
              <a:t>］；</a:t>
            </a:r>
            <a:endParaRPr lang="zh-CN" altLang="zh-CN" sz="2200" smtClean="0"/>
          </a:p>
          <a:p>
            <a:pPr lvl="1">
              <a:spcBef>
                <a:spcPct val="0"/>
              </a:spcBef>
            </a:pPr>
            <a:r>
              <a:rPr lang="zh-CN" altLang="en-US" sz="2200" smtClean="0"/>
              <a:t>(</a:t>
            </a:r>
            <a:r>
              <a:rPr lang="en-US" altLang="zh-CN" sz="2200" smtClean="0"/>
              <a:t>2)  </a:t>
            </a:r>
            <a:r>
              <a:rPr lang="zh-CN" altLang="zh-CN" sz="2200" smtClean="0"/>
              <a:t>如果 </a:t>
            </a:r>
            <a:r>
              <a:rPr lang="en-US" altLang="zh-CN" sz="2200" smtClean="0"/>
              <a:t>Allocation</a:t>
            </a:r>
            <a:r>
              <a:rPr lang="zh-CN" altLang="zh-CN" sz="2200" smtClean="0"/>
              <a:t>［</a:t>
            </a:r>
            <a:r>
              <a:rPr lang="en-US" altLang="zh-CN" sz="2200" smtClean="0"/>
              <a:t>k</a:t>
            </a:r>
            <a:r>
              <a:rPr lang="zh-CN" altLang="zh-CN" sz="2200" smtClean="0"/>
              <a:t>，</a:t>
            </a:r>
            <a:r>
              <a:rPr lang="en-US" altLang="zh-CN" sz="2200" smtClean="0"/>
              <a:t>*</a:t>
            </a:r>
            <a:r>
              <a:rPr lang="zh-CN" altLang="zh-CN" sz="2200" smtClean="0"/>
              <a:t>］≠０，令</a:t>
            </a:r>
            <a:r>
              <a:rPr lang="en-US" altLang="zh-CN" sz="2200" smtClean="0"/>
              <a:t> finish</a:t>
            </a:r>
            <a:r>
              <a:rPr lang="zh-CN" altLang="zh-CN" sz="2200" smtClean="0"/>
              <a:t>［</a:t>
            </a:r>
            <a:r>
              <a:rPr lang="en-US" altLang="zh-CN" sz="2200" smtClean="0"/>
              <a:t> k</a:t>
            </a:r>
            <a:r>
              <a:rPr lang="zh-CN" altLang="zh-CN" sz="2200" smtClean="0"/>
              <a:t>］＝ </a:t>
            </a:r>
            <a:r>
              <a:rPr lang="en-US" altLang="zh-CN" sz="2200" smtClean="0"/>
              <a:t>false </a:t>
            </a:r>
            <a:r>
              <a:rPr lang="zh-CN" altLang="zh-CN" sz="2200" smtClean="0"/>
              <a:t>；否则</a:t>
            </a:r>
            <a:r>
              <a:rPr lang="en-US" altLang="zh-CN" sz="2200" smtClean="0"/>
              <a:t> finish</a:t>
            </a:r>
            <a:r>
              <a:rPr lang="zh-CN" altLang="zh-CN" sz="2200" smtClean="0"/>
              <a:t>［</a:t>
            </a:r>
            <a:r>
              <a:rPr lang="en-US" altLang="zh-CN" sz="2200" smtClean="0"/>
              <a:t>k</a:t>
            </a:r>
            <a:r>
              <a:rPr lang="zh-CN" altLang="zh-CN" sz="2200" smtClean="0"/>
              <a:t>］ ＝</a:t>
            </a:r>
            <a:r>
              <a:rPr lang="en-US" altLang="zh-CN" sz="2200" smtClean="0"/>
              <a:t>true </a:t>
            </a:r>
            <a:r>
              <a:rPr lang="zh-CN" altLang="zh-CN" sz="2200" smtClean="0"/>
              <a:t>；</a:t>
            </a:r>
            <a:endParaRPr lang="zh-CN" altLang="zh-CN" sz="2200" smtClean="0"/>
          </a:p>
          <a:p>
            <a:pPr lvl="1">
              <a:spcBef>
                <a:spcPct val="0"/>
              </a:spcBef>
            </a:pPr>
            <a:r>
              <a:rPr lang="zh-CN" altLang="en-US" sz="2200" smtClean="0"/>
              <a:t>(</a:t>
            </a:r>
            <a:r>
              <a:rPr lang="en-US" altLang="zh-CN" sz="2200" smtClean="0"/>
              <a:t>3) </a:t>
            </a:r>
            <a:r>
              <a:rPr lang="zh-CN" altLang="zh-CN" sz="2200" smtClean="0"/>
              <a:t>寻找一个</a:t>
            </a:r>
            <a:r>
              <a:rPr lang="en-US" altLang="zh-CN" sz="2200" smtClean="0"/>
              <a:t> k </a:t>
            </a:r>
            <a:r>
              <a:rPr lang="zh-CN" altLang="zh-CN" sz="2200" smtClean="0"/>
              <a:t>，应满足条件 ：</a:t>
            </a:r>
            <a:endParaRPr lang="zh-CN" altLang="zh-CN" sz="2200" smtClean="0"/>
          </a:p>
          <a:p>
            <a:pPr lvl="1">
              <a:spcBef>
                <a:spcPct val="0"/>
              </a:spcBef>
              <a:buFont typeface="Wingdings" panose="05000000000000000000" pitchFamily="2" charset="2"/>
              <a:buNone/>
            </a:pPr>
            <a:r>
              <a:rPr lang="zh-CN" altLang="zh-CN" sz="2200" smtClean="0"/>
              <a:t>（</a:t>
            </a:r>
            <a:r>
              <a:rPr lang="en-US" altLang="zh-CN" sz="2200" smtClean="0"/>
              <a:t>finish</a:t>
            </a:r>
            <a:r>
              <a:rPr lang="zh-CN" altLang="zh-CN" sz="2200" smtClean="0"/>
              <a:t>［</a:t>
            </a:r>
            <a:r>
              <a:rPr lang="en-US" altLang="zh-CN" sz="2200" smtClean="0"/>
              <a:t>k</a:t>
            </a:r>
            <a:r>
              <a:rPr lang="zh-CN" altLang="zh-CN" sz="2200" smtClean="0"/>
              <a:t>］＝＝ </a:t>
            </a:r>
            <a:r>
              <a:rPr lang="en-US" altLang="zh-CN" sz="2200" smtClean="0"/>
              <a:t>false</a:t>
            </a:r>
            <a:r>
              <a:rPr lang="zh-CN" altLang="zh-CN" sz="2200" smtClean="0"/>
              <a:t>）</a:t>
            </a:r>
            <a:r>
              <a:rPr lang="en-US" altLang="zh-CN" sz="2200" smtClean="0"/>
              <a:t>&amp;&amp;</a:t>
            </a:r>
            <a:r>
              <a:rPr lang="zh-CN" altLang="zh-CN" sz="2200" smtClean="0"/>
              <a:t>（</a:t>
            </a:r>
            <a:r>
              <a:rPr lang="en-US" altLang="zh-CN" sz="2200" smtClean="0"/>
              <a:t>Request</a:t>
            </a:r>
            <a:r>
              <a:rPr lang="zh-CN" altLang="zh-CN" sz="2200" smtClean="0"/>
              <a:t>［</a:t>
            </a:r>
            <a:r>
              <a:rPr lang="en-US" altLang="zh-CN" sz="2200" smtClean="0"/>
              <a:t>k </a:t>
            </a:r>
            <a:r>
              <a:rPr lang="zh-CN" altLang="zh-CN" sz="2200" smtClean="0"/>
              <a:t>，</a:t>
            </a:r>
            <a:r>
              <a:rPr lang="en-US" altLang="zh-CN" sz="2200" smtClean="0"/>
              <a:t>*</a:t>
            </a:r>
            <a:r>
              <a:rPr lang="zh-CN" altLang="zh-CN" sz="2200" smtClean="0"/>
              <a:t>］ </a:t>
            </a:r>
            <a:r>
              <a:rPr lang="en-US" altLang="zh-CN" sz="2200" smtClean="0"/>
              <a:t>≤ Work</a:t>
            </a:r>
            <a:r>
              <a:rPr lang="zh-CN" altLang="zh-CN" sz="2200" smtClean="0"/>
              <a:t>［ </a:t>
            </a:r>
            <a:r>
              <a:rPr lang="en-US" altLang="zh-CN" sz="2200" smtClean="0"/>
              <a:t>* </a:t>
            </a:r>
            <a:r>
              <a:rPr lang="zh-CN" altLang="zh-CN" sz="2200" smtClean="0"/>
              <a:t>］）</a:t>
            </a:r>
            <a:endParaRPr lang="zh-CN" altLang="zh-CN" sz="2200" smtClean="0"/>
          </a:p>
          <a:p>
            <a:pPr lvl="1">
              <a:spcBef>
                <a:spcPct val="0"/>
              </a:spcBef>
              <a:buFont typeface="Wingdings" panose="05000000000000000000" pitchFamily="2" charset="2"/>
              <a:buNone/>
            </a:pPr>
            <a:r>
              <a:rPr lang="zh-CN" altLang="en-US" sz="2200" smtClean="0"/>
              <a:t>   </a:t>
            </a:r>
            <a:r>
              <a:rPr lang="zh-CN" altLang="zh-CN" sz="2200" smtClean="0"/>
              <a:t>若找不到这样的</a:t>
            </a:r>
            <a:r>
              <a:rPr lang="en-US" altLang="zh-CN" sz="2200" smtClean="0"/>
              <a:t> k </a:t>
            </a:r>
            <a:r>
              <a:rPr lang="zh-CN" altLang="zh-CN" sz="2200" smtClean="0"/>
              <a:t>，则转向步骤（５） ；</a:t>
            </a:r>
            <a:endParaRPr lang="zh-CN" altLang="zh-CN" sz="2200" smtClean="0"/>
          </a:p>
          <a:p>
            <a:pPr lvl="1">
              <a:spcBef>
                <a:spcPct val="0"/>
              </a:spcBef>
            </a:pPr>
            <a:r>
              <a:rPr lang="zh-CN" altLang="en-US" sz="2200" smtClean="0"/>
              <a:t>(</a:t>
            </a:r>
            <a:r>
              <a:rPr lang="en-US" altLang="zh-CN" sz="2200" smtClean="0"/>
              <a:t>4) </a:t>
            </a:r>
            <a:r>
              <a:rPr lang="zh-CN" altLang="zh-CN" sz="2200" smtClean="0"/>
              <a:t>修改 </a:t>
            </a:r>
            <a:r>
              <a:rPr lang="en-US" altLang="zh-CN" sz="2200" smtClean="0"/>
              <a:t>Work</a:t>
            </a:r>
            <a:r>
              <a:rPr lang="zh-CN" altLang="zh-CN" sz="2200" smtClean="0"/>
              <a:t>［</a:t>
            </a:r>
            <a:r>
              <a:rPr lang="en-US" altLang="zh-CN" sz="2200" smtClean="0"/>
              <a:t>*</a:t>
            </a:r>
            <a:r>
              <a:rPr lang="zh-CN" altLang="zh-CN" sz="2200" smtClean="0"/>
              <a:t>］＝ </a:t>
            </a:r>
            <a:r>
              <a:rPr lang="en-US" altLang="zh-CN" sz="2200" smtClean="0"/>
              <a:t>Work</a:t>
            </a:r>
            <a:r>
              <a:rPr lang="zh-CN" altLang="zh-CN" sz="2200" smtClean="0"/>
              <a:t>［</a:t>
            </a:r>
            <a:r>
              <a:rPr lang="en-US" altLang="zh-CN" sz="2200" smtClean="0"/>
              <a:t>*</a:t>
            </a:r>
            <a:r>
              <a:rPr lang="zh-CN" altLang="zh-CN" sz="2200" smtClean="0"/>
              <a:t>］＋</a:t>
            </a:r>
            <a:r>
              <a:rPr lang="en-US" altLang="zh-CN" sz="2200" smtClean="0"/>
              <a:t>Allocation</a:t>
            </a:r>
            <a:r>
              <a:rPr lang="zh-CN" altLang="zh-CN" sz="2200" smtClean="0"/>
              <a:t>［</a:t>
            </a:r>
            <a:r>
              <a:rPr lang="en-US" altLang="zh-CN" sz="2200" smtClean="0"/>
              <a:t>k</a:t>
            </a:r>
            <a:r>
              <a:rPr lang="zh-CN" altLang="zh-CN" sz="2200" smtClean="0"/>
              <a:t>，</a:t>
            </a:r>
            <a:r>
              <a:rPr lang="en-US" altLang="zh-CN" sz="2200" smtClean="0"/>
              <a:t>*</a:t>
            </a:r>
            <a:r>
              <a:rPr lang="zh-CN" altLang="zh-CN" sz="2200" smtClean="0"/>
              <a:t>］，</a:t>
            </a:r>
            <a:r>
              <a:rPr lang="en-US" altLang="zh-CN" sz="2200" smtClean="0"/>
              <a:t>finish</a:t>
            </a:r>
            <a:r>
              <a:rPr lang="zh-CN" altLang="zh-CN" sz="2200" smtClean="0"/>
              <a:t>［</a:t>
            </a:r>
            <a:r>
              <a:rPr lang="en-US" altLang="zh-CN" sz="2200" smtClean="0"/>
              <a:t>k</a:t>
            </a:r>
            <a:r>
              <a:rPr lang="zh-CN" altLang="zh-CN" sz="2200" smtClean="0"/>
              <a:t>］＝ </a:t>
            </a:r>
            <a:r>
              <a:rPr lang="en-US" altLang="zh-CN" sz="2200" smtClean="0"/>
              <a:t>true </a:t>
            </a:r>
            <a:r>
              <a:rPr lang="zh-CN" altLang="zh-CN" sz="2200" smtClean="0"/>
              <a:t>，然后，转向步 骤（３）；</a:t>
            </a:r>
            <a:endParaRPr lang="zh-CN" altLang="zh-CN" sz="2200" smtClean="0"/>
          </a:p>
          <a:p>
            <a:pPr lvl="1">
              <a:spcBef>
                <a:spcPct val="0"/>
              </a:spcBef>
            </a:pPr>
            <a:r>
              <a:rPr lang="zh-CN" altLang="en-US" sz="2200" smtClean="0"/>
              <a:t>(</a:t>
            </a:r>
            <a:r>
              <a:rPr lang="en-US" altLang="zh-CN" sz="2200" smtClean="0"/>
              <a:t>5) </a:t>
            </a:r>
            <a:r>
              <a:rPr lang="zh-CN" altLang="zh-CN" sz="2200" smtClean="0"/>
              <a:t>如果存在</a:t>
            </a:r>
            <a:r>
              <a:rPr lang="en-US" altLang="zh-CN" sz="2200" smtClean="0"/>
              <a:t> k</a:t>
            </a:r>
            <a:r>
              <a:rPr lang="zh-CN" altLang="zh-CN" sz="2200" smtClean="0"/>
              <a:t>（１</a:t>
            </a:r>
            <a:r>
              <a:rPr lang="en-US" altLang="zh-CN" sz="2200" smtClean="0"/>
              <a:t> ≤ k ≤ n</a:t>
            </a:r>
            <a:r>
              <a:rPr lang="zh-CN" altLang="zh-CN" sz="2200" smtClean="0"/>
              <a:t>），</a:t>
            </a:r>
            <a:r>
              <a:rPr lang="en-US" altLang="zh-CN" sz="2200" smtClean="0"/>
              <a:t>finish</a:t>
            </a:r>
            <a:r>
              <a:rPr lang="zh-CN" altLang="zh-CN" sz="2200" smtClean="0"/>
              <a:t>［</a:t>
            </a:r>
            <a:r>
              <a:rPr lang="en-US" altLang="zh-CN" sz="2200" smtClean="0"/>
              <a:t>k</a:t>
            </a:r>
            <a:r>
              <a:rPr lang="zh-CN" altLang="zh-CN" sz="2200" smtClean="0"/>
              <a:t>］＝</a:t>
            </a:r>
            <a:r>
              <a:rPr lang="en-US" altLang="zh-CN" sz="2200" smtClean="0"/>
              <a:t>false</a:t>
            </a:r>
            <a:r>
              <a:rPr lang="zh-CN" altLang="zh-CN" sz="2200" smtClean="0"/>
              <a:t>，则系统处于死锁状态，并且</a:t>
            </a:r>
            <a:r>
              <a:rPr lang="en-US" altLang="zh-CN" sz="2200" smtClean="0"/>
              <a:t> finish</a:t>
            </a:r>
            <a:r>
              <a:rPr lang="zh-CN" altLang="zh-CN" sz="2200" smtClean="0"/>
              <a:t>［</a:t>
            </a:r>
            <a:r>
              <a:rPr lang="en-US" altLang="zh-CN" sz="2200" smtClean="0"/>
              <a:t>k</a:t>
            </a:r>
            <a:r>
              <a:rPr lang="zh-CN" altLang="zh-CN" sz="2200" smtClean="0"/>
              <a:t>］＝</a:t>
            </a:r>
            <a:r>
              <a:rPr lang="en-US" altLang="zh-CN" sz="2200" smtClean="0"/>
              <a:t>false </a:t>
            </a:r>
            <a:r>
              <a:rPr lang="zh-CN" altLang="zh-CN" sz="2200" smtClean="0"/>
              <a:t>的</a:t>
            </a:r>
            <a:r>
              <a:rPr lang="en-US" altLang="zh-CN" sz="2200" smtClean="0"/>
              <a:t>Pk </a:t>
            </a:r>
            <a:r>
              <a:rPr lang="zh-CN" altLang="zh-CN" sz="2200" smtClean="0"/>
              <a:t>是处于死锁的进程 。</a:t>
            </a:r>
            <a:endParaRPr lang="zh-CN" altLang="zh-CN" sz="2200" smtClean="0"/>
          </a:p>
        </p:txBody>
      </p:sp>
    </p:spTree>
  </p:cSld>
  <p:clrMapOvr>
    <a:masterClrMapping/>
  </p:clrMapOvr>
  <p:transition>
    <p:dissolve/>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idx="4294967295"/>
          </p:nvPr>
        </p:nvSpPr>
        <p:spPr>
          <a:xfrm>
            <a:off x="762000" y="44450"/>
            <a:ext cx="7772400" cy="1071563"/>
          </a:xfrm>
        </p:spPr>
        <p:txBody>
          <a:bodyPr/>
          <a:lstStyle/>
          <a:p>
            <a:r>
              <a:rPr lang="zh-CN" altLang="en-US" smtClean="0"/>
              <a:t>死锁的解除</a:t>
            </a:r>
            <a:endParaRPr lang="en-US" altLang="zh-CN" smtClean="0"/>
          </a:p>
        </p:txBody>
      </p:sp>
      <p:sp>
        <p:nvSpPr>
          <p:cNvPr id="122882" name="Rectangle 3"/>
          <p:cNvSpPr>
            <a:spLocks noGrp="1" noChangeArrowheads="1"/>
          </p:cNvSpPr>
          <p:nvPr>
            <p:ph type="body" idx="4294967295"/>
          </p:nvPr>
        </p:nvSpPr>
        <p:spPr>
          <a:xfrm>
            <a:off x="468313" y="1196975"/>
            <a:ext cx="8280400" cy="5472113"/>
          </a:xfrm>
        </p:spPr>
        <p:txBody>
          <a:bodyPr/>
          <a:lstStyle/>
          <a:p>
            <a:r>
              <a:rPr lang="zh-CN" altLang="en-US" sz="3600" smtClean="0"/>
              <a:t>与死锁的检测配套使用</a:t>
            </a:r>
            <a:endParaRPr lang="zh-CN" altLang="en-US" sz="3600" smtClean="0"/>
          </a:p>
          <a:p>
            <a:r>
              <a:rPr lang="zh-CN" altLang="en-US" sz="3600" smtClean="0"/>
              <a:t>当发现进程死锁时，采用一定的策略，将系统从死锁状态中恢复。</a:t>
            </a:r>
            <a:endParaRPr lang="zh-CN" altLang="en-US" sz="3600" smtClean="0"/>
          </a:p>
          <a:p>
            <a:r>
              <a:rPr lang="zh-CN" altLang="en-US" sz="3600" smtClean="0"/>
              <a:t>常用的方法：</a:t>
            </a:r>
            <a:endParaRPr lang="zh-CN" altLang="en-US" sz="3600" smtClean="0"/>
          </a:p>
          <a:p>
            <a:pPr lvl="1"/>
            <a:r>
              <a:rPr lang="zh-CN" altLang="en-US" sz="3200" smtClean="0"/>
              <a:t>撤销进程并剥夺资源。</a:t>
            </a:r>
            <a:endParaRPr lang="zh-CN" altLang="en-US" sz="3200" smtClean="0"/>
          </a:p>
          <a:p>
            <a:pPr lvl="1"/>
            <a:r>
              <a:rPr lang="zh-CN" altLang="en-US" sz="3200" smtClean="0"/>
              <a:t>使用挂起和解除挂起机构</a:t>
            </a:r>
            <a:endParaRPr lang="zh-CN" altLang="en-US" sz="2900" smtClean="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38200" y="304800"/>
            <a:ext cx="7391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进程的并发性</a:t>
            </a:r>
            <a:r>
              <a:rPr lang="en-US" altLang="zh-CN" sz="4800" smtClean="0">
                <a:latin typeface="华文新魏" panose="02010800040101010101" pitchFamily="2" charset="-122"/>
                <a:ea typeface="华文新魏" panose="02010800040101010101" pitchFamily="2" charset="-122"/>
              </a:rPr>
              <a:t>(4)</a:t>
            </a:r>
            <a:endParaRPr lang="en-US" altLang="zh-CN" sz="4800" smtClean="0">
              <a:latin typeface="华文新魏" panose="02010800040101010101" pitchFamily="2" charset="-122"/>
              <a:ea typeface="华文新魏" panose="02010800040101010101" pitchFamily="2" charset="-122"/>
            </a:endParaRPr>
          </a:p>
        </p:txBody>
      </p:sp>
      <p:sp>
        <p:nvSpPr>
          <p:cNvPr id="24578" name="Rectangle 3"/>
          <p:cNvSpPr>
            <a:spLocks noGrp="1" noChangeArrowheads="1"/>
          </p:cNvSpPr>
          <p:nvPr>
            <p:ph type="body" idx="4294967295"/>
          </p:nvPr>
        </p:nvSpPr>
        <p:spPr>
          <a:xfrm>
            <a:off x="539750" y="1701800"/>
            <a:ext cx="7848600" cy="3311525"/>
          </a:xfrm>
        </p:spPr>
        <p:txBody>
          <a:bodyPr/>
          <a:lstStyle/>
          <a:p>
            <a:r>
              <a:rPr lang="zh-CN" altLang="en-US" smtClean="0"/>
              <a:t>并发的实质：一个处理器在几个进程之间的多路复用，并发是对有限的物理资源强制行使多用户共享，消除计算机部件之间的互等现象，以提高系统资源利用率。</a:t>
            </a:r>
            <a:endParaRPr lang="en-US" altLang="zh-CN" smtClean="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smtClean="0"/>
              <a:t>知识要点</a:t>
            </a:r>
            <a:endParaRPr lang="zh-CN" altLang="en-US" smtClean="0"/>
          </a:p>
        </p:txBody>
      </p:sp>
      <p:sp>
        <p:nvSpPr>
          <p:cNvPr id="16386" name="Rectangle 3"/>
          <p:cNvSpPr>
            <a:spLocks noGrp="1" noChangeArrowheads="1"/>
          </p:cNvSpPr>
          <p:nvPr>
            <p:ph type="body" idx="1"/>
          </p:nvPr>
        </p:nvSpPr>
        <p:spPr>
          <a:xfrm>
            <a:off x="685800" y="1412875"/>
            <a:ext cx="7989888" cy="4968875"/>
          </a:xfrm>
        </p:spPr>
        <p:txBody>
          <a:bodyPr/>
          <a:lstStyle/>
          <a:p>
            <a:r>
              <a:rPr lang="zh-CN" altLang="en-US" sz="2200" smtClean="0"/>
              <a:t>掌握</a:t>
            </a:r>
            <a:endParaRPr lang="zh-CN" altLang="en-US" sz="2200" smtClean="0"/>
          </a:p>
          <a:p>
            <a:pPr lvl="1"/>
            <a:r>
              <a:rPr lang="zh-CN" altLang="en-US" sz="2200" smtClean="0"/>
              <a:t>程序的顺序执行与并发执行；</a:t>
            </a:r>
            <a:endParaRPr lang="zh-CN" altLang="en-US" sz="2200" smtClean="0"/>
          </a:p>
          <a:p>
            <a:pPr lvl="1"/>
            <a:r>
              <a:rPr lang="zh-CN" altLang="en-US" sz="2200" smtClean="0"/>
              <a:t>进程互斥：临界区、临界资源、临界区管理的实现方法；</a:t>
            </a:r>
            <a:endParaRPr lang="zh-CN" altLang="en-US" sz="2200" smtClean="0"/>
          </a:p>
          <a:p>
            <a:pPr lvl="1"/>
            <a:r>
              <a:rPr lang="zh-CN" altLang="en-US" sz="2200" smtClean="0"/>
              <a:t>进程同步：采用同步机制（信号量）解决同步问题；</a:t>
            </a:r>
            <a:endParaRPr lang="zh-CN" altLang="en-US" sz="2200" smtClean="0"/>
          </a:p>
          <a:p>
            <a:pPr lvl="1"/>
            <a:r>
              <a:rPr lang="zh-CN" altLang="en-US" sz="2200" smtClean="0"/>
              <a:t>管程：概念、特性、结构、条件变量和实现；</a:t>
            </a:r>
            <a:endParaRPr lang="zh-CN" altLang="en-US" sz="2200" smtClean="0"/>
          </a:p>
          <a:p>
            <a:pPr lvl="1"/>
            <a:r>
              <a:rPr lang="zh-CN" altLang="en-US" sz="2200" smtClean="0"/>
              <a:t>通信机制分类和实现原理；</a:t>
            </a:r>
            <a:endParaRPr lang="zh-CN" altLang="en-US" sz="2200" smtClean="0"/>
          </a:p>
          <a:p>
            <a:pPr lvl="1"/>
            <a:r>
              <a:rPr lang="zh-CN" altLang="en-US" sz="2200" smtClean="0"/>
              <a:t>死锁：定义、引发原因、死锁必要条件、死锁处理方法。</a:t>
            </a:r>
            <a:endParaRPr lang="zh-CN" altLang="en-US" sz="2200" smtClean="0"/>
          </a:p>
          <a:p>
            <a:r>
              <a:rPr lang="zh-CN" altLang="en-US" sz="2200" smtClean="0"/>
              <a:t>了解</a:t>
            </a:r>
            <a:endParaRPr lang="zh-CN" altLang="en-US" sz="2200" smtClean="0"/>
          </a:p>
          <a:p>
            <a:pPr lvl="1"/>
            <a:r>
              <a:rPr lang="en-US" altLang="zh-CN" sz="2200" smtClean="0"/>
              <a:t>Linux</a:t>
            </a:r>
            <a:r>
              <a:rPr lang="zh-CN" altLang="en-US" sz="2200" smtClean="0"/>
              <a:t>进程</a:t>
            </a:r>
            <a:endParaRPr lang="zh-CN" altLang="en-US" sz="2200" smtClean="0"/>
          </a:p>
          <a:p>
            <a:pPr lvl="1"/>
            <a:r>
              <a:rPr lang="en-US" altLang="zh-CN" sz="2200" smtClean="0"/>
              <a:t>Linux</a:t>
            </a:r>
            <a:r>
              <a:rPr lang="zh-CN" altLang="en-US" sz="2200" smtClean="0"/>
              <a:t>调度算法</a:t>
            </a:r>
            <a:endParaRPr lang="zh-CN" altLang="en-US" sz="2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zh-CN" altLang="en-US" sz="4000" smtClean="0"/>
              <a:t>程序并行性的表示之一：有向图</a:t>
            </a:r>
            <a:endParaRPr lang="zh-CN" altLang="en-US" sz="4000" smtClean="0"/>
          </a:p>
        </p:txBody>
      </p:sp>
      <p:grpSp>
        <p:nvGrpSpPr>
          <p:cNvPr id="25602" name="Group 3"/>
          <p:cNvGrpSpPr/>
          <p:nvPr/>
        </p:nvGrpSpPr>
        <p:grpSpPr bwMode="auto">
          <a:xfrm>
            <a:off x="1066800" y="1981200"/>
            <a:ext cx="7600950" cy="4419600"/>
            <a:chOff x="720" y="1200"/>
            <a:chExt cx="4788" cy="2784"/>
          </a:xfrm>
        </p:grpSpPr>
        <p:grpSp>
          <p:nvGrpSpPr>
            <p:cNvPr id="25603" name="Group 4"/>
            <p:cNvGrpSpPr/>
            <p:nvPr/>
          </p:nvGrpSpPr>
          <p:grpSpPr bwMode="auto">
            <a:xfrm>
              <a:off x="720" y="1536"/>
              <a:ext cx="4788" cy="2448"/>
              <a:chOff x="720" y="1536"/>
              <a:chExt cx="4788" cy="2448"/>
            </a:xfrm>
          </p:grpSpPr>
          <p:sp>
            <p:nvSpPr>
              <p:cNvPr id="25607" name="Oval 5"/>
              <p:cNvSpPr>
                <a:spLocks noChangeArrowheads="1"/>
              </p:cNvSpPr>
              <p:nvPr/>
            </p:nvSpPr>
            <p:spPr bwMode="auto">
              <a:xfrm>
                <a:off x="960" y="1536"/>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4400">
                  <a:solidFill>
                    <a:schemeClr val="tx2"/>
                  </a:solidFill>
                </a:endParaRPr>
              </a:p>
            </p:txBody>
          </p:sp>
          <p:sp>
            <p:nvSpPr>
              <p:cNvPr id="25608" name="Oval 6"/>
              <p:cNvSpPr>
                <a:spLocks noChangeArrowheads="1"/>
              </p:cNvSpPr>
              <p:nvPr/>
            </p:nvSpPr>
            <p:spPr bwMode="auto">
              <a:xfrm>
                <a:off x="2400" y="1536"/>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3200">
                  <a:solidFill>
                    <a:schemeClr val="tx2"/>
                  </a:solidFill>
                </a:endParaRPr>
              </a:p>
            </p:txBody>
          </p:sp>
          <p:sp>
            <p:nvSpPr>
              <p:cNvPr id="25609" name="Oval 7"/>
              <p:cNvSpPr>
                <a:spLocks noChangeArrowheads="1"/>
              </p:cNvSpPr>
              <p:nvPr/>
            </p:nvSpPr>
            <p:spPr bwMode="auto">
              <a:xfrm>
                <a:off x="4416" y="1536"/>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3200">
                  <a:solidFill>
                    <a:schemeClr val="tx2"/>
                  </a:solidFill>
                </a:endParaRPr>
              </a:p>
            </p:txBody>
          </p:sp>
          <p:sp>
            <p:nvSpPr>
              <p:cNvPr id="25610" name="Line 8"/>
              <p:cNvSpPr>
                <a:spLocks noChangeShapeType="1"/>
              </p:cNvSpPr>
              <p:nvPr/>
            </p:nvSpPr>
            <p:spPr bwMode="auto">
              <a:xfrm>
                <a:off x="1104" y="1872"/>
                <a:ext cx="0" cy="57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11" name="Oval 9"/>
              <p:cNvSpPr>
                <a:spLocks noChangeArrowheads="1"/>
              </p:cNvSpPr>
              <p:nvPr/>
            </p:nvSpPr>
            <p:spPr bwMode="auto">
              <a:xfrm>
                <a:off x="912" y="3648"/>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4400">
                  <a:solidFill>
                    <a:schemeClr val="tx2"/>
                  </a:solidFill>
                </a:endParaRPr>
              </a:p>
            </p:txBody>
          </p:sp>
          <p:sp>
            <p:nvSpPr>
              <p:cNvPr id="25612" name="Oval 10"/>
              <p:cNvSpPr>
                <a:spLocks noChangeArrowheads="1"/>
              </p:cNvSpPr>
              <p:nvPr/>
            </p:nvSpPr>
            <p:spPr bwMode="auto">
              <a:xfrm>
                <a:off x="2352" y="3600"/>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3200">
                  <a:solidFill>
                    <a:schemeClr val="tx2"/>
                  </a:solidFill>
                </a:endParaRPr>
              </a:p>
            </p:txBody>
          </p:sp>
          <p:sp>
            <p:nvSpPr>
              <p:cNvPr id="25613" name="Oval 11"/>
              <p:cNvSpPr>
                <a:spLocks noChangeArrowheads="1"/>
              </p:cNvSpPr>
              <p:nvPr/>
            </p:nvSpPr>
            <p:spPr bwMode="auto">
              <a:xfrm>
                <a:off x="4464" y="3648"/>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3200">
                  <a:solidFill>
                    <a:schemeClr val="tx2"/>
                  </a:solidFill>
                </a:endParaRPr>
              </a:p>
            </p:txBody>
          </p:sp>
          <p:sp>
            <p:nvSpPr>
              <p:cNvPr id="25614" name="Line 12"/>
              <p:cNvSpPr>
                <a:spLocks noChangeShapeType="1"/>
              </p:cNvSpPr>
              <p:nvPr/>
            </p:nvSpPr>
            <p:spPr bwMode="auto">
              <a:xfrm>
                <a:off x="1104" y="2448"/>
                <a:ext cx="0"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15" name="Line 13"/>
              <p:cNvSpPr>
                <a:spLocks noChangeShapeType="1"/>
              </p:cNvSpPr>
              <p:nvPr/>
            </p:nvSpPr>
            <p:spPr bwMode="auto">
              <a:xfrm>
                <a:off x="1104" y="2784"/>
                <a:ext cx="0" cy="86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16" name="Freeform 14"/>
              <p:cNvSpPr/>
              <p:nvPr/>
            </p:nvSpPr>
            <p:spPr bwMode="auto">
              <a:xfrm>
                <a:off x="1672" y="1632"/>
                <a:ext cx="776" cy="2112"/>
              </a:xfrm>
              <a:custGeom>
                <a:avLst/>
                <a:gdLst>
                  <a:gd name="T0" fmla="*/ 776 w 728"/>
                  <a:gd name="T1" fmla="*/ 0 h 2304"/>
                  <a:gd name="T2" fmla="*/ 9 w 728"/>
                  <a:gd name="T3" fmla="*/ 924 h 2304"/>
                  <a:gd name="T4" fmla="*/ 725 w 728"/>
                  <a:gd name="T5" fmla="*/ 2112 h 2304"/>
                  <a:gd name="T6" fmla="*/ 0 60000 65536"/>
                  <a:gd name="T7" fmla="*/ 0 60000 65536"/>
                  <a:gd name="T8" fmla="*/ 0 60000 65536"/>
                  <a:gd name="T9" fmla="*/ 0 w 728"/>
                  <a:gd name="T10" fmla="*/ 0 h 2304"/>
                  <a:gd name="T11" fmla="*/ 728 w 728"/>
                  <a:gd name="T12" fmla="*/ 2304 h 2304"/>
                </a:gdLst>
                <a:ahLst/>
                <a:cxnLst>
                  <a:cxn ang="T6">
                    <a:pos x="T0" y="T1"/>
                  </a:cxn>
                  <a:cxn ang="T7">
                    <a:pos x="T2" y="T3"/>
                  </a:cxn>
                  <a:cxn ang="T8">
                    <a:pos x="T4" y="T5"/>
                  </a:cxn>
                </a:cxnLst>
                <a:rect l="T9" t="T10" r="T11" b="T12"/>
                <a:pathLst>
                  <a:path w="728" h="2304">
                    <a:moveTo>
                      <a:pt x="728" y="0"/>
                    </a:moveTo>
                    <a:cubicBezTo>
                      <a:pt x="372" y="312"/>
                      <a:pt x="16" y="624"/>
                      <a:pt x="8" y="1008"/>
                    </a:cubicBezTo>
                    <a:cubicBezTo>
                      <a:pt x="0" y="1392"/>
                      <a:pt x="340" y="1848"/>
                      <a:pt x="680" y="2304"/>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17" name="Freeform 15"/>
              <p:cNvSpPr/>
              <p:nvPr/>
            </p:nvSpPr>
            <p:spPr bwMode="auto">
              <a:xfrm>
                <a:off x="2056" y="1824"/>
                <a:ext cx="392" cy="1824"/>
              </a:xfrm>
              <a:custGeom>
                <a:avLst/>
                <a:gdLst>
                  <a:gd name="T0" fmla="*/ 392 w 392"/>
                  <a:gd name="T1" fmla="*/ 0 h 2064"/>
                  <a:gd name="T2" fmla="*/ 8 w 392"/>
                  <a:gd name="T3" fmla="*/ 764 h 2064"/>
                  <a:gd name="T4" fmla="*/ 344 w 392"/>
                  <a:gd name="T5" fmla="*/ 1824 h 2064"/>
                  <a:gd name="T6" fmla="*/ 0 60000 65536"/>
                  <a:gd name="T7" fmla="*/ 0 60000 65536"/>
                  <a:gd name="T8" fmla="*/ 0 60000 65536"/>
                  <a:gd name="T9" fmla="*/ 0 w 392"/>
                  <a:gd name="T10" fmla="*/ 0 h 2064"/>
                  <a:gd name="T11" fmla="*/ 392 w 392"/>
                  <a:gd name="T12" fmla="*/ 2064 h 2064"/>
                </a:gdLst>
                <a:ahLst/>
                <a:cxnLst>
                  <a:cxn ang="T6">
                    <a:pos x="T0" y="T1"/>
                  </a:cxn>
                  <a:cxn ang="T7">
                    <a:pos x="T2" y="T3"/>
                  </a:cxn>
                  <a:cxn ang="T8">
                    <a:pos x="T4" y="T5"/>
                  </a:cxn>
                </a:cxnLst>
                <a:rect l="T9" t="T10" r="T11" b="T12"/>
                <a:pathLst>
                  <a:path w="392" h="2064">
                    <a:moveTo>
                      <a:pt x="392" y="0"/>
                    </a:moveTo>
                    <a:cubicBezTo>
                      <a:pt x="204" y="260"/>
                      <a:pt x="16" y="520"/>
                      <a:pt x="8" y="864"/>
                    </a:cubicBezTo>
                    <a:cubicBezTo>
                      <a:pt x="0" y="1208"/>
                      <a:pt x="172" y="1636"/>
                      <a:pt x="344" y="2064"/>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18" name="Freeform 16"/>
              <p:cNvSpPr/>
              <p:nvPr/>
            </p:nvSpPr>
            <p:spPr bwMode="auto">
              <a:xfrm>
                <a:off x="2640" y="1824"/>
                <a:ext cx="344" cy="1776"/>
              </a:xfrm>
              <a:custGeom>
                <a:avLst/>
                <a:gdLst>
                  <a:gd name="T0" fmla="*/ 48 w 344"/>
                  <a:gd name="T1" fmla="*/ 0 h 2016"/>
                  <a:gd name="T2" fmla="*/ 336 w 344"/>
                  <a:gd name="T3" fmla="*/ 761 h 2016"/>
                  <a:gd name="T4" fmla="*/ 0 w 344"/>
                  <a:gd name="T5" fmla="*/ 1776 h 2016"/>
                  <a:gd name="T6" fmla="*/ 0 60000 65536"/>
                  <a:gd name="T7" fmla="*/ 0 60000 65536"/>
                  <a:gd name="T8" fmla="*/ 0 60000 65536"/>
                  <a:gd name="T9" fmla="*/ 0 w 344"/>
                  <a:gd name="T10" fmla="*/ 0 h 2016"/>
                  <a:gd name="T11" fmla="*/ 344 w 344"/>
                  <a:gd name="T12" fmla="*/ 2016 h 2016"/>
                </a:gdLst>
                <a:ahLst/>
                <a:cxnLst>
                  <a:cxn ang="T6">
                    <a:pos x="T0" y="T1"/>
                  </a:cxn>
                  <a:cxn ang="T7">
                    <a:pos x="T2" y="T3"/>
                  </a:cxn>
                  <a:cxn ang="T8">
                    <a:pos x="T4" y="T5"/>
                  </a:cxn>
                </a:cxnLst>
                <a:rect l="T9" t="T10" r="T11" b="T12"/>
                <a:pathLst>
                  <a:path w="344" h="2016">
                    <a:moveTo>
                      <a:pt x="48" y="0"/>
                    </a:moveTo>
                    <a:cubicBezTo>
                      <a:pt x="196" y="264"/>
                      <a:pt x="344" y="528"/>
                      <a:pt x="336" y="864"/>
                    </a:cubicBezTo>
                    <a:cubicBezTo>
                      <a:pt x="328" y="1200"/>
                      <a:pt x="164" y="1608"/>
                      <a:pt x="0" y="2016"/>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19" name="Freeform 17"/>
              <p:cNvSpPr/>
              <p:nvPr/>
            </p:nvSpPr>
            <p:spPr bwMode="auto">
              <a:xfrm>
                <a:off x="2688" y="1632"/>
                <a:ext cx="728" cy="2160"/>
              </a:xfrm>
              <a:custGeom>
                <a:avLst/>
                <a:gdLst>
                  <a:gd name="T0" fmla="*/ 48 w 728"/>
                  <a:gd name="T1" fmla="*/ 0 h 2400"/>
                  <a:gd name="T2" fmla="*/ 720 w 728"/>
                  <a:gd name="T3" fmla="*/ 950 h 2400"/>
                  <a:gd name="T4" fmla="*/ 0 w 728"/>
                  <a:gd name="T5" fmla="*/ 2160 h 2400"/>
                  <a:gd name="T6" fmla="*/ 0 60000 65536"/>
                  <a:gd name="T7" fmla="*/ 0 60000 65536"/>
                  <a:gd name="T8" fmla="*/ 0 60000 65536"/>
                  <a:gd name="T9" fmla="*/ 0 w 728"/>
                  <a:gd name="T10" fmla="*/ 0 h 2400"/>
                  <a:gd name="T11" fmla="*/ 728 w 728"/>
                  <a:gd name="T12" fmla="*/ 2400 h 2400"/>
                </a:gdLst>
                <a:ahLst/>
                <a:cxnLst>
                  <a:cxn ang="T6">
                    <a:pos x="T0" y="T1"/>
                  </a:cxn>
                  <a:cxn ang="T7">
                    <a:pos x="T2" y="T3"/>
                  </a:cxn>
                  <a:cxn ang="T8">
                    <a:pos x="T4" y="T5"/>
                  </a:cxn>
                </a:cxnLst>
                <a:rect l="T9" t="T10" r="T11" b="T12"/>
                <a:pathLst>
                  <a:path w="728" h="2400">
                    <a:moveTo>
                      <a:pt x="48" y="0"/>
                    </a:moveTo>
                    <a:cubicBezTo>
                      <a:pt x="388" y="328"/>
                      <a:pt x="728" y="656"/>
                      <a:pt x="720" y="1056"/>
                    </a:cubicBezTo>
                    <a:cubicBezTo>
                      <a:pt x="712" y="1456"/>
                      <a:pt x="356" y="1928"/>
                      <a:pt x="0" y="2400"/>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20" name="Line 18"/>
              <p:cNvSpPr>
                <a:spLocks noChangeShapeType="1"/>
              </p:cNvSpPr>
              <p:nvPr/>
            </p:nvSpPr>
            <p:spPr bwMode="auto">
              <a:xfrm>
                <a:off x="2544" y="1872"/>
                <a:ext cx="0" cy="17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1" name="Line 19"/>
              <p:cNvSpPr>
                <a:spLocks noChangeShapeType="1"/>
              </p:cNvSpPr>
              <p:nvPr/>
            </p:nvSpPr>
            <p:spPr bwMode="auto">
              <a:xfrm>
                <a:off x="2256" y="3552"/>
                <a:ext cx="96" cy="14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2" name="Line 20"/>
              <p:cNvSpPr>
                <a:spLocks noChangeShapeType="1"/>
              </p:cNvSpPr>
              <p:nvPr/>
            </p:nvSpPr>
            <p:spPr bwMode="auto">
              <a:xfrm>
                <a:off x="2352" y="3504"/>
                <a:ext cx="48" cy="14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3" name="Line 21"/>
              <p:cNvSpPr>
                <a:spLocks noChangeShapeType="1"/>
              </p:cNvSpPr>
              <p:nvPr/>
            </p:nvSpPr>
            <p:spPr bwMode="auto">
              <a:xfrm flipH="1">
                <a:off x="2688" y="3600"/>
                <a:ext cx="144" cy="19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4" name="Line 22"/>
              <p:cNvSpPr>
                <a:spLocks noChangeShapeType="1"/>
              </p:cNvSpPr>
              <p:nvPr/>
            </p:nvSpPr>
            <p:spPr bwMode="auto">
              <a:xfrm>
                <a:off x="4608" y="1872"/>
                <a:ext cx="0" cy="48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5" name="Line 23"/>
              <p:cNvSpPr>
                <a:spLocks noChangeShapeType="1"/>
              </p:cNvSpPr>
              <p:nvPr/>
            </p:nvSpPr>
            <p:spPr bwMode="auto">
              <a:xfrm>
                <a:off x="4608" y="2352"/>
                <a:ext cx="0" cy="81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6" name="Line 24"/>
              <p:cNvSpPr>
                <a:spLocks noChangeShapeType="1"/>
              </p:cNvSpPr>
              <p:nvPr/>
            </p:nvSpPr>
            <p:spPr bwMode="auto">
              <a:xfrm>
                <a:off x="4608" y="3024"/>
                <a:ext cx="0" cy="62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7" name="Line 25"/>
              <p:cNvSpPr>
                <a:spLocks noChangeShapeType="1"/>
              </p:cNvSpPr>
              <p:nvPr/>
            </p:nvSpPr>
            <p:spPr bwMode="auto">
              <a:xfrm flipH="1">
                <a:off x="4176" y="2352"/>
                <a:ext cx="432" cy="33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8" name="Line 26"/>
              <p:cNvSpPr>
                <a:spLocks noChangeShapeType="1"/>
              </p:cNvSpPr>
              <p:nvPr/>
            </p:nvSpPr>
            <p:spPr bwMode="auto">
              <a:xfrm>
                <a:off x="4176" y="2688"/>
                <a:ext cx="432"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29" name="Freeform 27"/>
              <p:cNvSpPr/>
              <p:nvPr/>
            </p:nvSpPr>
            <p:spPr bwMode="auto">
              <a:xfrm>
                <a:off x="3744" y="1824"/>
                <a:ext cx="720" cy="1872"/>
              </a:xfrm>
              <a:custGeom>
                <a:avLst/>
                <a:gdLst>
                  <a:gd name="T0" fmla="*/ 720 w 776"/>
                  <a:gd name="T1" fmla="*/ 0 h 2112"/>
                  <a:gd name="T2" fmla="*/ 7 w 776"/>
                  <a:gd name="T3" fmla="*/ 766 h 2112"/>
                  <a:gd name="T4" fmla="*/ 675 w 776"/>
                  <a:gd name="T5" fmla="*/ 1872 h 2112"/>
                  <a:gd name="T6" fmla="*/ 0 60000 65536"/>
                  <a:gd name="T7" fmla="*/ 0 60000 65536"/>
                  <a:gd name="T8" fmla="*/ 0 60000 65536"/>
                  <a:gd name="T9" fmla="*/ 0 w 776"/>
                  <a:gd name="T10" fmla="*/ 0 h 2112"/>
                  <a:gd name="T11" fmla="*/ 776 w 776"/>
                  <a:gd name="T12" fmla="*/ 2112 h 2112"/>
                </a:gdLst>
                <a:ahLst/>
                <a:cxnLst>
                  <a:cxn ang="T6">
                    <a:pos x="T0" y="T1"/>
                  </a:cxn>
                  <a:cxn ang="T7">
                    <a:pos x="T2" y="T3"/>
                  </a:cxn>
                  <a:cxn ang="T8">
                    <a:pos x="T4" y="T5"/>
                  </a:cxn>
                </a:cxnLst>
                <a:rect l="T9" t="T10" r="T11" b="T12"/>
                <a:pathLst>
                  <a:path w="776" h="2112">
                    <a:moveTo>
                      <a:pt x="776" y="0"/>
                    </a:moveTo>
                    <a:cubicBezTo>
                      <a:pt x="396" y="256"/>
                      <a:pt x="16" y="512"/>
                      <a:pt x="8" y="864"/>
                    </a:cubicBezTo>
                    <a:cubicBezTo>
                      <a:pt x="0" y="1216"/>
                      <a:pt x="364" y="1664"/>
                      <a:pt x="728" y="2112"/>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30" name="Freeform 28"/>
              <p:cNvSpPr/>
              <p:nvPr/>
            </p:nvSpPr>
            <p:spPr bwMode="auto">
              <a:xfrm>
                <a:off x="4656" y="2304"/>
                <a:ext cx="608" cy="1392"/>
              </a:xfrm>
              <a:custGeom>
                <a:avLst/>
                <a:gdLst>
                  <a:gd name="T0" fmla="*/ 0 w 656"/>
                  <a:gd name="T1" fmla="*/ 0 h 1632"/>
                  <a:gd name="T2" fmla="*/ 578 w 656"/>
                  <a:gd name="T3" fmla="*/ 614 h 1632"/>
                  <a:gd name="T4" fmla="*/ 178 w 656"/>
                  <a:gd name="T5" fmla="*/ 1392 h 1632"/>
                  <a:gd name="T6" fmla="*/ 0 60000 65536"/>
                  <a:gd name="T7" fmla="*/ 0 60000 65536"/>
                  <a:gd name="T8" fmla="*/ 0 60000 65536"/>
                  <a:gd name="T9" fmla="*/ 0 w 656"/>
                  <a:gd name="T10" fmla="*/ 0 h 1632"/>
                  <a:gd name="T11" fmla="*/ 656 w 656"/>
                  <a:gd name="T12" fmla="*/ 1632 h 1632"/>
                </a:gdLst>
                <a:ahLst/>
                <a:cxnLst>
                  <a:cxn ang="T6">
                    <a:pos x="T0" y="T1"/>
                  </a:cxn>
                  <a:cxn ang="T7">
                    <a:pos x="T2" y="T3"/>
                  </a:cxn>
                  <a:cxn ang="T8">
                    <a:pos x="T4" y="T5"/>
                  </a:cxn>
                </a:cxnLst>
                <a:rect l="T9" t="T10" r="T11" b="T12"/>
                <a:pathLst>
                  <a:path w="656" h="1632">
                    <a:moveTo>
                      <a:pt x="0" y="0"/>
                    </a:moveTo>
                    <a:cubicBezTo>
                      <a:pt x="296" y="224"/>
                      <a:pt x="592" y="448"/>
                      <a:pt x="624" y="720"/>
                    </a:cubicBezTo>
                    <a:cubicBezTo>
                      <a:pt x="656" y="992"/>
                      <a:pt x="424" y="1312"/>
                      <a:pt x="192" y="1632"/>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25631" name="Line 29"/>
              <p:cNvSpPr>
                <a:spLocks noChangeShapeType="1"/>
              </p:cNvSpPr>
              <p:nvPr/>
            </p:nvSpPr>
            <p:spPr bwMode="auto">
              <a:xfrm>
                <a:off x="4320" y="3552"/>
                <a:ext cx="144" cy="24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32" name="Line 30"/>
              <p:cNvSpPr>
                <a:spLocks noChangeShapeType="1"/>
              </p:cNvSpPr>
              <p:nvPr/>
            </p:nvSpPr>
            <p:spPr bwMode="auto">
              <a:xfrm flipH="1">
                <a:off x="4800" y="3600"/>
                <a:ext cx="96" cy="144"/>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33" name="Line 31"/>
              <p:cNvSpPr>
                <a:spLocks noChangeShapeType="1"/>
              </p:cNvSpPr>
              <p:nvPr/>
            </p:nvSpPr>
            <p:spPr bwMode="auto">
              <a:xfrm flipH="1">
                <a:off x="2640" y="3504"/>
                <a:ext cx="48"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25634" name="WordArt 32"/>
              <p:cNvSpPr>
                <a:spLocks noChangeArrowheads="1" noChangeShapeType="1" noTextEdit="1"/>
              </p:cNvSpPr>
              <p:nvPr/>
            </p:nvSpPr>
            <p:spPr bwMode="auto">
              <a:xfrm>
                <a:off x="720" y="196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P1</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5" name="WordArt 33"/>
              <p:cNvSpPr>
                <a:spLocks noChangeArrowheads="1" noChangeShapeType="1" noTextEdit="1"/>
              </p:cNvSpPr>
              <p:nvPr/>
            </p:nvSpPr>
            <p:spPr bwMode="auto">
              <a:xfrm>
                <a:off x="1776"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P2</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6" name="WordArt 34"/>
              <p:cNvSpPr>
                <a:spLocks noChangeArrowheads="1" noChangeShapeType="1" noTextEdit="1"/>
              </p:cNvSpPr>
              <p:nvPr/>
            </p:nvSpPr>
            <p:spPr bwMode="auto">
              <a:xfrm>
                <a:off x="720" y="313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P3</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7" name="WordArt 35"/>
              <p:cNvSpPr>
                <a:spLocks noChangeArrowheads="1" noChangeShapeType="1" noTextEdit="1"/>
              </p:cNvSpPr>
              <p:nvPr/>
            </p:nvSpPr>
            <p:spPr bwMode="auto">
              <a:xfrm>
                <a:off x="4656" y="326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P6</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8" name="WordArt 36"/>
              <p:cNvSpPr>
                <a:spLocks noChangeArrowheads="1" noChangeShapeType="1" noTextEdit="1"/>
              </p:cNvSpPr>
              <p:nvPr/>
            </p:nvSpPr>
            <p:spPr bwMode="auto">
              <a:xfrm>
                <a:off x="720" y="254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P2</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39" name="WordArt 37"/>
              <p:cNvSpPr>
                <a:spLocks noChangeArrowheads="1" noChangeShapeType="1" noTextEdit="1"/>
              </p:cNvSpPr>
              <p:nvPr/>
            </p:nvSpPr>
            <p:spPr bwMode="auto">
              <a:xfrm>
                <a:off x="4176" y="292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P3</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0" name="WordArt 38"/>
              <p:cNvSpPr>
                <a:spLocks noChangeArrowheads="1" noChangeShapeType="1" noTextEdit="1"/>
              </p:cNvSpPr>
              <p:nvPr/>
            </p:nvSpPr>
            <p:spPr bwMode="auto">
              <a:xfrm>
                <a:off x="2688"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P4</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1" name="WordArt 39"/>
              <p:cNvSpPr>
                <a:spLocks noChangeArrowheads="1" noChangeShapeType="1" noTextEdit="1"/>
              </p:cNvSpPr>
              <p:nvPr/>
            </p:nvSpPr>
            <p:spPr bwMode="auto">
              <a:xfrm>
                <a:off x="3120"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P5</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2" name="WordArt 40"/>
              <p:cNvSpPr>
                <a:spLocks noChangeArrowheads="1" noChangeShapeType="1" noTextEdit="1"/>
              </p:cNvSpPr>
              <p:nvPr/>
            </p:nvSpPr>
            <p:spPr bwMode="auto">
              <a:xfrm>
                <a:off x="4608" y="2640"/>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P5</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3" name="WordArt 41"/>
              <p:cNvSpPr>
                <a:spLocks noChangeArrowheads="1" noChangeShapeType="1" noTextEdit="1"/>
              </p:cNvSpPr>
              <p:nvPr/>
            </p:nvSpPr>
            <p:spPr bwMode="auto">
              <a:xfrm>
                <a:off x="3744" y="1920"/>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P4</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4" name="WordArt 42"/>
              <p:cNvSpPr>
                <a:spLocks noChangeArrowheads="1" noChangeShapeType="1" noTextEdit="1"/>
              </p:cNvSpPr>
              <p:nvPr/>
            </p:nvSpPr>
            <p:spPr bwMode="auto">
              <a:xfrm>
                <a:off x="2256"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P3</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5" name="WordArt 43"/>
              <p:cNvSpPr>
                <a:spLocks noChangeArrowheads="1" noChangeShapeType="1" noTextEdit="1"/>
              </p:cNvSpPr>
              <p:nvPr/>
            </p:nvSpPr>
            <p:spPr bwMode="auto">
              <a:xfrm>
                <a:off x="4176" y="220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P2</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6" name="WordArt 44"/>
              <p:cNvSpPr>
                <a:spLocks noChangeArrowheads="1" noChangeShapeType="1" noTextEdit="1"/>
              </p:cNvSpPr>
              <p:nvPr/>
            </p:nvSpPr>
            <p:spPr bwMode="auto">
              <a:xfrm>
                <a:off x="4656" y="196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P1</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7" name="WordArt 45"/>
              <p:cNvSpPr>
                <a:spLocks noChangeArrowheads="1" noChangeShapeType="1" noTextEdit="1"/>
              </p:cNvSpPr>
              <p:nvPr/>
            </p:nvSpPr>
            <p:spPr bwMode="auto">
              <a:xfrm>
                <a:off x="1392" y="24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P1</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48" name="WordArt 46"/>
              <p:cNvSpPr>
                <a:spLocks noChangeArrowheads="1" noChangeShapeType="1" noTextEdit="1"/>
              </p:cNvSpPr>
              <p:nvPr/>
            </p:nvSpPr>
            <p:spPr bwMode="auto">
              <a:xfrm>
                <a:off x="5280" y="2832"/>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P7</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grpSp>
        <p:sp>
          <p:nvSpPr>
            <p:cNvPr id="25604" name="WordArt 47"/>
            <p:cNvSpPr>
              <a:spLocks noChangeArrowheads="1" noChangeShapeType="1" noTextEdit="1"/>
            </p:cNvSpPr>
            <p:nvPr/>
          </p:nvSpPr>
          <p:spPr bwMode="auto">
            <a:xfrm>
              <a:off x="960" y="1200"/>
              <a:ext cx="444"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串行</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05" name="WordArt 48"/>
            <p:cNvSpPr>
              <a:spLocks noChangeArrowheads="1" noChangeShapeType="1" noTextEdit="1"/>
            </p:cNvSpPr>
            <p:nvPr/>
          </p:nvSpPr>
          <p:spPr bwMode="auto">
            <a:xfrm>
              <a:off x="2400" y="1200"/>
              <a:ext cx="444"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并行</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25606" name="WordArt 49"/>
            <p:cNvSpPr>
              <a:spLocks noChangeArrowheads="1" noChangeShapeType="1" noTextEdit="1"/>
            </p:cNvSpPr>
            <p:nvPr/>
          </p:nvSpPr>
          <p:spPr bwMode="auto">
            <a:xfrm>
              <a:off x="4320" y="1200"/>
              <a:ext cx="444"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一般的</a:t>
              </a:r>
              <a:endParaRPr lang="zh-CN" altLang="en-US" sz="2800"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827088" y="260350"/>
            <a:ext cx="7543800" cy="1143000"/>
          </a:xfrm>
        </p:spPr>
        <p:txBody>
          <a:bodyPr/>
          <a:lstStyle/>
          <a:p>
            <a:r>
              <a:rPr lang="zh-CN" altLang="en-US" sz="3600" smtClean="0"/>
              <a:t>程序并行性的表示之二：并行语言</a:t>
            </a:r>
            <a:endParaRPr lang="zh-CN" altLang="en-US" sz="3600" smtClean="0"/>
          </a:p>
        </p:txBody>
      </p:sp>
      <p:sp>
        <p:nvSpPr>
          <p:cNvPr id="26626" name="Rectangle 3"/>
          <p:cNvSpPr>
            <a:spLocks noGrp="1" noChangeArrowheads="1"/>
          </p:cNvSpPr>
          <p:nvPr>
            <p:ph type="body" idx="1"/>
          </p:nvPr>
        </p:nvSpPr>
        <p:spPr>
          <a:xfrm>
            <a:off x="457200" y="1828800"/>
            <a:ext cx="7924800" cy="4611688"/>
          </a:xfrm>
        </p:spPr>
        <p:txBody>
          <a:bodyPr/>
          <a:lstStyle/>
          <a:p>
            <a:pPr>
              <a:lnSpc>
                <a:spcPct val="90000"/>
              </a:lnSpc>
            </a:pPr>
            <a:r>
              <a:rPr lang="zh-CN" altLang="en-US" sz="2400" smtClean="0"/>
              <a:t>并行语言：并行</a:t>
            </a:r>
            <a:r>
              <a:rPr lang="en-US" altLang="zh-CN" sz="2400" smtClean="0"/>
              <a:t>PASCAL</a:t>
            </a:r>
            <a:r>
              <a:rPr lang="zh-CN" altLang="en-US" sz="2400" smtClean="0"/>
              <a:t>，</a:t>
            </a:r>
            <a:r>
              <a:rPr lang="en-US" altLang="zh-CN" sz="2400" smtClean="0"/>
              <a:t>CSP/K</a:t>
            </a:r>
            <a:r>
              <a:rPr lang="zh-CN" altLang="zh-CN" sz="2400" smtClean="0"/>
              <a:t>语言，</a:t>
            </a:r>
            <a:r>
              <a:rPr lang="en-US" altLang="zh-CN" sz="2400" smtClean="0"/>
              <a:t>MODULA</a:t>
            </a:r>
            <a:r>
              <a:rPr lang="zh-CN" altLang="zh-CN" sz="2400" smtClean="0"/>
              <a:t>语言，扩充的</a:t>
            </a:r>
            <a:r>
              <a:rPr lang="en-US" altLang="zh-CN" sz="2400" smtClean="0"/>
              <a:t>Ada</a:t>
            </a:r>
            <a:r>
              <a:rPr lang="zh-CN" altLang="en-US" sz="2400" smtClean="0"/>
              <a:t>等</a:t>
            </a:r>
            <a:r>
              <a:rPr lang="en-US" altLang="zh-CN" sz="2400" smtClean="0"/>
              <a:t>.</a:t>
            </a:r>
            <a:endParaRPr lang="zh-CN" altLang="zh-CN" sz="2400" smtClean="0"/>
          </a:p>
          <a:p>
            <a:pPr>
              <a:lnSpc>
                <a:spcPct val="90000"/>
              </a:lnSpc>
            </a:pPr>
            <a:r>
              <a:rPr lang="zh-CN" altLang="zh-CN" sz="2400" smtClean="0"/>
              <a:t>并行语句记号</a:t>
            </a:r>
            <a:r>
              <a:rPr lang="en-US" altLang="zh-CN" sz="2400" smtClean="0"/>
              <a:t>:</a:t>
            </a:r>
            <a:r>
              <a:rPr kumimoji="0" lang="en-US" altLang="zh-CN" sz="2000" smtClean="0">
                <a:latin typeface="宋体" panose="02010600030101010101" pitchFamily="2" charset="-122"/>
              </a:rPr>
              <a:t>	</a:t>
            </a:r>
            <a:endParaRPr kumimoji="0" lang="en-US" altLang="zh-CN" sz="2000" smtClean="0">
              <a:latin typeface="宋体" panose="02010600030101010101" pitchFamily="2" charset="-122"/>
            </a:endParaRPr>
          </a:p>
          <a:p>
            <a:pPr algn="just">
              <a:lnSpc>
                <a:spcPct val="90000"/>
              </a:lnSpc>
              <a:buFont typeface="Wingdings" panose="05000000000000000000" pitchFamily="2" charset="2"/>
              <a:buNone/>
            </a:pPr>
            <a:r>
              <a:rPr kumimoji="0" lang="en-US" altLang="zh-CN" sz="2000" smtClean="0">
                <a:latin typeface="宋体" panose="02010600030101010101" pitchFamily="2" charset="-122"/>
              </a:rPr>
              <a:t>   </a:t>
            </a:r>
            <a:r>
              <a:rPr lang="en-US" altLang="zh-CN" sz="2400" smtClean="0"/>
              <a:t>cobegin</a:t>
            </a:r>
            <a:endParaRPr lang="en-US" altLang="zh-CN" sz="2400" smtClean="0"/>
          </a:p>
          <a:p>
            <a:pPr>
              <a:lnSpc>
                <a:spcPct val="90000"/>
              </a:lnSpc>
              <a:buClr>
                <a:schemeClr val="hlink"/>
              </a:buClr>
              <a:buSzPct val="55000"/>
              <a:buFont typeface="Wingdings" panose="05000000000000000000" pitchFamily="2" charset="2"/>
              <a:buNone/>
            </a:pPr>
            <a:r>
              <a:rPr lang="en-US" altLang="zh-CN" sz="2400" smtClean="0"/>
              <a:t>       S1;S2;S3;...;SN</a:t>
            </a:r>
            <a:endParaRPr lang="en-US" altLang="zh-CN" sz="2400" smtClean="0"/>
          </a:p>
          <a:p>
            <a:pPr>
              <a:lnSpc>
                <a:spcPct val="90000"/>
              </a:lnSpc>
              <a:buClr>
                <a:schemeClr val="hlink"/>
              </a:buClr>
              <a:buSzPct val="55000"/>
              <a:buFont typeface="Wingdings" panose="05000000000000000000" pitchFamily="2" charset="2"/>
              <a:buNone/>
            </a:pPr>
            <a:r>
              <a:rPr lang="en-US" altLang="zh-CN" sz="2400" smtClean="0"/>
              <a:t>    coend;</a:t>
            </a:r>
            <a:endParaRPr lang="en-US" altLang="zh-CN" sz="2400" smtClean="0"/>
          </a:p>
          <a:p>
            <a:pPr lvl="1">
              <a:lnSpc>
                <a:spcPct val="90000"/>
              </a:lnSpc>
            </a:pPr>
            <a:r>
              <a:rPr lang="en-US" altLang="zh-CN" sz="2400" smtClean="0"/>
              <a:t> Si(i=1,2,3,...,n)</a:t>
            </a:r>
            <a:r>
              <a:rPr lang="zh-CN" altLang="en-US" sz="2400" smtClean="0"/>
              <a:t>表示</a:t>
            </a:r>
            <a:r>
              <a:rPr lang="en-US" altLang="zh-CN" sz="2400" smtClean="0"/>
              <a:t>n</a:t>
            </a:r>
            <a:r>
              <a:rPr lang="zh-CN" altLang="en-US" sz="2400" smtClean="0"/>
              <a:t>个语句（程序段），这</a:t>
            </a:r>
            <a:r>
              <a:rPr lang="en-US" altLang="zh-CN" sz="2400" smtClean="0"/>
              <a:t>n</a:t>
            </a:r>
            <a:r>
              <a:rPr lang="zh-CN" altLang="en-US" sz="2400" smtClean="0"/>
              <a:t>个语句用</a:t>
            </a:r>
            <a:r>
              <a:rPr lang="en-US" altLang="zh-CN" sz="2400" smtClean="0"/>
              <a:t>cobegin</a:t>
            </a:r>
            <a:r>
              <a:rPr lang="zh-CN" altLang="en-US" sz="2400" smtClean="0"/>
              <a:t>和</a:t>
            </a:r>
            <a:r>
              <a:rPr lang="en-US" altLang="zh-CN" sz="2400" smtClean="0"/>
              <a:t>coend</a:t>
            </a:r>
            <a:r>
              <a:rPr lang="zh-CN" altLang="en-US" sz="2400" smtClean="0"/>
              <a:t>括起来表示这</a:t>
            </a:r>
            <a:r>
              <a:rPr lang="en-US" altLang="zh-CN" sz="2400" smtClean="0"/>
              <a:t>n</a:t>
            </a:r>
            <a:r>
              <a:rPr lang="zh-CN" altLang="en-US" sz="2400" smtClean="0"/>
              <a:t>个语句是可以并发执行的。</a:t>
            </a:r>
            <a:r>
              <a:rPr lang="en-US" altLang="zh-CN" sz="2400" smtClean="0"/>
              <a:t>co</a:t>
            </a:r>
            <a:r>
              <a:rPr lang="zh-CN" altLang="en-US" sz="2400" smtClean="0"/>
              <a:t>是</a:t>
            </a:r>
            <a:r>
              <a:rPr lang="en-US" altLang="zh-CN" sz="2400" smtClean="0"/>
              <a:t>concurrent</a:t>
            </a:r>
            <a:r>
              <a:rPr lang="zh-CN" altLang="en-US" sz="2400" smtClean="0"/>
              <a:t>的头两个字符。</a:t>
            </a:r>
            <a:endParaRPr lang="zh-CN" altLang="en-US" sz="2400" smtClean="0"/>
          </a:p>
          <a:p>
            <a:pPr lvl="1">
              <a:lnSpc>
                <a:spcPct val="90000"/>
              </a:lnSpc>
            </a:pPr>
            <a:r>
              <a:rPr lang="zh-CN" altLang="en-US" sz="2400" smtClean="0"/>
              <a:t>有的书用</a:t>
            </a:r>
            <a:r>
              <a:rPr lang="en-US" altLang="zh-CN" sz="2400" smtClean="0"/>
              <a:t>parbegin</a:t>
            </a:r>
            <a:r>
              <a:rPr lang="zh-CN" altLang="en-US" sz="2400" smtClean="0"/>
              <a:t>和</a:t>
            </a:r>
            <a:r>
              <a:rPr lang="en-US" altLang="zh-CN" sz="2400" smtClean="0"/>
              <a:t>parend</a:t>
            </a:r>
            <a:r>
              <a:rPr lang="zh-CN" altLang="en-US" sz="2400" smtClean="0"/>
              <a:t>表示。</a:t>
            </a:r>
            <a:endParaRPr lang="zh-CN" altLang="en-US" sz="2400" smtClean="0"/>
          </a:p>
          <a:p>
            <a:pPr lvl="1">
              <a:lnSpc>
                <a:spcPct val="90000"/>
              </a:lnSpc>
            </a:pPr>
            <a:r>
              <a:rPr lang="en-US" altLang="zh-CN" sz="2400" b="1" smtClean="0"/>
              <a:t>Si:</a:t>
            </a:r>
            <a:r>
              <a:rPr lang="en-US" altLang="zh-CN" sz="2400" smtClean="0"/>
              <a:t> </a:t>
            </a:r>
            <a:r>
              <a:rPr lang="zh-CN" altLang="zh-CN" sz="2400" smtClean="0"/>
              <a:t>简单语句，复合语句，并行语句。</a:t>
            </a:r>
            <a:endParaRPr lang="zh-CN" altLang="zh-CN" sz="2400" smtClean="0"/>
          </a:p>
          <a:p>
            <a:pPr lvl="1">
              <a:lnSpc>
                <a:spcPct val="90000"/>
              </a:lnSpc>
            </a:pPr>
            <a:r>
              <a:rPr lang="zh-CN" altLang="zh-CN" sz="2400" smtClean="0"/>
              <a:t>编译程序为每个并行语句</a:t>
            </a:r>
            <a:r>
              <a:rPr lang="en-US" altLang="zh-CN" sz="2400" smtClean="0"/>
              <a:t>Si</a:t>
            </a:r>
            <a:r>
              <a:rPr lang="zh-CN" altLang="zh-CN" sz="2400" smtClean="0"/>
              <a:t>设置一个进程。</a:t>
            </a:r>
            <a:endParaRPr lang="zh-CN" altLang="en-US" sz="2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r>
              <a:rPr lang="zh-CN" altLang="en-US" smtClean="0"/>
              <a:t>程序并行性表示举例</a:t>
            </a:r>
            <a:endParaRPr lang="zh-CN" altLang="en-US" smtClean="0"/>
          </a:p>
        </p:txBody>
      </p:sp>
      <p:sp>
        <p:nvSpPr>
          <p:cNvPr id="53254" name="Rectangle 3"/>
          <p:cNvSpPr>
            <a:spLocks noGrp="1" noChangeArrowheads="1"/>
          </p:cNvSpPr>
          <p:nvPr>
            <p:ph type="body" idx="1"/>
          </p:nvPr>
        </p:nvSpPr>
        <p:spPr>
          <a:xfrm>
            <a:off x="838200" y="2057400"/>
            <a:ext cx="3505200" cy="4114800"/>
          </a:xfrm>
        </p:spPr>
        <p:txBody>
          <a:bodyPr/>
          <a:lstStyle/>
          <a:p>
            <a:pPr algn="just">
              <a:lnSpc>
                <a:spcPct val="90000"/>
              </a:lnSpc>
              <a:buFont typeface="Wingdings" panose="05000000000000000000" pitchFamily="2" charset="2"/>
              <a:buNone/>
            </a:pPr>
            <a:r>
              <a:rPr kumimoji="0" lang="zh-CN" altLang="en-US" sz="2400" smtClean="0">
                <a:latin typeface="宋体" panose="02010600030101010101" pitchFamily="2" charset="-122"/>
              </a:rPr>
              <a:t>假设有一个程序由</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0</a:t>
            </a:r>
            <a:r>
              <a:rPr kumimoji="0" lang="zh-CN" altLang="en-US" sz="2400" smtClean="0">
                <a:latin typeface="宋体" panose="02010600030101010101" pitchFamily="2" charset="-122"/>
              </a:rPr>
              <a:t>～</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n+1</a:t>
            </a:r>
            <a:r>
              <a:rPr kumimoji="0" lang="zh-CN" altLang="en-US" sz="2400" smtClean="0">
                <a:latin typeface="宋体" panose="02010600030101010101" pitchFamily="2" charset="-122"/>
              </a:rPr>
              <a:t>个语句，</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zh-CN" altLang="en-US" sz="2400" smtClean="0">
                <a:latin typeface="宋体" panose="02010600030101010101" pitchFamily="2" charset="-122"/>
              </a:rPr>
              <a:t>	其中 </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1</a:t>
            </a:r>
            <a:r>
              <a:rPr kumimoji="0" lang="zh-CN" altLang="en-US" sz="2400" smtClean="0">
                <a:latin typeface="宋体" panose="02010600030101010101" pitchFamily="2" charset="-122"/>
              </a:rPr>
              <a:t>～</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n</a:t>
            </a:r>
            <a:r>
              <a:rPr kumimoji="0" lang="zh-CN" altLang="en-US" sz="2400" smtClean="0">
                <a:latin typeface="宋体" panose="02010600030101010101" pitchFamily="2" charset="-122"/>
              </a:rPr>
              <a:t>语句是并发执行的。</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zh-CN" altLang="en-US" sz="2400" smtClean="0">
                <a:latin typeface="宋体" panose="02010600030101010101" pitchFamily="2" charset="-122"/>
              </a:rPr>
              <a:t>程序如下：</a:t>
            </a:r>
            <a:endParaRPr kumimoji="0" lang="zh-CN" altLang="en-US" sz="2400" smtClean="0">
              <a:latin typeface="宋体" panose="02010600030101010101" pitchFamily="2" charset="-122"/>
            </a:endParaRPr>
          </a:p>
          <a:p>
            <a:pPr algn="just">
              <a:lnSpc>
                <a:spcPct val="90000"/>
              </a:lnSpc>
              <a:buFont typeface="Wingdings" panose="05000000000000000000" pitchFamily="2" charset="2"/>
              <a:buNone/>
            </a:pPr>
            <a:r>
              <a:rPr kumimoji="0" lang="zh-CN" altLang="en-US" sz="2400" smtClean="0">
                <a:latin typeface="宋体" panose="02010600030101010101" pitchFamily="2" charset="-122"/>
              </a:rPr>
              <a:t>  </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0</a:t>
            </a:r>
            <a:r>
              <a:rPr kumimoji="0" lang="en-US" altLang="zh-CN" sz="2400" smtClean="0">
                <a:latin typeface="宋体" panose="02010600030101010101" pitchFamily="2" charset="-122"/>
              </a:rPr>
              <a:t>;</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cobegin</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S</a:t>
            </a:r>
            <a:r>
              <a:rPr kumimoji="0" lang="en-US" altLang="zh-CN" sz="2400" baseline="-25000" smtClean="0">
                <a:latin typeface="宋体" panose="02010600030101010101" pitchFamily="2" charset="-122"/>
              </a:rPr>
              <a:t>1</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2</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3</a:t>
            </a:r>
            <a:r>
              <a:rPr kumimoji="0" lang="en-US" altLang="zh-CN" sz="2400" smtClean="0">
                <a:latin typeface="宋体" panose="02010600030101010101" pitchFamily="2" charset="-122"/>
              </a:rPr>
              <a:t>;...;S</a:t>
            </a:r>
            <a:r>
              <a:rPr kumimoji="0" lang="en-US" altLang="zh-CN" sz="2400" baseline="-25000" smtClean="0">
                <a:latin typeface="宋体" panose="02010600030101010101" pitchFamily="2" charset="-122"/>
              </a:rPr>
              <a:t>N</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coend;</a:t>
            </a:r>
            <a:endParaRPr kumimoji="0" lang="en-US" altLang="zh-CN" sz="2400" smtClean="0">
              <a:latin typeface="宋体" panose="02010600030101010101" pitchFamily="2" charset="-122"/>
            </a:endParaRPr>
          </a:p>
          <a:p>
            <a:pPr algn="just">
              <a:lnSpc>
                <a:spcPct val="90000"/>
              </a:lnSpc>
              <a:buFont typeface="Wingdings" panose="05000000000000000000" pitchFamily="2" charset="2"/>
              <a:buNone/>
            </a:pPr>
            <a:r>
              <a:rPr kumimoji="0" lang="en-US" altLang="zh-CN" sz="2400" smtClean="0">
                <a:latin typeface="宋体" panose="02010600030101010101" pitchFamily="2" charset="-122"/>
              </a:rPr>
              <a:t>  S</a:t>
            </a:r>
            <a:r>
              <a:rPr kumimoji="0" lang="en-US" altLang="zh-CN" sz="2400" baseline="-25000" smtClean="0">
                <a:latin typeface="宋体" panose="02010600030101010101" pitchFamily="2" charset="-122"/>
              </a:rPr>
              <a:t>n+1</a:t>
            </a:r>
            <a:r>
              <a:rPr kumimoji="0" lang="en-US" altLang="zh-CN" sz="2400" smtClean="0">
                <a:latin typeface="宋体" panose="02010600030101010101" pitchFamily="2" charset="-122"/>
              </a:rPr>
              <a:t>;</a:t>
            </a:r>
            <a:endParaRPr lang="en-US" altLang="zh-CN" sz="2400" smtClean="0"/>
          </a:p>
        </p:txBody>
      </p:sp>
      <p:graphicFrame>
        <p:nvGraphicFramePr>
          <p:cNvPr id="53252" name="Object 4"/>
          <p:cNvGraphicFramePr>
            <a:graphicFrameLocks noChangeAspect="1"/>
          </p:cNvGraphicFramePr>
          <p:nvPr/>
        </p:nvGraphicFramePr>
        <p:xfrm>
          <a:off x="4648200" y="2133600"/>
          <a:ext cx="3810000" cy="3962400"/>
        </p:xfrm>
        <a:graphic>
          <a:graphicData uri="http://schemas.openxmlformats.org/presentationml/2006/ole">
            <mc:AlternateContent xmlns:mc="http://schemas.openxmlformats.org/markup-compatibility/2006">
              <mc:Choice xmlns:v="urn:schemas-microsoft-com:vml" Requires="v">
                <p:oleObj spid="_x0000_s53256" name="BMP 图象" r:id="rId1" imgW="3295650" imgH="2286000" progId="PBrush">
                  <p:embed/>
                </p:oleObj>
              </mc:Choice>
              <mc:Fallback>
                <p:oleObj name="BMP 图象" r:id="rId1" imgW="3295650" imgH="2286000"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133600"/>
                        <a:ext cx="3810000" cy="3962400"/>
                      </a:xfrm>
                      <a:prstGeom prst="rect">
                        <a:avLst/>
                      </a:prstGeom>
                      <a:noFill/>
                      <a:effectLst>
                        <a:outerShdw dist="107763" dir="81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smtClean="0"/>
              <a:t>程序并行性表示举例</a:t>
            </a:r>
            <a:endParaRPr lang="zh-CN" altLang="en-US" smtClean="0"/>
          </a:p>
        </p:txBody>
      </p:sp>
      <p:sp>
        <p:nvSpPr>
          <p:cNvPr id="54274" name="Oval 3"/>
          <p:cNvSpPr>
            <a:spLocks noChangeArrowheads="1"/>
          </p:cNvSpPr>
          <p:nvPr/>
        </p:nvSpPr>
        <p:spPr bwMode="auto">
          <a:xfrm>
            <a:off x="2209800" y="34290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75" name="Oval 4"/>
          <p:cNvSpPr>
            <a:spLocks noChangeArrowheads="1"/>
          </p:cNvSpPr>
          <p:nvPr/>
        </p:nvSpPr>
        <p:spPr bwMode="auto">
          <a:xfrm>
            <a:off x="1219200" y="38862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zh-CN" altLang="en-US">
                <a:solidFill>
                  <a:schemeClr val="tx2"/>
                </a:solidFill>
              </a:rPr>
              <a:t>*</a:t>
            </a:r>
            <a:endParaRPr lang="zh-CN" altLang="en-US">
              <a:solidFill>
                <a:schemeClr val="tx2"/>
              </a:solidFill>
            </a:endParaRPr>
          </a:p>
        </p:txBody>
      </p:sp>
      <p:sp>
        <p:nvSpPr>
          <p:cNvPr id="54276" name="Oval 5"/>
          <p:cNvSpPr>
            <a:spLocks noChangeArrowheads="1"/>
          </p:cNvSpPr>
          <p:nvPr/>
        </p:nvSpPr>
        <p:spPr bwMode="auto">
          <a:xfrm>
            <a:off x="3200400" y="38862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zh-CN" altLang="en-US">
                <a:solidFill>
                  <a:schemeClr val="tx2"/>
                </a:solidFill>
              </a:rPr>
              <a:t>**</a:t>
            </a:r>
            <a:endParaRPr lang="zh-CN" altLang="en-US">
              <a:solidFill>
                <a:schemeClr val="tx2"/>
              </a:solidFill>
            </a:endParaRPr>
          </a:p>
        </p:txBody>
      </p:sp>
      <p:sp>
        <p:nvSpPr>
          <p:cNvPr id="54277" name="Oval 6"/>
          <p:cNvSpPr>
            <a:spLocks noChangeArrowheads="1"/>
          </p:cNvSpPr>
          <p:nvPr/>
        </p:nvSpPr>
        <p:spPr bwMode="auto">
          <a:xfrm>
            <a:off x="2743200" y="47244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78" name="Oval 7"/>
          <p:cNvSpPr>
            <a:spLocks noChangeArrowheads="1"/>
          </p:cNvSpPr>
          <p:nvPr/>
        </p:nvSpPr>
        <p:spPr bwMode="auto">
          <a:xfrm>
            <a:off x="1752600" y="47244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79" name="Oval 8"/>
          <p:cNvSpPr>
            <a:spLocks noChangeArrowheads="1"/>
          </p:cNvSpPr>
          <p:nvPr/>
        </p:nvSpPr>
        <p:spPr bwMode="auto">
          <a:xfrm>
            <a:off x="685800" y="4724400"/>
            <a:ext cx="533400" cy="457200"/>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a:solidFill>
                  <a:schemeClr val="tx2"/>
                </a:solidFill>
              </a:rPr>
              <a:t>-</a:t>
            </a:r>
            <a:endParaRPr lang="en-US" altLang="zh-CN">
              <a:solidFill>
                <a:schemeClr val="tx2"/>
              </a:solidFill>
            </a:endParaRPr>
          </a:p>
        </p:txBody>
      </p:sp>
      <p:sp>
        <p:nvSpPr>
          <p:cNvPr id="54280" name="Line 9"/>
          <p:cNvSpPr>
            <a:spLocks noChangeShapeType="1"/>
          </p:cNvSpPr>
          <p:nvPr/>
        </p:nvSpPr>
        <p:spPr bwMode="auto">
          <a:xfrm flipH="1">
            <a:off x="1600200" y="3733800"/>
            <a:ext cx="609600" cy="2286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1" name="Line 10"/>
          <p:cNvSpPr>
            <a:spLocks noChangeShapeType="1"/>
          </p:cNvSpPr>
          <p:nvPr/>
        </p:nvSpPr>
        <p:spPr bwMode="auto">
          <a:xfrm flipH="1">
            <a:off x="1066800" y="4267200"/>
            <a:ext cx="228600" cy="4572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2" name="Line 11"/>
          <p:cNvSpPr>
            <a:spLocks noChangeShapeType="1"/>
          </p:cNvSpPr>
          <p:nvPr/>
        </p:nvSpPr>
        <p:spPr bwMode="auto">
          <a:xfrm>
            <a:off x="1676400" y="4267200"/>
            <a:ext cx="228600" cy="4572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3" name="Line 12"/>
          <p:cNvSpPr>
            <a:spLocks noChangeShapeType="1"/>
          </p:cNvSpPr>
          <p:nvPr/>
        </p:nvSpPr>
        <p:spPr bwMode="auto">
          <a:xfrm>
            <a:off x="2743200" y="3657600"/>
            <a:ext cx="533400" cy="3048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4" name="Line 13"/>
          <p:cNvSpPr>
            <a:spLocks noChangeShapeType="1"/>
          </p:cNvSpPr>
          <p:nvPr/>
        </p:nvSpPr>
        <p:spPr bwMode="auto">
          <a:xfrm flipH="1">
            <a:off x="3124200" y="4343400"/>
            <a:ext cx="2286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5" name="Line 14"/>
          <p:cNvSpPr>
            <a:spLocks noChangeShapeType="1"/>
          </p:cNvSpPr>
          <p:nvPr/>
        </p:nvSpPr>
        <p:spPr bwMode="auto">
          <a:xfrm flipH="1">
            <a:off x="685800" y="5181600"/>
            <a:ext cx="2286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6" name="Line 15"/>
          <p:cNvSpPr>
            <a:spLocks noChangeShapeType="1"/>
          </p:cNvSpPr>
          <p:nvPr/>
        </p:nvSpPr>
        <p:spPr bwMode="auto">
          <a:xfrm flipH="1">
            <a:off x="1752600" y="5181600"/>
            <a:ext cx="1524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7" name="Line 16"/>
          <p:cNvSpPr>
            <a:spLocks noChangeShapeType="1"/>
          </p:cNvSpPr>
          <p:nvPr/>
        </p:nvSpPr>
        <p:spPr bwMode="auto">
          <a:xfrm flipH="1">
            <a:off x="2895600" y="5181600"/>
            <a:ext cx="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8" name="Line 17"/>
          <p:cNvSpPr>
            <a:spLocks noChangeShapeType="1"/>
          </p:cNvSpPr>
          <p:nvPr/>
        </p:nvSpPr>
        <p:spPr bwMode="auto">
          <a:xfrm>
            <a:off x="990600" y="5181600"/>
            <a:ext cx="2286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89" name="Line 18"/>
          <p:cNvSpPr>
            <a:spLocks noChangeShapeType="1"/>
          </p:cNvSpPr>
          <p:nvPr/>
        </p:nvSpPr>
        <p:spPr bwMode="auto">
          <a:xfrm>
            <a:off x="2057400" y="5181600"/>
            <a:ext cx="2286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90" name="Line 19"/>
          <p:cNvSpPr>
            <a:spLocks noChangeShapeType="1"/>
          </p:cNvSpPr>
          <p:nvPr/>
        </p:nvSpPr>
        <p:spPr bwMode="auto">
          <a:xfrm>
            <a:off x="3124200" y="5181600"/>
            <a:ext cx="304800" cy="762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91" name="Line 20"/>
          <p:cNvSpPr>
            <a:spLocks noChangeShapeType="1"/>
          </p:cNvSpPr>
          <p:nvPr/>
        </p:nvSpPr>
        <p:spPr bwMode="auto">
          <a:xfrm>
            <a:off x="3581400" y="4343400"/>
            <a:ext cx="152400" cy="381000"/>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292" name="Text Box 21"/>
          <p:cNvSpPr txBox="1">
            <a:spLocks noChangeArrowheads="1"/>
          </p:cNvSpPr>
          <p:nvPr/>
        </p:nvSpPr>
        <p:spPr bwMode="auto">
          <a:xfrm>
            <a:off x="4343400" y="1676400"/>
            <a:ext cx="1752600" cy="4919663"/>
          </a:xfrm>
          <a:prstGeom prst="rect">
            <a:avLst/>
          </a:prstGeom>
          <a:noFill/>
          <a:ln w="12700">
            <a:solidFill>
              <a:schemeClr val="tx1"/>
            </a:solidFill>
            <a:miter lim="800000"/>
            <a:headEnd type="none" w="sm" len="sm"/>
            <a:tailEnd type="none" w="sm" len="sm"/>
          </a:ln>
        </p:spPr>
        <p:txBody>
          <a:bodyPr anchor="ctr">
            <a:spAutoFit/>
          </a:bodyPr>
          <a:lstStyle/>
          <a:p>
            <a:pPr>
              <a:spcBef>
                <a:spcPct val="50000"/>
              </a:spcBef>
            </a:pPr>
            <a:r>
              <a:rPr lang="en-US" altLang="zh-CN" sz="1800">
                <a:solidFill>
                  <a:schemeClr val="folHlink"/>
                </a:solidFill>
              </a:rPr>
              <a:t>BEGIN</a:t>
            </a:r>
            <a:endParaRPr lang="en-US" altLang="zh-CN" sz="1800">
              <a:solidFill>
                <a:schemeClr val="folHlink"/>
              </a:solidFill>
            </a:endParaRPr>
          </a:p>
          <a:p>
            <a:pPr>
              <a:spcBef>
                <a:spcPct val="50000"/>
              </a:spcBef>
            </a:pPr>
            <a:r>
              <a:rPr lang="en-US" altLang="zh-CN" sz="1800">
                <a:solidFill>
                  <a:schemeClr val="folHlink"/>
                </a:solidFill>
              </a:rPr>
              <a:t>COBEGIN</a:t>
            </a:r>
            <a:endParaRPr lang="en-US" altLang="zh-CN" sz="1800">
              <a:solidFill>
                <a:schemeClr val="tx2"/>
              </a:solidFill>
            </a:endParaRPr>
          </a:p>
          <a:p>
            <a:pPr>
              <a:spcBef>
                <a:spcPct val="50000"/>
              </a:spcBef>
            </a:pPr>
            <a:r>
              <a:rPr lang="en-US" altLang="zh-CN" sz="1800">
                <a:solidFill>
                  <a:schemeClr val="tx2"/>
                </a:solidFill>
              </a:rPr>
              <a:t>t1=a-b</a:t>
            </a:r>
            <a:endParaRPr lang="en-US" altLang="zh-CN" sz="1800">
              <a:solidFill>
                <a:schemeClr val="tx2"/>
              </a:solidFill>
            </a:endParaRPr>
          </a:p>
          <a:p>
            <a:pPr>
              <a:spcBef>
                <a:spcPct val="50000"/>
              </a:spcBef>
            </a:pPr>
            <a:r>
              <a:rPr lang="en-US" altLang="zh-CN" sz="1800">
                <a:solidFill>
                  <a:schemeClr val="tx2"/>
                </a:solidFill>
              </a:rPr>
              <a:t>t2=c-d</a:t>
            </a:r>
            <a:endParaRPr lang="en-US" altLang="zh-CN" sz="1800">
              <a:solidFill>
                <a:schemeClr val="tx2"/>
              </a:solidFill>
            </a:endParaRPr>
          </a:p>
          <a:p>
            <a:pPr>
              <a:spcBef>
                <a:spcPct val="50000"/>
              </a:spcBef>
            </a:pPr>
            <a:r>
              <a:rPr lang="en-US" altLang="zh-CN" sz="1800">
                <a:solidFill>
                  <a:schemeClr val="tx2"/>
                </a:solidFill>
              </a:rPr>
              <a:t>t3=e/f</a:t>
            </a:r>
            <a:endParaRPr lang="en-US" altLang="zh-CN" sz="1800">
              <a:solidFill>
                <a:schemeClr val="tx2"/>
              </a:solidFill>
            </a:endParaRPr>
          </a:p>
          <a:p>
            <a:pPr>
              <a:spcBef>
                <a:spcPct val="50000"/>
              </a:spcBef>
            </a:pPr>
            <a:r>
              <a:rPr lang="en-US" altLang="zh-CN" sz="1800">
                <a:solidFill>
                  <a:schemeClr val="folHlink"/>
                </a:solidFill>
              </a:rPr>
              <a:t>COEND</a:t>
            </a:r>
            <a:endParaRPr lang="en-US" altLang="zh-CN" sz="1800">
              <a:solidFill>
                <a:schemeClr val="folHlink"/>
              </a:solidFill>
            </a:endParaRPr>
          </a:p>
          <a:p>
            <a:pPr>
              <a:spcBef>
                <a:spcPct val="50000"/>
              </a:spcBef>
            </a:pPr>
            <a:r>
              <a:rPr lang="en-US" altLang="zh-CN" sz="1800">
                <a:solidFill>
                  <a:schemeClr val="folHlink"/>
                </a:solidFill>
              </a:rPr>
              <a:t>COBEGIN</a:t>
            </a:r>
            <a:endParaRPr lang="en-US" altLang="zh-CN" sz="1800">
              <a:solidFill>
                <a:schemeClr val="folHlink"/>
              </a:solidFill>
            </a:endParaRPr>
          </a:p>
          <a:p>
            <a:pPr>
              <a:spcBef>
                <a:spcPct val="50000"/>
              </a:spcBef>
            </a:pPr>
            <a:r>
              <a:rPr lang="en-US" altLang="zh-CN" sz="1800">
                <a:solidFill>
                  <a:schemeClr val="tx2"/>
                </a:solidFill>
              </a:rPr>
              <a:t>t4=t1*t2</a:t>
            </a:r>
            <a:endParaRPr lang="en-US" altLang="zh-CN" sz="1800">
              <a:solidFill>
                <a:schemeClr val="tx2"/>
              </a:solidFill>
            </a:endParaRPr>
          </a:p>
          <a:p>
            <a:pPr>
              <a:spcBef>
                <a:spcPct val="50000"/>
              </a:spcBef>
            </a:pPr>
            <a:r>
              <a:rPr lang="en-US" altLang="zh-CN" sz="1800">
                <a:solidFill>
                  <a:schemeClr val="tx2"/>
                </a:solidFill>
              </a:rPr>
              <a:t>t5=t3**2</a:t>
            </a:r>
            <a:endParaRPr lang="en-US" altLang="zh-CN" sz="1800">
              <a:solidFill>
                <a:schemeClr val="tx2"/>
              </a:solidFill>
            </a:endParaRPr>
          </a:p>
          <a:p>
            <a:pPr>
              <a:spcBef>
                <a:spcPct val="50000"/>
              </a:spcBef>
            </a:pPr>
            <a:r>
              <a:rPr lang="en-US" altLang="zh-CN" sz="1800">
                <a:solidFill>
                  <a:schemeClr val="folHlink"/>
                </a:solidFill>
              </a:rPr>
              <a:t>COEND</a:t>
            </a:r>
            <a:endParaRPr lang="en-US" altLang="zh-CN" sz="1800">
              <a:solidFill>
                <a:schemeClr val="folHlink"/>
              </a:solidFill>
            </a:endParaRPr>
          </a:p>
          <a:p>
            <a:pPr>
              <a:spcBef>
                <a:spcPct val="50000"/>
              </a:spcBef>
            </a:pPr>
            <a:r>
              <a:rPr lang="en-US" altLang="zh-CN" sz="1800">
                <a:solidFill>
                  <a:schemeClr val="tx2"/>
                </a:solidFill>
              </a:rPr>
              <a:t>t6=t4+t5</a:t>
            </a:r>
            <a:endParaRPr lang="en-US" altLang="zh-CN" sz="1800">
              <a:solidFill>
                <a:schemeClr val="tx2"/>
              </a:solidFill>
            </a:endParaRPr>
          </a:p>
          <a:p>
            <a:pPr>
              <a:spcBef>
                <a:spcPct val="50000"/>
              </a:spcBef>
            </a:pPr>
            <a:r>
              <a:rPr lang="en-US" altLang="zh-CN" sz="1800">
                <a:solidFill>
                  <a:schemeClr val="folHlink"/>
                </a:solidFill>
              </a:rPr>
              <a:t>END</a:t>
            </a:r>
            <a:endParaRPr lang="en-US" altLang="zh-CN" sz="1800">
              <a:solidFill>
                <a:schemeClr val="tx2"/>
              </a:solidFill>
            </a:endParaRPr>
          </a:p>
        </p:txBody>
      </p:sp>
      <p:sp>
        <p:nvSpPr>
          <p:cNvPr id="54293" name="Rectangle 22"/>
          <p:cNvSpPr>
            <a:spLocks noGrp="1" noChangeArrowheads="1"/>
          </p:cNvSpPr>
          <p:nvPr>
            <p:ph type="body" idx="1"/>
          </p:nvPr>
        </p:nvSpPr>
        <p:spPr>
          <a:xfrm>
            <a:off x="304800" y="1773238"/>
            <a:ext cx="3886200" cy="4343400"/>
          </a:xfrm>
        </p:spPr>
        <p:txBody>
          <a:bodyPr/>
          <a:lstStyle/>
          <a:p>
            <a:pPr>
              <a:buFont typeface="Wingdings" panose="05000000000000000000" pitchFamily="2" charset="2"/>
              <a:buNone/>
            </a:pPr>
            <a:r>
              <a:rPr lang="zh-CN" altLang="en-US" smtClean="0"/>
              <a:t>算数表达式求值</a:t>
            </a:r>
            <a:r>
              <a:rPr lang="en-US" altLang="zh-CN" smtClean="0"/>
              <a:t>:	   </a:t>
            </a:r>
            <a:r>
              <a:rPr lang="en-US" altLang="zh-CN" sz="2400" b="1" smtClean="0"/>
              <a:t>(a-b)*(c-d)+(e/f)**2</a:t>
            </a:r>
            <a:r>
              <a:rPr lang="en-US" altLang="zh-CN" sz="2000" smtClean="0"/>
              <a:t> 			</a:t>
            </a:r>
            <a:endParaRPr lang="en-US" altLang="zh-CN" sz="2000" smtClean="0"/>
          </a:p>
        </p:txBody>
      </p:sp>
      <p:grpSp>
        <p:nvGrpSpPr>
          <p:cNvPr id="54294" name="Group 23"/>
          <p:cNvGrpSpPr/>
          <p:nvPr/>
        </p:nvGrpSpPr>
        <p:grpSpPr bwMode="auto">
          <a:xfrm>
            <a:off x="6572250" y="2209800"/>
            <a:ext cx="1885950" cy="4114800"/>
            <a:chOff x="4140" y="1728"/>
            <a:chExt cx="1188" cy="2592"/>
          </a:xfrm>
        </p:grpSpPr>
        <p:sp>
          <p:nvSpPr>
            <p:cNvPr id="54297" name="Oval 24"/>
            <p:cNvSpPr>
              <a:spLocks noChangeArrowheads="1"/>
            </p:cNvSpPr>
            <p:nvPr/>
          </p:nvSpPr>
          <p:spPr bwMode="auto">
            <a:xfrm>
              <a:off x="4716" y="1728"/>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S</a:t>
              </a:r>
              <a:endParaRPr lang="en-US" altLang="zh-CN" sz="3200">
                <a:solidFill>
                  <a:schemeClr val="tx2"/>
                </a:solidFill>
              </a:endParaRPr>
            </a:p>
          </p:txBody>
        </p:sp>
        <p:sp>
          <p:nvSpPr>
            <p:cNvPr id="54298" name="Oval 25"/>
            <p:cNvSpPr>
              <a:spLocks noChangeArrowheads="1"/>
            </p:cNvSpPr>
            <p:nvPr/>
          </p:nvSpPr>
          <p:spPr bwMode="auto">
            <a:xfrm>
              <a:off x="4716" y="3984"/>
              <a:ext cx="336" cy="336"/>
            </a:xfrm>
            <a:prstGeom prst="ellipse">
              <a:avLst/>
            </a:prstGeom>
            <a:solidFill>
              <a:schemeClr val="accent1"/>
            </a:solidFill>
            <a:ln w="12700">
              <a:solidFill>
                <a:schemeClr val="tx1"/>
              </a:solidFill>
              <a:round/>
              <a:headEnd type="none" w="sm" len="sm"/>
              <a:tailEnd type="none" w="sm" len="sm"/>
            </a:ln>
          </p:spPr>
          <p:txBody>
            <a:bodyPr wrap="none" anchor="ctr"/>
            <a:lstStyle/>
            <a:p>
              <a:pPr algn="ctr"/>
              <a:r>
                <a:rPr lang="en-US" altLang="zh-CN" sz="3200">
                  <a:solidFill>
                    <a:schemeClr val="tx2"/>
                  </a:solidFill>
                </a:rPr>
                <a:t>F</a:t>
              </a:r>
              <a:endParaRPr lang="en-US" altLang="zh-CN" sz="3200">
                <a:solidFill>
                  <a:schemeClr val="tx2"/>
                </a:solidFill>
              </a:endParaRPr>
            </a:p>
          </p:txBody>
        </p:sp>
        <p:sp>
          <p:nvSpPr>
            <p:cNvPr id="54299" name="Line 26"/>
            <p:cNvSpPr>
              <a:spLocks noChangeShapeType="1"/>
            </p:cNvSpPr>
            <p:nvPr/>
          </p:nvSpPr>
          <p:spPr bwMode="auto">
            <a:xfrm flipH="1">
              <a:off x="4140" y="1968"/>
              <a:ext cx="576" cy="672"/>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0" name="Line 27"/>
            <p:cNvSpPr>
              <a:spLocks noChangeShapeType="1"/>
            </p:cNvSpPr>
            <p:nvPr/>
          </p:nvSpPr>
          <p:spPr bwMode="auto">
            <a:xfrm>
              <a:off x="4140" y="2640"/>
              <a:ext cx="768" cy="81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1" name="Line 28"/>
            <p:cNvSpPr>
              <a:spLocks noChangeShapeType="1"/>
            </p:cNvSpPr>
            <p:nvPr/>
          </p:nvSpPr>
          <p:spPr bwMode="auto">
            <a:xfrm>
              <a:off x="4908" y="2928"/>
              <a:ext cx="0"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2" name="Line 29"/>
            <p:cNvSpPr>
              <a:spLocks noChangeShapeType="1"/>
            </p:cNvSpPr>
            <p:nvPr/>
          </p:nvSpPr>
          <p:spPr bwMode="auto">
            <a:xfrm>
              <a:off x="4908" y="3456"/>
              <a:ext cx="0" cy="528"/>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3" name="Freeform 30"/>
            <p:cNvSpPr/>
            <p:nvPr/>
          </p:nvSpPr>
          <p:spPr bwMode="auto">
            <a:xfrm>
              <a:off x="4620" y="2016"/>
              <a:ext cx="288" cy="912"/>
            </a:xfrm>
            <a:custGeom>
              <a:avLst/>
              <a:gdLst>
                <a:gd name="T0" fmla="*/ 155 w 312"/>
                <a:gd name="T1" fmla="*/ 0 h 720"/>
                <a:gd name="T2" fmla="*/ 22 w 312"/>
                <a:gd name="T3" fmla="*/ 547 h 720"/>
                <a:gd name="T4" fmla="*/ 288 w 312"/>
                <a:gd name="T5" fmla="*/ 912 h 720"/>
                <a:gd name="T6" fmla="*/ 0 60000 65536"/>
                <a:gd name="T7" fmla="*/ 0 60000 65536"/>
                <a:gd name="T8" fmla="*/ 0 60000 65536"/>
                <a:gd name="T9" fmla="*/ 0 w 312"/>
                <a:gd name="T10" fmla="*/ 0 h 720"/>
                <a:gd name="T11" fmla="*/ 312 w 312"/>
                <a:gd name="T12" fmla="*/ 720 h 720"/>
              </a:gdLst>
              <a:ahLst/>
              <a:cxnLst>
                <a:cxn ang="T6">
                  <a:pos x="T0" y="T1"/>
                </a:cxn>
                <a:cxn ang="T7">
                  <a:pos x="T2" y="T3"/>
                </a:cxn>
                <a:cxn ang="T8">
                  <a:pos x="T4" y="T5"/>
                </a:cxn>
              </a:cxnLst>
              <a:rect l="T9" t="T10" r="T11" b="T12"/>
              <a:pathLst>
                <a:path w="312" h="720">
                  <a:moveTo>
                    <a:pt x="168" y="0"/>
                  </a:moveTo>
                  <a:cubicBezTo>
                    <a:pt x="84" y="156"/>
                    <a:pt x="0" y="312"/>
                    <a:pt x="24" y="432"/>
                  </a:cubicBezTo>
                  <a:cubicBezTo>
                    <a:pt x="48" y="552"/>
                    <a:pt x="180" y="636"/>
                    <a:pt x="312" y="720"/>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54304" name="Freeform 31"/>
            <p:cNvSpPr/>
            <p:nvPr/>
          </p:nvSpPr>
          <p:spPr bwMode="auto">
            <a:xfrm>
              <a:off x="4908" y="2064"/>
              <a:ext cx="256" cy="864"/>
            </a:xfrm>
            <a:custGeom>
              <a:avLst/>
              <a:gdLst>
                <a:gd name="T0" fmla="*/ 96 w 256"/>
                <a:gd name="T1" fmla="*/ 0 h 864"/>
                <a:gd name="T2" fmla="*/ 240 w 256"/>
                <a:gd name="T3" fmla="*/ 528 h 864"/>
                <a:gd name="T4" fmla="*/ 0 w 256"/>
                <a:gd name="T5" fmla="*/ 864 h 864"/>
                <a:gd name="T6" fmla="*/ 0 60000 65536"/>
                <a:gd name="T7" fmla="*/ 0 60000 65536"/>
                <a:gd name="T8" fmla="*/ 0 60000 65536"/>
                <a:gd name="T9" fmla="*/ 0 w 256"/>
                <a:gd name="T10" fmla="*/ 0 h 864"/>
                <a:gd name="T11" fmla="*/ 256 w 256"/>
                <a:gd name="T12" fmla="*/ 864 h 864"/>
              </a:gdLst>
              <a:ahLst/>
              <a:cxnLst>
                <a:cxn ang="T6">
                  <a:pos x="T0" y="T1"/>
                </a:cxn>
                <a:cxn ang="T7">
                  <a:pos x="T2" y="T3"/>
                </a:cxn>
                <a:cxn ang="T8">
                  <a:pos x="T4" y="T5"/>
                </a:cxn>
              </a:cxnLst>
              <a:rect l="T9" t="T10" r="T11" b="T12"/>
              <a:pathLst>
                <a:path w="256" h="864">
                  <a:moveTo>
                    <a:pt x="96" y="0"/>
                  </a:moveTo>
                  <a:cubicBezTo>
                    <a:pt x="176" y="192"/>
                    <a:pt x="256" y="384"/>
                    <a:pt x="240" y="528"/>
                  </a:cubicBezTo>
                  <a:cubicBezTo>
                    <a:pt x="224" y="672"/>
                    <a:pt x="40" y="808"/>
                    <a:pt x="0" y="864"/>
                  </a:cubicBezTo>
                </a:path>
              </a:pathLst>
            </a:custGeom>
            <a:noFill/>
            <a:ln w="12700" cap="flat" cmpd="sng">
              <a:solidFill>
                <a:schemeClr val="tx1"/>
              </a:solidFill>
              <a:prstDash val="solid"/>
              <a:round/>
              <a:headEnd type="none" w="sm" len="sm"/>
              <a:tailEnd type="none" w="sm" len="sm"/>
            </a:ln>
          </p:spPr>
          <p:txBody>
            <a:bodyPr wrap="none" anchor="ctr"/>
            <a:lstStyle/>
            <a:p>
              <a:endParaRPr lang="zh-CN" altLang="en-US"/>
            </a:p>
          </p:txBody>
        </p:sp>
        <p:sp>
          <p:nvSpPr>
            <p:cNvPr id="54305" name="Line 32"/>
            <p:cNvSpPr>
              <a:spLocks noChangeShapeType="1"/>
            </p:cNvSpPr>
            <p:nvPr/>
          </p:nvSpPr>
          <p:spPr bwMode="auto">
            <a:xfrm>
              <a:off x="4764" y="2784"/>
              <a:ext cx="96"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6" name="Line 33"/>
            <p:cNvSpPr>
              <a:spLocks noChangeShapeType="1"/>
            </p:cNvSpPr>
            <p:nvPr/>
          </p:nvSpPr>
          <p:spPr bwMode="auto">
            <a:xfrm flipH="1">
              <a:off x="4956" y="2784"/>
              <a:ext cx="96" cy="96"/>
            </a:xfrm>
            <a:prstGeom prst="line">
              <a:avLst/>
            </a:prstGeom>
            <a:noFill/>
            <a:ln w="12700">
              <a:solidFill>
                <a:schemeClr val="tx1"/>
              </a:solidFill>
              <a:round/>
              <a:headEnd type="none" w="sm" len="sm"/>
              <a:tailEnd type="triangle" w="sm" len="sm"/>
            </a:ln>
          </p:spPr>
          <p:txBody>
            <a:bodyPr wrap="none" anchor="ctr"/>
            <a:lstStyle/>
            <a:p>
              <a:endParaRPr lang="zh-CN" altLang="en-US"/>
            </a:p>
          </p:txBody>
        </p:sp>
        <p:sp>
          <p:nvSpPr>
            <p:cNvPr id="54307" name="WordArt 34"/>
            <p:cNvSpPr>
              <a:spLocks noChangeArrowheads="1" noChangeShapeType="1" noTextEdit="1"/>
            </p:cNvSpPr>
            <p:nvPr/>
          </p:nvSpPr>
          <p:spPr bwMode="auto">
            <a:xfrm>
              <a:off x="4332" y="316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t5</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08" name="WordArt 35"/>
            <p:cNvSpPr>
              <a:spLocks noChangeArrowheads="1" noChangeShapeType="1" noTextEdit="1"/>
            </p:cNvSpPr>
            <p:nvPr/>
          </p:nvSpPr>
          <p:spPr bwMode="auto">
            <a:xfrm>
              <a:off x="4428" y="254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t1</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09" name="WordArt 36"/>
            <p:cNvSpPr>
              <a:spLocks noChangeArrowheads="1" noChangeShapeType="1" noTextEdit="1"/>
            </p:cNvSpPr>
            <p:nvPr/>
          </p:nvSpPr>
          <p:spPr bwMode="auto">
            <a:xfrm>
              <a:off x="4188" y="206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t3</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10" name="WordArt 37"/>
            <p:cNvSpPr>
              <a:spLocks noChangeArrowheads="1" noChangeShapeType="1" noTextEdit="1"/>
            </p:cNvSpPr>
            <p:nvPr/>
          </p:nvSpPr>
          <p:spPr bwMode="auto">
            <a:xfrm>
              <a:off x="5100" y="2544"/>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t2</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11" name="WordArt 38"/>
            <p:cNvSpPr>
              <a:spLocks noChangeArrowheads="1" noChangeShapeType="1" noTextEdit="1"/>
            </p:cNvSpPr>
            <p:nvPr/>
          </p:nvSpPr>
          <p:spPr bwMode="auto">
            <a:xfrm>
              <a:off x="4956" y="3072"/>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t4</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312" name="WordArt 39"/>
            <p:cNvSpPr>
              <a:spLocks noChangeArrowheads="1" noChangeShapeType="1" noTextEdit="1"/>
            </p:cNvSpPr>
            <p:nvPr/>
          </p:nvSpPr>
          <p:spPr bwMode="auto">
            <a:xfrm>
              <a:off x="4956" y="3648"/>
              <a:ext cx="228" cy="222"/>
            </a:xfrm>
            <a:prstGeom prst="rect">
              <a:avLst/>
            </a:prstGeom>
          </p:spPr>
          <p:txBody>
            <a:bodyPr wrap="none" fromWordArt="1">
              <a:prstTxWarp prst="textPlain">
                <a:avLst>
                  <a:gd name="adj" fmla="val 50000"/>
                </a:avLst>
              </a:prstTxWarp>
            </a:bodyPr>
            <a:lstStyle/>
            <a:p>
              <a:pPr algn="ctr"/>
              <a:r>
                <a:rPr lang="en-US" altLang="zh-CN"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rPr>
                <a:t>t6</a:t>
              </a:r>
              <a:endParaRPr lang="zh-CN" altLang="en-US" sz="2800" kern="10">
                <a:ln w="9525">
                  <a:solidFill>
                    <a:schemeClr val="tx2"/>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grpSp>
      <p:sp>
        <p:nvSpPr>
          <p:cNvPr id="54295" name="WordArt 40"/>
          <p:cNvSpPr>
            <a:spLocks noChangeArrowheads="1" noChangeShapeType="1" noTextEdit="1"/>
          </p:cNvSpPr>
          <p:nvPr/>
        </p:nvSpPr>
        <p:spPr bwMode="auto">
          <a:xfrm>
            <a:off x="533400" y="6019800"/>
            <a:ext cx="3048000" cy="381000"/>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a  b  c  d  e  f</a:t>
            </a:r>
            <a:endParaRPr lang="zh-CN" altLang="en-US"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
        <p:nvSpPr>
          <p:cNvPr id="54296" name="WordArt 41"/>
          <p:cNvSpPr>
            <a:spLocks noChangeArrowheads="1" noChangeShapeType="1" noTextEdit="1"/>
          </p:cNvSpPr>
          <p:nvPr/>
        </p:nvSpPr>
        <p:spPr bwMode="auto">
          <a:xfrm>
            <a:off x="3657600" y="4791075"/>
            <a:ext cx="152400" cy="314325"/>
          </a:xfrm>
          <a:prstGeom prst="rect">
            <a:avLst/>
          </a:prstGeom>
        </p:spPr>
        <p:txBody>
          <a:bodyPr wrap="none" fromWordArt="1">
            <a:prstTxWarp prst="textPlain">
              <a:avLst>
                <a:gd name="adj" fmla="val 50000"/>
              </a:avLst>
            </a:prstTxWarp>
          </a:bodyPr>
          <a:lstStyle/>
          <a:p>
            <a:pPr algn="ctr"/>
            <a:r>
              <a:rPr lang="en-US" altLang="zh-CN"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rPr>
              <a:t>2</a:t>
            </a:r>
            <a:endParaRPr lang="zh-CN" altLang="en-US" kern="10">
              <a:ln w="9525">
                <a:solidFill>
                  <a:srgbClr val="000000"/>
                </a:solidFill>
                <a:round/>
                <a:headEnd type="none" w="sm" len="sm"/>
                <a:tailEnd type="none" w="sm" len="sm"/>
              </a:ln>
              <a:solidFill>
                <a:srgbClr val="FFFFFF"/>
              </a:solidFill>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1143000" y="228600"/>
            <a:ext cx="7467600" cy="12192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无关的并发进程</a:t>
            </a:r>
            <a:endParaRPr lang="zh-CN" altLang="en-US" sz="4800" smtClean="0">
              <a:latin typeface="华文新魏" panose="02010800040101010101" pitchFamily="2" charset="-122"/>
              <a:ea typeface="华文新魏" panose="02010800040101010101" pitchFamily="2" charset="-122"/>
            </a:endParaRPr>
          </a:p>
        </p:txBody>
      </p:sp>
      <p:sp>
        <p:nvSpPr>
          <p:cNvPr id="55298" name="Rectangle 3"/>
          <p:cNvSpPr>
            <a:spLocks noGrp="1" noChangeArrowheads="1"/>
          </p:cNvSpPr>
          <p:nvPr>
            <p:ph type="body" idx="4294967295"/>
          </p:nvPr>
        </p:nvSpPr>
        <p:spPr>
          <a:xfrm>
            <a:off x="381000" y="1604963"/>
            <a:ext cx="8229600" cy="4776787"/>
          </a:xfrm>
        </p:spPr>
        <p:txBody>
          <a:bodyPr/>
          <a:lstStyle/>
          <a:p>
            <a:r>
              <a:rPr lang="zh-CN" altLang="en-US" smtClean="0"/>
              <a:t>并发进程分类</a:t>
            </a:r>
            <a:endParaRPr lang="zh-CN" altLang="en-US" smtClean="0"/>
          </a:p>
          <a:p>
            <a:pPr lvl="1"/>
            <a:r>
              <a:rPr lang="zh-CN" altLang="en-US" smtClean="0"/>
              <a:t>无关的并发进程</a:t>
            </a:r>
            <a:endParaRPr lang="zh-CN" altLang="en-US" smtClean="0"/>
          </a:p>
          <a:p>
            <a:pPr lvl="1"/>
            <a:r>
              <a:rPr lang="zh-CN" altLang="en-US" smtClean="0"/>
              <a:t>交往的并发进程</a:t>
            </a:r>
            <a:endParaRPr lang="zh-CN" altLang="en-US" smtClean="0"/>
          </a:p>
          <a:p>
            <a:r>
              <a:rPr lang="zh-CN" altLang="en-US" smtClean="0"/>
              <a:t>无关的并发进程：一组并发进程分别在不同的变量集合上操作，一个进程的执行与其他并发进程的进展无关。</a:t>
            </a:r>
            <a:endParaRPr lang="zh-CN" altLang="en-US" smtClean="0"/>
          </a:p>
          <a:p>
            <a:r>
              <a:rPr lang="zh-CN" altLang="en-US" smtClean="0"/>
              <a:t>并发进程的无关性是进程的执行与时间无关的一个充分条件，又称为</a:t>
            </a:r>
            <a:r>
              <a:rPr lang="en-US" altLang="zh-CN" smtClean="0"/>
              <a:t>Bernstein</a:t>
            </a:r>
            <a:r>
              <a:rPr lang="zh-CN" altLang="en-US" smtClean="0"/>
              <a:t>条件。</a:t>
            </a:r>
            <a:endParaRPr lang="zh-CN" altLang="zh-CN" smtClean="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381000" y="228600"/>
            <a:ext cx="7467600" cy="12192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Bernstein</a:t>
            </a:r>
            <a:r>
              <a:rPr lang="zh-CN" altLang="en-US" sz="4800" smtClean="0">
                <a:latin typeface="华文新魏" panose="02010800040101010101" pitchFamily="2" charset="-122"/>
                <a:ea typeface="华文新魏" panose="02010800040101010101" pitchFamily="2" charset="-122"/>
              </a:rPr>
              <a:t>条件</a:t>
            </a:r>
            <a:r>
              <a:rPr lang="zh-CN" altLang="en-US" sz="6000" b="1" smtClean="0">
                <a:ea typeface="隶书" panose="02010509060101010101" pitchFamily="49" charset="-122"/>
              </a:rPr>
              <a:t>             </a:t>
            </a:r>
            <a:endParaRPr lang="zh-CN" altLang="en-US" sz="6000" b="1" smtClean="0">
              <a:solidFill>
                <a:srgbClr val="0000FF"/>
              </a:solidFill>
              <a:latin typeface="华文新魏" panose="02010800040101010101" pitchFamily="2" charset="-122"/>
              <a:ea typeface="华文新魏" panose="02010800040101010101" pitchFamily="2" charset="-122"/>
            </a:endParaRPr>
          </a:p>
        </p:txBody>
      </p:sp>
      <p:sp>
        <p:nvSpPr>
          <p:cNvPr id="56322" name="Rectangle 3"/>
          <p:cNvSpPr>
            <a:spLocks noGrp="1" noChangeArrowheads="1"/>
          </p:cNvSpPr>
          <p:nvPr>
            <p:ph type="body" idx="4294967295"/>
          </p:nvPr>
        </p:nvSpPr>
        <p:spPr>
          <a:xfrm>
            <a:off x="322263" y="1628775"/>
            <a:ext cx="8497887" cy="4695825"/>
          </a:xfrm>
        </p:spPr>
        <p:txBody>
          <a:bodyPr/>
          <a:lstStyle/>
          <a:p>
            <a:r>
              <a:rPr lang="en-US" altLang="zh-CN" smtClean="0"/>
              <a:t>R(pi)={a1,a2,…an}</a:t>
            </a:r>
            <a:r>
              <a:rPr lang="zh-CN" altLang="en-US" smtClean="0"/>
              <a:t>，程序</a:t>
            </a:r>
            <a:r>
              <a:rPr lang="en-US" altLang="zh-CN" smtClean="0"/>
              <a:t>pi</a:t>
            </a:r>
            <a:r>
              <a:rPr lang="zh-CN" altLang="en-US" smtClean="0"/>
              <a:t>在执行期间引用的变量集；</a:t>
            </a:r>
            <a:endParaRPr lang="zh-CN" altLang="en-US" smtClean="0"/>
          </a:p>
          <a:p>
            <a:r>
              <a:rPr lang="en-US" altLang="zh-CN" smtClean="0"/>
              <a:t>W(pi)={b1,b2,…bm}</a:t>
            </a:r>
            <a:r>
              <a:rPr lang="zh-CN" altLang="en-US" smtClean="0"/>
              <a:t>，程序</a:t>
            </a:r>
            <a:r>
              <a:rPr lang="en-US" altLang="zh-CN" smtClean="0"/>
              <a:t>pi</a:t>
            </a:r>
            <a:r>
              <a:rPr lang="zh-CN" altLang="en-US" smtClean="0"/>
              <a:t>在执行期间改变的变量集；</a:t>
            </a:r>
            <a:endParaRPr lang="zh-CN" altLang="en-US" smtClean="0"/>
          </a:p>
          <a:p>
            <a:r>
              <a:rPr lang="zh-CN" altLang="en-US" smtClean="0"/>
              <a:t>若两个程序的变量集交集之和为空集：         </a:t>
            </a:r>
            <a:r>
              <a:rPr lang="en-US" altLang="zh-CN" smtClean="0"/>
              <a:t>R(p1)∩W(p2)∪R(p2)∩W(p1)∪W(p1)∩W(p2)={   }</a:t>
            </a:r>
            <a:r>
              <a:rPr lang="zh-CN" altLang="en-US" smtClean="0"/>
              <a:t>；</a:t>
            </a:r>
            <a:endParaRPr lang="zh-CN" altLang="en-US" smtClean="0"/>
          </a:p>
          <a:p>
            <a:r>
              <a:rPr lang="zh-CN" altLang="en-US" smtClean="0"/>
              <a:t>则并发进程的执行与时间无关。</a:t>
            </a:r>
            <a:endParaRPr lang="zh-CN" altLang="zh-CN" smtClean="0"/>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3810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Bernstein</a:t>
            </a:r>
            <a:r>
              <a:rPr lang="zh-CN" altLang="en-US" sz="4800" smtClean="0">
                <a:latin typeface="华文新魏" panose="02010800040101010101" pitchFamily="2" charset="-122"/>
                <a:ea typeface="华文新魏" panose="02010800040101010101" pitchFamily="2" charset="-122"/>
              </a:rPr>
              <a:t>条件举例</a:t>
            </a:r>
            <a:endParaRPr lang="zh-CN" altLang="en-US" sz="4800" smtClean="0">
              <a:latin typeface="华文新魏" panose="02010800040101010101" pitchFamily="2" charset="-122"/>
              <a:ea typeface="华文新魏" panose="02010800040101010101" pitchFamily="2" charset="-122"/>
            </a:endParaRPr>
          </a:p>
        </p:txBody>
      </p:sp>
      <p:sp>
        <p:nvSpPr>
          <p:cNvPr id="57346" name="Rectangle 3"/>
          <p:cNvSpPr>
            <a:spLocks noGrp="1" noChangeArrowheads="1"/>
          </p:cNvSpPr>
          <p:nvPr>
            <p:ph type="body" idx="4294967295"/>
          </p:nvPr>
        </p:nvSpPr>
        <p:spPr>
          <a:xfrm>
            <a:off x="395288" y="1219200"/>
            <a:ext cx="8353425" cy="5257800"/>
          </a:xfrm>
        </p:spPr>
        <p:txBody>
          <a:bodyPr/>
          <a:lstStyle/>
          <a:p>
            <a:r>
              <a:rPr lang="en-US" altLang="zh-CN" smtClean="0"/>
              <a:t>  </a:t>
            </a:r>
            <a:r>
              <a:rPr lang="zh-CN" altLang="en-US" smtClean="0"/>
              <a:t>例如，有如下四条语句：</a:t>
            </a:r>
            <a:endParaRPr lang="zh-CN" altLang="en-US" smtClean="0"/>
          </a:p>
          <a:p>
            <a:pPr>
              <a:buFont typeface="Wingdings" panose="05000000000000000000" pitchFamily="2" charset="2"/>
              <a:buNone/>
            </a:pPr>
            <a:r>
              <a:rPr lang="zh-CN" altLang="en-US" smtClean="0"/>
              <a:t>      </a:t>
            </a:r>
            <a:r>
              <a:rPr lang="en-US" altLang="zh-CN" smtClean="0"/>
              <a:t>S1:  a := x + y   S2:  b := z + 1</a:t>
            </a:r>
            <a:endParaRPr lang="en-US" altLang="zh-CN" smtClean="0"/>
          </a:p>
          <a:p>
            <a:pPr>
              <a:buFont typeface="Wingdings" panose="05000000000000000000" pitchFamily="2" charset="2"/>
              <a:buNone/>
            </a:pPr>
            <a:r>
              <a:rPr lang="en-US" altLang="zh-CN" smtClean="0"/>
              <a:t>      S3:  c := a – b   S4:   z := c + a</a:t>
            </a:r>
            <a:endParaRPr lang="en-US" altLang="zh-CN" smtClean="0"/>
          </a:p>
          <a:p>
            <a:r>
              <a:rPr lang="en-US" altLang="zh-CN" smtClean="0"/>
              <a:t> </a:t>
            </a:r>
            <a:r>
              <a:rPr lang="zh-CN" altLang="en-US" smtClean="0"/>
              <a:t>于是有：</a:t>
            </a:r>
            <a:r>
              <a:rPr lang="en-US" altLang="zh-CN" smtClean="0"/>
              <a:t>R(S1)={x,y} ,R(S2)={z}</a:t>
            </a:r>
            <a:r>
              <a:rPr lang="zh-CN" altLang="en-US" smtClean="0"/>
              <a:t>，   </a:t>
            </a:r>
            <a:endParaRPr lang="en-US" altLang="zh-CN" smtClean="0"/>
          </a:p>
          <a:p>
            <a:pPr>
              <a:buFont typeface="Wingdings" panose="05000000000000000000" pitchFamily="2" charset="2"/>
              <a:buNone/>
            </a:pPr>
            <a:r>
              <a:rPr lang="en-US" altLang="zh-CN" smtClean="0"/>
              <a:t>       R(S3)={a,b}</a:t>
            </a:r>
            <a:r>
              <a:rPr lang="zh-CN" altLang="en-US" smtClean="0"/>
              <a:t>，</a:t>
            </a:r>
            <a:r>
              <a:rPr lang="en-US" altLang="zh-CN" smtClean="0"/>
              <a:t>R(S4)={c,a}</a:t>
            </a:r>
            <a:r>
              <a:rPr lang="zh-CN" altLang="en-US" smtClean="0"/>
              <a:t>；</a:t>
            </a:r>
            <a:r>
              <a:rPr lang="en-US" altLang="zh-CN" smtClean="0"/>
              <a:t>W(S1)={a},  </a:t>
            </a:r>
            <a:endParaRPr lang="en-US" altLang="zh-CN" smtClean="0"/>
          </a:p>
          <a:p>
            <a:pPr>
              <a:buFont typeface="Wingdings" panose="05000000000000000000" pitchFamily="2" charset="2"/>
              <a:buNone/>
            </a:pPr>
            <a:r>
              <a:rPr lang="en-US" altLang="zh-CN" smtClean="0"/>
              <a:t>       W(S2)={b}</a:t>
            </a:r>
            <a:r>
              <a:rPr lang="zh-CN" altLang="en-US" smtClean="0"/>
              <a:t>，</a:t>
            </a:r>
            <a:r>
              <a:rPr lang="en-US" altLang="zh-CN" smtClean="0"/>
              <a:t>W(S3)={c}</a:t>
            </a:r>
            <a:r>
              <a:rPr lang="zh-CN" altLang="en-US" smtClean="0"/>
              <a:t>，</a:t>
            </a:r>
            <a:r>
              <a:rPr lang="en-US" altLang="zh-CN" smtClean="0"/>
              <a:t>W(S4)={z}</a:t>
            </a:r>
            <a:r>
              <a:rPr lang="zh-CN" altLang="en-US" smtClean="0"/>
              <a:t>。</a:t>
            </a:r>
            <a:endParaRPr lang="zh-CN" altLang="en-US" smtClean="0"/>
          </a:p>
          <a:p>
            <a:r>
              <a:rPr lang="zh-CN" altLang="en-US" smtClean="0"/>
              <a:t> </a:t>
            </a:r>
            <a:r>
              <a:rPr lang="en-US" altLang="zh-CN" smtClean="0"/>
              <a:t>S1</a:t>
            </a:r>
            <a:r>
              <a:rPr lang="zh-CN" altLang="en-US" smtClean="0"/>
              <a:t>和</a:t>
            </a:r>
            <a:r>
              <a:rPr lang="en-US" altLang="zh-CN" smtClean="0"/>
              <a:t>S2</a:t>
            </a:r>
            <a:r>
              <a:rPr lang="zh-CN" altLang="en-US" smtClean="0"/>
              <a:t>可并发执行，满足</a:t>
            </a:r>
            <a:r>
              <a:rPr lang="en-US" altLang="zh-CN" smtClean="0"/>
              <a:t>Bernstein</a:t>
            </a:r>
            <a:r>
              <a:rPr lang="zh-CN" altLang="en-US" smtClean="0"/>
              <a:t>条件。其他语句并发执行可能会产生与时间有关的错误。</a:t>
            </a:r>
            <a:endParaRPr lang="en-US" altLang="zh-CN" smtClean="0"/>
          </a:p>
        </p:txBody>
      </p:sp>
    </p:spTree>
  </p:cSld>
  <p:clrMapOvr>
    <a:masterClrMapping/>
  </p:clrMapOvr>
  <p:transition>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914400" y="381000"/>
            <a:ext cx="7391400" cy="914400"/>
          </a:xfrm>
        </p:spPr>
        <p:txBody>
          <a:bodyPr/>
          <a:lstStyle/>
          <a:p>
            <a:pPr eaLnBrk="1" hangingPunct="1"/>
            <a:r>
              <a:rPr lang="zh-CN" altLang="en-US" sz="5400" smtClean="0">
                <a:latin typeface="华文新魏" panose="02010800040101010101" pitchFamily="2" charset="-122"/>
                <a:ea typeface="华文新魏" panose="02010800040101010101" pitchFamily="2" charset="-122"/>
              </a:rPr>
              <a:t>交往的并发进程</a:t>
            </a:r>
            <a:endParaRPr lang="zh-CN" altLang="en-US" sz="5400" smtClean="0">
              <a:latin typeface="华文新魏" panose="02010800040101010101" pitchFamily="2" charset="-122"/>
              <a:ea typeface="华文新魏" panose="02010800040101010101" pitchFamily="2" charset="-122"/>
            </a:endParaRPr>
          </a:p>
        </p:txBody>
      </p:sp>
      <p:sp>
        <p:nvSpPr>
          <p:cNvPr id="58370" name="Rectangle 3"/>
          <p:cNvSpPr>
            <a:spLocks noGrp="1" noChangeArrowheads="1"/>
          </p:cNvSpPr>
          <p:nvPr>
            <p:ph type="body" idx="4294967295"/>
          </p:nvPr>
        </p:nvSpPr>
        <p:spPr>
          <a:xfrm>
            <a:off x="539750" y="1557338"/>
            <a:ext cx="7704138" cy="3471862"/>
          </a:xfrm>
        </p:spPr>
        <p:txBody>
          <a:bodyPr/>
          <a:lstStyle/>
          <a:p>
            <a:r>
              <a:rPr lang="zh-CN" altLang="en-US" smtClean="0"/>
              <a:t>交往的并发进程：一组并发进程共享某些变量，一个进程的执行可能影响其他并发进程的结果。</a:t>
            </a:r>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zh-CN" altLang="en-US" sz="4800" smtClean="0">
                <a:latin typeface="华文新魏" panose="02010800040101010101" pitchFamily="2" charset="-122"/>
                <a:ea typeface="华文新魏" panose="02010800040101010101" pitchFamily="2" charset="-122"/>
              </a:rPr>
              <a:t>并发程序设计的优点</a:t>
            </a:r>
            <a:endParaRPr lang="zh-CN" altLang="en-US" sz="4800" smtClean="0">
              <a:latin typeface="华文新魏" panose="02010800040101010101" pitchFamily="2" charset="-122"/>
              <a:ea typeface="华文新魏" panose="02010800040101010101" pitchFamily="2" charset="-122"/>
            </a:endParaRPr>
          </a:p>
        </p:txBody>
      </p:sp>
      <p:sp>
        <p:nvSpPr>
          <p:cNvPr id="59394" name="Rectangle 3"/>
          <p:cNvSpPr>
            <a:spLocks noGrp="1" noChangeArrowheads="1"/>
          </p:cNvSpPr>
          <p:nvPr>
            <p:ph type="body" idx="1"/>
          </p:nvPr>
        </p:nvSpPr>
        <p:spPr>
          <a:xfrm>
            <a:off x="685800" y="1628775"/>
            <a:ext cx="7989888" cy="4467225"/>
          </a:xfrm>
        </p:spPr>
        <p:txBody>
          <a:bodyPr/>
          <a:lstStyle/>
          <a:p>
            <a:r>
              <a:rPr lang="zh-CN" altLang="en-US" smtClean="0"/>
              <a:t>对于单处理器系统，可让处理器和各</a:t>
            </a:r>
            <a:r>
              <a:rPr lang="en-US" altLang="zh-CN" smtClean="0"/>
              <a:t>I/O</a:t>
            </a:r>
            <a:r>
              <a:rPr lang="zh-CN" altLang="en-US" smtClean="0"/>
              <a:t>设备同时工作，发挥硬部件的并行能力。</a:t>
            </a:r>
            <a:endParaRPr lang="zh-CN" altLang="en-US" smtClean="0"/>
          </a:p>
          <a:p>
            <a:r>
              <a:rPr lang="zh-CN" altLang="en-US" smtClean="0"/>
              <a:t>对于多处理器系统，可让各进程在不同处理器上物理地并行，加快计算速度。</a:t>
            </a:r>
            <a:endParaRPr lang="zh-CN" altLang="en-US" smtClean="0"/>
          </a:p>
          <a:p>
            <a:r>
              <a:rPr lang="zh-CN" altLang="en-US" smtClean="0"/>
              <a:t>简化程序设计任务。</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zh-CN" altLang="en-US" sz="4800" smtClean="0">
                <a:ea typeface="华文新魏" panose="02010800040101010101" pitchFamily="2" charset="-122"/>
              </a:rPr>
              <a:t>采用并发程序设计的目的</a:t>
            </a:r>
            <a:endParaRPr lang="zh-CN" altLang="en-US" sz="4800" smtClean="0">
              <a:ea typeface="华文新魏" panose="02010800040101010101" pitchFamily="2" charset="-122"/>
            </a:endParaRPr>
          </a:p>
        </p:txBody>
      </p:sp>
      <p:sp>
        <p:nvSpPr>
          <p:cNvPr id="60418" name="Rectangle 3"/>
          <p:cNvSpPr>
            <a:spLocks noGrp="1" noChangeArrowheads="1"/>
          </p:cNvSpPr>
          <p:nvPr>
            <p:ph type="body" idx="4294967295"/>
          </p:nvPr>
        </p:nvSpPr>
        <p:spPr>
          <a:xfrm>
            <a:off x="468313" y="1371600"/>
            <a:ext cx="7848600" cy="4953000"/>
          </a:xfrm>
        </p:spPr>
        <p:txBody>
          <a:bodyPr/>
          <a:lstStyle/>
          <a:p>
            <a:r>
              <a:rPr lang="zh-CN" altLang="en-US" smtClean="0"/>
              <a:t>充分发挥硬件的并行性，提高系统效率。硬件能并行工作仅有了提高效率的可能性，硬部件并行性的实现需要软件技术去利用和发挥，这种软件技术就是并发程序设计。</a:t>
            </a:r>
            <a:endParaRPr lang="zh-CN" altLang="en-US" smtClean="0"/>
          </a:p>
          <a:p>
            <a:r>
              <a:rPr lang="zh-CN" altLang="en-US" smtClean="0"/>
              <a:t>并发程序设计是多道程序设计的基础，多道程序的实质就是把并发程序设计引入到系统中。</a:t>
            </a:r>
            <a:endParaRPr lang="zh-CN" altLang="en-US" smtClean="0"/>
          </a:p>
          <a:p>
            <a:endParaRPr lang="en-US" altLang="zh-CN" smtClean="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09600" y="3048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3.1</a:t>
            </a:r>
            <a:r>
              <a:rPr lang="zh-CN" altLang="en-US" sz="4800" smtClean="0">
                <a:latin typeface="华文新魏" panose="02010800040101010101" pitchFamily="2" charset="-122"/>
                <a:ea typeface="华文新魏" panose="02010800040101010101" pitchFamily="2" charset="-122"/>
              </a:rPr>
              <a:t>并发进程</a:t>
            </a:r>
            <a:endParaRPr lang="zh-CN" altLang="en-US" sz="4800" smtClean="0">
              <a:latin typeface="华文新魏" panose="02010800040101010101" pitchFamily="2" charset="-122"/>
              <a:ea typeface="华文新魏" panose="02010800040101010101" pitchFamily="2" charset="-122"/>
            </a:endParaRPr>
          </a:p>
        </p:txBody>
      </p:sp>
      <p:sp>
        <p:nvSpPr>
          <p:cNvPr id="17410" name="Rectangle 3"/>
          <p:cNvSpPr>
            <a:spLocks noGrp="1" noChangeArrowheads="1"/>
          </p:cNvSpPr>
          <p:nvPr>
            <p:ph type="body" idx="4294967295"/>
          </p:nvPr>
        </p:nvSpPr>
        <p:spPr>
          <a:xfrm>
            <a:off x="1219200" y="1628775"/>
            <a:ext cx="7391400" cy="4086225"/>
          </a:xfrm>
        </p:spPr>
        <p:txBody>
          <a:bodyPr/>
          <a:lstStyle/>
          <a:p>
            <a:r>
              <a:rPr lang="zh-CN" altLang="en-US" sz="3000" smtClean="0"/>
              <a:t>顺序程序设计 </a:t>
            </a:r>
            <a:endParaRPr lang="zh-CN" altLang="en-US" sz="3000" smtClean="0"/>
          </a:p>
          <a:p>
            <a:r>
              <a:rPr lang="zh-CN" altLang="zh-CN" sz="3000" smtClean="0"/>
              <a:t>并发程序设计</a:t>
            </a:r>
            <a:endParaRPr lang="zh-CN" altLang="zh-CN" sz="3000" smtClean="0"/>
          </a:p>
          <a:p>
            <a:r>
              <a:rPr lang="zh-CN" altLang="en-US" sz="3000" smtClean="0"/>
              <a:t>进程的交互：协作和竞争 </a:t>
            </a:r>
            <a:endParaRPr lang="en-US" altLang="zh-CN" sz="3000" smtClean="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533400" y="304800"/>
            <a:ext cx="7772400" cy="10668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与时间有关的错误</a:t>
            </a:r>
            <a:endParaRPr lang="zh-CN" altLang="en-US" sz="4800" smtClean="0">
              <a:latin typeface="华文新魏" panose="02010800040101010101" pitchFamily="2" charset="-122"/>
              <a:ea typeface="华文新魏" panose="02010800040101010101" pitchFamily="2" charset="-122"/>
            </a:endParaRPr>
          </a:p>
        </p:txBody>
      </p:sp>
      <p:sp>
        <p:nvSpPr>
          <p:cNvPr id="18435" name="Rectangle 3"/>
          <p:cNvSpPr>
            <a:spLocks noGrp="1" noChangeArrowheads="1"/>
          </p:cNvSpPr>
          <p:nvPr>
            <p:ph type="body" idx="4294967295"/>
          </p:nvPr>
        </p:nvSpPr>
        <p:spPr>
          <a:xfrm>
            <a:off x="395288" y="1412875"/>
            <a:ext cx="8137525" cy="4032250"/>
          </a:xfrm>
        </p:spPr>
        <p:txBody>
          <a:bodyPr/>
          <a:lstStyle/>
          <a:p>
            <a:r>
              <a:rPr lang="zh-CN" altLang="en-US" smtClean="0"/>
              <a:t>对于一组交往的并发进程，执行的相对速度无法相互控制，各种与时间有关的错误就可能出现。</a:t>
            </a:r>
            <a:endParaRPr lang="zh-CN" altLang="en-US" smtClean="0"/>
          </a:p>
          <a:p>
            <a:r>
              <a:rPr lang="zh-CN" altLang="en-US" smtClean="0"/>
              <a:t>与时间有关错误有两种表现形式：</a:t>
            </a:r>
            <a:endParaRPr lang="zh-CN" altLang="en-US" smtClean="0"/>
          </a:p>
          <a:p>
            <a:pPr lvl="1"/>
            <a:r>
              <a:rPr lang="zh-CN" altLang="en-US" sz="3200" smtClean="0"/>
              <a:t>结果不唯一</a:t>
            </a:r>
            <a:endParaRPr lang="zh-CN" altLang="en-US" sz="3200" smtClean="0"/>
          </a:p>
          <a:p>
            <a:pPr lvl="1"/>
            <a:r>
              <a:rPr lang="zh-CN" altLang="en-US" sz="3200" smtClean="0"/>
              <a:t>永远等待</a:t>
            </a:r>
            <a:endParaRPr lang="zh-CN" altLang="zh-CN" sz="320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ox(in)">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ox(in)">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5800" y="260350"/>
            <a:ext cx="7918450" cy="1143000"/>
          </a:xfrm>
        </p:spPr>
        <p:txBody>
          <a:bodyPr/>
          <a:lstStyle/>
          <a:p>
            <a:r>
              <a:rPr lang="zh-CN" altLang="en-US" sz="4300" smtClean="0">
                <a:ea typeface="华文新魏" panose="02010800040101010101" pitchFamily="2" charset="-122"/>
              </a:rPr>
              <a:t>（结果不唯一）</a:t>
            </a:r>
            <a:r>
              <a:rPr lang="zh-CN" altLang="zh-CN" sz="4300" smtClean="0">
                <a:ea typeface="华文新魏" panose="02010800040101010101" pitchFamily="2" charset="-122"/>
              </a:rPr>
              <a:t>飞机票售票</a:t>
            </a:r>
            <a:r>
              <a:rPr lang="zh-CN" altLang="en-US" sz="4300" smtClean="0">
                <a:ea typeface="华文新魏" panose="02010800040101010101" pitchFamily="2" charset="-122"/>
              </a:rPr>
              <a:t>问题</a:t>
            </a:r>
            <a:endParaRPr lang="zh-CN" altLang="en-US" sz="4300" smtClean="0">
              <a:ea typeface="华文新魏" panose="02010800040101010101" pitchFamily="2" charset="-122"/>
            </a:endParaRPr>
          </a:p>
        </p:txBody>
      </p:sp>
      <p:sp>
        <p:nvSpPr>
          <p:cNvPr id="62466" name="Rectangle 3"/>
          <p:cNvSpPr>
            <a:spLocks noGrp="1" noChangeArrowheads="1"/>
          </p:cNvSpPr>
          <p:nvPr>
            <p:ph type="body" idx="1"/>
          </p:nvPr>
        </p:nvSpPr>
        <p:spPr>
          <a:xfrm>
            <a:off x="254000" y="1844675"/>
            <a:ext cx="4102100" cy="4467225"/>
          </a:xfrm>
          <a:solidFill>
            <a:srgbClr val="FEFFE5"/>
          </a:solidFill>
        </p:spPr>
        <p:txBody>
          <a:bodyPr/>
          <a:lstStyle/>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void T1( ) {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a:t>
            </a:r>
            <a:r>
              <a:rPr lang="zh-CN" altLang="en-US" sz="2400" b="1" smtClean="0">
                <a:latin typeface="宋体" panose="02010600030101010101" pitchFamily="2" charset="-122"/>
              </a:rPr>
              <a:t>按旅客订票要求找到</a:t>
            </a:r>
            <a:r>
              <a:rPr lang="en-US" altLang="zh-CN" sz="2400" b="1" smtClean="0">
                <a:latin typeface="宋体" panose="02010600030101010101" pitchFamily="2" charset="-122"/>
              </a:rPr>
              <a:t>Aj};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int X1=Aj;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if(X1&gt;=1) {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X1--;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Aj=X1;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输出一张票</a:t>
            </a:r>
            <a:r>
              <a:rPr lang="en-US" altLang="zh-CN" sz="2400" b="1" smtClean="0">
                <a:latin typeface="宋体" panose="02010600030101010101" pitchFamily="2" charset="-122"/>
              </a:rPr>
              <a:t>*/;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else                   </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t>
            </a:r>
            <a:r>
              <a:rPr lang="zh-CN" altLang="en-US" sz="2400" b="1" smtClean="0">
                <a:latin typeface="宋体" panose="02010600030101010101" pitchFamily="2" charset="-122"/>
              </a:rPr>
              <a:t>输出信息</a:t>
            </a:r>
            <a:r>
              <a:rPr lang="en-US" altLang="zh-CN" sz="2400" b="1" smtClean="0">
                <a:latin typeface="宋体" panose="02010600030101010101" pitchFamily="2" charset="-122"/>
              </a:rPr>
              <a:t>"</a:t>
            </a:r>
            <a:r>
              <a:rPr lang="zh-CN" altLang="en-US" sz="2400" b="1" smtClean="0">
                <a:latin typeface="宋体" panose="02010600030101010101" pitchFamily="2" charset="-122"/>
              </a:rPr>
              <a:t>票已售完</a:t>
            </a:r>
            <a:r>
              <a:rPr lang="en-US" altLang="zh-CN" sz="2400" b="1" smtClean="0">
                <a:latin typeface="宋体" panose="02010600030101010101" pitchFamily="2" charset="-122"/>
              </a:rPr>
              <a:t>“*/;</a:t>
            </a:r>
            <a:endParaRPr lang="en-US" altLang="zh-CN" sz="2400" b="1" smtClean="0">
              <a:latin typeface="宋体" panose="02010600030101010101" pitchFamily="2" charset="-122"/>
            </a:endParaRPr>
          </a:p>
          <a:p>
            <a:pPr eaLnBrk="1" hangingPunct="1">
              <a:lnSpc>
                <a:spcPct val="90000"/>
              </a:lnSpc>
              <a:buFont typeface="Wingdings" panose="05000000000000000000" pitchFamily="2" charset="2"/>
              <a:buNone/>
            </a:pPr>
            <a:r>
              <a:rPr lang="en-US" altLang="zh-CN" sz="2400" b="1" smtClean="0">
                <a:latin typeface="宋体" panose="02010600030101010101" pitchFamily="2" charset="-122"/>
              </a:rPr>
              <a:t>}                         </a:t>
            </a:r>
            <a:endParaRPr lang="zh-CN" altLang="en-US" sz="2400" smtClean="0"/>
          </a:p>
        </p:txBody>
      </p:sp>
      <p:sp>
        <p:nvSpPr>
          <p:cNvPr id="62467" name="Rectangle 3"/>
          <p:cNvSpPr>
            <a:spLocks noChangeArrowheads="1"/>
          </p:cNvSpPr>
          <p:nvPr/>
        </p:nvSpPr>
        <p:spPr bwMode="auto">
          <a:xfrm>
            <a:off x="4573588" y="1844675"/>
            <a:ext cx="4319587" cy="4464050"/>
          </a:xfrm>
          <a:prstGeom prst="rect">
            <a:avLst/>
          </a:prstGeom>
          <a:solidFill>
            <a:srgbClr val="FEFFE5"/>
          </a:solidFill>
          <a:ln w="9525">
            <a:noFill/>
            <a:miter lim="800000"/>
          </a:ln>
        </p:spPr>
        <p:txBody>
          <a:bodyPr/>
          <a:lstStyle/>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void T2( ) {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r>
              <a:rPr lang="zh-CN" altLang="en-US" b="1">
                <a:latin typeface="宋体" panose="02010600030101010101" pitchFamily="2" charset="-122"/>
              </a:rPr>
              <a:t>按旅客订票要求找到</a:t>
            </a:r>
            <a:r>
              <a:rPr lang="en-US" altLang="zh-CN" b="1">
                <a:latin typeface="宋体" panose="02010600030101010101" pitchFamily="2" charset="-122"/>
              </a:rPr>
              <a:t>Aj};</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int X2=Aj;</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if(X2&gt;=1)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X2--;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Aj=X2;</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r>
              <a:rPr lang="zh-CN" altLang="en-US" b="1">
                <a:latin typeface="宋体" panose="02010600030101010101" pitchFamily="2" charset="-122"/>
              </a:rPr>
              <a:t>输出一张票</a:t>
            </a:r>
            <a:r>
              <a:rPr lang="en-US" altLang="zh-CN" b="1">
                <a:latin typeface="宋体" panose="02010600030101010101" pitchFamily="2" charset="-122"/>
              </a:rPr>
              <a:t>*/;</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else</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r>
              <a:rPr lang="zh-CN" altLang="en-US" b="1">
                <a:latin typeface="宋体" panose="02010600030101010101" pitchFamily="2" charset="-122"/>
              </a:rPr>
              <a:t>输出信息</a:t>
            </a:r>
            <a:r>
              <a:rPr lang="en-US" altLang="zh-CN" b="1">
                <a:latin typeface="宋体" panose="02010600030101010101" pitchFamily="2" charset="-122"/>
              </a:rPr>
              <a:t>"</a:t>
            </a:r>
            <a:r>
              <a:rPr lang="zh-CN" altLang="en-US" b="1">
                <a:latin typeface="宋体" panose="02010600030101010101" pitchFamily="2" charset="-122"/>
              </a:rPr>
              <a:t>票已售完</a:t>
            </a:r>
            <a:r>
              <a:rPr lang="en-US" altLang="zh-CN" b="1">
                <a:latin typeface="宋体" panose="02010600030101010101" pitchFamily="2" charset="-122"/>
              </a:rPr>
              <a:t>“*/;</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endParaRPr lang="zh-CN" altLang="zh-CN" b="1">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0" y="794385"/>
            <a:ext cx="9081135" cy="494220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zh-CN" altLang="en-US" sz="4100" smtClean="0">
                <a:ea typeface="华文新魏" panose="02010800040101010101" pitchFamily="2" charset="-122"/>
              </a:rPr>
              <a:t>（永远等待）</a:t>
            </a:r>
            <a:r>
              <a:rPr lang="zh-CN" altLang="zh-CN" sz="4100" smtClean="0">
                <a:ea typeface="华文新魏" panose="02010800040101010101" pitchFamily="2" charset="-122"/>
              </a:rPr>
              <a:t>内存资源</a:t>
            </a:r>
            <a:r>
              <a:rPr lang="zh-CN" altLang="en-US" sz="4100" smtClean="0">
                <a:ea typeface="华文新魏" panose="02010800040101010101" pitchFamily="2" charset="-122"/>
              </a:rPr>
              <a:t>管理问题</a:t>
            </a:r>
            <a:endParaRPr lang="zh-CN" altLang="en-US" sz="4100" smtClean="0">
              <a:ea typeface="华文新魏" panose="02010800040101010101" pitchFamily="2" charset="-122"/>
            </a:endParaRPr>
          </a:p>
        </p:txBody>
      </p:sp>
      <p:sp>
        <p:nvSpPr>
          <p:cNvPr id="63490" name="Rectangle 3"/>
          <p:cNvSpPr>
            <a:spLocks noGrp="1" noChangeArrowheads="1"/>
          </p:cNvSpPr>
          <p:nvPr>
            <p:ph type="body" idx="1"/>
          </p:nvPr>
        </p:nvSpPr>
        <p:spPr>
          <a:xfrm>
            <a:off x="685800" y="1628775"/>
            <a:ext cx="7772400" cy="936625"/>
          </a:xfrm>
          <a:solidFill>
            <a:srgbClr val="FEFFE5"/>
          </a:solidFill>
        </p:spPr>
        <p:txBody>
          <a:bodyPr/>
          <a:lstStyle/>
          <a:p>
            <a:pPr eaLnBrk="1" hangingPunct="1">
              <a:buFont typeface="Wingdings" panose="05000000000000000000" pitchFamily="2" charset="2"/>
              <a:buNone/>
            </a:pPr>
            <a:r>
              <a:rPr lang="zh-CN" altLang="en-US" sz="2400" b="1" smtClean="0">
                <a:latin typeface="宋体" panose="02010600030101010101" pitchFamily="2" charset="-122"/>
              </a:rPr>
              <a:t>申请和归还内存资源问题</a:t>
            </a:r>
            <a:endParaRPr lang="zh-CN" altLang="en-US" sz="2400" b="1" smtClean="0">
              <a:latin typeface="宋体" panose="02010600030101010101" pitchFamily="2" charset="-122"/>
            </a:endParaRPr>
          </a:p>
          <a:p>
            <a:pPr eaLnBrk="1" hangingPunct="1">
              <a:buFont typeface="Wingdings" panose="05000000000000000000" pitchFamily="2" charset="2"/>
              <a:buNone/>
            </a:pPr>
            <a:r>
              <a:rPr lang="en-US" altLang="zh-CN" sz="2400" b="1" smtClean="0">
                <a:latin typeface="宋体" panose="02010600030101010101" pitchFamily="2" charset="-122"/>
              </a:rPr>
              <a:t>int X=memory;         //memory</a:t>
            </a:r>
            <a:r>
              <a:rPr lang="zh-CN" altLang="en-US" sz="2400" b="1" smtClean="0">
                <a:latin typeface="宋体" panose="02010600030101010101" pitchFamily="2" charset="-122"/>
              </a:rPr>
              <a:t>为初始内存容量</a:t>
            </a:r>
            <a:endParaRPr lang="zh-CN" altLang="en-US" sz="2400" smtClean="0"/>
          </a:p>
        </p:txBody>
      </p:sp>
      <p:sp>
        <p:nvSpPr>
          <p:cNvPr id="63491" name="Rectangle 3"/>
          <p:cNvSpPr>
            <a:spLocks noChangeArrowheads="1"/>
          </p:cNvSpPr>
          <p:nvPr/>
        </p:nvSpPr>
        <p:spPr bwMode="auto">
          <a:xfrm>
            <a:off x="250825" y="2708275"/>
            <a:ext cx="4826000" cy="3095625"/>
          </a:xfrm>
          <a:prstGeom prst="rect">
            <a:avLst/>
          </a:prstGeom>
          <a:solidFill>
            <a:srgbClr val="FEFFE5"/>
          </a:solidFill>
          <a:ln w="9525">
            <a:noFill/>
            <a:miter lim="800000"/>
          </a:ln>
        </p:spPr>
        <p:txBody>
          <a:bodyPr/>
          <a:lstStyle/>
          <a:p>
            <a:pPr marL="342900" indent="-342900">
              <a:lnSpc>
                <a:spcPct val="90000"/>
              </a:lnSpc>
              <a:spcBef>
                <a:spcPct val="20000"/>
              </a:spcBef>
              <a:buClr>
                <a:srgbClr val="CC3300"/>
              </a:buClr>
              <a:buSzPct val="85000"/>
              <a:buFont typeface="Wingdings" panose="05000000000000000000" pitchFamily="2" charset="2"/>
              <a:buNone/>
            </a:pPr>
            <a:endParaRPr lang="en-GB"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GB" altLang="zh-CN" b="1">
                <a:latin typeface="宋体" panose="02010600030101010101" pitchFamily="2" charset="-122"/>
              </a:rPr>
              <a:t>void</a:t>
            </a:r>
            <a:r>
              <a:rPr lang="en-US" altLang="zh-CN" b="1">
                <a:latin typeface="宋体" panose="02010600030101010101" pitchFamily="2" charset="-122"/>
              </a:rPr>
              <a:t> borrow(int B) {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if(B&gt;X)</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a:t>
            </a:r>
            <a:r>
              <a:rPr lang="en-US" altLang="zh-CN" sz="2000" b="1">
                <a:latin typeface="宋体" panose="02010600030101010101" pitchFamily="2" charset="-122"/>
              </a:rPr>
              <a:t> {/*</a:t>
            </a:r>
            <a:r>
              <a:rPr lang="zh-CN" altLang="en-US" sz="2000" b="1">
                <a:latin typeface="宋体" panose="02010600030101010101" pitchFamily="2" charset="-122"/>
              </a:rPr>
              <a:t>进程进入等待内存资源队列</a:t>
            </a:r>
            <a:r>
              <a:rPr lang="en-US" altLang="zh-CN" sz="2000" b="1">
                <a:latin typeface="宋体" panose="02010600030101010101" pitchFamily="2" charset="-122"/>
              </a:rPr>
              <a:t>*/;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X=X-B ;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sz="2000" b="1">
                <a:latin typeface="宋体" panose="02010600030101010101" pitchFamily="2" charset="-122"/>
              </a:rPr>
              <a:t>  </a:t>
            </a:r>
            <a:r>
              <a:rPr lang="en-US" altLang="zh-CN" sz="1800" b="1">
                <a:latin typeface="宋体" panose="02010600030101010101" pitchFamily="2" charset="-122"/>
              </a:rPr>
              <a:t>/*</a:t>
            </a:r>
            <a:r>
              <a:rPr lang="zh-CN" altLang="en-US" sz="1800" b="1">
                <a:latin typeface="宋体" panose="02010600030101010101" pitchFamily="2" charset="-122"/>
              </a:rPr>
              <a:t>修改内存分配表，进程获得内存资源</a:t>
            </a:r>
            <a:r>
              <a:rPr lang="en-US" altLang="zh-CN" sz="1800" b="1">
                <a:latin typeface="宋体" panose="02010600030101010101" pitchFamily="2" charset="-122"/>
              </a:rPr>
              <a:t>*/;</a:t>
            </a:r>
            <a:r>
              <a:rPr lang="en-US" altLang="zh-CN" sz="2000" b="1">
                <a:latin typeface="宋体" panose="02010600030101010101" pitchFamily="2" charset="-122"/>
              </a:rPr>
              <a:t>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endParaRPr lang="en-US" altLang="zh-CN" b="1">
              <a:latin typeface="宋体" panose="02010600030101010101" pitchFamily="2" charset="-122"/>
            </a:endParaRPr>
          </a:p>
        </p:txBody>
      </p:sp>
      <p:sp>
        <p:nvSpPr>
          <p:cNvPr id="63492" name="Rectangle 3"/>
          <p:cNvSpPr>
            <a:spLocks noChangeArrowheads="1"/>
          </p:cNvSpPr>
          <p:nvPr/>
        </p:nvSpPr>
        <p:spPr bwMode="auto">
          <a:xfrm>
            <a:off x="5219700" y="2781300"/>
            <a:ext cx="3673475" cy="2952750"/>
          </a:xfrm>
          <a:prstGeom prst="rect">
            <a:avLst/>
          </a:prstGeom>
          <a:solidFill>
            <a:srgbClr val="FEFFE5"/>
          </a:solidFill>
          <a:ln w="9525">
            <a:noFill/>
            <a:miter lim="800000"/>
          </a:ln>
        </p:spPr>
        <p:txBody>
          <a:bodyPr/>
          <a:lstStyle/>
          <a:p>
            <a:pPr marL="342900" indent="-342900">
              <a:lnSpc>
                <a:spcPct val="90000"/>
              </a:lnSpc>
              <a:spcBef>
                <a:spcPct val="20000"/>
              </a:spcBef>
              <a:buClr>
                <a:srgbClr val="CC3300"/>
              </a:buClr>
              <a:buSzPct val="85000"/>
              <a:buFont typeface="Wingdings" panose="05000000000000000000" pitchFamily="2" charset="2"/>
              <a:buNone/>
            </a:pP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void return(int B) {</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	X=X+B;</a:t>
            </a:r>
            <a:endParaRPr lang="en-US" altLang="zh-CN"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sz="2000" b="1">
                <a:latin typeface="宋体" panose="02010600030101010101" pitchFamily="2" charset="-122"/>
              </a:rPr>
              <a:t>   /*</a:t>
            </a:r>
            <a:r>
              <a:rPr lang="zh-CN" altLang="en-US" sz="2000" b="1">
                <a:latin typeface="宋体" panose="02010600030101010101" pitchFamily="2" charset="-122"/>
              </a:rPr>
              <a:t>修改内存分配表</a:t>
            </a:r>
            <a:r>
              <a:rPr lang="en-US" altLang="zh-CN" sz="2000" b="1">
                <a:latin typeface="宋体" panose="02010600030101010101" pitchFamily="2" charset="-122"/>
              </a:rPr>
              <a:t>*/;</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sz="2000" b="1">
                <a:latin typeface="宋体" panose="02010600030101010101" pitchFamily="2" charset="-122"/>
              </a:rPr>
              <a:t>   /*</a:t>
            </a:r>
            <a:r>
              <a:rPr lang="zh-CN" altLang="en-US" sz="2000" b="1">
                <a:latin typeface="宋体" panose="02010600030101010101" pitchFamily="2" charset="-122"/>
              </a:rPr>
              <a:t>释放等内存资源进程</a:t>
            </a:r>
            <a:r>
              <a:rPr lang="en-US" altLang="zh-CN" sz="2000" b="1">
                <a:latin typeface="宋体" panose="02010600030101010101" pitchFamily="2" charset="-122"/>
              </a:rPr>
              <a:t>*/;</a:t>
            </a:r>
            <a:r>
              <a:rPr lang="en-US" altLang="zh-CN" b="1">
                <a:latin typeface="宋体" panose="02010600030101010101" pitchFamily="2" charset="-122"/>
              </a:rPr>
              <a:t> </a:t>
            </a:r>
            <a:endParaRPr lang="en-US" altLang="zh-CN" sz="2000" b="1">
              <a:latin typeface="宋体" panose="02010600030101010101" pitchFamily="2" charset="-122"/>
            </a:endParaRPr>
          </a:p>
          <a:p>
            <a:pPr marL="342900" indent="-342900">
              <a:lnSpc>
                <a:spcPct val="90000"/>
              </a:lnSpc>
              <a:spcBef>
                <a:spcPct val="20000"/>
              </a:spcBef>
              <a:buClr>
                <a:srgbClr val="CC3300"/>
              </a:buClr>
              <a:buSzPct val="85000"/>
              <a:buFont typeface="Wingdings" panose="05000000000000000000" pitchFamily="2" charset="2"/>
              <a:buNone/>
            </a:pPr>
            <a:r>
              <a:rPr lang="en-US" altLang="zh-CN" b="1">
                <a:latin typeface="宋体" panose="02010600030101010101" pitchFamily="2" charset="-122"/>
              </a:rPr>
              <a:t>}</a:t>
            </a:r>
            <a:endParaRPr lang="en-US" altLang="zh-CN" sz="2000" b="1">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 y="111125"/>
            <a:ext cx="8977630" cy="3589020"/>
          </a:xfrm>
        </p:spPr>
        <p:txBody>
          <a:bodyPr/>
          <a:p>
            <a:r>
              <a:rPr lang="zh-CN" altLang="en-US"/>
              <a:t>进程</a:t>
            </a:r>
            <a:r>
              <a:rPr lang="en-US" altLang="zh-CN"/>
              <a:t>A</a:t>
            </a:r>
            <a:r>
              <a:rPr lang="zh-CN" altLang="en-US"/>
              <a:t>， 已获得</a:t>
            </a:r>
            <a:r>
              <a:rPr lang="en-US" altLang="zh-CN"/>
              <a:t>3</a:t>
            </a:r>
            <a:r>
              <a:rPr lang="en-US" altLang="zh-CN"/>
              <a:t>00M</a:t>
            </a:r>
            <a:r>
              <a:rPr lang="zh-CN" altLang="en-US"/>
              <a:t>内存，运行一段时间后为释放内存，需再申请</a:t>
            </a:r>
            <a:r>
              <a:rPr lang="en-US" altLang="zh-CN"/>
              <a:t>150M</a:t>
            </a:r>
            <a:r>
              <a:rPr lang="zh-CN" altLang="en-US"/>
              <a:t>内存；</a:t>
            </a:r>
            <a:endParaRPr lang="zh-CN" altLang="en-US"/>
          </a:p>
          <a:p>
            <a:r>
              <a:rPr lang="zh-CN" altLang="en-US">
                <a:sym typeface="+mn-ea"/>
              </a:rPr>
              <a:t>进程</a:t>
            </a:r>
            <a:r>
              <a:rPr lang="en-US" altLang="zh-CN">
                <a:sym typeface="+mn-ea"/>
              </a:rPr>
              <a:t>B</a:t>
            </a:r>
            <a:r>
              <a:rPr lang="zh-CN" altLang="en-US">
                <a:sym typeface="+mn-ea"/>
              </a:rPr>
              <a:t>， 已获得</a:t>
            </a:r>
            <a:r>
              <a:rPr lang="en-US" altLang="zh-CN">
                <a:sym typeface="+mn-ea"/>
              </a:rPr>
              <a:t>2</a:t>
            </a:r>
            <a:r>
              <a:rPr lang="en-US" altLang="zh-CN">
                <a:sym typeface="+mn-ea"/>
              </a:rPr>
              <a:t>00M</a:t>
            </a:r>
            <a:r>
              <a:rPr lang="zh-CN" altLang="en-US">
                <a:sym typeface="+mn-ea"/>
              </a:rPr>
              <a:t>内存，运行一段时间后为释放内存，需再申请</a:t>
            </a:r>
            <a:r>
              <a:rPr lang="en-US" altLang="zh-CN">
                <a:sym typeface="+mn-ea"/>
              </a:rPr>
              <a:t>120</a:t>
            </a:r>
            <a:r>
              <a:rPr lang="en-US" altLang="zh-CN">
                <a:sym typeface="+mn-ea"/>
              </a:rPr>
              <a:t>M</a:t>
            </a:r>
            <a:r>
              <a:rPr lang="zh-CN" altLang="en-US">
                <a:sym typeface="+mn-ea"/>
              </a:rPr>
              <a:t>内存；</a:t>
            </a:r>
            <a:endParaRPr lang="zh-CN" altLang="en-US">
              <a:sym typeface="+mn-ea"/>
            </a:endParaRPr>
          </a:p>
          <a:p>
            <a:r>
              <a:rPr lang="zh-CN" altLang="en-US"/>
              <a:t>内存总量为</a:t>
            </a:r>
            <a:r>
              <a:rPr lang="en-US" altLang="zh-CN"/>
              <a:t>1000M</a:t>
            </a:r>
            <a:r>
              <a:rPr lang="zh-CN" altLang="en-US"/>
              <a:t>，其中</a:t>
            </a:r>
            <a:r>
              <a:rPr lang="en-US" altLang="zh-CN"/>
              <a:t>400M</a:t>
            </a:r>
            <a:r>
              <a:rPr lang="zh-CN" altLang="en-US"/>
              <a:t>为系统区，</a:t>
            </a:r>
            <a:r>
              <a:rPr lang="en-US" altLang="zh-CN"/>
              <a:t>600M</a:t>
            </a:r>
            <a:r>
              <a:rPr lang="zh-CN" altLang="en-US"/>
              <a:t>为用户区。</a:t>
            </a:r>
            <a:endParaRPr lang="zh-CN" altLang="en-US"/>
          </a:p>
          <a:p>
            <a:r>
              <a:rPr lang="zh-CN" altLang="en-US">
                <a:sym typeface="+mn-ea"/>
              </a:rPr>
              <a:t>进程</a:t>
            </a:r>
            <a:r>
              <a:rPr lang="en-US" altLang="zh-CN">
                <a:sym typeface="+mn-ea"/>
              </a:rPr>
              <a:t>A</a:t>
            </a:r>
            <a:r>
              <a:rPr lang="zh-CN" altLang="en-US">
                <a:sym typeface="+mn-ea"/>
              </a:rPr>
              <a:t>与</a:t>
            </a:r>
            <a:r>
              <a:rPr lang="en-US" altLang="zh-CN">
                <a:sym typeface="+mn-ea"/>
              </a:rPr>
              <a:t>B</a:t>
            </a:r>
            <a:r>
              <a:rPr lang="zh-CN" altLang="en-US">
                <a:sym typeface="+mn-ea"/>
              </a:rPr>
              <a:t>陷入无限期互相等待（等待对方释放内存</a:t>
            </a:r>
            <a:r>
              <a:rPr lang="zh-CN" altLang="en-US">
                <a:sym typeface="+mn-ea"/>
              </a:rPr>
              <a:t>）</a:t>
            </a:r>
            <a:endParaRPr lang="zh-CN" altLang="en-US">
              <a:sym typeface="+mn-ea"/>
            </a:endParaRPr>
          </a:p>
        </p:txBody>
      </p:sp>
      <p:pic>
        <p:nvPicPr>
          <p:cNvPr id="4" name="图片 3"/>
          <p:cNvPicPr>
            <a:picLocks noChangeAspect="1"/>
          </p:cNvPicPr>
          <p:nvPr/>
        </p:nvPicPr>
        <p:blipFill>
          <a:blip r:embed="rId1"/>
          <a:stretch>
            <a:fillRect/>
          </a:stretch>
        </p:blipFill>
        <p:spPr>
          <a:xfrm>
            <a:off x="-635" y="4359275"/>
            <a:ext cx="9133205" cy="24606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539750" y="115888"/>
            <a:ext cx="8382000" cy="14859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进程的交往：竞争与协作</a:t>
            </a:r>
            <a:r>
              <a:rPr lang="en-US" altLang="zh-CN" sz="4800" smtClean="0">
                <a:latin typeface="华文新魏" panose="02010800040101010101" pitchFamily="2" charset="-122"/>
                <a:ea typeface="华文新魏" panose="02010800040101010101" pitchFamily="2" charset="-122"/>
              </a:rPr>
              <a:t>(1)</a:t>
            </a:r>
            <a:br>
              <a:rPr lang="en-US" altLang="zh-CN" sz="5400" smtClean="0">
                <a:latin typeface="华文新魏" panose="02010800040101010101" pitchFamily="2" charset="-122"/>
                <a:ea typeface="华文新魏" panose="02010800040101010101" pitchFamily="2" charset="-122"/>
              </a:rPr>
            </a:br>
            <a:r>
              <a:rPr lang="zh-CN" altLang="en-US" sz="4000" smtClean="0">
                <a:latin typeface="华文新魏" panose="02010800040101010101" pitchFamily="2" charset="-122"/>
                <a:ea typeface="华文新魏" panose="02010800040101010101" pitchFamily="2" charset="-122"/>
              </a:rPr>
              <a:t>第一种是竞争关系</a:t>
            </a:r>
            <a:r>
              <a:rPr lang="zh-CN" altLang="en-US" smtClean="0"/>
              <a:t> </a:t>
            </a:r>
            <a:endParaRPr lang="zh-CN" altLang="en-US" smtClean="0"/>
          </a:p>
        </p:txBody>
      </p:sp>
      <p:sp>
        <p:nvSpPr>
          <p:cNvPr id="64514" name="Rectangle 3"/>
          <p:cNvSpPr>
            <a:spLocks noGrp="1" noChangeArrowheads="1"/>
          </p:cNvSpPr>
          <p:nvPr>
            <p:ph type="body" idx="4294967295"/>
          </p:nvPr>
        </p:nvSpPr>
        <p:spPr>
          <a:xfrm>
            <a:off x="466725" y="1987550"/>
            <a:ext cx="8281988" cy="4537075"/>
          </a:xfrm>
        </p:spPr>
        <p:txBody>
          <a:bodyPr/>
          <a:lstStyle/>
          <a:p>
            <a:pPr>
              <a:lnSpc>
                <a:spcPct val="90000"/>
              </a:lnSpc>
            </a:pPr>
            <a:r>
              <a:rPr lang="zh-CN" altLang="en-US" sz="3000" smtClean="0"/>
              <a:t>竞争关系： 指原本不存在逻辑关系的诸进程因共享资源而产生的交互和制约关系。这是一种间接制约，又称互斥关系。</a:t>
            </a:r>
            <a:endParaRPr lang="zh-CN" altLang="en-US" sz="3000" smtClean="0"/>
          </a:p>
          <a:p>
            <a:pPr>
              <a:lnSpc>
                <a:spcPct val="90000"/>
              </a:lnSpc>
            </a:pPr>
            <a:r>
              <a:rPr lang="zh-CN" altLang="en-US" sz="3000" smtClean="0"/>
              <a:t>资源竞争的两个控制问题：</a:t>
            </a:r>
            <a:endParaRPr lang="zh-CN" altLang="en-US" sz="3000" smtClean="0"/>
          </a:p>
          <a:p>
            <a:pPr lvl="1">
              <a:lnSpc>
                <a:spcPct val="90000"/>
              </a:lnSpc>
            </a:pPr>
            <a:r>
              <a:rPr lang="zh-CN" altLang="en-US" sz="3000" smtClean="0"/>
              <a:t>死锁</a:t>
            </a:r>
            <a:r>
              <a:rPr lang="en-US" altLang="zh-CN" sz="3000" smtClean="0"/>
              <a:t>(Deadlock)</a:t>
            </a:r>
            <a:r>
              <a:rPr lang="zh-CN" altLang="en-US" sz="3000" smtClean="0"/>
              <a:t>问题：进程因争夺资源陷入永久等待的状态；  </a:t>
            </a:r>
            <a:endParaRPr lang="zh-CN" altLang="en-US" sz="3000" smtClean="0"/>
          </a:p>
          <a:p>
            <a:pPr lvl="1">
              <a:lnSpc>
                <a:spcPct val="90000"/>
              </a:lnSpc>
            </a:pPr>
            <a:r>
              <a:rPr lang="zh-CN" altLang="en-US" sz="3000" smtClean="0"/>
              <a:t>饥饿</a:t>
            </a:r>
            <a:r>
              <a:rPr lang="en-US" altLang="zh-CN" sz="3000" smtClean="0"/>
              <a:t>(Starvation) </a:t>
            </a:r>
            <a:r>
              <a:rPr lang="zh-CN" altLang="en-US" sz="3000" smtClean="0"/>
              <a:t>问题：进程对资源的使用被无限期拖延或超过等待时间的上届。</a:t>
            </a:r>
            <a:endParaRPr lang="en-US" altLang="zh-CN" sz="3000" smtClean="0"/>
          </a:p>
          <a:p>
            <a:pPr>
              <a:lnSpc>
                <a:spcPct val="90000"/>
              </a:lnSpc>
            </a:pPr>
            <a:r>
              <a:rPr lang="zh-CN" altLang="en-US" sz="3000" smtClean="0"/>
              <a:t>既要解决饥饿问题，又要解决死锁问题。</a:t>
            </a:r>
            <a:endParaRPr lang="en-US" altLang="zh-CN" sz="3000" smtClean="0"/>
          </a:p>
        </p:txBody>
      </p:sp>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468313" y="241935"/>
            <a:ext cx="84582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进程的交往：竞争与协作</a:t>
            </a:r>
            <a:r>
              <a:rPr lang="en-US" altLang="zh-CN" sz="4800" smtClean="0">
                <a:latin typeface="华文新魏" panose="02010800040101010101" pitchFamily="2" charset="-122"/>
                <a:ea typeface="华文新魏" panose="02010800040101010101" pitchFamily="2" charset="-122"/>
              </a:rPr>
              <a:t>(2)</a:t>
            </a:r>
            <a:br>
              <a:rPr lang="en-US" altLang="zh-CN" sz="5400" smtClean="0">
                <a:latin typeface="华文新魏" panose="02010800040101010101" pitchFamily="2" charset="-122"/>
                <a:ea typeface="华文新魏" panose="02010800040101010101" pitchFamily="2" charset="-122"/>
              </a:rPr>
            </a:br>
            <a:r>
              <a:rPr lang="zh-CN" altLang="en-US" sz="3600" b="1" smtClean="0">
                <a:latin typeface="华文新魏" panose="02010800040101010101" pitchFamily="2" charset="-122"/>
                <a:ea typeface="华文新魏" panose="02010800040101010101" pitchFamily="2" charset="-122"/>
              </a:rPr>
              <a:t>进程互斥</a:t>
            </a:r>
            <a:r>
              <a:rPr lang="en-US" altLang="zh-CN" sz="3600" b="1" smtClean="0">
                <a:latin typeface="华文新魏" panose="02010800040101010101" pitchFamily="2" charset="-122"/>
                <a:ea typeface="华文新魏" panose="02010800040101010101" pitchFamily="2" charset="-122"/>
              </a:rPr>
              <a:t>(Mutual Exclusion)</a:t>
            </a:r>
            <a:endParaRPr lang="en-US" altLang="zh-CN" sz="3600" b="1" smtClean="0">
              <a:latin typeface="华文新魏" panose="02010800040101010101" pitchFamily="2" charset="-122"/>
              <a:ea typeface="华文新魏" panose="02010800040101010101" pitchFamily="2" charset="-122"/>
            </a:endParaRPr>
          </a:p>
        </p:txBody>
      </p:sp>
      <p:sp>
        <p:nvSpPr>
          <p:cNvPr id="65538" name="Rectangle 3"/>
          <p:cNvSpPr>
            <a:spLocks noGrp="1" noChangeArrowheads="1"/>
          </p:cNvSpPr>
          <p:nvPr>
            <p:ph type="body" idx="4294967295"/>
          </p:nvPr>
        </p:nvSpPr>
        <p:spPr>
          <a:xfrm>
            <a:off x="250825" y="1678305"/>
            <a:ext cx="8425180" cy="1209040"/>
          </a:xfrm>
        </p:spPr>
        <p:txBody>
          <a:bodyPr/>
          <a:lstStyle/>
          <a:p>
            <a:r>
              <a:rPr lang="en-US" altLang="zh-CN" smtClean="0"/>
              <a:t> </a:t>
            </a:r>
            <a:r>
              <a:rPr lang="zh-CN" altLang="en-US" smtClean="0"/>
              <a:t>进程互斥：指若干个进程因相互争夺独占型资源时所产生的竞争制约关系。</a:t>
            </a:r>
            <a:endParaRPr lang="en-US" altLang="zh-CN" smtClean="0"/>
          </a:p>
        </p:txBody>
      </p:sp>
      <p:pic>
        <p:nvPicPr>
          <p:cNvPr id="2" name="图片 1"/>
          <p:cNvPicPr>
            <a:picLocks noChangeAspect="1"/>
          </p:cNvPicPr>
          <p:nvPr/>
        </p:nvPicPr>
        <p:blipFill>
          <a:blip r:embed="rId1"/>
          <a:stretch>
            <a:fillRect/>
          </a:stretch>
        </p:blipFill>
        <p:spPr>
          <a:xfrm>
            <a:off x="866140" y="2743835"/>
            <a:ext cx="2543175" cy="3971290"/>
          </a:xfrm>
          <a:prstGeom prst="rect">
            <a:avLst/>
          </a:prstGeom>
        </p:spPr>
      </p:pic>
      <p:pic>
        <p:nvPicPr>
          <p:cNvPr id="3" name="图片 2"/>
          <p:cNvPicPr>
            <a:picLocks noChangeAspect="1"/>
          </p:cNvPicPr>
          <p:nvPr/>
        </p:nvPicPr>
        <p:blipFill>
          <a:blip r:embed="rId2"/>
          <a:stretch>
            <a:fillRect/>
          </a:stretch>
        </p:blipFill>
        <p:spPr>
          <a:xfrm>
            <a:off x="3953510" y="2743835"/>
            <a:ext cx="3339465" cy="3978275"/>
          </a:xfrm>
          <a:prstGeom prst="rect">
            <a:avLst/>
          </a:prstGeom>
        </p:spPr>
      </p:pic>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6"/>
          <p:cNvSpPr/>
          <p:nvPr/>
        </p:nvSpPr>
        <p:spPr>
          <a:xfrm>
            <a:off x="4863148" y="6286183"/>
            <a:ext cx="4724400" cy="519112"/>
          </a:xfrm>
          <a:prstGeom prst="rect">
            <a:avLst/>
          </a:prstGeom>
          <a:noFill/>
          <a:ln w="9525">
            <a:noFill/>
          </a:ln>
        </p:spPr>
        <p:txBody>
          <a:bodyPr anchor="t">
            <a:spAutoFit/>
          </a:bodyPr>
          <a:p>
            <a:r>
              <a:rPr lang="en-US" altLang="zh-CN" b="1" dirty="0">
                <a:solidFill>
                  <a:srgbClr val="FF6600"/>
                </a:solidFill>
                <a:latin typeface="楷体_GB2312" pitchFamily="49" charset="-122"/>
                <a:ea typeface="楷体_GB2312" pitchFamily="49" charset="-122"/>
              </a:rPr>
              <a:t> </a:t>
            </a:r>
            <a:r>
              <a:rPr lang="zh-CN" altLang="en-US" b="1" dirty="0">
                <a:solidFill>
                  <a:srgbClr val="FF6600"/>
                </a:solidFill>
                <a:latin typeface="楷体_GB2312" pitchFamily="49" charset="-122"/>
                <a:ea typeface="楷体_GB2312" pitchFamily="49" charset="-122"/>
              </a:rPr>
              <a:t>进程的互斥（间接作用）</a:t>
            </a:r>
            <a:endParaRPr lang="zh-CN" altLang="en-US" b="1" dirty="0">
              <a:solidFill>
                <a:srgbClr val="FF6600"/>
              </a:solidFill>
              <a:latin typeface="楷体_GB2312" pitchFamily="49" charset="-122"/>
              <a:ea typeface="楷体_GB2312" pitchFamily="49" charset="-122"/>
            </a:endParaRPr>
          </a:p>
        </p:txBody>
      </p:sp>
      <p:grpSp>
        <p:nvGrpSpPr>
          <p:cNvPr id="27650" name="Group 7"/>
          <p:cNvGrpSpPr/>
          <p:nvPr/>
        </p:nvGrpSpPr>
        <p:grpSpPr>
          <a:xfrm>
            <a:off x="1006793" y="1701165"/>
            <a:ext cx="2982913" cy="2154607"/>
            <a:chOff x="113" y="0"/>
            <a:chExt cx="1879" cy="1506"/>
          </a:xfrm>
        </p:grpSpPr>
        <p:sp>
          <p:nvSpPr>
            <p:cNvPr id="27651" name="Text Box 8"/>
            <p:cNvSpPr txBox="1"/>
            <p:nvPr/>
          </p:nvSpPr>
          <p:spPr>
            <a:xfrm>
              <a:off x="921" y="22"/>
              <a:ext cx="1071" cy="1484"/>
            </a:xfrm>
            <a:prstGeom prst="rect">
              <a:avLst/>
            </a:prstGeom>
            <a:noFill/>
            <a:ln w="9525">
              <a:noFill/>
            </a:ln>
          </p:spPr>
          <p:txBody>
            <a:bodyPr anchor="t">
              <a:spAutoFit/>
            </a:bodyPr>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 := a +1 </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print (a)</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t>
              </a:r>
              <a:endParaRPr lang="en-US" altLang="zh-CN" b="1" dirty="0">
                <a:solidFill>
                  <a:srgbClr val="990000"/>
                </a:solidFill>
                <a:latin typeface="Times New Roman" panose="02020603050405020304" pitchFamily="18" charset="0"/>
                <a:ea typeface="宋体" panose="02010600030101010101" pitchFamily="2" charset="-122"/>
              </a:endParaRPr>
            </a:p>
          </p:txBody>
        </p:sp>
        <p:sp>
          <p:nvSpPr>
            <p:cNvPr id="27652" name="Text Box 9"/>
            <p:cNvSpPr txBox="1"/>
            <p:nvPr/>
          </p:nvSpPr>
          <p:spPr>
            <a:xfrm>
              <a:off x="113" y="0"/>
              <a:ext cx="564" cy="322"/>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1 </a:t>
              </a:r>
              <a:endParaRPr lang="en-US" altLang="zh-CN" b="1" dirty="0">
                <a:latin typeface="Times New Roman" panose="02020603050405020304" pitchFamily="18" charset="0"/>
                <a:ea typeface="宋体" panose="02010600030101010101" pitchFamily="2" charset="-122"/>
              </a:endParaRPr>
            </a:p>
          </p:txBody>
        </p:sp>
        <p:sp>
          <p:nvSpPr>
            <p:cNvPr id="27653" name="Text Box 10"/>
            <p:cNvSpPr txBox="1"/>
            <p:nvPr/>
          </p:nvSpPr>
          <p:spPr>
            <a:xfrm>
              <a:off x="180" y="707"/>
              <a:ext cx="677" cy="322"/>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anose="02010600030101010101" pitchFamily="2" charset="-122"/>
                </a:rPr>
                <a:t>互斥</a:t>
              </a:r>
              <a:endParaRPr lang="zh-CN" altLang="en-US" dirty="0">
                <a:latin typeface="Times New Roman" panose="02020603050405020304" pitchFamily="18" charset="0"/>
                <a:ea typeface="宋体" panose="02010600030101010101" pitchFamily="2" charset="-122"/>
              </a:endParaRPr>
            </a:p>
          </p:txBody>
        </p:sp>
        <p:sp>
          <p:nvSpPr>
            <p:cNvPr id="27654" name="AutoShape 11" descr="小网格"/>
            <p:cNvSpPr/>
            <p:nvPr/>
          </p:nvSpPr>
          <p:spPr>
            <a:xfrm>
              <a:off x="695" y="582"/>
              <a:ext cx="169" cy="507"/>
            </a:xfrm>
            <a:prstGeom prst="leftBrace">
              <a:avLst>
                <a:gd name="adj1" fmla="val 25000"/>
                <a:gd name="adj2" fmla="val 50000"/>
              </a:avLst>
            </a:prstGeom>
            <a:noFill/>
            <a:ln w="28575" cap="flat" cmpd="sng">
              <a:solidFill>
                <a:srgbClr val="0000FF"/>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grpSp>
      <p:sp>
        <p:nvSpPr>
          <p:cNvPr id="27655" name="Text Box 12"/>
          <p:cNvSpPr txBox="1"/>
          <p:nvPr/>
        </p:nvSpPr>
        <p:spPr>
          <a:xfrm>
            <a:off x="2268538" y="3933825"/>
            <a:ext cx="1700212" cy="2443163"/>
          </a:xfrm>
          <a:prstGeom prst="rect">
            <a:avLst/>
          </a:prstGeom>
          <a:noFill/>
          <a:ln w="9525">
            <a:noFill/>
          </a:ln>
        </p:spPr>
        <p:txBody>
          <a:bodyPr anchor="t">
            <a:spAutoFit/>
          </a:bodyPr>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 := a -1 </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print (a)</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t>
            </a:r>
            <a:endParaRPr lang="en-US" altLang="zh-CN" b="1" dirty="0">
              <a:solidFill>
                <a:srgbClr val="990000"/>
              </a:solidFill>
              <a:latin typeface="Times New Roman" panose="02020603050405020304" pitchFamily="18" charset="0"/>
              <a:ea typeface="宋体" panose="02010600030101010101" pitchFamily="2" charset="-122"/>
            </a:endParaRPr>
          </a:p>
        </p:txBody>
      </p:sp>
      <p:sp>
        <p:nvSpPr>
          <p:cNvPr id="27656" name="Text Box 13"/>
          <p:cNvSpPr txBox="1"/>
          <p:nvPr/>
        </p:nvSpPr>
        <p:spPr>
          <a:xfrm>
            <a:off x="1042988" y="4005263"/>
            <a:ext cx="895350" cy="519112"/>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27657" name="Rectangle 14"/>
          <p:cNvSpPr/>
          <p:nvPr/>
        </p:nvSpPr>
        <p:spPr>
          <a:xfrm>
            <a:off x="1114108" y="4797425"/>
            <a:ext cx="1090612" cy="519113"/>
          </a:xfrm>
          <a:prstGeom prst="rect">
            <a:avLst/>
          </a:prstGeom>
          <a:noFill/>
          <a:ln w="9525">
            <a:noFill/>
          </a:ln>
        </p:spPr>
        <p:txBody>
          <a:bodyPr anchor="t">
            <a:spAutoFit/>
          </a:bodyPr>
          <a:p>
            <a:r>
              <a:rPr lang="zh-CN" altLang="en-US" b="1" dirty="0">
                <a:latin typeface="Times New Roman" panose="02020603050405020304" pitchFamily="18" charset="0"/>
                <a:ea typeface="宋体" panose="02010600030101010101" pitchFamily="2" charset="-122"/>
              </a:rPr>
              <a:t>互斥</a:t>
            </a:r>
            <a:endParaRPr lang="zh-CN" altLang="en-US" dirty="0">
              <a:latin typeface="Times New Roman" panose="02020603050405020304" pitchFamily="18" charset="0"/>
              <a:ea typeface="宋体" panose="02010600030101010101" pitchFamily="2" charset="-122"/>
            </a:endParaRPr>
          </a:p>
        </p:txBody>
      </p:sp>
      <p:sp>
        <p:nvSpPr>
          <p:cNvPr id="27658" name="AutoShape 15" descr="小网格"/>
          <p:cNvSpPr/>
          <p:nvPr/>
        </p:nvSpPr>
        <p:spPr>
          <a:xfrm>
            <a:off x="1908175" y="4653915"/>
            <a:ext cx="268288" cy="804863"/>
          </a:xfrm>
          <a:prstGeom prst="leftBrace">
            <a:avLst>
              <a:gd name="adj1" fmla="val 24805"/>
              <a:gd name="adj2" fmla="val 50000"/>
            </a:avLst>
          </a:prstGeom>
          <a:noFill/>
          <a:ln w="28575" cap="flat" cmpd="sng">
            <a:solidFill>
              <a:srgbClr val="0000FF"/>
            </a:solidFill>
            <a:prstDash val="solid"/>
            <a:round/>
            <a:headEnd type="none" w="med" len="med"/>
            <a:tailEnd type="none" w="med" len="med"/>
          </a:ln>
        </p:spPr>
        <p:txBody>
          <a:bodyPr wrap="none" anchor="ctr"/>
          <a:p>
            <a:endParaRPr lang="zh-CN" altLang="en-US" dirty="0">
              <a:latin typeface="Tahoma" panose="020B0604030504040204" pitchFamily="34" charset="0"/>
              <a:ea typeface="隶书" panose="02010509060101010101" pitchFamily="49" charset="-122"/>
            </a:endParaRPr>
          </a:p>
        </p:txBody>
      </p:sp>
      <p:grpSp>
        <p:nvGrpSpPr>
          <p:cNvPr id="27659" name="Group 16"/>
          <p:cNvGrpSpPr/>
          <p:nvPr/>
        </p:nvGrpSpPr>
        <p:grpSpPr>
          <a:xfrm>
            <a:off x="4787900" y="1484313"/>
            <a:ext cx="3600450" cy="4367212"/>
            <a:chOff x="91" y="0"/>
            <a:chExt cx="2268" cy="2751"/>
          </a:xfrm>
        </p:grpSpPr>
        <p:sp>
          <p:nvSpPr>
            <p:cNvPr id="27660" name="Text Box 17"/>
            <p:cNvSpPr txBox="1"/>
            <p:nvPr/>
          </p:nvSpPr>
          <p:spPr>
            <a:xfrm>
              <a:off x="1044" y="0"/>
              <a:ext cx="1315" cy="2751"/>
            </a:xfrm>
            <a:prstGeom prst="rect">
              <a:avLst/>
            </a:prstGeom>
            <a:noFill/>
            <a:ln w="9525">
              <a:noFill/>
            </a:ln>
          </p:spPr>
          <p:txBody>
            <a:bodyPr anchor="t">
              <a:spAutoFit/>
            </a:bodyPr>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If a &lt; 0</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then </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  a := a +1</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else </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   a:= a-1 </a:t>
              </a:r>
              <a:endParaRPr lang="en-US" altLang="zh-CN" b="1" dirty="0">
                <a:solidFill>
                  <a:srgbClr val="990000"/>
                </a:solidFill>
                <a:latin typeface="Times New Roman" panose="02020603050405020304" pitchFamily="18" charset="0"/>
                <a:ea typeface="宋体" panose="02010600030101010101" pitchFamily="2" charset="-122"/>
              </a:endParaRPr>
            </a:p>
            <a:p>
              <a:pPr>
                <a:spcBef>
                  <a:spcPct val="50000"/>
                </a:spcBef>
              </a:pPr>
              <a:r>
                <a:rPr lang="en-US" altLang="zh-CN" b="1" dirty="0">
                  <a:solidFill>
                    <a:srgbClr val="990000"/>
                  </a:solidFill>
                  <a:latin typeface="Times New Roman" panose="02020603050405020304" pitchFamily="18" charset="0"/>
                  <a:ea typeface="宋体" panose="02010600030101010101" pitchFamily="2" charset="-122"/>
                </a:rPr>
                <a:t>…</a:t>
              </a:r>
              <a:endParaRPr lang="en-US" altLang="zh-CN" b="1" dirty="0">
                <a:solidFill>
                  <a:srgbClr val="990000"/>
                </a:solidFill>
                <a:latin typeface="Times New Roman" panose="02020603050405020304" pitchFamily="18" charset="0"/>
                <a:ea typeface="宋体" panose="02010600030101010101" pitchFamily="2" charset="-122"/>
              </a:endParaRPr>
            </a:p>
          </p:txBody>
        </p:sp>
        <p:sp>
          <p:nvSpPr>
            <p:cNvPr id="27661" name="Text Box 18"/>
            <p:cNvSpPr txBox="1"/>
            <p:nvPr/>
          </p:nvSpPr>
          <p:spPr>
            <a:xfrm>
              <a:off x="91" y="91"/>
              <a:ext cx="654" cy="327"/>
            </a:xfrm>
            <a:prstGeom prst="rect">
              <a:avLst/>
            </a:prstGeom>
            <a:noFill/>
            <a:ln w="9525">
              <a:noFill/>
            </a:ln>
          </p:spPr>
          <p:txBody>
            <a:bodyPr anchor="t">
              <a:spAutoFit/>
            </a:bodyPr>
            <a:p>
              <a:pPr>
                <a:spcBef>
                  <a:spcPct val="50000"/>
                </a:spcBef>
              </a:pPr>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27662" name="Rectangle 19"/>
            <p:cNvSpPr/>
            <p:nvPr/>
          </p:nvSpPr>
          <p:spPr>
            <a:xfrm>
              <a:off x="225" y="1253"/>
              <a:ext cx="566" cy="327"/>
            </a:xfrm>
            <a:prstGeom prst="rect">
              <a:avLst/>
            </a:prstGeom>
            <a:noFill/>
            <a:ln w="9525">
              <a:noFill/>
            </a:ln>
          </p:spPr>
          <p:txBody>
            <a:bodyPr wrap="none" anchor="t">
              <a:spAutoFit/>
            </a:bodyPr>
            <a:p>
              <a:r>
                <a:rPr lang="zh-CN" altLang="en-US" b="1" dirty="0">
                  <a:latin typeface="Times New Roman" panose="02020603050405020304" pitchFamily="18" charset="0"/>
                  <a:ea typeface="宋体" panose="02010600030101010101" pitchFamily="2" charset="-122"/>
                </a:rPr>
                <a:t>互斥</a:t>
              </a:r>
              <a:endParaRPr lang="zh-CN" altLang="en-US" dirty="0">
                <a:latin typeface="Times New Roman" panose="02020603050405020304" pitchFamily="18" charset="0"/>
                <a:ea typeface="宋体" panose="02010600030101010101" pitchFamily="2" charset="-122"/>
              </a:endParaRPr>
            </a:p>
          </p:txBody>
        </p:sp>
        <p:sp>
          <p:nvSpPr>
            <p:cNvPr id="27663" name="AutoShape 20" descr="小网格"/>
            <p:cNvSpPr/>
            <p:nvPr/>
          </p:nvSpPr>
          <p:spPr>
            <a:xfrm>
              <a:off x="731" y="506"/>
              <a:ext cx="267" cy="1794"/>
            </a:xfrm>
            <a:prstGeom prst="leftBrace">
              <a:avLst>
                <a:gd name="adj1" fmla="val 55557"/>
                <a:gd name="adj2" fmla="val 50000"/>
              </a:avLst>
            </a:prstGeom>
            <a:noFill/>
            <a:ln w="28575" cap="flat" cmpd="sng">
              <a:solidFill>
                <a:srgbClr val="0000FF"/>
              </a:solidFill>
              <a:prstDash val="solid"/>
              <a:round/>
              <a:headEnd type="none" w="med" len="med"/>
              <a:tailEnd type="none" w="med" len="med"/>
            </a:ln>
          </p:spPr>
          <p:txBody>
            <a:bodyPr wrap="none" anchor="ctr"/>
            <a:p>
              <a:pPr algn="ctr"/>
              <a:endParaRPr lang="zh-CN" altLang="en-US" dirty="0">
                <a:solidFill>
                  <a:srgbClr val="0033CC"/>
                </a:solidFill>
                <a:latin typeface="Tahoma" panose="020B0604030504040204" pitchFamily="34" charset="0"/>
                <a:ea typeface="宋体" panose="02010600030101010101" pitchFamily="2" charset="-122"/>
              </a:endParaRPr>
            </a:p>
          </p:txBody>
        </p:sp>
      </p:grpSp>
      <p:sp>
        <p:nvSpPr>
          <p:cNvPr id="2" name="圆角矩形 1"/>
          <p:cNvSpPr/>
          <p:nvPr/>
        </p:nvSpPr>
        <p:spPr>
          <a:xfrm>
            <a:off x="918210" y="1628140"/>
            <a:ext cx="2821940" cy="2228215"/>
          </a:xfrm>
          <a:prstGeom prst="roundRect">
            <a:avLst/>
          </a:prstGeom>
          <a:solidFill>
            <a:schemeClr val="bg1">
              <a:alpha val="0"/>
            </a:schemeClr>
          </a:solidFill>
          <a:ln w="28575" cap="flat" cmpd="sng" algn="ctr">
            <a:solidFill>
              <a:schemeClr val="accent1">
                <a:shade val="50000"/>
              </a:schemeClr>
            </a:solidFill>
            <a:prstDash val="dashDot"/>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圆角矩形 2"/>
          <p:cNvSpPr/>
          <p:nvPr/>
        </p:nvSpPr>
        <p:spPr>
          <a:xfrm>
            <a:off x="4670425" y="1576705"/>
            <a:ext cx="3230880" cy="3807460"/>
          </a:xfrm>
          <a:prstGeom prst="roundRect">
            <a:avLst/>
          </a:prstGeom>
          <a:solidFill>
            <a:schemeClr val="bg1">
              <a:alpha val="0"/>
            </a:schemeClr>
          </a:solidFill>
          <a:ln w="28575" cap="flat" cmpd="sng" algn="ctr">
            <a:solidFill>
              <a:schemeClr val="accent1">
                <a:shade val="50000"/>
              </a:schemeClr>
            </a:solidFill>
            <a:prstDash val="dashDot"/>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圆角矩形 3"/>
          <p:cNvSpPr/>
          <p:nvPr/>
        </p:nvSpPr>
        <p:spPr>
          <a:xfrm>
            <a:off x="917575" y="4005580"/>
            <a:ext cx="2748915" cy="2154555"/>
          </a:xfrm>
          <a:prstGeom prst="roundRect">
            <a:avLst/>
          </a:prstGeom>
          <a:solidFill>
            <a:schemeClr val="bg1">
              <a:alpha val="0"/>
            </a:schemeClr>
          </a:solidFill>
          <a:ln w="28575" cap="flat" cmpd="sng" algn="ctr">
            <a:solidFill>
              <a:schemeClr val="accent1">
                <a:shade val="50000"/>
              </a:schemeClr>
            </a:solidFill>
            <a:prstDash val="dashDot"/>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5"/>
          <p:cNvSpPr/>
          <p:nvPr/>
        </p:nvSpPr>
        <p:spPr>
          <a:xfrm>
            <a:off x="900113" y="333375"/>
            <a:ext cx="5580062" cy="606425"/>
          </a:xfrm>
          <a:prstGeom prst="rect">
            <a:avLst/>
          </a:prstGeom>
          <a:noFill/>
          <a:ln w="9525">
            <a:noFill/>
          </a:ln>
        </p:spPr>
        <p:txBody>
          <a:bodyPr anchor="b"/>
          <a:p>
            <a:r>
              <a:rPr lang="en-US" altLang="zh-CN" sz="3200" b="1">
                <a:solidFill>
                  <a:schemeClr val="folHlink"/>
                </a:solidFill>
                <a:latin typeface="楷体_GB2312" pitchFamily="49" charset="-122"/>
                <a:ea typeface="楷体_GB2312" pitchFamily="49" charset="-122"/>
              </a:rPr>
              <a:t>2</a:t>
            </a:r>
            <a:r>
              <a:rPr lang="zh-CN" altLang="en-US" sz="3200" b="1" dirty="0">
                <a:solidFill>
                  <a:schemeClr val="folHlink"/>
                </a:solidFill>
                <a:latin typeface="楷体_GB2312" pitchFamily="49" charset="-122"/>
                <a:ea typeface="楷体_GB2312" pitchFamily="49" charset="-122"/>
              </a:rPr>
              <a:t>、临界资源、临界区</a:t>
            </a:r>
            <a:endParaRPr lang="zh-CN" altLang="en-US" sz="3200" b="1" dirty="0">
              <a:solidFill>
                <a:schemeClr val="folHlink"/>
              </a:solidFill>
              <a:latin typeface="楷体_GB2312" pitchFamily="49" charset="-122"/>
              <a:ea typeface="楷体_GB2312" pitchFamily="49" charset="-122"/>
            </a:endParaRPr>
          </a:p>
        </p:txBody>
      </p:sp>
      <p:sp>
        <p:nvSpPr>
          <p:cNvPr id="16388" name="Rectangle 6"/>
          <p:cNvSpPr/>
          <p:nvPr/>
        </p:nvSpPr>
        <p:spPr>
          <a:xfrm>
            <a:off x="906463" y="1817688"/>
            <a:ext cx="1427162" cy="3051175"/>
          </a:xfrm>
          <a:prstGeom prst="rect">
            <a:avLst/>
          </a:prstGeom>
          <a:solidFill>
            <a:srgbClr val="FFC0E0"/>
          </a:solidFill>
          <a:ln w="9525">
            <a:noFill/>
          </a:ln>
        </p:spPr>
        <p:txBody>
          <a:bodyPr/>
          <a:p>
            <a:endParaRPr lang="zh-CN" altLang="en-US" dirty="0">
              <a:latin typeface="Tahoma" panose="020B0604030504040204" pitchFamily="34" charset="0"/>
            </a:endParaRPr>
          </a:p>
        </p:txBody>
      </p:sp>
      <p:sp>
        <p:nvSpPr>
          <p:cNvPr id="16389" name="Rectangle 7"/>
          <p:cNvSpPr/>
          <p:nvPr/>
        </p:nvSpPr>
        <p:spPr>
          <a:xfrm>
            <a:off x="930275" y="1839913"/>
            <a:ext cx="1401763" cy="302895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0" name="Rectangle 8"/>
          <p:cNvSpPr/>
          <p:nvPr/>
        </p:nvSpPr>
        <p:spPr>
          <a:xfrm>
            <a:off x="906463" y="1816100"/>
            <a:ext cx="1401762" cy="3027363"/>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1" name="Rectangle 9"/>
          <p:cNvSpPr/>
          <p:nvPr/>
        </p:nvSpPr>
        <p:spPr>
          <a:xfrm>
            <a:off x="917575" y="1828800"/>
            <a:ext cx="1401763" cy="3027363"/>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2" name="Rectangle 10"/>
          <p:cNvSpPr/>
          <p:nvPr/>
        </p:nvSpPr>
        <p:spPr>
          <a:xfrm>
            <a:off x="3479800" y="1817688"/>
            <a:ext cx="1425575" cy="3051175"/>
          </a:xfrm>
          <a:prstGeom prst="rect">
            <a:avLst/>
          </a:prstGeom>
          <a:solidFill>
            <a:srgbClr val="FFC0E0"/>
          </a:solidFill>
          <a:ln w="9525">
            <a:noFill/>
          </a:ln>
        </p:spPr>
        <p:txBody>
          <a:bodyPr/>
          <a:p>
            <a:endParaRPr lang="zh-CN" altLang="en-US" dirty="0">
              <a:latin typeface="Tahoma" panose="020B0604030504040204" pitchFamily="34" charset="0"/>
            </a:endParaRPr>
          </a:p>
        </p:txBody>
      </p:sp>
      <p:sp>
        <p:nvSpPr>
          <p:cNvPr id="16393" name="Rectangle 11"/>
          <p:cNvSpPr/>
          <p:nvPr/>
        </p:nvSpPr>
        <p:spPr>
          <a:xfrm>
            <a:off x="3502025" y="1839913"/>
            <a:ext cx="1401763" cy="302895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4" name="Rectangle 12"/>
          <p:cNvSpPr/>
          <p:nvPr/>
        </p:nvSpPr>
        <p:spPr>
          <a:xfrm>
            <a:off x="3479800" y="1816100"/>
            <a:ext cx="1401763" cy="3027363"/>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5" name="Rectangle 13"/>
          <p:cNvSpPr/>
          <p:nvPr/>
        </p:nvSpPr>
        <p:spPr>
          <a:xfrm>
            <a:off x="3490913" y="1828800"/>
            <a:ext cx="1401762" cy="3027363"/>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6" name="Rectangle 14"/>
          <p:cNvSpPr/>
          <p:nvPr/>
        </p:nvSpPr>
        <p:spPr>
          <a:xfrm>
            <a:off x="6661150" y="1828800"/>
            <a:ext cx="1425575" cy="3052763"/>
          </a:xfrm>
          <a:prstGeom prst="rect">
            <a:avLst/>
          </a:prstGeom>
          <a:solidFill>
            <a:srgbClr val="FFC0E0"/>
          </a:solidFill>
          <a:ln w="9525">
            <a:noFill/>
          </a:ln>
        </p:spPr>
        <p:txBody>
          <a:bodyPr/>
          <a:p>
            <a:endParaRPr lang="zh-CN" altLang="en-US" dirty="0">
              <a:latin typeface="Tahoma" panose="020B0604030504040204" pitchFamily="34" charset="0"/>
            </a:endParaRPr>
          </a:p>
        </p:txBody>
      </p:sp>
      <p:sp>
        <p:nvSpPr>
          <p:cNvPr id="16397" name="Rectangle 15"/>
          <p:cNvSpPr/>
          <p:nvPr/>
        </p:nvSpPr>
        <p:spPr>
          <a:xfrm>
            <a:off x="6683375" y="1852613"/>
            <a:ext cx="1401763" cy="3027362"/>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8" name="Rectangle 16"/>
          <p:cNvSpPr/>
          <p:nvPr/>
        </p:nvSpPr>
        <p:spPr>
          <a:xfrm>
            <a:off x="6659563" y="1828800"/>
            <a:ext cx="1401762" cy="3027363"/>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399" name="Rectangle 17"/>
          <p:cNvSpPr/>
          <p:nvPr/>
        </p:nvSpPr>
        <p:spPr>
          <a:xfrm>
            <a:off x="6672263" y="1839913"/>
            <a:ext cx="1401762" cy="302895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00" name="Rectangle 18"/>
          <p:cNvSpPr/>
          <p:nvPr/>
        </p:nvSpPr>
        <p:spPr>
          <a:xfrm>
            <a:off x="1066800" y="2578100"/>
            <a:ext cx="1012825" cy="958850"/>
          </a:xfrm>
          <a:prstGeom prst="rect">
            <a:avLst/>
          </a:prstGeom>
          <a:solidFill>
            <a:srgbClr val="C0FFE0"/>
          </a:solidFill>
          <a:ln w="9525">
            <a:noFill/>
          </a:ln>
        </p:spPr>
        <p:txBody>
          <a:bodyPr/>
          <a:p>
            <a:endParaRPr lang="zh-CN" altLang="en-US" dirty="0">
              <a:latin typeface="Tahoma" panose="020B0604030504040204" pitchFamily="34" charset="0"/>
            </a:endParaRPr>
          </a:p>
        </p:txBody>
      </p:sp>
      <p:sp>
        <p:nvSpPr>
          <p:cNvPr id="16401" name="Rectangle 19"/>
          <p:cNvSpPr/>
          <p:nvPr/>
        </p:nvSpPr>
        <p:spPr>
          <a:xfrm>
            <a:off x="1219200" y="2730500"/>
            <a:ext cx="612775" cy="730250"/>
          </a:xfrm>
          <a:prstGeom prst="rect">
            <a:avLst/>
          </a:prstGeom>
          <a:noFill/>
          <a:ln w="9525">
            <a:noFill/>
          </a:ln>
        </p:spPr>
        <p:txBody>
          <a:bodyPr wrap="none" lIns="0" tIns="0" rIns="0" bIns="0">
            <a:spAutoFit/>
          </a:bodyPr>
          <a:p>
            <a:r>
              <a:rPr lang="zh-CN" altLang="en-US" sz="2400" b="1" dirty="0">
                <a:solidFill>
                  <a:srgbClr val="0000FF"/>
                </a:solidFill>
                <a:latin typeface="Times New Roman" panose="02020603050405020304" pitchFamily="18" charset="0"/>
                <a:ea typeface="宋体" panose="02010600030101010101" pitchFamily="2" charset="-122"/>
              </a:rPr>
              <a:t>程序</a:t>
            </a:r>
            <a:endParaRPr lang="zh-CN" altLang="en-US" sz="2400" b="1" dirty="0">
              <a:solidFill>
                <a:srgbClr val="0000FF"/>
              </a:solidFill>
              <a:latin typeface="Times New Roman" panose="02020603050405020304" pitchFamily="18" charset="0"/>
              <a:ea typeface="宋体" panose="02010600030101010101" pitchFamily="2" charset="-122"/>
            </a:endParaRPr>
          </a:p>
          <a:p>
            <a:r>
              <a:rPr lang="zh-CN" altLang="en-US" sz="2400" b="1" dirty="0">
                <a:solidFill>
                  <a:srgbClr val="0000FF"/>
                </a:solidFill>
                <a:latin typeface="Times New Roman" panose="02020603050405020304" pitchFamily="18" charset="0"/>
                <a:ea typeface="宋体" panose="02010600030101010101" pitchFamily="2" charset="-122"/>
              </a:rPr>
              <a:t> 段</a:t>
            </a:r>
            <a:r>
              <a:rPr lang="en-US" altLang="zh-CN" sz="2400" b="1">
                <a:solidFill>
                  <a:srgbClr val="0000FF"/>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6402" name="Rectangle 20"/>
          <p:cNvSpPr/>
          <p:nvPr/>
        </p:nvSpPr>
        <p:spPr>
          <a:xfrm>
            <a:off x="1066800" y="2589213"/>
            <a:ext cx="1000125" cy="947737"/>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03" name="Rectangle 21"/>
          <p:cNvSpPr/>
          <p:nvPr/>
        </p:nvSpPr>
        <p:spPr>
          <a:xfrm>
            <a:off x="2308225" y="5711825"/>
            <a:ext cx="4330700" cy="688975"/>
          </a:xfrm>
          <a:prstGeom prst="rect">
            <a:avLst/>
          </a:prstGeom>
          <a:solidFill>
            <a:srgbClr val="FFFFA0"/>
          </a:solidFill>
          <a:ln w="9525">
            <a:noFill/>
          </a:ln>
        </p:spPr>
        <p:txBody>
          <a:bodyPr/>
          <a:p>
            <a:endParaRPr lang="zh-CN" altLang="en-US" dirty="0">
              <a:latin typeface="Tahoma" panose="020B0604030504040204" pitchFamily="34" charset="0"/>
            </a:endParaRPr>
          </a:p>
        </p:txBody>
      </p:sp>
      <p:sp>
        <p:nvSpPr>
          <p:cNvPr id="16404" name="Rectangle 22"/>
          <p:cNvSpPr/>
          <p:nvPr/>
        </p:nvSpPr>
        <p:spPr>
          <a:xfrm>
            <a:off x="3956050" y="5854700"/>
            <a:ext cx="1225550" cy="365125"/>
          </a:xfrm>
          <a:prstGeom prst="rect">
            <a:avLst/>
          </a:prstGeom>
          <a:noFill/>
          <a:ln w="9525">
            <a:noFill/>
          </a:ln>
        </p:spPr>
        <p:txBody>
          <a:bodyPr wrap="none" lIns="0" tIns="0" rIns="0" bIns="0">
            <a:spAutoFit/>
          </a:bodyPr>
          <a:p>
            <a:r>
              <a:rPr lang="zh-CN" altLang="en-US" sz="2400" b="1" dirty="0">
                <a:solidFill>
                  <a:srgbClr val="0000FF"/>
                </a:solidFill>
                <a:latin typeface="Times New Roman" panose="02020603050405020304" pitchFamily="18" charset="0"/>
                <a:ea typeface="宋体" panose="02010600030101010101" pitchFamily="2" charset="-122"/>
              </a:rPr>
              <a:t>共享变量</a:t>
            </a:r>
            <a:endParaRPr lang="zh-CN" altLang="en-US" sz="2400" dirty="0">
              <a:latin typeface="Times New Roman" panose="02020603050405020304" pitchFamily="18" charset="0"/>
              <a:ea typeface="宋体" panose="02010600030101010101" pitchFamily="2" charset="-122"/>
            </a:endParaRPr>
          </a:p>
        </p:txBody>
      </p:sp>
      <p:sp>
        <p:nvSpPr>
          <p:cNvPr id="16405" name="Rectangle 23"/>
          <p:cNvSpPr/>
          <p:nvPr/>
        </p:nvSpPr>
        <p:spPr>
          <a:xfrm>
            <a:off x="2330450" y="5734050"/>
            <a:ext cx="4306888" cy="665163"/>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06" name="Rectangle 24"/>
          <p:cNvSpPr/>
          <p:nvPr/>
        </p:nvSpPr>
        <p:spPr>
          <a:xfrm>
            <a:off x="2308225" y="5710238"/>
            <a:ext cx="4306888" cy="665162"/>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07" name="Rectangle 25"/>
          <p:cNvSpPr/>
          <p:nvPr/>
        </p:nvSpPr>
        <p:spPr>
          <a:xfrm>
            <a:off x="2319338" y="5722938"/>
            <a:ext cx="4306887" cy="663575"/>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08" name="Line 26"/>
          <p:cNvSpPr/>
          <p:nvPr/>
        </p:nvSpPr>
        <p:spPr>
          <a:xfrm>
            <a:off x="2698750" y="3263900"/>
            <a:ext cx="1588" cy="2395538"/>
          </a:xfrm>
          <a:prstGeom prst="line">
            <a:avLst/>
          </a:prstGeom>
          <a:ln w="22225" cap="flat" cmpd="sng">
            <a:solidFill>
              <a:srgbClr val="000000"/>
            </a:solidFill>
            <a:prstDash val="solid"/>
            <a:headEnd type="none" w="med" len="med"/>
            <a:tailEnd type="none" w="med" len="med"/>
          </a:ln>
        </p:spPr>
      </p:sp>
      <p:sp>
        <p:nvSpPr>
          <p:cNvPr id="16409" name="Freeform 27"/>
          <p:cNvSpPr/>
          <p:nvPr/>
        </p:nvSpPr>
        <p:spPr>
          <a:xfrm>
            <a:off x="2628900" y="5546725"/>
            <a:ext cx="138113" cy="176213"/>
          </a:xfrm>
          <a:custGeom>
            <a:avLst/>
            <a:gdLst>
              <a:gd name="txL" fmla="*/ 0 w 87"/>
              <a:gd name="txT" fmla="*/ 0 h 111"/>
              <a:gd name="txR" fmla="*/ 87 w 87"/>
              <a:gd name="txB" fmla="*/ 111 h 111"/>
            </a:gdLst>
            <a:ahLst/>
            <a:cxnLst>
              <a:cxn ang="0">
                <a:pos x="44" y="111"/>
              </a:cxn>
              <a:cxn ang="0">
                <a:pos x="0" y="0"/>
              </a:cxn>
              <a:cxn ang="0">
                <a:pos x="44" y="50"/>
              </a:cxn>
              <a:cxn ang="0">
                <a:pos x="87" y="0"/>
              </a:cxn>
              <a:cxn ang="0">
                <a:pos x="44" y="111"/>
              </a:cxn>
            </a:cxnLst>
            <a:rect l="txL" t="txT" r="txR" b="txB"/>
            <a:pathLst>
              <a:path w="87" h="111">
                <a:moveTo>
                  <a:pt x="44" y="111"/>
                </a:moveTo>
                <a:lnTo>
                  <a:pt x="0" y="0"/>
                </a:lnTo>
                <a:lnTo>
                  <a:pt x="44" y="50"/>
                </a:lnTo>
                <a:lnTo>
                  <a:pt x="87" y="0"/>
                </a:lnTo>
                <a:lnTo>
                  <a:pt x="44" y="111"/>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10" name="Line 28"/>
          <p:cNvSpPr/>
          <p:nvPr/>
        </p:nvSpPr>
        <p:spPr>
          <a:xfrm>
            <a:off x="2674938" y="3240088"/>
            <a:ext cx="1587" cy="2393950"/>
          </a:xfrm>
          <a:prstGeom prst="line">
            <a:avLst/>
          </a:prstGeom>
          <a:ln w="22225" cap="flat" cmpd="sng">
            <a:solidFill>
              <a:srgbClr val="FFFFFF"/>
            </a:solidFill>
            <a:prstDash val="solid"/>
            <a:headEnd type="none" w="med" len="med"/>
            <a:tailEnd type="none" w="med" len="med"/>
          </a:ln>
        </p:spPr>
      </p:sp>
      <p:sp>
        <p:nvSpPr>
          <p:cNvPr id="16411" name="Freeform 29"/>
          <p:cNvSpPr/>
          <p:nvPr/>
        </p:nvSpPr>
        <p:spPr>
          <a:xfrm>
            <a:off x="2606675" y="5522913"/>
            <a:ext cx="138113" cy="176212"/>
          </a:xfrm>
          <a:custGeom>
            <a:avLst/>
            <a:gdLst>
              <a:gd name="txL" fmla="*/ 0 w 87"/>
              <a:gd name="txT" fmla="*/ 0 h 111"/>
              <a:gd name="txR" fmla="*/ 87 w 87"/>
              <a:gd name="txB" fmla="*/ 111 h 111"/>
            </a:gdLst>
            <a:ahLst/>
            <a:cxnLst>
              <a:cxn ang="0">
                <a:pos x="43" y="111"/>
              </a:cxn>
              <a:cxn ang="0">
                <a:pos x="0" y="0"/>
              </a:cxn>
              <a:cxn ang="0">
                <a:pos x="43" y="50"/>
              </a:cxn>
              <a:cxn ang="0">
                <a:pos x="87" y="0"/>
              </a:cxn>
              <a:cxn ang="0">
                <a:pos x="43" y="111"/>
              </a:cxn>
            </a:cxnLst>
            <a:rect l="txL" t="txT" r="txR" b="txB"/>
            <a:pathLst>
              <a:path w="87" h="111">
                <a:moveTo>
                  <a:pt x="43" y="111"/>
                </a:moveTo>
                <a:lnTo>
                  <a:pt x="0" y="0"/>
                </a:lnTo>
                <a:lnTo>
                  <a:pt x="43" y="50"/>
                </a:lnTo>
                <a:lnTo>
                  <a:pt x="87" y="0"/>
                </a:lnTo>
                <a:lnTo>
                  <a:pt x="43" y="111"/>
                </a:lnTo>
                <a:close/>
              </a:path>
            </a:pathLst>
          </a:custGeom>
          <a:solidFill>
            <a:srgbClr val="FFFFFF"/>
          </a:solidFill>
          <a:ln w="0" cap="flat" cmpd="sng">
            <a:solidFill>
              <a:srgbClr val="FFFFFF"/>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12" name="Line 30"/>
          <p:cNvSpPr/>
          <p:nvPr/>
        </p:nvSpPr>
        <p:spPr>
          <a:xfrm>
            <a:off x="2687638" y="3251200"/>
            <a:ext cx="1587" cy="2395538"/>
          </a:xfrm>
          <a:prstGeom prst="line">
            <a:avLst/>
          </a:prstGeom>
          <a:ln w="22225" cap="flat" cmpd="sng">
            <a:solidFill>
              <a:srgbClr val="0000FF"/>
            </a:solidFill>
            <a:prstDash val="solid"/>
            <a:headEnd type="none" w="med" len="med"/>
            <a:tailEnd type="none" w="med" len="med"/>
          </a:ln>
        </p:spPr>
      </p:sp>
      <p:sp>
        <p:nvSpPr>
          <p:cNvPr id="16413" name="Freeform 31"/>
          <p:cNvSpPr/>
          <p:nvPr/>
        </p:nvSpPr>
        <p:spPr>
          <a:xfrm>
            <a:off x="2617788" y="5534025"/>
            <a:ext cx="138112" cy="177800"/>
          </a:xfrm>
          <a:custGeom>
            <a:avLst/>
            <a:gdLst>
              <a:gd name="txL" fmla="*/ 0 w 87"/>
              <a:gd name="txT" fmla="*/ 0 h 112"/>
              <a:gd name="txR" fmla="*/ 87 w 87"/>
              <a:gd name="txB" fmla="*/ 112 h 112"/>
            </a:gdLst>
            <a:ahLst/>
            <a:cxnLst>
              <a:cxn ang="0">
                <a:pos x="44" y="112"/>
              </a:cxn>
              <a:cxn ang="0">
                <a:pos x="0" y="0"/>
              </a:cxn>
              <a:cxn ang="0">
                <a:pos x="44" y="51"/>
              </a:cxn>
              <a:cxn ang="0">
                <a:pos x="87" y="0"/>
              </a:cxn>
              <a:cxn ang="0">
                <a:pos x="44" y="112"/>
              </a:cxn>
            </a:cxnLst>
            <a:rect l="txL" t="txT" r="txR" b="txB"/>
            <a:pathLst>
              <a:path w="87" h="112">
                <a:moveTo>
                  <a:pt x="44" y="112"/>
                </a:moveTo>
                <a:lnTo>
                  <a:pt x="0" y="0"/>
                </a:lnTo>
                <a:lnTo>
                  <a:pt x="44" y="51"/>
                </a:lnTo>
                <a:lnTo>
                  <a:pt x="87" y="0"/>
                </a:lnTo>
                <a:lnTo>
                  <a:pt x="44" y="112"/>
                </a:lnTo>
                <a:close/>
              </a:path>
            </a:pathLst>
          </a:custGeom>
          <a:solidFill>
            <a:srgbClr val="0000FF"/>
          </a:solidFill>
          <a:ln w="0" cap="flat" cmpd="sng">
            <a:solidFill>
              <a:srgbClr val="0000FF"/>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14" name="Line 32"/>
          <p:cNvSpPr/>
          <p:nvPr/>
        </p:nvSpPr>
        <p:spPr>
          <a:xfrm>
            <a:off x="2089150" y="3240088"/>
            <a:ext cx="620713" cy="1587"/>
          </a:xfrm>
          <a:prstGeom prst="line">
            <a:avLst/>
          </a:prstGeom>
          <a:ln w="22225" cap="flat" cmpd="sng">
            <a:solidFill>
              <a:srgbClr val="000000"/>
            </a:solidFill>
            <a:prstDash val="solid"/>
            <a:headEnd type="none" w="med" len="med"/>
            <a:tailEnd type="none" w="med" len="med"/>
          </a:ln>
        </p:spPr>
      </p:sp>
      <p:sp>
        <p:nvSpPr>
          <p:cNvPr id="16415" name="Line 33"/>
          <p:cNvSpPr/>
          <p:nvPr/>
        </p:nvSpPr>
        <p:spPr>
          <a:xfrm>
            <a:off x="2066925" y="3216275"/>
            <a:ext cx="620713" cy="1588"/>
          </a:xfrm>
          <a:prstGeom prst="line">
            <a:avLst/>
          </a:prstGeom>
          <a:ln w="22225" cap="flat" cmpd="sng">
            <a:solidFill>
              <a:srgbClr val="FFFFFF"/>
            </a:solidFill>
            <a:prstDash val="solid"/>
            <a:headEnd type="none" w="med" len="med"/>
            <a:tailEnd type="none" w="med" len="med"/>
          </a:ln>
        </p:spPr>
      </p:sp>
      <p:sp>
        <p:nvSpPr>
          <p:cNvPr id="16416" name="Line 34"/>
          <p:cNvSpPr/>
          <p:nvPr/>
        </p:nvSpPr>
        <p:spPr>
          <a:xfrm>
            <a:off x="2078038" y="3227388"/>
            <a:ext cx="620712" cy="1587"/>
          </a:xfrm>
          <a:prstGeom prst="line">
            <a:avLst/>
          </a:prstGeom>
          <a:ln w="22225" cap="flat" cmpd="sng">
            <a:solidFill>
              <a:srgbClr val="0000FF"/>
            </a:solidFill>
            <a:prstDash val="solid"/>
            <a:headEnd type="none" w="med" len="med"/>
            <a:tailEnd type="none" w="med" len="med"/>
          </a:ln>
        </p:spPr>
      </p:sp>
      <p:sp>
        <p:nvSpPr>
          <p:cNvPr id="16417" name="Line 35"/>
          <p:cNvSpPr/>
          <p:nvPr/>
        </p:nvSpPr>
        <p:spPr>
          <a:xfrm>
            <a:off x="4144963" y="3565525"/>
            <a:ext cx="1587" cy="2105025"/>
          </a:xfrm>
          <a:prstGeom prst="line">
            <a:avLst/>
          </a:prstGeom>
          <a:ln w="22225" cap="flat" cmpd="sng">
            <a:solidFill>
              <a:srgbClr val="000000"/>
            </a:solidFill>
            <a:prstDash val="solid"/>
            <a:headEnd type="none" w="med" len="med"/>
            <a:tailEnd type="none" w="med" len="med"/>
          </a:ln>
        </p:spPr>
      </p:sp>
      <p:sp>
        <p:nvSpPr>
          <p:cNvPr id="16418" name="Freeform 36"/>
          <p:cNvSpPr/>
          <p:nvPr/>
        </p:nvSpPr>
        <p:spPr>
          <a:xfrm>
            <a:off x="4076700" y="5557838"/>
            <a:ext cx="138113" cy="177800"/>
          </a:xfrm>
          <a:custGeom>
            <a:avLst/>
            <a:gdLst>
              <a:gd name="txL" fmla="*/ 0 w 87"/>
              <a:gd name="txT" fmla="*/ 0 h 112"/>
              <a:gd name="txR" fmla="*/ 87 w 87"/>
              <a:gd name="txB" fmla="*/ 112 h 112"/>
            </a:gdLst>
            <a:ahLst/>
            <a:cxnLst>
              <a:cxn ang="0">
                <a:pos x="43" y="112"/>
              </a:cxn>
              <a:cxn ang="0">
                <a:pos x="0" y="0"/>
              </a:cxn>
              <a:cxn ang="0">
                <a:pos x="43" y="51"/>
              </a:cxn>
              <a:cxn ang="0">
                <a:pos x="87" y="0"/>
              </a:cxn>
              <a:cxn ang="0">
                <a:pos x="43" y="112"/>
              </a:cxn>
            </a:cxnLst>
            <a:rect l="txL" t="txT" r="txR" b="txB"/>
            <a:pathLst>
              <a:path w="87" h="112">
                <a:moveTo>
                  <a:pt x="43" y="112"/>
                </a:moveTo>
                <a:lnTo>
                  <a:pt x="0" y="0"/>
                </a:lnTo>
                <a:lnTo>
                  <a:pt x="43" y="51"/>
                </a:lnTo>
                <a:lnTo>
                  <a:pt x="87" y="0"/>
                </a:lnTo>
                <a:lnTo>
                  <a:pt x="43" y="112"/>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19" name="Line 37"/>
          <p:cNvSpPr/>
          <p:nvPr/>
        </p:nvSpPr>
        <p:spPr>
          <a:xfrm>
            <a:off x="4122738" y="3541713"/>
            <a:ext cx="1587" cy="2105025"/>
          </a:xfrm>
          <a:prstGeom prst="line">
            <a:avLst/>
          </a:prstGeom>
          <a:ln w="22225" cap="flat" cmpd="sng">
            <a:solidFill>
              <a:srgbClr val="FFFFFF"/>
            </a:solidFill>
            <a:prstDash val="solid"/>
            <a:headEnd type="none" w="med" len="med"/>
            <a:tailEnd type="none" w="med" len="med"/>
          </a:ln>
        </p:spPr>
      </p:sp>
      <p:sp>
        <p:nvSpPr>
          <p:cNvPr id="16420" name="Freeform 38"/>
          <p:cNvSpPr/>
          <p:nvPr/>
        </p:nvSpPr>
        <p:spPr>
          <a:xfrm>
            <a:off x="4052888" y="5534025"/>
            <a:ext cx="138112" cy="177800"/>
          </a:xfrm>
          <a:custGeom>
            <a:avLst/>
            <a:gdLst>
              <a:gd name="txL" fmla="*/ 0 w 87"/>
              <a:gd name="txT" fmla="*/ 0 h 112"/>
              <a:gd name="txR" fmla="*/ 87 w 87"/>
              <a:gd name="txB" fmla="*/ 112 h 112"/>
            </a:gdLst>
            <a:ahLst/>
            <a:cxnLst>
              <a:cxn ang="0">
                <a:pos x="44" y="112"/>
              </a:cxn>
              <a:cxn ang="0">
                <a:pos x="0" y="0"/>
              </a:cxn>
              <a:cxn ang="0">
                <a:pos x="44" y="51"/>
              </a:cxn>
              <a:cxn ang="0">
                <a:pos x="87" y="0"/>
              </a:cxn>
              <a:cxn ang="0">
                <a:pos x="44" y="112"/>
              </a:cxn>
            </a:cxnLst>
            <a:rect l="txL" t="txT" r="txR" b="txB"/>
            <a:pathLst>
              <a:path w="87" h="112">
                <a:moveTo>
                  <a:pt x="44" y="112"/>
                </a:moveTo>
                <a:lnTo>
                  <a:pt x="0" y="0"/>
                </a:lnTo>
                <a:lnTo>
                  <a:pt x="44" y="51"/>
                </a:lnTo>
                <a:lnTo>
                  <a:pt x="87" y="0"/>
                </a:lnTo>
                <a:lnTo>
                  <a:pt x="44" y="112"/>
                </a:lnTo>
                <a:close/>
              </a:path>
            </a:pathLst>
          </a:custGeom>
          <a:solidFill>
            <a:srgbClr val="FFFFFF"/>
          </a:solidFill>
          <a:ln w="0" cap="flat" cmpd="sng">
            <a:solidFill>
              <a:srgbClr val="FFFFFF"/>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21" name="Line 39"/>
          <p:cNvSpPr/>
          <p:nvPr/>
        </p:nvSpPr>
        <p:spPr>
          <a:xfrm>
            <a:off x="4133850" y="3552825"/>
            <a:ext cx="1588" cy="2106613"/>
          </a:xfrm>
          <a:prstGeom prst="line">
            <a:avLst/>
          </a:prstGeom>
          <a:ln w="22225" cap="flat" cmpd="sng">
            <a:solidFill>
              <a:srgbClr val="0000FF"/>
            </a:solidFill>
            <a:prstDash val="solid"/>
            <a:headEnd type="none" w="med" len="med"/>
            <a:tailEnd type="none" w="med" len="med"/>
          </a:ln>
        </p:spPr>
      </p:sp>
      <p:sp>
        <p:nvSpPr>
          <p:cNvPr id="16422" name="Freeform 40"/>
          <p:cNvSpPr/>
          <p:nvPr/>
        </p:nvSpPr>
        <p:spPr>
          <a:xfrm>
            <a:off x="4065588" y="5546725"/>
            <a:ext cx="138112" cy="176213"/>
          </a:xfrm>
          <a:custGeom>
            <a:avLst/>
            <a:gdLst>
              <a:gd name="txL" fmla="*/ 0 w 87"/>
              <a:gd name="txT" fmla="*/ 0 h 111"/>
              <a:gd name="txR" fmla="*/ 87 w 87"/>
              <a:gd name="txB" fmla="*/ 111 h 111"/>
            </a:gdLst>
            <a:ahLst/>
            <a:cxnLst>
              <a:cxn ang="0">
                <a:pos x="43" y="111"/>
              </a:cxn>
              <a:cxn ang="0">
                <a:pos x="0" y="0"/>
              </a:cxn>
              <a:cxn ang="0">
                <a:pos x="43" y="50"/>
              </a:cxn>
              <a:cxn ang="0">
                <a:pos x="87" y="0"/>
              </a:cxn>
              <a:cxn ang="0">
                <a:pos x="43" y="111"/>
              </a:cxn>
            </a:cxnLst>
            <a:rect l="txL" t="txT" r="txR" b="txB"/>
            <a:pathLst>
              <a:path w="87" h="111">
                <a:moveTo>
                  <a:pt x="43" y="111"/>
                </a:moveTo>
                <a:lnTo>
                  <a:pt x="0" y="0"/>
                </a:lnTo>
                <a:lnTo>
                  <a:pt x="43" y="50"/>
                </a:lnTo>
                <a:lnTo>
                  <a:pt x="87" y="0"/>
                </a:lnTo>
                <a:lnTo>
                  <a:pt x="43" y="111"/>
                </a:lnTo>
                <a:close/>
              </a:path>
            </a:pathLst>
          </a:custGeom>
          <a:solidFill>
            <a:srgbClr val="0000FF"/>
          </a:solidFill>
          <a:ln w="0" cap="flat" cmpd="sng">
            <a:solidFill>
              <a:srgbClr val="0000FF"/>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23" name="Line 41"/>
          <p:cNvSpPr/>
          <p:nvPr/>
        </p:nvSpPr>
        <p:spPr>
          <a:xfrm>
            <a:off x="6256338" y="3251200"/>
            <a:ext cx="1587" cy="2395538"/>
          </a:xfrm>
          <a:prstGeom prst="line">
            <a:avLst/>
          </a:prstGeom>
          <a:ln w="22225" cap="flat" cmpd="sng">
            <a:solidFill>
              <a:srgbClr val="000000"/>
            </a:solidFill>
            <a:prstDash val="solid"/>
            <a:headEnd type="none" w="med" len="med"/>
            <a:tailEnd type="none" w="med" len="med"/>
          </a:ln>
        </p:spPr>
      </p:sp>
      <p:sp>
        <p:nvSpPr>
          <p:cNvPr id="16424" name="Freeform 42"/>
          <p:cNvSpPr/>
          <p:nvPr/>
        </p:nvSpPr>
        <p:spPr>
          <a:xfrm>
            <a:off x="6188075" y="5534025"/>
            <a:ext cx="138113" cy="177800"/>
          </a:xfrm>
          <a:custGeom>
            <a:avLst/>
            <a:gdLst>
              <a:gd name="txL" fmla="*/ 0 w 87"/>
              <a:gd name="txT" fmla="*/ 0 h 112"/>
              <a:gd name="txR" fmla="*/ 87 w 87"/>
              <a:gd name="txB" fmla="*/ 112 h 112"/>
            </a:gdLst>
            <a:ahLst/>
            <a:cxnLst>
              <a:cxn ang="0">
                <a:pos x="43" y="112"/>
              </a:cxn>
              <a:cxn ang="0">
                <a:pos x="0" y="0"/>
              </a:cxn>
              <a:cxn ang="0">
                <a:pos x="43" y="51"/>
              </a:cxn>
              <a:cxn ang="0">
                <a:pos x="87" y="0"/>
              </a:cxn>
              <a:cxn ang="0">
                <a:pos x="43" y="112"/>
              </a:cxn>
            </a:cxnLst>
            <a:rect l="txL" t="txT" r="txR" b="txB"/>
            <a:pathLst>
              <a:path w="87" h="112">
                <a:moveTo>
                  <a:pt x="43" y="112"/>
                </a:moveTo>
                <a:lnTo>
                  <a:pt x="0" y="0"/>
                </a:lnTo>
                <a:lnTo>
                  <a:pt x="43" y="51"/>
                </a:lnTo>
                <a:lnTo>
                  <a:pt x="87" y="0"/>
                </a:lnTo>
                <a:lnTo>
                  <a:pt x="43" y="112"/>
                </a:lnTo>
                <a:close/>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25" name="Line 43"/>
          <p:cNvSpPr/>
          <p:nvPr/>
        </p:nvSpPr>
        <p:spPr>
          <a:xfrm>
            <a:off x="6234113" y="3227388"/>
            <a:ext cx="1587" cy="2395537"/>
          </a:xfrm>
          <a:prstGeom prst="line">
            <a:avLst/>
          </a:prstGeom>
          <a:ln w="22225" cap="flat" cmpd="sng">
            <a:solidFill>
              <a:srgbClr val="FFFFFF"/>
            </a:solidFill>
            <a:prstDash val="solid"/>
            <a:headEnd type="none" w="med" len="med"/>
            <a:tailEnd type="none" w="med" len="med"/>
          </a:ln>
        </p:spPr>
      </p:sp>
      <p:sp>
        <p:nvSpPr>
          <p:cNvPr id="16426" name="Freeform 44"/>
          <p:cNvSpPr/>
          <p:nvPr/>
        </p:nvSpPr>
        <p:spPr>
          <a:xfrm>
            <a:off x="6164263" y="5510213"/>
            <a:ext cx="138112" cy="176212"/>
          </a:xfrm>
          <a:custGeom>
            <a:avLst/>
            <a:gdLst>
              <a:gd name="txL" fmla="*/ 0 w 87"/>
              <a:gd name="txT" fmla="*/ 0 h 111"/>
              <a:gd name="txR" fmla="*/ 87 w 87"/>
              <a:gd name="txB" fmla="*/ 111 h 111"/>
            </a:gdLst>
            <a:ahLst/>
            <a:cxnLst>
              <a:cxn ang="0">
                <a:pos x="44" y="111"/>
              </a:cxn>
              <a:cxn ang="0">
                <a:pos x="0" y="0"/>
              </a:cxn>
              <a:cxn ang="0">
                <a:pos x="44" y="51"/>
              </a:cxn>
              <a:cxn ang="0">
                <a:pos x="87" y="0"/>
              </a:cxn>
              <a:cxn ang="0">
                <a:pos x="44" y="111"/>
              </a:cxn>
            </a:cxnLst>
            <a:rect l="txL" t="txT" r="txR" b="txB"/>
            <a:pathLst>
              <a:path w="87" h="111">
                <a:moveTo>
                  <a:pt x="44" y="111"/>
                </a:moveTo>
                <a:lnTo>
                  <a:pt x="0" y="0"/>
                </a:lnTo>
                <a:lnTo>
                  <a:pt x="44" y="51"/>
                </a:lnTo>
                <a:lnTo>
                  <a:pt x="87" y="0"/>
                </a:lnTo>
                <a:lnTo>
                  <a:pt x="44" y="111"/>
                </a:lnTo>
                <a:close/>
              </a:path>
            </a:pathLst>
          </a:custGeom>
          <a:solidFill>
            <a:srgbClr val="FFFFFF"/>
          </a:solidFill>
          <a:ln w="0" cap="flat" cmpd="sng">
            <a:solidFill>
              <a:srgbClr val="FFFFFF"/>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27" name="Line 45"/>
          <p:cNvSpPr/>
          <p:nvPr/>
        </p:nvSpPr>
        <p:spPr>
          <a:xfrm>
            <a:off x="6245225" y="3240088"/>
            <a:ext cx="1588" cy="2393950"/>
          </a:xfrm>
          <a:prstGeom prst="line">
            <a:avLst/>
          </a:prstGeom>
          <a:ln w="22225" cap="flat" cmpd="sng">
            <a:solidFill>
              <a:srgbClr val="0000FF"/>
            </a:solidFill>
            <a:prstDash val="solid"/>
            <a:headEnd type="none" w="med" len="med"/>
            <a:tailEnd type="none" w="med" len="med"/>
          </a:ln>
        </p:spPr>
      </p:sp>
      <p:sp>
        <p:nvSpPr>
          <p:cNvPr id="16428" name="Freeform 46"/>
          <p:cNvSpPr/>
          <p:nvPr/>
        </p:nvSpPr>
        <p:spPr>
          <a:xfrm>
            <a:off x="6176963" y="5522913"/>
            <a:ext cx="136525" cy="176212"/>
          </a:xfrm>
          <a:custGeom>
            <a:avLst/>
            <a:gdLst>
              <a:gd name="txL" fmla="*/ 0 w 86"/>
              <a:gd name="txT" fmla="*/ 0 h 111"/>
              <a:gd name="txR" fmla="*/ 86 w 86"/>
              <a:gd name="txB" fmla="*/ 111 h 111"/>
            </a:gdLst>
            <a:ahLst/>
            <a:cxnLst>
              <a:cxn ang="0">
                <a:pos x="43" y="111"/>
              </a:cxn>
              <a:cxn ang="0">
                <a:pos x="0" y="0"/>
              </a:cxn>
              <a:cxn ang="0">
                <a:pos x="43" y="50"/>
              </a:cxn>
              <a:cxn ang="0">
                <a:pos x="86" y="0"/>
              </a:cxn>
              <a:cxn ang="0">
                <a:pos x="43" y="111"/>
              </a:cxn>
            </a:cxnLst>
            <a:rect l="txL" t="txT" r="txR" b="txB"/>
            <a:pathLst>
              <a:path w="86" h="111">
                <a:moveTo>
                  <a:pt x="43" y="111"/>
                </a:moveTo>
                <a:lnTo>
                  <a:pt x="0" y="0"/>
                </a:lnTo>
                <a:lnTo>
                  <a:pt x="43" y="50"/>
                </a:lnTo>
                <a:lnTo>
                  <a:pt x="86" y="0"/>
                </a:lnTo>
                <a:lnTo>
                  <a:pt x="43" y="111"/>
                </a:lnTo>
                <a:close/>
              </a:path>
            </a:pathLst>
          </a:custGeom>
          <a:solidFill>
            <a:srgbClr val="0000FF"/>
          </a:solidFill>
          <a:ln w="0" cap="flat" cmpd="sng">
            <a:solidFill>
              <a:srgbClr val="0000FF"/>
            </a:solidFill>
            <a:prstDash val="solid"/>
            <a:round/>
            <a:headEnd type="none" w="med" len="med"/>
            <a:tailEnd type="none" w="med" len="med"/>
          </a:ln>
        </p:spPr>
        <p:txBody>
          <a:bodyPr/>
          <a:p>
            <a:endParaRPr lang="zh-CN" altLang="en-US" dirty="0">
              <a:latin typeface="Tahoma" panose="020B0604030504040204" pitchFamily="34" charset="0"/>
            </a:endParaRPr>
          </a:p>
        </p:txBody>
      </p:sp>
      <p:sp>
        <p:nvSpPr>
          <p:cNvPr id="16429" name="Line 47"/>
          <p:cNvSpPr/>
          <p:nvPr/>
        </p:nvSpPr>
        <p:spPr>
          <a:xfrm>
            <a:off x="6246813" y="3251200"/>
            <a:ext cx="712787" cy="1588"/>
          </a:xfrm>
          <a:prstGeom prst="line">
            <a:avLst/>
          </a:prstGeom>
          <a:ln w="22225" cap="flat" cmpd="sng">
            <a:solidFill>
              <a:srgbClr val="000000"/>
            </a:solidFill>
            <a:prstDash val="solid"/>
            <a:headEnd type="none" w="med" len="med"/>
            <a:tailEnd type="none" w="med" len="med"/>
          </a:ln>
        </p:spPr>
      </p:sp>
      <p:sp>
        <p:nvSpPr>
          <p:cNvPr id="16430" name="Line 48"/>
          <p:cNvSpPr/>
          <p:nvPr/>
        </p:nvSpPr>
        <p:spPr>
          <a:xfrm>
            <a:off x="6224588" y="3227388"/>
            <a:ext cx="711200" cy="1587"/>
          </a:xfrm>
          <a:prstGeom prst="line">
            <a:avLst/>
          </a:prstGeom>
          <a:ln w="22225" cap="flat" cmpd="sng">
            <a:solidFill>
              <a:srgbClr val="FFFFFF"/>
            </a:solidFill>
            <a:prstDash val="solid"/>
            <a:headEnd type="none" w="med" len="med"/>
            <a:tailEnd type="none" w="med" len="med"/>
          </a:ln>
        </p:spPr>
      </p:sp>
      <p:sp>
        <p:nvSpPr>
          <p:cNvPr id="16431" name="Line 49"/>
          <p:cNvSpPr/>
          <p:nvPr/>
        </p:nvSpPr>
        <p:spPr>
          <a:xfrm>
            <a:off x="6235700" y="3240088"/>
            <a:ext cx="711200" cy="1587"/>
          </a:xfrm>
          <a:prstGeom prst="line">
            <a:avLst/>
          </a:prstGeom>
          <a:ln w="22225" cap="flat" cmpd="sng">
            <a:solidFill>
              <a:srgbClr val="0000FF"/>
            </a:solidFill>
            <a:prstDash val="solid"/>
            <a:headEnd type="none" w="med" len="med"/>
            <a:tailEnd type="none" w="med" len="med"/>
          </a:ln>
        </p:spPr>
      </p:sp>
      <p:sp>
        <p:nvSpPr>
          <p:cNvPr id="16432" name="Rectangle 50"/>
          <p:cNvSpPr/>
          <p:nvPr/>
        </p:nvSpPr>
        <p:spPr>
          <a:xfrm>
            <a:off x="5213350" y="3190875"/>
            <a:ext cx="117475" cy="63500"/>
          </a:xfrm>
          <a:prstGeom prst="rect">
            <a:avLst/>
          </a:prstGeom>
          <a:noFill/>
          <a:ln w="9525">
            <a:noFill/>
          </a:ln>
        </p:spPr>
        <p:txBody>
          <a:bodyPr/>
          <a:p>
            <a:endParaRPr lang="zh-CN" altLang="en-US" dirty="0">
              <a:latin typeface="Tahoma" panose="020B0604030504040204" pitchFamily="34" charset="0"/>
            </a:endParaRPr>
          </a:p>
        </p:txBody>
      </p:sp>
      <p:sp>
        <p:nvSpPr>
          <p:cNvPr id="16433" name="Oval 51"/>
          <p:cNvSpPr/>
          <p:nvPr/>
        </p:nvSpPr>
        <p:spPr>
          <a:xfrm>
            <a:off x="5249863" y="3217863"/>
            <a:ext cx="42862" cy="7937"/>
          </a:xfrm>
          <a:prstGeom prst="ellipse">
            <a:avLst/>
          </a:prstGeom>
          <a:solidFill>
            <a:srgbClr val="000000"/>
          </a:solidFill>
          <a:ln w="317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16434" name="Rectangle 52"/>
          <p:cNvSpPr/>
          <p:nvPr/>
        </p:nvSpPr>
        <p:spPr>
          <a:xfrm>
            <a:off x="5235575" y="3214688"/>
            <a:ext cx="93663" cy="3810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35" name="Rectangle 53"/>
          <p:cNvSpPr/>
          <p:nvPr/>
        </p:nvSpPr>
        <p:spPr>
          <a:xfrm>
            <a:off x="5213350" y="3190875"/>
            <a:ext cx="92075" cy="38100"/>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36" name="Rectangle 54"/>
          <p:cNvSpPr/>
          <p:nvPr/>
        </p:nvSpPr>
        <p:spPr>
          <a:xfrm>
            <a:off x="5224463" y="3201988"/>
            <a:ext cx="92075" cy="3810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37" name="Rectangle 55"/>
          <p:cNvSpPr/>
          <p:nvPr/>
        </p:nvSpPr>
        <p:spPr>
          <a:xfrm>
            <a:off x="5397500" y="3190875"/>
            <a:ext cx="115888" cy="63500"/>
          </a:xfrm>
          <a:prstGeom prst="rect">
            <a:avLst/>
          </a:prstGeom>
          <a:noFill/>
          <a:ln w="9525">
            <a:noFill/>
          </a:ln>
        </p:spPr>
        <p:txBody>
          <a:bodyPr/>
          <a:p>
            <a:endParaRPr lang="zh-CN" altLang="en-US" dirty="0">
              <a:latin typeface="Tahoma" panose="020B0604030504040204" pitchFamily="34" charset="0"/>
            </a:endParaRPr>
          </a:p>
        </p:txBody>
      </p:sp>
      <p:sp>
        <p:nvSpPr>
          <p:cNvPr id="16438" name="Oval 56"/>
          <p:cNvSpPr/>
          <p:nvPr/>
        </p:nvSpPr>
        <p:spPr>
          <a:xfrm>
            <a:off x="5434013" y="3217863"/>
            <a:ext cx="41275" cy="7937"/>
          </a:xfrm>
          <a:prstGeom prst="ellipse">
            <a:avLst/>
          </a:prstGeom>
          <a:solidFill>
            <a:srgbClr val="000000"/>
          </a:solidFill>
          <a:ln w="317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16439" name="Rectangle 57"/>
          <p:cNvSpPr/>
          <p:nvPr/>
        </p:nvSpPr>
        <p:spPr>
          <a:xfrm>
            <a:off x="5419725" y="3214688"/>
            <a:ext cx="92075" cy="3810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40" name="Rectangle 58"/>
          <p:cNvSpPr/>
          <p:nvPr/>
        </p:nvSpPr>
        <p:spPr>
          <a:xfrm>
            <a:off x="5397500" y="3190875"/>
            <a:ext cx="92075" cy="38100"/>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41" name="Rectangle 59"/>
          <p:cNvSpPr/>
          <p:nvPr/>
        </p:nvSpPr>
        <p:spPr>
          <a:xfrm>
            <a:off x="5408613" y="3201988"/>
            <a:ext cx="92075" cy="3810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42" name="Rectangle 60"/>
          <p:cNvSpPr/>
          <p:nvPr/>
        </p:nvSpPr>
        <p:spPr>
          <a:xfrm>
            <a:off x="5592763" y="3190875"/>
            <a:ext cx="115887" cy="63500"/>
          </a:xfrm>
          <a:prstGeom prst="rect">
            <a:avLst/>
          </a:prstGeom>
          <a:noFill/>
          <a:ln w="9525">
            <a:noFill/>
          </a:ln>
        </p:spPr>
        <p:txBody>
          <a:bodyPr/>
          <a:p>
            <a:endParaRPr lang="zh-CN" altLang="en-US" dirty="0">
              <a:latin typeface="Tahoma" panose="020B0604030504040204" pitchFamily="34" charset="0"/>
            </a:endParaRPr>
          </a:p>
        </p:txBody>
      </p:sp>
      <p:sp>
        <p:nvSpPr>
          <p:cNvPr id="16443" name="Oval 61"/>
          <p:cNvSpPr/>
          <p:nvPr/>
        </p:nvSpPr>
        <p:spPr>
          <a:xfrm>
            <a:off x="5629275" y="3217863"/>
            <a:ext cx="41275" cy="7937"/>
          </a:xfrm>
          <a:prstGeom prst="ellipse">
            <a:avLst/>
          </a:prstGeom>
          <a:solidFill>
            <a:srgbClr val="000000"/>
          </a:solidFill>
          <a:ln w="317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16444" name="Rectangle 62"/>
          <p:cNvSpPr/>
          <p:nvPr/>
        </p:nvSpPr>
        <p:spPr>
          <a:xfrm>
            <a:off x="5614988" y="3214688"/>
            <a:ext cx="92075" cy="3810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45" name="Rectangle 63"/>
          <p:cNvSpPr/>
          <p:nvPr/>
        </p:nvSpPr>
        <p:spPr>
          <a:xfrm>
            <a:off x="5592763" y="3190875"/>
            <a:ext cx="92075" cy="38100"/>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46" name="Rectangle 64"/>
          <p:cNvSpPr/>
          <p:nvPr/>
        </p:nvSpPr>
        <p:spPr>
          <a:xfrm>
            <a:off x="5603875" y="3201988"/>
            <a:ext cx="92075" cy="3810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47" name="Rectangle 65"/>
          <p:cNvSpPr/>
          <p:nvPr/>
        </p:nvSpPr>
        <p:spPr>
          <a:xfrm>
            <a:off x="5788025" y="3190875"/>
            <a:ext cx="115888" cy="63500"/>
          </a:xfrm>
          <a:prstGeom prst="rect">
            <a:avLst/>
          </a:prstGeom>
          <a:noFill/>
          <a:ln w="9525">
            <a:noFill/>
          </a:ln>
        </p:spPr>
        <p:txBody>
          <a:bodyPr/>
          <a:p>
            <a:endParaRPr lang="zh-CN" altLang="en-US" dirty="0">
              <a:latin typeface="Tahoma" panose="020B0604030504040204" pitchFamily="34" charset="0"/>
            </a:endParaRPr>
          </a:p>
        </p:txBody>
      </p:sp>
      <p:sp>
        <p:nvSpPr>
          <p:cNvPr id="16448" name="Oval 66"/>
          <p:cNvSpPr/>
          <p:nvPr/>
        </p:nvSpPr>
        <p:spPr>
          <a:xfrm>
            <a:off x="5824538" y="3217863"/>
            <a:ext cx="41275" cy="7937"/>
          </a:xfrm>
          <a:prstGeom prst="ellipse">
            <a:avLst/>
          </a:prstGeom>
          <a:solidFill>
            <a:srgbClr val="000000"/>
          </a:solidFill>
          <a:ln w="317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16449" name="Rectangle 67"/>
          <p:cNvSpPr/>
          <p:nvPr/>
        </p:nvSpPr>
        <p:spPr>
          <a:xfrm>
            <a:off x="5810250" y="3214688"/>
            <a:ext cx="92075" cy="3810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50" name="Rectangle 68"/>
          <p:cNvSpPr/>
          <p:nvPr/>
        </p:nvSpPr>
        <p:spPr>
          <a:xfrm>
            <a:off x="5788025" y="3190875"/>
            <a:ext cx="92075" cy="38100"/>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51" name="Rectangle 69"/>
          <p:cNvSpPr/>
          <p:nvPr/>
        </p:nvSpPr>
        <p:spPr>
          <a:xfrm>
            <a:off x="5799138" y="3201988"/>
            <a:ext cx="92075" cy="3810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52" name="Rectangle 70"/>
          <p:cNvSpPr/>
          <p:nvPr/>
        </p:nvSpPr>
        <p:spPr>
          <a:xfrm>
            <a:off x="5983288" y="3190875"/>
            <a:ext cx="115887" cy="63500"/>
          </a:xfrm>
          <a:prstGeom prst="rect">
            <a:avLst/>
          </a:prstGeom>
          <a:noFill/>
          <a:ln w="9525">
            <a:noFill/>
          </a:ln>
        </p:spPr>
        <p:txBody>
          <a:bodyPr/>
          <a:p>
            <a:endParaRPr lang="zh-CN" altLang="en-US" dirty="0">
              <a:latin typeface="Tahoma" panose="020B0604030504040204" pitchFamily="34" charset="0"/>
            </a:endParaRPr>
          </a:p>
        </p:txBody>
      </p:sp>
      <p:sp>
        <p:nvSpPr>
          <p:cNvPr id="16453" name="Oval 71"/>
          <p:cNvSpPr/>
          <p:nvPr/>
        </p:nvSpPr>
        <p:spPr>
          <a:xfrm>
            <a:off x="6018213" y="3217863"/>
            <a:ext cx="42862" cy="7937"/>
          </a:xfrm>
          <a:prstGeom prst="ellipse">
            <a:avLst/>
          </a:prstGeom>
          <a:solidFill>
            <a:srgbClr val="000000"/>
          </a:solidFill>
          <a:ln w="317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16454" name="Rectangle 72"/>
          <p:cNvSpPr/>
          <p:nvPr/>
        </p:nvSpPr>
        <p:spPr>
          <a:xfrm>
            <a:off x="6005513" y="3214688"/>
            <a:ext cx="92075" cy="3810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55" name="Rectangle 73"/>
          <p:cNvSpPr/>
          <p:nvPr/>
        </p:nvSpPr>
        <p:spPr>
          <a:xfrm>
            <a:off x="5983288" y="3190875"/>
            <a:ext cx="92075" cy="38100"/>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56" name="Rectangle 74"/>
          <p:cNvSpPr/>
          <p:nvPr/>
        </p:nvSpPr>
        <p:spPr>
          <a:xfrm>
            <a:off x="5994400" y="3201988"/>
            <a:ext cx="92075" cy="3810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57" name="Rectangle 75"/>
          <p:cNvSpPr/>
          <p:nvPr/>
        </p:nvSpPr>
        <p:spPr>
          <a:xfrm>
            <a:off x="5041900" y="3190875"/>
            <a:ext cx="115888" cy="63500"/>
          </a:xfrm>
          <a:prstGeom prst="rect">
            <a:avLst/>
          </a:prstGeom>
          <a:noFill/>
          <a:ln w="9525">
            <a:noFill/>
          </a:ln>
        </p:spPr>
        <p:txBody>
          <a:bodyPr/>
          <a:p>
            <a:endParaRPr lang="zh-CN" altLang="en-US" dirty="0">
              <a:latin typeface="Tahoma" panose="020B0604030504040204" pitchFamily="34" charset="0"/>
            </a:endParaRPr>
          </a:p>
        </p:txBody>
      </p:sp>
      <p:sp>
        <p:nvSpPr>
          <p:cNvPr id="16458" name="Oval 76"/>
          <p:cNvSpPr/>
          <p:nvPr/>
        </p:nvSpPr>
        <p:spPr>
          <a:xfrm>
            <a:off x="5076825" y="3217863"/>
            <a:ext cx="42863" cy="7937"/>
          </a:xfrm>
          <a:prstGeom prst="ellipse">
            <a:avLst/>
          </a:prstGeom>
          <a:solidFill>
            <a:srgbClr val="000000"/>
          </a:solidFill>
          <a:ln w="317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16459" name="Rectangle 77"/>
          <p:cNvSpPr/>
          <p:nvPr/>
        </p:nvSpPr>
        <p:spPr>
          <a:xfrm>
            <a:off x="5064125" y="3214688"/>
            <a:ext cx="92075" cy="3810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60" name="Rectangle 78"/>
          <p:cNvSpPr/>
          <p:nvPr/>
        </p:nvSpPr>
        <p:spPr>
          <a:xfrm>
            <a:off x="5040313" y="3190875"/>
            <a:ext cx="93662" cy="38100"/>
          </a:xfrm>
          <a:prstGeom prst="rect">
            <a:avLst/>
          </a:prstGeom>
          <a:noFill/>
          <a:ln w="22225" cap="flat" cmpd="sng">
            <a:solidFill>
              <a:srgbClr val="FFFF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61" name="Rectangle 79"/>
          <p:cNvSpPr/>
          <p:nvPr/>
        </p:nvSpPr>
        <p:spPr>
          <a:xfrm>
            <a:off x="5053013" y="3201988"/>
            <a:ext cx="92075" cy="38100"/>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62" name="Rectangle 80"/>
          <p:cNvSpPr/>
          <p:nvPr/>
        </p:nvSpPr>
        <p:spPr>
          <a:xfrm>
            <a:off x="3635375" y="2609850"/>
            <a:ext cx="1012825" cy="958850"/>
          </a:xfrm>
          <a:prstGeom prst="rect">
            <a:avLst/>
          </a:prstGeom>
          <a:solidFill>
            <a:srgbClr val="C0FFE0"/>
          </a:solidFill>
          <a:ln w="9525">
            <a:noFill/>
          </a:ln>
        </p:spPr>
        <p:txBody>
          <a:bodyPr/>
          <a:p>
            <a:endParaRPr lang="zh-CN" altLang="en-US" dirty="0">
              <a:latin typeface="Tahoma" panose="020B0604030504040204" pitchFamily="34" charset="0"/>
            </a:endParaRPr>
          </a:p>
        </p:txBody>
      </p:sp>
      <p:sp>
        <p:nvSpPr>
          <p:cNvPr id="16463" name="Rectangle 81"/>
          <p:cNvSpPr/>
          <p:nvPr/>
        </p:nvSpPr>
        <p:spPr>
          <a:xfrm>
            <a:off x="3787775" y="2762250"/>
            <a:ext cx="612775" cy="730250"/>
          </a:xfrm>
          <a:prstGeom prst="rect">
            <a:avLst/>
          </a:prstGeom>
          <a:noFill/>
          <a:ln w="9525">
            <a:noFill/>
          </a:ln>
        </p:spPr>
        <p:txBody>
          <a:bodyPr wrap="none" lIns="0" tIns="0" rIns="0" bIns="0">
            <a:spAutoFit/>
          </a:bodyPr>
          <a:p>
            <a:r>
              <a:rPr lang="zh-CN" altLang="en-US" sz="2400" b="1" dirty="0">
                <a:solidFill>
                  <a:srgbClr val="0000FF"/>
                </a:solidFill>
                <a:latin typeface="Times New Roman" panose="02020603050405020304" pitchFamily="18" charset="0"/>
                <a:ea typeface="宋体" panose="02010600030101010101" pitchFamily="2" charset="-122"/>
              </a:rPr>
              <a:t>程序</a:t>
            </a:r>
            <a:endParaRPr lang="zh-CN" altLang="en-US" sz="2400" b="1" dirty="0">
              <a:solidFill>
                <a:srgbClr val="0000FF"/>
              </a:solidFill>
              <a:latin typeface="Times New Roman" panose="02020603050405020304" pitchFamily="18" charset="0"/>
              <a:ea typeface="宋体" panose="02010600030101010101" pitchFamily="2" charset="-122"/>
            </a:endParaRPr>
          </a:p>
          <a:p>
            <a:r>
              <a:rPr lang="zh-CN" altLang="en-US" sz="2400" b="1" dirty="0">
                <a:solidFill>
                  <a:srgbClr val="0000FF"/>
                </a:solidFill>
                <a:latin typeface="Times New Roman" panose="02020603050405020304" pitchFamily="18" charset="0"/>
                <a:ea typeface="宋体" panose="02010600030101010101" pitchFamily="2" charset="-122"/>
              </a:rPr>
              <a:t> 段</a:t>
            </a:r>
            <a:r>
              <a:rPr lang="en-US" altLang="zh-CN" sz="2400" b="1">
                <a:solidFill>
                  <a:srgbClr val="0000FF"/>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sp>
        <p:nvSpPr>
          <p:cNvPr id="16464" name="Rectangle 82"/>
          <p:cNvSpPr/>
          <p:nvPr/>
        </p:nvSpPr>
        <p:spPr>
          <a:xfrm>
            <a:off x="3635375" y="2620963"/>
            <a:ext cx="1000125" cy="947737"/>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
        <p:nvSpPr>
          <p:cNvPr id="16465" name="Rectangle 83"/>
          <p:cNvSpPr/>
          <p:nvPr/>
        </p:nvSpPr>
        <p:spPr>
          <a:xfrm>
            <a:off x="6934200" y="2578100"/>
            <a:ext cx="1012825" cy="958850"/>
          </a:xfrm>
          <a:prstGeom prst="rect">
            <a:avLst/>
          </a:prstGeom>
          <a:solidFill>
            <a:srgbClr val="C0FFE0"/>
          </a:solidFill>
          <a:ln w="9525">
            <a:noFill/>
          </a:ln>
        </p:spPr>
        <p:txBody>
          <a:bodyPr/>
          <a:p>
            <a:endParaRPr lang="zh-CN" altLang="en-US" dirty="0">
              <a:latin typeface="Tahoma" panose="020B0604030504040204" pitchFamily="34" charset="0"/>
            </a:endParaRPr>
          </a:p>
        </p:txBody>
      </p:sp>
      <p:sp>
        <p:nvSpPr>
          <p:cNvPr id="16466" name="Rectangle 84"/>
          <p:cNvSpPr/>
          <p:nvPr/>
        </p:nvSpPr>
        <p:spPr>
          <a:xfrm>
            <a:off x="7086600" y="2730500"/>
            <a:ext cx="612775" cy="730250"/>
          </a:xfrm>
          <a:prstGeom prst="rect">
            <a:avLst/>
          </a:prstGeom>
          <a:noFill/>
          <a:ln w="9525">
            <a:noFill/>
          </a:ln>
        </p:spPr>
        <p:txBody>
          <a:bodyPr wrap="none" lIns="0" tIns="0" rIns="0" bIns="0">
            <a:spAutoFit/>
          </a:bodyPr>
          <a:p>
            <a:r>
              <a:rPr lang="zh-CN" altLang="en-US" sz="2400" b="1" dirty="0">
                <a:solidFill>
                  <a:srgbClr val="0000FF"/>
                </a:solidFill>
                <a:latin typeface="Times New Roman" panose="02020603050405020304" pitchFamily="18" charset="0"/>
                <a:ea typeface="宋体" panose="02010600030101010101" pitchFamily="2" charset="-122"/>
              </a:rPr>
              <a:t>程序</a:t>
            </a:r>
            <a:endParaRPr lang="zh-CN" altLang="en-US" sz="2400" b="1" dirty="0">
              <a:solidFill>
                <a:srgbClr val="0000FF"/>
              </a:solidFill>
              <a:latin typeface="Times New Roman" panose="02020603050405020304" pitchFamily="18" charset="0"/>
              <a:ea typeface="宋体" panose="02010600030101010101" pitchFamily="2" charset="-122"/>
            </a:endParaRPr>
          </a:p>
          <a:p>
            <a:r>
              <a:rPr lang="zh-CN" altLang="en-US" sz="2400" b="1" dirty="0">
                <a:solidFill>
                  <a:srgbClr val="0000FF"/>
                </a:solidFill>
                <a:latin typeface="Times New Roman" panose="02020603050405020304" pitchFamily="18" charset="0"/>
                <a:ea typeface="宋体" panose="02010600030101010101" pitchFamily="2" charset="-122"/>
              </a:rPr>
              <a:t> 段</a:t>
            </a:r>
            <a:r>
              <a:rPr lang="en-US" altLang="zh-CN" sz="2400" b="1">
                <a:solidFill>
                  <a:srgbClr val="0000FF"/>
                </a:solidFill>
                <a:latin typeface="Times New Roman" panose="02020603050405020304" pitchFamily="18" charset="0"/>
                <a:ea typeface="宋体" panose="02010600030101010101" pitchFamily="2" charset="-122"/>
              </a:rPr>
              <a:t>3</a:t>
            </a:r>
            <a:endParaRPr lang="en-US" altLang="zh-CN" sz="2400">
              <a:latin typeface="Times New Roman" panose="02020603050405020304" pitchFamily="18" charset="0"/>
              <a:ea typeface="宋体" panose="02010600030101010101" pitchFamily="2" charset="-122"/>
            </a:endParaRPr>
          </a:p>
        </p:txBody>
      </p:sp>
      <p:sp>
        <p:nvSpPr>
          <p:cNvPr id="16467" name="Rectangle 85"/>
          <p:cNvSpPr/>
          <p:nvPr/>
        </p:nvSpPr>
        <p:spPr>
          <a:xfrm>
            <a:off x="6934200" y="2589213"/>
            <a:ext cx="1000125" cy="947737"/>
          </a:xfrm>
          <a:prstGeom prst="rect">
            <a:avLst/>
          </a:prstGeom>
          <a:noFill/>
          <a:ln w="22225" cap="flat" cmpd="sng">
            <a:solidFill>
              <a:srgbClr val="0000FF"/>
            </a:solidFill>
            <a:prstDash val="solid"/>
            <a:miter/>
            <a:headEnd type="none" w="med" len="med"/>
            <a:tailEnd type="none" w="med" len="med"/>
          </a:ln>
        </p:spPr>
        <p:txBody>
          <a:bodyPr/>
          <a:p>
            <a:endParaRPr lang="zh-CN" altLang="en-US" dirty="0">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990600" y="609600"/>
            <a:ext cx="7848600" cy="1066800"/>
          </a:xfrm>
        </p:spPr>
        <p:txBody>
          <a:bodyPr/>
          <a:lstStyle/>
          <a:p>
            <a:pPr eaLnBrk="1" hangingPunct="1"/>
            <a:r>
              <a:rPr lang="zh-CN" altLang="en-US" sz="5000" smtClean="0">
                <a:latin typeface="华文新魏" panose="02010800040101010101" pitchFamily="2" charset="-122"/>
                <a:ea typeface="华文新魏" panose="02010800040101010101" pitchFamily="2" charset="-122"/>
              </a:rPr>
              <a:t>进程的交往：竞争与协作</a:t>
            </a:r>
            <a:r>
              <a:rPr lang="en-US" altLang="zh-CN" sz="5000" smtClean="0">
                <a:latin typeface="华文新魏" panose="02010800040101010101" pitchFamily="2" charset="-122"/>
                <a:ea typeface="华文新魏" panose="02010800040101010101" pitchFamily="2" charset="-122"/>
              </a:rPr>
              <a:t>(3)</a:t>
            </a:r>
            <a:r>
              <a:rPr lang="zh-CN" altLang="en-US" sz="4000" smtClean="0">
                <a:latin typeface="华文新魏" panose="02010800040101010101" pitchFamily="2" charset="-122"/>
                <a:ea typeface="华文新魏" panose="02010800040101010101" pitchFamily="2" charset="-122"/>
              </a:rPr>
              <a:t>第二种是协作关系</a:t>
            </a:r>
            <a:endParaRPr lang="en-US" altLang="zh-CN" sz="4000" smtClean="0">
              <a:latin typeface="华文新魏" panose="02010800040101010101" pitchFamily="2" charset="-122"/>
              <a:ea typeface="华文新魏" panose="02010800040101010101" pitchFamily="2" charset="-122"/>
            </a:endParaRPr>
          </a:p>
        </p:txBody>
      </p:sp>
      <p:sp>
        <p:nvSpPr>
          <p:cNvPr id="66562" name="Rectangle 3"/>
          <p:cNvSpPr>
            <a:spLocks noGrp="1" noChangeArrowheads="1"/>
          </p:cNvSpPr>
          <p:nvPr>
            <p:ph type="body" idx="4294967295"/>
          </p:nvPr>
        </p:nvSpPr>
        <p:spPr>
          <a:xfrm>
            <a:off x="611188" y="2060575"/>
            <a:ext cx="8137525" cy="4584700"/>
          </a:xfrm>
        </p:spPr>
        <p:txBody>
          <a:bodyPr/>
          <a:lstStyle/>
          <a:p>
            <a:r>
              <a:rPr lang="zh-CN" altLang="en-US" sz="2800" smtClean="0"/>
              <a:t>协作关系：指某些进程为完成同一任务需要分工协作而产生的关系。</a:t>
            </a:r>
            <a:endParaRPr lang="zh-CN" altLang="en-US" sz="2800" smtClean="0"/>
          </a:p>
          <a:p>
            <a:r>
              <a:rPr lang="zh-CN" altLang="en-US" sz="2800" smtClean="0"/>
              <a:t>进程同步：指为完成共同任务的并发进程基于某个条件来协调它们的活动，因为需要在某些位置上排定执行的先后次序而等待、传递信号或消息所产生的协作制约关系。</a:t>
            </a:r>
            <a:endParaRPr lang="zh-CN" altLang="en-US" sz="2800" smtClean="0"/>
          </a:p>
          <a:p>
            <a:r>
              <a:rPr lang="zh-CN" altLang="en-US" sz="2800" smtClean="0"/>
              <a:t>如果一个进程的执行依赖于协作进程的消息或信号，当该进程没有得到来自于协作进程的消息或信号时需等待，直到消息或信号到达才被唤醒。 </a:t>
            </a:r>
            <a:endParaRPr lang="en-US" altLang="zh-CN" sz="2800" smtClean="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914400" y="228600"/>
            <a:ext cx="7391400" cy="10668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进程的顺序性</a:t>
            </a:r>
            <a:endParaRPr lang="zh-CN" altLang="en-US" sz="4800" smtClean="0">
              <a:latin typeface="华文新魏" panose="02010800040101010101" pitchFamily="2" charset="-122"/>
              <a:ea typeface="华文新魏" panose="02010800040101010101" pitchFamily="2" charset="-122"/>
            </a:endParaRPr>
          </a:p>
        </p:txBody>
      </p:sp>
      <p:sp>
        <p:nvSpPr>
          <p:cNvPr id="18434" name="Rectangle 3"/>
          <p:cNvSpPr>
            <a:spLocks noGrp="1" noChangeArrowheads="1"/>
          </p:cNvSpPr>
          <p:nvPr>
            <p:ph type="body" idx="4294967295"/>
          </p:nvPr>
        </p:nvSpPr>
        <p:spPr>
          <a:xfrm>
            <a:off x="612775" y="1470025"/>
            <a:ext cx="7920038" cy="5054600"/>
          </a:xfrm>
        </p:spPr>
        <p:txBody>
          <a:bodyPr/>
          <a:lstStyle/>
          <a:p>
            <a:r>
              <a:rPr lang="zh-CN" altLang="en-US" sz="2600" smtClean="0"/>
              <a:t>计算机的信息处理</a:t>
            </a:r>
            <a:endParaRPr lang="zh-CN" altLang="en-US" sz="2600" smtClean="0"/>
          </a:p>
          <a:p>
            <a:pPr lvl="1"/>
            <a:r>
              <a:rPr lang="zh-CN" altLang="en-US" sz="2600" smtClean="0"/>
              <a:t>处理机逐条的一次只执行一条指令</a:t>
            </a:r>
            <a:endParaRPr lang="zh-CN" altLang="en-US" sz="2600" smtClean="0"/>
          </a:p>
          <a:p>
            <a:pPr lvl="1"/>
            <a:r>
              <a:rPr lang="zh-CN" altLang="en-US" sz="2600" smtClean="0"/>
              <a:t>主存储块一次只访问一个字或字节</a:t>
            </a:r>
            <a:endParaRPr lang="zh-CN" altLang="en-US" sz="2600" smtClean="0"/>
          </a:p>
          <a:p>
            <a:pPr lvl="1"/>
            <a:r>
              <a:rPr lang="zh-CN" altLang="en-US" sz="2600" smtClean="0"/>
              <a:t>外设一次只能传送一个数据块</a:t>
            </a:r>
            <a:endParaRPr lang="zh-CN" altLang="en-US" sz="2600" smtClean="0"/>
          </a:p>
          <a:p>
            <a:r>
              <a:rPr kumimoji="0" lang="zh-CN" altLang="en-US" sz="2600" smtClean="0">
                <a:latin typeface="宋体" panose="02010600030101010101" pitchFamily="2" charset="-122"/>
              </a:rPr>
              <a:t>程序的顺序执行：一个程序由若干个程序段组成，而程序段</a:t>
            </a:r>
            <a:r>
              <a:rPr lang="zh-CN" altLang="en-US" sz="2600" smtClean="0"/>
              <a:t>在顺序处理器上的执行是严格按序的，只有当前一个操作结束后，后继操作才能开始。</a:t>
            </a:r>
            <a:endParaRPr lang="zh-CN" altLang="en-US" sz="2600" smtClean="0"/>
          </a:p>
          <a:p>
            <a:r>
              <a:rPr lang="zh-CN" altLang="en-US" sz="2600" smtClean="0"/>
              <a:t>顺序的含义不但指一个程序模块内部，也指两个程序模块之间。</a:t>
            </a:r>
            <a:endParaRPr lang="zh-CN" altLang="en-US" sz="2600" smtClean="0"/>
          </a:p>
          <a:p>
            <a:r>
              <a:rPr lang="zh-CN" altLang="en-US" sz="2600" smtClean="0"/>
              <a:t>顺序程序设计：把一个程序设计成一个顺序执行的程序模块。</a:t>
            </a:r>
            <a:endParaRPr lang="en-US" altLang="zh-CN" sz="2600" smtClean="0"/>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030220" y="35560"/>
            <a:ext cx="2054225" cy="67475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914400" y="333375"/>
            <a:ext cx="7848600" cy="10668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进程的交往：竞争与协作</a:t>
            </a:r>
            <a:r>
              <a:rPr lang="en-US" altLang="zh-CN" sz="4800" smtClean="0">
                <a:latin typeface="华文新魏" panose="02010800040101010101" pitchFamily="2" charset="-122"/>
                <a:ea typeface="华文新魏" panose="02010800040101010101" pitchFamily="2" charset="-122"/>
              </a:rPr>
              <a:t>(4)</a:t>
            </a:r>
            <a:endParaRPr lang="en-US" altLang="zh-CN" sz="4800" b="1" smtClean="0">
              <a:solidFill>
                <a:srgbClr val="0000FF"/>
              </a:solidFill>
              <a:latin typeface="华文新魏" panose="02010800040101010101" pitchFamily="2" charset="-122"/>
              <a:ea typeface="华文新魏" panose="02010800040101010101" pitchFamily="2" charset="-122"/>
            </a:endParaRPr>
          </a:p>
        </p:txBody>
      </p:sp>
      <p:sp>
        <p:nvSpPr>
          <p:cNvPr id="67586" name="Rectangle 3"/>
          <p:cNvSpPr>
            <a:spLocks noGrp="1" noChangeArrowheads="1"/>
          </p:cNvSpPr>
          <p:nvPr>
            <p:ph type="body" idx="4294967295"/>
          </p:nvPr>
        </p:nvSpPr>
        <p:spPr>
          <a:xfrm>
            <a:off x="838200" y="1700213"/>
            <a:ext cx="7696200" cy="4208462"/>
          </a:xfrm>
        </p:spPr>
        <p:txBody>
          <a:bodyPr/>
          <a:lstStyle/>
          <a:p>
            <a:r>
              <a:rPr lang="zh-CN" altLang="en-US" smtClean="0"/>
              <a:t>进程互斥关系是一种特殊的进程同步关系，即逐次使用互斥共享资源，是对进程使用资源次序上的一种协调。</a:t>
            </a:r>
            <a:endParaRPr lang="zh-CN" altLang="en-US" smtClean="0"/>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24994" name="Group 34"/>
          <p:cNvGraphicFramePr>
            <a:graphicFrameLocks noGrp="1"/>
          </p:cNvGraphicFramePr>
          <p:nvPr>
            <p:custDataLst>
              <p:tags r:id="rId1"/>
            </p:custDataLst>
          </p:nvPr>
        </p:nvGraphicFramePr>
        <p:xfrm>
          <a:off x="395288" y="1125538"/>
          <a:ext cx="8424863" cy="5241925"/>
        </p:xfrm>
        <a:graphic>
          <a:graphicData uri="http://schemas.openxmlformats.org/drawingml/2006/table">
            <a:tbl>
              <a:tblPr/>
              <a:tblGrid>
                <a:gridCol w="4325937"/>
                <a:gridCol w="4098925"/>
              </a:tblGrid>
              <a:tr h="406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同  步</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互   斥</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资源</a:t>
                      </a:r>
                      <a:r>
                        <a:rPr kumimoji="1" lang="en-US" altLang="zh-CN" sz="2800" b="1"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进程</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时间次序上受到某种限制</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竞争到某一物理资源时不允许进程工作</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相互清楚对方的存在及作用，交换信息</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不一定清楚其进程情况</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往往指有几个进程共同完成一个任务</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往往指多个任务多个进程间通讯制约</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例：生产与消费之间，发送与接受之间，作者与读者之间，供者与用者之间</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例：交通十字路口，单轨火车的拨道岔</a:t>
                      </a:r>
                      <a:endPar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338" name="Text Box 28"/>
          <p:cNvSpPr txBox="1"/>
          <p:nvPr/>
        </p:nvSpPr>
        <p:spPr>
          <a:xfrm>
            <a:off x="1187450" y="404813"/>
            <a:ext cx="5903913" cy="579437"/>
          </a:xfrm>
          <a:prstGeom prst="rect">
            <a:avLst/>
          </a:prstGeom>
          <a:noFill/>
          <a:ln w="9525">
            <a:noFill/>
          </a:ln>
        </p:spPr>
        <p:txBody>
          <a:bodyPr>
            <a:spAutoFit/>
          </a:bodyPr>
          <a:p>
            <a:pPr>
              <a:spcBef>
                <a:spcPct val="50000"/>
              </a:spcBef>
            </a:pPr>
            <a:r>
              <a:rPr lang="zh-CN" altLang="en-US" sz="3200" dirty="0">
                <a:latin typeface="Tahoma" panose="020B0604030504040204" pitchFamily="34" charset="0"/>
              </a:rPr>
              <a:t>同步与互斥的比较</a:t>
            </a:r>
            <a:endParaRPr lang="zh-CN" altLang="en-US" sz="3200" dirty="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050"/>
          <p:cNvSpPr>
            <a:spLocks noChangeArrowheads="1"/>
          </p:cNvSpPr>
          <p:nvPr/>
        </p:nvSpPr>
        <p:spPr bwMode="auto">
          <a:xfrm>
            <a:off x="609600" y="381000"/>
            <a:ext cx="8229600" cy="1143000"/>
          </a:xfrm>
          <a:prstGeom prst="rect">
            <a:avLst/>
          </a:prstGeom>
          <a:noFill/>
          <a:ln w="9525">
            <a:noFill/>
            <a:miter lim="800000"/>
          </a:ln>
        </p:spPr>
        <p:txBody>
          <a:bodyPr anchor="ctr"/>
          <a:lstStyle/>
          <a:p>
            <a:pPr algn="ctr"/>
            <a:r>
              <a:rPr lang="en-US" altLang="zh-CN" sz="5400">
                <a:solidFill>
                  <a:schemeClr val="tx2"/>
                </a:solidFill>
                <a:ea typeface="华文新魏" panose="02010800040101010101" pitchFamily="2" charset="-122"/>
              </a:rPr>
              <a:t>3.2 </a:t>
            </a:r>
            <a:r>
              <a:rPr lang="en-US" altLang="zh-CN" sz="5400">
                <a:solidFill>
                  <a:schemeClr val="tx2"/>
                </a:solidFill>
                <a:latin typeface="华文新魏" panose="02010800040101010101" pitchFamily="2" charset="-122"/>
                <a:ea typeface="华文新魏" panose="02010800040101010101" pitchFamily="2" charset="-122"/>
              </a:rPr>
              <a:t> </a:t>
            </a:r>
            <a:r>
              <a:rPr lang="zh-CN" altLang="en-US" sz="5400">
                <a:solidFill>
                  <a:schemeClr val="tx2"/>
                </a:solidFill>
                <a:latin typeface="华文新魏" panose="02010800040101010101" pitchFamily="2" charset="-122"/>
                <a:ea typeface="华文新魏" panose="02010800040101010101" pitchFamily="2" charset="-122"/>
              </a:rPr>
              <a:t>临界区管理</a:t>
            </a:r>
            <a:endParaRPr lang="zh-CN" altLang="en-US" sz="5400">
              <a:solidFill>
                <a:schemeClr val="tx2"/>
              </a:solidFill>
              <a:latin typeface="华文新魏" panose="02010800040101010101" pitchFamily="2" charset="-122"/>
              <a:ea typeface="华文新魏" panose="02010800040101010101" pitchFamily="2" charset="-122"/>
            </a:endParaRPr>
          </a:p>
        </p:txBody>
      </p:sp>
      <p:sp>
        <p:nvSpPr>
          <p:cNvPr id="68610" name="Rectangle 2051"/>
          <p:cNvSpPr>
            <a:spLocks noChangeArrowheads="1"/>
          </p:cNvSpPr>
          <p:nvPr/>
        </p:nvSpPr>
        <p:spPr bwMode="auto">
          <a:xfrm>
            <a:off x="1295400" y="1658938"/>
            <a:ext cx="6934200" cy="38576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互斥与临界区</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实现临界区管理的几种尝试</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实现临界区管理的软件方法</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实现临界区管理的硬件设施</a:t>
            </a:r>
            <a:endParaRPr lang="en-US" altLang="zh-CN" sz="3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533400" y="228600"/>
            <a:ext cx="84582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3.2.1</a:t>
            </a:r>
            <a:r>
              <a:rPr lang="zh-CN" altLang="en-US" sz="4800" smtClean="0">
                <a:latin typeface="华文新魏" panose="02010800040101010101" pitchFamily="2" charset="-122"/>
                <a:ea typeface="华文新魏" panose="02010800040101010101" pitchFamily="2" charset="-122"/>
              </a:rPr>
              <a:t>互斥与临界区</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3075" name="Rectangle 3"/>
          <p:cNvSpPr>
            <a:spLocks noGrp="1" noChangeArrowheads="1"/>
          </p:cNvSpPr>
          <p:nvPr>
            <p:ph type="body" idx="4294967295"/>
          </p:nvPr>
        </p:nvSpPr>
        <p:spPr>
          <a:xfrm>
            <a:off x="395288" y="1412875"/>
            <a:ext cx="8208962" cy="4824413"/>
          </a:xfrm>
        </p:spPr>
        <p:txBody>
          <a:bodyPr/>
          <a:lstStyle/>
          <a:p>
            <a:r>
              <a:rPr lang="zh-CN" altLang="en-US" sz="3000" smtClean="0"/>
              <a:t>并发进程中与共享变量有关的程序段叫“临界区”， 共享变量代表的资源叫“临界资源”。 </a:t>
            </a:r>
            <a:endParaRPr lang="zh-CN" altLang="en-US" sz="3000" smtClean="0"/>
          </a:p>
          <a:p>
            <a:r>
              <a:rPr lang="zh-CN" altLang="en-US" sz="3000" smtClean="0"/>
              <a:t>与同一变量有关的临界区分散在各进程的程序段中，而各进程的执行速度不可预知。</a:t>
            </a:r>
            <a:endParaRPr lang="zh-CN" altLang="en-US" sz="3000" smtClean="0"/>
          </a:p>
          <a:p>
            <a:r>
              <a:rPr lang="zh-CN" altLang="en-US" sz="3000" smtClean="0"/>
              <a:t>如果保证进程在临界区执行时，不让另一个进程进入临界区，即各进程对共享变量的访问是互斥的，就不会造成与时间有关的错误。</a:t>
            </a:r>
            <a:endParaRPr lang="zh-CN" altLang="zh-CN" sz="3900" smtClean="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amond(in)">
                                      <p:cBhvr>
                                        <p:cTn id="7" dur="2000"/>
                                        <p:tgtEl>
                                          <p:spTgt spid="3075">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diamond(in)">
                                      <p:cBhvr>
                                        <p:cTn id="10" dur="2000"/>
                                        <p:tgtEl>
                                          <p:spTgt spid="3075">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diamond(in)">
                                      <p:cBhvr>
                                        <p:cTn id="13" dur="20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685800" y="333375"/>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互斥与临界区</a:t>
            </a:r>
            <a:r>
              <a:rPr lang="en-US" altLang="zh-CN" sz="4800"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sp>
        <p:nvSpPr>
          <p:cNvPr id="4099" name="Rectangle 3"/>
          <p:cNvSpPr>
            <a:spLocks noGrp="1" noChangeArrowheads="1"/>
          </p:cNvSpPr>
          <p:nvPr>
            <p:ph type="body" idx="4294967295"/>
          </p:nvPr>
        </p:nvSpPr>
        <p:spPr>
          <a:xfrm>
            <a:off x="468313" y="1484313"/>
            <a:ext cx="8351837" cy="5040312"/>
          </a:xfrm>
        </p:spPr>
        <p:txBody>
          <a:bodyPr/>
          <a:lstStyle/>
          <a:p>
            <a:r>
              <a:rPr lang="zh-CN" altLang="en-US" sz="3000" smtClean="0"/>
              <a:t>一次至多一个进程能够进入临界区内执行；</a:t>
            </a:r>
            <a:endParaRPr lang="zh-CN" altLang="en-US" sz="3000" smtClean="0"/>
          </a:p>
          <a:p>
            <a:r>
              <a:rPr lang="zh-CN" altLang="en-US" sz="3000" smtClean="0"/>
              <a:t>如果已有进程在临界区，其他试图进入的进程应等待；</a:t>
            </a:r>
            <a:endParaRPr lang="zh-CN" altLang="en-US" sz="3000" smtClean="0"/>
          </a:p>
          <a:p>
            <a:r>
              <a:rPr lang="zh-CN" altLang="en-US" sz="3000" smtClean="0"/>
              <a:t>进入临界区内的进程应在有限时间内退出，以便让等待进程中的一个进入。</a:t>
            </a:r>
            <a:endParaRPr lang="zh-CN" altLang="en-US" sz="3000" smtClean="0"/>
          </a:p>
          <a:p>
            <a:r>
              <a:rPr lang="zh-CN" altLang="en-US" sz="3000" smtClean="0"/>
              <a:t>临界区调度原则：</a:t>
            </a:r>
            <a:endParaRPr lang="zh-CN" altLang="en-US" sz="3000" smtClean="0"/>
          </a:p>
          <a:p>
            <a:pPr lvl="1"/>
            <a:r>
              <a:rPr lang="zh-CN" altLang="en-US" sz="2600" smtClean="0"/>
              <a:t>互斥使用、有空让进，</a:t>
            </a:r>
            <a:endParaRPr lang="zh-CN" altLang="en-US" sz="2600" smtClean="0"/>
          </a:p>
          <a:p>
            <a:pPr lvl="1"/>
            <a:r>
              <a:rPr lang="zh-CN" altLang="en-US" sz="2600" smtClean="0"/>
              <a:t>忙则等待、有限等待，</a:t>
            </a:r>
            <a:endParaRPr lang="zh-CN" altLang="en-US" sz="2600" smtClean="0"/>
          </a:p>
          <a:p>
            <a:pPr lvl="1"/>
            <a:r>
              <a:rPr lang="zh-CN" altLang="en-US" sz="2600" smtClean="0"/>
              <a:t>择一而入、算法可行。</a:t>
            </a:r>
            <a:endParaRPr lang="en-US" altLang="zh-CN" sz="2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heel(4)">
                                      <p:cBhvr>
                                        <p:cTn id="7" dur="2000"/>
                                        <p:tgtEl>
                                          <p:spTgt spid="4099">
                                            <p:txEl>
                                              <p:pRg st="0" end="0"/>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heel(4)">
                                      <p:cBhvr>
                                        <p:cTn id="10" dur="2000"/>
                                        <p:tgtEl>
                                          <p:spTgt spid="4099">
                                            <p:txEl>
                                              <p:pRg st="1" end="1"/>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heel(4)">
                                      <p:cBhvr>
                                        <p:cTn id="13" dur="20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4" fill="hold"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heel(4)">
                                      <p:cBhvr>
                                        <p:cTn id="18" dur="2000"/>
                                        <p:tgtEl>
                                          <p:spTgt spid="4099">
                                            <p:txEl>
                                              <p:pRg st="3" end="3"/>
                                            </p:txEl>
                                          </p:spTgt>
                                        </p:tgtEl>
                                      </p:cBhvr>
                                    </p:animEffect>
                                  </p:childTnLst>
                                </p:cTn>
                              </p:par>
                              <p:par>
                                <p:cTn id="19" presetID="21"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heel(4)">
                                      <p:cBhvr>
                                        <p:cTn id="21" dur="2000"/>
                                        <p:tgtEl>
                                          <p:spTgt spid="4099">
                                            <p:txEl>
                                              <p:pRg st="4" end="4"/>
                                            </p:txEl>
                                          </p:spTgt>
                                        </p:tgtEl>
                                      </p:cBhvr>
                                    </p:animEffect>
                                  </p:childTnLst>
                                </p:cTn>
                              </p:par>
                              <p:par>
                                <p:cTn id="22" presetID="21" presetClass="entr" presetSubtype="4"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wheel(4)">
                                      <p:cBhvr>
                                        <p:cTn id="24" dur="2000"/>
                                        <p:tgtEl>
                                          <p:spTgt spid="4099">
                                            <p:txEl>
                                              <p:pRg st="5" end="5"/>
                                            </p:txEl>
                                          </p:spTgt>
                                        </p:tgtEl>
                                      </p:cBhvr>
                                    </p:animEffect>
                                  </p:childTnLst>
                                </p:cTn>
                              </p:par>
                              <p:par>
                                <p:cTn id="25" presetID="21" presetClass="entr" presetSubtype="4" fill="hold" nodeType="withEffect">
                                  <p:stCondLst>
                                    <p:cond delay="0"/>
                                  </p:stCondLst>
                                  <p:childTnLst>
                                    <p:set>
                                      <p:cBhvr>
                                        <p:cTn id="26" dur="1" fill="hold">
                                          <p:stCondLst>
                                            <p:cond delay="0"/>
                                          </p:stCondLst>
                                        </p:cTn>
                                        <p:tgtEl>
                                          <p:spTgt spid="4099">
                                            <p:txEl>
                                              <p:pRg st="6" end="6"/>
                                            </p:txEl>
                                          </p:spTgt>
                                        </p:tgtEl>
                                        <p:attrNameLst>
                                          <p:attrName>style.visibility</p:attrName>
                                        </p:attrNameLst>
                                      </p:cBhvr>
                                      <p:to>
                                        <p:strVal val="visible"/>
                                      </p:to>
                                    </p:set>
                                    <p:animEffect transition="in" filter="wheel(4)">
                                      <p:cBhvr>
                                        <p:cTn id="27" dur="20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descr="小网格"/>
          <p:cNvSpPr/>
          <p:nvPr/>
        </p:nvSpPr>
        <p:spPr>
          <a:xfrm>
            <a:off x="468313" y="1844675"/>
            <a:ext cx="8280400" cy="1642110"/>
          </a:xfrm>
          <a:prstGeom prst="rect">
            <a:avLst/>
          </a:prstGeom>
          <a:noFill/>
          <a:ln w="9525">
            <a:noFill/>
          </a:ln>
        </p:spPr>
        <p:txBody>
          <a:bodyPr>
            <a:spAutoFit/>
          </a:bodyPr>
          <a:p>
            <a:r>
              <a:rPr lang="zh-CN" altLang="en-US" b="1" dirty="0">
                <a:latin typeface="宋体" panose="02010600030101010101" pitchFamily="2" charset="-122"/>
                <a:ea typeface="宋体" panose="02010600030101010101" pitchFamily="2" charset="-122"/>
              </a:rPr>
              <a:t>实现各进程互斥进入临界区</a:t>
            </a:r>
            <a:endParaRPr lang="zh-CN" altLang="en-US" b="1" dirty="0">
              <a:latin typeface="宋体" panose="02010600030101010101" pitchFamily="2" charset="-122"/>
              <a:ea typeface="宋体" panose="02010600030101010101" pitchFamily="2" charset="-122"/>
            </a:endParaRPr>
          </a:p>
          <a:p>
            <a:pPr algn="l">
              <a:spcBef>
                <a:spcPct val="20000"/>
              </a:spcBef>
              <a:buClrTx/>
              <a:buSzTx/>
              <a:buFontTx/>
            </a:pPr>
            <a:r>
              <a:rPr lang="zh-CN" altLang="en-US" b="1" dirty="0">
                <a:latin typeface="Tahoma" panose="020B0604030504040204" pitchFamily="34" charset="0"/>
                <a:ea typeface="宋体" panose="02010600030101010101" pitchFamily="2" charset="-122"/>
              </a:rPr>
              <a:t>       进程须</a:t>
            </a:r>
            <a:r>
              <a:rPr lang="zh-CN" altLang="en-US" b="1" dirty="0">
                <a:latin typeface="楷体_GB2312" pitchFamily="49" charset="-122"/>
                <a:ea typeface="楷体_GB2312" pitchFamily="49" charset="-122"/>
              </a:rPr>
              <a:t>在临界区前面增加一段用于进行上述检查的代码，称为</a:t>
            </a:r>
            <a:r>
              <a:rPr lang="zh-CN" altLang="en-US" b="1" dirty="0">
                <a:latin typeface="宋体" panose="02010600030101010101" pitchFamily="2" charset="-122"/>
              </a:rPr>
              <a:t>进入区(entry section)。在临界区后面加上一段称为退出区(exit section)的代码</a:t>
            </a:r>
            <a:endParaRPr lang="zh-CN" altLang="en-US" b="1" dirty="0">
              <a:latin typeface="宋体" panose="02010600030101010101" pitchFamily="2" charset="-122"/>
            </a:endParaRPr>
          </a:p>
        </p:txBody>
      </p:sp>
      <p:sp>
        <p:nvSpPr>
          <p:cNvPr id="429063" name="Rectangle 7" descr="小网格"/>
          <p:cNvSpPr/>
          <p:nvPr/>
        </p:nvSpPr>
        <p:spPr>
          <a:xfrm>
            <a:off x="1979613" y="3776663"/>
            <a:ext cx="3600450" cy="3081337"/>
          </a:xfrm>
          <a:prstGeom prst="rect">
            <a:avLst/>
          </a:prstGeom>
          <a:noFill/>
          <a:ln w="9525">
            <a:noFill/>
          </a:ln>
        </p:spPr>
        <p:txBody>
          <a:bodyPr>
            <a:spAutoFit/>
          </a:bodyPr>
          <a:p>
            <a:r>
              <a:rPr lang="en-US" altLang="zh-CN" b="1">
                <a:latin typeface="宋体" panose="02010600030101010101" pitchFamily="2" charset="-122"/>
                <a:ea typeface="宋体" panose="02010600030101010101" pitchFamily="2" charset="-122"/>
              </a:rPr>
              <a:t>While (1)</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进入区代码</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临界区代码</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退出区代码</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其余代码 </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grpSp>
        <p:nvGrpSpPr>
          <p:cNvPr id="18439" name="Group 4"/>
          <p:cNvGrpSpPr/>
          <p:nvPr/>
        </p:nvGrpSpPr>
        <p:grpSpPr>
          <a:xfrm>
            <a:off x="6300788" y="4221163"/>
            <a:ext cx="1430337" cy="1947862"/>
            <a:chOff x="2208" y="1632"/>
            <a:chExt cx="720" cy="1379"/>
          </a:xfrm>
        </p:grpSpPr>
        <p:sp>
          <p:nvSpPr>
            <p:cNvPr id="18440" name="Text Box 5"/>
            <p:cNvSpPr txBox="1"/>
            <p:nvPr/>
          </p:nvSpPr>
          <p:spPr>
            <a:xfrm>
              <a:off x="2208" y="1632"/>
              <a:ext cx="720" cy="330"/>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进入区</a:t>
              </a:r>
              <a:endParaRPr lang="zh-CN" altLang="en-US" sz="2400" b="1" dirty="0">
                <a:solidFill>
                  <a:srgbClr val="A50021"/>
                </a:solidFill>
                <a:latin typeface="Tahoma" panose="020B0604030504040204" pitchFamily="34" charset="0"/>
                <a:ea typeface="楷体_GB2312" pitchFamily="49" charset="-122"/>
              </a:endParaRPr>
            </a:p>
          </p:txBody>
        </p:sp>
        <p:sp>
          <p:nvSpPr>
            <p:cNvPr id="18441" name="Text Box 6"/>
            <p:cNvSpPr txBox="1"/>
            <p:nvPr/>
          </p:nvSpPr>
          <p:spPr>
            <a:xfrm>
              <a:off x="2208" y="1968"/>
              <a:ext cx="720" cy="324"/>
            </a:xfrm>
            <a:prstGeom prst="rect">
              <a:avLst/>
            </a:prstGeom>
            <a:noFill/>
            <a:ln w="9525">
              <a:noFill/>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临界区</a:t>
              </a:r>
              <a:endParaRPr lang="zh-CN" altLang="en-US" sz="2400" b="1" dirty="0">
                <a:solidFill>
                  <a:srgbClr val="A50021"/>
                </a:solidFill>
                <a:latin typeface="Tahoma" panose="020B0604030504040204" pitchFamily="34" charset="0"/>
                <a:ea typeface="楷体_GB2312" pitchFamily="49" charset="-122"/>
              </a:endParaRPr>
            </a:p>
          </p:txBody>
        </p:sp>
        <p:sp>
          <p:nvSpPr>
            <p:cNvPr id="18442" name="Text Box 7"/>
            <p:cNvSpPr txBox="1"/>
            <p:nvPr/>
          </p:nvSpPr>
          <p:spPr>
            <a:xfrm>
              <a:off x="2208" y="2303"/>
              <a:ext cx="720" cy="329"/>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退出区</a:t>
              </a:r>
              <a:endParaRPr lang="zh-CN" altLang="en-US" sz="2400" b="1" dirty="0">
                <a:solidFill>
                  <a:srgbClr val="A50021"/>
                </a:solidFill>
                <a:latin typeface="Tahoma" panose="020B0604030504040204" pitchFamily="34" charset="0"/>
                <a:ea typeface="楷体_GB2312" pitchFamily="49" charset="-122"/>
              </a:endParaRPr>
            </a:p>
          </p:txBody>
        </p:sp>
        <p:sp>
          <p:nvSpPr>
            <p:cNvPr id="18443" name="Text Box 8"/>
            <p:cNvSpPr txBox="1"/>
            <p:nvPr/>
          </p:nvSpPr>
          <p:spPr>
            <a:xfrm>
              <a:off x="2208" y="2688"/>
              <a:ext cx="720" cy="323"/>
            </a:xfrm>
            <a:prstGeom prst="rect">
              <a:avLst/>
            </a:prstGeom>
            <a:noFill/>
            <a:ln w="9525">
              <a:noFill/>
            </a:ln>
          </p:spPr>
          <p:txBody>
            <a:bodyPr>
              <a:spAutoFit/>
            </a:bodyPr>
            <a:p>
              <a:pPr algn="ctr">
                <a:spcBef>
                  <a:spcPct val="50000"/>
                </a:spcBef>
              </a:pPr>
              <a:r>
                <a:rPr lang="zh-CN" altLang="en-US" sz="2400" b="1" dirty="0">
                  <a:solidFill>
                    <a:srgbClr val="A50021"/>
                  </a:solidFill>
                  <a:latin typeface="Tahoma" panose="020B0604030504040204" pitchFamily="34" charset="0"/>
                  <a:ea typeface="楷体_GB2312" pitchFamily="49" charset="-122"/>
                </a:rPr>
                <a:t>剩余区</a:t>
              </a:r>
              <a:endParaRPr lang="zh-CN" altLang="en-US" sz="2400" b="1" dirty="0">
                <a:solidFill>
                  <a:srgbClr val="A50021"/>
                </a:solidFill>
                <a:latin typeface="Tahoma" panose="020B060403050404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3"/>
                                        </p:tgtEl>
                                        <p:attrNameLst>
                                          <p:attrName>style.visibility</p:attrName>
                                        </p:attrNameLst>
                                      </p:cBhvr>
                                      <p:to>
                                        <p:strVal val="visible"/>
                                      </p:to>
                                    </p:set>
                                    <p:anim calcmode="lin" valueType="num">
                                      <p:cBhvr additive="base">
                                        <p:cTn id="7" dur="1000" fill="hold"/>
                                        <p:tgtEl>
                                          <p:spTgt spid="429063"/>
                                        </p:tgtEl>
                                        <p:attrNameLst>
                                          <p:attrName>ppt_x</p:attrName>
                                        </p:attrNameLst>
                                      </p:cBhvr>
                                      <p:tavLst>
                                        <p:tav tm="0">
                                          <p:val>
                                            <p:strVal val="#ppt_x"/>
                                          </p:val>
                                        </p:tav>
                                        <p:tav tm="100000">
                                          <p:val>
                                            <p:strVal val="#ppt_x"/>
                                          </p:val>
                                        </p:tav>
                                      </p:tavLst>
                                    </p:anim>
                                    <p:anim calcmode="lin" valueType="num">
                                      <p:cBhvr additive="base">
                                        <p:cTn id="8" dur="10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827088" y="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3.2.2</a:t>
            </a:r>
            <a:r>
              <a:rPr lang="zh-CN" altLang="en-US" sz="4800" smtClean="0">
                <a:latin typeface="华文新魏" panose="02010800040101010101" pitchFamily="2" charset="-122"/>
                <a:ea typeface="华文新魏" panose="02010800040101010101" pitchFamily="2" charset="-122"/>
              </a:rPr>
              <a:t>临界区管理的尝试 </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1682" name="Rectangle 3"/>
          <p:cNvSpPr>
            <a:spLocks noGrp="1" noChangeArrowheads="1"/>
          </p:cNvSpPr>
          <p:nvPr>
            <p:ph type="body" idx="4294967295"/>
          </p:nvPr>
        </p:nvSpPr>
        <p:spPr>
          <a:xfrm>
            <a:off x="323850" y="1125538"/>
            <a:ext cx="8456613" cy="5040312"/>
          </a:xfrm>
        </p:spPr>
        <p:txBody>
          <a:bodyPr/>
          <a:lstStyle/>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bool inside1=false;       /*P1</a:t>
            </a:r>
            <a:r>
              <a:rPr lang="zh-CN" altLang="en-US" sz="2800" smtClean="0">
                <a:solidFill>
                  <a:srgbClr val="000000"/>
                </a:solidFill>
                <a:latin typeface="华文新魏" panose="02010800040101010101" pitchFamily="2" charset="-122"/>
                <a:ea typeface="华文新魏" panose="02010800040101010101" pitchFamily="2" charset="-122"/>
              </a:rPr>
              <a:t>不在其临界区内</a:t>
            </a:r>
            <a:r>
              <a:rPr lang="en-US" altLang="zh-CN" sz="2800" smtClean="0">
                <a:solidFill>
                  <a:srgbClr val="000000"/>
                </a:solidFill>
                <a:latin typeface="华文新魏" panose="02010800040101010101" pitchFamily="2" charset="-122"/>
                <a:ea typeface="华文新魏" panose="02010800040101010101" pitchFamily="2" charset="-122"/>
              </a:rPr>
              <a:t>*/</a:t>
            </a:r>
            <a:endParaRPr lang="zh-CN" altLang="en-US"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bool inside2=false;      /*P2</a:t>
            </a:r>
            <a:r>
              <a:rPr lang="zh-CN" altLang="en-US" sz="2800" smtClean="0">
                <a:solidFill>
                  <a:srgbClr val="000000"/>
                </a:solidFill>
                <a:latin typeface="华文新魏" panose="02010800040101010101" pitchFamily="2" charset="-122"/>
                <a:ea typeface="华文新魏" panose="02010800040101010101" pitchFamily="2" charset="-122"/>
              </a:rPr>
              <a:t>不在其临界区内</a:t>
            </a:r>
            <a:r>
              <a:rPr lang="en-US" altLang="zh-CN" sz="2800" smtClean="0">
                <a:solidFill>
                  <a:srgbClr val="000000"/>
                </a:solidFill>
                <a:latin typeface="华文新魏" panose="02010800040101010101" pitchFamily="2" charset="-122"/>
                <a:ea typeface="华文新魏" panose="02010800040101010101" pitchFamily="2" charset="-122"/>
              </a:rPr>
              <a:t>*/</a:t>
            </a:r>
            <a:endParaRPr lang="zh-CN" altLang="en-US"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cobegin    </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process P1( ) {                         process P2( ) {</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while(inside2);/*</a:t>
            </a:r>
            <a:r>
              <a:rPr lang="zh-CN" altLang="en-US" sz="2400" smtClean="0">
                <a:solidFill>
                  <a:srgbClr val="CC3300"/>
                </a:solidFill>
                <a:latin typeface="华文新魏" panose="02010800040101010101" pitchFamily="2" charset="-122"/>
                <a:ea typeface="华文新魏" panose="02010800040101010101" pitchFamily="2" charset="-122"/>
              </a:rPr>
              <a:t>等待</a:t>
            </a:r>
            <a:r>
              <a:rPr lang="en-US" altLang="zh-CN" sz="2400" smtClean="0">
                <a:solidFill>
                  <a:srgbClr val="CC3300"/>
                </a:solidFill>
                <a:latin typeface="华文新魏" panose="02010800040101010101" pitchFamily="2" charset="-122"/>
                <a:ea typeface="华文新魏" panose="02010800040101010101" pitchFamily="2" charset="-122"/>
              </a:rPr>
              <a:t>*/</a:t>
            </a:r>
            <a:r>
              <a:rPr lang="zh-CN" altLang="en-US" sz="2800" smtClean="0">
                <a:solidFill>
                  <a:srgbClr val="CC33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while(inside1);  /*</a:t>
            </a:r>
            <a:r>
              <a:rPr lang="zh-CN" altLang="en-US" sz="2400" smtClean="0">
                <a:solidFill>
                  <a:srgbClr val="CC3300"/>
                </a:solidFill>
                <a:latin typeface="华文新魏" panose="02010800040101010101" pitchFamily="2" charset="-122"/>
                <a:ea typeface="华文新魏" panose="02010800040101010101" pitchFamily="2" charset="-122"/>
              </a:rPr>
              <a:t>等待</a:t>
            </a:r>
            <a:r>
              <a:rPr lang="en-US" altLang="zh-CN" sz="2400" smtClean="0">
                <a:solidFill>
                  <a:srgbClr val="CC3300"/>
                </a:solidFill>
                <a:latin typeface="华文新魏" panose="02010800040101010101" pitchFamily="2" charset="-122"/>
                <a:ea typeface="华文新魏" panose="02010800040101010101" pitchFamily="2" charset="-122"/>
              </a:rPr>
              <a:t>*/</a:t>
            </a:r>
            <a:endParaRPr lang="zh-CN" altLang="en-US" sz="24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zh-CN" altLang="en-US" sz="2800" smtClean="0">
                <a:solidFill>
                  <a:srgbClr val="CC33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inside1=true;                          inside2=true;</a:t>
            </a:r>
            <a:endParaRPr lang="en-US" altLang="zh-CN" sz="28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a:t>
            </a:r>
            <a:r>
              <a:rPr lang="zh-CN" altLang="en-US" sz="2800" smtClean="0">
                <a:solidFill>
                  <a:srgbClr val="000000"/>
                </a:solidFill>
                <a:latin typeface="华文新魏" panose="02010800040101010101" pitchFamily="2" charset="-122"/>
                <a:ea typeface="华文新魏" panose="02010800040101010101" pitchFamily="2" charset="-122"/>
              </a:rPr>
              <a:t>临界区</a:t>
            </a:r>
            <a:r>
              <a:rPr lang="en-US" altLang="zh-CN" sz="2800" smtClean="0">
                <a:solidFill>
                  <a:srgbClr val="000000"/>
                </a:solidFill>
                <a:latin typeface="华文新魏" panose="02010800040101010101" pitchFamily="2" charset="-122"/>
                <a:ea typeface="华文新魏" panose="02010800040101010101" pitchFamily="2" charset="-122"/>
              </a:rPr>
              <a:t>*/                              /*</a:t>
            </a:r>
            <a:r>
              <a:rPr lang="zh-CN" altLang="en-US" sz="2800" smtClean="0">
                <a:solidFill>
                  <a:srgbClr val="000000"/>
                </a:solidFill>
                <a:latin typeface="华文新魏" panose="02010800040101010101" pitchFamily="2" charset="-122"/>
                <a:ea typeface="华文新魏" panose="02010800040101010101" pitchFamily="2" charset="-122"/>
              </a:rPr>
              <a:t>临界区</a:t>
            </a:r>
            <a:r>
              <a:rPr lang="en-US" altLang="zh-CN" sz="2800" smtClean="0">
                <a:solidFill>
                  <a:srgbClr val="000000"/>
                </a:solidFill>
                <a:latin typeface="华文新魏" panose="02010800040101010101" pitchFamily="2" charset="-122"/>
                <a:ea typeface="华文新魏" panose="02010800040101010101" pitchFamily="2" charset="-122"/>
              </a:rPr>
              <a:t>*/;</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inside1=false;                         inside2=false;</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 }                                              }</a:t>
            </a:r>
            <a:endParaRPr lang="en-US" altLang="zh-CN" sz="2800" smtClean="0">
              <a:solidFill>
                <a:srgbClr val="0000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000000"/>
                </a:solidFill>
                <a:latin typeface="华文新魏" panose="02010800040101010101" pitchFamily="2" charset="-122"/>
                <a:ea typeface="华文新魏" panose="02010800040101010101" pitchFamily="2" charset="-122"/>
              </a:rPr>
              <a:t>coend </a:t>
            </a:r>
            <a:endParaRPr lang="en-US" altLang="zh-CN" sz="2800" smtClean="0">
              <a:solidFill>
                <a:srgbClr val="000000"/>
              </a:solidFill>
              <a:latin typeface="华文新魏" panose="02010800040101010101" pitchFamily="2" charset="-122"/>
              <a:ea typeface="华文新魏" panose="02010800040101010101" pitchFamily="2" charset="-122"/>
            </a:endParaRPr>
          </a:p>
        </p:txBody>
      </p:sp>
      <p:sp>
        <p:nvSpPr>
          <p:cNvPr id="71683" name="Rectangle 4"/>
          <p:cNvSpPr>
            <a:spLocks noChangeArrowheads="1"/>
          </p:cNvSpPr>
          <p:nvPr/>
        </p:nvSpPr>
        <p:spPr bwMode="auto">
          <a:xfrm>
            <a:off x="539750" y="6072188"/>
            <a:ext cx="3841750" cy="457200"/>
          </a:xfrm>
          <a:prstGeom prst="rect">
            <a:avLst/>
          </a:prstGeom>
          <a:noFill/>
          <a:ln w="9525">
            <a:noFill/>
            <a:miter lim="800000"/>
          </a:ln>
        </p:spPr>
        <p:txBody>
          <a:bodyPr wrap="none">
            <a:spAutoFit/>
          </a:bodyPr>
          <a:lstStyle/>
          <a:p>
            <a:r>
              <a:rPr lang="zh-CN" altLang="en-US" b="1">
                <a:solidFill>
                  <a:srgbClr val="CC3300"/>
                </a:solidFill>
              </a:rPr>
              <a:t>双标志、先检查，后表态。</a:t>
            </a:r>
            <a:endParaRPr lang="zh-CN" altLang="en-US" b="1">
              <a:solidFill>
                <a:srgbClr val="CC3300"/>
              </a:solidFill>
            </a:endParaRPr>
          </a:p>
        </p:txBody>
      </p:sp>
      <p:sp>
        <p:nvSpPr>
          <p:cNvPr id="71684" name="Rectangle 5"/>
          <p:cNvSpPr>
            <a:spLocks noChangeArrowheads="1"/>
          </p:cNvSpPr>
          <p:nvPr/>
        </p:nvSpPr>
        <p:spPr bwMode="auto">
          <a:xfrm>
            <a:off x="4787900" y="6092825"/>
            <a:ext cx="2317750" cy="457200"/>
          </a:xfrm>
          <a:prstGeom prst="rect">
            <a:avLst/>
          </a:prstGeom>
          <a:noFill/>
          <a:ln w="9525">
            <a:noFill/>
            <a:miter lim="800000"/>
          </a:ln>
        </p:spPr>
        <p:txBody>
          <a:bodyPr wrap="none">
            <a:spAutoFit/>
          </a:bodyPr>
          <a:lstStyle/>
          <a:p>
            <a:r>
              <a:rPr lang="zh-CN" altLang="en-US" b="1">
                <a:solidFill>
                  <a:srgbClr val="CC3300"/>
                </a:solidFill>
              </a:rPr>
              <a:t>违背互斥性原则</a:t>
            </a:r>
            <a:endParaRPr lang="zh-CN" altLang="en-US" b="1">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1066800" y="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临界区管理的尝试 </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72706" name="Rectangle 3"/>
          <p:cNvSpPr>
            <a:spLocks noGrp="1" noChangeArrowheads="1"/>
          </p:cNvSpPr>
          <p:nvPr>
            <p:ph type="body" idx="4294967295"/>
          </p:nvPr>
        </p:nvSpPr>
        <p:spPr>
          <a:xfrm>
            <a:off x="395288" y="1412875"/>
            <a:ext cx="8456612" cy="4937125"/>
          </a:xfrm>
        </p:spPr>
        <p:txBody>
          <a:bodyPr/>
          <a:lstStyle/>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bool inside1=false;  //P1</a:t>
            </a:r>
            <a:r>
              <a:rPr lang="zh-CN" altLang="en-US" sz="2800" smtClean="0">
                <a:latin typeface="华文新魏" panose="02010800040101010101" pitchFamily="2" charset="-122"/>
                <a:ea typeface="华文新魏" panose="02010800040101010101" pitchFamily="2" charset="-122"/>
              </a:rPr>
              <a:t>不在其临界区内</a:t>
            </a:r>
            <a:endParaRPr lang="zh-CN" altLang="en-US"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bool inside2=false;  //P2</a:t>
            </a:r>
            <a:r>
              <a:rPr lang="zh-CN" altLang="en-US" sz="2800" smtClean="0">
                <a:latin typeface="华文新魏" panose="02010800040101010101" pitchFamily="2" charset="-122"/>
                <a:ea typeface="华文新魏" panose="02010800040101010101" pitchFamily="2" charset="-122"/>
              </a:rPr>
              <a:t>不在其临界区内</a:t>
            </a:r>
            <a:endParaRPr lang="zh-CN" altLang="en-US"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cobegin</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process P1( ) {                         process P2( ) {</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CC3300"/>
                </a:solidFill>
                <a:latin typeface="华文新魏" panose="02010800040101010101" pitchFamily="2" charset="-122"/>
                <a:ea typeface="华文新魏" panose="02010800040101010101" pitchFamily="2" charset="-122"/>
              </a:rPr>
              <a:t>     inside1=true;                          inside2=true;</a:t>
            </a:r>
            <a:endParaRPr lang="en-US" altLang="zh-CN" sz="28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solidFill>
                  <a:srgbClr val="CC3300"/>
                </a:solidFill>
                <a:latin typeface="华文新魏" panose="02010800040101010101" pitchFamily="2" charset="-122"/>
                <a:ea typeface="华文新魏" panose="02010800040101010101" pitchFamily="2" charset="-122"/>
              </a:rPr>
              <a:t>     while(inside2);//</a:t>
            </a:r>
            <a:r>
              <a:rPr lang="zh-CN" altLang="en-US" sz="2400" smtClean="0">
                <a:solidFill>
                  <a:srgbClr val="CC3300"/>
                </a:solidFill>
                <a:latin typeface="华文新魏" panose="02010800040101010101" pitchFamily="2" charset="-122"/>
                <a:ea typeface="华文新魏" panose="02010800040101010101" pitchFamily="2" charset="-122"/>
              </a:rPr>
              <a:t>等待</a:t>
            </a:r>
            <a:r>
              <a:rPr lang="zh-CN" altLang="en-US" sz="2800" smtClean="0">
                <a:solidFill>
                  <a:srgbClr val="CC3300"/>
                </a:solidFill>
                <a:latin typeface="华文新魏" panose="02010800040101010101" pitchFamily="2" charset="-122"/>
                <a:ea typeface="华文新魏" panose="02010800040101010101" pitchFamily="2" charset="-122"/>
              </a:rPr>
              <a:t>             </a:t>
            </a:r>
            <a:r>
              <a:rPr lang="en-US" altLang="zh-CN" sz="2800" smtClean="0">
                <a:solidFill>
                  <a:srgbClr val="CC3300"/>
                </a:solidFill>
                <a:latin typeface="华文新魏" panose="02010800040101010101" pitchFamily="2" charset="-122"/>
                <a:ea typeface="华文新魏" panose="02010800040101010101" pitchFamily="2" charset="-122"/>
              </a:rPr>
              <a:t>while(inside1);//</a:t>
            </a:r>
            <a:r>
              <a:rPr lang="zh-CN" altLang="en-US" sz="2400" smtClean="0">
                <a:solidFill>
                  <a:srgbClr val="CC3300"/>
                </a:solidFill>
                <a:latin typeface="华文新魏" panose="02010800040101010101" pitchFamily="2" charset="-122"/>
                <a:ea typeface="华文新魏" panose="02010800040101010101" pitchFamily="2" charset="-122"/>
              </a:rPr>
              <a:t>等待</a:t>
            </a:r>
            <a:endParaRPr lang="zh-CN" altLang="en-US" sz="2400" smtClean="0">
              <a:solidFill>
                <a:srgbClr val="CC3300"/>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zh-CN" altLang="en-US" sz="2800" smtClean="0">
                <a:latin typeface="华文新魏" panose="02010800040101010101" pitchFamily="2" charset="-122"/>
                <a:ea typeface="华文新魏" panose="02010800040101010101" pitchFamily="2" charset="-122"/>
              </a:rPr>
              <a:t>     </a:t>
            </a:r>
            <a:r>
              <a:rPr lang="en-US" altLang="zh-CN"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临界区</a:t>
            </a:r>
            <a:r>
              <a:rPr lang="en-US" altLang="zh-CN" sz="2800" smtClean="0">
                <a:latin typeface="华文新魏" panose="02010800040101010101" pitchFamily="2" charset="-122"/>
                <a:ea typeface="华文新魏" panose="02010800040101010101" pitchFamily="2" charset="-122"/>
              </a:rPr>
              <a:t>};                                {</a:t>
            </a:r>
            <a:r>
              <a:rPr lang="zh-CN" altLang="en-US" sz="2800" smtClean="0">
                <a:latin typeface="华文新魏" panose="02010800040101010101" pitchFamily="2" charset="-122"/>
                <a:ea typeface="华文新魏" panose="02010800040101010101" pitchFamily="2" charset="-122"/>
              </a:rPr>
              <a:t>临界区</a:t>
            </a:r>
            <a:r>
              <a:rPr lang="en-US" altLang="zh-CN" sz="2800" smtClean="0">
                <a:latin typeface="华文新魏" panose="02010800040101010101" pitchFamily="2" charset="-122"/>
                <a:ea typeface="华文新魏" panose="02010800040101010101" pitchFamily="2" charset="-122"/>
              </a:rPr>
              <a:t>};</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     inside1=false;                         inside2=false;</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 }                                               }</a:t>
            </a:r>
            <a:endParaRPr lang="en-US" altLang="zh-CN" sz="2800" smtClean="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coend</a:t>
            </a:r>
            <a:endParaRPr lang="en-US" altLang="zh-CN" sz="2800" smtClean="0">
              <a:latin typeface="华文新魏" panose="02010800040101010101" pitchFamily="2" charset="-122"/>
              <a:ea typeface="华文新魏" panose="02010800040101010101" pitchFamily="2" charset="-122"/>
            </a:endParaRPr>
          </a:p>
        </p:txBody>
      </p:sp>
      <p:sp>
        <p:nvSpPr>
          <p:cNvPr id="72707" name="Rectangle 4"/>
          <p:cNvSpPr>
            <a:spLocks noChangeArrowheads="1"/>
          </p:cNvSpPr>
          <p:nvPr/>
        </p:nvSpPr>
        <p:spPr bwMode="auto">
          <a:xfrm>
            <a:off x="900113" y="6165850"/>
            <a:ext cx="3536950" cy="457200"/>
          </a:xfrm>
          <a:prstGeom prst="rect">
            <a:avLst/>
          </a:prstGeom>
          <a:noFill/>
          <a:ln w="9525">
            <a:noFill/>
            <a:miter lim="800000"/>
          </a:ln>
        </p:spPr>
        <p:txBody>
          <a:bodyPr wrap="none">
            <a:spAutoFit/>
          </a:bodyPr>
          <a:lstStyle/>
          <a:p>
            <a:r>
              <a:rPr lang="zh-CN" altLang="en-US" b="1">
                <a:solidFill>
                  <a:srgbClr val="CC3300"/>
                </a:solidFill>
              </a:rPr>
              <a:t>双标志，先表态，后查看</a:t>
            </a:r>
            <a:endParaRPr lang="zh-CN" altLang="en-US" b="1">
              <a:solidFill>
                <a:srgbClr val="CC3300"/>
              </a:solidFill>
            </a:endParaRPr>
          </a:p>
        </p:txBody>
      </p:sp>
      <p:sp>
        <p:nvSpPr>
          <p:cNvPr id="72708" name="Rectangle 5"/>
          <p:cNvSpPr>
            <a:spLocks noChangeArrowheads="1"/>
          </p:cNvSpPr>
          <p:nvPr/>
        </p:nvSpPr>
        <p:spPr bwMode="auto">
          <a:xfrm>
            <a:off x="5003800" y="6165850"/>
            <a:ext cx="2012950" cy="457200"/>
          </a:xfrm>
          <a:prstGeom prst="rect">
            <a:avLst/>
          </a:prstGeom>
          <a:noFill/>
          <a:ln w="9525">
            <a:noFill/>
            <a:miter lim="800000"/>
          </a:ln>
        </p:spPr>
        <p:txBody>
          <a:bodyPr wrap="none">
            <a:spAutoFit/>
          </a:bodyPr>
          <a:lstStyle/>
          <a:p>
            <a:r>
              <a:rPr lang="zh-CN" altLang="en-US" b="1">
                <a:solidFill>
                  <a:srgbClr val="CC3300"/>
                </a:solidFill>
              </a:rPr>
              <a:t>违背有空让进</a:t>
            </a:r>
            <a:endParaRPr lang="zh-CN" altLang="en-US" b="1">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323850" y="53975"/>
            <a:ext cx="8569325" cy="1143000"/>
          </a:xfrm>
        </p:spPr>
        <p:txBody>
          <a:bodyPr/>
          <a:lstStyle/>
          <a:p>
            <a:pPr eaLnBrk="1" hangingPunct="1"/>
            <a:r>
              <a:rPr lang="en-US" altLang="zh-CN" sz="4000" smtClean="0">
                <a:latin typeface="华文新魏" panose="02010800040101010101" pitchFamily="2" charset="-122"/>
                <a:ea typeface="华文新魏" panose="02010800040101010101" pitchFamily="2" charset="-122"/>
              </a:rPr>
              <a:t>3.2.3</a:t>
            </a:r>
            <a:r>
              <a:rPr lang="zh-CN" altLang="en-US" sz="4000" smtClean="0">
                <a:latin typeface="华文新魏" panose="02010800040101010101" pitchFamily="2" charset="-122"/>
                <a:ea typeface="华文新魏" panose="02010800040101010101" pitchFamily="2" charset="-122"/>
              </a:rPr>
              <a:t>实现临界区的软件算法</a:t>
            </a:r>
            <a:endParaRPr lang="en-US" altLang="zh-CN" sz="4000" smtClean="0">
              <a:latin typeface="华文新魏" panose="02010800040101010101" pitchFamily="2" charset="-122"/>
              <a:ea typeface="华文新魏" panose="02010800040101010101" pitchFamily="2" charset="-122"/>
            </a:endParaRPr>
          </a:p>
        </p:txBody>
      </p:sp>
      <p:sp>
        <p:nvSpPr>
          <p:cNvPr id="73730" name="Rectangle 3"/>
          <p:cNvSpPr>
            <a:spLocks noGrp="1" noChangeArrowheads="1"/>
          </p:cNvSpPr>
          <p:nvPr>
            <p:ph type="body" idx="4294967295"/>
          </p:nvPr>
        </p:nvSpPr>
        <p:spPr>
          <a:xfrm>
            <a:off x="395288" y="2924175"/>
            <a:ext cx="4176712" cy="3457575"/>
          </a:xfrm>
          <a:solidFill>
            <a:srgbClr val="FEFFE5"/>
          </a:solidFill>
        </p:spPr>
        <p:txBody>
          <a:bodyPr/>
          <a:lstStyle/>
          <a:p>
            <a:pPr algn="just" eaLnBrk="1" hangingPunct="1">
              <a:buFont typeface="Wingdings" panose="05000000000000000000" pitchFamily="2" charset="2"/>
              <a:buNone/>
            </a:pPr>
            <a:r>
              <a:rPr lang="en-US" altLang="zh-CN" sz="2600" smtClean="0">
                <a:solidFill>
                  <a:srgbClr val="000000"/>
                </a:solidFill>
              </a:rPr>
              <a:t>process P0( ) {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inside[0]=true;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turn=1;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while(inside[1]&amp;&amp;turn==1);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a:t>
            </a:r>
            <a:r>
              <a:rPr lang="en-US" altLang="zh-CN" sz="2600" smtClean="0">
                <a:solidFill>
                  <a:srgbClr val="000000"/>
                </a:solidFill>
                <a:latin typeface="华文新魏" panose="02010800040101010101" pitchFamily="2" charset="-122"/>
                <a:ea typeface="华文新魏" panose="02010800040101010101" pitchFamily="2" charset="-122"/>
              </a:rPr>
              <a:t>/*</a:t>
            </a:r>
            <a:r>
              <a:rPr lang="zh-CN" altLang="en-US" sz="2600" smtClean="0">
                <a:solidFill>
                  <a:srgbClr val="000000"/>
                </a:solidFill>
                <a:latin typeface="华文新魏" panose="02010800040101010101" pitchFamily="2" charset="-122"/>
                <a:ea typeface="华文新魏" panose="02010800040101010101" pitchFamily="2" charset="-122"/>
              </a:rPr>
              <a:t>临界区</a:t>
            </a:r>
            <a:r>
              <a:rPr lang="en-US" altLang="zh-CN" sz="2600" smtClean="0">
                <a:solidFill>
                  <a:srgbClr val="000000"/>
                </a:solidFill>
                <a:latin typeface="华文新魏" panose="02010800040101010101" pitchFamily="2" charset="-122"/>
                <a:ea typeface="华文新魏" panose="02010800040101010101" pitchFamily="2" charset="-122"/>
              </a:rPr>
              <a:t>*/;</a:t>
            </a:r>
            <a:r>
              <a:rPr lang="en-US" altLang="zh-CN" sz="2600" smtClean="0">
                <a:solidFill>
                  <a:srgbClr val="000000"/>
                </a:solidFill>
              </a:rPr>
              <a:t>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inside[0]=false;                  </a:t>
            </a:r>
            <a:endParaRPr lang="en-US" altLang="zh-CN" sz="2600" smtClean="0">
              <a:solidFill>
                <a:srgbClr val="000000"/>
              </a:solidFill>
            </a:endParaRPr>
          </a:p>
          <a:p>
            <a:pPr eaLnBrk="1" hangingPunct="1">
              <a:buFont typeface="Wingdings" panose="05000000000000000000" pitchFamily="2" charset="2"/>
              <a:buNone/>
            </a:pPr>
            <a:r>
              <a:rPr lang="en-US" altLang="zh-CN" sz="2600" smtClean="0">
                <a:solidFill>
                  <a:srgbClr val="000000"/>
                </a:solidFill>
              </a:rPr>
              <a:t> }</a:t>
            </a:r>
            <a:r>
              <a:rPr lang="en-US" altLang="zh-CN" sz="2600" smtClean="0"/>
              <a:t>                                 </a:t>
            </a:r>
            <a:endParaRPr lang="en-US" altLang="zh-CN" sz="2600" smtClean="0"/>
          </a:p>
        </p:txBody>
      </p:sp>
      <p:sp>
        <p:nvSpPr>
          <p:cNvPr id="73731" name="Rectangle 5"/>
          <p:cNvSpPr>
            <a:spLocks noChangeArrowheads="1"/>
          </p:cNvSpPr>
          <p:nvPr/>
        </p:nvSpPr>
        <p:spPr bwMode="auto">
          <a:xfrm>
            <a:off x="179388" y="2363788"/>
            <a:ext cx="1228725" cy="488950"/>
          </a:xfrm>
          <a:prstGeom prst="rect">
            <a:avLst/>
          </a:prstGeom>
          <a:noFill/>
          <a:ln w="9525">
            <a:noFill/>
            <a:miter lim="800000"/>
          </a:ln>
        </p:spPr>
        <p:txBody>
          <a:bodyPr wrap="none">
            <a:spAutoFit/>
          </a:bodyPr>
          <a:lstStyle/>
          <a:p>
            <a:pPr>
              <a:spcBef>
                <a:spcPct val="20000"/>
              </a:spcBef>
              <a:buClr>
                <a:srgbClr val="CC3300"/>
              </a:buClr>
              <a:buSzPct val="85000"/>
              <a:buFont typeface="Wingdings" panose="05000000000000000000" pitchFamily="2" charset="2"/>
              <a:buNone/>
            </a:pPr>
            <a:r>
              <a:rPr lang="en-US" altLang="zh-CN" sz="2600">
                <a:solidFill>
                  <a:srgbClr val="000000"/>
                </a:solidFill>
              </a:rPr>
              <a:t>cobegin</a:t>
            </a:r>
            <a:endParaRPr lang="en-US" altLang="zh-CN" sz="2600">
              <a:solidFill>
                <a:srgbClr val="000000"/>
              </a:solidFill>
            </a:endParaRPr>
          </a:p>
        </p:txBody>
      </p:sp>
      <p:sp>
        <p:nvSpPr>
          <p:cNvPr id="73732" name="Rectangle 6"/>
          <p:cNvSpPr>
            <a:spLocks noChangeArrowheads="1"/>
          </p:cNvSpPr>
          <p:nvPr/>
        </p:nvSpPr>
        <p:spPr bwMode="auto">
          <a:xfrm>
            <a:off x="179388" y="6324600"/>
            <a:ext cx="1397000" cy="488950"/>
          </a:xfrm>
          <a:prstGeom prst="rect">
            <a:avLst/>
          </a:prstGeom>
          <a:noFill/>
          <a:ln w="9525">
            <a:noFill/>
            <a:miter lim="800000"/>
          </a:ln>
        </p:spPr>
        <p:txBody>
          <a:bodyPr>
            <a:spAutoFit/>
          </a:bodyPr>
          <a:lstStyle/>
          <a:p>
            <a:r>
              <a:rPr lang="en-US" altLang="zh-CN" sz="2600"/>
              <a:t>coend</a:t>
            </a:r>
            <a:endParaRPr lang="zh-CN" altLang="en-US" sz="2600"/>
          </a:p>
        </p:txBody>
      </p:sp>
      <p:sp>
        <p:nvSpPr>
          <p:cNvPr id="73733" name="Rectangle 3"/>
          <p:cNvSpPr>
            <a:spLocks noChangeArrowheads="1"/>
          </p:cNvSpPr>
          <p:nvPr/>
        </p:nvSpPr>
        <p:spPr bwMode="auto">
          <a:xfrm>
            <a:off x="4716463" y="2925763"/>
            <a:ext cx="4248150" cy="3455987"/>
          </a:xfrm>
          <a:prstGeom prst="rect">
            <a:avLst/>
          </a:prstGeom>
          <a:solidFill>
            <a:srgbClr val="FEFFE5"/>
          </a:solidFill>
          <a:ln w="9525">
            <a:noFill/>
            <a:miter lim="800000"/>
          </a:ln>
        </p:spPr>
        <p:txBody>
          <a:bodyPr/>
          <a:lstStyle/>
          <a:p>
            <a:pPr marL="342900" indent="-342900">
              <a:spcBef>
                <a:spcPct val="20000"/>
              </a:spcBef>
              <a:buClr>
                <a:srgbClr val="CC3300"/>
              </a:buClr>
              <a:buSzPct val="85000"/>
              <a:buFont typeface="Wingdings" panose="05000000000000000000" pitchFamily="2" charset="2"/>
              <a:buNone/>
            </a:pPr>
            <a:r>
              <a:rPr lang="en-US" altLang="zh-CN" sz="2600"/>
              <a:t>process P1( ) {</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inside[1]=true;</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turn=0; while(inside[0]&amp;&amp;turn==0);</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a:t>
            </a:r>
            <a:r>
              <a:rPr lang="en-US" altLang="zh-CN" sz="2600">
                <a:latin typeface="华文新魏" panose="02010800040101010101" pitchFamily="2" charset="-122"/>
                <a:ea typeface="华文新魏" panose="02010800040101010101" pitchFamily="2" charset="-122"/>
              </a:rPr>
              <a:t>{</a:t>
            </a:r>
            <a:r>
              <a:rPr lang="zh-CN" altLang="en-US" sz="2600">
                <a:latin typeface="华文新魏" panose="02010800040101010101" pitchFamily="2" charset="-122"/>
                <a:ea typeface="华文新魏" panose="02010800040101010101" pitchFamily="2" charset="-122"/>
              </a:rPr>
              <a:t>临界区</a:t>
            </a:r>
            <a:r>
              <a:rPr lang="en-US" altLang="zh-CN" sz="2600">
                <a:latin typeface="华文新魏" panose="02010800040101010101" pitchFamily="2" charset="-122"/>
                <a:ea typeface="华文新魏" panose="02010800040101010101" pitchFamily="2" charset="-122"/>
              </a:rPr>
              <a:t>};</a:t>
            </a:r>
            <a:r>
              <a:rPr lang="en-US" altLang="zh-CN" sz="2600"/>
              <a:t>                     </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inside[1]=false;</a:t>
            </a:r>
            <a:endParaRPr lang="en-US" altLang="zh-CN" sz="2600"/>
          </a:p>
          <a:p>
            <a:pPr marL="342900" indent="-342900">
              <a:spcBef>
                <a:spcPct val="20000"/>
              </a:spcBef>
              <a:buClr>
                <a:srgbClr val="CC3300"/>
              </a:buClr>
              <a:buSzPct val="85000"/>
              <a:buFont typeface="Wingdings" panose="05000000000000000000" pitchFamily="2" charset="2"/>
              <a:buNone/>
            </a:pPr>
            <a:r>
              <a:rPr lang="en-US" altLang="zh-CN" sz="2600"/>
              <a:t> }                   </a:t>
            </a:r>
            <a:endParaRPr lang="en-US" altLang="zh-CN" sz="2600"/>
          </a:p>
        </p:txBody>
      </p:sp>
      <p:sp>
        <p:nvSpPr>
          <p:cNvPr id="73734" name="Rectangle 3"/>
          <p:cNvSpPr>
            <a:spLocks noChangeArrowheads="1"/>
          </p:cNvSpPr>
          <p:nvPr/>
        </p:nvSpPr>
        <p:spPr bwMode="auto">
          <a:xfrm>
            <a:off x="323850" y="981075"/>
            <a:ext cx="8207375" cy="1439863"/>
          </a:xfrm>
          <a:prstGeom prst="rect">
            <a:avLst/>
          </a:prstGeom>
          <a:solidFill>
            <a:srgbClr val="FEFFE5"/>
          </a:solidFill>
          <a:ln w="9525">
            <a:noFill/>
            <a:miter lim="800000"/>
          </a:ln>
        </p:spPr>
        <p:txBody>
          <a:bodyPr/>
          <a:lstStyle/>
          <a:p>
            <a:pPr marL="342900" indent="-342900">
              <a:spcBef>
                <a:spcPct val="20000"/>
              </a:spcBef>
              <a:buClr>
                <a:srgbClr val="CC3300"/>
              </a:buClr>
              <a:buSzPct val="85000"/>
              <a:buFont typeface="Wingdings" panose="05000000000000000000" pitchFamily="2" charset="2"/>
              <a:buNone/>
            </a:pPr>
            <a:r>
              <a:rPr lang="en-US" altLang="zh-CN" sz="2600">
                <a:latin typeface="华文新魏" panose="02010800040101010101" pitchFamily="2" charset="-122"/>
                <a:ea typeface="华文新魏" panose="02010800040101010101" pitchFamily="2" charset="-122"/>
              </a:rPr>
              <a:t>bool inside[2];  </a:t>
            </a:r>
            <a:endParaRPr lang="en-US" altLang="zh-CN" sz="2600">
              <a:latin typeface="华文新魏" panose="02010800040101010101" pitchFamily="2" charset="-122"/>
              <a:ea typeface="华文新魏" panose="02010800040101010101" pitchFamily="2" charset="-122"/>
            </a:endParaRPr>
          </a:p>
          <a:p>
            <a:pPr marL="342900" indent="-342900">
              <a:spcBef>
                <a:spcPct val="20000"/>
              </a:spcBef>
              <a:buClr>
                <a:srgbClr val="CC3300"/>
              </a:buClr>
              <a:buSzPct val="85000"/>
              <a:buFont typeface="Wingdings" panose="05000000000000000000" pitchFamily="2" charset="2"/>
              <a:buNone/>
            </a:pPr>
            <a:r>
              <a:rPr lang="en-US" altLang="zh-CN" sz="2600">
                <a:latin typeface="华文新魏" panose="02010800040101010101" pitchFamily="2" charset="-122"/>
                <a:ea typeface="华文新魏" panose="02010800040101010101" pitchFamily="2" charset="-122"/>
              </a:rPr>
              <a:t>inside[0]=false; inside[1]=false; </a:t>
            </a:r>
            <a:endParaRPr lang="en-US" altLang="zh-CN" sz="2600">
              <a:latin typeface="华文新魏" panose="02010800040101010101" pitchFamily="2" charset="-122"/>
              <a:ea typeface="华文新魏" panose="02010800040101010101" pitchFamily="2" charset="-122"/>
            </a:endParaRPr>
          </a:p>
          <a:p>
            <a:pPr marL="342900" indent="-342900">
              <a:spcBef>
                <a:spcPct val="20000"/>
              </a:spcBef>
              <a:buClr>
                <a:srgbClr val="CC3300"/>
              </a:buClr>
              <a:buSzPct val="85000"/>
              <a:buFont typeface="Wingdings" panose="05000000000000000000" pitchFamily="2" charset="2"/>
              <a:buNone/>
            </a:pPr>
            <a:r>
              <a:rPr lang="en-US" altLang="zh-CN" sz="2600">
                <a:latin typeface="华文新魏" panose="02010800040101010101" pitchFamily="2" charset="-122"/>
                <a:ea typeface="华文新魏" panose="02010800040101010101" pitchFamily="2" charset="-122"/>
              </a:rPr>
              <a:t>enum {0,1} turn;</a:t>
            </a:r>
            <a:endParaRPr lang="en-US" altLang="zh-CN" sz="2600">
              <a:latin typeface="华文新魏" panose="02010800040101010101" pitchFamily="2" charset="-122"/>
              <a:ea typeface="华文新魏" panose="02010800040101010101" pitchFamily="2" charset="-122"/>
            </a:endParaRPr>
          </a:p>
        </p:txBody>
      </p:sp>
      <p:sp>
        <p:nvSpPr>
          <p:cNvPr id="73736" name="Rectangle 8"/>
          <p:cNvSpPr>
            <a:spLocks noChangeArrowheads="1"/>
          </p:cNvSpPr>
          <p:nvPr/>
        </p:nvSpPr>
        <p:spPr bwMode="auto">
          <a:xfrm>
            <a:off x="6464300" y="1412875"/>
            <a:ext cx="1852613" cy="466725"/>
          </a:xfrm>
          <a:prstGeom prst="rect">
            <a:avLst/>
          </a:prstGeom>
          <a:solidFill>
            <a:srgbClr val="FF6600"/>
          </a:solidFill>
          <a:ln w="9525">
            <a:solidFill>
              <a:srgbClr val="FF6600"/>
            </a:solidFill>
            <a:miter lim="800000"/>
          </a:ln>
          <a:effectLst/>
        </p:spPr>
        <p:txBody>
          <a:bodyPr wrap="none">
            <a:spAutoFit/>
          </a:bodyPr>
          <a:lstStyle/>
          <a:p>
            <a:r>
              <a:rPr lang="en-US" altLang="zh-CN">
                <a:solidFill>
                  <a:srgbClr val="CC3300"/>
                </a:solidFill>
              </a:rPr>
              <a:t>Peterson</a:t>
            </a:r>
            <a:r>
              <a:rPr lang="zh-CN" altLang="en-US">
                <a:solidFill>
                  <a:srgbClr val="CC3300"/>
                </a:solidFill>
              </a:rPr>
              <a:t>算法</a:t>
            </a:r>
            <a:endParaRPr lang="zh-CN" altLang="en-US">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26"/>
          <p:cNvSpPr>
            <a:spLocks noGrp="1" noChangeArrowheads="1"/>
          </p:cNvSpPr>
          <p:nvPr>
            <p:ph type="title" idx="4294967295"/>
          </p:nvPr>
        </p:nvSpPr>
        <p:spPr>
          <a:xfrm>
            <a:off x="1066800" y="0"/>
            <a:ext cx="7620000" cy="1295400"/>
          </a:xfrm>
        </p:spPr>
        <p:txBody>
          <a:bodyPr/>
          <a:lstStyle/>
          <a:p>
            <a:pPr eaLnBrk="1" hangingPunct="1"/>
            <a:r>
              <a:rPr lang="zh-CN" altLang="en-US" sz="5400" smtClean="0">
                <a:latin typeface="华文新魏" panose="02010800040101010101" pitchFamily="2" charset="-122"/>
                <a:ea typeface="华文新魏" panose="02010800040101010101" pitchFamily="2" charset="-122"/>
              </a:rPr>
              <a:t>顺序程序设计</a:t>
            </a:r>
            <a:r>
              <a:rPr lang="zh-CN" altLang="en-US" sz="4800" smtClean="0">
                <a:latin typeface="华文新魏" panose="02010800040101010101" pitchFamily="2" charset="-122"/>
                <a:ea typeface="华文新魏" panose="02010800040101010101" pitchFamily="2" charset="-122"/>
              </a:rPr>
              <a:t>特点</a:t>
            </a:r>
            <a:endParaRPr lang="zh-CN" altLang="en-US" sz="4800" smtClean="0">
              <a:latin typeface="华文新魏" panose="02010800040101010101" pitchFamily="2" charset="-122"/>
              <a:ea typeface="华文新魏" panose="02010800040101010101" pitchFamily="2" charset="-122"/>
            </a:endParaRPr>
          </a:p>
        </p:txBody>
      </p:sp>
      <p:sp>
        <p:nvSpPr>
          <p:cNvPr id="19458" name="Rectangle 1027"/>
          <p:cNvSpPr>
            <a:spLocks noGrp="1" noChangeArrowheads="1"/>
          </p:cNvSpPr>
          <p:nvPr>
            <p:ph type="body" idx="4294967295"/>
          </p:nvPr>
        </p:nvSpPr>
        <p:spPr>
          <a:xfrm>
            <a:off x="684213" y="1557338"/>
            <a:ext cx="7545387" cy="4895850"/>
          </a:xfrm>
        </p:spPr>
        <p:txBody>
          <a:bodyPr/>
          <a:lstStyle/>
          <a:p>
            <a:pPr>
              <a:lnSpc>
                <a:spcPct val="90000"/>
              </a:lnSpc>
            </a:pPr>
            <a:r>
              <a:rPr lang="zh-CN" altLang="en-US" sz="2600" smtClean="0"/>
              <a:t>程序执行的顺序性：</a:t>
            </a:r>
            <a:r>
              <a:rPr kumimoji="0" lang="zh-CN" altLang="en-US" sz="2400" smtClean="0">
                <a:latin typeface="宋体" panose="02010600030101010101" pitchFamily="2" charset="-122"/>
              </a:rPr>
              <a:t>处理机严格按照程序所规定的顺序执行，即每个操作必须在下一个操作开始之前结束。</a:t>
            </a:r>
            <a:endParaRPr lang="zh-CN" altLang="en-US" sz="2600" smtClean="0"/>
          </a:p>
          <a:p>
            <a:pPr>
              <a:lnSpc>
                <a:spcPct val="90000"/>
              </a:lnSpc>
            </a:pPr>
            <a:r>
              <a:rPr lang="zh-CN" altLang="en-US" sz="2600" smtClean="0"/>
              <a:t>程序环境的封闭性：</a:t>
            </a:r>
            <a:r>
              <a:rPr kumimoji="0" lang="zh-CN" altLang="en-US" sz="2400" smtClean="0">
                <a:latin typeface="宋体" panose="02010600030101010101" pitchFamily="2" charset="-122"/>
              </a:rPr>
              <a:t>程序一旦开始执行，其计算结果不受外界的影响，当程序的初始条件给定之后，其后的状态只能由程序本身确定，即只有本程序才能改变它。</a:t>
            </a:r>
            <a:endParaRPr lang="zh-CN" altLang="en-US" sz="2600" smtClean="0"/>
          </a:p>
          <a:p>
            <a:pPr>
              <a:lnSpc>
                <a:spcPct val="90000"/>
              </a:lnSpc>
            </a:pPr>
            <a:r>
              <a:rPr lang="zh-CN" altLang="en-US" sz="2600" smtClean="0"/>
              <a:t>执行结果的确定性：程序执行结果与它的执行速度无关。</a:t>
            </a:r>
            <a:endParaRPr lang="zh-CN" altLang="en-US" sz="2600" smtClean="0"/>
          </a:p>
          <a:p>
            <a:pPr>
              <a:lnSpc>
                <a:spcPct val="90000"/>
              </a:lnSpc>
            </a:pPr>
            <a:r>
              <a:rPr lang="zh-CN" altLang="en-US" sz="2600" smtClean="0"/>
              <a:t>计算过程的可再现性：</a:t>
            </a:r>
            <a:r>
              <a:rPr kumimoji="0" lang="zh-CN" altLang="en-US" sz="2400" smtClean="0">
                <a:latin typeface="宋体" panose="02010600030101010101" pitchFamily="2" charset="-122"/>
              </a:rPr>
              <a:t>程序执行的结果与初始条件有关，而与执行时间无关。即只要程序的初始条件相同，不论什么时间执行，它的执行结果是相同的。</a:t>
            </a:r>
            <a:endParaRPr kumimoji="0" lang="zh-CN" altLang="en-US" sz="2400" smtClean="0">
              <a:latin typeface="宋体" panose="02010600030101010101" pitchFamily="2" charset="-122"/>
            </a:endParaRPr>
          </a:p>
        </p:txBody>
      </p:sp>
    </p:spTree>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590550" y="188913"/>
            <a:ext cx="8229600" cy="1143000"/>
          </a:xfrm>
        </p:spPr>
        <p:txBody>
          <a:bodyPr/>
          <a:lstStyle/>
          <a:p>
            <a:pPr eaLnBrk="1" hangingPunct="1"/>
            <a:r>
              <a:rPr lang="zh-CN" altLang="en-US" sz="4800" smtClean="0">
                <a:ea typeface="华文新魏" panose="02010800040101010101" pitchFamily="2" charset="-122"/>
              </a:rPr>
              <a:t>实现临界区管理的硬件设施</a:t>
            </a:r>
            <a:endParaRPr lang="zh-CN" altLang="en-US" sz="4800" smtClean="0">
              <a:ea typeface="华文新魏" panose="02010800040101010101" pitchFamily="2" charset="-122"/>
            </a:endParaRPr>
          </a:p>
        </p:txBody>
      </p:sp>
      <p:sp>
        <p:nvSpPr>
          <p:cNvPr id="74754" name="Rectangle 3"/>
          <p:cNvSpPr>
            <a:spLocks noGrp="1" noChangeArrowheads="1"/>
          </p:cNvSpPr>
          <p:nvPr>
            <p:ph type="body" idx="4294967295"/>
          </p:nvPr>
        </p:nvSpPr>
        <p:spPr>
          <a:xfrm>
            <a:off x="1042988" y="1700213"/>
            <a:ext cx="7010400" cy="4343400"/>
          </a:xfrm>
        </p:spPr>
        <p:txBody>
          <a:bodyPr/>
          <a:lstStyle/>
          <a:p>
            <a:r>
              <a:rPr lang="en-US" altLang="zh-CN" sz="3600" smtClean="0"/>
              <a:t> </a:t>
            </a:r>
            <a:r>
              <a:rPr lang="zh-CN" altLang="en-US" sz="3600" smtClean="0"/>
              <a:t>关中断</a:t>
            </a:r>
            <a:endParaRPr lang="zh-CN" altLang="en-US" sz="3600" smtClean="0"/>
          </a:p>
          <a:p>
            <a:r>
              <a:rPr lang="zh-CN" altLang="en-US" sz="3600" smtClean="0"/>
              <a:t>硬件指令 </a:t>
            </a:r>
            <a:endParaRPr lang="zh-CN" altLang="en-US" sz="3600" smtClean="0"/>
          </a:p>
          <a:p>
            <a:pPr lvl="1"/>
            <a:r>
              <a:rPr lang="zh-CN" altLang="en-US" sz="3200" smtClean="0"/>
              <a:t>测试并设置指令</a:t>
            </a:r>
            <a:endParaRPr lang="zh-CN" altLang="en-US" sz="3200" smtClean="0"/>
          </a:p>
          <a:p>
            <a:pPr lvl="1"/>
            <a:r>
              <a:rPr lang="zh-CN" altLang="en-US" sz="3200" smtClean="0"/>
              <a:t> 对换指令</a:t>
            </a:r>
            <a:endParaRPr lang="en-US" altLang="zh-CN" sz="3200" smtClean="0"/>
          </a:p>
        </p:txBody>
      </p:sp>
    </p:spTree>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63" name="Rectangle 7" descr="小网格"/>
          <p:cNvSpPr/>
          <p:nvPr/>
        </p:nvSpPr>
        <p:spPr>
          <a:xfrm>
            <a:off x="2692718" y="1396683"/>
            <a:ext cx="3600450" cy="2676525"/>
          </a:xfrm>
          <a:prstGeom prst="rect">
            <a:avLst/>
          </a:prstGeom>
          <a:noFill/>
          <a:ln w="9525">
            <a:noFill/>
          </a:ln>
        </p:spPr>
        <p:txBody>
          <a:bodyPr wrap="square">
            <a:spAutoFit/>
          </a:bodyPr>
          <a:p>
            <a:r>
              <a:rPr lang="en-US" altLang="zh-CN" b="1">
                <a:latin typeface="宋体" panose="02010600030101010101" pitchFamily="2" charset="-122"/>
                <a:ea typeface="宋体" panose="02010600030101010101" pitchFamily="2" charset="-122"/>
              </a:rPr>
              <a:t>While (1)</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屏蔽中断响应</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临界区代码</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solidFill>
                  <a:srgbClr val="990000"/>
                </a:solidFill>
                <a:latin typeface="宋体" panose="02010600030101010101" pitchFamily="2" charset="-122"/>
                <a:ea typeface="宋体" panose="02010600030101010101" pitchFamily="2" charset="-122"/>
              </a:rPr>
              <a:t>   </a:t>
            </a:r>
            <a:r>
              <a:rPr lang="zh-CN" altLang="en-US" b="1" dirty="0">
                <a:solidFill>
                  <a:srgbClr val="990000"/>
                </a:solidFill>
                <a:latin typeface="宋体" panose="02010600030101010101" pitchFamily="2" charset="-122"/>
                <a:ea typeface="宋体" panose="02010600030101010101" pitchFamily="2" charset="-122"/>
              </a:rPr>
              <a:t>恢复中断响应</a:t>
            </a:r>
            <a:r>
              <a:rPr lang="en-US" altLang="zh-CN" b="1">
                <a:solidFill>
                  <a:srgbClr val="990000"/>
                </a:solidFill>
                <a:latin typeface="宋体" panose="02010600030101010101" pitchFamily="2" charset="-122"/>
                <a:ea typeface="宋体" panose="02010600030101010101" pitchFamily="2" charset="-122"/>
              </a:rPr>
              <a:t>;</a:t>
            </a:r>
            <a:endParaRPr lang="en-US" altLang="zh-CN" b="1">
              <a:solidFill>
                <a:srgbClr val="990000"/>
              </a:solidFill>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其余代码 </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
        <p:nvSpPr>
          <p:cNvPr id="75777" name="Rectangle 2"/>
          <p:cNvSpPr>
            <a:spLocks noGrp="1" noChangeArrowheads="1"/>
          </p:cNvSpPr>
          <p:nvPr/>
        </p:nvSpPr>
        <p:spPr>
          <a:xfrm>
            <a:off x="440690" y="167005"/>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4800" smtClean="0">
                <a:latin typeface="华文新魏" panose="02010800040101010101" pitchFamily="2" charset="-122"/>
                <a:ea typeface="华文新魏" panose="02010800040101010101" pitchFamily="2" charset="-122"/>
              </a:rPr>
              <a:t>关中断</a:t>
            </a:r>
            <a:endParaRPr lang="zh-CN" altLang="en-US" sz="4800" smtClean="0">
              <a:latin typeface="华文新魏" panose="02010800040101010101" pitchFamily="2" charset="-122"/>
              <a:ea typeface="华文新魏" panose="02010800040101010101" pitchFamily="2" charset="-122"/>
            </a:endParaRPr>
          </a:p>
        </p:txBody>
      </p:sp>
      <p:graphicFrame>
        <p:nvGraphicFramePr>
          <p:cNvPr id="32771" name="Object 3"/>
          <p:cNvGraphicFramePr>
            <a:graphicFrameLocks noChangeAspect="1"/>
          </p:cNvGraphicFramePr>
          <p:nvPr/>
        </p:nvGraphicFramePr>
        <p:xfrm>
          <a:off x="609600" y="4211003"/>
          <a:ext cx="7772400" cy="1449387"/>
        </p:xfrm>
        <a:graphic>
          <a:graphicData uri="http://schemas.openxmlformats.org/presentationml/2006/ole">
            <mc:AlternateContent xmlns:mc="http://schemas.openxmlformats.org/markup-compatibility/2006">
              <mc:Choice xmlns:v="urn:schemas-microsoft-com:vml" Requires="v">
                <p:oleObj spid="_x0000_s32787" name="文档" r:id="rId1" imgW="5632450" imgH="778510" progId="Word.Document.8">
                  <p:embed/>
                </p:oleObj>
              </mc:Choice>
              <mc:Fallback>
                <p:oleObj name="文档" r:id="rId1" imgW="5632450" imgH="778510" progId="Word.Document.8">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l="12962" r="12962"/>
                      <a:stretch>
                        <a:fillRect/>
                      </a:stretch>
                    </p:blipFill>
                    <p:spPr bwMode="auto">
                      <a:xfrm>
                        <a:off x="609600" y="4211003"/>
                        <a:ext cx="7772400"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Text Box 4"/>
          <p:cNvSpPr txBox="1">
            <a:spLocks noChangeArrowheads="1"/>
          </p:cNvSpPr>
          <p:nvPr/>
        </p:nvSpPr>
        <p:spPr bwMode="auto">
          <a:xfrm>
            <a:off x="833755" y="5581650"/>
            <a:ext cx="7620000" cy="1198880"/>
          </a:xfrm>
          <a:prstGeom prst="rect">
            <a:avLst/>
          </a:prstGeom>
          <a:noFill/>
          <a:ln w="9525">
            <a:noFill/>
            <a:miter lim="800000"/>
          </a:ln>
        </p:spPr>
        <p:txBody>
          <a:bodyPr wrap="square">
            <a:spAutoFit/>
          </a:bodyPr>
          <a:p>
            <a:r>
              <a:rPr lang="zh-CN" altLang="en-US" smtClean="0">
                <a:sym typeface="+mn-ea"/>
              </a:rPr>
              <a:t>微处理器</a:t>
            </a:r>
            <a:r>
              <a:rPr lang="en-US" altLang="zh-CN" smtClean="0">
                <a:sym typeface="+mn-ea"/>
              </a:rPr>
              <a:t>M68000</a:t>
            </a:r>
            <a:r>
              <a:rPr lang="zh-CN" altLang="en-US" smtClean="0">
                <a:sym typeface="+mn-ea"/>
              </a:rPr>
              <a:t>的程序状态字</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I0 – I2</a:t>
            </a:r>
            <a:r>
              <a:rPr lang="zh-CN" altLang="en-US" sz="2400" b="1">
                <a:solidFill>
                  <a:srgbClr val="000066"/>
                </a:solidFill>
                <a:latin typeface="楷体_GB2312" pitchFamily="49" charset="-122"/>
                <a:ea typeface="楷体_GB2312" pitchFamily="49" charset="-122"/>
              </a:rPr>
              <a:t>：三位中断屏蔽位</a:t>
            </a:r>
            <a:endParaRPr lang="zh-CN" altLang="en-US" sz="2400" b="1">
              <a:solidFill>
                <a:srgbClr val="000066"/>
              </a:solidFill>
              <a:latin typeface="楷体_GB2312" pitchFamily="49" charset="-122"/>
              <a:ea typeface="楷体_GB2312" pitchFamily="49" charset="-122"/>
            </a:endParaRPr>
          </a:p>
          <a:p>
            <a:endParaRPr lang="zh-CN" altLang="en-US" sz="2400" b="1">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3"/>
                                        </p:tgtEl>
                                        <p:attrNameLst>
                                          <p:attrName>style.visibility</p:attrName>
                                        </p:attrNameLst>
                                      </p:cBhvr>
                                      <p:to>
                                        <p:strVal val="visible"/>
                                      </p:to>
                                    </p:set>
                                    <p:anim calcmode="lin" valueType="num">
                                      <p:cBhvr additive="base">
                                        <p:cTn id="7" dur="1000" fill="hold"/>
                                        <p:tgtEl>
                                          <p:spTgt spid="429063"/>
                                        </p:tgtEl>
                                        <p:attrNameLst>
                                          <p:attrName>ppt_x</p:attrName>
                                        </p:attrNameLst>
                                      </p:cBhvr>
                                      <p:tavLst>
                                        <p:tav tm="0">
                                          <p:val>
                                            <p:strVal val="#ppt_x"/>
                                          </p:val>
                                        </p:tav>
                                        <p:tav tm="100000">
                                          <p:val>
                                            <p:strVal val="#ppt_x"/>
                                          </p:val>
                                        </p:tav>
                                      </p:tavLst>
                                    </p:anim>
                                    <p:anim calcmode="lin" valueType="num">
                                      <p:cBhvr additive="base">
                                        <p:cTn id="8" dur="10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304800" y="1524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关中断</a:t>
            </a:r>
            <a:endParaRPr lang="zh-CN" altLang="en-US" sz="4800" smtClean="0">
              <a:latin typeface="华文新魏" panose="02010800040101010101" pitchFamily="2" charset="-122"/>
              <a:ea typeface="华文新魏" panose="02010800040101010101" pitchFamily="2" charset="-122"/>
            </a:endParaRPr>
          </a:p>
        </p:txBody>
      </p:sp>
      <p:sp>
        <p:nvSpPr>
          <p:cNvPr id="75778" name="Rectangle 3"/>
          <p:cNvSpPr>
            <a:spLocks noGrp="1" noChangeArrowheads="1"/>
          </p:cNvSpPr>
          <p:nvPr>
            <p:ph type="body" idx="4294967295"/>
          </p:nvPr>
        </p:nvSpPr>
        <p:spPr>
          <a:xfrm>
            <a:off x="900113" y="1412875"/>
            <a:ext cx="7704137" cy="4608513"/>
          </a:xfrm>
        </p:spPr>
        <p:txBody>
          <a:bodyPr/>
          <a:lstStyle/>
          <a:p>
            <a:pPr>
              <a:lnSpc>
                <a:spcPct val="90000"/>
              </a:lnSpc>
            </a:pPr>
            <a:r>
              <a:rPr lang="zh-CN" altLang="en-US" sz="3000" smtClean="0"/>
              <a:t>禁止一切中断发生。</a:t>
            </a:r>
            <a:endParaRPr lang="zh-CN" altLang="en-US" sz="3000" smtClean="0"/>
          </a:p>
          <a:p>
            <a:pPr>
              <a:lnSpc>
                <a:spcPct val="90000"/>
              </a:lnSpc>
            </a:pPr>
            <a:r>
              <a:rPr lang="zh-CN" altLang="en-US" sz="3000" smtClean="0"/>
              <a:t>单</a:t>
            </a:r>
            <a:r>
              <a:rPr lang="en-US" altLang="zh-CN" sz="3000" smtClean="0"/>
              <a:t>CPU</a:t>
            </a:r>
            <a:r>
              <a:rPr lang="zh-CN" altLang="en-US" sz="3000" smtClean="0"/>
              <a:t>中，引起进程切换的唯一原因是中断，故单</a:t>
            </a:r>
            <a:r>
              <a:rPr lang="en-US" altLang="zh-CN" sz="3000" smtClean="0"/>
              <a:t>CPU</a:t>
            </a:r>
            <a:r>
              <a:rPr lang="zh-CN" altLang="en-US" sz="3000" smtClean="0"/>
              <a:t>下可行。</a:t>
            </a:r>
            <a:endParaRPr lang="zh-CN" altLang="en-US" sz="3000" smtClean="0"/>
          </a:p>
          <a:p>
            <a:pPr>
              <a:lnSpc>
                <a:spcPct val="90000"/>
              </a:lnSpc>
            </a:pPr>
            <a:r>
              <a:rPr lang="zh-CN" altLang="en-US" sz="3000" smtClean="0"/>
              <a:t>缺点：</a:t>
            </a:r>
            <a:endParaRPr lang="zh-CN" altLang="en-US" sz="3000" smtClean="0"/>
          </a:p>
          <a:p>
            <a:pPr lvl="1">
              <a:lnSpc>
                <a:spcPct val="90000"/>
              </a:lnSpc>
            </a:pPr>
            <a:r>
              <a:rPr lang="zh-CN" altLang="en-US" sz="3000" smtClean="0"/>
              <a:t>代价高，影响并发性</a:t>
            </a:r>
            <a:endParaRPr lang="zh-CN" altLang="en-US" sz="3000" smtClean="0"/>
          </a:p>
          <a:p>
            <a:pPr lvl="1">
              <a:lnSpc>
                <a:spcPct val="90000"/>
              </a:lnSpc>
            </a:pPr>
            <a:r>
              <a:rPr lang="zh-CN" altLang="en-US" sz="3000" smtClean="0"/>
              <a:t>不安全，将禁止一切中断权利给了普通用户。</a:t>
            </a:r>
            <a:endParaRPr lang="zh-CN" altLang="en-US" sz="3000" smtClean="0"/>
          </a:p>
          <a:p>
            <a:pPr lvl="1">
              <a:lnSpc>
                <a:spcPct val="90000"/>
              </a:lnSpc>
            </a:pPr>
            <a:r>
              <a:rPr lang="zh-CN" altLang="en-US" sz="3000" smtClean="0"/>
              <a:t>局限性：不适合多</a:t>
            </a:r>
            <a:r>
              <a:rPr lang="en-US" altLang="zh-CN" sz="3000" smtClean="0"/>
              <a:t>CPU</a:t>
            </a:r>
            <a:r>
              <a:rPr lang="zh-CN" altLang="en-US" sz="3000" smtClean="0"/>
              <a:t>，一个进程只能禁止本</a:t>
            </a:r>
            <a:r>
              <a:rPr lang="en-US" altLang="zh-CN" sz="3000" smtClean="0"/>
              <a:t>CPU</a:t>
            </a:r>
            <a:r>
              <a:rPr lang="zh-CN" altLang="en-US" sz="3000" smtClean="0"/>
              <a:t>的中断。</a:t>
            </a:r>
            <a:endParaRPr lang="zh-CN" altLang="en-US" sz="3000" smtClean="0"/>
          </a:p>
        </p:txBody>
      </p:sp>
    </p:spTree>
  </p:cSld>
  <p:clrMapOvr>
    <a:masterClrMapping/>
  </p:clrMapOvr>
  <p:transition>
    <p:zoom dir="in"/>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zh-CN" altLang="en-US" smtClean="0"/>
              <a:t>硬件指令方法</a:t>
            </a:r>
            <a:endParaRPr lang="zh-CN" altLang="en-US" smtClean="0"/>
          </a:p>
        </p:txBody>
      </p:sp>
      <p:sp>
        <p:nvSpPr>
          <p:cNvPr id="76802" name="Rectangle 3"/>
          <p:cNvSpPr>
            <a:spLocks noGrp="1" noChangeArrowheads="1"/>
          </p:cNvSpPr>
          <p:nvPr>
            <p:ph type="body" idx="1"/>
          </p:nvPr>
        </p:nvSpPr>
        <p:spPr>
          <a:xfrm>
            <a:off x="160655" y="1553210"/>
            <a:ext cx="4562475" cy="5017770"/>
          </a:xfrm>
        </p:spPr>
        <p:txBody>
          <a:bodyPr/>
          <a:lstStyle/>
          <a:p>
            <a:r>
              <a:rPr lang="zh-CN" altLang="en-US" sz="2800" smtClean="0"/>
              <a:t>思路：一条机器硬件</a:t>
            </a:r>
            <a:r>
              <a:rPr lang="zh-CN" altLang="en-US" sz="2800" smtClean="0"/>
              <a:t>指令完成读写两个操作。</a:t>
            </a:r>
            <a:endParaRPr lang="zh-CN" altLang="en-US" sz="2800" smtClean="0"/>
          </a:p>
          <a:p>
            <a:r>
              <a:rPr lang="zh-CN" altLang="en-US" sz="2800" smtClean="0"/>
              <a:t>手段：执行硬件指令的</a:t>
            </a:r>
            <a:r>
              <a:rPr lang="en-US" altLang="zh-CN" sz="2800" smtClean="0"/>
              <a:t>CPU</a:t>
            </a:r>
            <a:r>
              <a:rPr lang="zh-CN" altLang="en-US" sz="2800" smtClean="0"/>
              <a:t>封锁内存总线，以禁止其他</a:t>
            </a:r>
            <a:r>
              <a:rPr lang="en-US" altLang="zh-CN" sz="2800" smtClean="0"/>
              <a:t>CPU</a:t>
            </a:r>
            <a:r>
              <a:rPr lang="zh-CN" altLang="en-US" sz="2800" smtClean="0"/>
              <a:t>在该指令完成前访问内存。</a:t>
            </a:r>
            <a:endParaRPr lang="zh-CN" altLang="en-US" sz="2800" smtClean="0"/>
          </a:p>
          <a:p>
            <a:r>
              <a:rPr lang="zh-CN" altLang="en-US" sz="2800" smtClean="0"/>
              <a:t>硬件指令（微指令）的执行过程中不响应中断。</a:t>
            </a:r>
            <a:r>
              <a:rPr lang="en-US" altLang="zh-CN" sz="2800" smtClean="0"/>
              <a:t>CPU</a:t>
            </a:r>
            <a:r>
              <a:rPr lang="zh-CN" altLang="en-US" sz="2800" smtClean="0"/>
              <a:t>在微指令结束时才去检测是否有中断信号。</a:t>
            </a:r>
            <a:endParaRPr lang="zh-CN" altLang="en-US" sz="2800" smtClean="0"/>
          </a:p>
        </p:txBody>
      </p:sp>
      <p:pic>
        <p:nvPicPr>
          <p:cNvPr id="20483" name="Picture 4" descr="wia81-26"/>
          <p:cNvPicPr>
            <a:picLocks noChangeAspect="1"/>
          </p:cNvPicPr>
          <p:nvPr/>
        </p:nvPicPr>
        <p:blipFill>
          <a:blip r:embed="rId1"/>
          <a:stretch>
            <a:fillRect/>
          </a:stretch>
        </p:blipFill>
        <p:spPr>
          <a:xfrm>
            <a:off x="4833620" y="1553210"/>
            <a:ext cx="4309110" cy="490029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a:xfrm>
            <a:off x="395288" y="260350"/>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测试并设置指令</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7826" name="Rectangle 3"/>
          <p:cNvSpPr>
            <a:spLocks noGrp="1" noChangeArrowheads="1"/>
          </p:cNvSpPr>
          <p:nvPr>
            <p:ph type="body" idx="4294967295"/>
          </p:nvPr>
        </p:nvSpPr>
        <p:spPr>
          <a:xfrm>
            <a:off x="685800" y="1143000"/>
            <a:ext cx="8001000" cy="5257800"/>
          </a:xfrm>
        </p:spPr>
        <p:txBody>
          <a:bodyPr/>
          <a:lstStyle/>
          <a:p>
            <a:pPr algn="just" eaLnBrk="1" hangingPunct="1">
              <a:lnSpc>
                <a:spcPct val="98000"/>
              </a:lnSpc>
            </a:pPr>
            <a:r>
              <a:rPr lang="en-US" altLang="zh-CN" smtClean="0">
                <a:solidFill>
                  <a:schemeClr val="tx2"/>
                </a:solidFill>
              </a:rPr>
              <a:t>TS</a:t>
            </a:r>
            <a:r>
              <a:rPr lang="zh-CN" altLang="en-US" smtClean="0">
                <a:solidFill>
                  <a:schemeClr val="tx2"/>
                </a:solidFill>
              </a:rPr>
              <a:t>指令的处理过程</a:t>
            </a:r>
            <a:endParaRPr lang="zh-CN" altLang="en-US" smtClean="0">
              <a:solidFill>
                <a:schemeClr val="tx2"/>
              </a:solidFill>
            </a:endParaRPr>
          </a:p>
          <a:p>
            <a:pPr eaLnBrk="1" hangingPunct="1">
              <a:lnSpc>
                <a:spcPct val="90000"/>
              </a:lnSpc>
              <a:buFont typeface="Wingdings" panose="05000000000000000000" pitchFamily="2" charset="2"/>
              <a:buNone/>
            </a:pPr>
            <a:r>
              <a:rPr lang="zh-CN" altLang="en-US" sz="2800" b="1" smtClean="0"/>
              <a:t>       </a:t>
            </a:r>
            <a:r>
              <a:rPr lang="en-GB" altLang="zh-CN" sz="2400" b="1" smtClean="0"/>
              <a:t>bool TS(bool &amp;x) {</a:t>
            </a:r>
            <a:endParaRPr lang="en-GB" altLang="zh-CN" sz="2400" b="1" smtClean="0"/>
          </a:p>
          <a:p>
            <a:pPr eaLnBrk="1" hangingPunct="1">
              <a:lnSpc>
                <a:spcPct val="90000"/>
              </a:lnSpc>
              <a:buFont typeface="Wingdings" panose="05000000000000000000" pitchFamily="2" charset="2"/>
              <a:buNone/>
            </a:pPr>
            <a:r>
              <a:rPr lang="en-GB" altLang="zh-CN" sz="2400" b="1" smtClean="0"/>
              <a:t>	        if(x) {</a:t>
            </a:r>
            <a:endParaRPr lang="en-GB" altLang="zh-CN" sz="2400" b="1" smtClean="0"/>
          </a:p>
          <a:p>
            <a:pPr eaLnBrk="1" hangingPunct="1">
              <a:lnSpc>
                <a:spcPct val="90000"/>
              </a:lnSpc>
              <a:buFont typeface="Wingdings" panose="05000000000000000000" pitchFamily="2" charset="2"/>
              <a:buNone/>
            </a:pPr>
            <a:r>
              <a:rPr lang="en-GB" altLang="zh-CN" sz="2400" b="1" smtClean="0"/>
              <a:t>	              x=false;</a:t>
            </a:r>
            <a:endParaRPr lang="en-GB" altLang="zh-CN" sz="2400" b="1" smtClean="0"/>
          </a:p>
          <a:p>
            <a:pPr eaLnBrk="1" hangingPunct="1">
              <a:lnSpc>
                <a:spcPct val="90000"/>
              </a:lnSpc>
              <a:buFont typeface="Wingdings" panose="05000000000000000000" pitchFamily="2" charset="2"/>
              <a:buNone/>
            </a:pPr>
            <a:r>
              <a:rPr lang="en-GB" altLang="zh-CN" sz="2400" b="1" smtClean="0"/>
              <a:t>         	      return true;</a:t>
            </a:r>
            <a:endParaRPr lang="en-GB" altLang="zh-CN" sz="2400" b="1" smtClean="0"/>
          </a:p>
          <a:p>
            <a:pPr eaLnBrk="1" hangingPunct="1">
              <a:lnSpc>
                <a:spcPct val="90000"/>
              </a:lnSpc>
              <a:buFont typeface="Wingdings" panose="05000000000000000000" pitchFamily="2" charset="2"/>
              <a:buNone/>
            </a:pPr>
            <a:r>
              <a:rPr lang="en-GB" altLang="zh-CN" sz="2400" b="1" smtClean="0"/>
              <a:t>            }</a:t>
            </a:r>
            <a:endParaRPr lang="en-GB" altLang="zh-CN" sz="2400" b="1" smtClean="0"/>
          </a:p>
          <a:p>
            <a:pPr eaLnBrk="1" hangingPunct="1">
              <a:lnSpc>
                <a:spcPct val="90000"/>
              </a:lnSpc>
              <a:buFont typeface="Wingdings" panose="05000000000000000000" pitchFamily="2" charset="2"/>
              <a:buNone/>
            </a:pPr>
            <a:r>
              <a:rPr lang="en-GB" altLang="zh-CN" sz="2400" b="1" smtClean="0"/>
              <a:t>	      else</a:t>
            </a:r>
            <a:endParaRPr lang="en-GB" altLang="zh-CN" sz="2400" b="1" smtClean="0"/>
          </a:p>
          <a:p>
            <a:pPr eaLnBrk="1" hangingPunct="1">
              <a:lnSpc>
                <a:spcPct val="90000"/>
              </a:lnSpc>
              <a:buFont typeface="Wingdings" panose="05000000000000000000" pitchFamily="2" charset="2"/>
              <a:buNone/>
            </a:pPr>
            <a:r>
              <a:rPr lang="en-GB" altLang="zh-CN" sz="2400" b="1" smtClean="0"/>
              <a:t>	            return false;</a:t>
            </a:r>
            <a:endParaRPr lang="en-GB" altLang="zh-CN" sz="2400" b="1" smtClean="0"/>
          </a:p>
          <a:p>
            <a:pPr eaLnBrk="1" hangingPunct="1">
              <a:lnSpc>
                <a:spcPct val="90000"/>
              </a:lnSpc>
              <a:buFont typeface="Wingdings" panose="05000000000000000000" pitchFamily="2" charset="2"/>
              <a:buNone/>
            </a:pPr>
            <a:r>
              <a:rPr lang="en-GB" altLang="zh-CN" sz="2400" b="1" smtClean="0"/>
              <a:t>        }</a:t>
            </a:r>
            <a:endParaRPr lang="en-US" altLang="zh-CN" sz="2800" smtClean="0"/>
          </a:p>
          <a:p>
            <a:pPr algn="just" eaLnBrk="1" hangingPunct="1">
              <a:lnSpc>
                <a:spcPct val="98000"/>
              </a:lnSpc>
            </a:pPr>
            <a:r>
              <a:rPr lang="en-US" altLang="zh-CN" sz="2800" smtClean="0"/>
              <a:t>TS</a:t>
            </a:r>
            <a:r>
              <a:rPr lang="zh-CN" altLang="en-US" sz="2800" smtClean="0"/>
              <a:t>指令管理临界区时，可把一个临区与一个布尔变量</a:t>
            </a:r>
            <a:r>
              <a:rPr lang="en-US" altLang="zh-CN" sz="2800" smtClean="0"/>
              <a:t>s</a:t>
            </a:r>
            <a:r>
              <a:rPr lang="zh-CN" altLang="en-US" sz="2800" smtClean="0"/>
              <a:t>相连，由于变量</a:t>
            </a:r>
            <a:r>
              <a:rPr lang="en-US" altLang="zh-CN" sz="2800" smtClean="0"/>
              <a:t>s</a:t>
            </a:r>
            <a:r>
              <a:rPr lang="zh-CN" altLang="en-US" sz="2800" smtClean="0"/>
              <a:t>代表了临界资源的状态，可把它看成一把锁。 </a:t>
            </a:r>
            <a:endParaRPr lang="zh-CN" altLang="en-US" sz="2800" smtClean="0"/>
          </a:p>
        </p:txBody>
      </p:sp>
    </p:spTree>
  </p:cSld>
  <p:clrMapOvr>
    <a:masterClrMapping/>
  </p:clrMapOvr>
  <p:transition>
    <p:zoom dir="in"/>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533400" y="304800"/>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测试并设置指令</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78850" name="Rectangle 3"/>
          <p:cNvSpPr>
            <a:spLocks noGrp="1" noChangeArrowheads="1"/>
          </p:cNvSpPr>
          <p:nvPr>
            <p:ph type="body" idx="4294967295"/>
          </p:nvPr>
        </p:nvSpPr>
        <p:spPr>
          <a:xfrm>
            <a:off x="539750" y="1341438"/>
            <a:ext cx="7993063" cy="4953000"/>
          </a:xfrm>
        </p:spPr>
        <p:txBody>
          <a:bodyPr/>
          <a:lstStyle/>
          <a:p>
            <a:pPr eaLnBrk="1" hangingPunct="1">
              <a:lnSpc>
                <a:spcPct val="90000"/>
              </a:lnSpc>
            </a:pPr>
            <a:r>
              <a:rPr lang="en-US" altLang="zh-CN" smtClean="0">
                <a:solidFill>
                  <a:srgbClr val="000000"/>
                </a:solidFill>
              </a:rPr>
              <a:t>/*TS</a:t>
            </a:r>
            <a:r>
              <a:rPr lang="zh-CN" altLang="en-US" smtClean="0">
                <a:solidFill>
                  <a:srgbClr val="000000"/>
                </a:solidFill>
              </a:rPr>
              <a:t>指令实现进程互斥</a:t>
            </a:r>
            <a:r>
              <a:rPr lang="en-US" altLang="zh-CN" smtClean="0">
                <a:solidFill>
                  <a:srgbClr val="000000"/>
                </a:solidFill>
              </a:rPr>
              <a:t>*/</a:t>
            </a:r>
            <a:endParaRPr lang="zh-CN" altLang="en-US"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bool s=true;</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cobegin</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process Pi( )  { //i=1,2,...,n</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while(!TS(s));        /*</a:t>
            </a:r>
            <a:r>
              <a:rPr lang="zh-CN" altLang="en-US" smtClean="0">
                <a:solidFill>
                  <a:srgbClr val="000000"/>
                </a:solidFill>
              </a:rPr>
              <a:t>上锁</a:t>
            </a:r>
            <a:r>
              <a:rPr lang="en-US" altLang="zh-CN" smtClean="0">
                <a:solidFill>
                  <a:srgbClr val="000000"/>
                </a:solidFill>
              </a:rPr>
              <a:t>*/</a:t>
            </a:r>
            <a:endParaRPr lang="zh-CN" altLang="en-US" smtClean="0">
              <a:solidFill>
                <a:srgbClr val="000000"/>
              </a:solidFill>
            </a:endParaRPr>
          </a:p>
          <a:p>
            <a:pPr eaLnBrk="1" hangingPunct="1">
              <a:lnSpc>
                <a:spcPct val="90000"/>
              </a:lnSpc>
              <a:buFont typeface="Wingdings" panose="05000000000000000000" pitchFamily="2" charset="2"/>
              <a:buNone/>
            </a:pPr>
            <a:r>
              <a:rPr lang="zh-CN" altLang="en-US" smtClean="0">
                <a:solidFill>
                  <a:srgbClr val="000000"/>
                </a:solidFill>
              </a:rPr>
              <a:t>	              </a:t>
            </a:r>
            <a:r>
              <a:rPr lang="en-US" altLang="zh-CN" smtClean="0">
                <a:solidFill>
                  <a:srgbClr val="000000"/>
                </a:solidFill>
              </a:rPr>
              <a:t>/*</a:t>
            </a:r>
            <a:r>
              <a:rPr lang="zh-CN" altLang="en-US" smtClean="0">
                <a:solidFill>
                  <a:srgbClr val="000000"/>
                </a:solidFill>
              </a:rPr>
              <a:t>临界区</a:t>
            </a:r>
            <a:r>
              <a:rPr lang="en-US" altLang="zh-CN" smtClean="0">
                <a:solidFill>
                  <a:srgbClr val="000000"/>
                </a:solidFill>
              </a:rPr>
              <a:t>*/;</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s=true;                  /*</a:t>
            </a:r>
            <a:r>
              <a:rPr lang="zh-CN" altLang="en-US" smtClean="0">
                <a:solidFill>
                  <a:srgbClr val="000000"/>
                </a:solidFill>
              </a:rPr>
              <a:t>开锁</a:t>
            </a:r>
            <a:r>
              <a:rPr lang="en-US" altLang="zh-CN" smtClean="0">
                <a:solidFill>
                  <a:srgbClr val="000000"/>
                </a:solidFill>
              </a:rPr>
              <a:t>*/</a:t>
            </a:r>
            <a:endParaRPr lang="zh-CN" altLang="en-US"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a:t>
            </a:r>
            <a:endParaRPr lang="en-US" altLang="zh-CN" smtClean="0">
              <a:solidFill>
                <a:srgbClr val="000000"/>
              </a:solidFill>
            </a:endParaRPr>
          </a:p>
          <a:p>
            <a:pPr eaLnBrk="1" hangingPunct="1">
              <a:lnSpc>
                <a:spcPct val="90000"/>
              </a:lnSpc>
              <a:buFont typeface="Wingdings" panose="05000000000000000000" pitchFamily="2" charset="2"/>
              <a:buNone/>
            </a:pPr>
            <a:r>
              <a:rPr lang="en-US" altLang="zh-CN" smtClean="0">
                <a:solidFill>
                  <a:srgbClr val="000000"/>
                </a:solidFill>
              </a:rPr>
              <a:t>       coend</a:t>
            </a:r>
            <a:endParaRPr lang="en-US" altLang="zh-CN" smtClean="0">
              <a:solidFill>
                <a:srgbClr val="000000"/>
              </a:solidFill>
            </a:endParaRPr>
          </a:p>
        </p:txBody>
      </p:sp>
    </p:spTree>
  </p:cSld>
  <p:clrMapOvr>
    <a:masterClrMapping/>
  </p:clrMapOvr>
  <p:transition>
    <p:dissolv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381000" y="304800"/>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对换指令</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9874" name="Rectangle 3"/>
          <p:cNvSpPr>
            <a:spLocks noGrp="1" noChangeArrowheads="1"/>
          </p:cNvSpPr>
          <p:nvPr>
            <p:ph type="body" idx="4294967295"/>
          </p:nvPr>
        </p:nvSpPr>
        <p:spPr>
          <a:xfrm>
            <a:off x="990600" y="1377950"/>
            <a:ext cx="7162800" cy="4572000"/>
          </a:xfrm>
        </p:spPr>
        <p:txBody>
          <a:bodyPr/>
          <a:lstStyle/>
          <a:p>
            <a:pPr algn="just" eaLnBrk="1" hangingPunct="1">
              <a:lnSpc>
                <a:spcPct val="88000"/>
              </a:lnSpc>
            </a:pPr>
            <a:r>
              <a:rPr lang="en-US" altLang="zh-CN" smtClean="0">
                <a:solidFill>
                  <a:schemeClr val="tx2"/>
                </a:solidFill>
              </a:rPr>
              <a:t>SWAP</a:t>
            </a:r>
            <a:r>
              <a:rPr lang="zh-CN" altLang="en-US" smtClean="0">
                <a:solidFill>
                  <a:schemeClr val="tx2"/>
                </a:solidFill>
              </a:rPr>
              <a:t>指令的处理过程</a:t>
            </a:r>
            <a:r>
              <a:rPr lang="zh-CN" altLang="en-US" smtClean="0"/>
              <a:t> </a:t>
            </a:r>
            <a:endParaRPr lang="zh-CN" altLang="en-US" smtClean="0"/>
          </a:p>
          <a:p>
            <a:pPr algn="just" eaLnBrk="1" hangingPunct="1">
              <a:lnSpc>
                <a:spcPct val="88000"/>
              </a:lnSpc>
              <a:buFont typeface="Wingdings" panose="05000000000000000000" pitchFamily="2" charset="2"/>
              <a:buNone/>
            </a:pPr>
            <a:r>
              <a:rPr lang="en-US" altLang="zh-CN" smtClean="0"/>
              <a:t>    </a:t>
            </a:r>
            <a:endParaRPr lang="en-US" altLang="zh-CN" smtClean="0"/>
          </a:p>
          <a:p>
            <a:pPr algn="just" eaLnBrk="1" hangingPunct="1">
              <a:lnSpc>
                <a:spcPct val="88000"/>
              </a:lnSpc>
              <a:buFont typeface="Wingdings" panose="05000000000000000000" pitchFamily="2" charset="2"/>
              <a:buNone/>
            </a:pPr>
            <a:r>
              <a:rPr lang="en-US" altLang="zh-CN" smtClean="0"/>
              <a:t>    void SWAP(bool &amp;a,bool &amp;b) {</a:t>
            </a:r>
            <a:endParaRPr lang="en-US" altLang="zh-CN" smtClean="0"/>
          </a:p>
          <a:p>
            <a:pPr eaLnBrk="1" hangingPunct="1">
              <a:buFont typeface="Wingdings" panose="05000000000000000000" pitchFamily="2" charset="2"/>
              <a:buNone/>
            </a:pPr>
            <a:r>
              <a:rPr lang="en-US" altLang="zh-CN" smtClean="0"/>
              <a:t>	        bool temp=a;</a:t>
            </a:r>
            <a:endParaRPr lang="en-US" altLang="zh-CN" smtClean="0"/>
          </a:p>
          <a:p>
            <a:pPr eaLnBrk="1" hangingPunct="1">
              <a:buFont typeface="Wingdings" panose="05000000000000000000" pitchFamily="2" charset="2"/>
              <a:buNone/>
            </a:pPr>
            <a:r>
              <a:rPr lang="en-US" altLang="zh-CN" smtClean="0"/>
              <a:t>           a=b;</a:t>
            </a:r>
            <a:endParaRPr lang="en-US" altLang="zh-CN" smtClean="0"/>
          </a:p>
          <a:p>
            <a:pPr eaLnBrk="1" hangingPunct="1">
              <a:buFont typeface="Wingdings" panose="05000000000000000000" pitchFamily="2" charset="2"/>
              <a:buNone/>
            </a:pPr>
            <a:r>
              <a:rPr lang="en-US" altLang="zh-CN" smtClean="0"/>
              <a:t>           b=temp;</a:t>
            </a:r>
            <a:endParaRPr lang="en-US" altLang="zh-CN" smtClean="0"/>
          </a:p>
          <a:p>
            <a:pPr eaLnBrk="1" hangingPunct="1">
              <a:buFont typeface="Wingdings" panose="05000000000000000000" pitchFamily="2" charset="2"/>
              <a:buNone/>
            </a:pPr>
            <a:r>
              <a:rPr lang="en-US" altLang="zh-CN" smtClean="0"/>
              <a:t>     }</a:t>
            </a:r>
            <a:endParaRPr lang="en-US" altLang="zh-CN" sz="4000" smtClean="0">
              <a:solidFill>
                <a:srgbClr val="800000"/>
              </a:solidFill>
            </a:endParaRPr>
          </a:p>
        </p:txBody>
      </p:sp>
    </p:spTree>
  </p:cSld>
  <p:clrMapOvr>
    <a:masterClrMapping/>
  </p:clrMapOvr>
  <p:transition>
    <p:zoom dir="in"/>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381000" y="188913"/>
            <a:ext cx="8534400" cy="914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对换指令</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80898" name="Rectangle 3"/>
          <p:cNvSpPr>
            <a:spLocks noGrp="1" noChangeArrowheads="1"/>
          </p:cNvSpPr>
          <p:nvPr>
            <p:ph type="body" idx="4294967295"/>
          </p:nvPr>
        </p:nvSpPr>
        <p:spPr>
          <a:xfrm>
            <a:off x="827088" y="1125538"/>
            <a:ext cx="7273925" cy="5543550"/>
          </a:xfrm>
        </p:spPr>
        <p:txBody>
          <a:bodyPr/>
          <a:lstStyle/>
          <a:p>
            <a:pPr eaLnBrk="1" hangingPunct="1"/>
            <a:r>
              <a:rPr lang="en-US" altLang="zh-CN" sz="2800" smtClean="0">
                <a:solidFill>
                  <a:srgbClr val="000000"/>
                </a:solidFill>
              </a:rPr>
              <a:t>/*</a:t>
            </a:r>
            <a:r>
              <a:rPr lang="zh-CN" altLang="en-US" sz="2800" smtClean="0">
                <a:solidFill>
                  <a:srgbClr val="000000"/>
                </a:solidFill>
              </a:rPr>
              <a:t>对换指令实现进程互斥</a:t>
            </a:r>
            <a:r>
              <a:rPr lang="en-US" altLang="zh-CN" sz="2800" smtClean="0">
                <a:solidFill>
                  <a:srgbClr val="000000"/>
                </a:solidFill>
              </a:rPr>
              <a:t>*/</a:t>
            </a:r>
            <a:endParaRPr lang="zh-CN" altLang="en-US" sz="28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bool lock=false;</a:t>
            </a:r>
            <a:endParaRPr lang="en-US" altLang="zh-CN" sz="2400" smtClean="0">
              <a:solidFill>
                <a:srgbClr val="000000"/>
              </a:solidFill>
            </a:endParaRPr>
          </a:p>
          <a:p>
            <a:pPr eaLnBrk="1" hangingPunct="1">
              <a:buFont typeface="Wingdings" panose="05000000000000000000" pitchFamily="2" charset="2"/>
              <a:buNone/>
            </a:pPr>
            <a:r>
              <a:rPr lang="en-US" altLang="zh-CN" sz="2400" b="1" smtClean="0">
                <a:solidFill>
                  <a:srgbClr val="000000"/>
                </a:solidFill>
              </a:rPr>
              <a:t>cobegin</a:t>
            </a:r>
            <a:endParaRPr lang="en-US" altLang="zh-CN" sz="2400" b="1"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Process Pi( ){  //i=1,2,...,n</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bool keyi=true;8</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do {</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SWAP(keyi,lock);</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}while(keyi);                 /*</a:t>
            </a:r>
            <a:r>
              <a:rPr lang="zh-CN" altLang="en-US" sz="2400" smtClean="0">
                <a:solidFill>
                  <a:srgbClr val="000000"/>
                </a:solidFill>
              </a:rPr>
              <a:t>上锁</a:t>
            </a:r>
            <a:r>
              <a:rPr lang="en-US" altLang="zh-CN" sz="2400" smtClean="0">
                <a:solidFill>
                  <a:srgbClr val="000000"/>
                </a:solidFill>
              </a:rPr>
              <a:t>*/</a:t>
            </a:r>
            <a:endParaRPr lang="zh-CN" altLang="en-US" sz="2400" smtClean="0">
              <a:solidFill>
                <a:srgbClr val="000000"/>
              </a:solidFill>
            </a:endParaRPr>
          </a:p>
          <a:p>
            <a:pPr eaLnBrk="1" hangingPunct="1">
              <a:buFont typeface="Wingdings" panose="05000000000000000000" pitchFamily="2" charset="2"/>
              <a:buNone/>
            </a:pPr>
            <a:r>
              <a:rPr lang="zh-CN" altLang="en-US" sz="2400" smtClean="0">
                <a:solidFill>
                  <a:srgbClr val="000000"/>
                </a:solidFill>
              </a:rPr>
              <a:t>	  </a:t>
            </a:r>
            <a:r>
              <a:rPr lang="en-US" altLang="zh-CN" sz="2400" smtClean="0">
                <a:solidFill>
                  <a:srgbClr val="000000"/>
                </a:solidFill>
              </a:rPr>
              <a:t>/*</a:t>
            </a:r>
            <a:r>
              <a:rPr lang="zh-CN" altLang="en-US" sz="2400" smtClean="0">
                <a:solidFill>
                  <a:srgbClr val="000000"/>
                </a:solidFill>
              </a:rPr>
              <a:t>临界区</a:t>
            </a:r>
            <a:r>
              <a:rPr lang="en-US" altLang="zh-CN" sz="2400" smtClean="0">
                <a:solidFill>
                  <a:srgbClr val="000000"/>
                </a:solidFill>
              </a:rPr>
              <a:t>*/;</a:t>
            </a:r>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SWAP(keyi,lock);      /*</a:t>
            </a:r>
            <a:r>
              <a:rPr lang="zh-CN" altLang="en-US" sz="2400" smtClean="0">
                <a:solidFill>
                  <a:srgbClr val="000000"/>
                </a:solidFill>
              </a:rPr>
              <a:t>开锁</a:t>
            </a:r>
            <a:r>
              <a:rPr lang="en-US" altLang="zh-CN" sz="2400" smtClean="0">
                <a:solidFill>
                  <a:srgbClr val="000000"/>
                </a:solidFill>
              </a:rPr>
              <a:t>*/</a:t>
            </a:r>
            <a:endParaRPr lang="zh-CN" altLang="en-US"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a:t>
            </a:r>
            <a:endParaRPr lang="en-US" altLang="zh-CN" sz="2400" b="1" smtClean="0">
              <a:solidFill>
                <a:srgbClr val="000000"/>
              </a:solidFill>
            </a:endParaRPr>
          </a:p>
          <a:p>
            <a:pPr eaLnBrk="1" hangingPunct="1">
              <a:buFont typeface="Wingdings" panose="05000000000000000000" pitchFamily="2" charset="2"/>
              <a:buNone/>
            </a:pPr>
            <a:r>
              <a:rPr lang="en-US" altLang="zh-CN" sz="2400" b="1" smtClean="0">
                <a:solidFill>
                  <a:srgbClr val="000000"/>
                </a:solidFill>
              </a:rPr>
              <a:t>coend</a:t>
            </a:r>
            <a:endParaRPr lang="en-US" altLang="zh-CN" sz="2400" b="1" smtClean="0">
              <a:solidFill>
                <a:srgbClr val="000000"/>
              </a:solidFill>
            </a:endParaRPr>
          </a:p>
        </p:txBody>
      </p:sp>
    </p:spTree>
  </p:cSld>
  <p:clrMapOvr>
    <a:masterClrMapping/>
  </p:clrMapOvr>
  <p:transition>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zh-CN" altLang="en-US" smtClean="0"/>
              <a:t>硬件指令方法的缺点</a:t>
            </a:r>
            <a:endParaRPr lang="zh-CN" altLang="en-US" smtClean="0"/>
          </a:p>
        </p:txBody>
      </p:sp>
      <p:sp>
        <p:nvSpPr>
          <p:cNvPr id="81922" name="Rectangle 3"/>
          <p:cNvSpPr>
            <a:spLocks noGrp="1" noChangeArrowheads="1"/>
          </p:cNvSpPr>
          <p:nvPr>
            <p:ph type="body" idx="1"/>
          </p:nvPr>
        </p:nvSpPr>
        <p:spPr>
          <a:xfrm>
            <a:off x="241300" y="1700530"/>
            <a:ext cx="8536940" cy="4319270"/>
          </a:xfrm>
        </p:spPr>
        <p:txBody>
          <a:bodyPr/>
          <a:lstStyle/>
          <a:p>
            <a:r>
              <a:rPr lang="zh-CN" altLang="en-US" sz="3000" smtClean="0"/>
              <a:t>忙等待：上述硬件指令虽然可以有效的保证进程间互斥，但是进程在临界段中执行时，其他想进入临界段的进程必须不断地检测布尔变量</a:t>
            </a:r>
            <a:r>
              <a:rPr lang="en-US" altLang="zh-CN" sz="3000" smtClean="0"/>
              <a:t>lock</a:t>
            </a:r>
            <a:r>
              <a:rPr lang="zh-CN" altLang="en-US" sz="3000" smtClean="0"/>
              <a:t>的值，这就造成了处理机时的浪费，通常称这种情况为“忙等待”。 </a:t>
            </a:r>
            <a:endParaRPr lang="zh-CN" altLang="en-US" sz="3000" smtClean="0"/>
          </a:p>
          <a:p>
            <a:r>
              <a:rPr lang="zh-CN" altLang="en-US" sz="3000" smtClean="0"/>
              <a:t>饥饿：由于采用随机从等待队列中选取进程，会出现有的进程一直处于等待。</a:t>
            </a:r>
            <a:endParaRPr lang="zh-CN" altLang="en-US" sz="3000" smtClean="0"/>
          </a:p>
          <a:p>
            <a:r>
              <a:rPr lang="zh-CN" altLang="en-US" sz="3000" smtClean="0"/>
              <a:t>需</a:t>
            </a:r>
            <a:r>
              <a:rPr lang="en-US" altLang="zh-CN" sz="3000" smtClean="0"/>
              <a:t>CPU</a:t>
            </a:r>
            <a:r>
              <a:rPr lang="zh-CN" altLang="en-US" sz="3000" smtClean="0"/>
              <a:t>支持。</a:t>
            </a:r>
            <a:endParaRPr lang="en-US" altLang="zh-CN" sz="3000" smtClean="0"/>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zh-CN" altLang="en-US" smtClean="0"/>
              <a:t>硬件指令方法的优点</a:t>
            </a:r>
            <a:endParaRPr lang="zh-CN" altLang="en-US" smtClean="0"/>
          </a:p>
        </p:txBody>
      </p:sp>
      <p:sp>
        <p:nvSpPr>
          <p:cNvPr id="82946" name="Rectangle 3"/>
          <p:cNvSpPr>
            <a:spLocks noGrp="1" noChangeArrowheads="1"/>
          </p:cNvSpPr>
          <p:nvPr>
            <p:ph type="body" idx="1"/>
          </p:nvPr>
        </p:nvSpPr>
        <p:spPr/>
        <p:txBody>
          <a:bodyPr/>
          <a:lstStyle/>
          <a:p>
            <a:r>
              <a:rPr lang="zh-CN" altLang="en-US" smtClean="0"/>
              <a:t>不但适用于单处理器情况，而且适用于共享主存的</a:t>
            </a:r>
            <a:r>
              <a:rPr lang="en-US" altLang="zh-CN" smtClean="0"/>
              <a:t>SMP</a:t>
            </a:r>
            <a:r>
              <a:rPr lang="zh-CN" altLang="en-US" smtClean="0"/>
              <a:t>多处理器情况（即对称多处理器）；</a:t>
            </a:r>
            <a:endParaRPr lang="zh-CN" altLang="en-US" smtClean="0"/>
          </a:p>
          <a:p>
            <a:r>
              <a:rPr lang="zh-CN" altLang="en-US" smtClean="0"/>
              <a:t>方法简单，行而有效；</a:t>
            </a:r>
            <a:endParaRPr lang="zh-CN" altLang="en-US" smtClean="0"/>
          </a:p>
          <a:p>
            <a:r>
              <a:rPr lang="zh-CN" altLang="en-US" smtClean="0"/>
              <a:t>可以被使用于多重临界段情况，每个临界段可以定义自己的共享变量。</a:t>
            </a:r>
            <a:endParaRPr lang="zh-CN" altLang="en-US" smtClean="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914400" y="152400"/>
            <a:ext cx="7391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进程的并发性</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7171" name="Rectangle 3"/>
          <p:cNvSpPr>
            <a:spLocks noGrp="1" noChangeArrowheads="1"/>
          </p:cNvSpPr>
          <p:nvPr>
            <p:ph type="body" idx="4294967295"/>
          </p:nvPr>
        </p:nvSpPr>
        <p:spPr>
          <a:xfrm>
            <a:off x="762000" y="1422400"/>
            <a:ext cx="7772400" cy="4814888"/>
          </a:xfrm>
        </p:spPr>
        <p:txBody>
          <a:bodyPr/>
          <a:lstStyle/>
          <a:p>
            <a:pPr>
              <a:lnSpc>
                <a:spcPct val="90000"/>
              </a:lnSpc>
            </a:pPr>
            <a:r>
              <a:rPr lang="zh-CN" altLang="en-US" sz="3000" smtClean="0"/>
              <a:t>进程执行的并发性：一组进程的执行在时间上是重叠的。</a:t>
            </a:r>
            <a:endParaRPr lang="zh-CN" altLang="en-US" sz="3000" smtClean="0"/>
          </a:p>
          <a:p>
            <a:pPr>
              <a:lnSpc>
                <a:spcPct val="90000"/>
              </a:lnSpc>
            </a:pPr>
            <a:r>
              <a:rPr lang="zh-CN" altLang="en-US" sz="3000" smtClean="0"/>
              <a:t>并发性举例：</a:t>
            </a:r>
            <a:endParaRPr lang="zh-CN" altLang="en-US" sz="3000" smtClean="0"/>
          </a:p>
          <a:p>
            <a:pPr lvl="1">
              <a:lnSpc>
                <a:spcPct val="90000"/>
              </a:lnSpc>
            </a:pPr>
            <a:r>
              <a:rPr lang="zh-CN" altLang="en-US" sz="2600" smtClean="0"/>
              <a:t>有两个进程</a:t>
            </a:r>
            <a:r>
              <a:rPr lang="en-US" altLang="zh-CN" sz="2600" smtClean="0"/>
              <a:t>A(a1</a:t>
            </a:r>
            <a:r>
              <a:rPr lang="zh-CN" altLang="en-US" sz="2600" smtClean="0"/>
              <a:t>、</a:t>
            </a:r>
            <a:r>
              <a:rPr lang="en-US" altLang="zh-CN" sz="2600" smtClean="0"/>
              <a:t>a2</a:t>
            </a:r>
            <a:r>
              <a:rPr lang="zh-CN" altLang="en-US" sz="2600" smtClean="0"/>
              <a:t>、</a:t>
            </a:r>
            <a:r>
              <a:rPr lang="en-US" altLang="zh-CN" sz="2600" smtClean="0"/>
              <a:t>a3)</a:t>
            </a:r>
            <a:r>
              <a:rPr lang="zh-CN" altLang="en-US" sz="2600" smtClean="0"/>
              <a:t>和</a:t>
            </a:r>
            <a:r>
              <a:rPr lang="en-US" altLang="zh-CN" sz="2600" smtClean="0"/>
              <a:t>B(b1</a:t>
            </a:r>
            <a:r>
              <a:rPr lang="zh-CN" altLang="en-US" sz="2600" smtClean="0"/>
              <a:t>、</a:t>
            </a:r>
            <a:r>
              <a:rPr lang="en-US" altLang="zh-CN" sz="2600" smtClean="0"/>
              <a:t>b2</a:t>
            </a:r>
            <a:r>
              <a:rPr lang="zh-CN" altLang="en-US" sz="2600" smtClean="0"/>
              <a:t>、</a:t>
            </a:r>
            <a:r>
              <a:rPr lang="en-US" altLang="zh-CN" sz="2600" smtClean="0"/>
              <a:t>b3)</a:t>
            </a:r>
            <a:r>
              <a:rPr lang="zh-CN" altLang="en-US" sz="2600" smtClean="0"/>
              <a:t>并发执行，可交替进行。 </a:t>
            </a:r>
            <a:endParaRPr lang="zh-CN" altLang="en-US" sz="2600" smtClean="0"/>
          </a:p>
          <a:p>
            <a:pPr>
              <a:lnSpc>
                <a:spcPct val="90000"/>
              </a:lnSpc>
            </a:pPr>
            <a:r>
              <a:rPr lang="zh-CN" altLang="en-US" sz="3000" smtClean="0"/>
              <a:t>从宏观上看，并发性反映一个时间段中几个进程都在同一处理器上，处于运行还未运行结束状态。</a:t>
            </a:r>
            <a:endParaRPr lang="zh-CN" altLang="en-US" sz="3000" smtClean="0"/>
          </a:p>
          <a:p>
            <a:pPr>
              <a:lnSpc>
                <a:spcPct val="90000"/>
              </a:lnSpc>
            </a:pPr>
            <a:r>
              <a:rPr lang="zh-CN" altLang="en-US" sz="3000" smtClean="0"/>
              <a:t>从微观上看，任一时刻仅有一个进程在处理器上运行。</a:t>
            </a:r>
            <a:endParaRPr lang="en-US" altLang="zh-CN" sz="300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additive="base">
                                        <p:cTn id="2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468313" y="188913"/>
            <a:ext cx="82296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3.3 </a:t>
            </a:r>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endParaRPr lang="zh-CN" altLang="zh-CN" sz="4800" smtClean="0">
              <a:latin typeface="华文新魏" panose="02010800040101010101" pitchFamily="2" charset="-122"/>
              <a:ea typeface="华文新魏" panose="02010800040101010101" pitchFamily="2" charset="-122"/>
            </a:endParaRPr>
          </a:p>
        </p:txBody>
      </p:sp>
      <p:sp>
        <p:nvSpPr>
          <p:cNvPr id="15362" name="Rectangle 3"/>
          <p:cNvSpPr>
            <a:spLocks noGrp="1" noChangeArrowheads="1"/>
          </p:cNvSpPr>
          <p:nvPr>
            <p:ph type="body" idx="4294967295"/>
          </p:nvPr>
        </p:nvSpPr>
        <p:spPr>
          <a:xfrm>
            <a:off x="539750" y="1484313"/>
            <a:ext cx="7704138" cy="4687887"/>
          </a:xfrm>
        </p:spPr>
        <p:txBody>
          <a:bodyPr/>
          <a:lstStyle/>
          <a:p>
            <a:r>
              <a:rPr lang="zh-CN" altLang="en-US" sz="3000" smtClean="0"/>
              <a:t>同步和同步机制</a:t>
            </a:r>
            <a:endParaRPr lang="zh-CN" altLang="en-US" sz="3000" smtClean="0"/>
          </a:p>
          <a:p>
            <a:r>
              <a:rPr lang="zh-CN" altLang="en-US" sz="3000" smtClean="0"/>
              <a:t>信号量与</a:t>
            </a:r>
            <a:r>
              <a:rPr lang="en-US" altLang="zh-CN" sz="3000" smtClean="0"/>
              <a:t>PV</a:t>
            </a:r>
            <a:r>
              <a:rPr lang="zh-CN" altLang="en-US" sz="3000" smtClean="0"/>
              <a:t>操作</a:t>
            </a:r>
            <a:endParaRPr lang="zh-CN" altLang="en-US" sz="3000" smtClean="0"/>
          </a:p>
          <a:p>
            <a:r>
              <a:rPr lang="zh-CN" altLang="en-US" sz="3000" smtClean="0"/>
              <a:t>信号量实现互斥</a:t>
            </a:r>
            <a:endParaRPr lang="zh-CN" altLang="en-US" sz="3000" smtClean="0"/>
          </a:p>
          <a:p>
            <a:r>
              <a:rPr lang="zh-CN" altLang="en-US" sz="3000" smtClean="0"/>
              <a:t>信号量解决五个哲学家</a:t>
            </a:r>
            <a:r>
              <a:rPr lang="zh-CN" altLang="zh-CN" sz="3000" smtClean="0"/>
              <a:t>就餐</a:t>
            </a:r>
            <a:r>
              <a:rPr lang="zh-CN" altLang="en-US" sz="3000" smtClean="0"/>
              <a:t>问题</a:t>
            </a:r>
            <a:endParaRPr lang="zh-CN" altLang="en-US" sz="3000" smtClean="0"/>
          </a:p>
          <a:p>
            <a:r>
              <a:rPr lang="zh-CN" altLang="en-US" sz="3000" smtClean="0"/>
              <a:t>信号量解决生产者</a:t>
            </a:r>
            <a:r>
              <a:rPr lang="en-US" altLang="zh-CN" sz="3000" smtClean="0"/>
              <a:t>-</a:t>
            </a:r>
            <a:r>
              <a:rPr lang="zh-CN" altLang="en-US" sz="3000" smtClean="0"/>
              <a:t>消费者问题</a:t>
            </a:r>
            <a:endParaRPr lang="zh-CN" altLang="en-US" sz="3000" smtClean="0"/>
          </a:p>
          <a:p>
            <a:r>
              <a:rPr lang="zh-CN" altLang="en-US" sz="3000" smtClean="0"/>
              <a:t>记录型信号量解决读者</a:t>
            </a:r>
            <a:r>
              <a:rPr lang="en-US" altLang="zh-CN" sz="3000" smtClean="0"/>
              <a:t>-</a:t>
            </a:r>
            <a:r>
              <a:rPr lang="zh-CN" altLang="en-US" sz="3000" smtClean="0"/>
              <a:t>写者问题</a:t>
            </a:r>
            <a:endParaRPr lang="zh-CN" altLang="en-US" sz="3000" smtClean="0"/>
          </a:p>
          <a:p>
            <a:r>
              <a:rPr lang="zh-CN" altLang="en-US" sz="3000" smtClean="0"/>
              <a:t>记录型信号量解决睡眠理发师问题</a:t>
            </a:r>
            <a:endParaRPr lang="en-US" altLang="zh-CN" sz="30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9906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3.3.1 </a:t>
            </a:r>
            <a:r>
              <a:rPr lang="zh-CN" altLang="en-US" sz="4800" smtClean="0">
                <a:latin typeface="华文新魏" panose="02010800040101010101" pitchFamily="2" charset="-122"/>
                <a:ea typeface="华文新魏" panose="02010800040101010101" pitchFamily="2" charset="-122"/>
              </a:rPr>
              <a:t>同步和同步机制</a:t>
            </a:r>
            <a:endParaRPr lang="zh-CN" altLang="en-US" sz="4800" smtClean="0">
              <a:latin typeface="华文新魏" panose="02010800040101010101" pitchFamily="2" charset="-122"/>
              <a:ea typeface="华文新魏" panose="02010800040101010101" pitchFamily="2" charset="-122"/>
            </a:endParaRPr>
          </a:p>
        </p:txBody>
      </p:sp>
      <p:sp>
        <p:nvSpPr>
          <p:cNvPr id="16386" name="Rectangle 3"/>
          <p:cNvSpPr>
            <a:spLocks noGrp="1" noChangeArrowheads="1"/>
          </p:cNvSpPr>
          <p:nvPr>
            <p:ph type="body" idx="4294967295"/>
          </p:nvPr>
        </p:nvSpPr>
        <p:spPr>
          <a:xfrm>
            <a:off x="539750" y="1412875"/>
            <a:ext cx="8208963" cy="4608513"/>
          </a:xfrm>
        </p:spPr>
        <p:txBody>
          <a:bodyPr/>
          <a:lstStyle/>
          <a:p>
            <a:r>
              <a:rPr lang="zh-CN" altLang="en-US" sz="3000" smtClean="0"/>
              <a:t>著名的生产者</a:t>
            </a:r>
            <a:r>
              <a:rPr lang="en-US" altLang="zh-CN" sz="3000" smtClean="0"/>
              <a:t>--</a:t>
            </a:r>
            <a:r>
              <a:rPr lang="zh-CN" altLang="en-US" sz="3000" smtClean="0"/>
              <a:t>消费者问题是计算机操作系统中并发进程内在关系的一种抽象，是典型的进程同步问题。</a:t>
            </a:r>
            <a:endParaRPr lang="zh-CN" altLang="en-US" sz="3000" smtClean="0"/>
          </a:p>
          <a:p>
            <a:r>
              <a:rPr lang="zh-CN" altLang="en-US" sz="3000" smtClean="0"/>
              <a:t>在操作系统中，生产者进程可以是计算进程、发送进程；而消费者进程可以是打印进程、接收进程等等。</a:t>
            </a:r>
            <a:endParaRPr lang="zh-CN" altLang="en-US" sz="3000" smtClean="0"/>
          </a:p>
          <a:p>
            <a:r>
              <a:rPr lang="zh-CN" altLang="en-US" sz="3000" smtClean="0"/>
              <a:t>解决好生产者</a:t>
            </a:r>
            <a:r>
              <a:rPr lang="en-US" altLang="zh-CN" sz="3000" smtClean="0"/>
              <a:t>--</a:t>
            </a:r>
            <a:r>
              <a:rPr lang="zh-CN" altLang="en-US" sz="3000" smtClean="0"/>
              <a:t>消费者问题就解决好了一类并发进程的同步问题。</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10668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消费者问题表述</a:t>
            </a:r>
            <a:endParaRPr lang="zh-CN" altLang="en-US" sz="4800" smtClean="0">
              <a:latin typeface="华文新魏" panose="02010800040101010101" pitchFamily="2" charset="-122"/>
              <a:ea typeface="华文新魏" panose="02010800040101010101" pitchFamily="2" charset="-122"/>
            </a:endParaRPr>
          </a:p>
        </p:txBody>
      </p:sp>
      <p:sp>
        <p:nvSpPr>
          <p:cNvPr id="17410" name="Rectangle 3"/>
          <p:cNvSpPr>
            <a:spLocks noGrp="1" noChangeArrowheads="1"/>
          </p:cNvSpPr>
          <p:nvPr>
            <p:ph type="body" idx="4294967295"/>
          </p:nvPr>
        </p:nvSpPr>
        <p:spPr>
          <a:xfrm>
            <a:off x="611188" y="1628775"/>
            <a:ext cx="7840662" cy="3960813"/>
          </a:xfrm>
        </p:spPr>
        <p:txBody>
          <a:bodyPr/>
          <a:lstStyle/>
          <a:p>
            <a:r>
              <a:rPr lang="zh-CN" altLang="en-US" sz="3000" smtClean="0"/>
              <a:t>有界缓冲问题</a:t>
            </a:r>
            <a:endParaRPr lang="zh-CN" altLang="en-US" sz="3000" smtClean="0"/>
          </a:p>
          <a:p>
            <a:r>
              <a:rPr lang="zh-CN" altLang="en-US" sz="3000" smtClean="0"/>
              <a:t>有</a:t>
            </a:r>
            <a:r>
              <a:rPr lang="en-US" altLang="zh-CN" sz="3000" smtClean="0"/>
              <a:t>n</a:t>
            </a:r>
            <a:r>
              <a:rPr lang="zh-CN" altLang="en-US" sz="3000" smtClean="0"/>
              <a:t>个生产者和</a:t>
            </a:r>
            <a:r>
              <a:rPr lang="en-US" altLang="zh-CN" sz="3000" smtClean="0"/>
              <a:t>m</a:t>
            </a:r>
            <a:r>
              <a:rPr lang="zh-CN" altLang="en-US" sz="3000" smtClean="0"/>
              <a:t>个消费者，连接在一个有</a:t>
            </a:r>
            <a:r>
              <a:rPr lang="en-US" altLang="zh-CN" sz="3000" smtClean="0"/>
              <a:t>k</a:t>
            </a:r>
            <a:r>
              <a:rPr lang="zh-CN" altLang="en-US" sz="3000" smtClean="0"/>
              <a:t>个单位缓冲区的有界缓冲上。其中，</a:t>
            </a:r>
            <a:r>
              <a:rPr lang="en-US" altLang="zh-CN" sz="3000" smtClean="0"/>
              <a:t>pi</a:t>
            </a:r>
            <a:r>
              <a:rPr lang="zh-CN" altLang="en-US" sz="3000" smtClean="0"/>
              <a:t>和</a:t>
            </a:r>
            <a:r>
              <a:rPr lang="en-US" altLang="zh-CN" sz="3000" smtClean="0"/>
              <a:t>cj</a:t>
            </a:r>
            <a:r>
              <a:rPr lang="zh-CN" altLang="en-US" sz="3000" smtClean="0"/>
              <a:t>都是并发进程，只要缓冲区未满，生产者</a:t>
            </a:r>
            <a:r>
              <a:rPr lang="en-US" altLang="zh-CN" sz="3000" smtClean="0"/>
              <a:t>pi</a:t>
            </a:r>
            <a:r>
              <a:rPr lang="zh-CN" altLang="en-US" sz="3000" smtClean="0"/>
              <a:t>生产的产品就可投入缓冲区；只要缓冲区不空，消费者进程</a:t>
            </a:r>
            <a:r>
              <a:rPr lang="en-US" altLang="zh-CN" sz="3000" smtClean="0"/>
              <a:t>cj</a:t>
            </a:r>
            <a:r>
              <a:rPr lang="zh-CN" altLang="en-US" sz="3000" smtClean="0"/>
              <a:t>就可从缓冲区取走并消耗产品。</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457200" y="533400"/>
            <a:ext cx="8915400" cy="12192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消费者问题算法描述</a:t>
            </a:r>
            <a:r>
              <a:rPr lang="en-US" altLang="zh-CN" sz="4800" smtClean="0">
                <a:latin typeface="华文新魏" panose="02010800040101010101" pitchFamily="2" charset="-122"/>
                <a:ea typeface="华文新魏" panose="02010800040101010101" pitchFamily="2" charset="-122"/>
              </a:rPr>
              <a:t>(1)</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18434" name="Rectangle 3"/>
          <p:cNvSpPr>
            <a:spLocks noGrp="1" noChangeArrowheads="1"/>
          </p:cNvSpPr>
          <p:nvPr>
            <p:ph type="body" idx="4294967295"/>
          </p:nvPr>
        </p:nvSpPr>
        <p:spPr>
          <a:xfrm>
            <a:off x="1042988" y="1593850"/>
            <a:ext cx="6934200" cy="4572000"/>
          </a:xfrm>
        </p:spPr>
        <p:txBody>
          <a:bodyPr/>
          <a:lstStyle/>
          <a:p>
            <a:r>
              <a:rPr lang="en-US" altLang="zh-CN" sz="3000" smtClean="0"/>
              <a:t>int k;</a:t>
            </a:r>
            <a:endParaRPr lang="en-US" altLang="zh-CN" sz="3000" smtClean="0"/>
          </a:p>
          <a:p>
            <a:r>
              <a:rPr lang="en-US" altLang="zh-CN" sz="3000" smtClean="0"/>
              <a:t>typedef anyitem item;  /*item</a:t>
            </a:r>
            <a:r>
              <a:rPr lang="zh-CN" altLang="en-US" sz="3000" smtClean="0"/>
              <a:t>类型</a:t>
            </a:r>
            <a:r>
              <a:rPr lang="en-US" altLang="zh-CN" sz="3000" smtClean="0"/>
              <a:t>*/</a:t>
            </a:r>
            <a:endParaRPr lang="zh-CN" altLang="en-US" sz="3000" smtClean="0"/>
          </a:p>
          <a:p>
            <a:r>
              <a:rPr lang="en-US" altLang="zh-CN" sz="3000" smtClean="0"/>
              <a:t>item buffer[k];</a:t>
            </a:r>
            <a:endParaRPr lang="en-US" altLang="zh-CN" sz="3000" smtClean="0"/>
          </a:p>
          <a:p>
            <a:r>
              <a:rPr lang="en-US" altLang="zh-CN" sz="3000" smtClean="0"/>
              <a:t>int in=0,out=0,counter=0;</a:t>
            </a:r>
            <a:endParaRPr lang="en-US" altLang="zh-CN" sz="3000" smtClean="0"/>
          </a:p>
        </p:txBody>
      </p:sp>
    </p:spTree>
  </p:cSld>
  <p:clrMapOvr>
    <a:masterClrMapping/>
  </p:clrMapOvr>
  <p:transition>
    <p:dissolv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457200" y="533400"/>
            <a:ext cx="86106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消费者问题算法描述</a:t>
            </a:r>
            <a:r>
              <a:rPr lang="en-US" altLang="zh-CN" sz="4800" smtClean="0">
                <a:latin typeface="华文新魏" panose="02010800040101010101" pitchFamily="2" charset="-122"/>
                <a:ea typeface="华文新魏" panose="02010800040101010101" pitchFamily="2" charset="-122"/>
              </a:rPr>
              <a:t>(2)</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4294967295"/>
          </p:nvPr>
        </p:nvSpPr>
        <p:spPr>
          <a:xfrm>
            <a:off x="250825" y="1484313"/>
            <a:ext cx="8610600" cy="4897437"/>
          </a:xfrm>
        </p:spPr>
        <p:txBody>
          <a:bodyPr/>
          <a:lstStyle/>
          <a:p>
            <a:pPr eaLnBrk="1" hangingPunct="1">
              <a:lnSpc>
                <a:spcPct val="90000"/>
              </a:lnSpc>
            </a:pPr>
            <a:r>
              <a:rPr lang="en-US" altLang="zh-CN" sz="2400" smtClean="0">
                <a:latin typeface="华文新魏" panose="02010800040101010101" pitchFamily="2" charset="-122"/>
                <a:ea typeface="华文新魏" panose="02010800040101010101" pitchFamily="2" charset="-122"/>
              </a:rPr>
              <a:t>process producer(void)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while (true)  {              /*</a:t>
            </a:r>
            <a:r>
              <a:rPr lang="zh-CN" altLang="en-US" sz="2400" smtClean="0">
                <a:latin typeface="华文新魏" panose="02010800040101010101" pitchFamily="2" charset="-122"/>
                <a:ea typeface="华文新魏" panose="02010800040101010101" pitchFamily="2" charset="-122"/>
              </a:rPr>
              <a:t>无限循环</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{produce an item in nextp};/*</a:t>
            </a:r>
            <a:r>
              <a:rPr lang="zh-CN" altLang="en-US" sz="2400" smtClean="0">
                <a:latin typeface="华文新魏" panose="02010800040101010101" pitchFamily="2" charset="-122"/>
                <a:ea typeface="华文新魏" panose="02010800040101010101" pitchFamily="2" charset="-122"/>
              </a:rPr>
              <a:t>生产一个产品</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if (counter==k)    /*</a:t>
            </a:r>
            <a:r>
              <a:rPr lang="zh-CN" altLang="en-US" sz="2400" smtClean="0">
                <a:latin typeface="华文新魏" panose="02010800040101010101" pitchFamily="2" charset="-122"/>
                <a:ea typeface="华文新魏" panose="02010800040101010101" pitchFamily="2" charset="-122"/>
              </a:rPr>
              <a:t>缓冲满时，生产者睡眠</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sleep(producer);</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buffer[in]=nextp; /*</a:t>
            </a:r>
            <a:r>
              <a:rPr lang="zh-CN" altLang="en-US" sz="2400" smtClean="0">
                <a:latin typeface="华文新魏" panose="02010800040101010101" pitchFamily="2" charset="-122"/>
                <a:ea typeface="华文新魏" panose="02010800040101010101" pitchFamily="2" charset="-122"/>
              </a:rPr>
              <a:t>一个产品放入缓冲区</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in=(in+1)%k;        /*</a:t>
            </a:r>
            <a:r>
              <a:rPr lang="zh-CN" altLang="en-US" sz="2400" smtClean="0">
                <a:latin typeface="华文新魏" panose="02010800040101010101" pitchFamily="2" charset="-122"/>
                <a:ea typeface="华文新魏" panose="02010800040101010101" pitchFamily="2" charset="-122"/>
              </a:rPr>
              <a:t>指针推进</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counter++;             /*</a:t>
            </a:r>
            <a:r>
              <a:rPr lang="zh-CN" altLang="en-US" sz="2400" smtClean="0">
                <a:latin typeface="华文新魏" panose="02010800040101010101" pitchFamily="2" charset="-122"/>
                <a:ea typeface="华文新魏" panose="02010800040101010101" pitchFamily="2" charset="-122"/>
              </a:rPr>
              <a:t>缓冲内产品数加</a:t>
            </a:r>
            <a:r>
              <a:rPr lang="en-US" altLang="zh-CN" sz="2400" smtClean="0">
                <a:latin typeface="华文新魏" panose="02010800040101010101" pitchFamily="2" charset="-122"/>
                <a:ea typeface="华文新魏" panose="02010800040101010101" pitchFamily="2" charset="-122"/>
              </a:rPr>
              <a:t>1*/</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if(counter==1)      /*</a:t>
            </a:r>
            <a:r>
              <a:rPr lang="zh-CN" altLang="en-US" sz="2400" smtClean="0">
                <a:latin typeface="华文新魏" panose="02010800040101010101" pitchFamily="2" charset="-122"/>
                <a:ea typeface="华文新魏" panose="02010800040101010101" pitchFamily="2" charset="-122"/>
              </a:rPr>
              <a:t>缓冲为空，加进一件产品</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wakeup(consumer); /*</a:t>
            </a:r>
            <a:r>
              <a:rPr lang="zh-CN" altLang="en-US" sz="2400" smtClean="0">
                <a:latin typeface="华文新魏" panose="02010800040101010101" pitchFamily="2" charset="-122"/>
                <a:ea typeface="华文新魏" panose="02010800040101010101" pitchFamily="2" charset="-122"/>
              </a:rPr>
              <a:t>并唤醒消费者</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a:t>
            </a:r>
            <a:endParaRPr lang="en-US" altLang="zh-CN" sz="2400" smtClean="0">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609600" y="457200"/>
            <a:ext cx="8534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生产者</a:t>
            </a:r>
            <a:r>
              <a:rPr lang="en-US" altLang="zh-CN" sz="4800" smtClean="0">
                <a:latin typeface="华文新魏" panose="02010800040101010101" pitchFamily="2" charset="-122"/>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消费者问题算法描述</a:t>
            </a:r>
            <a:r>
              <a:rPr lang="en-US" altLang="zh-CN" sz="4800" smtClean="0">
                <a:latin typeface="华文新魏" panose="02010800040101010101" pitchFamily="2" charset="-122"/>
                <a:ea typeface="华文新魏" panose="02010800040101010101" pitchFamily="2" charset="-122"/>
              </a:rPr>
              <a:t>(3)</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20482" name="Rectangle 3"/>
          <p:cNvSpPr>
            <a:spLocks noGrp="1" noChangeArrowheads="1"/>
          </p:cNvSpPr>
          <p:nvPr>
            <p:ph type="body" idx="4294967295"/>
          </p:nvPr>
        </p:nvSpPr>
        <p:spPr>
          <a:xfrm>
            <a:off x="539750" y="1268413"/>
            <a:ext cx="8229600" cy="5211762"/>
          </a:xfrm>
        </p:spPr>
        <p:txBody>
          <a:bodyPr/>
          <a:lstStyle/>
          <a:p>
            <a:pPr eaLnBrk="1" hangingPunct="1">
              <a:lnSpc>
                <a:spcPct val="90000"/>
              </a:lnSpc>
            </a:pPr>
            <a:r>
              <a:rPr lang="en-US" altLang="zh-CN" sz="2400" smtClean="0">
                <a:latin typeface="华文新魏" panose="02010800040101010101" pitchFamily="2" charset="-122"/>
                <a:ea typeface="华文新魏" panose="02010800040101010101" pitchFamily="2" charset="-122"/>
              </a:rPr>
              <a:t>process consumer(void)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while (true) {              /*</a:t>
            </a:r>
            <a:r>
              <a:rPr lang="zh-CN" altLang="en-US" sz="2400" smtClean="0">
                <a:latin typeface="华文新魏" panose="02010800040101010101" pitchFamily="2" charset="-122"/>
                <a:ea typeface="华文新魏" panose="02010800040101010101" pitchFamily="2" charset="-122"/>
              </a:rPr>
              <a:t>无限循环</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if (counter==0)        /*</a:t>
            </a:r>
            <a:r>
              <a:rPr lang="zh-CN" altLang="en-US" sz="2400" smtClean="0">
                <a:latin typeface="华文新魏" panose="02010800040101010101" pitchFamily="2" charset="-122"/>
                <a:ea typeface="华文新魏" panose="02010800040101010101" pitchFamily="2" charset="-122"/>
              </a:rPr>
              <a:t>缓冲区空，消费者睡眠</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sleep(consumer);</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nextc=buffer[out];/*</a:t>
            </a:r>
            <a:r>
              <a:rPr lang="zh-CN" altLang="en-US" sz="2400" smtClean="0">
                <a:latin typeface="华文新魏" panose="02010800040101010101" pitchFamily="2" charset="-122"/>
                <a:ea typeface="华文新魏" panose="02010800040101010101" pitchFamily="2" charset="-122"/>
              </a:rPr>
              <a:t>取一个产品到</a:t>
            </a:r>
            <a:r>
              <a:rPr lang="en-US" altLang="zh-CN" sz="2400" smtClean="0">
                <a:latin typeface="华文新魏" panose="02010800040101010101" pitchFamily="2" charset="-122"/>
                <a:ea typeface="华文新魏" panose="02010800040101010101" pitchFamily="2" charset="-122"/>
              </a:rPr>
              <a:t>nextc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out=(out+1)%k;   /*</a:t>
            </a:r>
            <a:r>
              <a:rPr lang="zh-CN" altLang="en-US" sz="2400" smtClean="0">
                <a:latin typeface="华文新魏" panose="02010800040101010101" pitchFamily="2" charset="-122"/>
                <a:ea typeface="华文新魏" panose="02010800040101010101" pitchFamily="2" charset="-122"/>
              </a:rPr>
              <a:t>指针推进</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counter--;                /*</a:t>
            </a:r>
            <a:r>
              <a:rPr lang="zh-CN" altLang="en-US" sz="2400" smtClean="0">
                <a:latin typeface="华文新魏" panose="02010800040101010101" pitchFamily="2" charset="-122"/>
                <a:ea typeface="华文新魏" panose="02010800040101010101" pitchFamily="2" charset="-122"/>
              </a:rPr>
              <a:t>取走一个产品，计数减</a:t>
            </a:r>
            <a:r>
              <a:rPr lang="en-US" altLang="zh-CN" sz="2400" smtClean="0">
                <a:latin typeface="华文新魏" panose="02010800040101010101" pitchFamily="2" charset="-122"/>
                <a:ea typeface="华文新魏" panose="02010800040101010101" pitchFamily="2" charset="-122"/>
              </a:rPr>
              <a:t>1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if(counter==k-1)   /*</a:t>
            </a:r>
            <a:r>
              <a:rPr lang="zh-CN" altLang="en-US" sz="2400" smtClean="0">
                <a:latin typeface="华文新魏" panose="02010800040101010101" pitchFamily="2" charset="-122"/>
                <a:ea typeface="华文新魏" panose="02010800040101010101" pitchFamily="2" charset="-122"/>
              </a:rPr>
              <a:t>缓冲满了，取走一件产品并唤</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wakeup(producer);   /*</a:t>
            </a:r>
            <a:r>
              <a:rPr lang="zh-CN" altLang="en-US" sz="2400" smtClean="0">
                <a:latin typeface="华文新魏" panose="02010800040101010101" pitchFamily="2" charset="-122"/>
                <a:ea typeface="华文新魏" panose="02010800040101010101" pitchFamily="2" charset="-122"/>
              </a:rPr>
              <a:t>醒生产者</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	</a:t>
            </a:r>
            <a:r>
              <a:rPr lang="en-US" altLang="zh-CN" sz="2400" smtClean="0">
                <a:latin typeface="华文新魏" panose="02010800040101010101" pitchFamily="2" charset="-122"/>
                <a:ea typeface="华文新魏" panose="02010800040101010101" pitchFamily="2" charset="-122"/>
              </a:rPr>
              <a:t>{consume the item in nextc};/*</a:t>
            </a:r>
            <a:r>
              <a:rPr lang="zh-CN" altLang="en-US" sz="2400" smtClean="0">
                <a:latin typeface="华文新魏" panose="02010800040101010101" pitchFamily="2" charset="-122"/>
                <a:ea typeface="华文新魏" panose="02010800040101010101" pitchFamily="2" charset="-122"/>
              </a:rPr>
              <a:t>消耗产品</a:t>
            </a:r>
            <a:r>
              <a:rPr lang="en-US" altLang="zh-CN" sz="2400" smtClean="0">
                <a:latin typeface="华文新魏" panose="02010800040101010101" pitchFamily="2" charset="-122"/>
                <a:ea typeface="华文新魏" panose="02010800040101010101" pitchFamily="2" charset="-122"/>
              </a:rPr>
              <a:t>*/</a:t>
            </a:r>
            <a:endParaRPr lang="zh-CN" altLang="en-US"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a:t>
            </a:r>
            <a:endParaRPr lang="en-US" altLang="zh-CN" sz="2400" smtClean="0">
              <a:latin typeface="华文新魏" panose="02010800040101010101" pitchFamily="2" charset="-122"/>
              <a:ea typeface="华文新魏" panose="02010800040101010101" pitchFamily="2" charset="-122"/>
            </a:endParaRPr>
          </a:p>
          <a:p>
            <a:pPr eaLnBrk="1" hangingPunct="1">
              <a:lnSpc>
                <a:spcPct val="90000"/>
              </a:lnSpc>
            </a:pPr>
            <a:r>
              <a:rPr lang="en-US" altLang="zh-CN" sz="2400" smtClean="0">
                <a:latin typeface="华文新魏" panose="02010800040101010101" pitchFamily="2" charset="-122"/>
                <a:ea typeface="华文新魏" panose="02010800040101010101" pitchFamily="2" charset="-122"/>
              </a:rPr>
              <a:t>} </a:t>
            </a:r>
            <a:endParaRPr lang="en-US" altLang="zh-CN" sz="2400" smtClean="0">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609600" y="609600"/>
            <a:ext cx="84582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生产者</a:t>
            </a:r>
            <a:r>
              <a:rPr lang="en-US" altLang="zh-CN"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消费者问题的算法描述</a:t>
            </a:r>
            <a:r>
              <a:rPr lang="en-US" altLang="zh-CN" smtClean="0">
                <a:latin typeface="华文新魏" panose="02010800040101010101" pitchFamily="2" charset="-122"/>
                <a:ea typeface="华文新魏" panose="02010800040101010101" pitchFamily="2" charset="-122"/>
              </a:rPr>
              <a:t>(4)</a:t>
            </a:r>
            <a:br>
              <a:rPr lang="en-US" altLang="zh-CN" smtClean="0">
                <a:latin typeface="华文新魏" panose="02010800040101010101" pitchFamily="2" charset="-122"/>
                <a:ea typeface="华文新魏" panose="02010800040101010101" pitchFamily="2" charset="-122"/>
              </a:rPr>
            </a:br>
            <a:endParaRPr lang="en-US" altLang="zh-CN" smtClean="0">
              <a:latin typeface="华文新魏" panose="02010800040101010101" pitchFamily="2" charset="-122"/>
              <a:ea typeface="华文新魏" panose="02010800040101010101" pitchFamily="2" charset="-122"/>
            </a:endParaRPr>
          </a:p>
        </p:txBody>
      </p:sp>
      <p:sp>
        <p:nvSpPr>
          <p:cNvPr id="21506" name="Rectangle 3"/>
          <p:cNvSpPr>
            <a:spLocks noGrp="1" noChangeArrowheads="1"/>
          </p:cNvSpPr>
          <p:nvPr>
            <p:ph type="body" idx="4294967295"/>
          </p:nvPr>
        </p:nvSpPr>
        <p:spPr>
          <a:xfrm>
            <a:off x="539750" y="1628775"/>
            <a:ext cx="8064500" cy="4267200"/>
          </a:xfrm>
        </p:spPr>
        <p:txBody>
          <a:bodyPr/>
          <a:lstStyle/>
          <a:p>
            <a:r>
              <a:rPr lang="zh-CN" altLang="en-US" sz="3000" smtClean="0"/>
              <a:t>生产者和消费者进程对</a:t>
            </a:r>
            <a:r>
              <a:rPr lang="en-US" altLang="zh-CN" sz="3000" smtClean="0"/>
              <a:t>counter</a:t>
            </a:r>
            <a:r>
              <a:rPr lang="zh-CN" altLang="en-US" sz="3000" smtClean="0"/>
              <a:t>的交替执行会使其结果不唯一 </a:t>
            </a:r>
            <a:endParaRPr lang="zh-CN" altLang="en-US" sz="3000" smtClean="0"/>
          </a:p>
          <a:p>
            <a:r>
              <a:rPr lang="zh-CN" altLang="en-US" sz="3000" smtClean="0"/>
              <a:t>生产者和消费者进程的交替执行会导致进程永远等待</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914400" y="533400"/>
            <a:ext cx="8305800" cy="381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3.3.2</a:t>
            </a:r>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22530" name="Rectangle 3"/>
          <p:cNvSpPr>
            <a:spLocks noGrp="1" noChangeArrowheads="1"/>
          </p:cNvSpPr>
          <p:nvPr>
            <p:ph type="body" idx="4294967295"/>
          </p:nvPr>
        </p:nvSpPr>
        <p:spPr>
          <a:xfrm>
            <a:off x="323850" y="1389063"/>
            <a:ext cx="8424863" cy="5135562"/>
          </a:xfrm>
        </p:spPr>
        <p:txBody>
          <a:bodyPr/>
          <a:lstStyle/>
          <a:p>
            <a:r>
              <a:rPr lang="zh-CN" altLang="en-US" sz="3000" smtClean="0"/>
              <a:t>前面方法解决临界区调度问题的缺点</a:t>
            </a:r>
            <a:r>
              <a:rPr lang="en-US" altLang="zh-CN" sz="3000" smtClean="0"/>
              <a:t>:</a:t>
            </a:r>
            <a:endParaRPr lang="en-US" altLang="zh-CN" sz="3000" smtClean="0"/>
          </a:p>
          <a:p>
            <a:pPr lvl="1"/>
            <a:r>
              <a:rPr lang="zh-CN" altLang="en-US" sz="3000" smtClean="0"/>
              <a:t>对不能进入临界区的进程，采用忙式等待测试法，浪费</a:t>
            </a:r>
            <a:r>
              <a:rPr lang="en-US" altLang="zh-CN" sz="3000" smtClean="0"/>
              <a:t>CPU</a:t>
            </a:r>
            <a:r>
              <a:rPr lang="zh-CN" altLang="en-US" sz="3000" smtClean="0"/>
              <a:t>时间。</a:t>
            </a:r>
            <a:endParaRPr lang="zh-CN" altLang="en-US" sz="3000" smtClean="0"/>
          </a:p>
          <a:p>
            <a:pPr lvl="1"/>
            <a:r>
              <a:rPr lang="zh-CN" altLang="en-US" sz="3000" smtClean="0"/>
              <a:t>将测试能否进入临界区的责任推给各个竞争的进程会削弱系统的可靠性，加重用户编程负担。</a:t>
            </a:r>
            <a:endParaRPr lang="zh-CN" altLang="en-US" sz="3000" smtClean="0"/>
          </a:p>
          <a:p>
            <a:r>
              <a:rPr lang="en-US" altLang="zh-CN" sz="3000" smtClean="0"/>
              <a:t>1965</a:t>
            </a:r>
            <a:r>
              <a:rPr lang="zh-CN" altLang="en-US" sz="3000" smtClean="0"/>
              <a:t>年</a:t>
            </a:r>
            <a:r>
              <a:rPr lang="en-US" altLang="zh-CN" sz="3000" smtClean="0"/>
              <a:t>E.W.Dijkstra</a:t>
            </a:r>
            <a:r>
              <a:rPr lang="zh-CN" altLang="en-US" sz="3000" smtClean="0"/>
              <a:t>提出了新的同步工具</a:t>
            </a:r>
            <a:r>
              <a:rPr lang="en-US" altLang="zh-CN" sz="3000" smtClean="0"/>
              <a:t>--</a:t>
            </a:r>
            <a:r>
              <a:rPr lang="zh-CN" altLang="en-US" sz="3000" smtClean="0"/>
              <a:t>信号量和</a:t>
            </a:r>
            <a:r>
              <a:rPr lang="en-US" altLang="zh-CN" sz="3000" smtClean="0"/>
              <a:t>P</a:t>
            </a:r>
            <a:r>
              <a:rPr lang="zh-CN" altLang="en-US" sz="3000" smtClean="0"/>
              <a:t>、</a:t>
            </a:r>
            <a:r>
              <a:rPr lang="en-US" altLang="zh-CN" sz="3000" smtClean="0"/>
              <a:t>V</a:t>
            </a:r>
            <a:r>
              <a:rPr lang="zh-CN" altLang="en-US" sz="3000" smtClean="0"/>
              <a:t>操作。</a:t>
            </a:r>
            <a:endParaRPr lang="zh-CN" altLang="en-US" sz="3000" smtClean="0"/>
          </a:p>
        </p:txBody>
      </p:sp>
    </p:spTree>
  </p:cSld>
  <p:clrMapOvr>
    <a:masterClrMapping/>
  </p:clrMapOvr>
  <p:transition>
    <p:check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539750" y="115888"/>
            <a:ext cx="8229600" cy="12954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r>
              <a:rPr lang="en-US" altLang="zh-CN" sz="4800" smtClean="0">
                <a:latin typeface="华文新魏" panose="02010800040101010101" pitchFamily="2" charset="-122"/>
                <a:ea typeface="华文新魏" panose="02010800040101010101" pitchFamily="2" charset="-122"/>
              </a:rPr>
              <a:t>(2)</a:t>
            </a:r>
            <a:endParaRPr lang="zh-CN" altLang="zh-CN" sz="4800" smtClean="0">
              <a:latin typeface="华文新魏" panose="02010800040101010101" pitchFamily="2" charset="-122"/>
              <a:ea typeface="华文新魏" panose="02010800040101010101" pitchFamily="2" charset="-122"/>
            </a:endParaRPr>
          </a:p>
        </p:txBody>
      </p:sp>
      <p:sp>
        <p:nvSpPr>
          <p:cNvPr id="23554" name="Rectangle 3"/>
          <p:cNvSpPr>
            <a:spLocks noGrp="1" noChangeArrowheads="1"/>
          </p:cNvSpPr>
          <p:nvPr>
            <p:ph type="body" idx="4294967295"/>
          </p:nvPr>
        </p:nvSpPr>
        <p:spPr>
          <a:xfrm>
            <a:off x="323850" y="1484313"/>
            <a:ext cx="8496300" cy="4992687"/>
          </a:xfrm>
        </p:spPr>
        <p:txBody>
          <a:bodyPr/>
          <a:lstStyle/>
          <a:p>
            <a:r>
              <a:rPr lang="zh-CN" altLang="en-US" sz="3000" smtClean="0"/>
              <a:t>信号量：一种软件资源，</a:t>
            </a:r>
            <a:r>
              <a:rPr lang="zh-CN" altLang="en-US" sz="3100" smtClean="0"/>
              <a:t>除初始化外，仅能由两个同步原语对其进行操作的整型变量。</a:t>
            </a:r>
            <a:endParaRPr lang="zh-CN" altLang="en-US" sz="3100" smtClean="0"/>
          </a:p>
          <a:p>
            <a:r>
              <a:rPr lang="zh-CN" altLang="en-US" sz="3100" smtClean="0"/>
              <a:t>原语：</a:t>
            </a:r>
            <a:r>
              <a:rPr lang="zh-CN" altLang="en-US" sz="3000" smtClean="0"/>
              <a:t>内核中执行时不可被中断的过程；</a:t>
            </a:r>
            <a:endParaRPr lang="zh-CN" altLang="en-US" sz="3000" smtClean="0"/>
          </a:p>
          <a:p>
            <a:pPr lvl="1"/>
            <a:r>
              <a:rPr lang="en-US" altLang="zh-CN" sz="3000" smtClean="0"/>
              <a:t>P</a:t>
            </a:r>
            <a:r>
              <a:rPr lang="zh-CN" altLang="en-US" sz="3000" smtClean="0"/>
              <a:t>操作原语</a:t>
            </a:r>
            <a:endParaRPr lang="zh-CN" altLang="en-US" sz="3000" smtClean="0"/>
          </a:p>
          <a:p>
            <a:pPr lvl="1"/>
            <a:r>
              <a:rPr lang="en-US" altLang="zh-CN" sz="3000" smtClean="0"/>
              <a:t>V</a:t>
            </a:r>
            <a:r>
              <a:rPr lang="zh-CN" altLang="en-US" sz="3000" smtClean="0"/>
              <a:t>操作原语</a:t>
            </a:r>
            <a:endParaRPr lang="zh-CN" altLang="zh-CN" sz="3000" smtClean="0"/>
          </a:p>
          <a:p>
            <a:r>
              <a:rPr lang="zh-CN" altLang="en-US" sz="3000" smtClean="0"/>
              <a:t>一个进程在某一特殊点上被迫停止执行直到接收到一个对应的特殊变量值，这种特殊变量就是信号量</a:t>
            </a:r>
            <a:r>
              <a:rPr lang="en-US" altLang="zh-CN" sz="3000" smtClean="0"/>
              <a:t>(semaphore)</a:t>
            </a:r>
            <a:r>
              <a:rPr lang="zh-CN" altLang="en-US" sz="3000" smtClean="0"/>
              <a:t>，复杂的进程合作需求都可以通过适当的信号结构得到满足。</a:t>
            </a:r>
            <a:endParaRPr lang="zh-CN" altLang="zh-CN" sz="3000" smtClean="0"/>
          </a:p>
        </p:txBody>
      </p:sp>
    </p:spTree>
  </p:cSld>
  <p:clrMapOvr>
    <a:masterClrMapping/>
  </p:clrMapOvr>
  <p:transition>
    <p:check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026"/>
          <p:cNvSpPr>
            <a:spLocks noGrp="1" noChangeArrowheads="1"/>
          </p:cNvSpPr>
          <p:nvPr>
            <p:ph type="title" idx="4294967295"/>
          </p:nvPr>
        </p:nvSpPr>
        <p:spPr>
          <a:xfrm>
            <a:off x="838200" y="228600"/>
            <a:ext cx="82296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信号量与</a:t>
            </a:r>
            <a:r>
              <a:rPr lang="zh-CN" altLang="zh-CN" sz="4800" smtClean="0">
                <a:latin typeface="华文新魏" panose="02010800040101010101" pitchFamily="2" charset="-122"/>
                <a:ea typeface="华文新魏" panose="02010800040101010101" pitchFamily="2" charset="-122"/>
              </a:rPr>
              <a:t>PV操作</a:t>
            </a:r>
            <a:r>
              <a:rPr lang="en-US" altLang="zh-CN" sz="4800" smtClean="0">
                <a:latin typeface="华文新魏" panose="02010800040101010101" pitchFamily="2" charset="-122"/>
                <a:ea typeface="华文新魏" panose="02010800040101010101" pitchFamily="2" charset="-122"/>
              </a:rPr>
              <a:t>(3)</a:t>
            </a:r>
            <a:endParaRPr lang="en-US" altLang="zh-CN" sz="4800" smtClean="0">
              <a:latin typeface="华文新魏" panose="02010800040101010101" pitchFamily="2" charset="-122"/>
              <a:ea typeface="华文新魏" panose="02010800040101010101" pitchFamily="2" charset="-122"/>
            </a:endParaRPr>
          </a:p>
        </p:txBody>
      </p:sp>
      <p:sp>
        <p:nvSpPr>
          <p:cNvPr id="24578" name="Rectangle 1027"/>
          <p:cNvSpPr>
            <a:spLocks noGrp="1" noChangeArrowheads="1"/>
          </p:cNvSpPr>
          <p:nvPr>
            <p:ph type="body" idx="4294967295"/>
          </p:nvPr>
        </p:nvSpPr>
        <p:spPr>
          <a:xfrm>
            <a:off x="468313" y="1211263"/>
            <a:ext cx="8280400" cy="2649537"/>
          </a:xfrm>
        </p:spPr>
        <p:txBody>
          <a:bodyPr/>
          <a:lstStyle/>
          <a:p>
            <a:r>
              <a:rPr lang="zh-CN" altLang="en-US" sz="3000" smtClean="0"/>
              <a:t>操作系统中，信号量表示物理资源的实体，它是一个与队列有关的整型变量。</a:t>
            </a:r>
            <a:endParaRPr lang="zh-CN" altLang="en-US" sz="3000" smtClean="0"/>
          </a:p>
          <a:p>
            <a:r>
              <a:rPr lang="zh-CN" altLang="en-US" sz="3000" smtClean="0"/>
              <a:t>实现时，信号量是一种记录型数据结构，有两个分量：一个是信号量的值，另一个是信号量队列的队列指针。</a:t>
            </a:r>
            <a:endParaRPr lang="en-US" altLang="zh-CN" sz="3000" smtClean="0"/>
          </a:p>
        </p:txBody>
      </p:sp>
      <p:sp>
        <p:nvSpPr>
          <p:cNvPr id="24579" name="Text Box 1029"/>
          <p:cNvSpPr txBox="1">
            <a:spLocks noChangeArrowheads="1"/>
          </p:cNvSpPr>
          <p:nvPr/>
        </p:nvSpPr>
        <p:spPr bwMode="auto">
          <a:xfrm>
            <a:off x="2209800" y="5637213"/>
            <a:ext cx="2908300" cy="458787"/>
          </a:xfrm>
          <a:prstGeom prst="rect">
            <a:avLst/>
          </a:prstGeom>
          <a:noFill/>
          <a:ln w="9525">
            <a:noFill/>
            <a:miter lim="800000"/>
          </a:ln>
        </p:spPr>
        <p:txBody>
          <a:bodyPr>
            <a:spAutoFit/>
          </a:bodyPr>
          <a:lstStyle/>
          <a:p>
            <a:pPr>
              <a:spcBef>
                <a:spcPct val="50000"/>
              </a:spcBef>
            </a:pPr>
            <a:endParaRPr lang="zh-CN" altLang="zh-CN" sz="2400">
              <a:solidFill>
                <a:srgbClr val="0033CC"/>
              </a:solidFill>
              <a:latin typeface="华文新魏" panose="02010800040101010101" pitchFamily="2" charset="-122"/>
              <a:ea typeface="华文新魏" panose="02010800040101010101" pitchFamily="2" charset="-122"/>
            </a:endParaRPr>
          </a:p>
        </p:txBody>
      </p:sp>
      <p:grpSp>
        <p:nvGrpSpPr>
          <p:cNvPr id="24580" name="Group 1030"/>
          <p:cNvGrpSpPr/>
          <p:nvPr/>
        </p:nvGrpSpPr>
        <p:grpSpPr bwMode="auto">
          <a:xfrm>
            <a:off x="2209800" y="4065588"/>
            <a:ext cx="2395538" cy="2387600"/>
            <a:chOff x="1824" y="1392"/>
            <a:chExt cx="1344" cy="948"/>
          </a:xfrm>
        </p:grpSpPr>
        <p:sp>
          <p:nvSpPr>
            <p:cNvPr id="24585" name="Text Box 1031"/>
            <p:cNvSpPr txBox="1">
              <a:spLocks noChangeArrowheads="1"/>
            </p:cNvSpPr>
            <p:nvPr/>
          </p:nvSpPr>
          <p:spPr bwMode="auto">
            <a:xfrm>
              <a:off x="1824" y="1392"/>
              <a:ext cx="1344" cy="948"/>
            </a:xfrm>
            <a:prstGeom prst="rect">
              <a:avLst/>
            </a:prstGeom>
            <a:solidFill>
              <a:srgbClr val="FFCC66"/>
            </a:solidFill>
            <a:ln w="9525">
              <a:solidFill>
                <a:schemeClr val="tx1"/>
              </a:solidFill>
              <a:miter lim="800000"/>
            </a:ln>
          </p:spPr>
          <p:txBody>
            <a:bodyPr>
              <a:spAutoFit/>
            </a:bodyPr>
            <a:lstStyle/>
            <a:p>
              <a:pPr algn="just">
                <a:spcBef>
                  <a:spcPct val="50000"/>
                </a:spcBef>
              </a:pPr>
              <a:r>
                <a:rPr lang="zh-CN" altLang="en-US" sz="2400">
                  <a:solidFill>
                    <a:srgbClr val="0033CC"/>
                  </a:solidFill>
                  <a:latin typeface="华文新魏" panose="02010800040101010101" pitchFamily="2" charset="-122"/>
                  <a:ea typeface="华文新魏" panose="02010800040101010101" pitchFamily="2" charset="-122"/>
                </a:rPr>
                <a:t>信号量的值</a:t>
              </a:r>
              <a:r>
                <a:rPr lang="en-US" altLang="zh-CN" sz="2400">
                  <a:solidFill>
                    <a:srgbClr val="0033CC"/>
                  </a:solidFill>
                  <a:latin typeface="华文新魏" panose="02010800040101010101" pitchFamily="2" charset="-122"/>
                  <a:ea typeface="华文新魏" panose="02010800040101010101" pitchFamily="2" charset="-122"/>
                </a:rPr>
                <a:t>(-2)</a:t>
              </a:r>
              <a:r>
                <a:rPr lang="en-US" altLang="zh-CN" sz="1800">
                  <a:solidFill>
                    <a:srgbClr val="0033CC"/>
                  </a:solidFill>
                  <a:latin typeface="华文新魏" panose="02010800040101010101" pitchFamily="2" charset="-122"/>
                  <a:ea typeface="华文新魏" panose="02010800040101010101" pitchFamily="2" charset="-122"/>
                </a:rPr>
                <a:t>  </a:t>
              </a:r>
              <a:endParaRPr lang="en-US" altLang="zh-CN" sz="1800">
                <a:solidFill>
                  <a:srgbClr val="0033CC"/>
                </a:solidFill>
                <a:latin typeface="华文新魏" panose="02010800040101010101" pitchFamily="2" charset="-122"/>
                <a:ea typeface="华文新魏" panose="02010800040101010101" pitchFamily="2" charset="-122"/>
              </a:endParaRPr>
            </a:p>
            <a:p>
              <a:pPr algn="just">
                <a:spcBef>
                  <a:spcPct val="50000"/>
                </a:spcBef>
              </a:pPr>
              <a:endParaRPr lang="en-US" altLang="zh-CN" sz="1800">
                <a:solidFill>
                  <a:srgbClr val="0033CC"/>
                </a:solidFill>
                <a:latin typeface="华文新魏" panose="02010800040101010101" pitchFamily="2" charset="-122"/>
                <a:ea typeface="华文新魏" panose="02010800040101010101" pitchFamily="2" charset="-122"/>
              </a:endParaRPr>
            </a:p>
            <a:p>
              <a:pPr algn="just">
                <a:spcBef>
                  <a:spcPct val="50000"/>
                </a:spcBef>
              </a:pPr>
              <a:endParaRPr lang="en-US" altLang="zh-CN" sz="1800">
                <a:solidFill>
                  <a:srgbClr val="0033CC"/>
                </a:solidFill>
                <a:latin typeface="华文新魏" panose="02010800040101010101" pitchFamily="2" charset="-122"/>
                <a:ea typeface="华文新魏" panose="02010800040101010101" pitchFamily="2" charset="-122"/>
              </a:endParaRPr>
            </a:p>
            <a:p>
              <a:pPr algn="just">
                <a:spcBef>
                  <a:spcPct val="50000"/>
                </a:spcBef>
              </a:pPr>
              <a:r>
                <a:rPr lang="zh-CN" altLang="en-US" sz="2400">
                  <a:solidFill>
                    <a:srgbClr val="0033CC"/>
                  </a:solidFill>
                  <a:latin typeface="华文新魏" panose="02010800040101010101" pitchFamily="2" charset="-122"/>
                  <a:ea typeface="华文新魏" panose="02010800040101010101" pitchFamily="2" charset="-122"/>
                </a:rPr>
                <a:t>信号量队列指针</a:t>
              </a:r>
              <a:endParaRPr lang="zh-CN" altLang="en-US" sz="2400">
                <a:solidFill>
                  <a:srgbClr val="0033CC"/>
                </a:solidFill>
                <a:latin typeface="华文新魏" panose="02010800040101010101" pitchFamily="2" charset="-122"/>
                <a:ea typeface="华文新魏" panose="02010800040101010101" pitchFamily="2" charset="-122"/>
              </a:endParaRPr>
            </a:p>
            <a:p>
              <a:pPr>
                <a:spcBef>
                  <a:spcPct val="50000"/>
                </a:spcBef>
              </a:pPr>
              <a:endParaRPr lang="en-US" altLang="zh-CN" sz="2400">
                <a:solidFill>
                  <a:srgbClr val="0033CC"/>
                </a:solidFill>
                <a:latin typeface="华文新魏" panose="02010800040101010101" pitchFamily="2" charset="-122"/>
                <a:ea typeface="华文新魏" panose="02010800040101010101" pitchFamily="2" charset="-122"/>
              </a:endParaRPr>
            </a:p>
          </p:txBody>
        </p:sp>
        <p:sp>
          <p:nvSpPr>
            <p:cNvPr id="24586" name="Line 1032"/>
            <p:cNvSpPr>
              <a:spLocks noChangeShapeType="1"/>
            </p:cNvSpPr>
            <p:nvPr/>
          </p:nvSpPr>
          <p:spPr bwMode="auto">
            <a:xfrm>
              <a:off x="1824" y="1824"/>
              <a:ext cx="1344" cy="0"/>
            </a:xfrm>
            <a:prstGeom prst="line">
              <a:avLst/>
            </a:prstGeom>
            <a:noFill/>
            <a:ln w="9525">
              <a:solidFill>
                <a:schemeClr val="tx1"/>
              </a:solidFill>
              <a:round/>
            </a:ln>
          </p:spPr>
          <p:txBody>
            <a:bodyPr/>
            <a:lstStyle/>
            <a:p>
              <a:endParaRPr lang="zh-CN" altLang="en-US"/>
            </a:p>
          </p:txBody>
        </p:sp>
      </p:grpSp>
      <p:sp>
        <p:nvSpPr>
          <p:cNvPr id="24581" name="Line 1033"/>
          <p:cNvSpPr>
            <a:spLocks noChangeShapeType="1"/>
          </p:cNvSpPr>
          <p:nvPr/>
        </p:nvSpPr>
        <p:spPr bwMode="auto">
          <a:xfrm>
            <a:off x="4605338" y="5757863"/>
            <a:ext cx="684212" cy="0"/>
          </a:xfrm>
          <a:prstGeom prst="line">
            <a:avLst/>
          </a:prstGeom>
          <a:noFill/>
          <a:ln w="9525">
            <a:solidFill>
              <a:schemeClr val="tx1"/>
            </a:solidFill>
            <a:round/>
            <a:tailEnd type="triangle" w="med" len="med"/>
          </a:ln>
        </p:spPr>
        <p:txBody>
          <a:bodyPr/>
          <a:lstStyle/>
          <a:p>
            <a:endParaRPr lang="zh-CN" altLang="en-US"/>
          </a:p>
        </p:txBody>
      </p:sp>
      <p:sp>
        <p:nvSpPr>
          <p:cNvPr id="24582" name="Rectangle 1034"/>
          <p:cNvSpPr>
            <a:spLocks noChangeArrowheads="1"/>
          </p:cNvSpPr>
          <p:nvPr/>
        </p:nvSpPr>
        <p:spPr bwMode="auto">
          <a:xfrm>
            <a:off x="5375275" y="5637213"/>
            <a:ext cx="684213" cy="361950"/>
          </a:xfrm>
          <a:prstGeom prst="rect">
            <a:avLst/>
          </a:prstGeom>
          <a:solidFill>
            <a:srgbClr val="FFCC66"/>
          </a:solidFill>
          <a:ln w="9525">
            <a:solidFill>
              <a:schemeClr val="tx1"/>
            </a:solidFill>
            <a:miter lim="800000"/>
          </a:ln>
        </p:spPr>
        <p:txBody>
          <a:bodyPr wrap="none" anchor="ctr"/>
          <a:lstStyle/>
          <a:p>
            <a:pPr algn="ctr"/>
            <a:endParaRPr lang="zh-CN" altLang="en-US" sz="2400"/>
          </a:p>
        </p:txBody>
      </p:sp>
      <p:sp>
        <p:nvSpPr>
          <p:cNvPr id="24583" name="Line 1035"/>
          <p:cNvSpPr>
            <a:spLocks noChangeShapeType="1"/>
          </p:cNvSpPr>
          <p:nvPr/>
        </p:nvSpPr>
        <p:spPr bwMode="auto">
          <a:xfrm>
            <a:off x="6059488" y="5757863"/>
            <a:ext cx="428625" cy="0"/>
          </a:xfrm>
          <a:prstGeom prst="line">
            <a:avLst/>
          </a:prstGeom>
          <a:noFill/>
          <a:ln w="9525">
            <a:solidFill>
              <a:schemeClr val="tx1"/>
            </a:solidFill>
            <a:round/>
            <a:tailEnd type="triangle" w="med" len="med"/>
          </a:ln>
        </p:spPr>
        <p:txBody>
          <a:bodyPr/>
          <a:lstStyle/>
          <a:p>
            <a:endParaRPr lang="zh-CN" altLang="en-US"/>
          </a:p>
        </p:txBody>
      </p:sp>
      <p:sp>
        <p:nvSpPr>
          <p:cNvPr id="24584" name="Rectangle 1036"/>
          <p:cNvSpPr>
            <a:spLocks noChangeArrowheads="1"/>
          </p:cNvSpPr>
          <p:nvPr/>
        </p:nvSpPr>
        <p:spPr bwMode="auto">
          <a:xfrm>
            <a:off x="6488113" y="5637213"/>
            <a:ext cx="598487" cy="361950"/>
          </a:xfrm>
          <a:prstGeom prst="rect">
            <a:avLst/>
          </a:prstGeom>
          <a:solidFill>
            <a:srgbClr val="FFCC66"/>
          </a:solidFill>
          <a:ln w="9525">
            <a:solidFill>
              <a:schemeClr val="tx1"/>
            </a:solidFill>
            <a:miter lim="800000"/>
          </a:ln>
        </p:spPr>
        <p:txBody>
          <a:bodyPr wrap="none" anchor="ctr"/>
          <a:lstStyle/>
          <a:p>
            <a:pPr algn="ctr"/>
            <a:endParaRPr lang="zh-CN" altLang="en-US" sz="2400"/>
          </a:p>
        </p:txBody>
      </p:sp>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685800" y="341313"/>
            <a:ext cx="7772400" cy="11430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进程的并发性</a:t>
            </a:r>
            <a:r>
              <a:rPr lang="en-US" altLang="zh-CN" sz="4000" smtClean="0">
                <a:latin typeface="华文新魏" panose="02010800040101010101" pitchFamily="2" charset="-122"/>
                <a:ea typeface="华文新魏" panose="02010800040101010101" pitchFamily="2" charset="-122"/>
              </a:rPr>
              <a:t>(2)</a:t>
            </a:r>
            <a:br>
              <a:rPr lang="en-US" altLang="zh-CN" sz="4000" smtClean="0">
                <a:latin typeface="华文新魏" panose="02010800040101010101" pitchFamily="2" charset="-122"/>
                <a:ea typeface="华文新魏" panose="02010800040101010101" pitchFamily="2" charset="-122"/>
              </a:rPr>
            </a:br>
            <a:r>
              <a:rPr lang="zh-CN" altLang="en-US" sz="4000" smtClean="0">
                <a:latin typeface="华文新魏" panose="02010800040101010101" pitchFamily="2" charset="-122"/>
                <a:ea typeface="华文新魏" panose="02010800040101010101" pitchFamily="2" charset="-122"/>
              </a:rPr>
              <a:t>程序并发 执行</a:t>
            </a:r>
            <a:r>
              <a:rPr lang="zh-CN" altLang="en-US" sz="4000" smtClean="0"/>
              <a:t> </a:t>
            </a:r>
            <a:endParaRPr lang="zh-CN" altLang="en-US" sz="4000" smtClean="0"/>
          </a:p>
        </p:txBody>
      </p:sp>
      <p:sp>
        <p:nvSpPr>
          <p:cNvPr id="21506" name="Rectangle 3"/>
          <p:cNvSpPr>
            <a:spLocks noGrp="1" noChangeArrowheads="1"/>
          </p:cNvSpPr>
          <p:nvPr>
            <p:ph type="body" idx="4294967295"/>
          </p:nvPr>
        </p:nvSpPr>
        <p:spPr>
          <a:xfrm>
            <a:off x="468313" y="1773238"/>
            <a:ext cx="8207375" cy="4608512"/>
          </a:xfrm>
        </p:spPr>
        <p:txBody>
          <a:bodyPr/>
          <a:lstStyle/>
          <a:p>
            <a:r>
              <a:rPr lang="zh-CN" altLang="zh-CN" sz="3000" smtClean="0"/>
              <a:t>小程序１：循环执行，“读入”数据块，将数据送入缓冲区 １；</a:t>
            </a:r>
            <a:endParaRPr lang="zh-CN" altLang="zh-CN" sz="3000" smtClean="0"/>
          </a:p>
          <a:p>
            <a:r>
              <a:rPr lang="zh-CN" altLang="zh-CN" sz="3000" smtClean="0"/>
              <a:t>小程序２：循环执行，“加工”缓冲区１中的数据，把计算结果送缓冲区 ２；</a:t>
            </a:r>
            <a:endParaRPr lang="zh-CN" altLang="zh-CN" sz="3000" smtClean="0"/>
          </a:p>
          <a:p>
            <a:r>
              <a:rPr lang="zh-CN" altLang="zh-CN" sz="3000" smtClean="0"/>
              <a:t>小程序３：循环执行，“输出”缓冲区 ２中的计算结果，让数据打印输出。</a:t>
            </a:r>
            <a:endParaRPr lang="en-US" altLang="zh-CN" sz="30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838200" y="331788"/>
            <a:ext cx="7543800" cy="649287"/>
          </a:xfrm>
        </p:spPr>
        <p:txBody>
          <a:bodyPr/>
          <a:lstStyle/>
          <a:p>
            <a:pPr eaLnBrk="1" hangingPunct="1"/>
            <a:r>
              <a:rPr lang="zh-CN" altLang="en-US" sz="4800" smtClean="0">
                <a:latin typeface="隶书" panose="02010509060101010101" pitchFamily="49" charset="-122"/>
                <a:ea typeface="华文新魏" panose="02010800040101010101" pitchFamily="2" charset="-122"/>
              </a:rPr>
              <a:t>信号量分类</a:t>
            </a:r>
            <a:endParaRPr lang="zh-CN" altLang="en-US" sz="4800" smtClean="0">
              <a:latin typeface="隶书" panose="02010509060101010101" pitchFamily="49" charset="-122"/>
              <a:ea typeface="华文新魏" panose="02010800040101010101" pitchFamily="2" charset="-122"/>
            </a:endParaRPr>
          </a:p>
        </p:txBody>
      </p:sp>
      <p:sp>
        <p:nvSpPr>
          <p:cNvPr id="25602" name="Rectangle 3"/>
          <p:cNvSpPr>
            <a:spLocks noGrp="1" noChangeArrowheads="1"/>
          </p:cNvSpPr>
          <p:nvPr>
            <p:ph type="body" idx="4294967295"/>
          </p:nvPr>
        </p:nvSpPr>
        <p:spPr>
          <a:xfrm>
            <a:off x="684213" y="1196975"/>
            <a:ext cx="7775575" cy="5040313"/>
          </a:xfrm>
        </p:spPr>
        <p:txBody>
          <a:bodyPr/>
          <a:lstStyle/>
          <a:p>
            <a:r>
              <a:rPr lang="zh-CN" altLang="en-US" sz="3000" smtClean="0"/>
              <a:t>信号量按其取值分为</a:t>
            </a:r>
            <a:endParaRPr lang="zh-CN" altLang="en-US" sz="3000" smtClean="0"/>
          </a:p>
          <a:p>
            <a:pPr lvl="1"/>
            <a:r>
              <a:rPr lang="zh-CN" altLang="en-US" sz="3000" smtClean="0"/>
              <a:t>二元信号量：信号量的值仅允许取</a:t>
            </a:r>
            <a:r>
              <a:rPr lang="en-US" altLang="zh-CN" sz="3000" smtClean="0"/>
              <a:t>0</a:t>
            </a:r>
            <a:r>
              <a:rPr lang="zh-CN" altLang="en-US" sz="3000" smtClean="0"/>
              <a:t>或</a:t>
            </a:r>
            <a:r>
              <a:rPr lang="en-US" altLang="zh-CN" sz="3000" smtClean="0"/>
              <a:t>1</a:t>
            </a:r>
            <a:r>
              <a:rPr lang="zh-CN" altLang="en-US" sz="3000" smtClean="0"/>
              <a:t>，主要用于互斥变量。</a:t>
            </a:r>
            <a:endParaRPr lang="zh-CN" altLang="en-US" sz="2600" smtClean="0"/>
          </a:p>
          <a:p>
            <a:pPr lvl="1"/>
            <a:r>
              <a:rPr lang="zh-CN" altLang="en-US" sz="3100" smtClean="0"/>
              <a:t>一般信号量：信号量取值允许为非负整数，主要用于进程间的一般同步。</a:t>
            </a:r>
            <a:endParaRPr lang="en-US" altLang="zh-CN" sz="2600" smtClean="0"/>
          </a:p>
        </p:txBody>
      </p:sp>
    </p:spTree>
  </p:cSld>
  <p:clrMapOvr>
    <a:masterClrMapping/>
  </p:clrMapOvr>
  <p:transition>
    <p:check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838200"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一般信号量</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26626" name="Rectangle 3"/>
          <p:cNvSpPr>
            <a:spLocks noGrp="1" noChangeArrowheads="1"/>
          </p:cNvSpPr>
          <p:nvPr>
            <p:ph type="body" idx="4294967295"/>
          </p:nvPr>
        </p:nvSpPr>
        <p:spPr>
          <a:xfrm>
            <a:off x="611188" y="1557338"/>
            <a:ext cx="8208962" cy="4464050"/>
          </a:xfrm>
        </p:spPr>
        <p:txBody>
          <a:bodyPr/>
          <a:lstStyle/>
          <a:p>
            <a:r>
              <a:rPr lang="zh-CN" altLang="en-US" sz="3000" smtClean="0"/>
              <a:t>设</a:t>
            </a:r>
            <a:r>
              <a:rPr lang="en-US" altLang="zh-CN" sz="3000" smtClean="0"/>
              <a:t>s</a:t>
            </a:r>
            <a:r>
              <a:rPr lang="zh-CN" altLang="en-US" sz="3000" smtClean="0"/>
              <a:t>为一个记录型数据结构，一个分量为整形量</a:t>
            </a:r>
            <a:r>
              <a:rPr lang="en-US" altLang="zh-CN" sz="3000" smtClean="0"/>
              <a:t>value</a:t>
            </a:r>
            <a:r>
              <a:rPr lang="zh-CN" altLang="en-US" sz="3000" smtClean="0"/>
              <a:t>，另一个为信号量队列</a:t>
            </a:r>
            <a:r>
              <a:rPr lang="en-US" altLang="zh-CN" sz="3000" smtClean="0"/>
              <a:t>queue</a:t>
            </a:r>
            <a:r>
              <a:rPr lang="zh-CN" altLang="en-US" sz="3000" smtClean="0"/>
              <a:t>，</a:t>
            </a:r>
            <a:r>
              <a:rPr lang="en-US" altLang="zh-CN" sz="3000" smtClean="0"/>
              <a:t>P</a:t>
            </a:r>
            <a:r>
              <a:rPr lang="zh-CN" altLang="en-US" sz="3000" smtClean="0"/>
              <a:t>和</a:t>
            </a:r>
            <a:r>
              <a:rPr lang="en-US" altLang="zh-CN" sz="3000" smtClean="0"/>
              <a:t>V</a:t>
            </a:r>
            <a:r>
              <a:rPr lang="zh-CN" altLang="en-US" sz="3000" smtClean="0"/>
              <a:t>操作原语定义：</a:t>
            </a:r>
            <a:endParaRPr lang="zh-CN" altLang="en-US" sz="3000" smtClean="0"/>
          </a:p>
          <a:p>
            <a:pPr lvl="1"/>
            <a:r>
              <a:rPr lang="en-US" altLang="zh-CN" sz="3000" smtClean="0"/>
              <a:t>P(s)</a:t>
            </a:r>
            <a:r>
              <a:rPr lang="zh-CN" altLang="en-US" sz="3000" smtClean="0"/>
              <a:t>：将信号量</a:t>
            </a:r>
            <a:r>
              <a:rPr lang="en-US" altLang="zh-CN" sz="3000" smtClean="0"/>
              <a:t>s</a:t>
            </a:r>
            <a:r>
              <a:rPr lang="zh-CN" altLang="en-US" sz="3000" smtClean="0"/>
              <a:t>减去</a:t>
            </a:r>
            <a:r>
              <a:rPr lang="en-US" altLang="zh-CN" sz="3000" smtClean="0"/>
              <a:t>l</a:t>
            </a:r>
            <a:r>
              <a:rPr lang="zh-CN" altLang="en-US" sz="3000" smtClean="0"/>
              <a:t>，若结果小于</a:t>
            </a:r>
            <a:r>
              <a:rPr lang="en-US" altLang="zh-CN" sz="3000" smtClean="0"/>
              <a:t>0</a:t>
            </a:r>
            <a:r>
              <a:rPr lang="zh-CN" altLang="en-US" sz="3000" smtClean="0"/>
              <a:t>，则调用</a:t>
            </a:r>
            <a:r>
              <a:rPr lang="en-US" altLang="zh-CN" sz="3000" smtClean="0"/>
              <a:t>P(s)</a:t>
            </a:r>
            <a:r>
              <a:rPr lang="zh-CN" altLang="en-US" sz="3000" smtClean="0"/>
              <a:t>的进程被置成等待信号量</a:t>
            </a:r>
            <a:r>
              <a:rPr lang="en-US" altLang="zh-CN" sz="3000" smtClean="0"/>
              <a:t>s</a:t>
            </a:r>
            <a:r>
              <a:rPr lang="zh-CN" altLang="en-US" sz="3000" smtClean="0"/>
              <a:t>的状态。</a:t>
            </a:r>
            <a:endParaRPr lang="zh-CN" altLang="en-US" sz="3000" smtClean="0"/>
          </a:p>
          <a:p>
            <a:pPr lvl="1"/>
            <a:r>
              <a:rPr lang="en-US" altLang="zh-CN" sz="3000" smtClean="0"/>
              <a:t>V(s)</a:t>
            </a:r>
            <a:r>
              <a:rPr lang="zh-CN" altLang="en-US" sz="3000" smtClean="0"/>
              <a:t>：将信号量</a:t>
            </a:r>
            <a:r>
              <a:rPr lang="en-US" altLang="zh-CN" sz="3000" smtClean="0"/>
              <a:t>s</a:t>
            </a:r>
            <a:r>
              <a:rPr lang="zh-CN" altLang="en-US" sz="3000" smtClean="0"/>
              <a:t>加</a:t>
            </a:r>
            <a:r>
              <a:rPr lang="en-US" altLang="zh-CN" sz="3000" smtClean="0"/>
              <a:t>1</a:t>
            </a:r>
            <a:r>
              <a:rPr lang="zh-CN" altLang="en-US" sz="3000" smtClean="0"/>
              <a:t>，若结果不大于</a:t>
            </a:r>
            <a:r>
              <a:rPr lang="en-US" altLang="zh-CN" sz="3000" smtClean="0"/>
              <a:t>0</a:t>
            </a:r>
            <a:r>
              <a:rPr lang="zh-CN" altLang="en-US" sz="3000" smtClean="0"/>
              <a:t>，则释放一个等待信号量</a:t>
            </a:r>
            <a:r>
              <a:rPr lang="en-US" altLang="zh-CN" sz="3000" smtClean="0"/>
              <a:t>s</a:t>
            </a:r>
            <a:r>
              <a:rPr lang="zh-CN" altLang="en-US" sz="3000" smtClean="0"/>
              <a:t>的进程。</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p:cNvSpPr>
            <a:spLocks noGrp="1" noChangeArrowheads="1"/>
          </p:cNvSpPr>
          <p:nvPr>
            <p:ph type="title" idx="4294967295"/>
          </p:nvPr>
        </p:nvSpPr>
        <p:spPr>
          <a:xfrm>
            <a:off x="685800" y="444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一般信号量</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隶书" panose="02010509060101010101" pitchFamily="49" charset="-122"/>
              <a:ea typeface="隶书" panose="02010509060101010101" pitchFamily="49" charset="-122"/>
            </a:endParaRPr>
          </a:p>
        </p:txBody>
      </p:sp>
      <p:sp>
        <p:nvSpPr>
          <p:cNvPr id="27650" name="Rectangle 1027"/>
          <p:cNvSpPr>
            <a:spLocks noGrp="1" noChangeArrowheads="1"/>
          </p:cNvSpPr>
          <p:nvPr>
            <p:ph type="body" idx="4294967295"/>
          </p:nvPr>
        </p:nvSpPr>
        <p:spPr>
          <a:xfrm>
            <a:off x="684213" y="1268413"/>
            <a:ext cx="7543800" cy="5256212"/>
          </a:xfrm>
        </p:spPr>
        <p:txBody>
          <a:bodyPr/>
          <a:lstStyle/>
          <a:p>
            <a:pPr eaLnBrk="1" hangingPunct="1">
              <a:lnSpc>
                <a:spcPct val="80000"/>
              </a:lnSpc>
            </a:pPr>
            <a:r>
              <a:rPr lang="en-US" altLang="zh-CN" sz="2800" smtClean="0">
                <a:latin typeface="华文新魏" panose="02010800040101010101" pitchFamily="2" charset="-122"/>
                <a:ea typeface="华文新魏" panose="02010800040101010101" pitchFamily="2" charset="-122"/>
              </a:rPr>
              <a:t>typedef struct semaphore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int value;             /*</a:t>
            </a:r>
            <a:r>
              <a:rPr lang="zh-CN" altLang="en-US" sz="2800" smtClean="0">
                <a:latin typeface="华文新魏" panose="02010800040101010101" pitchFamily="2" charset="-122"/>
                <a:ea typeface="华文新魏" panose="02010800040101010101" pitchFamily="2" charset="-122"/>
              </a:rPr>
              <a:t>信号量值</a:t>
            </a:r>
            <a:r>
              <a:rPr lang="en-US" altLang="zh-CN"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a:p>
            <a:pPr eaLnBrk="1" hangingPunct="1">
              <a:lnSpc>
                <a:spcPct val="80000"/>
              </a:lnSpc>
            </a:pPr>
            <a:r>
              <a:rPr lang="zh-CN" altLang="en-US" sz="2800" smtClean="0">
                <a:latin typeface="华文新魏" panose="02010800040101010101" pitchFamily="2" charset="-122"/>
                <a:ea typeface="华文新魏" panose="02010800040101010101" pitchFamily="2" charset="-122"/>
              </a:rPr>
              <a:t>	</a:t>
            </a:r>
            <a:r>
              <a:rPr lang="en-US" altLang="zh-CN" sz="2800" smtClean="0">
                <a:latin typeface="华文新魏" panose="02010800040101010101" pitchFamily="2" charset="-122"/>
                <a:ea typeface="华文新魏" panose="02010800040101010101" pitchFamily="2" charset="-122"/>
              </a:rPr>
              <a:t>struct pcb *list;    /*</a:t>
            </a:r>
            <a:r>
              <a:rPr lang="zh-CN" altLang="en-US" sz="2800" smtClean="0">
                <a:latin typeface="华文新魏" panose="02010800040101010101" pitchFamily="2" charset="-122"/>
                <a:ea typeface="华文新魏" panose="02010800040101010101" pitchFamily="2" charset="-122"/>
              </a:rPr>
              <a:t>信号量队列指针</a:t>
            </a:r>
            <a:r>
              <a:rPr lang="en-US" altLang="zh-CN" sz="2800" smtClean="0">
                <a:latin typeface="华文新魏" panose="02010800040101010101" pitchFamily="2" charset="-122"/>
                <a:ea typeface="华文新魏" panose="02010800040101010101" pitchFamily="2" charset="-122"/>
              </a:rPr>
              <a:t>*/</a:t>
            </a:r>
            <a:endParaRPr lang="zh-CN" altLang="en-US"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void P(semaphore &amp;s)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s.value--;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if(s.value&lt;0)  sleep(s.list);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void V(semaphore &amp;s)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s.value++;            </a:t>
            </a:r>
            <a:endParaRPr lang="en-US" altLang="zh-CN" sz="28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smtClean="0">
                <a:latin typeface="华文新魏" panose="02010800040101010101" pitchFamily="2" charset="-122"/>
                <a:ea typeface="华文新魏" panose="02010800040101010101" pitchFamily="2" charset="-122"/>
              </a:rPr>
              <a:t>       if(s.value&lt;=0)    wakeup(s.list);</a:t>
            </a:r>
            <a:r>
              <a:rPr lang="en-US" altLang="zh-CN" sz="2800" b="1" smtClean="0">
                <a:latin typeface="华文新魏" panose="02010800040101010101" pitchFamily="2" charset="-122"/>
                <a:ea typeface="华文新魏" panose="02010800040101010101" pitchFamily="2" charset="-122"/>
              </a:rPr>
              <a:t>        </a:t>
            </a:r>
            <a:endParaRPr lang="en-US" altLang="zh-CN" sz="2800" b="1"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800" b="1" smtClean="0">
                <a:latin typeface="华文新魏" panose="02010800040101010101" pitchFamily="2" charset="-122"/>
                <a:ea typeface="华文新魏" panose="02010800040101010101" pitchFamily="2" charset="-122"/>
              </a:rPr>
              <a:t>}                      </a:t>
            </a:r>
            <a:endParaRPr lang="en-US" altLang="zh-CN" sz="2800" b="1" smtClean="0">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zh-CN" altLang="en-US" sz="4800" smtClean="0">
                <a:latin typeface="华文新魏" panose="02010800040101010101" pitchFamily="2" charset="-122"/>
                <a:ea typeface="华文新魏" panose="02010800040101010101" pitchFamily="2" charset="-122"/>
              </a:rPr>
              <a:t>二元信号量</a:t>
            </a:r>
            <a:r>
              <a:rPr lang="en-US" altLang="zh-CN" sz="4800" smtClean="0">
                <a:latin typeface="华文新魏" panose="02010800040101010101" pitchFamily="2" charset="-122"/>
                <a:ea typeface="华文新魏" panose="02010800040101010101" pitchFamily="2" charset="-122"/>
              </a:rPr>
              <a:t>(1)</a:t>
            </a:r>
            <a:br>
              <a:rPr lang="en-US" altLang="zh-CN" sz="4800" smtClean="0">
                <a:latin typeface="华文新魏" panose="02010800040101010101" pitchFamily="2" charset="-122"/>
                <a:ea typeface="华文新魏" panose="02010800040101010101" pitchFamily="2" charset="-122"/>
              </a:rPr>
            </a:br>
            <a:endParaRPr lang="en-US" altLang="zh-CN" sz="4800"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685800" y="1143000"/>
            <a:ext cx="7924800" cy="5105400"/>
          </a:xfrm>
        </p:spPr>
        <p:txBody>
          <a:bodyPr/>
          <a:lstStyle/>
          <a:p>
            <a:r>
              <a:rPr lang="zh-CN" altLang="en-US" sz="3000" smtClean="0"/>
              <a:t>设</a:t>
            </a:r>
            <a:r>
              <a:rPr lang="en-US" altLang="zh-CN" sz="3000" smtClean="0"/>
              <a:t>s</a:t>
            </a:r>
            <a:r>
              <a:rPr lang="zh-CN" altLang="en-US" sz="3000" smtClean="0"/>
              <a:t>为一个记录型数据结构，一个分量为</a:t>
            </a:r>
            <a:r>
              <a:rPr lang="en-US" altLang="zh-CN" sz="3000" smtClean="0"/>
              <a:t>value</a:t>
            </a:r>
            <a:r>
              <a:rPr lang="zh-CN" altLang="en-US" sz="3000" smtClean="0"/>
              <a:t>，它仅能取值</a:t>
            </a:r>
            <a:r>
              <a:rPr lang="en-US" altLang="zh-CN" sz="3000" smtClean="0"/>
              <a:t>0</a:t>
            </a:r>
            <a:r>
              <a:rPr lang="zh-CN" altLang="en-US" sz="3000" smtClean="0"/>
              <a:t>和</a:t>
            </a:r>
            <a:r>
              <a:rPr lang="en-US" altLang="zh-CN" sz="3000" smtClean="0"/>
              <a:t>1</a:t>
            </a:r>
            <a:r>
              <a:rPr lang="zh-CN" altLang="en-US" sz="3000" smtClean="0"/>
              <a:t>，另一个分量为信号量队列</a:t>
            </a:r>
            <a:r>
              <a:rPr lang="en-US" altLang="zh-CN" sz="3000" smtClean="0"/>
              <a:t>queue</a:t>
            </a:r>
            <a:r>
              <a:rPr lang="zh-CN" altLang="en-US" sz="3000" smtClean="0"/>
              <a:t>，把二元信号量上的</a:t>
            </a:r>
            <a:r>
              <a:rPr lang="en-US" altLang="zh-CN" sz="3000" smtClean="0"/>
              <a:t>P</a:t>
            </a:r>
            <a:r>
              <a:rPr lang="zh-CN" altLang="en-US" sz="3000" smtClean="0"/>
              <a:t>、</a:t>
            </a:r>
            <a:r>
              <a:rPr lang="en-US" altLang="zh-CN" sz="3000" smtClean="0"/>
              <a:t>V</a:t>
            </a:r>
            <a:r>
              <a:rPr lang="zh-CN" altLang="en-US" sz="3000" smtClean="0"/>
              <a:t>操作记为</a:t>
            </a:r>
            <a:r>
              <a:rPr lang="en-US" altLang="zh-CN" sz="3000" smtClean="0"/>
              <a:t>BP</a:t>
            </a:r>
            <a:r>
              <a:rPr lang="zh-CN" altLang="en-US" sz="3000" smtClean="0"/>
              <a:t>和</a:t>
            </a:r>
            <a:r>
              <a:rPr lang="en-US" altLang="zh-CN" sz="3000" smtClean="0"/>
              <a:t>BV</a:t>
            </a:r>
            <a:r>
              <a:rPr lang="zh-CN" altLang="en-US" sz="3000" smtClean="0"/>
              <a:t>，</a:t>
            </a:r>
            <a:r>
              <a:rPr lang="en-US" altLang="zh-CN" sz="3000" smtClean="0"/>
              <a:t>BP</a:t>
            </a:r>
            <a:r>
              <a:rPr lang="zh-CN" altLang="en-US" sz="3000" smtClean="0"/>
              <a:t>和</a:t>
            </a:r>
            <a:r>
              <a:rPr lang="en-US" altLang="zh-CN" sz="3000" smtClean="0"/>
              <a:t>BV</a:t>
            </a:r>
            <a:r>
              <a:rPr lang="zh-CN" altLang="en-US" sz="3000" smtClean="0"/>
              <a:t>操作原语的定义如下：</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914400" y="128588"/>
            <a:ext cx="7543800" cy="636587"/>
          </a:xfrm>
        </p:spPr>
        <p:txBody>
          <a:bodyPr/>
          <a:lstStyle/>
          <a:p>
            <a:pPr eaLnBrk="1" hangingPunct="1"/>
            <a:r>
              <a:rPr lang="zh-CN" altLang="en-US" sz="4800" smtClean="0">
                <a:latin typeface="华文新魏" panose="02010800040101010101" pitchFamily="2" charset="-122"/>
                <a:ea typeface="华文新魏" panose="02010800040101010101" pitchFamily="2" charset="-122"/>
              </a:rPr>
              <a:t>二元信号量</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30722" name="Rectangle 3"/>
          <p:cNvSpPr>
            <a:spLocks noGrp="1" noChangeArrowheads="1"/>
          </p:cNvSpPr>
          <p:nvPr>
            <p:ph type="body" idx="4294967295"/>
          </p:nvPr>
        </p:nvSpPr>
        <p:spPr>
          <a:xfrm>
            <a:off x="827088" y="981075"/>
            <a:ext cx="7705725" cy="5616575"/>
          </a:xfrm>
        </p:spPr>
        <p:txBody>
          <a:bodyPr/>
          <a:lstStyle/>
          <a:p>
            <a:pPr eaLnBrk="1" hangingPunct="1">
              <a:spcBef>
                <a:spcPct val="10000"/>
              </a:spcBef>
            </a:pPr>
            <a:r>
              <a:rPr lang="en-US" altLang="zh-CN" sz="2200" smtClean="0">
                <a:latin typeface="华文新魏" panose="02010800040101010101" pitchFamily="2" charset="-122"/>
                <a:ea typeface="华文新魏" panose="02010800040101010101" pitchFamily="2" charset="-122"/>
              </a:rPr>
              <a:t> typedef struct binary_semaphore {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int value;                       /*value</a:t>
            </a:r>
            <a:r>
              <a:rPr lang="zh-CN" altLang="en-US" sz="2200" smtClean="0">
                <a:latin typeface="华文新魏" panose="02010800040101010101" pitchFamily="2" charset="-122"/>
                <a:ea typeface="华文新魏" panose="02010800040101010101" pitchFamily="2" charset="-122"/>
              </a:rPr>
              <a:t>取值</a:t>
            </a:r>
            <a:r>
              <a:rPr lang="en-US" altLang="zh-CN" sz="2200" smtClean="0">
                <a:latin typeface="华文新魏" panose="02010800040101010101" pitchFamily="2" charset="-122"/>
                <a:ea typeface="华文新魏" panose="02010800040101010101" pitchFamily="2" charset="-122"/>
              </a:rPr>
              <a:t>0 or 1*/</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struct pcb *list;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void BP(binary_semaphore &amp;s)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if(s.value==1)</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s.value=0;</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else</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sleep(s.list);</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void BV(binary_semaphore &amp;s)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if(s.list is empty( ))</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s.value=1;</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else</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latin typeface="华文新魏" panose="02010800040101010101" pitchFamily="2" charset="-122"/>
                <a:ea typeface="华文新魏" panose="02010800040101010101" pitchFamily="2" charset="-122"/>
              </a:rPr>
              <a:t>	      wakeup(s.list);</a:t>
            </a:r>
            <a:endParaRPr lang="en-US" altLang="zh-CN" sz="2200" smtClean="0">
              <a:latin typeface="华文新魏" panose="02010800040101010101" pitchFamily="2" charset="-122"/>
              <a:ea typeface="华文新魏" panose="02010800040101010101" pitchFamily="2" charset="-122"/>
            </a:endParaRPr>
          </a:p>
          <a:p>
            <a:pPr eaLnBrk="1" hangingPunct="1">
              <a:spcBef>
                <a:spcPct val="10000"/>
              </a:spcBef>
            </a:pPr>
            <a:r>
              <a:rPr lang="en-US" altLang="zh-CN" sz="2200" smtClean="0"/>
              <a:t>}</a:t>
            </a:r>
            <a:endParaRPr lang="en-US" altLang="zh-CN" sz="2200" smtClean="0"/>
          </a:p>
        </p:txBody>
      </p:sp>
    </p:spTree>
  </p:cSld>
  <p:clrMapOvr>
    <a:masterClrMapping/>
  </p:clrMapOvr>
  <p:transition>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t>信号量的物理意义</a:t>
            </a:r>
            <a:endParaRPr lang="zh-CN" altLang="en-US" smtClean="0"/>
          </a:p>
        </p:txBody>
      </p:sp>
      <p:sp>
        <p:nvSpPr>
          <p:cNvPr id="70659" name="Rectangle 3"/>
          <p:cNvSpPr>
            <a:spLocks noGrp="1" noChangeArrowheads="1"/>
          </p:cNvSpPr>
          <p:nvPr>
            <p:ph type="body" idx="1"/>
          </p:nvPr>
        </p:nvSpPr>
        <p:spPr/>
        <p:txBody>
          <a:bodyPr/>
          <a:lstStyle/>
          <a:p>
            <a:r>
              <a:rPr lang="zh-CN" altLang="en-US" sz="2800" smtClean="0"/>
              <a:t>信号量</a:t>
            </a:r>
            <a:r>
              <a:rPr lang="en-US" altLang="zh-CN" sz="2800" smtClean="0"/>
              <a:t>S</a:t>
            </a:r>
            <a:r>
              <a:rPr lang="zh-CN" altLang="en-US" sz="2800" smtClean="0"/>
              <a:t>的初值表示可用资源数</a:t>
            </a:r>
            <a:endParaRPr lang="zh-CN" altLang="en-US" sz="2800" smtClean="0"/>
          </a:p>
          <a:p>
            <a:r>
              <a:rPr lang="zh-CN" altLang="en-US" sz="2800" smtClean="0"/>
              <a:t>当</a:t>
            </a:r>
            <a:r>
              <a:rPr lang="en-US" altLang="zh-CN" sz="2800" smtClean="0"/>
              <a:t>S&gt;0</a:t>
            </a:r>
            <a:r>
              <a:rPr lang="zh-CN" altLang="en-US" sz="2800" smtClean="0"/>
              <a:t>时，</a:t>
            </a:r>
            <a:r>
              <a:rPr lang="en-US" altLang="zh-CN" sz="2800" smtClean="0"/>
              <a:t>S</a:t>
            </a:r>
            <a:r>
              <a:rPr lang="zh-CN" altLang="en-US" sz="2800" smtClean="0"/>
              <a:t>的值表示还剩可用资源数</a:t>
            </a:r>
            <a:endParaRPr lang="zh-CN" altLang="en-US" sz="2800" smtClean="0"/>
          </a:p>
          <a:p>
            <a:r>
              <a:rPr lang="zh-CN" altLang="en-US" sz="2800" smtClean="0"/>
              <a:t>当</a:t>
            </a:r>
            <a:r>
              <a:rPr lang="en-US" altLang="zh-CN" sz="2800" smtClean="0"/>
              <a:t>S&lt;=0</a:t>
            </a:r>
            <a:r>
              <a:rPr lang="zh-CN" altLang="en-US" sz="2800" smtClean="0"/>
              <a:t>时，表示已无资源可分配，其绝对值表示此时在等待队列中等待分配资源的进程数</a:t>
            </a:r>
            <a:endParaRPr lang="zh-CN" altLang="en-US" sz="2800" smtClean="0"/>
          </a:p>
          <a:p>
            <a:r>
              <a:rPr lang="en-US" altLang="zh-CN" sz="2800" smtClean="0"/>
              <a:t>Wait</a:t>
            </a:r>
            <a:r>
              <a:rPr lang="zh-CN" altLang="en-US" sz="2800" smtClean="0"/>
              <a:t>操作：申请资源，若</a:t>
            </a:r>
            <a:r>
              <a:rPr lang="en-US" altLang="zh-CN" sz="2800" smtClean="0"/>
              <a:t>S&gt;0</a:t>
            </a:r>
            <a:r>
              <a:rPr lang="zh-CN" altLang="en-US" sz="2800" smtClean="0"/>
              <a:t>，意味着有资源可以申请，操作后，</a:t>
            </a:r>
            <a:r>
              <a:rPr lang="en-US" altLang="zh-CN" sz="2800" smtClean="0"/>
              <a:t>S=S-1</a:t>
            </a:r>
            <a:r>
              <a:rPr lang="zh-CN" altLang="en-US" sz="2800" smtClean="0"/>
              <a:t>意味着资源减少</a:t>
            </a:r>
            <a:endParaRPr lang="zh-CN" altLang="en-US" sz="2800" smtClean="0"/>
          </a:p>
          <a:p>
            <a:r>
              <a:rPr lang="en-US" altLang="zh-CN" sz="2800" smtClean="0"/>
              <a:t>Signal</a:t>
            </a:r>
            <a:r>
              <a:rPr lang="zh-CN" altLang="en-US" sz="2800" smtClean="0"/>
              <a:t>操作：释放资源，执行</a:t>
            </a:r>
            <a:r>
              <a:rPr lang="en-US" altLang="zh-CN" sz="2800" smtClean="0"/>
              <a:t>Signal</a:t>
            </a:r>
            <a:r>
              <a:rPr lang="zh-CN" altLang="en-US" sz="2800" smtClean="0"/>
              <a:t>操作之后，</a:t>
            </a:r>
            <a:r>
              <a:rPr lang="en-US" altLang="zh-CN" sz="2800" smtClean="0"/>
              <a:t>S=S+1,</a:t>
            </a:r>
            <a:r>
              <a:rPr lang="zh-CN" altLang="en-US" sz="2800" smtClean="0"/>
              <a:t>意味着资源数增加</a:t>
            </a:r>
            <a:endParaRPr lang="zh-CN" altLang="en-US" sz="2800" smtClean="0"/>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信号量的物理意义</a:t>
            </a:r>
            <a:endParaRPr lang="zh-CN" altLang="en-US" smtClean="0"/>
          </a:p>
        </p:txBody>
      </p:sp>
      <p:sp>
        <p:nvSpPr>
          <p:cNvPr id="71683" name="Rectangle 3"/>
          <p:cNvSpPr>
            <a:spLocks noGrp="1" noChangeArrowheads="1"/>
          </p:cNvSpPr>
          <p:nvPr>
            <p:ph type="body" idx="1"/>
          </p:nvPr>
        </p:nvSpPr>
        <p:spPr/>
        <p:txBody>
          <a:bodyPr/>
          <a:lstStyle/>
          <a:p>
            <a:r>
              <a:rPr lang="zh-CN" altLang="en-US" smtClean="0"/>
              <a:t>信号量的变化范围：</a:t>
            </a:r>
            <a:endParaRPr lang="zh-CN" altLang="en-US" smtClean="0"/>
          </a:p>
          <a:p>
            <a:pPr lvl="1">
              <a:buFont typeface="Wingdings" panose="05000000000000000000" pitchFamily="2" charset="2"/>
              <a:buNone/>
            </a:pPr>
            <a:r>
              <a:rPr lang="zh-CN" altLang="en-US" smtClean="0"/>
              <a:t>设可用资源数为</a:t>
            </a:r>
            <a:r>
              <a:rPr lang="en-US" altLang="zh-CN" smtClean="0"/>
              <a:t>m</a:t>
            </a:r>
            <a:r>
              <a:rPr lang="zh-CN" altLang="en-US" smtClean="0"/>
              <a:t>，进程数为</a:t>
            </a:r>
            <a:r>
              <a:rPr lang="en-US" altLang="zh-CN" smtClean="0"/>
              <a:t>n</a:t>
            </a:r>
            <a:endParaRPr lang="en-US" altLang="zh-CN" smtClean="0"/>
          </a:p>
          <a:p>
            <a:pPr lvl="1"/>
            <a:r>
              <a:rPr lang="zh-CN" altLang="en-US" smtClean="0"/>
              <a:t>阻塞等待</a:t>
            </a:r>
            <a:r>
              <a:rPr lang="zh-CN" altLang="en-US" smtClean="0">
                <a:sym typeface="Wingdings" panose="05000000000000000000" pitchFamily="2" charset="2"/>
              </a:rPr>
              <a:t>：</a:t>
            </a:r>
            <a:r>
              <a:rPr lang="en-US" altLang="zh-CN" smtClean="0">
                <a:sym typeface="Wingdings" panose="05000000000000000000" pitchFamily="2" charset="2"/>
              </a:rPr>
              <a:t> -(n-m)&lt;=S &lt;=m</a:t>
            </a:r>
            <a:endParaRPr lang="zh-CN" alt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85800" y="5029200"/>
            <a:ext cx="1981200" cy="457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2707" name="Text Box 3"/>
          <p:cNvSpPr txBox="1">
            <a:spLocks noChangeArrowheads="1"/>
          </p:cNvSpPr>
          <p:nvPr/>
        </p:nvSpPr>
        <p:spPr bwMode="auto">
          <a:xfrm>
            <a:off x="22098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P4</a:t>
            </a:r>
            <a:endParaRPr lang="en-US" altLang="zh-CN" sz="2400">
              <a:latin typeface="Tahoma" panose="020B0604030504040204" pitchFamily="34" charset="0"/>
            </a:endParaRPr>
          </a:p>
        </p:txBody>
      </p:sp>
      <p:sp>
        <p:nvSpPr>
          <p:cNvPr id="72708" name="Rectangle 4"/>
          <p:cNvSpPr>
            <a:spLocks noGrp="1" noChangeArrowheads="1"/>
          </p:cNvSpPr>
          <p:nvPr>
            <p:ph type="title"/>
          </p:nvPr>
        </p:nvSpPr>
        <p:spPr/>
        <p:txBody>
          <a:bodyPr/>
          <a:lstStyle/>
          <a:p>
            <a:endParaRPr lang="zh-CN" altLang="en-US" smtClean="0"/>
          </a:p>
        </p:txBody>
      </p:sp>
      <p:sp>
        <p:nvSpPr>
          <p:cNvPr id="72709" name="Oval 5"/>
          <p:cNvSpPr>
            <a:spLocks noChangeArrowheads="1"/>
          </p:cNvSpPr>
          <p:nvPr/>
        </p:nvSpPr>
        <p:spPr bwMode="auto">
          <a:xfrm>
            <a:off x="2667000" y="2971800"/>
            <a:ext cx="609600" cy="685800"/>
          </a:xfrm>
          <a:prstGeom prst="ellipse">
            <a:avLst/>
          </a:prstGeom>
          <a:solidFill>
            <a:schemeClr val="accent1"/>
          </a:solidFill>
          <a:ln w="9525">
            <a:solidFill>
              <a:schemeClr val="tx1"/>
            </a:solidFill>
            <a:miter lim="800000"/>
          </a:ln>
          <a:effectLst/>
        </p:spPr>
        <p:txBody>
          <a:bodyPr wrap="none" anchor="ctr"/>
          <a:lstStyle/>
          <a:p>
            <a:endParaRPr lang="zh-CN" altLang="en-US"/>
          </a:p>
        </p:txBody>
      </p:sp>
      <p:sp>
        <p:nvSpPr>
          <p:cNvPr id="72710" name="Rectangle 6"/>
          <p:cNvSpPr>
            <a:spLocks noChangeArrowheads="1"/>
          </p:cNvSpPr>
          <p:nvPr/>
        </p:nvSpPr>
        <p:spPr bwMode="auto">
          <a:xfrm>
            <a:off x="3429000" y="5029200"/>
            <a:ext cx="1676400" cy="4572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72711" name="Text Box 7"/>
          <p:cNvSpPr txBox="1">
            <a:spLocks noChangeArrowheads="1"/>
          </p:cNvSpPr>
          <p:nvPr/>
        </p:nvSpPr>
        <p:spPr bwMode="auto">
          <a:xfrm>
            <a:off x="6858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P1</a:t>
            </a:r>
            <a:endParaRPr lang="en-US" altLang="zh-CN" sz="2400">
              <a:latin typeface="Tahoma" panose="020B0604030504040204" pitchFamily="34" charset="0"/>
            </a:endParaRPr>
          </a:p>
        </p:txBody>
      </p:sp>
      <p:sp>
        <p:nvSpPr>
          <p:cNvPr id="72712" name="Text Box 8"/>
          <p:cNvSpPr txBox="1">
            <a:spLocks noChangeArrowheads="1"/>
          </p:cNvSpPr>
          <p:nvPr/>
        </p:nvSpPr>
        <p:spPr bwMode="auto">
          <a:xfrm>
            <a:off x="12192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P2</a:t>
            </a:r>
            <a:endParaRPr lang="en-US" altLang="zh-CN" sz="2400">
              <a:latin typeface="Tahoma" panose="020B0604030504040204" pitchFamily="34" charset="0"/>
            </a:endParaRPr>
          </a:p>
        </p:txBody>
      </p:sp>
      <p:sp>
        <p:nvSpPr>
          <p:cNvPr id="72713" name="Text Box 9"/>
          <p:cNvSpPr txBox="1">
            <a:spLocks noChangeArrowheads="1"/>
          </p:cNvSpPr>
          <p:nvPr/>
        </p:nvSpPr>
        <p:spPr bwMode="auto">
          <a:xfrm>
            <a:off x="1752600" y="5029200"/>
            <a:ext cx="533400" cy="457200"/>
          </a:xfrm>
          <a:prstGeom prst="rect">
            <a:avLst/>
          </a:prstGeom>
          <a:noFill/>
          <a:ln w="9525">
            <a:noFill/>
            <a:miter lim="800000"/>
          </a:ln>
          <a:effectLst/>
        </p:spPr>
        <p:txBody>
          <a:bodyPr>
            <a:spAutoFit/>
          </a:bodyPr>
          <a:lstStyle/>
          <a:p>
            <a:pPr>
              <a:spcBef>
                <a:spcPct val="50000"/>
              </a:spcBef>
            </a:pPr>
            <a:r>
              <a:rPr lang="en-US" altLang="zh-CN" sz="2400">
                <a:latin typeface="Tahoma" panose="020B0604030504040204" pitchFamily="34" charset="0"/>
              </a:rPr>
              <a:t>P3</a:t>
            </a:r>
            <a:endParaRPr lang="en-US" altLang="zh-CN" sz="2400">
              <a:latin typeface="Tahoma" panose="020B0604030504040204" pitchFamily="34" charset="0"/>
            </a:endParaRPr>
          </a:p>
        </p:txBody>
      </p:sp>
      <p:sp>
        <p:nvSpPr>
          <p:cNvPr id="72714" name="Text Box 10"/>
          <p:cNvSpPr txBox="1">
            <a:spLocks noChangeArrowheads="1"/>
          </p:cNvSpPr>
          <p:nvPr/>
        </p:nvSpPr>
        <p:spPr bwMode="auto">
          <a:xfrm>
            <a:off x="1066800" y="5638800"/>
            <a:ext cx="1447800" cy="457200"/>
          </a:xfrm>
          <a:prstGeom prst="rect">
            <a:avLst/>
          </a:prstGeom>
          <a:noFill/>
          <a:ln w="9525">
            <a:noFill/>
            <a:miter lim="800000"/>
          </a:ln>
          <a:effectLst/>
        </p:spPr>
        <p:txBody>
          <a:bodyPr>
            <a:spAutoFit/>
          </a:bodyPr>
          <a:lstStyle/>
          <a:p>
            <a:pPr>
              <a:spcBef>
                <a:spcPct val="50000"/>
              </a:spcBef>
            </a:pPr>
            <a:r>
              <a:rPr lang="zh-CN" altLang="en-US" sz="2400">
                <a:latin typeface="Tahoma" panose="020B0604030504040204" pitchFamily="34" charset="0"/>
              </a:rPr>
              <a:t>就绪队列</a:t>
            </a:r>
            <a:endParaRPr lang="zh-CN" altLang="en-US" sz="2400">
              <a:latin typeface="Tahoma" panose="020B0604030504040204" pitchFamily="34" charset="0"/>
            </a:endParaRPr>
          </a:p>
        </p:txBody>
      </p:sp>
      <p:sp>
        <p:nvSpPr>
          <p:cNvPr id="72715" name="Text Box 11"/>
          <p:cNvSpPr txBox="1">
            <a:spLocks noChangeArrowheads="1"/>
          </p:cNvSpPr>
          <p:nvPr/>
        </p:nvSpPr>
        <p:spPr bwMode="auto">
          <a:xfrm>
            <a:off x="1981200" y="3048000"/>
            <a:ext cx="1066800" cy="457200"/>
          </a:xfrm>
          <a:prstGeom prst="rect">
            <a:avLst/>
          </a:prstGeom>
          <a:noFill/>
          <a:ln w="9525">
            <a:noFill/>
            <a:miter lim="800000"/>
          </a:ln>
          <a:effectLst/>
        </p:spPr>
        <p:txBody>
          <a:bodyPr>
            <a:spAutoFit/>
          </a:bodyPr>
          <a:lstStyle/>
          <a:p>
            <a:pPr>
              <a:spcBef>
                <a:spcPct val="50000"/>
              </a:spcBef>
            </a:pPr>
            <a:r>
              <a:rPr lang="zh-CN" altLang="en-US" sz="2400">
                <a:latin typeface="Tahoma" panose="020B0604030504040204" pitchFamily="34" charset="0"/>
              </a:rPr>
              <a:t>运行</a:t>
            </a:r>
            <a:endParaRPr lang="zh-CN" altLang="en-US" sz="2400">
              <a:latin typeface="Tahoma" panose="020B0604030504040204" pitchFamily="34" charset="0"/>
            </a:endParaRPr>
          </a:p>
        </p:txBody>
      </p:sp>
      <p:sp>
        <p:nvSpPr>
          <p:cNvPr id="72716" name="Text Box 12"/>
          <p:cNvSpPr txBox="1">
            <a:spLocks noChangeArrowheads="1"/>
          </p:cNvSpPr>
          <p:nvPr/>
        </p:nvSpPr>
        <p:spPr bwMode="auto">
          <a:xfrm>
            <a:off x="3657600" y="5715000"/>
            <a:ext cx="1447800" cy="457200"/>
          </a:xfrm>
          <a:prstGeom prst="rect">
            <a:avLst/>
          </a:prstGeom>
          <a:noFill/>
          <a:ln w="9525">
            <a:noFill/>
            <a:miter lim="800000"/>
          </a:ln>
          <a:effectLst/>
        </p:spPr>
        <p:txBody>
          <a:bodyPr>
            <a:spAutoFit/>
          </a:bodyPr>
          <a:lstStyle/>
          <a:p>
            <a:pPr>
              <a:spcBef>
                <a:spcPct val="50000"/>
              </a:spcBef>
            </a:pPr>
            <a:r>
              <a:rPr lang="zh-CN" altLang="en-US" sz="2400">
                <a:latin typeface="Tahoma" panose="020B0604030504040204" pitchFamily="34" charset="0"/>
              </a:rPr>
              <a:t>等待队列</a:t>
            </a:r>
            <a:endParaRPr lang="zh-CN" altLang="en-US" sz="2400">
              <a:latin typeface="Tahoma" panose="020B0604030504040204" pitchFamily="34" charset="0"/>
            </a:endParaRPr>
          </a:p>
        </p:txBody>
      </p:sp>
      <p:sp>
        <p:nvSpPr>
          <p:cNvPr id="72717" name="Text Box 13"/>
          <p:cNvSpPr txBox="1">
            <a:spLocks noChangeArrowheads="1"/>
          </p:cNvSpPr>
          <p:nvPr/>
        </p:nvSpPr>
        <p:spPr bwMode="auto">
          <a:xfrm>
            <a:off x="381000" y="1905000"/>
            <a:ext cx="5791200" cy="579438"/>
          </a:xfrm>
          <a:prstGeom prst="rect">
            <a:avLst/>
          </a:prstGeom>
          <a:noFill/>
          <a:ln w="9525">
            <a:noFill/>
            <a:miter lim="800000"/>
          </a:ln>
          <a:effectLst/>
        </p:spPr>
        <p:txBody>
          <a:bodyPr>
            <a:spAutoFit/>
          </a:bodyPr>
          <a:lstStyle/>
          <a:p>
            <a:pPr>
              <a:spcBef>
                <a:spcPct val="50000"/>
              </a:spcBef>
            </a:pPr>
            <a:r>
              <a:rPr lang="zh-CN" altLang="en-US" sz="3200">
                <a:latin typeface="Tahoma" panose="020B0604030504040204" pitchFamily="34" charset="0"/>
              </a:rPr>
              <a:t>例：</a:t>
            </a:r>
            <a:r>
              <a:rPr lang="en-US" altLang="zh-CN" sz="3200">
                <a:latin typeface="Tahoma" panose="020B0604030504040204" pitchFamily="34" charset="0"/>
              </a:rPr>
              <a:t>4</a:t>
            </a:r>
            <a:r>
              <a:rPr lang="zh-CN" altLang="en-US" sz="3200">
                <a:latin typeface="Tahoma" panose="020B0604030504040204" pitchFamily="34" charset="0"/>
              </a:rPr>
              <a:t>个进程共享</a:t>
            </a:r>
            <a:r>
              <a:rPr lang="en-US" altLang="zh-CN" sz="3200">
                <a:latin typeface="Tahoma" panose="020B0604030504040204" pitchFamily="34" charset="0"/>
              </a:rPr>
              <a:t>2</a:t>
            </a:r>
            <a:r>
              <a:rPr lang="zh-CN" altLang="en-US" sz="3200">
                <a:latin typeface="Tahoma" panose="020B0604030504040204" pitchFamily="34" charset="0"/>
              </a:rPr>
              <a:t>台打印机</a:t>
            </a:r>
            <a:endParaRPr lang="zh-CN" altLang="en-US" sz="3200">
              <a:latin typeface="Tahoma" panose="020B0604030504040204" pitchFamily="34" charset="0"/>
            </a:endParaRPr>
          </a:p>
        </p:txBody>
      </p:sp>
      <p:sp>
        <p:nvSpPr>
          <p:cNvPr id="72718" name="Text Box 14"/>
          <p:cNvSpPr txBox="1">
            <a:spLocks noChangeArrowheads="1"/>
          </p:cNvSpPr>
          <p:nvPr/>
        </p:nvSpPr>
        <p:spPr bwMode="auto">
          <a:xfrm>
            <a:off x="5562600" y="1752600"/>
            <a:ext cx="3581400" cy="4838700"/>
          </a:xfrm>
          <a:prstGeom prst="rect">
            <a:avLst/>
          </a:prstGeom>
          <a:noFill/>
          <a:ln w="9525">
            <a:noFill/>
            <a:miter lim="800000"/>
          </a:ln>
          <a:effectLst/>
        </p:spPr>
        <p:txBody>
          <a:bodyPr>
            <a:spAutoFit/>
          </a:bodyPr>
          <a:lstStyle/>
          <a:p>
            <a:pPr marL="457200" indent="-457200">
              <a:spcBef>
                <a:spcPct val="50000"/>
              </a:spcBef>
            </a:pPr>
            <a:r>
              <a:rPr lang="en-US" altLang="zh-CN" sz="2400">
                <a:latin typeface="Tahoma" panose="020B0604030504040204" pitchFamily="34" charset="0"/>
              </a:rPr>
              <a:t>S</a:t>
            </a:r>
            <a:r>
              <a:rPr lang="zh-CN" altLang="en-US" sz="2400">
                <a:latin typeface="Tahoma" panose="020B0604030504040204" pitchFamily="34" charset="0"/>
              </a:rPr>
              <a:t>：</a:t>
            </a:r>
            <a:r>
              <a:rPr lang="en-US" altLang="zh-CN" sz="2400">
                <a:latin typeface="Tahoma" panose="020B0604030504040204" pitchFamily="34" charset="0"/>
              </a:rPr>
              <a:t>2</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1		P1:wait(s)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0        p2:wait(s)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-1       p3:wait(s)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-2       p4:wait(s)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-1		p1:signal(s)</a:t>
            </a:r>
            <a:endParaRPr lang="en-US" altLang="zh-CN" sz="2400">
              <a:latin typeface="Tahoma" panose="020B0604030504040204" pitchFamily="34" charset="0"/>
            </a:endParaRPr>
          </a:p>
          <a:p>
            <a:pPr marL="457200" indent="-457200">
              <a:spcBef>
                <a:spcPct val="50000"/>
              </a:spcBef>
            </a:pPr>
            <a:r>
              <a:rPr lang="en-US" altLang="zh-CN" sz="2400">
                <a:latin typeface="Tahoma" panose="020B0604030504040204" pitchFamily="34" charset="0"/>
              </a:rPr>
              <a:t>0       p2:signal(s)</a:t>
            </a:r>
            <a:endParaRPr lang="en-US" altLang="zh-CN" sz="2400">
              <a:latin typeface="Tahoma" panose="020B0604030504040204" pitchFamily="34" charset="0"/>
            </a:endParaRPr>
          </a:p>
          <a:p>
            <a:pPr marL="457200" indent="-457200">
              <a:spcBef>
                <a:spcPct val="50000"/>
              </a:spcBef>
              <a:buFontTx/>
              <a:buAutoNum type="arabicPlain"/>
            </a:pPr>
            <a:r>
              <a:rPr lang="en-US" altLang="zh-CN" sz="2400">
                <a:latin typeface="Tahoma" panose="020B0604030504040204" pitchFamily="34" charset="0"/>
              </a:rPr>
              <a:t>    p3:signal(s)</a:t>
            </a:r>
            <a:endParaRPr lang="en-US" altLang="zh-CN" sz="2400">
              <a:latin typeface="Tahoma" panose="020B0604030504040204" pitchFamily="34" charset="0"/>
            </a:endParaRPr>
          </a:p>
          <a:p>
            <a:pPr marL="457200" indent="-457200">
              <a:spcBef>
                <a:spcPct val="50000"/>
              </a:spcBef>
              <a:buFontTx/>
              <a:buAutoNum type="arabicPlain"/>
            </a:pPr>
            <a:r>
              <a:rPr lang="en-US" altLang="zh-CN" sz="2400">
                <a:latin typeface="Tahoma" panose="020B0604030504040204" pitchFamily="34" charset="0"/>
              </a:rPr>
              <a:t>    p4:signal(s)</a:t>
            </a:r>
            <a:endParaRPr lang="en-US" altLang="zh-CN" sz="2400">
              <a:latin typeface="Tahoma" panose="020B060403050404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381000" y="817245"/>
            <a:ext cx="8382000" cy="934085"/>
          </a:xfrm>
          <a:prstGeom prst="rect">
            <a:avLst/>
          </a:prstGeom>
          <a:noFill/>
          <a:ln w="9525">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400"/>
              <a:t>描述：多个进程共享临界资源，并且对资源的访问是互斥的，资源可用单位数为</a:t>
            </a:r>
            <a:r>
              <a:rPr lang="en-US" altLang="zh-CN" sz="2400"/>
              <a:t>1</a:t>
            </a:r>
            <a:r>
              <a:rPr lang="zh-CN" altLang="en-US" sz="2400"/>
              <a:t>。</a:t>
            </a:r>
            <a:endParaRPr lang="zh-CN" altLang="en-US" sz="2400"/>
          </a:p>
        </p:txBody>
      </p:sp>
      <p:sp>
        <p:nvSpPr>
          <p:cNvPr id="2" name="Rectangle 2"/>
          <p:cNvSpPr>
            <a:spLocks noGrp="1" noChangeArrowheads="1"/>
          </p:cNvSpPr>
          <p:nvPr/>
        </p:nvSpPr>
        <p:spPr>
          <a:xfrm>
            <a:off x="36195" y="8255"/>
            <a:ext cx="8839200" cy="84455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mtClean="0">
                <a:latin typeface="华文新魏" panose="02010800040101010101" pitchFamily="2" charset="-122"/>
                <a:ea typeface="华文新魏" panose="02010800040101010101" pitchFamily="2" charset="-122"/>
              </a:rPr>
              <a:t>信号量实现互斥</a:t>
            </a:r>
            <a:endParaRPr lang="zh-CN" altLang="zh-CN" smtClean="0">
              <a:latin typeface="华文新魏" panose="02010800040101010101" pitchFamily="2" charset="-122"/>
              <a:ea typeface="华文新魏" panose="02010800040101010101" pitchFamily="2" charset="-122"/>
            </a:endParaRPr>
          </a:p>
        </p:txBody>
      </p:sp>
      <p:pic>
        <p:nvPicPr>
          <p:cNvPr id="5" name="图片 4"/>
          <p:cNvPicPr>
            <a:picLocks noChangeAspect="1"/>
          </p:cNvPicPr>
          <p:nvPr>
            <p:custDataLst>
              <p:tags r:id="rId1"/>
            </p:custDataLst>
          </p:nvPr>
        </p:nvPicPr>
        <p:blipFill>
          <a:blip r:embed="rId2"/>
          <a:stretch>
            <a:fillRect/>
          </a:stretch>
        </p:blipFill>
        <p:spPr>
          <a:xfrm>
            <a:off x="1467485" y="1567180"/>
            <a:ext cx="5694045" cy="5290820"/>
          </a:xfrm>
          <a:prstGeom prst="rect">
            <a:avLst/>
          </a:prstGeom>
        </p:spPr>
      </p:pic>
    </p:spTree>
  </p:cSld>
  <p:clrMapOvr>
    <a:masterClrMapping/>
  </p:clrMapOvr>
  <p:transition>
    <p:dissolv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2" name="Rectangle 3"/>
          <p:cNvSpPr>
            <a:spLocks noGrp="1" noChangeArrowheads="1"/>
          </p:cNvSpPr>
          <p:nvPr/>
        </p:nvSpPr>
        <p:spPr>
          <a:xfrm>
            <a:off x="107950" y="666750"/>
            <a:ext cx="8669655" cy="48437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buFont typeface="Wingdings" panose="05000000000000000000" pitchFamily="2" charset="2"/>
              <a:buNone/>
            </a:pPr>
            <a:r>
              <a:rPr kumimoji="0" lang="zh-CN" altLang="en-US" sz="2400" smtClean="0"/>
              <a:t>用信号量及</a:t>
            </a:r>
            <a:r>
              <a:rPr kumimoji="0" lang="en-US" altLang="zh-CN" sz="2400" smtClean="0"/>
              <a:t>P</a:t>
            </a:r>
            <a:r>
              <a:rPr kumimoji="0" lang="zh-CN" altLang="en-US" sz="2400" smtClean="0"/>
              <a:t>、</a:t>
            </a:r>
            <a:r>
              <a:rPr kumimoji="0" lang="en-US" altLang="zh-CN" sz="2400" smtClean="0"/>
              <a:t>V</a:t>
            </a:r>
            <a:r>
              <a:rPr kumimoji="0" lang="zh-CN" altLang="en-US" sz="2400" smtClean="0"/>
              <a:t>操作来描述上</a:t>
            </a:r>
            <a:r>
              <a:rPr kumimoji="0" lang="zh-CN" altLang="en-US" sz="2400" smtClean="0"/>
              <a:t>图</a:t>
            </a:r>
            <a:endParaRPr kumimoji="0" lang="zh-CN" altLang="en-US" sz="2400" smtClean="0"/>
          </a:p>
          <a:p>
            <a:pPr algn="just">
              <a:buFont typeface="Wingdings" panose="05000000000000000000" pitchFamily="2" charset="2"/>
              <a:buNone/>
            </a:pPr>
            <a:r>
              <a:rPr kumimoji="0" lang="en-US" altLang="zh-CN" sz="2400" smtClean="0">
                <a:solidFill>
                  <a:srgbClr val="FF0000"/>
                </a:solidFill>
              </a:rPr>
              <a:t>1</a:t>
            </a:r>
            <a:r>
              <a:rPr kumimoji="0" lang="zh-CN" altLang="en-US" sz="2400" smtClean="0">
                <a:solidFill>
                  <a:srgbClr val="FF0000"/>
                </a:solidFill>
              </a:rPr>
              <a:t>、说明进程的互斥</a:t>
            </a:r>
            <a:r>
              <a:rPr kumimoji="0" lang="zh-CN" altLang="en-US" sz="2400" smtClean="0">
                <a:solidFill>
                  <a:srgbClr val="FF0000"/>
                </a:solidFill>
              </a:rPr>
              <a:t>关系</a:t>
            </a:r>
            <a:endParaRPr kumimoji="0" lang="zh-CN" altLang="en-US" sz="2400" smtClean="0">
              <a:solidFill>
                <a:srgbClr val="FF0000"/>
              </a:solidFill>
            </a:endParaRPr>
          </a:p>
          <a:p>
            <a:pPr algn="just">
              <a:buFont typeface="Wingdings" panose="05000000000000000000" pitchFamily="2" charset="2"/>
              <a:buNone/>
            </a:pPr>
            <a:r>
              <a:rPr kumimoji="0" lang="zh-CN" altLang="en-US" sz="2400" smtClean="0"/>
              <a:t>    进程</a:t>
            </a:r>
            <a:r>
              <a:rPr kumimoji="0" lang="en-US" altLang="zh-CN" sz="2400" smtClean="0"/>
              <a:t>P1</a:t>
            </a:r>
            <a:r>
              <a:rPr kumimoji="0" lang="zh-CN" altLang="en-US" sz="2400" smtClean="0"/>
              <a:t>、</a:t>
            </a:r>
            <a:r>
              <a:rPr kumimoji="0" lang="en-US" altLang="zh-CN" sz="2400" smtClean="0"/>
              <a:t>P2</a:t>
            </a:r>
            <a:r>
              <a:rPr kumimoji="0" lang="zh-CN" altLang="en-US" sz="2400" smtClean="0"/>
              <a:t>、。。。、</a:t>
            </a:r>
            <a:r>
              <a:rPr kumimoji="0" lang="en-US" altLang="zh-CN" sz="2400" smtClean="0"/>
              <a:t>Pn</a:t>
            </a:r>
            <a:r>
              <a:rPr kumimoji="0" lang="zh-CN" altLang="en-US" sz="2400" smtClean="0"/>
              <a:t>可并行执行，他们的运行时序时随机的、异步的。</a:t>
            </a:r>
            <a:r>
              <a:rPr kumimoji="0" lang="zh-CN" altLang="en-US" sz="2400" smtClean="0"/>
              <a:t>但对于</a:t>
            </a:r>
            <a:r>
              <a:rPr kumimoji="0" lang="en-US" altLang="zh-CN" sz="2400" smtClean="0"/>
              <a:t>X</a:t>
            </a:r>
            <a:r>
              <a:rPr kumimoji="0" lang="zh-CN" altLang="en-US" sz="2400" smtClean="0"/>
              <a:t>的操作只能互斥、排他的进行</a:t>
            </a:r>
            <a:r>
              <a:rPr kumimoji="0" lang="zh-CN" altLang="en-US" sz="2400" smtClean="0"/>
              <a:t>。</a:t>
            </a:r>
            <a:endParaRPr kumimoji="0" lang="zh-CN" altLang="en-US" sz="2400" smtClean="0"/>
          </a:p>
          <a:p>
            <a:pPr algn="just">
              <a:buFont typeface="Wingdings" panose="05000000000000000000" pitchFamily="2" charset="2"/>
              <a:buNone/>
            </a:pPr>
            <a:r>
              <a:rPr kumimoji="0" lang="en-US" altLang="zh-CN" sz="2400" smtClean="0">
                <a:solidFill>
                  <a:srgbClr val="FF0000"/>
                </a:solidFill>
              </a:rPr>
              <a:t>2</a:t>
            </a:r>
            <a:r>
              <a:rPr kumimoji="0" lang="zh-CN" altLang="en-US" sz="2400" smtClean="0">
                <a:solidFill>
                  <a:srgbClr val="FF0000"/>
                </a:solidFill>
              </a:rPr>
              <a:t>、设置信号灯，说明含义、初值</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a:t>
            </a:r>
            <a:r>
              <a:rPr kumimoji="0" lang="zh-CN" altLang="en-US" sz="2400" smtClean="0">
                <a:latin typeface="Calibri" panose="020F0502020204030204" charset="0"/>
              </a:rPr>
              <a:t>①</a:t>
            </a:r>
            <a:r>
              <a:rPr kumimoji="0" lang="zh-CN" altLang="en-US" sz="2400" smtClean="0"/>
              <a:t>当</a:t>
            </a:r>
            <a:r>
              <a:rPr kumimoji="0" lang="en-US" altLang="zh-CN" sz="2400" smtClean="0"/>
              <a:t>s = 1 </a:t>
            </a:r>
            <a:r>
              <a:rPr kumimoji="0" lang="zh-CN" altLang="en-US" sz="2400" smtClean="0"/>
              <a:t>表示系统有一个临界资源</a:t>
            </a:r>
            <a:r>
              <a:rPr kumimoji="0" lang="en-US" altLang="zh-CN" sz="2400" smtClean="0"/>
              <a:t>X</a:t>
            </a:r>
            <a:r>
              <a:rPr kumimoji="0" lang="zh-CN" altLang="en-US" sz="2400" smtClean="0"/>
              <a:t>可用（空闲状态</a:t>
            </a:r>
            <a:r>
              <a:rPr kumimoji="0" lang="zh-CN" altLang="en-US" sz="2400" smtClean="0"/>
              <a:t>）</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sym typeface="+mn-ea"/>
              </a:rPr>
              <a:t> </a:t>
            </a:r>
            <a:r>
              <a:rPr kumimoji="0" lang="zh-CN" altLang="en-US" sz="2400" smtClean="0">
                <a:latin typeface="Calibri" panose="020F0502020204030204" charset="0"/>
                <a:sym typeface="+mn-ea"/>
              </a:rPr>
              <a:t>②</a:t>
            </a:r>
            <a:r>
              <a:rPr kumimoji="0" lang="zh-CN" altLang="en-US" sz="2400" smtClean="0">
                <a:sym typeface="+mn-ea"/>
              </a:rPr>
              <a:t>当</a:t>
            </a:r>
            <a:r>
              <a:rPr kumimoji="0" lang="en-US" altLang="zh-CN" sz="2400" smtClean="0">
                <a:sym typeface="+mn-ea"/>
              </a:rPr>
              <a:t>s &lt;=0 </a:t>
            </a:r>
            <a:r>
              <a:rPr kumimoji="0" lang="zh-CN" altLang="en-US" sz="2400" smtClean="0">
                <a:sym typeface="+mn-ea"/>
              </a:rPr>
              <a:t>表示</a:t>
            </a:r>
            <a:r>
              <a:rPr kumimoji="0" lang="zh-CN" altLang="en-US" sz="2400" smtClean="0">
                <a:sym typeface="+mn-ea"/>
              </a:rPr>
              <a:t>系统没有临界资源</a:t>
            </a:r>
            <a:r>
              <a:rPr kumimoji="0" lang="en-US" altLang="zh-CN" sz="2400" smtClean="0">
                <a:sym typeface="+mn-ea"/>
              </a:rPr>
              <a:t>X</a:t>
            </a:r>
            <a:r>
              <a:rPr kumimoji="0" lang="zh-CN" altLang="en-US" sz="2400" smtClean="0">
                <a:sym typeface="+mn-ea"/>
              </a:rPr>
              <a:t>可用（占用状态）</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此时</a:t>
            </a:r>
            <a:r>
              <a:rPr kumimoji="0" lang="en-US" altLang="zh-CN" sz="2400" smtClean="0"/>
              <a:t>s</a:t>
            </a:r>
            <a:r>
              <a:rPr kumimoji="0" lang="zh-CN" altLang="en-US" sz="2400" smtClean="0"/>
              <a:t>的绝对值表示由于申请临界资源</a:t>
            </a:r>
            <a:r>
              <a:rPr kumimoji="0" lang="en-US" altLang="zh-CN" sz="2400" smtClean="0"/>
              <a:t>X</a:t>
            </a:r>
            <a:r>
              <a:rPr kumimoji="0" lang="zh-CN" altLang="en-US" sz="2400" smtClean="0"/>
              <a:t>二处于等待状态的进程数。</a:t>
            </a:r>
            <a:endParaRPr kumimoji="0" lang="zh-CN" altLang="en-US" sz="2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685800" y="341313"/>
            <a:ext cx="7772400" cy="11430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进程的并发性</a:t>
            </a:r>
            <a:r>
              <a:rPr lang="en-US" altLang="zh-CN" sz="4000" smtClean="0">
                <a:latin typeface="华文新魏" panose="02010800040101010101" pitchFamily="2" charset="-122"/>
                <a:ea typeface="华文新魏" panose="02010800040101010101" pitchFamily="2" charset="-122"/>
              </a:rPr>
              <a:t>(3)</a:t>
            </a:r>
            <a:br>
              <a:rPr lang="en-US" altLang="zh-CN" sz="4000" smtClean="0">
                <a:latin typeface="华文新魏" panose="02010800040101010101" pitchFamily="2" charset="-122"/>
                <a:ea typeface="华文新魏" panose="02010800040101010101" pitchFamily="2" charset="-122"/>
              </a:rPr>
            </a:br>
            <a:r>
              <a:rPr lang="zh-CN" altLang="en-US" sz="4000" smtClean="0">
                <a:latin typeface="华文新魏" panose="02010800040101010101" pitchFamily="2" charset="-122"/>
                <a:ea typeface="华文新魏" panose="02010800040101010101" pitchFamily="2" charset="-122"/>
              </a:rPr>
              <a:t>观察程序并发 执行</a:t>
            </a:r>
            <a:r>
              <a:rPr lang="zh-CN" altLang="zh-CN" sz="4000" smtClean="0">
                <a:latin typeface="华文新魏" panose="02010800040101010101" pitchFamily="2" charset="-122"/>
                <a:ea typeface="华文新魏" panose="02010800040101010101" pitchFamily="2" charset="-122"/>
              </a:rPr>
              <a:t>现象</a:t>
            </a:r>
            <a:endParaRPr lang="zh-CN" altLang="en-US" sz="4000" smtClean="0">
              <a:latin typeface="华文新魏" panose="02010800040101010101" pitchFamily="2" charset="-122"/>
              <a:ea typeface="华文新魏" panose="02010800040101010101" pitchFamily="2" charset="-122"/>
            </a:endParaRPr>
          </a:p>
        </p:txBody>
      </p:sp>
      <p:sp>
        <p:nvSpPr>
          <p:cNvPr id="22530" name="Rectangle 3"/>
          <p:cNvSpPr>
            <a:spLocks noGrp="1" noChangeArrowheads="1"/>
          </p:cNvSpPr>
          <p:nvPr>
            <p:ph type="body" idx="4294967295"/>
          </p:nvPr>
        </p:nvSpPr>
        <p:spPr>
          <a:xfrm>
            <a:off x="395288" y="1773238"/>
            <a:ext cx="8353425" cy="4679950"/>
          </a:xfrm>
        </p:spPr>
        <p:txBody>
          <a:bodyPr/>
          <a:lstStyle/>
          <a:p>
            <a:r>
              <a:rPr lang="en-US" altLang="zh-CN" sz="3000" smtClean="0"/>
              <a:t>(1) </a:t>
            </a:r>
            <a:r>
              <a:rPr lang="zh-CN" altLang="zh-CN" sz="3000" smtClean="0"/>
              <a:t>小程序操作数据块有先后次序，按数据块序号从小到大处理。</a:t>
            </a:r>
            <a:endParaRPr lang="en-US" altLang="zh-CN" sz="3000" smtClean="0"/>
          </a:p>
          <a:p>
            <a:r>
              <a:rPr lang="en-US" altLang="zh-CN" sz="3000" smtClean="0"/>
              <a:t>(2) </a:t>
            </a:r>
            <a:r>
              <a:rPr lang="zh-CN" altLang="zh-CN" sz="3000" smtClean="0"/>
              <a:t>小程序可以并发执行的，例如，“输入”</a:t>
            </a:r>
            <a:r>
              <a:rPr lang="en-US" altLang="zh-CN" sz="3000" smtClean="0"/>
              <a:t> i</a:t>
            </a:r>
            <a:r>
              <a:rPr lang="zh-CN" altLang="zh-CN" sz="3000" smtClean="0"/>
              <a:t>３、“加工”</a:t>
            </a:r>
            <a:r>
              <a:rPr lang="en-US" altLang="zh-CN" sz="3000" smtClean="0"/>
              <a:t> p</a:t>
            </a:r>
            <a:r>
              <a:rPr lang="zh-CN" altLang="zh-CN" sz="3000" smtClean="0"/>
              <a:t>２与“输出”</a:t>
            </a:r>
            <a:r>
              <a:rPr lang="en-US" altLang="zh-CN" sz="3000" smtClean="0"/>
              <a:t> o</a:t>
            </a:r>
            <a:r>
              <a:rPr lang="zh-CN" altLang="zh-CN" sz="3000" smtClean="0"/>
              <a:t>１可并行操作。这样</a:t>
            </a:r>
            <a:r>
              <a:rPr lang="en-US" altLang="zh-CN" sz="3000" smtClean="0"/>
              <a:t> CPU</a:t>
            </a:r>
            <a:r>
              <a:rPr lang="zh-CN" altLang="zh-CN" sz="3000" smtClean="0"/>
              <a:t>、输入设备和输出设备</a:t>
            </a:r>
            <a:r>
              <a:rPr lang="zh-CN" altLang="en-US" sz="3000" smtClean="0"/>
              <a:t>可</a:t>
            </a:r>
            <a:r>
              <a:rPr lang="zh-CN" altLang="zh-CN" sz="3000" smtClean="0"/>
              <a:t>并行工作。</a:t>
            </a:r>
            <a:endParaRPr lang="en-US" altLang="zh-CN" sz="3000" smtClean="0"/>
          </a:p>
          <a:p>
            <a:r>
              <a:rPr lang="en-US" altLang="zh-CN" sz="3000" smtClean="0"/>
              <a:t>(3) </a:t>
            </a:r>
            <a:r>
              <a:rPr lang="zh-CN" altLang="zh-CN" sz="3000" smtClean="0"/>
              <a:t>小程序并发执行</a:t>
            </a:r>
            <a:r>
              <a:rPr lang="zh-CN" altLang="en-US" sz="3000" smtClean="0"/>
              <a:t>时</a:t>
            </a:r>
            <a:r>
              <a:rPr lang="zh-CN" altLang="zh-CN" sz="3000" smtClean="0"/>
              <a:t>，相互之间会产生制约关系，原因是小程序</a:t>
            </a:r>
            <a:r>
              <a:rPr lang="en-US" altLang="zh-CN" sz="3000" smtClean="0"/>
              <a:t>1</a:t>
            </a:r>
            <a:r>
              <a:rPr lang="zh-CN" altLang="zh-CN" sz="3000" smtClean="0"/>
              <a:t>与２共享资源</a:t>
            </a:r>
            <a:r>
              <a:rPr lang="en-US" altLang="zh-CN" sz="3000" smtClean="0"/>
              <a:t>--</a:t>
            </a:r>
            <a:r>
              <a:rPr lang="zh-CN" altLang="zh-CN" sz="3000" smtClean="0"/>
              <a:t>缓冲区</a:t>
            </a:r>
            <a:r>
              <a:rPr lang="en-US" altLang="zh-CN" sz="3000" smtClean="0"/>
              <a:t>1</a:t>
            </a:r>
            <a:r>
              <a:rPr lang="zh-CN" altLang="zh-CN" sz="3000" smtClean="0"/>
              <a:t>，小程序</a:t>
            </a:r>
            <a:r>
              <a:rPr lang="en-US" altLang="zh-CN" sz="3000" smtClean="0"/>
              <a:t>2</a:t>
            </a:r>
            <a:r>
              <a:rPr lang="zh-CN" altLang="zh-CN" sz="3000" smtClean="0"/>
              <a:t>与 </a:t>
            </a:r>
            <a:r>
              <a:rPr lang="en-US" altLang="zh-CN" sz="3000" smtClean="0"/>
              <a:t>3</a:t>
            </a:r>
            <a:r>
              <a:rPr lang="zh-CN" altLang="zh-CN" sz="3000" smtClean="0"/>
              <a:t>共享资源</a:t>
            </a:r>
            <a:r>
              <a:rPr lang="en-US" altLang="zh-CN" sz="3000" smtClean="0"/>
              <a:t>--</a:t>
            </a:r>
            <a:r>
              <a:rPr lang="zh-CN" altLang="zh-CN" sz="3000" smtClean="0"/>
              <a:t>缓冲区</a:t>
            </a:r>
            <a:r>
              <a:rPr lang="en-US" altLang="zh-CN" sz="3000" smtClean="0"/>
              <a:t>2</a:t>
            </a:r>
            <a:r>
              <a:rPr lang="zh-CN" altLang="zh-CN" sz="3000" smtClean="0"/>
              <a:t>，</a:t>
            </a:r>
            <a:r>
              <a:rPr lang="zh-CN" altLang="en-US" sz="3000" smtClean="0"/>
              <a:t>出现了竞争共享资源问题。</a:t>
            </a:r>
            <a:endParaRPr lang="en-US" altLang="zh-CN" sz="300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869315" y="163830"/>
            <a:ext cx="7772400" cy="1143000"/>
          </a:xfrm>
        </p:spPr>
        <p:txBody>
          <a:bodyPr/>
          <a:lstStyle/>
          <a:p>
            <a:r>
              <a:rPr lang="zh-CN" altLang="en-US" smtClean="0">
                <a:latin typeface="华文新魏" panose="02010800040101010101" pitchFamily="2" charset="-122"/>
                <a:ea typeface="华文新魏" panose="02010800040101010101" pitchFamily="2" charset="-122"/>
              </a:rPr>
              <a:t>利用信号量实现互斥</a:t>
            </a:r>
            <a:endParaRPr lang="zh-CN" altLang="en-US" smtClean="0">
              <a:latin typeface="华文新魏" panose="02010800040101010101" pitchFamily="2" charset="-122"/>
              <a:ea typeface="华文新魏" panose="02010800040101010101" pitchFamily="2" charset="-122"/>
            </a:endParaRPr>
          </a:p>
        </p:txBody>
      </p:sp>
      <p:sp>
        <p:nvSpPr>
          <p:cNvPr id="51202" name="Rectangle 3"/>
          <p:cNvSpPr>
            <a:spLocks noGrp="1" noChangeArrowheads="1"/>
          </p:cNvSpPr>
          <p:nvPr>
            <p:ph type="body" idx="1"/>
          </p:nvPr>
        </p:nvSpPr>
        <p:spPr>
          <a:xfrm>
            <a:off x="6749415" y="1861820"/>
            <a:ext cx="2550160" cy="3844290"/>
          </a:xfrm>
        </p:spPr>
        <p:txBody>
          <a:bodyPr/>
          <a:lstStyle/>
          <a:p>
            <a:pPr marL="0" indent="0">
              <a:lnSpc>
                <a:spcPct val="90000"/>
              </a:lnSpc>
              <a:buNone/>
            </a:pPr>
            <a:r>
              <a:rPr lang="zh-CN" altLang="en-US" sz="2600" smtClean="0"/>
              <a:t>主</a:t>
            </a:r>
            <a:r>
              <a:rPr lang="zh-CN" altLang="en-US" sz="2600" smtClean="0"/>
              <a:t>程序描述</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main()</a:t>
            </a:r>
            <a:endParaRPr lang="en-US" altLang="zh-CN" sz="2600" smtClean="0"/>
          </a:p>
          <a:p>
            <a:pPr>
              <a:lnSpc>
                <a:spcPct val="90000"/>
              </a:lnSpc>
              <a:buFont typeface="Wingdings" panose="05000000000000000000" pitchFamily="2" charset="2"/>
              <a:buNone/>
            </a:pPr>
            <a:r>
              <a:rPr lang="en-US" altLang="zh-CN" sz="2600" smtClean="0"/>
              <a:t>{  int s=1;</a:t>
            </a:r>
            <a:endParaRPr lang="en-US" altLang="zh-CN" sz="2600" smtClean="0"/>
          </a:p>
          <a:p>
            <a:pPr>
              <a:lnSpc>
                <a:spcPct val="90000"/>
              </a:lnSpc>
              <a:buFont typeface="Wingdings" panose="05000000000000000000" pitchFamily="2" charset="2"/>
              <a:buNone/>
            </a:pPr>
            <a:r>
              <a:rPr lang="en-US" altLang="zh-CN" sz="2600" smtClean="0"/>
              <a:t>	cobegin{</a:t>
            </a:r>
            <a:endParaRPr lang="en-US" altLang="zh-CN" sz="2600" smtClean="0"/>
          </a:p>
          <a:p>
            <a:pPr>
              <a:lnSpc>
                <a:spcPct val="90000"/>
              </a:lnSpc>
              <a:buFont typeface="Wingdings" panose="05000000000000000000" pitchFamily="2" charset="2"/>
              <a:buNone/>
            </a:pPr>
            <a:r>
              <a:rPr lang="en-US" altLang="zh-CN" sz="2600" smtClean="0"/>
              <a:t>		P1;</a:t>
            </a:r>
            <a:endParaRPr lang="en-US" altLang="zh-CN" sz="2600" smtClean="0"/>
          </a:p>
          <a:p>
            <a:pPr>
              <a:lnSpc>
                <a:spcPct val="90000"/>
              </a:lnSpc>
              <a:buFont typeface="Wingdings" panose="05000000000000000000" pitchFamily="2" charset="2"/>
              <a:buNone/>
            </a:pPr>
            <a:r>
              <a:rPr lang="en-US" altLang="zh-CN" sz="2600" smtClean="0"/>
              <a:t>		P2;</a:t>
            </a:r>
            <a:endParaRPr lang="en-US" altLang="zh-CN" sz="2600" smtClean="0"/>
          </a:p>
          <a:p>
            <a:pPr>
              <a:lnSpc>
                <a:spcPct val="90000"/>
              </a:lnSpc>
              <a:buFont typeface="Wingdings" panose="05000000000000000000" pitchFamily="2" charset="2"/>
              <a:buNone/>
            </a:pPr>
            <a:r>
              <a:rPr lang="en-US" altLang="zh-CN" sz="2600" smtClean="0"/>
              <a:t>          </a:t>
            </a:r>
            <a:r>
              <a:rPr lang="zh-CN" altLang="en-US" sz="2600" smtClean="0"/>
              <a:t>。。。</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Pn;</a:t>
            </a:r>
            <a:endParaRPr lang="en-US" altLang="zh-CN" sz="2600" smtClean="0"/>
          </a:p>
          <a:p>
            <a:pPr>
              <a:lnSpc>
                <a:spcPct val="90000"/>
              </a:lnSpc>
              <a:buFont typeface="Wingdings" panose="05000000000000000000" pitchFamily="2" charset="2"/>
              <a:buNone/>
            </a:pPr>
            <a:r>
              <a:rPr lang="en-US" altLang="zh-CN" sz="2600" smtClean="0"/>
              <a:t>	}coend;</a:t>
            </a:r>
            <a:endParaRPr lang="en-US" altLang="zh-CN" sz="2600" smtClean="0"/>
          </a:p>
          <a:p>
            <a:pPr>
              <a:lnSpc>
                <a:spcPct val="90000"/>
              </a:lnSpc>
              <a:buFont typeface="Wingdings" panose="05000000000000000000" pitchFamily="2" charset="2"/>
              <a:buNone/>
            </a:pPr>
            <a:r>
              <a:rPr lang="en-US" altLang="zh-CN" sz="2600" smtClean="0"/>
              <a:t>}</a:t>
            </a:r>
            <a:endParaRPr lang="en-US" altLang="zh-CN" sz="2600" smtClean="0"/>
          </a:p>
        </p:txBody>
      </p:sp>
      <p:sp>
        <p:nvSpPr>
          <p:cNvPr id="51203" name="Rectangle 4"/>
          <p:cNvSpPr>
            <a:spLocks noChangeArrowheads="1"/>
          </p:cNvSpPr>
          <p:nvPr/>
        </p:nvSpPr>
        <p:spPr bwMode="auto">
          <a:xfrm>
            <a:off x="318770" y="1867535"/>
            <a:ext cx="1503680" cy="296672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t>  </a:t>
            </a:r>
            <a:r>
              <a:rPr lang="en-US" altLang="zh-CN" sz="2200">
                <a:latin typeface="Tahoma" panose="020B0604030504040204" pitchFamily="34" charset="0"/>
              </a:rPr>
              <a:t>P(s);</a:t>
            </a:r>
            <a:r>
              <a:rPr lang="en-US" altLang="zh-CN" sz="2200"/>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t> </a:t>
            </a:r>
            <a:r>
              <a:rPr lang="en-US" altLang="zh-CN" sz="2200"/>
              <a:t>X=X+1</a:t>
            </a:r>
            <a:r>
              <a:rPr lang="zh-CN" altLang="en-US" sz="2200"/>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p:txBody>
      </p:sp>
      <p:sp>
        <p:nvSpPr>
          <p:cNvPr id="51204" name="Rectangle 5"/>
          <p:cNvSpPr>
            <a:spLocks noChangeArrowheads="1"/>
          </p:cNvSpPr>
          <p:nvPr/>
        </p:nvSpPr>
        <p:spPr bwMode="auto">
          <a:xfrm>
            <a:off x="2119630" y="1861820"/>
            <a:ext cx="1228090" cy="297688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sym typeface="+mn-ea"/>
              </a:rPr>
              <a:t> </a:t>
            </a:r>
            <a:r>
              <a:rPr lang="en-US" altLang="zh-CN" sz="2200">
                <a:sym typeface="+mn-ea"/>
              </a:rPr>
              <a:t>X=X+1</a:t>
            </a:r>
            <a:r>
              <a:rPr lang="zh-CN" altLang="en-US"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2" name="矩形 1"/>
          <p:cNvSpPr/>
          <p:nvPr/>
        </p:nvSpPr>
        <p:spPr>
          <a:xfrm>
            <a:off x="186690" y="1774190"/>
            <a:ext cx="1363345"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974850" y="1774190"/>
            <a:ext cx="137287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6647815" y="1724025"/>
            <a:ext cx="2188210" cy="4634865"/>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471035" y="1845310"/>
            <a:ext cx="1228090" cy="2976880"/>
          </a:xfrm>
          <a:prstGeom prst="rect">
            <a:avLst/>
          </a:prstGeom>
          <a:noFill/>
          <a:ln w="9525">
            <a:noFill/>
            <a:miter lim="800000"/>
          </a:ln>
        </p:spPr>
        <p:txBody>
          <a:bodyPr/>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sym typeface="+mn-ea"/>
              </a:rPr>
              <a:t> </a:t>
            </a:r>
            <a:r>
              <a:rPr lang="en-US" altLang="zh-CN" sz="2200">
                <a:sym typeface="+mn-ea"/>
              </a:rPr>
              <a:t>X=X+1</a:t>
            </a:r>
            <a:r>
              <a:rPr lang="zh-CN" altLang="en-US"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7" name="矩形 6"/>
          <p:cNvSpPr/>
          <p:nvPr/>
        </p:nvSpPr>
        <p:spPr>
          <a:xfrm>
            <a:off x="4326255" y="1757680"/>
            <a:ext cx="137287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文本框 8"/>
          <p:cNvSpPr txBox="1"/>
          <p:nvPr/>
        </p:nvSpPr>
        <p:spPr>
          <a:xfrm>
            <a:off x="3364230" y="3240405"/>
            <a:ext cx="957580" cy="460375"/>
          </a:xfrm>
          <a:prstGeom prst="rect">
            <a:avLst/>
          </a:prstGeom>
          <a:noFill/>
        </p:spPr>
        <p:txBody>
          <a:bodyPr wrap="square" rtlCol="0">
            <a:spAutoFit/>
          </a:bodyPr>
          <a:p>
            <a:r>
              <a:rPr lang="zh-CN" altLang="en-US"/>
              <a:t>。。。</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381000" y="817245"/>
            <a:ext cx="8382000" cy="934085"/>
          </a:xfrm>
          <a:prstGeom prst="rect">
            <a:avLst/>
          </a:prstGeom>
          <a:noFill/>
          <a:ln w="9525">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400"/>
              <a:t>描述：多个进程共享临界资源（打印机），并且对资源的访问是互斥的，资源可用单位数为</a:t>
            </a:r>
            <a:r>
              <a:rPr lang="en-US" altLang="zh-CN" sz="2400"/>
              <a:t>m(m&gt;1)</a:t>
            </a:r>
            <a:r>
              <a:rPr lang="zh-CN" altLang="en-US" sz="2400"/>
              <a:t>。</a:t>
            </a:r>
            <a:endParaRPr lang="zh-CN" altLang="en-US" sz="2400"/>
          </a:p>
        </p:txBody>
      </p:sp>
      <p:sp>
        <p:nvSpPr>
          <p:cNvPr id="2" name="Rectangle 2"/>
          <p:cNvSpPr>
            <a:spLocks noGrp="1" noChangeArrowheads="1"/>
          </p:cNvSpPr>
          <p:nvPr/>
        </p:nvSpPr>
        <p:spPr>
          <a:xfrm>
            <a:off x="36195" y="8255"/>
            <a:ext cx="8839200" cy="84455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mtClean="0">
                <a:latin typeface="华文新魏" panose="02010800040101010101" pitchFamily="2" charset="-122"/>
                <a:ea typeface="华文新魏" panose="02010800040101010101" pitchFamily="2" charset="-122"/>
              </a:rPr>
              <a:t>信号量实现互斥</a:t>
            </a:r>
            <a:endParaRPr lang="zh-CN" altLang="zh-CN" smtClean="0">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1"/>
          <a:stretch>
            <a:fillRect/>
          </a:stretch>
        </p:blipFill>
        <p:spPr>
          <a:xfrm>
            <a:off x="1515745" y="1630680"/>
            <a:ext cx="6335395" cy="5206365"/>
          </a:xfrm>
          <a:prstGeom prst="rect">
            <a:avLst/>
          </a:prstGeom>
        </p:spPr>
      </p:pic>
    </p:spTree>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2" name="Rectangle 3"/>
          <p:cNvSpPr>
            <a:spLocks noGrp="1" noChangeArrowheads="1"/>
          </p:cNvSpPr>
          <p:nvPr/>
        </p:nvSpPr>
        <p:spPr>
          <a:xfrm>
            <a:off x="107950" y="666750"/>
            <a:ext cx="8669655" cy="48437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buFont typeface="Wingdings" panose="05000000000000000000" pitchFamily="2" charset="2"/>
              <a:buNone/>
            </a:pPr>
            <a:r>
              <a:rPr kumimoji="0" lang="zh-CN" altLang="en-US" sz="2400" smtClean="0"/>
              <a:t>用信号量及</a:t>
            </a:r>
            <a:r>
              <a:rPr kumimoji="0" lang="en-US" altLang="zh-CN" sz="2400" smtClean="0"/>
              <a:t>P</a:t>
            </a:r>
            <a:r>
              <a:rPr kumimoji="0" lang="zh-CN" altLang="en-US" sz="2400" smtClean="0"/>
              <a:t>、</a:t>
            </a:r>
            <a:r>
              <a:rPr kumimoji="0" lang="en-US" altLang="zh-CN" sz="2400" smtClean="0"/>
              <a:t>V</a:t>
            </a:r>
            <a:r>
              <a:rPr kumimoji="0" lang="zh-CN" altLang="en-US" sz="2400" smtClean="0"/>
              <a:t>操作来描述上</a:t>
            </a:r>
            <a:r>
              <a:rPr kumimoji="0" lang="zh-CN" altLang="en-US" sz="2400" smtClean="0"/>
              <a:t>图</a:t>
            </a:r>
            <a:endParaRPr kumimoji="0" lang="zh-CN" altLang="en-US" sz="2400" smtClean="0"/>
          </a:p>
          <a:p>
            <a:pPr algn="just">
              <a:buFont typeface="Wingdings" panose="05000000000000000000" pitchFamily="2" charset="2"/>
              <a:buNone/>
            </a:pPr>
            <a:r>
              <a:rPr kumimoji="0" lang="en-US" altLang="zh-CN" sz="2400" smtClean="0">
                <a:solidFill>
                  <a:srgbClr val="FF0000"/>
                </a:solidFill>
              </a:rPr>
              <a:t>1</a:t>
            </a:r>
            <a:r>
              <a:rPr kumimoji="0" lang="zh-CN" altLang="en-US" sz="2400" smtClean="0">
                <a:solidFill>
                  <a:srgbClr val="FF0000"/>
                </a:solidFill>
              </a:rPr>
              <a:t>、说明进程的互斥</a:t>
            </a:r>
            <a:r>
              <a:rPr kumimoji="0" lang="zh-CN" altLang="en-US" sz="2400" smtClean="0">
                <a:solidFill>
                  <a:srgbClr val="FF0000"/>
                </a:solidFill>
              </a:rPr>
              <a:t>关系</a:t>
            </a:r>
            <a:endParaRPr kumimoji="0" lang="zh-CN" altLang="en-US" sz="2400" smtClean="0">
              <a:solidFill>
                <a:srgbClr val="FF0000"/>
              </a:solidFill>
            </a:endParaRPr>
          </a:p>
          <a:p>
            <a:pPr algn="just">
              <a:buFont typeface="Wingdings" panose="05000000000000000000" pitchFamily="2" charset="2"/>
              <a:buNone/>
            </a:pPr>
            <a:r>
              <a:rPr kumimoji="0" lang="zh-CN" altLang="en-US" sz="2400" smtClean="0"/>
              <a:t>    进程</a:t>
            </a:r>
            <a:r>
              <a:rPr kumimoji="0" lang="en-US" altLang="zh-CN" sz="2400" smtClean="0"/>
              <a:t>P1</a:t>
            </a:r>
            <a:r>
              <a:rPr kumimoji="0" lang="zh-CN" altLang="en-US" sz="2400" smtClean="0"/>
              <a:t>、</a:t>
            </a:r>
            <a:r>
              <a:rPr kumimoji="0" lang="en-US" altLang="zh-CN" sz="2400" smtClean="0"/>
              <a:t>P2</a:t>
            </a:r>
            <a:r>
              <a:rPr kumimoji="0" lang="zh-CN" altLang="en-US" sz="2400" smtClean="0"/>
              <a:t>、。。。、</a:t>
            </a:r>
            <a:r>
              <a:rPr kumimoji="0" lang="en-US" altLang="zh-CN" sz="2400" smtClean="0"/>
              <a:t>Pn</a:t>
            </a:r>
            <a:r>
              <a:rPr kumimoji="0" lang="zh-CN" altLang="en-US" sz="2400" smtClean="0"/>
              <a:t>可并行执行，他们的运行时序时随机的、异步的。</a:t>
            </a:r>
            <a:r>
              <a:rPr kumimoji="0" lang="zh-CN" altLang="en-US" sz="2400" smtClean="0"/>
              <a:t>但对于</a:t>
            </a:r>
            <a:r>
              <a:rPr kumimoji="0" lang="en-US" altLang="zh-CN" sz="2400" smtClean="0"/>
              <a:t>X</a:t>
            </a:r>
            <a:r>
              <a:rPr kumimoji="0" lang="zh-CN" altLang="en-US" sz="2400" smtClean="0"/>
              <a:t>的操作只能互斥、排他的进行</a:t>
            </a:r>
            <a:r>
              <a:rPr kumimoji="0" lang="zh-CN" altLang="en-US" sz="2400" smtClean="0"/>
              <a:t>。</a:t>
            </a:r>
            <a:endParaRPr kumimoji="0" lang="zh-CN" altLang="en-US" sz="2400" smtClean="0"/>
          </a:p>
          <a:p>
            <a:pPr algn="just">
              <a:buFont typeface="Wingdings" panose="05000000000000000000" pitchFamily="2" charset="2"/>
              <a:buNone/>
            </a:pPr>
            <a:r>
              <a:rPr kumimoji="0" lang="en-US" altLang="zh-CN" sz="2400" smtClean="0">
                <a:solidFill>
                  <a:srgbClr val="FF0000"/>
                </a:solidFill>
              </a:rPr>
              <a:t>2</a:t>
            </a:r>
            <a:r>
              <a:rPr kumimoji="0" lang="zh-CN" altLang="en-US" sz="2400" smtClean="0">
                <a:solidFill>
                  <a:srgbClr val="FF0000"/>
                </a:solidFill>
              </a:rPr>
              <a:t>、设置信号灯，说明含义、初值</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a:t>
            </a:r>
            <a:r>
              <a:rPr kumimoji="0" lang="zh-CN" altLang="en-US" sz="2400" smtClean="0">
                <a:latin typeface="Calibri" panose="020F0502020204030204" charset="0"/>
              </a:rPr>
              <a:t>①</a:t>
            </a:r>
            <a:r>
              <a:rPr kumimoji="0" lang="zh-CN" altLang="en-US" sz="2400" smtClean="0"/>
              <a:t>当</a:t>
            </a:r>
            <a:r>
              <a:rPr kumimoji="0" lang="en-US" altLang="zh-CN" sz="2400" smtClean="0"/>
              <a:t>s = m </a:t>
            </a:r>
            <a:r>
              <a:rPr kumimoji="0" lang="zh-CN" altLang="en-US" sz="2400" smtClean="0"/>
              <a:t>表示系统有</a:t>
            </a:r>
            <a:r>
              <a:rPr kumimoji="0" lang="en-US" altLang="zh-CN" sz="2400" smtClean="0"/>
              <a:t>m</a:t>
            </a:r>
            <a:r>
              <a:rPr kumimoji="0" lang="zh-CN" altLang="en-US" sz="2400" smtClean="0"/>
              <a:t>个临界资源</a:t>
            </a:r>
            <a:r>
              <a:rPr kumimoji="0" lang="en-US" altLang="zh-CN" sz="2400" smtClean="0"/>
              <a:t>(</a:t>
            </a:r>
            <a:r>
              <a:rPr kumimoji="0" lang="zh-CN" altLang="en-US" sz="2400" smtClean="0"/>
              <a:t>打印机</a:t>
            </a:r>
            <a:r>
              <a:rPr kumimoji="0" lang="en-US" altLang="zh-CN" sz="2400" smtClean="0"/>
              <a:t>)</a:t>
            </a:r>
            <a:r>
              <a:rPr kumimoji="0" lang="zh-CN" altLang="en-US" sz="2400" smtClean="0"/>
              <a:t>可用</a:t>
            </a:r>
            <a:r>
              <a:rPr kumimoji="0" lang="en-US" altLang="zh-CN" sz="2400" smtClean="0"/>
              <a:t>(</a:t>
            </a:r>
            <a:r>
              <a:rPr kumimoji="0" lang="zh-CN" altLang="en-US" sz="2400" smtClean="0"/>
              <a:t>空闲状态</a:t>
            </a:r>
            <a:r>
              <a:rPr kumimoji="0" lang="en-US" altLang="zh-CN" sz="2400" smtClean="0"/>
              <a:t>)</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sym typeface="+mn-ea"/>
              </a:rPr>
              <a:t> </a:t>
            </a:r>
            <a:r>
              <a:rPr kumimoji="0" lang="zh-CN" altLang="en-US" sz="2400" smtClean="0">
                <a:latin typeface="Calibri" panose="020F0502020204030204" charset="0"/>
                <a:sym typeface="+mn-ea"/>
              </a:rPr>
              <a:t>②</a:t>
            </a:r>
            <a:r>
              <a:rPr kumimoji="0" lang="zh-CN" altLang="en-US" sz="2400" smtClean="0">
                <a:sym typeface="+mn-ea"/>
              </a:rPr>
              <a:t>当</a:t>
            </a:r>
            <a:r>
              <a:rPr kumimoji="0" lang="en-US" altLang="zh-CN" sz="2400" smtClean="0">
                <a:sym typeface="+mn-ea"/>
              </a:rPr>
              <a:t>s &lt;=0 </a:t>
            </a:r>
            <a:r>
              <a:rPr kumimoji="0" lang="zh-CN" altLang="en-US" sz="2400" smtClean="0">
                <a:sym typeface="+mn-ea"/>
              </a:rPr>
              <a:t>表示系统没有临界资源</a:t>
            </a:r>
            <a:r>
              <a:rPr kumimoji="0" lang="en-US" altLang="zh-CN" sz="2400" smtClean="0">
                <a:sym typeface="+mn-ea"/>
              </a:rPr>
              <a:t>(</a:t>
            </a:r>
            <a:r>
              <a:rPr kumimoji="0" lang="zh-CN" altLang="en-US" sz="2400" smtClean="0">
                <a:sym typeface="+mn-ea"/>
              </a:rPr>
              <a:t>打印机</a:t>
            </a:r>
            <a:r>
              <a:rPr kumimoji="0" lang="en-US" altLang="zh-CN" sz="2400" smtClean="0">
                <a:sym typeface="+mn-ea"/>
              </a:rPr>
              <a:t>)</a:t>
            </a:r>
            <a:r>
              <a:rPr kumimoji="0" lang="zh-CN" altLang="en-US" sz="2400" smtClean="0">
                <a:sym typeface="+mn-ea"/>
              </a:rPr>
              <a:t>可用（占用状态）</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此时</a:t>
            </a:r>
            <a:r>
              <a:rPr kumimoji="0" lang="en-US" altLang="zh-CN" sz="2400" smtClean="0"/>
              <a:t>s</a:t>
            </a:r>
            <a:r>
              <a:rPr kumimoji="0" lang="zh-CN" altLang="en-US" sz="2400" smtClean="0"/>
              <a:t>的绝对值表示由于申请临界资源</a:t>
            </a:r>
            <a:r>
              <a:rPr kumimoji="0" lang="en-US" altLang="zh-CN" sz="2400" smtClean="0">
                <a:sym typeface="+mn-ea"/>
              </a:rPr>
              <a:t>(</a:t>
            </a:r>
            <a:r>
              <a:rPr kumimoji="0" lang="zh-CN" altLang="en-US" sz="2400" smtClean="0">
                <a:sym typeface="+mn-ea"/>
              </a:rPr>
              <a:t>打印机</a:t>
            </a:r>
            <a:r>
              <a:rPr kumimoji="0" lang="en-US" altLang="zh-CN" sz="2400" smtClean="0">
                <a:sym typeface="+mn-ea"/>
              </a:rPr>
              <a:t>)</a:t>
            </a:r>
            <a:r>
              <a:rPr kumimoji="0" lang="zh-CN" altLang="en-US" sz="2400" smtClean="0"/>
              <a:t>而</a:t>
            </a:r>
            <a:r>
              <a:rPr kumimoji="0" lang="zh-CN" altLang="en-US" sz="2400" smtClean="0"/>
              <a:t>处于等待状态的进程数。</a:t>
            </a:r>
            <a:endParaRPr kumimoji="0" lang="zh-CN" altLang="en-US" sz="24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869315" y="163830"/>
            <a:ext cx="7772400" cy="1143000"/>
          </a:xfrm>
        </p:spPr>
        <p:txBody>
          <a:bodyPr/>
          <a:lstStyle/>
          <a:p>
            <a:r>
              <a:rPr lang="zh-CN" altLang="en-US" smtClean="0">
                <a:latin typeface="华文新魏" panose="02010800040101010101" pitchFamily="2" charset="-122"/>
                <a:ea typeface="华文新魏" panose="02010800040101010101" pitchFamily="2" charset="-122"/>
              </a:rPr>
              <a:t>利用信号量实现互斥</a:t>
            </a:r>
            <a:endParaRPr lang="zh-CN" altLang="en-US" smtClean="0">
              <a:latin typeface="华文新魏" panose="02010800040101010101" pitchFamily="2" charset="-122"/>
              <a:ea typeface="华文新魏" panose="02010800040101010101" pitchFamily="2" charset="-122"/>
            </a:endParaRPr>
          </a:p>
        </p:txBody>
      </p:sp>
      <p:sp>
        <p:nvSpPr>
          <p:cNvPr id="51202" name="Rectangle 3"/>
          <p:cNvSpPr>
            <a:spLocks noGrp="1" noChangeArrowheads="1"/>
          </p:cNvSpPr>
          <p:nvPr>
            <p:ph type="body" idx="1"/>
          </p:nvPr>
        </p:nvSpPr>
        <p:spPr>
          <a:xfrm>
            <a:off x="6749415" y="1861820"/>
            <a:ext cx="2550160" cy="3844290"/>
          </a:xfrm>
        </p:spPr>
        <p:txBody>
          <a:bodyPr/>
          <a:lstStyle/>
          <a:p>
            <a:pPr marL="0" indent="0">
              <a:lnSpc>
                <a:spcPct val="90000"/>
              </a:lnSpc>
              <a:buNone/>
            </a:pPr>
            <a:r>
              <a:rPr lang="zh-CN" altLang="en-US" sz="2600" smtClean="0"/>
              <a:t>主</a:t>
            </a:r>
            <a:r>
              <a:rPr lang="zh-CN" altLang="en-US" sz="2600" smtClean="0"/>
              <a:t>程序描述</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main()</a:t>
            </a:r>
            <a:endParaRPr lang="en-US" altLang="zh-CN" sz="2600" smtClean="0"/>
          </a:p>
          <a:p>
            <a:pPr>
              <a:lnSpc>
                <a:spcPct val="90000"/>
              </a:lnSpc>
              <a:buFont typeface="Wingdings" panose="05000000000000000000" pitchFamily="2" charset="2"/>
              <a:buNone/>
            </a:pPr>
            <a:r>
              <a:rPr lang="en-US" altLang="zh-CN" sz="2600" smtClean="0"/>
              <a:t>{  int s=m</a:t>
            </a:r>
            <a:r>
              <a:rPr lang="en-US" altLang="zh-CN" sz="2600" smtClean="0"/>
              <a:t>;</a:t>
            </a:r>
            <a:endParaRPr lang="en-US" altLang="zh-CN" sz="2600" smtClean="0"/>
          </a:p>
          <a:p>
            <a:pPr>
              <a:lnSpc>
                <a:spcPct val="90000"/>
              </a:lnSpc>
              <a:buFont typeface="Wingdings" panose="05000000000000000000" pitchFamily="2" charset="2"/>
              <a:buNone/>
            </a:pPr>
            <a:r>
              <a:rPr lang="en-US" altLang="zh-CN" sz="2600" smtClean="0"/>
              <a:t>	cobegin{</a:t>
            </a:r>
            <a:endParaRPr lang="en-US" altLang="zh-CN" sz="2600" smtClean="0"/>
          </a:p>
          <a:p>
            <a:pPr>
              <a:lnSpc>
                <a:spcPct val="90000"/>
              </a:lnSpc>
              <a:buFont typeface="Wingdings" panose="05000000000000000000" pitchFamily="2" charset="2"/>
              <a:buNone/>
            </a:pPr>
            <a:r>
              <a:rPr lang="en-US" altLang="zh-CN" sz="2600" smtClean="0"/>
              <a:t>		P1;</a:t>
            </a:r>
            <a:endParaRPr lang="en-US" altLang="zh-CN" sz="2600" smtClean="0"/>
          </a:p>
          <a:p>
            <a:pPr>
              <a:lnSpc>
                <a:spcPct val="90000"/>
              </a:lnSpc>
              <a:buFont typeface="Wingdings" panose="05000000000000000000" pitchFamily="2" charset="2"/>
              <a:buNone/>
            </a:pPr>
            <a:r>
              <a:rPr lang="en-US" altLang="zh-CN" sz="2600" smtClean="0"/>
              <a:t>		P2;</a:t>
            </a:r>
            <a:endParaRPr lang="en-US" altLang="zh-CN" sz="2600" smtClean="0"/>
          </a:p>
          <a:p>
            <a:pPr>
              <a:lnSpc>
                <a:spcPct val="90000"/>
              </a:lnSpc>
              <a:buFont typeface="Wingdings" panose="05000000000000000000" pitchFamily="2" charset="2"/>
              <a:buNone/>
            </a:pPr>
            <a:r>
              <a:rPr lang="en-US" altLang="zh-CN" sz="2600" smtClean="0"/>
              <a:t>          </a:t>
            </a:r>
            <a:r>
              <a:rPr lang="zh-CN" altLang="en-US" sz="2600" smtClean="0"/>
              <a:t>。。。</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Pn;</a:t>
            </a:r>
            <a:endParaRPr lang="en-US" altLang="zh-CN" sz="2600" smtClean="0"/>
          </a:p>
          <a:p>
            <a:pPr>
              <a:lnSpc>
                <a:spcPct val="90000"/>
              </a:lnSpc>
              <a:buFont typeface="Wingdings" panose="05000000000000000000" pitchFamily="2" charset="2"/>
              <a:buNone/>
            </a:pPr>
            <a:r>
              <a:rPr lang="en-US" altLang="zh-CN" sz="2600" smtClean="0"/>
              <a:t>	}coend;</a:t>
            </a:r>
            <a:endParaRPr lang="en-US" altLang="zh-CN" sz="2600" smtClean="0"/>
          </a:p>
          <a:p>
            <a:pPr>
              <a:lnSpc>
                <a:spcPct val="90000"/>
              </a:lnSpc>
              <a:buFont typeface="Wingdings" panose="05000000000000000000" pitchFamily="2" charset="2"/>
              <a:buNone/>
            </a:pPr>
            <a:r>
              <a:rPr lang="en-US" altLang="zh-CN" sz="2600" smtClean="0"/>
              <a:t>}</a:t>
            </a:r>
            <a:endParaRPr lang="en-US" altLang="zh-CN" sz="2600" smtClean="0"/>
          </a:p>
        </p:txBody>
      </p:sp>
      <p:sp>
        <p:nvSpPr>
          <p:cNvPr id="51203" name="Rectangle 4"/>
          <p:cNvSpPr>
            <a:spLocks noChangeArrowheads="1"/>
          </p:cNvSpPr>
          <p:nvPr/>
        </p:nvSpPr>
        <p:spPr bwMode="auto">
          <a:xfrm>
            <a:off x="175260" y="1867535"/>
            <a:ext cx="1503680" cy="296672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P1()</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t>  </a:t>
            </a:r>
            <a:r>
              <a:rPr lang="en-US" altLang="zh-CN" sz="2200">
                <a:latin typeface="Tahoma" panose="020B0604030504040204" pitchFamily="34" charset="0"/>
              </a:rPr>
              <a:t>P(s);</a:t>
            </a:r>
            <a:r>
              <a:rPr lang="en-US" altLang="zh-CN" sz="2200"/>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1800"/>
              <a:t>申请打印机；</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p:txBody>
      </p:sp>
      <p:sp>
        <p:nvSpPr>
          <p:cNvPr id="51204" name="Rectangle 5"/>
          <p:cNvSpPr>
            <a:spLocks noChangeArrowheads="1"/>
          </p:cNvSpPr>
          <p:nvPr/>
        </p:nvSpPr>
        <p:spPr bwMode="auto">
          <a:xfrm>
            <a:off x="1975485" y="1861820"/>
            <a:ext cx="1372235" cy="297688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P2()</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1800">
                <a:sym typeface="+mn-ea"/>
              </a:rPr>
              <a:t>申请打印机；</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2" name="矩形 1"/>
          <p:cNvSpPr/>
          <p:nvPr/>
        </p:nvSpPr>
        <p:spPr>
          <a:xfrm>
            <a:off x="186690" y="1774190"/>
            <a:ext cx="1363345"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1974850" y="1774190"/>
            <a:ext cx="137287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6647815" y="1724025"/>
            <a:ext cx="2188210" cy="4634865"/>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326890" y="1845310"/>
            <a:ext cx="1443355" cy="2976880"/>
          </a:xfrm>
          <a:prstGeom prst="rect">
            <a:avLst/>
          </a:prstGeom>
          <a:noFill/>
          <a:ln w="9525">
            <a:noFill/>
            <a:miter lim="800000"/>
          </a:ln>
        </p:spPr>
        <p:txBody>
          <a:bodyPr/>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Pn()</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sym typeface="+mn-ea"/>
              </a:rPr>
              <a:t>  </a:t>
            </a:r>
            <a:r>
              <a:rPr lang="en-US" altLang="zh-CN" sz="2200">
                <a:latin typeface="Tahoma" panose="020B0604030504040204" pitchFamily="34" charset="0"/>
                <a:sym typeface="+mn-ea"/>
              </a:rPr>
              <a:t>P(s);</a:t>
            </a:r>
            <a:r>
              <a:rPr lang="en-US" altLang="zh-CN" sz="2200">
                <a:sym typeface="+mn-ea"/>
              </a:rPr>
              <a:t>    </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zh-CN" altLang="en-US" sz="2200">
                <a:sym typeface="+mn-ea"/>
              </a:rPr>
              <a:t> </a:t>
            </a:r>
            <a:r>
              <a:rPr lang="zh-CN" altLang="en-US" sz="1800">
                <a:sym typeface="+mn-ea"/>
              </a:rPr>
              <a:t>申请打印机；</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sym typeface="+mn-ea"/>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sp>
        <p:nvSpPr>
          <p:cNvPr id="7" name="矩形 6"/>
          <p:cNvSpPr/>
          <p:nvPr/>
        </p:nvSpPr>
        <p:spPr>
          <a:xfrm>
            <a:off x="4326255" y="1757680"/>
            <a:ext cx="1443990" cy="370967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文本框 8"/>
          <p:cNvSpPr txBox="1"/>
          <p:nvPr/>
        </p:nvSpPr>
        <p:spPr>
          <a:xfrm>
            <a:off x="3364230" y="3240405"/>
            <a:ext cx="957580" cy="460375"/>
          </a:xfrm>
          <a:prstGeom prst="rect">
            <a:avLst/>
          </a:prstGeom>
          <a:noFill/>
        </p:spPr>
        <p:txBody>
          <a:bodyPr wrap="square" rtlCol="0">
            <a:spAutoFit/>
          </a:bodyPr>
          <a:p>
            <a:r>
              <a:rPr lang="zh-CN" altLang="en-US"/>
              <a:t>。。。</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zh-CN" altLang="en-US" smtClean="0">
                <a:latin typeface="华文新魏" panose="02010800040101010101" pitchFamily="2" charset="-122"/>
                <a:ea typeface="华文新魏" panose="02010800040101010101" pitchFamily="2" charset="-122"/>
              </a:rPr>
              <a:t>信号量实现互斥</a:t>
            </a:r>
            <a:endParaRPr lang="zh-CN" altLang="en-US" smtClean="0">
              <a:latin typeface="华文新魏" panose="02010800040101010101" pitchFamily="2" charset="-122"/>
              <a:ea typeface="华文新魏" panose="02010800040101010101" pitchFamily="2" charset="-122"/>
            </a:endParaRPr>
          </a:p>
        </p:txBody>
      </p:sp>
      <p:sp>
        <p:nvSpPr>
          <p:cNvPr id="32770" name="Rectangle 3"/>
          <p:cNvSpPr>
            <a:spLocks noGrp="1" noChangeArrowheads="1"/>
          </p:cNvSpPr>
          <p:nvPr>
            <p:ph type="body" idx="1"/>
          </p:nvPr>
        </p:nvSpPr>
        <p:spPr>
          <a:xfrm>
            <a:off x="539750" y="1700530"/>
            <a:ext cx="7924800" cy="3736975"/>
          </a:xfrm>
        </p:spPr>
        <p:txBody>
          <a:bodyPr/>
          <a:lstStyle/>
          <a:p>
            <a:r>
              <a:rPr lang="zh-CN" altLang="en-US" sz="2600" smtClean="0"/>
              <a:t>为临界资源设置一个</a:t>
            </a:r>
            <a:r>
              <a:rPr lang="zh-CN" altLang="en-US" sz="2600" smtClean="0">
                <a:solidFill>
                  <a:srgbClr val="CC3300"/>
                </a:solidFill>
              </a:rPr>
              <a:t>互斥信号量</a:t>
            </a:r>
            <a:r>
              <a:rPr lang="en-US" altLang="zh-CN" sz="2600" smtClean="0"/>
              <a:t>mutex</a:t>
            </a:r>
            <a:r>
              <a:rPr lang="zh-CN" altLang="en-US" sz="2600" smtClean="0"/>
              <a:t>，其</a:t>
            </a:r>
            <a:r>
              <a:rPr lang="zh-CN" altLang="en-US" sz="2600" smtClean="0">
                <a:solidFill>
                  <a:srgbClr val="CC3300"/>
                </a:solidFill>
              </a:rPr>
              <a:t>初值为</a:t>
            </a:r>
            <a:r>
              <a:rPr lang="en-US" altLang="zh-CN" sz="2600" smtClean="0">
                <a:solidFill>
                  <a:srgbClr val="CC3300"/>
                </a:solidFill>
              </a:rPr>
              <a:t>N</a:t>
            </a:r>
            <a:r>
              <a:rPr lang="zh-CN" altLang="en-US" sz="2600" smtClean="0">
                <a:solidFill>
                  <a:srgbClr val="CC3300"/>
                </a:solidFill>
              </a:rPr>
              <a:t>（系统提供的同类资源最大数目</a:t>
            </a:r>
            <a:r>
              <a:rPr lang="zh-CN" altLang="en-US" sz="2600" smtClean="0">
                <a:solidFill>
                  <a:srgbClr val="CC3300"/>
                </a:solidFill>
              </a:rPr>
              <a:t>）</a:t>
            </a:r>
            <a:r>
              <a:rPr lang="zh-CN" altLang="en-US" sz="2600" smtClean="0"/>
              <a:t>；在每个进程中将临界区代码置于</a:t>
            </a:r>
            <a:r>
              <a:rPr lang="en-US" altLang="zh-CN" sz="2600" smtClean="0"/>
              <a:t>P(mutex)</a:t>
            </a:r>
            <a:r>
              <a:rPr lang="zh-CN" altLang="en-US" sz="2600" smtClean="0"/>
              <a:t>和</a:t>
            </a:r>
            <a:r>
              <a:rPr lang="en-US" altLang="zh-CN" sz="2600" smtClean="0"/>
              <a:t>V(mutex)</a:t>
            </a:r>
            <a:r>
              <a:rPr lang="zh-CN" altLang="en-US" sz="2600" smtClean="0"/>
              <a:t>原语之间。</a:t>
            </a:r>
            <a:endParaRPr lang="en-US" altLang="zh-CN" sz="2600" smtClean="0"/>
          </a:p>
          <a:p>
            <a:r>
              <a:rPr lang="zh-CN" altLang="en-US" sz="2600" smtClean="0"/>
              <a:t>必须</a:t>
            </a:r>
            <a:r>
              <a:rPr lang="zh-CN" altLang="en-US" sz="2600" smtClean="0">
                <a:solidFill>
                  <a:srgbClr val="CC3300"/>
                </a:solidFill>
              </a:rPr>
              <a:t>成对使用</a:t>
            </a:r>
            <a:r>
              <a:rPr lang="en-US" altLang="zh-CN" sz="2600" smtClean="0"/>
              <a:t>P</a:t>
            </a:r>
            <a:r>
              <a:rPr lang="zh-CN" altLang="en-US" sz="2600" smtClean="0"/>
              <a:t>和</a:t>
            </a:r>
            <a:r>
              <a:rPr lang="en-US" altLang="zh-CN" sz="2600" smtClean="0"/>
              <a:t>V</a:t>
            </a:r>
            <a:r>
              <a:rPr lang="zh-CN" altLang="en-US" sz="2600" smtClean="0"/>
              <a:t>原语：遗漏</a:t>
            </a:r>
            <a:r>
              <a:rPr lang="en-US" altLang="zh-CN" sz="2600" smtClean="0"/>
              <a:t>P</a:t>
            </a:r>
            <a:r>
              <a:rPr lang="zh-CN" altLang="en-US" sz="2600" smtClean="0"/>
              <a:t>原语则不能保证互斥访问，遗漏</a:t>
            </a:r>
            <a:r>
              <a:rPr lang="en-US" altLang="zh-CN" sz="2600" smtClean="0"/>
              <a:t>V</a:t>
            </a:r>
            <a:r>
              <a:rPr lang="zh-CN" altLang="en-US" sz="2600" smtClean="0"/>
              <a:t>原语则不能在使用临界资源之后将其释放（给其他等待的进程）；</a:t>
            </a:r>
            <a:endParaRPr lang="zh-CN" altLang="en-US" sz="2600" smtClean="0"/>
          </a:p>
          <a:p>
            <a:r>
              <a:rPr lang="en-US" altLang="zh-CN" sz="2600" smtClean="0"/>
              <a:t>P</a:t>
            </a:r>
            <a:r>
              <a:rPr lang="zh-CN" altLang="en-US" sz="2600" smtClean="0"/>
              <a:t>、</a:t>
            </a:r>
            <a:r>
              <a:rPr lang="en-US" altLang="zh-CN" sz="2600" smtClean="0"/>
              <a:t>V</a:t>
            </a:r>
            <a:r>
              <a:rPr lang="zh-CN" altLang="en-US" sz="2600" smtClean="0"/>
              <a:t>原语</a:t>
            </a:r>
            <a:r>
              <a:rPr lang="zh-CN" altLang="en-US" sz="2600" smtClean="0">
                <a:solidFill>
                  <a:srgbClr val="CC3300"/>
                </a:solidFill>
              </a:rPr>
              <a:t>不能次序错误、重复或遗漏</a:t>
            </a:r>
            <a:r>
              <a:rPr lang="zh-CN" altLang="en-US" sz="2600" smtClean="0"/>
              <a:t>。</a:t>
            </a:r>
            <a:endParaRPr lang="en-US" altLang="zh-CN" sz="260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2585720" y="260350"/>
            <a:ext cx="5872480" cy="1143000"/>
          </a:xfrm>
        </p:spPr>
        <p:txBody>
          <a:bodyPr/>
          <a:lstStyle/>
          <a:p>
            <a:r>
              <a:rPr lang="zh-CN" altLang="en-US" smtClean="0">
                <a:latin typeface="华文新魏" panose="02010800040101010101" pitchFamily="2" charset="-122"/>
                <a:ea typeface="华文新魏" panose="02010800040101010101" pitchFamily="2" charset="-122"/>
              </a:rPr>
              <a:t>利用信号量来实现同步</a:t>
            </a:r>
            <a:endParaRPr lang="zh-CN" altLang="en-US" smtClean="0">
              <a:latin typeface="华文新魏" panose="02010800040101010101" pitchFamily="2" charset="-122"/>
              <a:ea typeface="华文新魏" panose="02010800040101010101" pitchFamily="2" charset="-122"/>
            </a:endParaRPr>
          </a:p>
        </p:txBody>
      </p:sp>
      <p:sp>
        <p:nvSpPr>
          <p:cNvPr id="50182" name="Rectangle 3"/>
          <p:cNvSpPr>
            <a:spLocks noGrp="1" noChangeArrowheads="1"/>
          </p:cNvSpPr>
          <p:nvPr>
            <p:ph type="body" idx="1"/>
          </p:nvPr>
        </p:nvSpPr>
        <p:spPr>
          <a:xfrm>
            <a:off x="2693670" y="1599565"/>
            <a:ext cx="5910580" cy="3705225"/>
          </a:xfrm>
        </p:spPr>
        <p:txBody>
          <a:bodyPr/>
          <a:lstStyle/>
          <a:p>
            <a:pPr algn="just">
              <a:buFont typeface="Wingdings" panose="05000000000000000000" pitchFamily="2" charset="2"/>
              <a:buNone/>
            </a:pPr>
            <a:r>
              <a:rPr kumimoji="0" lang="zh-CN" altLang="en-US" sz="2400" smtClean="0"/>
              <a:t>用信号量及</a:t>
            </a:r>
            <a:r>
              <a:rPr kumimoji="0" lang="en-US" altLang="zh-CN" sz="2400" smtClean="0"/>
              <a:t>P</a:t>
            </a:r>
            <a:r>
              <a:rPr kumimoji="0" lang="zh-CN" altLang="en-US" sz="2400" smtClean="0"/>
              <a:t>、</a:t>
            </a:r>
            <a:r>
              <a:rPr kumimoji="0" lang="en-US" altLang="zh-CN" sz="2400" smtClean="0"/>
              <a:t>V</a:t>
            </a:r>
            <a:r>
              <a:rPr kumimoji="0" lang="zh-CN" altLang="en-US" sz="2400" smtClean="0"/>
              <a:t>操作来描述左图</a:t>
            </a:r>
            <a:endParaRPr kumimoji="0" lang="zh-CN" altLang="en-US" sz="2400" smtClean="0"/>
          </a:p>
          <a:p>
            <a:pPr algn="just">
              <a:buFont typeface="Wingdings" panose="05000000000000000000" pitchFamily="2" charset="2"/>
              <a:buNone/>
            </a:pPr>
            <a:r>
              <a:rPr kumimoji="0" lang="en-US" altLang="zh-CN" sz="2400" smtClean="0">
                <a:solidFill>
                  <a:srgbClr val="FF0000"/>
                </a:solidFill>
              </a:rPr>
              <a:t>1</a:t>
            </a:r>
            <a:r>
              <a:rPr kumimoji="0" lang="zh-CN" altLang="en-US" sz="2400" smtClean="0">
                <a:solidFill>
                  <a:srgbClr val="FF0000"/>
                </a:solidFill>
              </a:rPr>
              <a:t>、说明进程的同步关系</a:t>
            </a:r>
            <a:endParaRPr kumimoji="0" lang="zh-CN" altLang="en-US" sz="2400" smtClean="0">
              <a:solidFill>
                <a:srgbClr val="FF0000"/>
              </a:solidFill>
            </a:endParaRPr>
          </a:p>
          <a:p>
            <a:pPr algn="just">
              <a:buFont typeface="Wingdings" panose="05000000000000000000" pitchFamily="2" charset="2"/>
              <a:buNone/>
            </a:pPr>
            <a:r>
              <a:rPr kumimoji="0" lang="zh-CN" altLang="en-US" sz="2400" smtClean="0"/>
              <a:t>    进程</a:t>
            </a:r>
            <a:r>
              <a:rPr kumimoji="0" lang="en-US" altLang="zh-CN" sz="2400" smtClean="0"/>
              <a:t>A</a:t>
            </a:r>
            <a:r>
              <a:rPr kumimoji="0" lang="zh-CN" altLang="en-US" sz="2400" smtClean="0"/>
              <a:t>、</a:t>
            </a:r>
            <a:r>
              <a:rPr kumimoji="0" lang="en-US" altLang="zh-CN" sz="2400" smtClean="0"/>
              <a:t>B</a:t>
            </a:r>
            <a:r>
              <a:rPr kumimoji="0" lang="zh-CN" altLang="en-US" sz="2400" smtClean="0"/>
              <a:t>可并行执行，</a:t>
            </a:r>
            <a:r>
              <a:rPr kumimoji="0" lang="en-US" altLang="zh-CN" sz="2400" smtClean="0"/>
              <a:t>B</a:t>
            </a:r>
            <a:r>
              <a:rPr kumimoji="0" lang="zh-CN" altLang="en-US" sz="2400" smtClean="0"/>
              <a:t>的执行必须等待</a:t>
            </a:r>
            <a:r>
              <a:rPr kumimoji="0" lang="en-US" altLang="zh-CN" sz="2400" smtClean="0"/>
              <a:t>A</a:t>
            </a:r>
            <a:r>
              <a:rPr kumimoji="0" lang="zh-CN" altLang="en-US" sz="2400" smtClean="0"/>
              <a:t>都输出</a:t>
            </a:r>
            <a:r>
              <a:rPr kumimoji="0" lang="en-US" altLang="zh-CN" sz="2400" smtClean="0"/>
              <a:t>X</a:t>
            </a:r>
            <a:r>
              <a:rPr kumimoji="0" lang="zh-CN" altLang="en-US" sz="2400" smtClean="0"/>
              <a:t>完成后才能开始执行。</a:t>
            </a:r>
            <a:endParaRPr kumimoji="0" lang="zh-CN" altLang="en-US" sz="2400" smtClean="0"/>
          </a:p>
          <a:p>
            <a:pPr algn="just">
              <a:buFont typeface="Wingdings" panose="05000000000000000000" pitchFamily="2" charset="2"/>
              <a:buNone/>
            </a:pPr>
            <a:r>
              <a:rPr kumimoji="0" lang="en-US" altLang="zh-CN" sz="2400" smtClean="0">
                <a:solidFill>
                  <a:srgbClr val="FF0000"/>
                </a:solidFill>
              </a:rPr>
              <a:t>2</a:t>
            </a:r>
            <a:r>
              <a:rPr kumimoji="0" lang="zh-CN" altLang="en-US" sz="2400" smtClean="0">
                <a:solidFill>
                  <a:srgbClr val="FF0000"/>
                </a:solidFill>
              </a:rPr>
              <a:t>、设置信号灯，说明含义、初值</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t> </a:t>
            </a:r>
            <a:r>
              <a:rPr kumimoji="0" lang="en-US" altLang="zh-CN" sz="2400" smtClean="0"/>
              <a:t>s = 0 </a:t>
            </a:r>
            <a:r>
              <a:rPr kumimoji="0" lang="zh-CN" altLang="en-US" sz="2400" smtClean="0"/>
              <a:t>表示进程</a:t>
            </a:r>
            <a:r>
              <a:rPr kumimoji="0" lang="en-US" altLang="zh-CN" sz="2400" smtClean="0"/>
              <a:t>A</a:t>
            </a:r>
            <a:r>
              <a:rPr kumimoji="0" lang="zh-CN" altLang="en-US" sz="2400" smtClean="0"/>
              <a:t>尚未输出</a:t>
            </a:r>
            <a:r>
              <a:rPr kumimoji="0" lang="en-US" altLang="zh-CN" sz="2400" smtClean="0"/>
              <a:t>X</a:t>
            </a:r>
            <a:r>
              <a:rPr kumimoji="0" lang="zh-CN" altLang="en-US" sz="2400" smtClean="0"/>
              <a:t>；</a:t>
            </a:r>
            <a:endParaRPr kumimoji="0" lang="zh-CN" altLang="en-US" sz="2400" smtClean="0"/>
          </a:p>
          <a:p>
            <a:pPr algn="just">
              <a:buFont typeface="Wingdings" panose="05000000000000000000" pitchFamily="2" charset="2"/>
              <a:buNone/>
            </a:pPr>
            <a:r>
              <a:rPr kumimoji="0" lang="zh-CN" altLang="en-US" sz="2400" smtClean="0">
                <a:sym typeface="+mn-ea"/>
              </a:rPr>
              <a:t> </a:t>
            </a:r>
            <a:r>
              <a:rPr kumimoji="0" lang="en-US" altLang="zh-CN" sz="2400" smtClean="0">
                <a:sym typeface="+mn-ea"/>
              </a:rPr>
              <a:t>s = 1 </a:t>
            </a:r>
            <a:r>
              <a:rPr kumimoji="0" lang="zh-CN" altLang="en-US" sz="2400" smtClean="0">
                <a:sym typeface="+mn-ea"/>
              </a:rPr>
              <a:t>表示进程</a:t>
            </a:r>
            <a:r>
              <a:rPr kumimoji="0" lang="en-US" altLang="zh-CN" sz="2400" smtClean="0">
                <a:sym typeface="+mn-ea"/>
              </a:rPr>
              <a:t>A</a:t>
            </a:r>
            <a:r>
              <a:rPr kumimoji="0" lang="zh-CN" altLang="en-US" sz="2400" smtClean="0">
                <a:sym typeface="+mn-ea"/>
              </a:rPr>
              <a:t>已经</a:t>
            </a:r>
            <a:r>
              <a:rPr kumimoji="0" lang="zh-CN" altLang="en-US" sz="2400" smtClean="0">
                <a:sym typeface="+mn-ea"/>
              </a:rPr>
              <a:t>输出</a:t>
            </a:r>
            <a:r>
              <a:rPr kumimoji="0" lang="en-US" altLang="zh-CN" sz="2400" smtClean="0">
                <a:sym typeface="+mn-ea"/>
              </a:rPr>
              <a:t>X</a:t>
            </a:r>
            <a:r>
              <a:rPr kumimoji="0" lang="zh-CN" altLang="en-US" sz="2400" smtClean="0">
                <a:sym typeface="+mn-ea"/>
              </a:rPr>
              <a:t>；</a:t>
            </a:r>
            <a:r>
              <a:rPr kumimoji="0" lang="zh-CN" altLang="en-US" sz="2400" smtClean="0"/>
              <a:t>；</a:t>
            </a:r>
            <a:endParaRPr lang="zh-CN" altLang="en-US" sz="2400" smtClean="0"/>
          </a:p>
        </p:txBody>
      </p:sp>
      <p:pic>
        <p:nvPicPr>
          <p:cNvPr id="3" name="图片 2"/>
          <p:cNvPicPr>
            <a:picLocks noChangeAspect="1"/>
          </p:cNvPicPr>
          <p:nvPr/>
        </p:nvPicPr>
        <p:blipFill>
          <a:blip r:embed="rId1"/>
          <a:stretch>
            <a:fillRect/>
          </a:stretch>
        </p:blipFill>
        <p:spPr>
          <a:xfrm>
            <a:off x="215265" y="916305"/>
            <a:ext cx="2054225" cy="548513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zh-CN" altLang="en-US" smtClean="0">
                <a:latin typeface="华文新魏" panose="02010800040101010101" pitchFamily="2" charset="-122"/>
                <a:ea typeface="华文新魏" panose="02010800040101010101" pitchFamily="2" charset="-122"/>
              </a:rPr>
              <a:t>利用信号量来实现同步</a:t>
            </a:r>
            <a:endParaRPr lang="zh-CN" altLang="en-US" smtClean="0">
              <a:latin typeface="华文新魏" panose="02010800040101010101" pitchFamily="2" charset="-122"/>
              <a:ea typeface="华文新魏" panose="02010800040101010101" pitchFamily="2" charset="-122"/>
            </a:endParaRPr>
          </a:p>
        </p:txBody>
      </p:sp>
      <p:sp>
        <p:nvSpPr>
          <p:cNvPr id="51202" name="Rectangle 3"/>
          <p:cNvSpPr>
            <a:spLocks noGrp="1" noChangeArrowheads="1"/>
          </p:cNvSpPr>
          <p:nvPr>
            <p:ph type="body" idx="1"/>
          </p:nvPr>
        </p:nvSpPr>
        <p:spPr>
          <a:xfrm>
            <a:off x="6552565" y="2220595"/>
            <a:ext cx="2029460" cy="3844290"/>
          </a:xfrm>
        </p:spPr>
        <p:txBody>
          <a:bodyPr/>
          <a:lstStyle/>
          <a:p>
            <a:pPr marL="0" indent="0">
              <a:lnSpc>
                <a:spcPct val="90000"/>
              </a:lnSpc>
              <a:buNone/>
            </a:pPr>
            <a:r>
              <a:rPr lang="zh-CN" altLang="en-US" sz="2600" smtClean="0"/>
              <a:t>主</a:t>
            </a:r>
            <a:r>
              <a:rPr lang="zh-CN" altLang="en-US" sz="2600" smtClean="0"/>
              <a:t>程序描述</a:t>
            </a:r>
            <a:endParaRPr lang="zh-CN" altLang="en-US" sz="2600" smtClean="0"/>
          </a:p>
          <a:p>
            <a:pPr>
              <a:lnSpc>
                <a:spcPct val="90000"/>
              </a:lnSpc>
              <a:buFont typeface="Wingdings" panose="05000000000000000000" pitchFamily="2" charset="2"/>
              <a:buNone/>
            </a:pPr>
            <a:r>
              <a:rPr lang="zh-CN" altLang="en-US" sz="2600" smtClean="0"/>
              <a:t>	</a:t>
            </a:r>
            <a:r>
              <a:rPr lang="en-US" altLang="zh-CN" sz="2600" smtClean="0"/>
              <a:t>main()</a:t>
            </a:r>
            <a:endParaRPr lang="en-US" altLang="zh-CN" sz="2600" smtClean="0"/>
          </a:p>
          <a:p>
            <a:pPr>
              <a:lnSpc>
                <a:spcPct val="90000"/>
              </a:lnSpc>
              <a:buFont typeface="Wingdings" panose="05000000000000000000" pitchFamily="2" charset="2"/>
              <a:buNone/>
            </a:pPr>
            <a:r>
              <a:rPr lang="en-US" altLang="zh-CN" sz="2600" smtClean="0"/>
              <a:t>{  int s=0;</a:t>
            </a:r>
            <a:endParaRPr lang="en-US" altLang="zh-CN" sz="2600" smtClean="0"/>
          </a:p>
          <a:p>
            <a:pPr>
              <a:lnSpc>
                <a:spcPct val="90000"/>
              </a:lnSpc>
              <a:buFont typeface="Wingdings" panose="05000000000000000000" pitchFamily="2" charset="2"/>
              <a:buNone/>
            </a:pPr>
            <a:r>
              <a:rPr lang="en-US" altLang="zh-CN" sz="2600" smtClean="0"/>
              <a:t>	cobegin</a:t>
            </a:r>
            <a:endParaRPr lang="en-US" altLang="zh-CN" sz="2600" smtClean="0"/>
          </a:p>
          <a:p>
            <a:pPr>
              <a:lnSpc>
                <a:spcPct val="90000"/>
              </a:lnSpc>
              <a:buFont typeface="Wingdings" panose="05000000000000000000" pitchFamily="2" charset="2"/>
              <a:buNone/>
            </a:pPr>
            <a:r>
              <a:rPr lang="en-US" altLang="zh-CN" sz="2600" smtClean="0"/>
              <a:t>		A;</a:t>
            </a:r>
            <a:endParaRPr lang="en-US" altLang="zh-CN" sz="2600" smtClean="0"/>
          </a:p>
          <a:p>
            <a:pPr>
              <a:lnSpc>
                <a:spcPct val="90000"/>
              </a:lnSpc>
              <a:buFont typeface="Wingdings" panose="05000000000000000000" pitchFamily="2" charset="2"/>
              <a:buNone/>
            </a:pPr>
            <a:r>
              <a:rPr lang="en-US" altLang="zh-CN" sz="2600" smtClean="0"/>
              <a:t>		B;</a:t>
            </a:r>
            <a:endParaRPr lang="en-US" altLang="zh-CN" sz="2600" smtClean="0"/>
          </a:p>
          <a:p>
            <a:pPr>
              <a:lnSpc>
                <a:spcPct val="90000"/>
              </a:lnSpc>
              <a:buFont typeface="Wingdings" panose="05000000000000000000" pitchFamily="2" charset="2"/>
              <a:buNone/>
            </a:pPr>
            <a:r>
              <a:rPr lang="en-US" altLang="zh-CN" sz="2600" smtClean="0"/>
              <a:t>	coend;</a:t>
            </a:r>
            <a:endParaRPr lang="en-US" altLang="zh-CN" sz="2600" smtClean="0"/>
          </a:p>
          <a:p>
            <a:pPr>
              <a:lnSpc>
                <a:spcPct val="90000"/>
              </a:lnSpc>
              <a:buFont typeface="Wingdings" panose="05000000000000000000" pitchFamily="2" charset="2"/>
              <a:buNone/>
            </a:pPr>
            <a:r>
              <a:rPr lang="en-US" altLang="zh-CN" sz="2600" smtClean="0"/>
              <a:t>}</a:t>
            </a:r>
            <a:endParaRPr lang="en-US" altLang="zh-CN" sz="2600" smtClean="0"/>
          </a:p>
        </p:txBody>
      </p:sp>
      <p:sp>
        <p:nvSpPr>
          <p:cNvPr id="51203" name="Rectangle 4"/>
          <p:cNvSpPr>
            <a:spLocks noChangeArrowheads="1"/>
          </p:cNvSpPr>
          <p:nvPr/>
        </p:nvSpPr>
        <p:spPr bwMode="auto">
          <a:xfrm>
            <a:off x="2327910" y="2298065"/>
            <a:ext cx="1503680" cy="296672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A</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t>    </a:t>
            </a:r>
            <a:r>
              <a:rPr lang="zh-CN" altLang="en-US" sz="2200"/>
              <a:t>计算</a:t>
            </a:r>
            <a:r>
              <a:rPr lang="en-US" altLang="zh-CN" sz="2200"/>
              <a:t>X</a:t>
            </a:r>
            <a:r>
              <a:rPr lang="zh-CN" altLang="en-US" sz="2200"/>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V(s);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sym typeface="+mn-ea"/>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p:txBody>
      </p:sp>
      <p:sp>
        <p:nvSpPr>
          <p:cNvPr id="51204" name="Rectangle 5"/>
          <p:cNvSpPr>
            <a:spLocks noChangeArrowheads="1"/>
          </p:cNvSpPr>
          <p:nvPr/>
        </p:nvSpPr>
        <p:spPr bwMode="auto">
          <a:xfrm>
            <a:off x="4344035" y="2220595"/>
            <a:ext cx="1793875" cy="2976880"/>
          </a:xfrm>
          <a:prstGeom prst="rect">
            <a:avLst/>
          </a:prstGeom>
          <a:noFill/>
          <a:ln w="9525">
            <a:noFill/>
            <a:miter lim="800000"/>
          </a:ln>
        </p:spPr>
        <p:txBody>
          <a:bodyPr/>
          <a:lstStyle/>
          <a:p>
            <a:pPr marL="342900" indent="-342900">
              <a:lnSpc>
                <a:spcPct val="90000"/>
              </a:lnSpc>
              <a:spcBef>
                <a:spcPct val="20000"/>
              </a:spcBef>
              <a:buClr>
                <a:schemeClr val="folHlink"/>
              </a:buClr>
              <a:buSzPct val="60000"/>
              <a:buFont typeface="Wingdings" panose="05000000000000000000" pitchFamily="2" charset="2"/>
              <a:buNone/>
            </a:pPr>
            <a:r>
              <a:rPr lang="zh-CN" altLang="en-US" sz="2200">
                <a:latin typeface="Tahoma" panose="020B0604030504040204" pitchFamily="34" charset="0"/>
              </a:rPr>
              <a:t>进程</a:t>
            </a:r>
            <a:r>
              <a:rPr lang="en-US" altLang="zh-CN" sz="2200">
                <a:latin typeface="Tahoma" panose="020B0604030504040204" pitchFamily="34" charset="0"/>
              </a:rPr>
              <a:t>B</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B()</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P(s);</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zh-CN" altLang="en-US" sz="2200">
                <a:latin typeface="Tahoma" panose="020B0604030504040204" pitchFamily="34" charset="0"/>
              </a:rPr>
              <a:t>打印</a:t>
            </a:r>
            <a:r>
              <a:rPr lang="en-US" altLang="zh-CN" sz="2200">
                <a:latin typeface="Tahoma" panose="020B0604030504040204" pitchFamily="34" charset="0"/>
              </a:rPr>
              <a:t>X</a:t>
            </a:r>
            <a:r>
              <a:rPr lang="zh-CN" altLang="en-US"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	</a:t>
            </a:r>
            <a:r>
              <a:rPr lang="en-US" altLang="zh-CN" sz="2200"/>
              <a:t>…</a:t>
            </a: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r>
              <a:rPr lang="en-US" altLang="zh-CN" sz="2200">
                <a:latin typeface="Tahoma" panose="020B0604030504040204" pitchFamily="34" charset="0"/>
              </a:rPr>
              <a:t>}</a:t>
            </a:r>
            <a:endParaRPr lang="en-US" altLang="zh-CN" sz="2200">
              <a:latin typeface="Tahoma" panose="020B0604030504040204" pitchFamily="34" charset="0"/>
            </a:endParaRPr>
          </a:p>
          <a:p>
            <a:pPr marL="342900" indent="-342900">
              <a:lnSpc>
                <a:spcPct val="90000"/>
              </a:lnSpc>
              <a:spcBef>
                <a:spcPct val="20000"/>
              </a:spcBef>
              <a:buClr>
                <a:schemeClr val="folHlink"/>
              </a:buClr>
              <a:buSzPct val="60000"/>
              <a:buFont typeface="Wingdings" panose="05000000000000000000" pitchFamily="2" charset="2"/>
              <a:buNone/>
            </a:pPr>
            <a:endParaRPr lang="zh-CN" altLang="en-US" sz="2200">
              <a:latin typeface="Tahoma" panose="020B0604030504040204" pitchFamily="34" charset="0"/>
            </a:endParaRPr>
          </a:p>
        </p:txBody>
      </p:sp>
      <p:pic>
        <p:nvPicPr>
          <p:cNvPr id="3" name="图片 2"/>
          <p:cNvPicPr>
            <a:picLocks noChangeAspect="1"/>
          </p:cNvPicPr>
          <p:nvPr/>
        </p:nvPicPr>
        <p:blipFill>
          <a:blip r:embed="rId1"/>
          <a:stretch>
            <a:fillRect/>
          </a:stretch>
        </p:blipFill>
        <p:spPr>
          <a:xfrm>
            <a:off x="-13335" y="1211580"/>
            <a:ext cx="2054225" cy="5485130"/>
          </a:xfrm>
          <a:prstGeom prst="rect">
            <a:avLst/>
          </a:prstGeom>
        </p:spPr>
      </p:pic>
      <p:sp>
        <p:nvSpPr>
          <p:cNvPr id="2" name="矩形 1"/>
          <p:cNvSpPr/>
          <p:nvPr/>
        </p:nvSpPr>
        <p:spPr>
          <a:xfrm>
            <a:off x="2195830" y="2132965"/>
            <a:ext cx="1440180" cy="323723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4199255" y="2132965"/>
            <a:ext cx="1459230" cy="3236595"/>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p:cNvSpPr/>
          <p:nvPr/>
        </p:nvSpPr>
        <p:spPr>
          <a:xfrm>
            <a:off x="6480175" y="2116455"/>
            <a:ext cx="1977390" cy="3680460"/>
          </a:xfrm>
          <a:prstGeom prst="rect">
            <a:avLst/>
          </a:prstGeom>
          <a:noFill/>
          <a:ln w="28575"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611188" y="115888"/>
            <a:ext cx="8064500" cy="1152525"/>
          </a:xfrm>
        </p:spPr>
        <p:txBody>
          <a:bodyPr/>
          <a:lstStyle/>
          <a:p>
            <a:pPr eaLnBrk="1" hangingPunct="1">
              <a:lnSpc>
                <a:spcPct val="60000"/>
              </a:lnSpc>
            </a:pPr>
            <a:r>
              <a:rPr lang="en-US" altLang="zh-CN" sz="3900" smtClean="0">
                <a:latin typeface="华文新魏" panose="02010800040101010101" pitchFamily="2" charset="-122"/>
                <a:ea typeface="华文新魏" panose="02010800040101010101" pitchFamily="2" charset="-122"/>
              </a:rPr>
              <a:t>3.3.4 </a:t>
            </a:r>
            <a:r>
              <a:rPr lang="zh-CN" altLang="en-US" sz="3900" smtClean="0">
                <a:latin typeface="华文新魏" panose="02010800040101010101" pitchFamily="2" charset="-122"/>
                <a:ea typeface="华文新魏" panose="02010800040101010101" pitchFamily="2" charset="-122"/>
              </a:rPr>
              <a:t>信号量解决哲学家就餐问题</a:t>
            </a:r>
            <a:r>
              <a:rPr lang="en-US" altLang="zh-CN" sz="3900" smtClean="0">
                <a:latin typeface="华文新魏" panose="02010800040101010101" pitchFamily="2" charset="-122"/>
                <a:ea typeface="华文新魏" panose="02010800040101010101" pitchFamily="2" charset="-122"/>
              </a:rPr>
              <a:t>(1)</a:t>
            </a:r>
            <a:endParaRPr lang="en-US" altLang="zh-CN" sz="3900" smtClean="0">
              <a:latin typeface="华文新魏" panose="02010800040101010101" pitchFamily="2" charset="-122"/>
              <a:ea typeface="华文新魏" panose="02010800040101010101" pitchFamily="2" charset="-122"/>
            </a:endParaRPr>
          </a:p>
        </p:txBody>
      </p:sp>
      <p:sp>
        <p:nvSpPr>
          <p:cNvPr id="52226" name="Rectangle 3"/>
          <p:cNvSpPr>
            <a:spLocks noChangeArrowheads="1"/>
          </p:cNvSpPr>
          <p:nvPr/>
        </p:nvSpPr>
        <p:spPr bwMode="auto">
          <a:xfrm>
            <a:off x="827088" y="1557338"/>
            <a:ext cx="7162800" cy="273685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2600"/>
              <a:t> </a:t>
            </a:r>
            <a:r>
              <a:rPr lang="zh-CN" altLang="en-US" sz="2600"/>
              <a:t>有五个哲学家围坐在一圆桌旁，桌中央有一盘通心面，每人面前有一只空盘于，每两人之间放一把叉子。每个哲学家思考、饥饿、然后吃通心面。为了吃面，每个哲学家必须获得两把叉子，且每人只能直接从自己左边或右边去取叉子。</a:t>
            </a:r>
            <a:endParaRPr lang="zh-CN" altLang="en-US" sz="2600"/>
          </a:p>
        </p:txBody>
      </p:sp>
    </p:spTree>
  </p:cSld>
  <p:clrMapOvr>
    <a:masterClrMapping/>
  </p:clrMapOvr>
  <p:transition>
    <p:check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body" idx="4294967295"/>
          </p:nvPr>
        </p:nvSpPr>
        <p:spPr>
          <a:xfrm>
            <a:off x="609600" y="1752600"/>
            <a:ext cx="7543800" cy="4495800"/>
          </a:xfrm>
        </p:spPr>
        <p:txBody>
          <a:bodyPr/>
          <a:lstStyle/>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53250" name="Text Box 69"/>
          <p:cNvSpPr txBox="1">
            <a:spLocks noChangeArrowheads="1"/>
          </p:cNvSpPr>
          <p:nvPr/>
        </p:nvSpPr>
        <p:spPr bwMode="auto">
          <a:xfrm>
            <a:off x="6858000" y="2286000"/>
            <a:ext cx="1066800" cy="457200"/>
          </a:xfrm>
          <a:prstGeom prst="rect">
            <a:avLst/>
          </a:prstGeom>
          <a:noFill/>
          <a:ln w="9525">
            <a:noFill/>
            <a:miter lim="800000"/>
          </a:ln>
        </p:spPr>
        <p:txBody>
          <a:bodyPr>
            <a:spAutoFit/>
          </a:bodyPr>
          <a:lstStyle/>
          <a:p>
            <a:pPr>
              <a:spcBef>
                <a:spcPct val="50000"/>
              </a:spcBef>
            </a:pPr>
            <a:endParaRPr lang="zh-CN" altLang="zh-CN" sz="2400"/>
          </a:p>
        </p:txBody>
      </p:sp>
      <p:grpSp>
        <p:nvGrpSpPr>
          <p:cNvPr id="53251" name="Group 92"/>
          <p:cNvGrpSpPr/>
          <p:nvPr/>
        </p:nvGrpSpPr>
        <p:grpSpPr bwMode="auto">
          <a:xfrm>
            <a:off x="2362200" y="1600200"/>
            <a:ext cx="3378200" cy="3481388"/>
            <a:chOff x="1488" y="1008"/>
            <a:chExt cx="2128" cy="2193"/>
          </a:xfrm>
        </p:grpSpPr>
        <p:sp>
          <p:nvSpPr>
            <p:cNvPr id="53253" name="Oval 5"/>
            <p:cNvSpPr>
              <a:spLocks noChangeArrowheads="1"/>
            </p:cNvSpPr>
            <p:nvPr/>
          </p:nvSpPr>
          <p:spPr bwMode="auto">
            <a:xfrm>
              <a:off x="1776" y="1104"/>
              <a:ext cx="1572" cy="1602"/>
            </a:xfrm>
            <a:prstGeom prst="ellipse">
              <a:avLst/>
            </a:prstGeom>
            <a:solidFill>
              <a:schemeClr val="hlink"/>
            </a:solidFill>
            <a:ln w="19050">
              <a:solidFill>
                <a:srgbClr val="000000"/>
              </a:solidFill>
              <a:round/>
            </a:ln>
          </p:spPr>
          <p:txBody>
            <a:bodyPr/>
            <a:lstStyle/>
            <a:p>
              <a:pPr algn="ctr"/>
              <a:endParaRPr lang="zh-CN" altLang="en-US" sz="2400"/>
            </a:p>
          </p:txBody>
        </p:sp>
        <p:sp>
          <p:nvSpPr>
            <p:cNvPr id="53254" name="Oval 6"/>
            <p:cNvSpPr>
              <a:spLocks noChangeArrowheads="1"/>
            </p:cNvSpPr>
            <p:nvPr/>
          </p:nvSpPr>
          <p:spPr bwMode="auto">
            <a:xfrm>
              <a:off x="2112" y="1392"/>
              <a:ext cx="185" cy="168"/>
            </a:xfrm>
            <a:prstGeom prst="ellipse">
              <a:avLst/>
            </a:prstGeom>
            <a:solidFill>
              <a:srgbClr val="0033CC"/>
            </a:solidFill>
            <a:ln w="9525">
              <a:solidFill>
                <a:srgbClr val="000000"/>
              </a:solidFill>
              <a:round/>
            </a:ln>
          </p:spPr>
          <p:txBody>
            <a:bodyPr/>
            <a:lstStyle/>
            <a:p>
              <a:endParaRPr lang="zh-CN" altLang="zh-CN" sz="2400">
                <a:solidFill>
                  <a:srgbClr val="FF0000"/>
                </a:solidFill>
              </a:endParaRPr>
            </a:p>
          </p:txBody>
        </p:sp>
        <p:sp>
          <p:nvSpPr>
            <p:cNvPr id="53255" name="Oval 7"/>
            <p:cNvSpPr>
              <a:spLocks noChangeArrowheads="1"/>
            </p:cNvSpPr>
            <p:nvPr/>
          </p:nvSpPr>
          <p:spPr bwMode="auto">
            <a:xfrm>
              <a:off x="2784" y="1392"/>
              <a:ext cx="185" cy="168"/>
            </a:xfrm>
            <a:prstGeom prst="ellipse">
              <a:avLst/>
            </a:prstGeom>
            <a:solidFill>
              <a:srgbClr val="0033CC"/>
            </a:solidFill>
            <a:ln w="9525">
              <a:solidFill>
                <a:srgbClr val="000000"/>
              </a:solidFill>
              <a:round/>
            </a:ln>
          </p:spPr>
          <p:txBody>
            <a:bodyPr/>
            <a:lstStyle/>
            <a:p>
              <a:pPr algn="ctr"/>
              <a:endParaRPr lang="zh-CN" altLang="en-US" sz="2400"/>
            </a:p>
          </p:txBody>
        </p:sp>
        <p:sp>
          <p:nvSpPr>
            <p:cNvPr id="53256" name="Oval 8"/>
            <p:cNvSpPr>
              <a:spLocks noChangeArrowheads="1"/>
            </p:cNvSpPr>
            <p:nvPr/>
          </p:nvSpPr>
          <p:spPr bwMode="auto">
            <a:xfrm>
              <a:off x="2968" y="1936"/>
              <a:ext cx="185" cy="169"/>
            </a:xfrm>
            <a:prstGeom prst="ellipse">
              <a:avLst/>
            </a:prstGeom>
            <a:solidFill>
              <a:srgbClr val="0033CC"/>
            </a:solidFill>
            <a:ln w="9525">
              <a:solidFill>
                <a:srgbClr val="000000"/>
              </a:solidFill>
              <a:round/>
            </a:ln>
          </p:spPr>
          <p:txBody>
            <a:bodyPr/>
            <a:lstStyle/>
            <a:p>
              <a:pPr algn="ctr"/>
              <a:endParaRPr lang="zh-CN" altLang="en-US" sz="2400"/>
            </a:p>
          </p:txBody>
        </p:sp>
        <p:sp>
          <p:nvSpPr>
            <p:cNvPr id="53257" name="Oval 9"/>
            <p:cNvSpPr>
              <a:spLocks noChangeArrowheads="1"/>
            </p:cNvSpPr>
            <p:nvPr/>
          </p:nvSpPr>
          <p:spPr bwMode="auto">
            <a:xfrm>
              <a:off x="2455" y="2375"/>
              <a:ext cx="185" cy="169"/>
            </a:xfrm>
            <a:prstGeom prst="ellipse">
              <a:avLst/>
            </a:prstGeom>
            <a:solidFill>
              <a:srgbClr val="0033CC"/>
            </a:solidFill>
            <a:ln w="9525">
              <a:solidFill>
                <a:srgbClr val="000000"/>
              </a:solidFill>
              <a:round/>
            </a:ln>
          </p:spPr>
          <p:txBody>
            <a:bodyPr/>
            <a:lstStyle/>
            <a:p>
              <a:pPr algn="ctr"/>
              <a:endParaRPr lang="zh-CN" altLang="en-US" sz="2400"/>
            </a:p>
          </p:txBody>
        </p:sp>
        <p:sp>
          <p:nvSpPr>
            <p:cNvPr id="53258" name="Oval 10"/>
            <p:cNvSpPr>
              <a:spLocks noChangeArrowheads="1"/>
            </p:cNvSpPr>
            <p:nvPr/>
          </p:nvSpPr>
          <p:spPr bwMode="auto">
            <a:xfrm>
              <a:off x="1951" y="1991"/>
              <a:ext cx="185" cy="169"/>
            </a:xfrm>
            <a:prstGeom prst="ellipse">
              <a:avLst/>
            </a:prstGeom>
            <a:solidFill>
              <a:srgbClr val="0033CC"/>
            </a:solidFill>
            <a:ln w="9525">
              <a:solidFill>
                <a:srgbClr val="000000"/>
              </a:solidFill>
              <a:round/>
            </a:ln>
          </p:spPr>
          <p:txBody>
            <a:bodyPr/>
            <a:lstStyle/>
            <a:p>
              <a:pPr algn="ctr"/>
              <a:endParaRPr lang="zh-CN" altLang="en-US" sz="2400"/>
            </a:p>
          </p:txBody>
        </p:sp>
        <p:grpSp>
          <p:nvGrpSpPr>
            <p:cNvPr id="53259" name="Group 17"/>
            <p:cNvGrpSpPr/>
            <p:nvPr/>
          </p:nvGrpSpPr>
          <p:grpSpPr bwMode="auto">
            <a:xfrm>
              <a:off x="3338" y="1092"/>
              <a:ext cx="185" cy="423"/>
              <a:chOff x="8541" y="11926"/>
              <a:chExt cx="360" cy="780"/>
            </a:xfrm>
          </p:grpSpPr>
          <p:sp>
            <p:nvSpPr>
              <p:cNvPr id="53308" name="Oval 18"/>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309" name="Line 19"/>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310" name="Line 20"/>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311" name="Line 21"/>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312" name="Line 22"/>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313" name="Line 23"/>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314" name="Line 24"/>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0" name="Group 25"/>
            <p:cNvGrpSpPr/>
            <p:nvPr/>
          </p:nvGrpSpPr>
          <p:grpSpPr bwMode="auto">
            <a:xfrm>
              <a:off x="3431" y="1851"/>
              <a:ext cx="185" cy="422"/>
              <a:chOff x="8541" y="11926"/>
              <a:chExt cx="360" cy="780"/>
            </a:xfrm>
          </p:grpSpPr>
          <p:sp>
            <p:nvSpPr>
              <p:cNvPr id="53301" name="Oval 26"/>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302" name="Line 27"/>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303" name="Line 28"/>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304" name="Line 29"/>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305" name="Line 30"/>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306" name="Line 31"/>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307" name="Line 32"/>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1" name="Group 33"/>
            <p:cNvGrpSpPr/>
            <p:nvPr/>
          </p:nvGrpSpPr>
          <p:grpSpPr bwMode="auto">
            <a:xfrm>
              <a:off x="2413" y="2779"/>
              <a:ext cx="185" cy="422"/>
              <a:chOff x="8541" y="11926"/>
              <a:chExt cx="360" cy="780"/>
            </a:xfrm>
          </p:grpSpPr>
          <p:sp>
            <p:nvSpPr>
              <p:cNvPr id="53294" name="Oval 34"/>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295" name="Line 35"/>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296" name="Line 36"/>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297" name="Line 37"/>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298" name="Line 38"/>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299" name="Line 39"/>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300" name="Line 40"/>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2" name="Group 41"/>
            <p:cNvGrpSpPr/>
            <p:nvPr/>
          </p:nvGrpSpPr>
          <p:grpSpPr bwMode="auto">
            <a:xfrm>
              <a:off x="1673" y="1008"/>
              <a:ext cx="185" cy="422"/>
              <a:chOff x="8541" y="11926"/>
              <a:chExt cx="360" cy="780"/>
            </a:xfrm>
          </p:grpSpPr>
          <p:sp>
            <p:nvSpPr>
              <p:cNvPr id="53287" name="Oval 42"/>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288" name="Line 43"/>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289" name="Line 44"/>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290" name="Line 45"/>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291" name="Line 46"/>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292" name="Line 47"/>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293" name="Line 48"/>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grpSp>
          <p:nvGrpSpPr>
            <p:cNvPr id="53263" name="Group 49"/>
            <p:cNvGrpSpPr/>
            <p:nvPr/>
          </p:nvGrpSpPr>
          <p:grpSpPr bwMode="auto">
            <a:xfrm>
              <a:off x="1488" y="2105"/>
              <a:ext cx="185" cy="422"/>
              <a:chOff x="8541" y="11926"/>
              <a:chExt cx="360" cy="780"/>
            </a:xfrm>
          </p:grpSpPr>
          <p:sp>
            <p:nvSpPr>
              <p:cNvPr id="53280" name="Oval 50"/>
              <p:cNvSpPr>
                <a:spLocks noChangeArrowheads="1"/>
              </p:cNvSpPr>
              <p:nvPr/>
            </p:nvSpPr>
            <p:spPr bwMode="auto">
              <a:xfrm>
                <a:off x="8541" y="11926"/>
                <a:ext cx="360" cy="312"/>
              </a:xfrm>
              <a:prstGeom prst="ellipse">
                <a:avLst/>
              </a:prstGeom>
              <a:solidFill>
                <a:srgbClr val="FFCC66"/>
              </a:solidFill>
              <a:ln w="9525">
                <a:solidFill>
                  <a:srgbClr val="000000"/>
                </a:solidFill>
                <a:round/>
              </a:ln>
            </p:spPr>
            <p:txBody>
              <a:bodyPr/>
              <a:lstStyle/>
              <a:p>
                <a:pPr algn="ctr"/>
                <a:endParaRPr lang="zh-CN" altLang="en-US" sz="2400"/>
              </a:p>
            </p:txBody>
          </p:sp>
          <p:sp>
            <p:nvSpPr>
              <p:cNvPr id="53281" name="Line 51"/>
              <p:cNvSpPr>
                <a:spLocks noChangeShapeType="1"/>
              </p:cNvSpPr>
              <p:nvPr/>
            </p:nvSpPr>
            <p:spPr bwMode="auto">
              <a:xfrm>
                <a:off x="8721" y="12238"/>
                <a:ext cx="0" cy="156"/>
              </a:xfrm>
              <a:prstGeom prst="line">
                <a:avLst/>
              </a:prstGeom>
              <a:noFill/>
              <a:ln w="9525">
                <a:solidFill>
                  <a:srgbClr val="000000"/>
                </a:solidFill>
                <a:round/>
              </a:ln>
            </p:spPr>
            <p:txBody>
              <a:bodyPr/>
              <a:lstStyle/>
              <a:p>
                <a:endParaRPr lang="zh-CN" altLang="en-US"/>
              </a:p>
            </p:txBody>
          </p:sp>
          <p:sp>
            <p:nvSpPr>
              <p:cNvPr id="53282" name="Line 52"/>
              <p:cNvSpPr>
                <a:spLocks noChangeShapeType="1"/>
              </p:cNvSpPr>
              <p:nvPr/>
            </p:nvSpPr>
            <p:spPr bwMode="auto">
              <a:xfrm>
                <a:off x="8721" y="12394"/>
                <a:ext cx="0" cy="156"/>
              </a:xfrm>
              <a:prstGeom prst="line">
                <a:avLst/>
              </a:prstGeom>
              <a:noFill/>
              <a:ln w="9525">
                <a:solidFill>
                  <a:srgbClr val="000000"/>
                </a:solidFill>
                <a:round/>
              </a:ln>
            </p:spPr>
            <p:txBody>
              <a:bodyPr/>
              <a:lstStyle/>
              <a:p>
                <a:endParaRPr lang="zh-CN" altLang="en-US"/>
              </a:p>
            </p:txBody>
          </p:sp>
          <p:sp>
            <p:nvSpPr>
              <p:cNvPr id="53283" name="Line 53"/>
              <p:cNvSpPr>
                <a:spLocks noChangeShapeType="1"/>
              </p:cNvSpPr>
              <p:nvPr/>
            </p:nvSpPr>
            <p:spPr bwMode="auto">
              <a:xfrm flipH="1">
                <a:off x="8541" y="12550"/>
                <a:ext cx="180" cy="156"/>
              </a:xfrm>
              <a:prstGeom prst="line">
                <a:avLst/>
              </a:prstGeom>
              <a:noFill/>
              <a:ln w="9525">
                <a:solidFill>
                  <a:srgbClr val="000000"/>
                </a:solidFill>
                <a:round/>
              </a:ln>
            </p:spPr>
            <p:txBody>
              <a:bodyPr/>
              <a:lstStyle/>
              <a:p>
                <a:endParaRPr lang="zh-CN" altLang="en-US"/>
              </a:p>
            </p:txBody>
          </p:sp>
          <p:sp>
            <p:nvSpPr>
              <p:cNvPr id="53284" name="Line 54"/>
              <p:cNvSpPr>
                <a:spLocks noChangeShapeType="1"/>
              </p:cNvSpPr>
              <p:nvPr/>
            </p:nvSpPr>
            <p:spPr bwMode="auto">
              <a:xfrm>
                <a:off x="8721" y="12550"/>
                <a:ext cx="180" cy="156"/>
              </a:xfrm>
              <a:prstGeom prst="line">
                <a:avLst/>
              </a:prstGeom>
              <a:noFill/>
              <a:ln w="9525">
                <a:solidFill>
                  <a:srgbClr val="000000"/>
                </a:solidFill>
                <a:round/>
              </a:ln>
            </p:spPr>
            <p:txBody>
              <a:bodyPr/>
              <a:lstStyle/>
              <a:p>
                <a:endParaRPr lang="zh-CN" altLang="en-US"/>
              </a:p>
            </p:txBody>
          </p:sp>
          <p:sp>
            <p:nvSpPr>
              <p:cNvPr id="53285" name="Line 55"/>
              <p:cNvSpPr>
                <a:spLocks noChangeShapeType="1"/>
              </p:cNvSpPr>
              <p:nvPr/>
            </p:nvSpPr>
            <p:spPr bwMode="auto">
              <a:xfrm flipH="1">
                <a:off x="8541" y="12238"/>
                <a:ext cx="180" cy="156"/>
              </a:xfrm>
              <a:prstGeom prst="line">
                <a:avLst/>
              </a:prstGeom>
              <a:noFill/>
              <a:ln w="9525">
                <a:solidFill>
                  <a:srgbClr val="000000"/>
                </a:solidFill>
                <a:round/>
              </a:ln>
            </p:spPr>
            <p:txBody>
              <a:bodyPr/>
              <a:lstStyle/>
              <a:p>
                <a:endParaRPr lang="zh-CN" altLang="en-US"/>
              </a:p>
            </p:txBody>
          </p:sp>
          <p:sp>
            <p:nvSpPr>
              <p:cNvPr id="53286" name="Line 56"/>
              <p:cNvSpPr>
                <a:spLocks noChangeShapeType="1"/>
              </p:cNvSpPr>
              <p:nvPr/>
            </p:nvSpPr>
            <p:spPr bwMode="auto">
              <a:xfrm>
                <a:off x="8721" y="12238"/>
                <a:ext cx="180" cy="156"/>
              </a:xfrm>
              <a:prstGeom prst="line">
                <a:avLst/>
              </a:prstGeom>
              <a:noFill/>
              <a:ln w="9525">
                <a:solidFill>
                  <a:srgbClr val="000000"/>
                </a:solidFill>
                <a:round/>
              </a:ln>
            </p:spPr>
            <p:txBody>
              <a:bodyPr/>
              <a:lstStyle/>
              <a:p>
                <a:endParaRPr lang="zh-CN" altLang="en-US"/>
              </a:p>
            </p:txBody>
          </p:sp>
        </p:grpSp>
        <p:sp>
          <p:nvSpPr>
            <p:cNvPr id="53264" name="Oval 58"/>
            <p:cNvSpPr>
              <a:spLocks noChangeArrowheads="1"/>
            </p:cNvSpPr>
            <p:nvPr/>
          </p:nvSpPr>
          <p:spPr bwMode="auto">
            <a:xfrm>
              <a:off x="2413" y="1811"/>
              <a:ext cx="278" cy="253"/>
            </a:xfrm>
            <a:prstGeom prst="ellipse">
              <a:avLst/>
            </a:prstGeom>
            <a:solidFill>
              <a:srgbClr val="00CC00"/>
            </a:solidFill>
            <a:ln w="9525">
              <a:solidFill>
                <a:srgbClr val="000000"/>
              </a:solidFill>
              <a:round/>
            </a:ln>
          </p:spPr>
          <p:txBody>
            <a:bodyPr/>
            <a:lstStyle/>
            <a:p>
              <a:pPr algn="ctr"/>
              <a:endParaRPr lang="zh-CN" altLang="en-US" sz="2400"/>
            </a:p>
          </p:txBody>
        </p:sp>
        <p:grpSp>
          <p:nvGrpSpPr>
            <p:cNvPr id="53265" name="Group 73"/>
            <p:cNvGrpSpPr/>
            <p:nvPr/>
          </p:nvGrpSpPr>
          <p:grpSpPr bwMode="auto">
            <a:xfrm>
              <a:off x="2400" y="1200"/>
              <a:ext cx="192" cy="432"/>
              <a:chOff x="4656" y="1488"/>
              <a:chExt cx="192" cy="432"/>
            </a:xfrm>
          </p:grpSpPr>
          <p:sp>
            <p:nvSpPr>
              <p:cNvPr id="53278" name="Line 74"/>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9" name="AutoShape 75"/>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6" name="Group 76"/>
            <p:cNvGrpSpPr/>
            <p:nvPr/>
          </p:nvGrpSpPr>
          <p:grpSpPr bwMode="auto">
            <a:xfrm rot="-5400000">
              <a:off x="1992" y="1560"/>
              <a:ext cx="192" cy="432"/>
              <a:chOff x="4656" y="1488"/>
              <a:chExt cx="192" cy="432"/>
            </a:xfrm>
          </p:grpSpPr>
          <p:sp>
            <p:nvSpPr>
              <p:cNvPr id="53276" name="Line 77"/>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7" name="AutoShape 78"/>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7" name="Group 79"/>
            <p:cNvGrpSpPr/>
            <p:nvPr/>
          </p:nvGrpSpPr>
          <p:grpSpPr bwMode="auto">
            <a:xfrm rot="5400000">
              <a:off x="2904" y="1560"/>
              <a:ext cx="192" cy="432"/>
              <a:chOff x="4656" y="1488"/>
              <a:chExt cx="192" cy="432"/>
            </a:xfrm>
          </p:grpSpPr>
          <p:sp>
            <p:nvSpPr>
              <p:cNvPr id="53274" name="Line 80"/>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5" name="AutoShape 8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8" name="Group 85"/>
            <p:cNvGrpSpPr/>
            <p:nvPr/>
          </p:nvGrpSpPr>
          <p:grpSpPr bwMode="auto">
            <a:xfrm rot="10800000">
              <a:off x="2736" y="2064"/>
              <a:ext cx="192" cy="432"/>
              <a:chOff x="4656" y="1488"/>
              <a:chExt cx="192" cy="432"/>
            </a:xfrm>
          </p:grpSpPr>
          <p:sp>
            <p:nvSpPr>
              <p:cNvPr id="53272" name="Line 86"/>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3" name="AutoShape 87"/>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nvGrpSpPr>
            <p:cNvPr id="53269" name="Group 89"/>
            <p:cNvGrpSpPr/>
            <p:nvPr/>
          </p:nvGrpSpPr>
          <p:grpSpPr bwMode="auto">
            <a:xfrm rot="10800000">
              <a:off x="2160" y="2064"/>
              <a:ext cx="192" cy="432"/>
              <a:chOff x="4656" y="1488"/>
              <a:chExt cx="192" cy="432"/>
            </a:xfrm>
          </p:grpSpPr>
          <p:sp>
            <p:nvSpPr>
              <p:cNvPr id="53270" name="Line 90"/>
              <p:cNvSpPr>
                <a:spLocks noChangeShapeType="1"/>
              </p:cNvSpPr>
              <p:nvPr/>
            </p:nvSpPr>
            <p:spPr bwMode="auto">
              <a:xfrm>
                <a:off x="4752" y="1488"/>
                <a:ext cx="0" cy="384"/>
              </a:xfrm>
              <a:prstGeom prst="line">
                <a:avLst/>
              </a:prstGeom>
              <a:noFill/>
              <a:ln w="38100">
                <a:solidFill>
                  <a:srgbClr val="FFCC66"/>
                </a:solidFill>
                <a:round/>
              </a:ln>
            </p:spPr>
            <p:txBody>
              <a:bodyPr/>
              <a:lstStyle/>
              <a:p>
                <a:endParaRPr lang="zh-CN" altLang="en-US"/>
              </a:p>
            </p:txBody>
          </p:sp>
          <p:sp>
            <p:nvSpPr>
              <p:cNvPr id="53271" name="AutoShape 9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w="9525">
                <a:noFill/>
                <a:miter lim="800000"/>
              </a:ln>
            </p:spPr>
            <p:txBody>
              <a:bodyPr wrap="none" anchor="ctr"/>
              <a:lstStyle/>
              <a:p>
                <a:endParaRPr lang="zh-CN" altLang="en-US"/>
              </a:p>
            </p:txBody>
          </p:sp>
        </p:grpSp>
      </p:grpSp>
      <p:sp>
        <p:nvSpPr>
          <p:cNvPr id="53252" name="Rectangle 93"/>
          <p:cNvSpPr>
            <a:spLocks noChangeArrowheads="1"/>
          </p:cNvSpPr>
          <p:nvPr/>
        </p:nvSpPr>
        <p:spPr bwMode="auto">
          <a:xfrm>
            <a:off x="203200" y="333375"/>
            <a:ext cx="8616950" cy="457200"/>
          </a:xfrm>
          <a:prstGeom prst="rect">
            <a:avLst/>
          </a:prstGeom>
          <a:noFill/>
          <a:ln w="9525">
            <a:noFill/>
            <a:miter lim="800000"/>
          </a:ln>
        </p:spPr>
        <p:txBody>
          <a:bodyPr>
            <a:spAutoFit/>
          </a:bodyPr>
          <a:lstStyle/>
          <a:p>
            <a:pPr algn="ctr">
              <a:lnSpc>
                <a:spcPct val="60000"/>
              </a:lnSpc>
            </a:pPr>
            <a:r>
              <a:rPr lang="zh-CN" altLang="en-US">
                <a:solidFill>
                  <a:srgbClr val="FF0000"/>
                </a:solidFill>
                <a:latin typeface="华文新魏" panose="02010800040101010101" pitchFamily="2" charset="-122"/>
                <a:ea typeface="华文新魏" panose="02010800040101010101" pitchFamily="2" charset="-122"/>
              </a:rPr>
              <a:t>信号量解决哲学家就餐问题</a:t>
            </a:r>
            <a:r>
              <a:rPr lang="en-US" altLang="zh-CN">
                <a:solidFill>
                  <a:srgbClr val="FF0000"/>
                </a:solidFill>
                <a:latin typeface="华文新魏" panose="02010800040101010101" pitchFamily="2" charset="-122"/>
                <a:ea typeface="华文新魏" panose="02010800040101010101" pitchFamily="2" charset="-122"/>
              </a:rPr>
              <a:t>(2)</a:t>
            </a:r>
            <a:endParaRPr lang="en-US" altLang="zh-CN">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457200" y="304800"/>
            <a:ext cx="1066800" cy="6172200"/>
          </a:xfrm>
        </p:spPr>
        <p:txBody>
          <a:bodyPr/>
          <a:lstStyle/>
          <a:p>
            <a:pPr eaLnBrk="1" fontAlgn="b" hangingPunct="1"/>
            <a:r>
              <a:rPr lang="zh-CN" altLang="en-US" sz="4000" smtClean="0">
                <a:latin typeface="华文新魏" panose="02010800040101010101" pitchFamily="2" charset="-122"/>
                <a:ea typeface="华文新魏" panose="02010800040101010101" pitchFamily="2" charset="-122"/>
              </a:rPr>
              <a:t>哲学家吃通心面问题</a:t>
            </a:r>
            <a:r>
              <a:rPr lang="en-US" altLang="zh-CN" sz="4000" smtClean="0">
                <a:latin typeface="华文新魏" panose="02010800040101010101" pitchFamily="2" charset="-122"/>
                <a:ea typeface="华文新魏" panose="02010800040101010101" pitchFamily="2" charset="-122"/>
              </a:rPr>
              <a:t>(3)</a:t>
            </a:r>
            <a:endParaRPr lang="en-US" altLang="zh-CN" sz="4000" smtClean="0">
              <a:latin typeface="华文新魏" panose="02010800040101010101" pitchFamily="2" charset="-122"/>
              <a:ea typeface="华文新魏" panose="02010800040101010101" pitchFamily="2" charset="-122"/>
            </a:endParaRPr>
          </a:p>
        </p:txBody>
      </p:sp>
      <p:sp>
        <p:nvSpPr>
          <p:cNvPr id="54274" name="Rectangle 3"/>
          <p:cNvSpPr>
            <a:spLocks noChangeArrowheads="1"/>
          </p:cNvSpPr>
          <p:nvPr/>
        </p:nvSpPr>
        <p:spPr bwMode="auto">
          <a:xfrm>
            <a:off x="1979613" y="381000"/>
            <a:ext cx="6553200" cy="6019800"/>
          </a:xfrm>
          <a:prstGeom prst="rect">
            <a:avLst/>
          </a:prstGeom>
          <a:noFill/>
          <a:ln w="28575" cap="sq">
            <a:noFill/>
            <a:miter lim="800000"/>
            <a:headEnd type="none" w="sm" len="sm"/>
            <a:tailEnd type="none" w="sm" len="sm"/>
          </a:ln>
        </p:spPr>
        <p:txBody>
          <a:bodyPr tIns="0"/>
          <a:lstStyle/>
          <a:p>
            <a:r>
              <a:rPr lang="en-US" altLang="zh-CN" sz="2400">
                <a:latin typeface="华文新魏" panose="02010800040101010101" pitchFamily="2" charset="-122"/>
                <a:ea typeface="华文新魏" panose="02010800040101010101" pitchFamily="2" charset="-122"/>
              </a:rPr>
              <a:t>semaphore fork[5];</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for (int i=0;i&lt;5;i++)</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fork[i]=1;</a:t>
            </a:r>
            <a:endParaRPr lang="en-US" altLang="zh-CN" sz="2400">
              <a:latin typeface="华文新魏" panose="02010800040101010101" pitchFamily="2" charset="-122"/>
              <a:ea typeface="华文新魏" panose="02010800040101010101" pitchFamily="2" charset="-122"/>
            </a:endParaRPr>
          </a:p>
          <a:p>
            <a:r>
              <a:rPr lang="en-US" altLang="zh-CN" sz="2400" b="1">
                <a:latin typeface="华文新魏" panose="02010800040101010101" pitchFamily="2" charset="-122"/>
                <a:ea typeface="华文新魏" panose="02010800040101010101" pitchFamily="2" charset="-122"/>
              </a:rPr>
              <a:t>cobegin</a:t>
            </a:r>
            <a:endParaRPr lang="en-US" altLang="zh-CN" sz="2400" b="1">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process philosopher_i( ) {/*i= 0,1,2,3,4*/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while(true)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think(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P(fork[i]);</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P(fork[(i+1)%5]);</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eat(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V(fork[i]);</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V(fork[(i+1)%5]);</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           }</a:t>
            </a:r>
            <a:endParaRPr lang="en-US" altLang="zh-CN" sz="2400">
              <a:latin typeface="华文新魏" panose="02010800040101010101" pitchFamily="2" charset="-122"/>
              <a:ea typeface="华文新魏" panose="02010800040101010101" pitchFamily="2" charset="-122"/>
            </a:endParaRPr>
          </a:p>
          <a:p>
            <a:r>
              <a:rPr lang="en-US" altLang="zh-CN" sz="2400" b="1">
                <a:latin typeface="华文新魏" panose="02010800040101010101" pitchFamily="2" charset="-122"/>
                <a:ea typeface="华文新魏" panose="02010800040101010101" pitchFamily="2" charset="-122"/>
              </a:rPr>
              <a:t>coend</a:t>
            </a:r>
            <a:endParaRPr lang="en-US" altLang="zh-CN" sz="2400" b="1">
              <a:latin typeface="华文新魏" panose="02010800040101010101" pitchFamily="2" charset="-122"/>
              <a:ea typeface="华文新魏" panose="02010800040101010101" pitchFamily="2" charset="-122"/>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914400" y="152400"/>
            <a:ext cx="7391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进程的并发性</a:t>
            </a:r>
            <a:r>
              <a:rPr lang="en-US" altLang="zh-CN" sz="4800" smtClean="0">
                <a:latin typeface="华文新魏" panose="02010800040101010101" pitchFamily="2" charset="-122"/>
                <a:ea typeface="华文新魏" panose="02010800040101010101" pitchFamily="2" charset="-122"/>
              </a:rPr>
              <a:t>(4)</a:t>
            </a:r>
            <a:endParaRPr lang="en-US" altLang="zh-CN" sz="4800" smtClean="0">
              <a:latin typeface="华文新魏" panose="02010800040101010101" pitchFamily="2" charset="-122"/>
              <a:ea typeface="华文新魏" panose="02010800040101010101" pitchFamily="2" charset="-122"/>
            </a:endParaRPr>
          </a:p>
        </p:txBody>
      </p:sp>
      <p:grpSp>
        <p:nvGrpSpPr>
          <p:cNvPr id="23554" name="Group 73"/>
          <p:cNvGrpSpPr/>
          <p:nvPr/>
        </p:nvGrpSpPr>
        <p:grpSpPr bwMode="auto">
          <a:xfrm>
            <a:off x="1028700" y="1414463"/>
            <a:ext cx="7143750" cy="5183187"/>
            <a:chOff x="648" y="709"/>
            <a:chExt cx="4500" cy="3265"/>
          </a:xfrm>
        </p:grpSpPr>
        <p:sp>
          <p:nvSpPr>
            <p:cNvPr id="23555" name="Text Box 44"/>
            <p:cNvSpPr txBox="1">
              <a:spLocks noChangeArrowheads="1"/>
            </p:cNvSpPr>
            <p:nvPr/>
          </p:nvSpPr>
          <p:spPr bwMode="auto">
            <a:xfrm>
              <a:off x="4694" y="754"/>
              <a:ext cx="454" cy="196"/>
            </a:xfrm>
            <a:prstGeom prst="rect">
              <a:avLst/>
            </a:prstGeom>
            <a:solidFill>
              <a:schemeClr val="accent1"/>
            </a:solidFill>
            <a:ln w="9525">
              <a:noFill/>
              <a:miter lim="800000"/>
            </a:ln>
          </p:spPr>
          <p:txBody>
            <a:bodyPr lIns="0" tIns="0" rIns="0" bIns="0"/>
            <a:lstStyle/>
            <a:p>
              <a:r>
                <a:rPr lang="zh-CN" altLang="en-US" sz="1400">
                  <a:solidFill>
                    <a:srgbClr val="0000FF"/>
                  </a:solidFill>
                  <a:latin typeface="宋体" panose="02010600030101010101" pitchFamily="2" charset="-122"/>
                  <a:ea typeface="华文新魏" panose="02010800040101010101" pitchFamily="2" charset="-122"/>
                </a:rPr>
                <a:t>进程</a:t>
              </a:r>
              <a:endParaRPr lang="zh-CN" altLang="en-US" sz="1400">
                <a:solidFill>
                  <a:srgbClr val="0000FF"/>
                </a:solidFill>
                <a:ea typeface="华文新魏" panose="02010800040101010101" pitchFamily="2" charset="-122"/>
              </a:endParaRPr>
            </a:p>
          </p:txBody>
        </p:sp>
        <p:sp>
          <p:nvSpPr>
            <p:cNvPr id="23556" name="Oval 5"/>
            <p:cNvSpPr>
              <a:spLocks noChangeArrowheads="1"/>
            </p:cNvSpPr>
            <p:nvPr/>
          </p:nvSpPr>
          <p:spPr bwMode="auto">
            <a:xfrm>
              <a:off x="1501" y="1488"/>
              <a:ext cx="426" cy="258"/>
            </a:xfrm>
            <a:prstGeom prst="ellipse">
              <a:avLst/>
            </a:prstGeom>
            <a:solidFill>
              <a:schemeClr val="accent1"/>
            </a:solidFill>
            <a:ln w="9525">
              <a:solidFill>
                <a:srgbClr val="000000"/>
              </a:solidFill>
              <a:round/>
            </a:ln>
          </p:spPr>
          <p:txBody>
            <a:bodyPr/>
            <a:lstStyle/>
            <a:p>
              <a:endParaRPr lang="zh-CN" altLang="en-US"/>
            </a:p>
          </p:txBody>
        </p:sp>
        <p:sp>
          <p:nvSpPr>
            <p:cNvPr id="23557" name="Oval 6"/>
            <p:cNvSpPr>
              <a:spLocks noChangeArrowheads="1"/>
            </p:cNvSpPr>
            <p:nvPr/>
          </p:nvSpPr>
          <p:spPr bwMode="auto">
            <a:xfrm>
              <a:off x="1501" y="1025"/>
              <a:ext cx="426" cy="263"/>
            </a:xfrm>
            <a:prstGeom prst="ellipse">
              <a:avLst/>
            </a:prstGeom>
            <a:solidFill>
              <a:schemeClr val="accent1"/>
            </a:solidFill>
            <a:ln w="9525">
              <a:solidFill>
                <a:srgbClr val="000000"/>
              </a:solidFill>
              <a:round/>
            </a:ln>
          </p:spPr>
          <p:txBody>
            <a:bodyPr/>
            <a:lstStyle/>
            <a:p>
              <a:endParaRPr lang="zh-CN" altLang="en-US"/>
            </a:p>
          </p:txBody>
        </p:sp>
        <p:sp>
          <p:nvSpPr>
            <p:cNvPr id="23558" name="Line 7"/>
            <p:cNvSpPr>
              <a:spLocks noChangeShapeType="1"/>
            </p:cNvSpPr>
            <p:nvPr/>
          </p:nvSpPr>
          <p:spPr bwMode="auto">
            <a:xfrm>
              <a:off x="1113" y="907"/>
              <a:ext cx="11" cy="2489"/>
            </a:xfrm>
            <a:prstGeom prst="line">
              <a:avLst/>
            </a:prstGeom>
            <a:noFill/>
            <a:ln w="19050">
              <a:solidFill>
                <a:srgbClr val="000000"/>
              </a:solidFill>
              <a:round/>
              <a:tailEnd type="triangle" w="med" len="med"/>
            </a:ln>
          </p:spPr>
          <p:txBody>
            <a:bodyPr/>
            <a:lstStyle/>
            <a:p>
              <a:endParaRPr lang="zh-CN" altLang="en-US"/>
            </a:p>
          </p:txBody>
        </p:sp>
        <p:sp>
          <p:nvSpPr>
            <p:cNvPr id="23559" name="Text Box 8"/>
            <p:cNvSpPr txBox="1">
              <a:spLocks noChangeArrowheads="1"/>
            </p:cNvSpPr>
            <p:nvPr/>
          </p:nvSpPr>
          <p:spPr bwMode="auto">
            <a:xfrm>
              <a:off x="1671" y="1093"/>
              <a:ext cx="120" cy="160"/>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i1</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60" name="Line 9"/>
            <p:cNvSpPr>
              <a:spLocks noChangeShapeType="1"/>
            </p:cNvSpPr>
            <p:nvPr/>
          </p:nvSpPr>
          <p:spPr bwMode="auto">
            <a:xfrm>
              <a:off x="1957" y="1135"/>
              <a:ext cx="833" cy="382"/>
            </a:xfrm>
            <a:prstGeom prst="line">
              <a:avLst/>
            </a:prstGeom>
            <a:noFill/>
            <a:ln w="9525">
              <a:solidFill>
                <a:srgbClr val="000000"/>
              </a:solidFill>
              <a:round/>
              <a:tailEnd type="triangle" w="med" len="med"/>
            </a:ln>
          </p:spPr>
          <p:txBody>
            <a:bodyPr/>
            <a:lstStyle/>
            <a:p>
              <a:endParaRPr lang="zh-CN" altLang="en-US"/>
            </a:p>
          </p:txBody>
        </p:sp>
        <p:sp>
          <p:nvSpPr>
            <p:cNvPr id="23561" name="Oval 11"/>
            <p:cNvSpPr>
              <a:spLocks noChangeArrowheads="1"/>
            </p:cNvSpPr>
            <p:nvPr/>
          </p:nvSpPr>
          <p:spPr bwMode="auto">
            <a:xfrm>
              <a:off x="2671" y="1469"/>
              <a:ext cx="426" cy="277"/>
            </a:xfrm>
            <a:prstGeom prst="ellipse">
              <a:avLst/>
            </a:prstGeom>
            <a:solidFill>
              <a:schemeClr val="accent1"/>
            </a:solidFill>
            <a:ln w="9525">
              <a:solidFill>
                <a:srgbClr val="000000"/>
              </a:solidFill>
              <a:round/>
            </a:ln>
          </p:spPr>
          <p:txBody>
            <a:bodyPr/>
            <a:lstStyle/>
            <a:p>
              <a:endParaRPr lang="zh-CN" altLang="en-US"/>
            </a:p>
          </p:txBody>
        </p:sp>
        <p:sp>
          <p:nvSpPr>
            <p:cNvPr id="23562" name="Text Box 12"/>
            <p:cNvSpPr txBox="1">
              <a:spLocks noChangeArrowheads="1"/>
            </p:cNvSpPr>
            <p:nvPr/>
          </p:nvSpPr>
          <p:spPr bwMode="auto">
            <a:xfrm>
              <a:off x="2872" y="1538"/>
              <a:ext cx="144" cy="168"/>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p1</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63" name="Text Box 13"/>
            <p:cNvSpPr txBox="1">
              <a:spLocks noChangeArrowheads="1"/>
            </p:cNvSpPr>
            <p:nvPr/>
          </p:nvSpPr>
          <p:spPr bwMode="auto">
            <a:xfrm>
              <a:off x="1578" y="709"/>
              <a:ext cx="286" cy="196"/>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i</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64" name="Text Box 14"/>
            <p:cNvSpPr txBox="1">
              <a:spLocks noChangeArrowheads="1"/>
            </p:cNvSpPr>
            <p:nvPr/>
          </p:nvSpPr>
          <p:spPr bwMode="auto">
            <a:xfrm>
              <a:off x="2741" y="709"/>
              <a:ext cx="286" cy="196"/>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p</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65" name="Text Box 15"/>
            <p:cNvSpPr txBox="1">
              <a:spLocks noChangeArrowheads="1"/>
            </p:cNvSpPr>
            <p:nvPr/>
          </p:nvSpPr>
          <p:spPr bwMode="auto">
            <a:xfrm>
              <a:off x="4084" y="709"/>
              <a:ext cx="285" cy="196"/>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o</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66" name="Line 16"/>
            <p:cNvSpPr>
              <a:spLocks noChangeShapeType="1"/>
            </p:cNvSpPr>
            <p:nvPr/>
          </p:nvSpPr>
          <p:spPr bwMode="auto">
            <a:xfrm>
              <a:off x="3028" y="1669"/>
              <a:ext cx="833" cy="382"/>
            </a:xfrm>
            <a:prstGeom prst="line">
              <a:avLst/>
            </a:prstGeom>
            <a:noFill/>
            <a:ln w="9525">
              <a:solidFill>
                <a:srgbClr val="000000"/>
              </a:solidFill>
              <a:round/>
              <a:tailEnd type="triangle" w="med" len="med"/>
            </a:ln>
          </p:spPr>
          <p:txBody>
            <a:bodyPr/>
            <a:lstStyle/>
            <a:p>
              <a:endParaRPr lang="zh-CN" altLang="en-US"/>
            </a:p>
          </p:txBody>
        </p:sp>
        <p:sp>
          <p:nvSpPr>
            <p:cNvPr id="23567" name="Oval 18"/>
            <p:cNvSpPr>
              <a:spLocks noChangeArrowheads="1"/>
            </p:cNvSpPr>
            <p:nvPr/>
          </p:nvSpPr>
          <p:spPr bwMode="auto">
            <a:xfrm>
              <a:off x="3861" y="1974"/>
              <a:ext cx="426" cy="305"/>
            </a:xfrm>
            <a:prstGeom prst="ellipse">
              <a:avLst/>
            </a:prstGeom>
            <a:solidFill>
              <a:schemeClr val="accent1"/>
            </a:solidFill>
            <a:ln w="9525">
              <a:solidFill>
                <a:srgbClr val="000000"/>
              </a:solidFill>
              <a:round/>
            </a:ln>
          </p:spPr>
          <p:txBody>
            <a:bodyPr/>
            <a:lstStyle/>
            <a:p>
              <a:endParaRPr lang="zh-CN" altLang="en-US"/>
            </a:p>
          </p:txBody>
        </p:sp>
        <p:sp>
          <p:nvSpPr>
            <p:cNvPr id="23568" name="Text Box 19"/>
            <p:cNvSpPr txBox="1">
              <a:spLocks noChangeArrowheads="1"/>
            </p:cNvSpPr>
            <p:nvPr/>
          </p:nvSpPr>
          <p:spPr bwMode="auto">
            <a:xfrm>
              <a:off x="3980" y="2036"/>
              <a:ext cx="170" cy="215"/>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o1</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69" name="Line 20"/>
            <p:cNvSpPr>
              <a:spLocks noChangeShapeType="1"/>
            </p:cNvSpPr>
            <p:nvPr/>
          </p:nvSpPr>
          <p:spPr bwMode="auto">
            <a:xfrm>
              <a:off x="1675" y="1205"/>
              <a:ext cx="0" cy="271"/>
            </a:xfrm>
            <a:prstGeom prst="line">
              <a:avLst/>
            </a:prstGeom>
            <a:noFill/>
            <a:ln w="9525">
              <a:solidFill>
                <a:srgbClr val="000000"/>
              </a:solidFill>
              <a:round/>
              <a:tailEnd type="triangle" w="med" len="med"/>
            </a:ln>
          </p:spPr>
          <p:txBody>
            <a:bodyPr/>
            <a:lstStyle/>
            <a:p>
              <a:endParaRPr lang="zh-CN" altLang="en-US"/>
            </a:p>
          </p:txBody>
        </p:sp>
        <p:sp>
          <p:nvSpPr>
            <p:cNvPr id="23570" name="Line 21"/>
            <p:cNvSpPr>
              <a:spLocks noChangeShapeType="1"/>
            </p:cNvSpPr>
            <p:nvPr/>
          </p:nvSpPr>
          <p:spPr bwMode="auto">
            <a:xfrm>
              <a:off x="4099" y="2238"/>
              <a:ext cx="0" cy="270"/>
            </a:xfrm>
            <a:prstGeom prst="line">
              <a:avLst/>
            </a:prstGeom>
            <a:noFill/>
            <a:ln w="9525">
              <a:solidFill>
                <a:srgbClr val="000000"/>
              </a:solidFill>
              <a:round/>
              <a:tailEnd type="triangle" w="med" len="med"/>
            </a:ln>
          </p:spPr>
          <p:txBody>
            <a:bodyPr/>
            <a:lstStyle/>
            <a:p>
              <a:endParaRPr lang="zh-CN" altLang="en-US"/>
            </a:p>
          </p:txBody>
        </p:sp>
        <p:sp>
          <p:nvSpPr>
            <p:cNvPr id="23571" name="Text Box 22"/>
            <p:cNvSpPr txBox="1">
              <a:spLocks noChangeArrowheads="1"/>
            </p:cNvSpPr>
            <p:nvPr/>
          </p:nvSpPr>
          <p:spPr bwMode="auto">
            <a:xfrm>
              <a:off x="1671" y="1550"/>
              <a:ext cx="166" cy="156"/>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i2</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72" name="Oval 24"/>
            <p:cNvSpPr>
              <a:spLocks noChangeArrowheads="1"/>
            </p:cNvSpPr>
            <p:nvPr/>
          </p:nvSpPr>
          <p:spPr bwMode="auto">
            <a:xfrm>
              <a:off x="2567" y="1988"/>
              <a:ext cx="461" cy="291"/>
            </a:xfrm>
            <a:prstGeom prst="ellipse">
              <a:avLst/>
            </a:prstGeom>
            <a:solidFill>
              <a:schemeClr val="accent1"/>
            </a:solidFill>
            <a:ln w="9525">
              <a:solidFill>
                <a:srgbClr val="000000"/>
              </a:solidFill>
              <a:round/>
            </a:ln>
          </p:spPr>
          <p:txBody>
            <a:bodyPr/>
            <a:lstStyle/>
            <a:p>
              <a:endParaRPr lang="zh-CN" altLang="en-US"/>
            </a:p>
          </p:txBody>
        </p:sp>
        <p:sp>
          <p:nvSpPr>
            <p:cNvPr id="23573" name="Text Box 25"/>
            <p:cNvSpPr txBox="1">
              <a:spLocks noChangeArrowheads="1"/>
            </p:cNvSpPr>
            <p:nvPr/>
          </p:nvSpPr>
          <p:spPr bwMode="auto">
            <a:xfrm>
              <a:off x="2742" y="2008"/>
              <a:ext cx="183" cy="197"/>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p2</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74" name="Oval 27"/>
            <p:cNvSpPr>
              <a:spLocks noChangeArrowheads="1"/>
            </p:cNvSpPr>
            <p:nvPr/>
          </p:nvSpPr>
          <p:spPr bwMode="auto">
            <a:xfrm>
              <a:off x="3861" y="2563"/>
              <a:ext cx="426" cy="250"/>
            </a:xfrm>
            <a:prstGeom prst="ellipse">
              <a:avLst/>
            </a:prstGeom>
            <a:solidFill>
              <a:schemeClr val="accent1"/>
            </a:solidFill>
            <a:ln w="9525">
              <a:solidFill>
                <a:srgbClr val="000000"/>
              </a:solidFill>
              <a:round/>
            </a:ln>
          </p:spPr>
          <p:txBody>
            <a:bodyPr/>
            <a:lstStyle/>
            <a:p>
              <a:endParaRPr lang="zh-CN" altLang="en-US"/>
            </a:p>
          </p:txBody>
        </p:sp>
        <p:sp>
          <p:nvSpPr>
            <p:cNvPr id="23575" name="Text Box 28"/>
            <p:cNvSpPr txBox="1">
              <a:spLocks noChangeArrowheads="1"/>
            </p:cNvSpPr>
            <p:nvPr/>
          </p:nvSpPr>
          <p:spPr bwMode="auto">
            <a:xfrm>
              <a:off x="3980" y="2584"/>
              <a:ext cx="215" cy="211"/>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o2</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76" name="Line 29"/>
            <p:cNvSpPr>
              <a:spLocks noChangeShapeType="1"/>
            </p:cNvSpPr>
            <p:nvPr/>
          </p:nvSpPr>
          <p:spPr bwMode="auto">
            <a:xfrm>
              <a:off x="1719" y="1780"/>
              <a:ext cx="0" cy="271"/>
            </a:xfrm>
            <a:prstGeom prst="line">
              <a:avLst/>
            </a:prstGeom>
            <a:noFill/>
            <a:ln w="9525">
              <a:solidFill>
                <a:srgbClr val="000000"/>
              </a:solidFill>
              <a:round/>
              <a:tailEnd type="triangle" w="med" len="med"/>
            </a:ln>
          </p:spPr>
          <p:txBody>
            <a:bodyPr/>
            <a:lstStyle/>
            <a:p>
              <a:endParaRPr lang="zh-CN" altLang="en-US"/>
            </a:p>
          </p:txBody>
        </p:sp>
        <p:sp>
          <p:nvSpPr>
            <p:cNvPr id="23577" name="Line 30"/>
            <p:cNvSpPr>
              <a:spLocks noChangeShapeType="1"/>
            </p:cNvSpPr>
            <p:nvPr/>
          </p:nvSpPr>
          <p:spPr bwMode="auto">
            <a:xfrm>
              <a:off x="2790" y="2314"/>
              <a:ext cx="0" cy="271"/>
            </a:xfrm>
            <a:prstGeom prst="line">
              <a:avLst/>
            </a:prstGeom>
            <a:noFill/>
            <a:ln w="9525">
              <a:solidFill>
                <a:srgbClr val="000000"/>
              </a:solidFill>
              <a:round/>
              <a:tailEnd type="triangle" w="med" len="med"/>
            </a:ln>
          </p:spPr>
          <p:txBody>
            <a:bodyPr/>
            <a:lstStyle/>
            <a:p>
              <a:endParaRPr lang="zh-CN" altLang="en-US"/>
            </a:p>
          </p:txBody>
        </p:sp>
        <p:sp>
          <p:nvSpPr>
            <p:cNvPr id="23578" name="Line 31"/>
            <p:cNvSpPr>
              <a:spLocks noChangeShapeType="1"/>
            </p:cNvSpPr>
            <p:nvPr/>
          </p:nvSpPr>
          <p:spPr bwMode="auto">
            <a:xfrm>
              <a:off x="4099" y="2848"/>
              <a:ext cx="0" cy="270"/>
            </a:xfrm>
            <a:prstGeom prst="line">
              <a:avLst/>
            </a:prstGeom>
            <a:noFill/>
            <a:ln w="9525">
              <a:solidFill>
                <a:srgbClr val="000000"/>
              </a:solidFill>
              <a:round/>
              <a:tailEnd type="triangle" w="med" len="med"/>
            </a:ln>
          </p:spPr>
          <p:txBody>
            <a:bodyPr/>
            <a:lstStyle/>
            <a:p>
              <a:endParaRPr lang="zh-CN" altLang="en-US"/>
            </a:p>
          </p:txBody>
        </p:sp>
        <p:sp>
          <p:nvSpPr>
            <p:cNvPr id="23579" name="Oval 33"/>
            <p:cNvSpPr>
              <a:spLocks noChangeArrowheads="1"/>
            </p:cNvSpPr>
            <p:nvPr/>
          </p:nvSpPr>
          <p:spPr bwMode="auto">
            <a:xfrm>
              <a:off x="1501" y="2015"/>
              <a:ext cx="426" cy="264"/>
            </a:xfrm>
            <a:prstGeom prst="ellipse">
              <a:avLst/>
            </a:prstGeom>
            <a:solidFill>
              <a:schemeClr val="accent1"/>
            </a:solidFill>
            <a:ln w="9525">
              <a:solidFill>
                <a:srgbClr val="000000"/>
              </a:solidFill>
              <a:round/>
            </a:ln>
          </p:spPr>
          <p:txBody>
            <a:bodyPr/>
            <a:lstStyle/>
            <a:p>
              <a:endParaRPr lang="zh-CN" altLang="en-US"/>
            </a:p>
          </p:txBody>
        </p:sp>
        <p:sp>
          <p:nvSpPr>
            <p:cNvPr id="23580" name="Text Box 34"/>
            <p:cNvSpPr txBox="1">
              <a:spLocks noChangeArrowheads="1"/>
            </p:cNvSpPr>
            <p:nvPr/>
          </p:nvSpPr>
          <p:spPr bwMode="auto">
            <a:xfrm>
              <a:off x="1672" y="2083"/>
              <a:ext cx="165" cy="168"/>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i3</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81" name="Oval 36"/>
            <p:cNvSpPr>
              <a:spLocks noChangeArrowheads="1"/>
            </p:cNvSpPr>
            <p:nvPr/>
          </p:nvSpPr>
          <p:spPr bwMode="auto">
            <a:xfrm>
              <a:off x="2567" y="2557"/>
              <a:ext cx="427" cy="256"/>
            </a:xfrm>
            <a:prstGeom prst="ellipse">
              <a:avLst/>
            </a:prstGeom>
            <a:solidFill>
              <a:schemeClr val="accent1"/>
            </a:solidFill>
            <a:ln w="9525">
              <a:solidFill>
                <a:srgbClr val="000000"/>
              </a:solidFill>
              <a:round/>
            </a:ln>
          </p:spPr>
          <p:txBody>
            <a:bodyPr/>
            <a:lstStyle/>
            <a:p>
              <a:endParaRPr lang="zh-CN" altLang="en-US"/>
            </a:p>
          </p:txBody>
        </p:sp>
        <p:sp>
          <p:nvSpPr>
            <p:cNvPr id="23582" name="Text Box 37"/>
            <p:cNvSpPr txBox="1">
              <a:spLocks noChangeArrowheads="1"/>
            </p:cNvSpPr>
            <p:nvPr/>
          </p:nvSpPr>
          <p:spPr bwMode="auto">
            <a:xfrm>
              <a:off x="2741" y="2618"/>
              <a:ext cx="184" cy="132"/>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p3</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83" name="Oval 39"/>
            <p:cNvSpPr>
              <a:spLocks noChangeArrowheads="1"/>
            </p:cNvSpPr>
            <p:nvPr/>
          </p:nvSpPr>
          <p:spPr bwMode="auto">
            <a:xfrm>
              <a:off x="3861" y="3091"/>
              <a:ext cx="426" cy="256"/>
            </a:xfrm>
            <a:prstGeom prst="ellipse">
              <a:avLst/>
            </a:prstGeom>
            <a:solidFill>
              <a:schemeClr val="accent1"/>
            </a:solidFill>
            <a:ln w="9525">
              <a:solidFill>
                <a:srgbClr val="000000"/>
              </a:solidFill>
              <a:round/>
            </a:ln>
          </p:spPr>
          <p:txBody>
            <a:bodyPr/>
            <a:lstStyle/>
            <a:p>
              <a:endParaRPr lang="zh-CN" altLang="en-US"/>
            </a:p>
          </p:txBody>
        </p:sp>
        <p:sp>
          <p:nvSpPr>
            <p:cNvPr id="23584" name="Text Box 40"/>
            <p:cNvSpPr txBox="1">
              <a:spLocks noChangeArrowheads="1"/>
            </p:cNvSpPr>
            <p:nvPr/>
          </p:nvSpPr>
          <p:spPr bwMode="auto">
            <a:xfrm>
              <a:off x="3980" y="3152"/>
              <a:ext cx="215" cy="142"/>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o3</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85" name="Text Box 41"/>
            <p:cNvSpPr txBox="1">
              <a:spLocks noChangeArrowheads="1"/>
            </p:cNvSpPr>
            <p:nvPr/>
          </p:nvSpPr>
          <p:spPr bwMode="auto">
            <a:xfrm>
              <a:off x="648" y="1025"/>
              <a:ext cx="286" cy="195"/>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t1</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86" name="Text Box 42"/>
            <p:cNvSpPr txBox="1">
              <a:spLocks noChangeArrowheads="1"/>
            </p:cNvSpPr>
            <p:nvPr/>
          </p:nvSpPr>
          <p:spPr bwMode="auto">
            <a:xfrm>
              <a:off x="648" y="1593"/>
              <a:ext cx="286" cy="196"/>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t2</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87" name="Text Box 43"/>
            <p:cNvSpPr txBox="1">
              <a:spLocks noChangeArrowheads="1"/>
            </p:cNvSpPr>
            <p:nvPr/>
          </p:nvSpPr>
          <p:spPr bwMode="auto">
            <a:xfrm>
              <a:off x="648" y="2084"/>
              <a:ext cx="286" cy="195"/>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t3</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588" name="Text Box 45"/>
            <p:cNvSpPr txBox="1">
              <a:spLocks noChangeArrowheads="1"/>
            </p:cNvSpPr>
            <p:nvPr/>
          </p:nvSpPr>
          <p:spPr bwMode="auto">
            <a:xfrm>
              <a:off x="659" y="3189"/>
              <a:ext cx="465" cy="158"/>
            </a:xfrm>
            <a:prstGeom prst="rect">
              <a:avLst/>
            </a:prstGeom>
            <a:solidFill>
              <a:schemeClr val="accent1"/>
            </a:solidFill>
            <a:ln w="9525">
              <a:noFill/>
              <a:miter lim="800000"/>
            </a:ln>
          </p:spPr>
          <p:txBody>
            <a:bodyPr lIns="0" tIns="0" rIns="0" bIns="0"/>
            <a:lstStyle/>
            <a:p>
              <a:r>
                <a:rPr lang="zh-CN" altLang="en-US" sz="1400" b="1">
                  <a:solidFill>
                    <a:srgbClr val="0000FF"/>
                  </a:solidFill>
                  <a:latin typeface="华文新魏" panose="02010800040101010101" pitchFamily="2" charset="-122"/>
                  <a:ea typeface="华文新魏" panose="02010800040101010101" pitchFamily="2" charset="-122"/>
                </a:rPr>
                <a:t>时间</a:t>
              </a:r>
              <a:endParaRPr lang="zh-CN" altLang="en-US" sz="1400" b="1">
                <a:solidFill>
                  <a:srgbClr val="0000FF"/>
                </a:solidFill>
                <a:latin typeface="华文新魏" panose="02010800040101010101" pitchFamily="2" charset="-122"/>
                <a:ea typeface="华文新魏" panose="02010800040101010101" pitchFamily="2" charset="-122"/>
              </a:endParaRPr>
            </a:p>
          </p:txBody>
        </p:sp>
        <p:sp>
          <p:nvSpPr>
            <p:cNvPr id="23589" name="Text Box 46"/>
            <p:cNvSpPr txBox="1">
              <a:spLocks noChangeArrowheads="1"/>
            </p:cNvSpPr>
            <p:nvPr/>
          </p:nvSpPr>
          <p:spPr bwMode="auto">
            <a:xfrm>
              <a:off x="2314" y="3652"/>
              <a:ext cx="1065" cy="322"/>
            </a:xfrm>
            <a:prstGeom prst="rect">
              <a:avLst/>
            </a:prstGeom>
            <a:solidFill>
              <a:srgbClr val="FFCC66"/>
            </a:solidFill>
            <a:ln w="9525">
              <a:noFill/>
              <a:miter lim="800000"/>
            </a:ln>
          </p:spPr>
          <p:txBody>
            <a:bodyPr/>
            <a:lstStyle/>
            <a:p>
              <a:pPr algn="just"/>
              <a:r>
                <a:rPr lang="zh-CN" altLang="en-US" b="1">
                  <a:solidFill>
                    <a:srgbClr val="0000FF"/>
                  </a:solidFill>
                  <a:latin typeface="华文新魏" panose="02010800040101010101" pitchFamily="2" charset="-122"/>
                  <a:ea typeface="华文新魏" panose="02010800040101010101" pitchFamily="2" charset="-122"/>
                </a:rPr>
                <a:t>并发工作</a:t>
              </a:r>
              <a:endParaRPr lang="zh-CN" altLang="en-US" b="1">
                <a:solidFill>
                  <a:srgbClr val="0000FF"/>
                </a:solidFill>
                <a:latin typeface="华文新魏" panose="02010800040101010101" pitchFamily="2" charset="-122"/>
                <a:ea typeface="华文新魏" panose="02010800040101010101" pitchFamily="2" charset="-122"/>
              </a:endParaRPr>
            </a:p>
          </p:txBody>
        </p:sp>
        <p:sp>
          <p:nvSpPr>
            <p:cNvPr id="23590" name="Line 48"/>
            <p:cNvSpPr>
              <a:spLocks noChangeShapeType="1"/>
            </p:cNvSpPr>
            <p:nvPr/>
          </p:nvSpPr>
          <p:spPr bwMode="auto">
            <a:xfrm>
              <a:off x="1124" y="907"/>
              <a:ext cx="3927" cy="0"/>
            </a:xfrm>
            <a:prstGeom prst="line">
              <a:avLst/>
            </a:prstGeom>
            <a:noFill/>
            <a:ln w="19050">
              <a:solidFill>
                <a:srgbClr val="000000"/>
              </a:solidFill>
              <a:round/>
              <a:tailEnd type="triangle" w="med" len="med"/>
            </a:ln>
          </p:spPr>
          <p:txBody>
            <a:bodyPr/>
            <a:lstStyle/>
            <a:p>
              <a:endParaRPr lang="zh-CN" altLang="en-US"/>
            </a:p>
          </p:txBody>
        </p:sp>
        <p:sp>
          <p:nvSpPr>
            <p:cNvPr id="23591" name="Line 49"/>
            <p:cNvSpPr>
              <a:spLocks noChangeShapeType="1"/>
            </p:cNvSpPr>
            <p:nvPr/>
          </p:nvSpPr>
          <p:spPr bwMode="auto">
            <a:xfrm>
              <a:off x="1838" y="1669"/>
              <a:ext cx="833" cy="382"/>
            </a:xfrm>
            <a:prstGeom prst="line">
              <a:avLst/>
            </a:prstGeom>
            <a:noFill/>
            <a:ln w="9525">
              <a:solidFill>
                <a:srgbClr val="000000"/>
              </a:solidFill>
              <a:round/>
              <a:tailEnd type="triangle" w="med" len="med"/>
            </a:ln>
          </p:spPr>
          <p:txBody>
            <a:bodyPr/>
            <a:lstStyle/>
            <a:p>
              <a:endParaRPr lang="zh-CN" altLang="en-US"/>
            </a:p>
          </p:txBody>
        </p:sp>
        <p:sp>
          <p:nvSpPr>
            <p:cNvPr id="23592" name="Line 50"/>
            <p:cNvSpPr>
              <a:spLocks noChangeShapeType="1"/>
            </p:cNvSpPr>
            <p:nvPr/>
          </p:nvSpPr>
          <p:spPr bwMode="auto">
            <a:xfrm>
              <a:off x="3028" y="2203"/>
              <a:ext cx="833" cy="382"/>
            </a:xfrm>
            <a:prstGeom prst="line">
              <a:avLst/>
            </a:prstGeom>
            <a:noFill/>
            <a:ln w="9525">
              <a:solidFill>
                <a:srgbClr val="000000"/>
              </a:solidFill>
              <a:round/>
              <a:tailEnd type="triangle" w="med" len="med"/>
            </a:ln>
          </p:spPr>
          <p:txBody>
            <a:bodyPr/>
            <a:lstStyle/>
            <a:p>
              <a:endParaRPr lang="zh-CN" altLang="en-US"/>
            </a:p>
          </p:txBody>
        </p:sp>
        <p:sp>
          <p:nvSpPr>
            <p:cNvPr id="23593" name="Line 51"/>
            <p:cNvSpPr>
              <a:spLocks noChangeShapeType="1"/>
            </p:cNvSpPr>
            <p:nvPr/>
          </p:nvSpPr>
          <p:spPr bwMode="auto">
            <a:xfrm>
              <a:off x="1838" y="2279"/>
              <a:ext cx="714" cy="306"/>
            </a:xfrm>
            <a:prstGeom prst="line">
              <a:avLst/>
            </a:prstGeom>
            <a:noFill/>
            <a:ln w="9525">
              <a:solidFill>
                <a:srgbClr val="000000"/>
              </a:solidFill>
              <a:round/>
              <a:tailEnd type="triangle" w="med" len="med"/>
            </a:ln>
          </p:spPr>
          <p:txBody>
            <a:bodyPr/>
            <a:lstStyle/>
            <a:p>
              <a:endParaRPr lang="zh-CN" altLang="en-US"/>
            </a:p>
          </p:txBody>
        </p:sp>
        <p:sp>
          <p:nvSpPr>
            <p:cNvPr id="23594" name="Line 52"/>
            <p:cNvSpPr>
              <a:spLocks noChangeShapeType="1"/>
            </p:cNvSpPr>
            <p:nvPr/>
          </p:nvSpPr>
          <p:spPr bwMode="auto">
            <a:xfrm>
              <a:off x="1719" y="2279"/>
              <a:ext cx="0" cy="306"/>
            </a:xfrm>
            <a:prstGeom prst="line">
              <a:avLst/>
            </a:prstGeom>
            <a:noFill/>
            <a:ln w="9525">
              <a:solidFill>
                <a:srgbClr val="000000"/>
              </a:solidFill>
              <a:round/>
              <a:tailEnd type="triangle" w="med" len="med"/>
            </a:ln>
          </p:spPr>
          <p:txBody>
            <a:bodyPr/>
            <a:lstStyle/>
            <a:p>
              <a:endParaRPr lang="zh-CN" altLang="en-US"/>
            </a:p>
          </p:txBody>
        </p:sp>
        <p:sp>
          <p:nvSpPr>
            <p:cNvPr id="23595" name="Line 53"/>
            <p:cNvSpPr>
              <a:spLocks noChangeShapeType="1"/>
            </p:cNvSpPr>
            <p:nvPr/>
          </p:nvSpPr>
          <p:spPr bwMode="auto">
            <a:xfrm>
              <a:off x="2790" y="2813"/>
              <a:ext cx="0" cy="229"/>
            </a:xfrm>
            <a:prstGeom prst="line">
              <a:avLst/>
            </a:prstGeom>
            <a:noFill/>
            <a:ln w="9525">
              <a:solidFill>
                <a:srgbClr val="000000"/>
              </a:solidFill>
              <a:round/>
              <a:tailEnd type="triangle" w="med" len="med"/>
            </a:ln>
          </p:spPr>
          <p:txBody>
            <a:bodyPr/>
            <a:lstStyle/>
            <a:p>
              <a:endParaRPr lang="zh-CN" altLang="en-US"/>
            </a:p>
          </p:txBody>
        </p:sp>
        <p:sp>
          <p:nvSpPr>
            <p:cNvPr id="23596" name="Line 54"/>
            <p:cNvSpPr>
              <a:spLocks noChangeShapeType="1"/>
            </p:cNvSpPr>
            <p:nvPr/>
          </p:nvSpPr>
          <p:spPr bwMode="auto">
            <a:xfrm flipH="1">
              <a:off x="4099" y="3347"/>
              <a:ext cx="0" cy="229"/>
            </a:xfrm>
            <a:prstGeom prst="line">
              <a:avLst/>
            </a:prstGeom>
            <a:noFill/>
            <a:ln w="9525">
              <a:solidFill>
                <a:srgbClr val="000000"/>
              </a:solidFill>
              <a:round/>
              <a:tailEnd type="triangle" w="med" len="med"/>
            </a:ln>
          </p:spPr>
          <p:txBody>
            <a:bodyPr/>
            <a:lstStyle/>
            <a:p>
              <a:endParaRPr lang="zh-CN" altLang="en-US"/>
            </a:p>
          </p:txBody>
        </p:sp>
        <p:sp>
          <p:nvSpPr>
            <p:cNvPr id="23597" name="Line 55"/>
            <p:cNvSpPr>
              <a:spLocks noChangeShapeType="1"/>
            </p:cNvSpPr>
            <p:nvPr/>
          </p:nvSpPr>
          <p:spPr bwMode="auto">
            <a:xfrm>
              <a:off x="2909" y="1746"/>
              <a:ext cx="0" cy="228"/>
            </a:xfrm>
            <a:prstGeom prst="line">
              <a:avLst/>
            </a:prstGeom>
            <a:noFill/>
            <a:ln w="9525">
              <a:solidFill>
                <a:srgbClr val="000000"/>
              </a:solidFill>
              <a:round/>
              <a:tailEnd type="triangle" w="med" len="med"/>
            </a:ln>
          </p:spPr>
          <p:txBody>
            <a:bodyPr/>
            <a:lstStyle/>
            <a:p>
              <a:endParaRPr lang="zh-CN" altLang="en-US"/>
            </a:p>
          </p:txBody>
        </p:sp>
        <p:sp>
          <p:nvSpPr>
            <p:cNvPr id="23598" name="Oval 57"/>
            <p:cNvSpPr>
              <a:spLocks noChangeArrowheads="1"/>
            </p:cNvSpPr>
            <p:nvPr/>
          </p:nvSpPr>
          <p:spPr bwMode="auto">
            <a:xfrm>
              <a:off x="1481" y="2585"/>
              <a:ext cx="426" cy="264"/>
            </a:xfrm>
            <a:prstGeom prst="ellipse">
              <a:avLst/>
            </a:prstGeom>
            <a:solidFill>
              <a:schemeClr val="accent1"/>
            </a:solidFill>
            <a:ln w="9525">
              <a:solidFill>
                <a:srgbClr val="000000"/>
              </a:solidFill>
              <a:round/>
            </a:ln>
          </p:spPr>
          <p:txBody>
            <a:bodyPr/>
            <a:lstStyle/>
            <a:p>
              <a:endParaRPr lang="zh-CN" altLang="en-US"/>
            </a:p>
          </p:txBody>
        </p:sp>
        <p:sp>
          <p:nvSpPr>
            <p:cNvPr id="23599" name="Text Box 58"/>
            <p:cNvSpPr txBox="1">
              <a:spLocks noChangeArrowheads="1"/>
            </p:cNvSpPr>
            <p:nvPr/>
          </p:nvSpPr>
          <p:spPr bwMode="auto">
            <a:xfrm>
              <a:off x="1652" y="2653"/>
              <a:ext cx="139" cy="142"/>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i4</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600" name="Line 59"/>
            <p:cNvSpPr>
              <a:spLocks noChangeShapeType="1"/>
            </p:cNvSpPr>
            <p:nvPr/>
          </p:nvSpPr>
          <p:spPr bwMode="auto">
            <a:xfrm>
              <a:off x="1719" y="2813"/>
              <a:ext cx="0" cy="229"/>
            </a:xfrm>
            <a:prstGeom prst="line">
              <a:avLst/>
            </a:prstGeom>
            <a:noFill/>
            <a:ln w="9525">
              <a:solidFill>
                <a:srgbClr val="000000"/>
              </a:solidFill>
              <a:round/>
              <a:tailEnd type="triangle" w="med" len="med"/>
            </a:ln>
          </p:spPr>
          <p:txBody>
            <a:bodyPr/>
            <a:lstStyle/>
            <a:p>
              <a:endParaRPr lang="zh-CN" altLang="en-US"/>
            </a:p>
          </p:txBody>
        </p:sp>
        <p:sp>
          <p:nvSpPr>
            <p:cNvPr id="23601" name="Line 60"/>
            <p:cNvSpPr>
              <a:spLocks noChangeShapeType="1"/>
            </p:cNvSpPr>
            <p:nvPr/>
          </p:nvSpPr>
          <p:spPr bwMode="auto">
            <a:xfrm>
              <a:off x="2909" y="2813"/>
              <a:ext cx="952" cy="382"/>
            </a:xfrm>
            <a:prstGeom prst="line">
              <a:avLst/>
            </a:prstGeom>
            <a:noFill/>
            <a:ln w="9525">
              <a:solidFill>
                <a:srgbClr val="000000"/>
              </a:solidFill>
              <a:round/>
              <a:tailEnd type="triangle" w="med" len="med"/>
            </a:ln>
          </p:spPr>
          <p:txBody>
            <a:bodyPr/>
            <a:lstStyle/>
            <a:p>
              <a:endParaRPr lang="zh-CN" altLang="en-US"/>
            </a:p>
          </p:txBody>
        </p:sp>
        <p:sp>
          <p:nvSpPr>
            <p:cNvPr id="23602" name="Text Box 61"/>
            <p:cNvSpPr txBox="1">
              <a:spLocks noChangeArrowheads="1"/>
            </p:cNvSpPr>
            <p:nvPr/>
          </p:nvSpPr>
          <p:spPr bwMode="auto">
            <a:xfrm>
              <a:off x="648" y="2618"/>
              <a:ext cx="286" cy="195"/>
            </a:xfrm>
            <a:prstGeom prst="rect">
              <a:avLst/>
            </a:prstGeom>
            <a:solidFill>
              <a:srgbClr val="FFCC66"/>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t4</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603" name="Oval 63"/>
            <p:cNvSpPr>
              <a:spLocks noChangeArrowheads="1"/>
            </p:cNvSpPr>
            <p:nvPr/>
          </p:nvSpPr>
          <p:spPr bwMode="auto">
            <a:xfrm>
              <a:off x="1481" y="3042"/>
              <a:ext cx="426" cy="264"/>
            </a:xfrm>
            <a:prstGeom prst="ellipse">
              <a:avLst/>
            </a:prstGeom>
            <a:solidFill>
              <a:schemeClr val="accent1"/>
            </a:solidFill>
            <a:ln w="9525">
              <a:solidFill>
                <a:srgbClr val="000000"/>
              </a:solidFill>
              <a:round/>
            </a:ln>
          </p:spPr>
          <p:txBody>
            <a:bodyPr/>
            <a:lstStyle/>
            <a:p>
              <a:endParaRPr lang="zh-CN" altLang="en-US"/>
            </a:p>
          </p:txBody>
        </p:sp>
        <p:sp>
          <p:nvSpPr>
            <p:cNvPr id="23604" name="Text Box 64"/>
            <p:cNvSpPr txBox="1">
              <a:spLocks noChangeArrowheads="1"/>
            </p:cNvSpPr>
            <p:nvPr/>
          </p:nvSpPr>
          <p:spPr bwMode="auto">
            <a:xfrm>
              <a:off x="1652" y="3110"/>
              <a:ext cx="185" cy="139"/>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i5</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605" name="Oval 66"/>
            <p:cNvSpPr>
              <a:spLocks noChangeArrowheads="1"/>
            </p:cNvSpPr>
            <p:nvPr/>
          </p:nvSpPr>
          <p:spPr bwMode="auto">
            <a:xfrm>
              <a:off x="2552" y="3042"/>
              <a:ext cx="426" cy="257"/>
            </a:xfrm>
            <a:prstGeom prst="ellipse">
              <a:avLst/>
            </a:prstGeom>
            <a:solidFill>
              <a:schemeClr val="accent1"/>
            </a:solidFill>
            <a:ln w="9525">
              <a:solidFill>
                <a:srgbClr val="000000"/>
              </a:solidFill>
              <a:round/>
            </a:ln>
          </p:spPr>
          <p:txBody>
            <a:bodyPr/>
            <a:lstStyle/>
            <a:p>
              <a:endParaRPr lang="zh-CN" altLang="en-US"/>
            </a:p>
          </p:txBody>
        </p:sp>
        <p:sp>
          <p:nvSpPr>
            <p:cNvPr id="23606" name="Text Box 67"/>
            <p:cNvSpPr txBox="1">
              <a:spLocks noChangeArrowheads="1"/>
            </p:cNvSpPr>
            <p:nvPr/>
          </p:nvSpPr>
          <p:spPr bwMode="auto">
            <a:xfrm>
              <a:off x="2726" y="3104"/>
              <a:ext cx="199" cy="145"/>
            </a:xfrm>
            <a:prstGeom prst="rect">
              <a:avLst/>
            </a:prstGeom>
            <a:solidFill>
              <a:schemeClr val="accent1"/>
            </a:solidFill>
            <a:ln w="9525">
              <a:noFill/>
              <a:miter lim="800000"/>
            </a:ln>
          </p:spPr>
          <p:txBody>
            <a:bodyPr lIns="0" tIns="0" rIns="0" bIns="0"/>
            <a:lstStyle/>
            <a:p>
              <a:r>
                <a:rPr lang="en-US" altLang="zh-CN" sz="1400" b="1">
                  <a:solidFill>
                    <a:srgbClr val="0000FF"/>
                  </a:solidFill>
                  <a:latin typeface="华文新魏" panose="02010800040101010101" pitchFamily="2" charset="-122"/>
                  <a:ea typeface="华文新魏" panose="02010800040101010101" pitchFamily="2" charset="-122"/>
                </a:rPr>
                <a:t>P4</a:t>
              </a:r>
              <a:endParaRPr lang="en-US" altLang="zh-CN" sz="1400" b="1">
                <a:solidFill>
                  <a:srgbClr val="0000FF"/>
                </a:solidFill>
                <a:latin typeface="华文新魏" panose="02010800040101010101" pitchFamily="2" charset="-122"/>
                <a:ea typeface="华文新魏" panose="02010800040101010101" pitchFamily="2" charset="-122"/>
              </a:endParaRPr>
            </a:p>
          </p:txBody>
        </p:sp>
        <p:sp>
          <p:nvSpPr>
            <p:cNvPr id="23607" name="Line 68"/>
            <p:cNvSpPr>
              <a:spLocks noChangeShapeType="1"/>
            </p:cNvSpPr>
            <p:nvPr/>
          </p:nvSpPr>
          <p:spPr bwMode="auto">
            <a:xfrm>
              <a:off x="1838" y="2813"/>
              <a:ext cx="714" cy="305"/>
            </a:xfrm>
            <a:prstGeom prst="line">
              <a:avLst/>
            </a:prstGeom>
            <a:noFill/>
            <a:ln w="9525">
              <a:solidFill>
                <a:srgbClr val="000000"/>
              </a:solidFill>
              <a:round/>
              <a:tailEnd type="triangle" w="med" len="med"/>
            </a:ln>
          </p:spPr>
          <p:txBody>
            <a:bodyPr/>
            <a:lstStyle/>
            <a:p>
              <a:endParaRPr lang="zh-CN" altLang="en-US"/>
            </a:p>
          </p:txBody>
        </p:sp>
        <p:sp>
          <p:nvSpPr>
            <p:cNvPr id="23608" name="Line 69"/>
            <p:cNvSpPr>
              <a:spLocks noChangeShapeType="1"/>
            </p:cNvSpPr>
            <p:nvPr/>
          </p:nvSpPr>
          <p:spPr bwMode="auto">
            <a:xfrm flipH="1">
              <a:off x="2790" y="3271"/>
              <a:ext cx="0" cy="229"/>
            </a:xfrm>
            <a:prstGeom prst="line">
              <a:avLst/>
            </a:prstGeom>
            <a:noFill/>
            <a:ln w="9525">
              <a:solidFill>
                <a:srgbClr val="000000"/>
              </a:solidFill>
              <a:round/>
              <a:tailEnd type="triangle" w="med" len="med"/>
            </a:ln>
          </p:spPr>
          <p:txBody>
            <a:bodyPr/>
            <a:lstStyle/>
            <a:p>
              <a:endParaRPr lang="zh-CN" altLang="en-US"/>
            </a:p>
          </p:txBody>
        </p:sp>
        <p:sp>
          <p:nvSpPr>
            <p:cNvPr id="23609" name="Line 70"/>
            <p:cNvSpPr>
              <a:spLocks noChangeShapeType="1"/>
            </p:cNvSpPr>
            <p:nvPr/>
          </p:nvSpPr>
          <p:spPr bwMode="auto">
            <a:xfrm flipH="1">
              <a:off x="1719" y="3271"/>
              <a:ext cx="0" cy="229"/>
            </a:xfrm>
            <a:prstGeom prst="line">
              <a:avLst/>
            </a:prstGeom>
            <a:noFill/>
            <a:ln w="9525">
              <a:solidFill>
                <a:srgbClr val="000000"/>
              </a:solidFill>
              <a:round/>
              <a:tailEnd type="triangle" w="med" len="med"/>
            </a:ln>
          </p:spPr>
          <p:txBody>
            <a:bodyPr/>
            <a:lstStyle/>
            <a:p>
              <a:endParaRPr lang="zh-CN" altLang="en-US"/>
            </a:p>
          </p:txBody>
        </p:sp>
        <p:sp>
          <p:nvSpPr>
            <p:cNvPr id="23610" name="Line 71"/>
            <p:cNvSpPr>
              <a:spLocks noChangeShapeType="1"/>
            </p:cNvSpPr>
            <p:nvPr/>
          </p:nvSpPr>
          <p:spPr bwMode="auto">
            <a:xfrm>
              <a:off x="2909" y="3271"/>
              <a:ext cx="952" cy="381"/>
            </a:xfrm>
            <a:prstGeom prst="line">
              <a:avLst/>
            </a:prstGeom>
            <a:noFill/>
            <a:ln w="9525">
              <a:solidFill>
                <a:srgbClr val="000000"/>
              </a:solidFill>
              <a:round/>
              <a:tailEnd type="triangle" w="med" len="med"/>
            </a:ln>
          </p:spPr>
          <p:txBody>
            <a:bodyPr/>
            <a:lstStyle/>
            <a:p>
              <a:endParaRPr lang="zh-CN" altLang="en-US"/>
            </a:p>
          </p:txBody>
        </p:sp>
      </p:grpSp>
    </p:spTree>
  </p:cSld>
  <p:clrMapOvr>
    <a:masterClrMapping/>
  </p:clrMapOvr>
  <p:transition>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755650" y="228600"/>
            <a:ext cx="8153400" cy="1371600"/>
          </a:xfrm>
        </p:spPr>
        <p:txBody>
          <a:bodyPr/>
          <a:lstStyle/>
          <a:p>
            <a:pPr eaLnBrk="1" hangingPunct="1">
              <a:lnSpc>
                <a:spcPct val="60000"/>
              </a:lnSpc>
            </a:pPr>
            <a:r>
              <a:rPr lang="zh-CN" altLang="en-US" sz="4800" smtClean="0">
                <a:latin typeface="华文新魏" panose="02010800040101010101" pitchFamily="2" charset="-122"/>
                <a:ea typeface="华文新魏" panose="02010800040101010101" pitchFamily="2" charset="-122"/>
              </a:rPr>
              <a:t>有若干种办法可避免这类死锁</a:t>
            </a:r>
            <a:endParaRPr lang="zh-CN" altLang="zh-CN" sz="4800" smtClean="0">
              <a:latin typeface="华文新魏" panose="02010800040101010101" pitchFamily="2" charset="-122"/>
              <a:ea typeface="华文新魏" panose="02010800040101010101" pitchFamily="2" charset="-122"/>
            </a:endParaRPr>
          </a:p>
        </p:txBody>
      </p:sp>
      <p:sp>
        <p:nvSpPr>
          <p:cNvPr id="55298" name="Rectangle 3"/>
          <p:cNvSpPr>
            <a:spLocks noGrp="1" noChangeArrowheads="1"/>
          </p:cNvSpPr>
          <p:nvPr>
            <p:ph type="body" idx="4294967295"/>
          </p:nvPr>
        </p:nvSpPr>
        <p:spPr>
          <a:xfrm>
            <a:off x="684213" y="1431925"/>
            <a:ext cx="8002587" cy="4876800"/>
          </a:xfrm>
        </p:spPr>
        <p:txBody>
          <a:bodyPr/>
          <a:lstStyle/>
          <a:p>
            <a:r>
              <a:rPr lang="zh-CN" altLang="en-US" sz="3000" smtClean="0"/>
              <a:t>上述解法可能出现永远等待，有若干种办法可避免死锁：</a:t>
            </a:r>
            <a:endParaRPr lang="zh-CN" altLang="en-US" sz="3000" smtClean="0"/>
          </a:p>
          <a:p>
            <a:pPr lvl="1"/>
            <a:r>
              <a:rPr lang="zh-CN" altLang="en-US" sz="3000" smtClean="0"/>
              <a:t>至多允许四个哲学家同时吃；</a:t>
            </a:r>
            <a:endParaRPr lang="zh-CN" altLang="en-US" sz="3000" smtClean="0"/>
          </a:p>
          <a:p>
            <a:pPr lvl="1"/>
            <a:r>
              <a:rPr lang="zh-CN" altLang="en-US" sz="3000" smtClean="0"/>
              <a:t>奇数号先取左手边的叉子，偶数号先取右手边的叉子；</a:t>
            </a:r>
            <a:endParaRPr lang="zh-CN" altLang="en-US" sz="3000" smtClean="0"/>
          </a:p>
          <a:p>
            <a:pPr lvl="1"/>
            <a:r>
              <a:rPr lang="zh-CN" altLang="en-US" sz="3000" smtClean="0"/>
              <a:t>每个哲学家取到手边的两把叉子才吃，否则一把叉子也不取。</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468313" y="333375"/>
            <a:ext cx="793750" cy="6172200"/>
          </a:xfrm>
        </p:spPr>
        <p:txBody>
          <a:bodyPr/>
          <a:lstStyle/>
          <a:p>
            <a:pPr eaLnBrk="1" hangingPunct="1"/>
            <a:r>
              <a:rPr lang="zh-CN" altLang="en-US" sz="3000" smtClean="0">
                <a:latin typeface="华文新魏" panose="02010800040101010101" pitchFamily="2" charset="-122"/>
              </a:rPr>
              <a:t>哲学家问题的一种正确解</a:t>
            </a:r>
            <a:r>
              <a:rPr lang="zh-CN" altLang="en-US" sz="3000" b="1" smtClean="0">
                <a:latin typeface="隶书" panose="02010509060101010101" pitchFamily="49" charset="-122"/>
              </a:rPr>
              <a:t> </a:t>
            </a:r>
            <a:endParaRPr lang="zh-CN" altLang="zh-CN" sz="3000" b="1" smtClean="0">
              <a:latin typeface="隶书" panose="02010509060101010101" pitchFamily="49" charset="-122"/>
            </a:endParaRPr>
          </a:p>
        </p:txBody>
      </p:sp>
      <p:sp>
        <p:nvSpPr>
          <p:cNvPr id="56322" name="Rectangle 3"/>
          <p:cNvSpPr>
            <a:spLocks noChangeArrowheads="1"/>
          </p:cNvSpPr>
          <p:nvPr/>
        </p:nvSpPr>
        <p:spPr bwMode="auto">
          <a:xfrm>
            <a:off x="1752600" y="381000"/>
            <a:ext cx="6781800" cy="6019800"/>
          </a:xfrm>
          <a:prstGeom prst="rect">
            <a:avLst/>
          </a:prstGeom>
          <a:noFill/>
          <a:ln w="28575" cap="sq">
            <a:noFill/>
            <a:miter lim="800000"/>
            <a:headEnd type="none" w="sm" len="sm"/>
            <a:tailEnd type="none" w="sm" len="sm"/>
          </a:ln>
        </p:spPr>
        <p:txBody>
          <a:bodyPr tIns="0"/>
          <a:lstStyle/>
          <a:p>
            <a:pPr algn="just" eaLnBrk="0" hangingPunct="0"/>
            <a:r>
              <a:rPr lang="en-US" altLang="zh-CN" sz="2600" b="1">
                <a:solidFill>
                  <a:srgbClr val="0033CC"/>
                </a:solidFill>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semaphore fork[5];</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for (int i=0;i&lt;5;i++)</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fork[i]= 1;</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cobegin</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process </a:t>
            </a:r>
            <a:r>
              <a:rPr lang="en-US" altLang="zh-CN" sz="2400">
                <a:latin typeface="华文新魏" panose="02010800040101010101" pitchFamily="2" charset="-122"/>
                <a:ea typeface="华文新魏" panose="02010800040101010101" pitchFamily="2" charset="-122"/>
              </a:rPr>
              <a:t>philosopher_i( )</a:t>
            </a:r>
            <a:r>
              <a:rPr lang="en-US" altLang="zh-CN" sz="26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/*i=0,1,2,3 */</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while(true) {</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think( )</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P(fork[i]</a:t>
            </a:r>
            <a:r>
              <a:rPr lang="zh-CN" altLang="en-US" sz="26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/*i=4,P(fork[0])*/</a:t>
            </a:r>
            <a:endParaRPr lang="en-US" altLang="zh-CN" sz="20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P(fork</a:t>
            </a:r>
            <a:r>
              <a:rPr lang="en-US" altLang="zh-CN" sz="2400">
                <a:latin typeface="华文新魏" panose="02010800040101010101" pitchFamily="2" charset="-122"/>
                <a:ea typeface="华文新魏" panose="02010800040101010101" pitchFamily="2" charset="-122"/>
              </a:rPr>
              <a:t>[(i+1)%5] </a:t>
            </a:r>
            <a:r>
              <a:rPr lang="en-US" altLang="zh-CN" sz="2600">
                <a:latin typeface="华文新魏" panose="02010800040101010101" pitchFamily="2" charset="-122"/>
                <a:ea typeface="华文新魏" panose="02010800040101010101" pitchFamily="2" charset="-122"/>
              </a:rPr>
              <a:t>)</a:t>
            </a:r>
            <a:r>
              <a:rPr lang="zh-CN" altLang="en-US" sz="2400"/>
              <a:t>；</a:t>
            </a:r>
            <a:r>
              <a:rPr lang="en-US" altLang="zh-CN" sz="2000">
                <a:latin typeface="华文新魏" panose="02010800040101010101" pitchFamily="2" charset="-122"/>
                <a:ea typeface="华文新魏" panose="02010800040101010101" pitchFamily="2" charset="-122"/>
              </a:rPr>
              <a:t>/*i=4,P(fork[4])*/</a:t>
            </a:r>
            <a:endParaRPr lang="en-US" altLang="zh-CN" sz="20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eat( )</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V(fork[i])</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V(fork([i+ 1] % 5)</a:t>
            </a:r>
            <a:r>
              <a:rPr lang="zh-CN" altLang="en-US" sz="2600">
                <a:latin typeface="华文新魏" panose="02010800040101010101" pitchFamily="2" charset="-122"/>
                <a:ea typeface="华文新魏" panose="02010800040101010101" pitchFamily="2" charset="-122"/>
              </a:rPr>
              <a:t>；</a:t>
            </a:r>
            <a:endParaRPr lang="zh-CN" altLang="en-US" sz="2600">
              <a:latin typeface="华文新魏" panose="02010800040101010101" pitchFamily="2" charset="-122"/>
              <a:ea typeface="华文新魏" panose="02010800040101010101" pitchFamily="2" charset="-122"/>
            </a:endParaRPr>
          </a:p>
          <a:p>
            <a:pPr algn="just" eaLnBrk="0" hangingPunct="0"/>
            <a:r>
              <a:rPr lang="zh-CN" altLang="en-US" sz="2600">
                <a:latin typeface="华文新魏" panose="02010800040101010101" pitchFamily="2" charset="-122"/>
                <a:ea typeface="华文新魏" panose="02010800040101010101" pitchFamily="2" charset="-122"/>
              </a:rPr>
              <a:t>     </a:t>
            </a:r>
            <a:r>
              <a:rPr lang="en-US" altLang="zh-CN" sz="2600">
                <a:latin typeface="华文新魏" panose="02010800040101010101" pitchFamily="2" charset="-122"/>
                <a:ea typeface="华文新魏" panose="02010800040101010101" pitchFamily="2" charset="-122"/>
              </a:rPr>
              <a:t>}</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  }</a:t>
            </a:r>
            <a:endParaRPr lang="en-US" altLang="zh-CN" sz="2600">
              <a:latin typeface="华文新魏" panose="02010800040101010101" pitchFamily="2" charset="-122"/>
              <a:ea typeface="华文新魏" panose="02010800040101010101" pitchFamily="2" charset="-122"/>
            </a:endParaRPr>
          </a:p>
          <a:p>
            <a:pPr algn="just" eaLnBrk="0" hangingPunct="0"/>
            <a:r>
              <a:rPr lang="en-US" altLang="zh-CN" sz="2600">
                <a:latin typeface="华文新魏" panose="02010800040101010101" pitchFamily="2" charset="-122"/>
                <a:ea typeface="华文新魏" panose="02010800040101010101" pitchFamily="2" charset="-122"/>
              </a:rPr>
              <a:t>coend</a:t>
            </a:r>
            <a:endParaRPr lang="en-US" altLang="zh-CN" sz="2600">
              <a:latin typeface="华文新魏" panose="02010800040101010101" pitchFamily="2" charset="-122"/>
              <a:ea typeface="华文新魏" panose="02010800040101010101" pitchFamily="2" charset="-122"/>
            </a:endParaRPr>
          </a:p>
        </p:txBody>
      </p:sp>
    </p:spTree>
  </p:cSld>
  <p:clrMapOvr>
    <a:masterClrMapping/>
  </p:clrMapOvr>
  <p:transition>
    <p:checke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206375" y="381000"/>
            <a:ext cx="8686800" cy="914400"/>
          </a:xfrm>
        </p:spPr>
        <p:txBody>
          <a:bodyPr/>
          <a:lstStyle/>
          <a:p>
            <a:pPr eaLnBrk="1" hangingPunct="1">
              <a:lnSpc>
                <a:spcPct val="60000"/>
              </a:lnSpc>
            </a:pPr>
            <a:r>
              <a:rPr lang="en-US" altLang="zh-CN" sz="4100" smtClean="0">
                <a:ea typeface="华文新魏" panose="02010800040101010101" pitchFamily="2" charset="-122"/>
              </a:rPr>
              <a:t>3.3.5</a:t>
            </a:r>
            <a:r>
              <a:rPr lang="zh-CN" altLang="en-US" sz="4100" smtClean="0">
                <a:ea typeface="华文新魏" panose="02010800040101010101" pitchFamily="2" charset="-122"/>
              </a:rPr>
              <a:t>信号量解决生产者</a:t>
            </a:r>
            <a:r>
              <a:rPr lang="en-US" altLang="zh-CN" sz="4100" smtClean="0">
                <a:ea typeface="华文新魏" panose="02010800040101010101" pitchFamily="2" charset="-122"/>
              </a:rPr>
              <a:t>-</a:t>
            </a:r>
            <a:r>
              <a:rPr lang="zh-CN" altLang="en-US" sz="4100" smtClean="0">
                <a:ea typeface="华文新魏" panose="02010800040101010101" pitchFamily="2" charset="-122"/>
              </a:rPr>
              <a:t>消费者问题</a:t>
            </a:r>
            <a:endParaRPr lang="zh-CN" altLang="en-US" sz="4100" smtClean="0">
              <a:ea typeface="华文新魏" panose="02010800040101010101" pitchFamily="2" charset="-122"/>
            </a:endParaRPr>
          </a:p>
        </p:txBody>
      </p:sp>
      <p:sp>
        <p:nvSpPr>
          <p:cNvPr id="57346" name="Rectangle 3"/>
          <p:cNvSpPr>
            <a:spLocks noChangeArrowheads="1"/>
          </p:cNvSpPr>
          <p:nvPr/>
        </p:nvSpPr>
        <p:spPr bwMode="auto">
          <a:xfrm>
            <a:off x="228600" y="1471613"/>
            <a:ext cx="8458200" cy="4333875"/>
          </a:xfrm>
          <a:prstGeom prst="rect">
            <a:avLst/>
          </a:prstGeom>
          <a:noFill/>
          <a:ln w="9525" algn="ctr">
            <a:noFill/>
            <a:miter lim="800000"/>
          </a:ln>
        </p:spPr>
        <p:txBody>
          <a:bodyPr/>
          <a:lstStyle/>
          <a:p>
            <a:pPr marL="742950" lvl="1" indent="-285750" eaLnBrk="0" hangingPunct="0">
              <a:spcBef>
                <a:spcPct val="20000"/>
              </a:spcBef>
              <a:buClr>
                <a:srgbClr val="3366FF"/>
              </a:buClr>
              <a:buSzPct val="80000"/>
              <a:buFont typeface="Wingdings" panose="05000000000000000000" pitchFamily="2" charset="2"/>
              <a:buChar char="n"/>
            </a:pPr>
            <a:r>
              <a:rPr lang="en-US" altLang="zh-CN" sz="3000"/>
              <a:t>①</a:t>
            </a:r>
            <a:r>
              <a:rPr lang="zh-CN" altLang="en-US" sz="3000"/>
              <a:t>一个生产者、一个消费者共享一个缓冲区</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②多个生产者、多个消费者共享多个缓冲区</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endParaRPr lang="zh-CN" altLang="en-US" sz="3000"/>
          </a:p>
          <a:p>
            <a:pPr marL="342900" indent="-342900" eaLnBrk="0" hangingPunct="0">
              <a:spcBef>
                <a:spcPct val="20000"/>
              </a:spcBef>
              <a:buClr>
                <a:srgbClr val="CC3300"/>
              </a:buClr>
              <a:buSzPct val="85000"/>
              <a:buFont typeface="Wingdings" panose="05000000000000000000" pitchFamily="2" charset="2"/>
              <a:buChar char="n"/>
            </a:pPr>
            <a:endParaRPr lang="en-US" altLang="zh-CN" sz="3000"/>
          </a:p>
        </p:txBody>
      </p:sp>
      <p:pic>
        <p:nvPicPr>
          <p:cNvPr id="57347" name="Picture 6"/>
          <p:cNvPicPr>
            <a:picLocks noChangeAspect="1" noChangeArrowheads="1"/>
          </p:cNvPicPr>
          <p:nvPr/>
        </p:nvPicPr>
        <p:blipFill>
          <a:blip r:embed="rId1"/>
          <a:srcRect/>
          <a:stretch>
            <a:fillRect/>
          </a:stretch>
        </p:blipFill>
        <p:spPr bwMode="auto">
          <a:xfrm>
            <a:off x="2844800" y="3357563"/>
            <a:ext cx="3240088" cy="2187575"/>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539750" y="44450"/>
            <a:ext cx="8135938" cy="1225550"/>
          </a:xfrm>
        </p:spPr>
        <p:txBody>
          <a:bodyPr/>
          <a:lstStyle/>
          <a:p>
            <a:pPr eaLnBrk="1" hangingPunct="1">
              <a:lnSpc>
                <a:spcPct val="85000"/>
              </a:lnSpc>
            </a:pPr>
            <a:r>
              <a:rPr lang="zh-CN" altLang="en-US" sz="4000" smtClean="0">
                <a:ea typeface="华文新魏" panose="02010800040101010101" pitchFamily="2" charset="-122"/>
              </a:rPr>
              <a:t>一个生产者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消费者共享一个缓冲区</a:t>
            </a:r>
            <a:endParaRPr lang="zh-CN" altLang="zh-CN" sz="4000" smtClean="0">
              <a:ea typeface="华文新魏" panose="02010800040101010101" pitchFamily="2" charset="-122"/>
            </a:endParaRPr>
          </a:p>
        </p:txBody>
      </p:sp>
      <p:sp>
        <p:nvSpPr>
          <p:cNvPr id="58370" name="Rectangle 3"/>
          <p:cNvSpPr>
            <a:spLocks noGrp="1" noChangeArrowheads="1"/>
          </p:cNvSpPr>
          <p:nvPr>
            <p:ph type="body" idx="4294967295"/>
          </p:nvPr>
        </p:nvSpPr>
        <p:spPr>
          <a:xfrm>
            <a:off x="395288" y="1268413"/>
            <a:ext cx="8280400" cy="5400675"/>
          </a:xfrm>
        </p:spPr>
        <p:txBody>
          <a:bodyPr/>
          <a:lstStyle/>
          <a:p>
            <a:pPr eaLnBrk="1" hangingPunct="1">
              <a:lnSpc>
                <a:spcPct val="80000"/>
              </a:lnSpc>
            </a:pPr>
            <a:r>
              <a:rPr lang="en-US" altLang="zh-CN" sz="2200" smtClean="0"/>
              <a:t>int B;</a:t>
            </a:r>
            <a:endParaRPr lang="en-US" altLang="zh-CN" sz="2200" smtClean="0"/>
          </a:p>
          <a:p>
            <a:pPr eaLnBrk="1" hangingPunct="1">
              <a:lnSpc>
                <a:spcPct val="80000"/>
              </a:lnSpc>
            </a:pPr>
            <a:r>
              <a:rPr lang="en-US" altLang="zh-CN" sz="2200" smtClean="0"/>
              <a:t>semaphore empty;  /*</a:t>
            </a:r>
            <a:r>
              <a:rPr lang="zh-CN" altLang="en-US" sz="2200" smtClean="0"/>
              <a:t>可以使用的空缓冲区数</a:t>
            </a:r>
            <a:r>
              <a:rPr lang="en-US" altLang="zh-CN" sz="2200" smtClean="0"/>
              <a:t>*/</a:t>
            </a:r>
            <a:endParaRPr lang="zh-CN" altLang="en-US" sz="2200" smtClean="0"/>
          </a:p>
          <a:p>
            <a:pPr eaLnBrk="1" hangingPunct="1">
              <a:lnSpc>
                <a:spcPct val="80000"/>
              </a:lnSpc>
            </a:pPr>
            <a:r>
              <a:rPr lang="en-US" altLang="zh-CN" sz="2200" smtClean="0"/>
              <a:t>semaphore full;       /*</a:t>
            </a:r>
            <a:r>
              <a:rPr lang="zh-CN" altLang="en-US" sz="2200" smtClean="0"/>
              <a:t>缓冲区内可以使用的产品数</a:t>
            </a:r>
            <a:r>
              <a:rPr lang="en-US" altLang="zh-CN" sz="2200" smtClean="0"/>
              <a:t>*/</a:t>
            </a:r>
            <a:endParaRPr lang="zh-CN" altLang="en-US" sz="2200" smtClean="0"/>
          </a:p>
          <a:p>
            <a:pPr eaLnBrk="1" hangingPunct="1">
              <a:lnSpc>
                <a:spcPct val="80000"/>
              </a:lnSpc>
            </a:pPr>
            <a:r>
              <a:rPr lang="en-US" altLang="zh-CN" sz="2200" smtClean="0"/>
              <a:t>empty=1;                /*</a:t>
            </a:r>
            <a:r>
              <a:rPr lang="zh-CN" altLang="en-US" sz="2200" smtClean="0"/>
              <a:t>缓冲区内允许放入一件产品</a:t>
            </a:r>
            <a:r>
              <a:rPr lang="en-US" altLang="zh-CN" sz="2200" smtClean="0"/>
              <a:t>*/</a:t>
            </a:r>
            <a:endParaRPr lang="zh-CN" altLang="en-US" sz="2200" smtClean="0"/>
          </a:p>
          <a:p>
            <a:pPr eaLnBrk="1" hangingPunct="1">
              <a:lnSpc>
                <a:spcPct val="80000"/>
              </a:lnSpc>
            </a:pPr>
            <a:r>
              <a:rPr lang="en-US" altLang="zh-CN" sz="2200" smtClean="0"/>
              <a:t>full=0;                     /*</a:t>
            </a:r>
            <a:r>
              <a:rPr lang="zh-CN" altLang="en-US" sz="2200" smtClean="0"/>
              <a:t>缓冲区内没有产品</a:t>
            </a:r>
            <a:r>
              <a:rPr lang="en-US" altLang="zh-CN" sz="2200" smtClean="0"/>
              <a:t>*/</a:t>
            </a:r>
            <a:endParaRPr lang="zh-CN" altLang="en-US" sz="2200" smtClean="0"/>
          </a:p>
          <a:p>
            <a:pPr algn="just" eaLnBrk="1" hangingPunct="1">
              <a:lnSpc>
                <a:spcPct val="80000"/>
              </a:lnSpc>
            </a:pPr>
            <a:r>
              <a:rPr lang="en-US" altLang="zh-CN" sz="2200" smtClean="0"/>
              <a:t>cobegin</a:t>
            </a:r>
            <a:endParaRPr lang="en-US" altLang="zh-CN" sz="2200" smtClean="0"/>
          </a:p>
          <a:p>
            <a:pPr algn="just" eaLnBrk="1" hangingPunct="1">
              <a:lnSpc>
                <a:spcPct val="80000"/>
              </a:lnSpc>
            </a:pPr>
            <a:r>
              <a:rPr lang="en-US" altLang="zh-CN" sz="2200" smtClean="0"/>
              <a:t>process   producer(){                       process   consumer(){</a:t>
            </a:r>
            <a:endParaRPr lang="en-US" altLang="zh-CN" sz="2200" smtClean="0"/>
          </a:p>
          <a:p>
            <a:pPr algn="just" eaLnBrk="1" hangingPunct="1">
              <a:lnSpc>
                <a:spcPct val="80000"/>
              </a:lnSpc>
            </a:pPr>
            <a:r>
              <a:rPr lang="en-US" altLang="zh-CN" sz="2200" smtClean="0"/>
              <a:t>     while(true){                                         while(true) { </a:t>
            </a:r>
            <a:endParaRPr lang="en-US" altLang="zh-CN" sz="2200" smtClean="0"/>
          </a:p>
          <a:p>
            <a:pPr algn="just" eaLnBrk="1" hangingPunct="1">
              <a:lnSpc>
                <a:spcPct val="80000"/>
              </a:lnSpc>
            </a:pPr>
            <a:r>
              <a:rPr lang="en-US" altLang="zh-CN" sz="2200" smtClean="0"/>
              <a:t>            produce( );                                           P(full);</a:t>
            </a:r>
            <a:endParaRPr lang="en-US" altLang="zh-CN" sz="2200" smtClean="0"/>
          </a:p>
          <a:p>
            <a:pPr algn="just" eaLnBrk="1" hangingPunct="1">
              <a:lnSpc>
                <a:spcPct val="80000"/>
              </a:lnSpc>
            </a:pPr>
            <a:r>
              <a:rPr lang="en-US" altLang="zh-CN" sz="2200" smtClean="0"/>
              <a:t>	    P(empty);                                             take from B;</a:t>
            </a:r>
            <a:endParaRPr lang="en-US" altLang="zh-CN" sz="2200" smtClean="0"/>
          </a:p>
          <a:p>
            <a:pPr algn="just" eaLnBrk="1" hangingPunct="1">
              <a:lnSpc>
                <a:spcPct val="80000"/>
              </a:lnSpc>
            </a:pPr>
            <a:r>
              <a:rPr lang="en-US" altLang="zh-CN" sz="2200" smtClean="0"/>
              <a:t>	    append to B;                                        V(empty);</a:t>
            </a:r>
            <a:endParaRPr lang="en-US" altLang="zh-CN" sz="2200" smtClean="0"/>
          </a:p>
          <a:p>
            <a:pPr algn="just" eaLnBrk="1" hangingPunct="1">
              <a:lnSpc>
                <a:spcPct val="80000"/>
              </a:lnSpc>
            </a:pPr>
            <a:r>
              <a:rPr lang="en-US" altLang="zh-CN" sz="2200" smtClean="0"/>
              <a:t>	    V(full);                                                 consume( );</a:t>
            </a:r>
            <a:endParaRPr lang="en-US" altLang="zh-CN" sz="2200" smtClean="0"/>
          </a:p>
          <a:p>
            <a:pPr algn="just" eaLnBrk="1" hangingPunct="1">
              <a:lnSpc>
                <a:spcPct val="80000"/>
              </a:lnSpc>
            </a:pPr>
            <a:r>
              <a:rPr lang="en-US" altLang="zh-CN" sz="2200" smtClean="0"/>
              <a:t>   }                                                            }</a:t>
            </a:r>
            <a:endParaRPr lang="en-US" altLang="zh-CN" sz="2200" smtClean="0"/>
          </a:p>
          <a:p>
            <a:pPr algn="just" eaLnBrk="1" hangingPunct="1">
              <a:lnSpc>
                <a:spcPct val="80000"/>
              </a:lnSpc>
            </a:pPr>
            <a:r>
              <a:rPr lang="en-US" altLang="zh-CN" sz="2200" smtClean="0"/>
              <a:t> }                                                       }</a:t>
            </a:r>
            <a:endParaRPr lang="en-US" altLang="zh-CN" sz="2200" smtClean="0"/>
          </a:p>
          <a:p>
            <a:pPr algn="just" eaLnBrk="1" hangingPunct="1">
              <a:lnSpc>
                <a:spcPct val="80000"/>
              </a:lnSpc>
            </a:pPr>
            <a:r>
              <a:rPr lang="en-US" altLang="zh-CN" sz="2200" smtClean="0"/>
              <a:t>coend	</a:t>
            </a:r>
            <a:r>
              <a:rPr lang="en-US" altLang="zh-CN" sz="2200" smtClean="0">
                <a:solidFill>
                  <a:srgbClr val="0033CC"/>
                </a:solidFill>
              </a:rPr>
              <a:t>		</a:t>
            </a:r>
            <a:endParaRPr lang="en-US" altLang="zh-CN" sz="2200" smtClean="0">
              <a:solidFill>
                <a:srgbClr val="0033CC"/>
              </a:solidFill>
            </a:endParaRPr>
          </a:p>
        </p:txBody>
      </p:sp>
    </p:spTree>
  </p:cSld>
  <p:clrMapOvr>
    <a:masterClrMapping/>
  </p:clrMapOvr>
  <p:transition>
    <p:dissolv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539750" y="115888"/>
            <a:ext cx="8062913" cy="1143000"/>
          </a:xfrm>
        </p:spPr>
        <p:txBody>
          <a:bodyPr/>
          <a:lstStyle/>
          <a:p>
            <a:r>
              <a:rPr lang="zh-CN" altLang="en-US" sz="4000" smtClean="0">
                <a:ea typeface="华文新魏" panose="02010800040101010101" pitchFamily="2" charset="-122"/>
              </a:rPr>
              <a:t>多个生产者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消费者共享多个缓冲区</a:t>
            </a:r>
            <a:endParaRPr lang="zh-CN" altLang="en-US" sz="4000" smtClean="0">
              <a:ea typeface="华文新魏" panose="02010800040101010101" pitchFamily="2" charset="-122"/>
            </a:endParaRPr>
          </a:p>
        </p:txBody>
      </p:sp>
      <p:sp>
        <p:nvSpPr>
          <p:cNvPr id="59394" name="Rectangle 3"/>
          <p:cNvSpPr>
            <a:spLocks noGrp="1" noChangeArrowheads="1"/>
          </p:cNvSpPr>
          <p:nvPr>
            <p:ph type="body" idx="1"/>
          </p:nvPr>
        </p:nvSpPr>
        <p:spPr>
          <a:xfrm>
            <a:off x="684213" y="1700213"/>
            <a:ext cx="7772400" cy="4114800"/>
          </a:xfrm>
        </p:spPr>
        <p:txBody>
          <a:bodyPr/>
          <a:lstStyle/>
          <a:p>
            <a:r>
              <a:rPr lang="zh-CN" altLang="en-US" sz="2800" smtClean="0"/>
              <a:t>共享资源</a:t>
            </a:r>
            <a:endParaRPr lang="zh-CN" altLang="en-US" sz="2800" smtClean="0"/>
          </a:p>
          <a:p>
            <a:pPr lvl="1"/>
            <a:r>
              <a:rPr lang="zh-CN" altLang="en-US" sz="2400" smtClean="0"/>
              <a:t>缓冲池：</a:t>
            </a:r>
            <a:r>
              <a:rPr lang="en-US" altLang="zh-CN" sz="2400" smtClean="0"/>
              <a:t>K</a:t>
            </a:r>
            <a:r>
              <a:rPr lang="zh-CN" altLang="en-US" sz="2400" smtClean="0"/>
              <a:t>个缓冲区</a:t>
            </a:r>
            <a:r>
              <a:rPr lang="zh-CN" altLang="en-US" sz="2000" smtClean="0"/>
              <a:t>					</a:t>
            </a:r>
            <a:endParaRPr lang="zh-CN" altLang="en-US" sz="2000" smtClean="0"/>
          </a:p>
          <a:p>
            <a:pPr lvl="1"/>
            <a:r>
              <a:rPr lang="en-US" altLang="zh-CN" sz="2400" smtClean="0"/>
              <a:t>P0</a:t>
            </a:r>
            <a:r>
              <a:rPr lang="zh-CN" altLang="en-US" sz="2400" smtClean="0"/>
              <a:t>：一组生产者共用的指向空缓冲区头的指针；    </a:t>
            </a:r>
            <a:r>
              <a:rPr lang="en-US" altLang="zh-CN" sz="2400" smtClean="0"/>
              <a:t>C0</a:t>
            </a:r>
            <a:r>
              <a:rPr lang="zh-CN" altLang="en-US" sz="2400" smtClean="0"/>
              <a:t>：一组消费者共用的指向满缓冲区头的指针。</a:t>
            </a:r>
            <a:endParaRPr lang="zh-CN" altLang="en-US" sz="2400" smtClean="0"/>
          </a:p>
          <a:p>
            <a:pPr marL="457200" lvl="1" indent="0">
              <a:buNone/>
            </a:pPr>
            <a:r>
              <a:rPr lang="zh-CN" altLang="en-US" sz="2800" smtClean="0"/>
              <a:t>互斥操作：</a:t>
            </a:r>
            <a:r>
              <a:rPr lang="zh-CN" altLang="en-US" sz="2400" smtClean="0"/>
              <a:t>						</a:t>
            </a:r>
            <a:endParaRPr lang="zh-CN" altLang="en-US" sz="2400" smtClean="0"/>
          </a:p>
          <a:p>
            <a:pPr lvl="1"/>
            <a:r>
              <a:rPr lang="zh-CN" altLang="en-US" sz="2400" smtClean="0"/>
              <a:t>分配空缓冲区和移动指针</a:t>
            </a:r>
            <a:r>
              <a:rPr lang="en-US" altLang="zh-CN" sz="2400" smtClean="0"/>
              <a:t>P0</a:t>
            </a:r>
            <a:r>
              <a:rPr lang="en-US" altLang="zh-CN" sz="2400" smtClean="0"/>
              <a:t>;		</a:t>
            </a:r>
            <a:endParaRPr lang="en-US" altLang="zh-CN" sz="2400" smtClean="0"/>
          </a:p>
          <a:p>
            <a:pPr lvl="1"/>
            <a:r>
              <a:rPr lang="zh-CN" altLang="en-US" sz="2400" smtClean="0"/>
              <a:t>释放满缓冲区和移动指针</a:t>
            </a:r>
            <a:r>
              <a:rPr lang="en-US" altLang="zh-CN" sz="2400" smtClean="0"/>
              <a:t>C</a:t>
            </a:r>
            <a:r>
              <a:rPr lang="en-US" altLang="zh-CN" sz="2400" smtClean="0"/>
              <a:t>0</a:t>
            </a:r>
            <a:r>
              <a:rPr lang="en-US" altLang="zh-CN" sz="2400" smtClean="0"/>
              <a:t>;</a:t>
            </a:r>
            <a:endParaRPr lang="en-US" altLang="zh-CN" sz="24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0" y="622935"/>
            <a:ext cx="9144000" cy="589026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68313" y="115888"/>
            <a:ext cx="8207375" cy="1143000"/>
          </a:xfrm>
        </p:spPr>
        <p:txBody>
          <a:bodyPr/>
          <a:lstStyle/>
          <a:p>
            <a:r>
              <a:rPr lang="zh-CN" altLang="en-US" sz="4000" smtClean="0">
                <a:ea typeface="华文新魏" panose="02010800040101010101" pitchFamily="2" charset="-122"/>
              </a:rPr>
              <a:t>多个生产者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消费者共享多个缓冲区</a:t>
            </a:r>
            <a:endParaRPr lang="zh-CN" altLang="en-US" sz="4000" smtClean="0">
              <a:ea typeface="华文新魏" panose="02010800040101010101" pitchFamily="2" charset="-122"/>
            </a:endParaRPr>
          </a:p>
        </p:txBody>
      </p:sp>
      <p:sp>
        <p:nvSpPr>
          <p:cNvPr id="60418" name="Rectangle 3"/>
          <p:cNvSpPr>
            <a:spLocks noGrp="1" noChangeArrowheads="1"/>
          </p:cNvSpPr>
          <p:nvPr>
            <p:ph type="body" idx="1"/>
          </p:nvPr>
        </p:nvSpPr>
        <p:spPr>
          <a:xfrm>
            <a:off x="100330" y="1339215"/>
            <a:ext cx="8841105" cy="4549140"/>
          </a:xfrm>
        </p:spPr>
        <p:txBody>
          <a:bodyPr/>
          <a:lstStyle/>
          <a:p>
            <a:r>
              <a:rPr lang="zh-CN" altLang="en-US" smtClean="0"/>
              <a:t>信号量设置</a:t>
            </a:r>
            <a:endParaRPr lang="zh-CN" altLang="en-US" smtClean="0"/>
          </a:p>
          <a:p>
            <a:pPr lvl="1">
              <a:buFont typeface="Wingdings" panose="05000000000000000000" pitchFamily="2" charset="2"/>
              <a:buNone/>
            </a:pPr>
            <a:r>
              <a:rPr lang="en-US" altLang="zh-CN" smtClean="0"/>
              <a:t>4</a:t>
            </a:r>
            <a:r>
              <a:rPr lang="zh-CN" altLang="en-US" smtClean="0"/>
              <a:t>个临界资源，分别</a:t>
            </a:r>
            <a:r>
              <a:rPr lang="zh-CN" altLang="en-US" smtClean="0"/>
              <a:t>需要</a:t>
            </a:r>
            <a:r>
              <a:rPr lang="en-US" altLang="zh-CN" smtClean="0"/>
              <a:t>4</a:t>
            </a:r>
            <a:r>
              <a:rPr lang="zh-CN" altLang="en-US" smtClean="0"/>
              <a:t>个信号量</a:t>
            </a:r>
            <a:endParaRPr lang="zh-CN" altLang="en-US" smtClean="0"/>
          </a:p>
          <a:p>
            <a:pPr lvl="1">
              <a:buFont typeface="Wingdings" panose="05000000000000000000" pitchFamily="2" charset="2"/>
              <a:buNone/>
            </a:pPr>
            <a:r>
              <a:rPr lang="en-US" altLang="zh-CN" smtClean="0"/>
              <a:t>(1)</a:t>
            </a:r>
            <a:r>
              <a:rPr lang="zh-CN" altLang="en-US" smtClean="0"/>
              <a:t>空仓，</a:t>
            </a:r>
            <a:r>
              <a:rPr lang="en-US" altLang="zh-CN" smtClean="0"/>
              <a:t>Empty</a:t>
            </a:r>
            <a:r>
              <a:rPr lang="zh-CN" altLang="en-US" smtClean="0"/>
              <a:t>：表示空的缓冲区数，初值为</a:t>
            </a:r>
            <a:r>
              <a:rPr lang="en-US" altLang="zh-CN" smtClean="0"/>
              <a:t>k</a:t>
            </a:r>
            <a:endParaRPr lang="en-US" altLang="zh-CN" smtClean="0"/>
          </a:p>
          <a:p>
            <a:pPr lvl="1">
              <a:buFont typeface="Wingdings" panose="05000000000000000000" pitchFamily="2" charset="2"/>
              <a:buNone/>
            </a:pPr>
            <a:r>
              <a:rPr lang="en-US" altLang="zh-CN" smtClean="0"/>
              <a:t>(2)</a:t>
            </a:r>
            <a:r>
              <a:rPr lang="zh-CN" altLang="en-US" smtClean="0"/>
              <a:t>产品，</a:t>
            </a:r>
            <a:r>
              <a:rPr lang="en-US" altLang="zh-CN" smtClean="0"/>
              <a:t>Full</a:t>
            </a:r>
            <a:r>
              <a:rPr lang="zh-CN" altLang="en-US" smtClean="0"/>
              <a:t>：表示满的缓冲区数，初值为</a:t>
            </a:r>
            <a:r>
              <a:rPr lang="en-US" altLang="zh-CN" smtClean="0"/>
              <a:t>0</a:t>
            </a:r>
            <a:r>
              <a:rPr lang="zh-CN" altLang="en-US" smtClean="0"/>
              <a:t>；</a:t>
            </a:r>
            <a:endParaRPr lang="zh-CN" altLang="en-US" smtClean="0"/>
          </a:p>
          <a:p>
            <a:pPr marL="457200" lvl="1" indent="0">
              <a:buNone/>
            </a:pPr>
            <a:r>
              <a:rPr lang="en-US" altLang="zh-CN" smtClean="0"/>
              <a:t>(3)</a:t>
            </a:r>
            <a:r>
              <a:rPr lang="zh-CN" altLang="en-US" smtClean="0"/>
              <a:t>空仓头指针，</a:t>
            </a:r>
            <a:r>
              <a:rPr lang="en-US" altLang="zh-CN" smtClean="0"/>
              <a:t>Mutex_P0</a:t>
            </a:r>
            <a:r>
              <a:rPr lang="zh-CN" altLang="en-US" smtClean="0"/>
              <a:t>：分配空仓</a:t>
            </a:r>
            <a:r>
              <a:rPr lang="zh-CN" altLang="en-US" smtClean="0"/>
              <a:t>缓冲区的互斥信号量，初值为</a:t>
            </a:r>
            <a:r>
              <a:rPr lang="en-US" altLang="zh-CN" smtClean="0"/>
              <a:t>1</a:t>
            </a:r>
            <a:r>
              <a:rPr lang="zh-CN" altLang="en-US" smtClean="0"/>
              <a:t>。</a:t>
            </a:r>
            <a:endParaRPr lang="zh-CN" altLang="en-US" smtClean="0"/>
          </a:p>
          <a:p>
            <a:pPr marL="0" lvl="1" indent="0">
              <a:buNone/>
            </a:pPr>
            <a:r>
              <a:rPr lang="en-US" altLang="zh-CN" smtClean="0"/>
              <a:t>    (4)</a:t>
            </a:r>
            <a:r>
              <a:rPr lang="zh-CN" altLang="en-US" smtClean="0"/>
              <a:t>产品链头指针，</a:t>
            </a:r>
            <a:r>
              <a:rPr lang="en-US" altLang="zh-CN" smtClean="0">
                <a:sym typeface="+mn-ea"/>
              </a:rPr>
              <a:t>Mutex_C0</a:t>
            </a:r>
            <a:r>
              <a:rPr lang="zh-CN" altLang="en-US" smtClean="0">
                <a:sym typeface="+mn-ea"/>
              </a:rPr>
              <a:t>：分配空产品链</a:t>
            </a:r>
            <a:r>
              <a:rPr lang="zh-CN" altLang="en-US" smtClean="0">
                <a:sym typeface="+mn-ea"/>
              </a:rPr>
              <a:t>的互斥信号量，初值为</a:t>
            </a:r>
            <a:r>
              <a:rPr lang="en-US" altLang="zh-CN" smtClean="0">
                <a:sym typeface="+mn-ea"/>
              </a:rPr>
              <a:t>1</a:t>
            </a:r>
            <a:r>
              <a:rPr lang="zh-CN" altLang="en-US" smtClean="0">
                <a:sym typeface="+mn-ea"/>
              </a:rPr>
              <a:t>。</a:t>
            </a:r>
            <a:endParaRPr lang="zh-CN" altLang="en-US" smtClean="0"/>
          </a:p>
          <a:p>
            <a:pPr marL="457200" lvl="1" indent="0">
              <a:buNone/>
            </a:pPr>
            <a:endParaRPr lang="zh-CN" altLang="en-US"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397510" y="225425"/>
            <a:ext cx="8159750" cy="6444615"/>
          </a:xfrm>
        </p:spPr>
        <p:txBody>
          <a:bodyPr/>
          <a:lstStyle/>
          <a:p>
            <a:pPr eaLnBrk="1" hangingPunct="1">
              <a:lnSpc>
                <a:spcPct val="80000"/>
              </a:lnSpc>
            </a:pPr>
            <a:r>
              <a:rPr lang="en-US" altLang="zh-CN" sz="2000" smtClean="0">
                <a:latin typeface="华文新魏" panose="02010800040101010101" pitchFamily="2" charset="-122"/>
                <a:ea typeface="华文新魏" panose="02010800040101010101" pitchFamily="2" charset="-122"/>
              </a:rPr>
              <a:t>item B[k];</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semaphore Empty;	Empty=k;  /*</a:t>
            </a:r>
            <a:r>
              <a:rPr lang="zh-CN" altLang="en-US" sz="2000" smtClean="0">
                <a:latin typeface="华文新魏" panose="02010800040101010101" pitchFamily="2" charset="-122"/>
                <a:ea typeface="华文新魏" panose="02010800040101010101" pitchFamily="2" charset="-122"/>
              </a:rPr>
              <a:t>可以使用的空缓冲区数</a:t>
            </a:r>
            <a:r>
              <a:rPr lang="en-US" altLang="zh-CN" sz="2000" smtClean="0">
                <a:latin typeface="华文新魏" panose="02010800040101010101" pitchFamily="2" charset="-122"/>
                <a:ea typeface="华文新魏" panose="02010800040101010101" pitchFamily="2" charset="-122"/>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semaphore Full; Full=0;                  /*</a:t>
            </a:r>
            <a:r>
              <a:rPr lang="zh-CN" altLang="en-US" sz="2000" smtClean="0">
                <a:latin typeface="华文新魏" panose="02010800040101010101" pitchFamily="2" charset="-122"/>
                <a:ea typeface="华文新魏" panose="02010800040101010101" pitchFamily="2" charset="-122"/>
              </a:rPr>
              <a:t>缓冲区内可以使用的产品数</a:t>
            </a:r>
            <a:r>
              <a:rPr lang="en-US" altLang="zh-CN" sz="2000" smtClean="0">
                <a:latin typeface="华文新魏" panose="02010800040101010101" pitchFamily="2" charset="-122"/>
                <a:ea typeface="华文新魏" panose="02010800040101010101" pitchFamily="2" charset="-122"/>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semaphore Mutex_P0;  Mutex_P0=1;  /*</a:t>
            </a:r>
            <a:r>
              <a:rPr lang="zh-CN" altLang="en-US" sz="2000" smtClean="0">
                <a:latin typeface="华文新魏" panose="02010800040101010101" pitchFamily="2" charset="-122"/>
                <a:ea typeface="华文新魏" panose="02010800040101010101" pitchFamily="2" charset="-122"/>
              </a:rPr>
              <a:t>互斥信号量</a:t>
            </a:r>
            <a:r>
              <a:rPr lang="en-US" altLang="zh-CN" sz="2000" smtClean="0">
                <a:latin typeface="华文新魏" panose="02010800040101010101" pitchFamily="2" charset="-122"/>
                <a:ea typeface="华文新魏" panose="02010800040101010101" pitchFamily="2" charset="-122"/>
              </a:rPr>
              <a:t>*/</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sym typeface="+mn-ea"/>
              </a:rPr>
              <a:t>semaphore Mutex_C0;  Mutex_C0=1;  /*</a:t>
            </a:r>
            <a:r>
              <a:rPr lang="zh-CN" altLang="en-US" sz="2000" smtClean="0">
                <a:latin typeface="华文新魏" panose="02010800040101010101" pitchFamily="2" charset="-122"/>
                <a:ea typeface="华文新魏" panose="02010800040101010101" pitchFamily="2" charset="-122"/>
                <a:sym typeface="+mn-ea"/>
              </a:rPr>
              <a:t>互斥信号量</a:t>
            </a:r>
            <a:r>
              <a:rPr lang="en-US" altLang="zh-CN" sz="2000" smtClean="0">
                <a:latin typeface="华文新魏" panose="02010800040101010101" pitchFamily="2" charset="-122"/>
                <a:ea typeface="华文新魏" panose="02010800040101010101" pitchFamily="2" charset="-122"/>
                <a:sym typeface="+mn-ea"/>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int in=0;			     /*</a:t>
            </a:r>
            <a:r>
              <a:rPr lang="zh-CN" altLang="en-US" sz="2000" smtClean="0">
                <a:latin typeface="华文新魏" panose="02010800040101010101" pitchFamily="2" charset="-122"/>
                <a:ea typeface="华文新魏" panose="02010800040101010101" pitchFamily="2" charset="-122"/>
              </a:rPr>
              <a:t>放入缓冲区指针</a:t>
            </a:r>
            <a:r>
              <a:rPr lang="en-US" altLang="zh-CN" sz="2000" smtClean="0">
                <a:latin typeface="华文新魏" panose="02010800040101010101" pitchFamily="2" charset="-122"/>
                <a:ea typeface="华文新魏" panose="02010800040101010101" pitchFamily="2" charset="-122"/>
              </a:rPr>
              <a:t>*/</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latin typeface="华文新魏" panose="02010800040101010101" pitchFamily="2" charset="-122"/>
                <a:ea typeface="华文新魏" panose="02010800040101010101" pitchFamily="2" charset="-122"/>
              </a:rPr>
              <a:t>int out=0;                                       /*</a:t>
            </a:r>
            <a:r>
              <a:rPr lang="zh-CN" altLang="en-US" sz="2000" smtClean="0">
                <a:latin typeface="华文新魏" panose="02010800040101010101" pitchFamily="2" charset="-122"/>
                <a:ea typeface="华文新魏" panose="02010800040101010101" pitchFamily="2" charset="-122"/>
              </a:rPr>
              <a:t>取出缓冲区指针</a:t>
            </a:r>
            <a:r>
              <a:rPr lang="en-US" altLang="zh-CN" sz="2000" smtClean="0">
                <a:latin typeface="华文新魏" panose="02010800040101010101" pitchFamily="2" charset="-122"/>
                <a:ea typeface="华文新魏" panose="02010800040101010101" pitchFamily="2" charset="-122"/>
              </a:rPr>
              <a:t>*/ </a:t>
            </a:r>
            <a:r>
              <a:rPr lang="zh-CN" altLang="en-US" sz="2000" smtClean="0">
                <a:ea typeface="华文新魏" panose="02010800040101010101" pitchFamily="2" charset="-122"/>
              </a:rPr>
              <a:t> </a:t>
            </a:r>
            <a:endParaRPr lang="zh-CN" altLang="en-US"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b="1" smtClean="0">
                <a:latin typeface="华文新魏" panose="02010800040101010101" pitchFamily="2" charset="-122"/>
                <a:ea typeface="华文新魏" panose="02010800040101010101" pitchFamily="2" charset="-122"/>
              </a:rPr>
              <a:t>cobegin</a:t>
            </a:r>
            <a:endParaRPr lang="en-US" altLang="zh-CN" sz="2000" b="1" smtClean="0">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smtClean="0">
                <a:latin typeface="华文新魏" panose="02010800040101010101" pitchFamily="2" charset="-122"/>
                <a:ea typeface="华文新魏" panose="02010800040101010101" pitchFamily="2" charset="-122"/>
              </a:rPr>
              <a:t>process producer_i ( ){                process consumer_j ( ){</a:t>
            </a:r>
            <a:r>
              <a:rPr lang="en-US" altLang="zh-CN" sz="2000" b="1" smtClean="0">
                <a:latin typeface="华文新魏" panose="02010800040101010101" pitchFamily="2" charset="-122"/>
                <a:ea typeface="华文新魏" panose="02010800040101010101" pitchFamily="2" charset="-122"/>
              </a:rPr>
              <a:t>    </a:t>
            </a:r>
            <a:endParaRPr lang="en-US" altLang="zh-CN" sz="2000" b="1" smtClean="0">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b="1" smtClean="0"/>
              <a:t>     </a:t>
            </a:r>
            <a:r>
              <a:rPr lang="en-US" altLang="zh-CN" sz="2000" smtClean="0"/>
              <a:t>while(true) {                                     while(true) {</a:t>
            </a:r>
            <a:endParaRPr lang="en-US" altLang="zh-CN" sz="2000" smtClean="0">
              <a:latin typeface="华文新魏" panose="02010800040101010101" pitchFamily="2" charset="-122"/>
              <a:ea typeface="华文新魏" panose="02010800040101010101" pitchFamily="2" charset="-122"/>
            </a:endParaRPr>
          </a:p>
          <a:p>
            <a:pPr eaLnBrk="1" hangingPunct="1">
              <a:lnSpc>
                <a:spcPct val="80000"/>
              </a:lnSpc>
            </a:pPr>
            <a:r>
              <a:rPr lang="en-US" altLang="zh-CN" sz="2000" smtClean="0"/>
              <a:t>            produce( );                                 P(Full);</a:t>
            </a:r>
            <a:endParaRPr lang="en-US" altLang="zh-CN" sz="2000" smtClean="0"/>
          </a:p>
          <a:p>
            <a:pPr eaLnBrk="1" hangingPunct="1">
              <a:lnSpc>
                <a:spcPct val="80000"/>
              </a:lnSpc>
            </a:pPr>
            <a:r>
              <a:rPr lang="en-US" altLang="zh-CN" sz="2000" smtClean="0"/>
              <a:t>	   P(Empty);                                   P(Mutex_C0);</a:t>
            </a:r>
            <a:endParaRPr lang="en-US" altLang="zh-CN" sz="2000" smtClean="0"/>
          </a:p>
          <a:p>
            <a:pPr eaLnBrk="1" hangingPunct="1">
              <a:lnSpc>
                <a:spcPct val="80000"/>
              </a:lnSpc>
            </a:pPr>
            <a:r>
              <a:rPr lang="en-US" altLang="zh-CN" sz="2000" smtClean="0"/>
              <a:t>	   P(Mutex_P0);                                   take( ) from B[out];</a:t>
            </a:r>
            <a:endParaRPr lang="en-US" altLang="zh-CN" sz="2000" smtClean="0"/>
          </a:p>
          <a:p>
            <a:pPr eaLnBrk="1" hangingPunct="1">
              <a:lnSpc>
                <a:spcPct val="80000"/>
              </a:lnSpc>
            </a:pPr>
            <a:r>
              <a:rPr lang="en-US" altLang="zh-CN" sz="2000" smtClean="0"/>
              <a:t>	   append to B[in];                        out=(out+1)%k;</a:t>
            </a:r>
            <a:endParaRPr lang="en-US" altLang="zh-CN" sz="2000" smtClean="0"/>
          </a:p>
          <a:p>
            <a:pPr eaLnBrk="1" hangingPunct="1">
              <a:lnSpc>
                <a:spcPct val="80000"/>
              </a:lnSpc>
            </a:pPr>
            <a:r>
              <a:rPr lang="en-US" altLang="zh-CN" sz="2000" smtClean="0"/>
              <a:t>	   in=(in+1)%k;                            V(mutex_C0);</a:t>
            </a:r>
            <a:endParaRPr lang="en-US" altLang="zh-CN" sz="2000" smtClean="0"/>
          </a:p>
          <a:p>
            <a:pPr eaLnBrk="1" hangingPunct="1">
              <a:lnSpc>
                <a:spcPct val="80000"/>
              </a:lnSpc>
            </a:pPr>
            <a:r>
              <a:rPr lang="en-US" altLang="zh-CN" sz="2000" smtClean="0"/>
              <a:t>	   V(Mutex_P0);                                 V(Empty);</a:t>
            </a:r>
            <a:endParaRPr lang="en-US" altLang="zh-CN" sz="2000" smtClean="0"/>
          </a:p>
          <a:p>
            <a:pPr eaLnBrk="1" hangingPunct="1">
              <a:lnSpc>
                <a:spcPct val="80000"/>
              </a:lnSpc>
            </a:pPr>
            <a:r>
              <a:rPr lang="en-US" altLang="zh-CN" sz="2000" smtClean="0"/>
              <a:t>	   V(Full);                                      consume( );</a:t>
            </a:r>
            <a:endParaRPr lang="en-US" altLang="zh-CN" sz="2000" smtClean="0"/>
          </a:p>
          <a:p>
            <a:pPr eaLnBrk="1" hangingPunct="1">
              <a:lnSpc>
                <a:spcPct val="80000"/>
              </a:lnSpc>
            </a:pPr>
            <a:r>
              <a:rPr lang="en-US" altLang="zh-CN" sz="2000" smtClean="0"/>
              <a:t>	}                                                }</a:t>
            </a:r>
            <a:endParaRPr lang="en-US" altLang="zh-CN" sz="2000" smtClean="0"/>
          </a:p>
          <a:p>
            <a:pPr eaLnBrk="1" hangingPunct="1">
              <a:lnSpc>
                <a:spcPct val="80000"/>
              </a:lnSpc>
            </a:pPr>
            <a:r>
              <a:rPr lang="en-US" altLang="zh-CN" sz="2000" b="1" smtClean="0"/>
              <a:t>     }                                                }</a:t>
            </a:r>
            <a:endParaRPr lang="en-US" altLang="zh-CN" sz="2000" b="1" smtClean="0">
              <a:latin typeface="华文新魏" panose="02010800040101010101" pitchFamily="2" charset="-122"/>
              <a:ea typeface="华文新魏" panose="02010800040101010101" pitchFamily="2" charset="-122"/>
            </a:endParaRPr>
          </a:p>
          <a:p>
            <a:pPr algn="just" eaLnBrk="1" hangingPunct="1">
              <a:lnSpc>
                <a:spcPct val="80000"/>
              </a:lnSpc>
            </a:pPr>
            <a:r>
              <a:rPr lang="en-US" altLang="zh-CN" sz="2000" b="1" smtClean="0">
                <a:latin typeface="华文新魏" panose="02010800040101010101" pitchFamily="2" charset="-122"/>
                <a:ea typeface="华文新魏" panose="02010800040101010101" pitchFamily="2" charset="-122"/>
              </a:rPr>
              <a:t>coend</a:t>
            </a:r>
            <a:endParaRPr lang="en-US" altLang="zh-CN" sz="1600" smtClean="0">
              <a:latin typeface="华文新魏" panose="02010800040101010101" pitchFamily="2" charset="-122"/>
              <a:ea typeface="华文新魏" panose="02010800040101010101" pitchFamily="2" charset="-122"/>
            </a:endParaRPr>
          </a:p>
        </p:txBody>
      </p:sp>
      <p:sp>
        <p:nvSpPr>
          <p:cNvPr id="2" name="矩形 1"/>
          <p:cNvSpPr/>
          <p:nvPr/>
        </p:nvSpPr>
        <p:spPr>
          <a:xfrm>
            <a:off x="735330" y="2667635"/>
            <a:ext cx="2877185" cy="3387725"/>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4145915" y="2651125"/>
            <a:ext cx="3174365" cy="3404870"/>
          </a:xfrm>
          <a:prstGeom prst="rect">
            <a:avLst/>
          </a:prstGeom>
          <a:noFill/>
          <a:ln w="12700" cap="flat" cmpd="sng" algn="ctr">
            <a:solidFill>
              <a:schemeClr val="accent1">
                <a:shade val="50000"/>
              </a:schemeClr>
            </a:solidFill>
            <a:prstDash val="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5800" y="188913"/>
            <a:ext cx="8134350" cy="925512"/>
          </a:xfrm>
        </p:spPr>
        <p:txBody>
          <a:bodyPr/>
          <a:lstStyle/>
          <a:p>
            <a:r>
              <a:rPr lang="zh-CN" altLang="en-US" sz="4000" smtClean="0">
                <a:ea typeface="华文新魏" panose="02010800040101010101" pitchFamily="2" charset="-122"/>
              </a:rPr>
              <a:t>多个生产者</a:t>
            </a:r>
            <a:r>
              <a:rPr lang="en-US" altLang="zh-CN" sz="4000" smtClean="0">
                <a:ea typeface="华文新魏" panose="02010800040101010101" pitchFamily="2" charset="-122"/>
              </a:rPr>
              <a:t>-</a:t>
            </a:r>
            <a:r>
              <a:rPr lang="zh-CN" altLang="en-US" sz="4000" smtClean="0">
                <a:ea typeface="华文新魏" panose="02010800040101010101" pitchFamily="2" charset="-122"/>
              </a:rPr>
              <a:t>消费者共享多个缓冲区</a:t>
            </a:r>
            <a:endParaRPr lang="zh-CN" altLang="en-US" sz="4000" smtClean="0">
              <a:ea typeface="华文新魏" panose="02010800040101010101" pitchFamily="2" charset="-122"/>
            </a:endParaRPr>
          </a:p>
        </p:txBody>
      </p:sp>
      <p:sp>
        <p:nvSpPr>
          <p:cNvPr id="62466" name="Rectangle 3"/>
          <p:cNvSpPr>
            <a:spLocks noGrp="1" noChangeArrowheads="1"/>
          </p:cNvSpPr>
          <p:nvPr>
            <p:ph type="body" idx="1"/>
          </p:nvPr>
        </p:nvSpPr>
        <p:spPr>
          <a:xfrm>
            <a:off x="395288" y="1557338"/>
            <a:ext cx="8497887" cy="4827587"/>
          </a:xfrm>
        </p:spPr>
        <p:txBody>
          <a:bodyPr/>
          <a:lstStyle/>
          <a:p>
            <a:pPr marL="609600" indent="-609600">
              <a:lnSpc>
                <a:spcPct val="90000"/>
              </a:lnSpc>
              <a:buFont typeface="Wingdings" panose="05000000000000000000" pitchFamily="2" charset="2"/>
              <a:buNone/>
            </a:pPr>
            <a:r>
              <a:rPr lang="zh-CN" altLang="en-US" sz="2800" smtClean="0"/>
              <a:t>特点</a:t>
            </a:r>
            <a:endParaRPr lang="zh-CN" altLang="en-US" sz="2800" smtClean="0"/>
          </a:p>
          <a:p>
            <a:pPr marL="609600" indent="-609600">
              <a:lnSpc>
                <a:spcPct val="90000"/>
              </a:lnSpc>
            </a:pPr>
            <a:r>
              <a:rPr lang="en-US" altLang="zh-CN" sz="2800" smtClean="0"/>
              <a:t>P</a:t>
            </a:r>
            <a:r>
              <a:rPr lang="zh-CN" altLang="en-US" sz="2800" smtClean="0"/>
              <a:t>次序不能颠倒，否则会出现死锁</a:t>
            </a:r>
            <a:endParaRPr lang="zh-CN" altLang="en-US" sz="2800" smtClean="0"/>
          </a:p>
          <a:p>
            <a:pPr marL="990600" lvl="1" indent="-533400">
              <a:lnSpc>
                <a:spcPct val="90000"/>
              </a:lnSpc>
            </a:pPr>
            <a:r>
              <a:rPr lang="zh-CN" altLang="en-US" sz="2400" smtClean="0"/>
              <a:t>当</a:t>
            </a:r>
            <a:r>
              <a:rPr lang="en-US" altLang="zh-CN" sz="2400" smtClean="0"/>
              <a:t>Empty</a:t>
            </a:r>
            <a:r>
              <a:rPr lang="zh-CN" altLang="en-US" sz="2400" smtClean="0"/>
              <a:t>＝</a:t>
            </a:r>
            <a:r>
              <a:rPr lang="en-US" altLang="zh-CN" sz="2400" smtClean="0"/>
              <a:t>0</a:t>
            </a:r>
            <a:r>
              <a:rPr lang="zh-CN" altLang="en-US" sz="2400" smtClean="0"/>
              <a:t>，</a:t>
            </a:r>
            <a:r>
              <a:rPr lang="en-US" altLang="zh-CN" sz="2400" smtClean="0"/>
              <a:t>Full</a:t>
            </a:r>
            <a:r>
              <a:rPr lang="zh-CN" altLang="en-US" sz="2400" smtClean="0"/>
              <a:t>＝</a:t>
            </a:r>
            <a:r>
              <a:rPr lang="en-US" altLang="zh-CN" sz="2400" smtClean="0"/>
              <a:t>k</a:t>
            </a:r>
            <a:r>
              <a:rPr lang="zh-CN" altLang="en-US" sz="2400" smtClean="0"/>
              <a:t>时，</a:t>
            </a:r>
            <a:endParaRPr lang="zh-CN" altLang="en-US" sz="2400" smtClean="0"/>
          </a:p>
          <a:p>
            <a:pPr marL="1371600" lvl="2" indent="-457200">
              <a:lnSpc>
                <a:spcPct val="90000"/>
              </a:lnSpc>
              <a:buFont typeface="Wingdings" panose="05000000000000000000" pitchFamily="2" charset="2"/>
              <a:buNone/>
            </a:pPr>
            <a:r>
              <a:rPr lang="en-US" altLang="zh-CN" sz="2000" smtClean="0"/>
              <a:t>Producer</a:t>
            </a:r>
            <a:r>
              <a:rPr lang="zh-CN" altLang="en-US" sz="2000" smtClean="0"/>
              <a:t>：</a:t>
            </a:r>
            <a:r>
              <a:rPr lang="en-US" altLang="zh-CN" sz="2000" smtClean="0"/>
              <a:t>P(mutex)-&gt; Producer :P(Empty)-&gt;</a:t>
            </a:r>
            <a:endParaRPr lang="en-US" altLang="zh-CN" sz="2000" smtClean="0"/>
          </a:p>
          <a:p>
            <a:pPr marL="1371600" lvl="2" indent="-457200">
              <a:lnSpc>
                <a:spcPct val="90000"/>
              </a:lnSpc>
              <a:buFont typeface="Wingdings" panose="05000000000000000000" pitchFamily="2" charset="2"/>
              <a:buNone/>
            </a:pPr>
            <a:r>
              <a:rPr lang="en-US" altLang="zh-CN" sz="2000" smtClean="0"/>
              <a:t>				  consumer :P(mutex)-&gt; consumer :wait(Full)</a:t>
            </a:r>
            <a:endParaRPr lang="en-US" altLang="zh-CN" sz="2000" smtClean="0"/>
          </a:p>
          <a:p>
            <a:pPr marL="990600" lvl="1" indent="-533400">
              <a:lnSpc>
                <a:spcPct val="90000"/>
              </a:lnSpc>
            </a:pPr>
            <a:r>
              <a:rPr lang="zh-CN" altLang="en-US" sz="2400" smtClean="0"/>
              <a:t>当</a:t>
            </a:r>
            <a:r>
              <a:rPr lang="en-US" altLang="zh-CN" sz="2400" smtClean="0"/>
              <a:t>E</a:t>
            </a:r>
            <a:r>
              <a:rPr lang="zh-CN" altLang="en-US" sz="2400" smtClean="0"/>
              <a:t>＝</a:t>
            </a:r>
            <a:r>
              <a:rPr lang="en-US" altLang="zh-CN" sz="2400" smtClean="0"/>
              <a:t>k</a:t>
            </a:r>
            <a:r>
              <a:rPr lang="zh-CN" altLang="en-US" sz="2400" smtClean="0"/>
              <a:t>，</a:t>
            </a:r>
            <a:r>
              <a:rPr lang="en-US" altLang="zh-CN" sz="2400" smtClean="0"/>
              <a:t>F</a:t>
            </a:r>
            <a:r>
              <a:rPr lang="zh-CN" altLang="en-US" sz="2400" smtClean="0"/>
              <a:t>＝</a:t>
            </a:r>
            <a:r>
              <a:rPr lang="en-US" altLang="zh-CN" sz="2400" smtClean="0"/>
              <a:t>0</a:t>
            </a:r>
            <a:r>
              <a:rPr lang="zh-CN" altLang="en-US" sz="2400" smtClean="0"/>
              <a:t>时，</a:t>
            </a:r>
            <a:endParaRPr lang="zh-CN" altLang="en-US" sz="2400" smtClean="0"/>
          </a:p>
          <a:p>
            <a:pPr marL="1371600" lvl="2" indent="-457200">
              <a:lnSpc>
                <a:spcPct val="90000"/>
              </a:lnSpc>
              <a:buFont typeface="Wingdings" panose="05000000000000000000" pitchFamily="2" charset="2"/>
              <a:buNone/>
            </a:pPr>
            <a:r>
              <a:rPr lang="zh-CN" altLang="en-US" sz="2000" smtClean="0"/>
              <a:t>	</a:t>
            </a:r>
            <a:r>
              <a:rPr lang="en-US" altLang="zh-CN" sz="2000" smtClean="0"/>
              <a:t>consumer</a:t>
            </a:r>
            <a:r>
              <a:rPr lang="zh-CN" altLang="en-US" sz="2000" smtClean="0"/>
              <a:t>：</a:t>
            </a:r>
            <a:r>
              <a:rPr lang="en-US" altLang="zh-CN" sz="2000" smtClean="0"/>
              <a:t>P(mutex)-&gt; consumer :P(Full)-&gt;</a:t>
            </a:r>
            <a:endParaRPr lang="en-US" altLang="zh-CN" sz="2000" smtClean="0"/>
          </a:p>
          <a:p>
            <a:pPr marL="1371600" lvl="2" indent="-457200">
              <a:lnSpc>
                <a:spcPct val="90000"/>
              </a:lnSpc>
              <a:buFont typeface="Wingdings" panose="05000000000000000000" pitchFamily="2" charset="2"/>
              <a:buNone/>
            </a:pPr>
            <a:r>
              <a:rPr lang="en-US" altLang="zh-CN" sz="2000" smtClean="0"/>
              <a:t>				 Producer :P(mutex)-&gt; Producer :P(Empty)</a:t>
            </a:r>
            <a:endParaRPr lang="en-US" altLang="zh-CN" sz="2000" smtClean="0"/>
          </a:p>
          <a:p>
            <a:pPr marL="990600" lvl="1" indent="-533400">
              <a:lnSpc>
                <a:spcPct val="90000"/>
              </a:lnSpc>
            </a:pPr>
            <a:r>
              <a:rPr lang="zh-CN" altLang="en-US" sz="2400" smtClean="0"/>
              <a:t>生产者和消费者的缓冲指针</a:t>
            </a:r>
            <a:r>
              <a:rPr lang="en-US" altLang="zh-CN" sz="2400" smtClean="0"/>
              <a:t>P0</a:t>
            </a:r>
            <a:r>
              <a:rPr lang="zh-CN" altLang="en-US" sz="2400" smtClean="0"/>
              <a:t>、</a:t>
            </a:r>
            <a:r>
              <a:rPr lang="en-US" altLang="zh-CN" sz="2400" smtClean="0"/>
              <a:t>C0</a:t>
            </a:r>
            <a:r>
              <a:rPr lang="zh-CN" altLang="en-US" sz="2400" smtClean="0"/>
              <a:t>能同时移动。即缓冲分配不能同时进行。</a:t>
            </a:r>
            <a:endParaRPr lang="zh-CN" altLang="en-US" sz="2400" smtClean="0"/>
          </a:p>
          <a:p>
            <a:pPr marL="0" indent="0">
              <a:lnSpc>
                <a:spcPct val="90000"/>
              </a:lnSpc>
              <a:buNone/>
            </a:pPr>
            <a:endParaRPr lang="zh-CN" altLang="en-US" sz="280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260350"/>
            <a:ext cx="7772400" cy="984250"/>
          </a:xfrm>
        </p:spPr>
        <p:txBody>
          <a:bodyPr/>
          <a:p>
            <a:r>
              <a:rPr lang="zh-CN" altLang="en-US"/>
              <a:t>信号量变化范围</a:t>
            </a:r>
            <a:endParaRPr lang="zh-CN" altLang="en-US"/>
          </a:p>
        </p:txBody>
      </p:sp>
      <p:sp>
        <p:nvSpPr>
          <p:cNvPr id="3" name="内容占位符 2"/>
          <p:cNvSpPr>
            <a:spLocks noGrp="1"/>
          </p:cNvSpPr>
          <p:nvPr>
            <p:ph idx="1"/>
          </p:nvPr>
        </p:nvSpPr>
        <p:spPr>
          <a:xfrm>
            <a:off x="139065" y="1757045"/>
            <a:ext cx="8676005" cy="3125470"/>
          </a:xfrm>
        </p:spPr>
        <p:txBody>
          <a:bodyPr/>
          <a:p>
            <a:pPr lvl="1">
              <a:buFont typeface="Wingdings" panose="05000000000000000000" pitchFamily="2" charset="2"/>
              <a:buNone/>
            </a:pPr>
            <a:r>
              <a:rPr lang="en-US" altLang="zh-CN" sz="3200" smtClean="0">
                <a:sym typeface="+mn-ea"/>
              </a:rPr>
              <a:t>(1)</a:t>
            </a:r>
            <a:r>
              <a:rPr lang="zh-CN" altLang="en-US" sz="3200" smtClean="0">
                <a:sym typeface="+mn-ea"/>
              </a:rPr>
              <a:t>空仓</a:t>
            </a:r>
            <a:r>
              <a:rPr lang="en-US" altLang="zh-CN" sz="3200" smtClean="0">
                <a:sym typeface="+mn-ea"/>
              </a:rPr>
              <a:t>Empty</a:t>
            </a:r>
            <a:r>
              <a:rPr lang="zh-CN" altLang="en-US" sz="3200" smtClean="0">
                <a:sym typeface="+mn-ea"/>
              </a:rPr>
              <a:t>：</a:t>
            </a:r>
            <a:r>
              <a:rPr lang="en-US" altLang="zh-CN" sz="3200" smtClean="0">
                <a:sym typeface="+mn-ea"/>
              </a:rPr>
              <a:t>[-n,k];</a:t>
            </a:r>
            <a:endParaRPr lang="en-US" altLang="zh-CN" sz="3200" smtClean="0"/>
          </a:p>
          <a:p>
            <a:pPr lvl="1">
              <a:buFont typeface="Wingdings" panose="05000000000000000000" pitchFamily="2" charset="2"/>
              <a:buNone/>
            </a:pPr>
            <a:r>
              <a:rPr lang="en-US" altLang="zh-CN" sz="3200" smtClean="0">
                <a:sym typeface="+mn-ea"/>
              </a:rPr>
              <a:t>(2)</a:t>
            </a:r>
            <a:r>
              <a:rPr lang="zh-CN" altLang="en-US" sz="3200" smtClean="0">
                <a:sym typeface="+mn-ea"/>
              </a:rPr>
              <a:t>产品</a:t>
            </a:r>
            <a:r>
              <a:rPr lang="en-US" altLang="zh-CN" sz="3200" smtClean="0">
                <a:sym typeface="+mn-ea"/>
              </a:rPr>
              <a:t>Full</a:t>
            </a:r>
            <a:r>
              <a:rPr lang="zh-CN" altLang="en-US" sz="3200" smtClean="0">
                <a:sym typeface="+mn-ea"/>
              </a:rPr>
              <a:t>：</a:t>
            </a:r>
            <a:r>
              <a:rPr lang="en-US" altLang="zh-CN" sz="3200" smtClean="0">
                <a:sym typeface="+mn-ea"/>
              </a:rPr>
              <a:t>[-m,k]</a:t>
            </a:r>
            <a:r>
              <a:rPr lang="zh-CN" altLang="en-US" sz="3200" smtClean="0">
                <a:sym typeface="+mn-ea"/>
              </a:rPr>
              <a:t>；</a:t>
            </a:r>
            <a:endParaRPr lang="zh-CN" altLang="en-US" sz="3200" smtClean="0">
              <a:sym typeface="+mn-ea"/>
            </a:endParaRPr>
          </a:p>
          <a:p>
            <a:pPr lvl="1">
              <a:buFont typeface="Wingdings" panose="05000000000000000000" pitchFamily="2" charset="2"/>
              <a:buNone/>
            </a:pPr>
            <a:r>
              <a:rPr lang="en-US" altLang="zh-CN" sz="3200" smtClean="0">
                <a:sym typeface="+mn-ea"/>
              </a:rPr>
              <a:t>(3)</a:t>
            </a:r>
            <a:r>
              <a:rPr lang="zh-CN" altLang="en-US" sz="3200" smtClean="0">
                <a:sym typeface="+mn-ea"/>
              </a:rPr>
              <a:t>空仓头指针，</a:t>
            </a:r>
            <a:r>
              <a:rPr lang="en-US" altLang="zh-CN" sz="3200" smtClean="0">
                <a:sym typeface="+mn-ea"/>
              </a:rPr>
              <a:t>Mutex_P0</a:t>
            </a:r>
            <a:r>
              <a:rPr lang="zh-CN" altLang="en-US" sz="3200" smtClean="0">
                <a:sym typeface="+mn-ea"/>
              </a:rPr>
              <a:t>：</a:t>
            </a:r>
            <a:r>
              <a:rPr lang="en-US" altLang="zh-CN" sz="3200" smtClean="0">
                <a:sym typeface="+mn-ea"/>
              </a:rPr>
              <a:t>[-(n-1),1]</a:t>
            </a:r>
            <a:r>
              <a:rPr lang="zh-CN" altLang="en-US" sz="3200" smtClean="0">
                <a:sym typeface="+mn-ea"/>
              </a:rPr>
              <a:t>；</a:t>
            </a:r>
            <a:endParaRPr lang="zh-CN" altLang="en-US" sz="3200" smtClean="0"/>
          </a:p>
          <a:p>
            <a:pPr marL="0" lvl="1" indent="0">
              <a:buNone/>
            </a:pPr>
            <a:r>
              <a:rPr lang="en-US" altLang="zh-CN" sz="3200" smtClean="0">
                <a:sym typeface="+mn-ea"/>
              </a:rPr>
              <a:t>    (4)</a:t>
            </a:r>
            <a:r>
              <a:rPr lang="zh-CN" altLang="en-US" sz="3200" smtClean="0">
                <a:sym typeface="+mn-ea"/>
              </a:rPr>
              <a:t>产品链头指针，</a:t>
            </a:r>
            <a:r>
              <a:rPr lang="en-US" altLang="zh-CN" sz="3200" smtClean="0">
                <a:sym typeface="+mn-ea"/>
              </a:rPr>
              <a:t>Mutex_C0</a:t>
            </a:r>
            <a:r>
              <a:rPr lang="zh-CN" altLang="en-US" sz="3200" smtClean="0">
                <a:sym typeface="+mn-ea"/>
              </a:rPr>
              <a:t>：</a:t>
            </a:r>
            <a:r>
              <a:rPr lang="en-US" altLang="zh-CN" sz="3200" smtClean="0">
                <a:sym typeface="+mn-ea"/>
              </a:rPr>
              <a:t>[-(m-1),1]</a:t>
            </a:r>
            <a:r>
              <a:rPr lang="zh-CN" altLang="en-US" sz="3200" smtClean="0">
                <a:sym typeface="+mn-ea"/>
              </a:rPr>
              <a:t>。</a:t>
            </a:r>
            <a:endParaRPr lang="zh-CN" altLang="en-US" sz="3200" smtClean="0"/>
          </a:p>
          <a:p>
            <a:endParaRPr lang="zh-CN" altLang="en-US"/>
          </a:p>
        </p:txBody>
      </p:sp>
    </p:spTree>
  </p:cSld>
  <p:clrMapOvr>
    <a:masterClrMapping/>
  </p:clrMapOvr>
</p:sld>
</file>

<file path=ppt/tags/tag1.xml><?xml version="1.0" encoding="utf-8"?>
<p:tagLst xmlns:p="http://schemas.openxmlformats.org/presentationml/2006/main">
  <p:tag name="KSO_WM_UNIT_TABLE_BEAUTIFY" val="smartTable{62ae0a10-803b-4977-9ad7-0c1e90439602}"/>
</p:tagLst>
</file>

<file path=ppt/tags/tag2.xml><?xml version="1.0" encoding="utf-8"?>
<p:tagLst xmlns:p="http://schemas.openxmlformats.org/presentationml/2006/main">
  <p:tag name="REFSHAPE" val="1029201452"/>
  <p:tag name="KSO_WM_UNIT_PLACING_PICTURE_USER_VIEWPORT" val="{&quot;height&quot;:5110,&quot;width&quot;:5500}"/>
</p:tagLst>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28514</Words>
  <Application>WPS 演示</Application>
  <PresentationFormat>全屏显示(4:3)</PresentationFormat>
  <Paragraphs>2185</Paragraphs>
  <Slides>182</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9</vt:i4>
      </vt:variant>
      <vt:variant>
        <vt:lpstr>幻灯片标题</vt:lpstr>
      </vt:variant>
      <vt:variant>
        <vt:i4>182</vt:i4>
      </vt:variant>
    </vt:vector>
  </HeadingPairs>
  <TitlesOfParts>
    <vt:vector size="209" baseType="lpstr">
      <vt:lpstr>Arial</vt:lpstr>
      <vt:lpstr>宋体</vt:lpstr>
      <vt:lpstr>Wingdings</vt:lpstr>
      <vt:lpstr>Times New Roman</vt:lpstr>
      <vt:lpstr>华文新魏</vt:lpstr>
      <vt:lpstr>微软雅黑</vt:lpstr>
      <vt:lpstr>Arial Unicode MS</vt:lpstr>
      <vt:lpstr>Tahoma</vt:lpstr>
      <vt:lpstr>隶书</vt:lpstr>
      <vt:lpstr>楷体_GB2312</vt:lpstr>
      <vt:lpstr>新宋体</vt:lpstr>
      <vt:lpstr>黑体</vt:lpstr>
      <vt:lpstr>Calibri</vt:lpstr>
      <vt:lpstr>Times New Roman</vt:lpstr>
      <vt:lpstr>华文楷体</vt:lpstr>
      <vt:lpstr>Wingdings 2</vt:lpstr>
      <vt:lpstr>Comic Sans MS</vt:lpstr>
      <vt:lpstr>默认设计模板</vt:lpstr>
      <vt:lpstr>PBrush</vt:lpstr>
      <vt:lpstr>Word.Document.8</vt:lpstr>
      <vt:lpstr>Visio.Drawing.11</vt:lpstr>
      <vt:lpstr>Word.Picture.8</vt:lpstr>
      <vt:lpstr>Word.Document.8</vt:lpstr>
      <vt:lpstr>Word.Document.8</vt:lpstr>
      <vt:lpstr>Word.Document.8</vt:lpstr>
      <vt:lpstr>Word.Document.8</vt:lpstr>
      <vt:lpstr>Word.Document.8</vt:lpstr>
      <vt:lpstr>PowerPoint 演示文稿</vt:lpstr>
      <vt:lpstr>知识要点</vt:lpstr>
      <vt:lpstr>3.1并发进程</vt:lpstr>
      <vt:lpstr>进程的顺序性</vt:lpstr>
      <vt:lpstr>顺序程序设计特点</vt:lpstr>
      <vt:lpstr>进程的并发性(1)</vt:lpstr>
      <vt:lpstr>进程的并发性(2) 程序并发 执行 </vt:lpstr>
      <vt:lpstr>进程的并发性(3) 观察程序并发 执行现象</vt:lpstr>
      <vt:lpstr>进程的并发性(4)</vt:lpstr>
      <vt:lpstr>PowerPoint 演示文稿</vt:lpstr>
      <vt:lpstr>PowerPoint 演示文稿</vt:lpstr>
      <vt:lpstr>  顺序程序设计串行工作  </vt:lpstr>
      <vt:lpstr>PowerPoint 演示文稿</vt:lpstr>
      <vt:lpstr>PowerPoint 演示文稿</vt:lpstr>
      <vt:lpstr>PowerPoint 演示文稿</vt:lpstr>
      <vt:lpstr>PowerPoint 演示文稿</vt:lpstr>
      <vt:lpstr> </vt:lpstr>
      <vt:lpstr>无关的并发进程(5)</vt:lpstr>
      <vt:lpstr>进程的并发性(4)</vt:lpstr>
      <vt:lpstr>程序并行性的表示之一：有向图</vt:lpstr>
      <vt:lpstr>程序并行性的表示之二：并行语言</vt:lpstr>
      <vt:lpstr>程序并行性表示举例</vt:lpstr>
      <vt:lpstr>程序并行性表示举例</vt:lpstr>
      <vt:lpstr>无关的并发进程</vt:lpstr>
      <vt:lpstr>Bernstein条件             </vt:lpstr>
      <vt:lpstr>Bernstein条件举例</vt:lpstr>
      <vt:lpstr>交往的并发进程</vt:lpstr>
      <vt:lpstr>并发程序设计的优点</vt:lpstr>
      <vt:lpstr>采用并发程序设计的目的</vt:lpstr>
      <vt:lpstr>与时间有关的错误</vt:lpstr>
      <vt:lpstr>（结果不唯一）飞机票售票问题</vt:lpstr>
      <vt:lpstr>PowerPoint 演示文稿</vt:lpstr>
      <vt:lpstr>（永远等待）内存资源管理问题</vt:lpstr>
      <vt:lpstr>PowerPoint 演示文稿</vt:lpstr>
      <vt:lpstr>进程的交往：竞争与协作(1) 第一种是竞争关系 </vt:lpstr>
      <vt:lpstr>进程的交往：竞争与协作(2) 进程互斥(Mutual Exclusion)</vt:lpstr>
      <vt:lpstr>PowerPoint 演示文稿</vt:lpstr>
      <vt:lpstr>PowerPoint 演示文稿</vt:lpstr>
      <vt:lpstr>进程的交往：竞争与协作(3)第二种是协作关系</vt:lpstr>
      <vt:lpstr>PowerPoint 演示文稿</vt:lpstr>
      <vt:lpstr>进程的交往：竞争与协作(4)</vt:lpstr>
      <vt:lpstr>PowerPoint 演示文稿</vt:lpstr>
      <vt:lpstr>PowerPoint 演示文稿</vt:lpstr>
      <vt:lpstr>3.2.1互斥与临界区(1)</vt:lpstr>
      <vt:lpstr>互斥与临界区(2)</vt:lpstr>
      <vt:lpstr>PowerPoint 演示文稿</vt:lpstr>
      <vt:lpstr>3.2.2临界区管理的尝试 (1)</vt:lpstr>
      <vt:lpstr>临界区管理的尝试 (2)</vt:lpstr>
      <vt:lpstr>3.2.3实现临界区的软件算法</vt:lpstr>
      <vt:lpstr>实现临界区管理的硬件设施</vt:lpstr>
      <vt:lpstr>关中断</vt:lpstr>
      <vt:lpstr>关中断</vt:lpstr>
      <vt:lpstr>硬件指令方法</vt:lpstr>
      <vt:lpstr>测试并设置指令(1)</vt:lpstr>
      <vt:lpstr>测试并设置指令(2)</vt:lpstr>
      <vt:lpstr>对换指令(1)</vt:lpstr>
      <vt:lpstr>对换指令(2)</vt:lpstr>
      <vt:lpstr>硬件指令方法的缺点</vt:lpstr>
      <vt:lpstr>硬件指令方法的优点</vt:lpstr>
      <vt:lpstr>3.3 信号量与PV操作</vt:lpstr>
      <vt:lpstr>3.3.1 同步和同步机制</vt:lpstr>
      <vt:lpstr>生产者--消费者问题表述</vt:lpstr>
      <vt:lpstr>生产者-消费者问题算法描述(1) </vt:lpstr>
      <vt:lpstr>生产者-消费者问题算法描述(2) </vt:lpstr>
      <vt:lpstr>生产者-消费者问题算法描述(3) </vt:lpstr>
      <vt:lpstr>生产者-消费者问题的算法描述(4) </vt:lpstr>
      <vt:lpstr>3.3.2信号量与PV操作(1)</vt:lpstr>
      <vt:lpstr>信号量与PV操作(2)</vt:lpstr>
      <vt:lpstr>信号量与PV操作(3)</vt:lpstr>
      <vt:lpstr>信号量分类</vt:lpstr>
      <vt:lpstr>一般信号量(1)</vt:lpstr>
      <vt:lpstr>一般信号量(2)</vt:lpstr>
      <vt:lpstr>二元信号量(1) </vt:lpstr>
      <vt:lpstr>二元信号量(2)</vt:lpstr>
      <vt:lpstr>信号量的物理意义</vt:lpstr>
      <vt:lpstr>信号量的物理意义</vt:lpstr>
      <vt:lpstr>PowerPoint 演示文稿</vt:lpstr>
      <vt:lpstr>PowerPoint 演示文稿</vt:lpstr>
      <vt:lpstr>PowerPoint 演示文稿</vt:lpstr>
      <vt:lpstr>利用信号量实现互斥</vt:lpstr>
      <vt:lpstr>PowerPoint 演示文稿</vt:lpstr>
      <vt:lpstr>PowerPoint 演示文稿</vt:lpstr>
      <vt:lpstr>利用信号量实现互斥</vt:lpstr>
      <vt:lpstr>信号量实现互斥</vt:lpstr>
      <vt:lpstr>利用信号量来实现同步</vt:lpstr>
      <vt:lpstr>利用信号量来实现同步</vt:lpstr>
      <vt:lpstr>3.3.4 信号量解决哲学家就餐问题(1)</vt:lpstr>
      <vt:lpstr>PowerPoint 演示文稿</vt:lpstr>
      <vt:lpstr>哲学家吃通心面问题(3)</vt:lpstr>
      <vt:lpstr>有若干种办法可避免这类死锁</vt:lpstr>
      <vt:lpstr>哲学家问题的一种正确解 </vt:lpstr>
      <vt:lpstr>3.3.5信号量解决生产者-消费者问题</vt:lpstr>
      <vt:lpstr>一个生产者/消费者共享一个缓冲区</vt:lpstr>
      <vt:lpstr>多个生产者-消费者共享多个缓冲区</vt:lpstr>
      <vt:lpstr>PowerPoint 演示文稿</vt:lpstr>
      <vt:lpstr>多个生产者-消费者共享多个缓冲区</vt:lpstr>
      <vt:lpstr>PowerPoint 演示文稿</vt:lpstr>
      <vt:lpstr>多个生产者-消费者共享多个缓冲区</vt:lpstr>
      <vt:lpstr>信号量变化范围</vt:lpstr>
      <vt:lpstr>3.3.6 信号量解决读者-写者问题(1)</vt:lpstr>
      <vt:lpstr>PowerPoint 演示文稿</vt:lpstr>
      <vt:lpstr>信号量解决读者写者问题(2)</vt:lpstr>
      <vt:lpstr>PowerPoint 演示文稿</vt:lpstr>
      <vt:lpstr>信号量变化范围</vt:lpstr>
      <vt:lpstr>3.3.7信号量解决睡眠理发师问题(1)</vt:lpstr>
      <vt:lpstr>信号量解决理发师问题(2)</vt:lpstr>
      <vt:lpstr>信号量解决理发师问题(3) </vt:lpstr>
      <vt:lpstr>信号量解决理发师问题(4) </vt:lpstr>
      <vt:lpstr>3.4  管程</vt:lpstr>
      <vt:lpstr>3.4.1  管程的基本概念</vt:lpstr>
      <vt:lpstr>3.4.1  管程的基本概念</vt:lpstr>
      <vt:lpstr>管程的基本概念</vt:lpstr>
      <vt:lpstr> 条件变量</vt:lpstr>
      <vt:lpstr>条件变量</vt:lpstr>
      <vt:lpstr> 条件变量</vt:lpstr>
      <vt:lpstr>3.4.2 使用管程解决生产者-消费者问题</vt:lpstr>
      <vt:lpstr>3.4.2 使用管程解决生产者-消费者问题</vt:lpstr>
      <vt:lpstr>3.4.2 使用管程解决生产者-消费者问题</vt:lpstr>
      <vt:lpstr>3.5  进程通信 </vt:lpstr>
      <vt:lpstr>进程通信</vt:lpstr>
      <vt:lpstr>直接通信</vt:lpstr>
      <vt:lpstr>消息队列</vt:lpstr>
      <vt:lpstr>有关数据结构</vt:lpstr>
      <vt:lpstr>发送和接收过程</vt:lpstr>
      <vt:lpstr>PowerPoint 演示文稿</vt:lpstr>
      <vt:lpstr>同步机制</vt:lpstr>
      <vt:lpstr>间接通信</vt:lpstr>
      <vt:lpstr>间接通信的实现</vt:lpstr>
      <vt:lpstr>3.6  死锁</vt:lpstr>
      <vt:lpstr>3.6.1 死锁问题的提出</vt:lpstr>
      <vt:lpstr>交通中的死锁</vt:lpstr>
      <vt:lpstr>死锁示例 </vt:lpstr>
      <vt:lpstr>计算机系统中的死锁</vt:lpstr>
      <vt:lpstr>  死锁产生的原因</vt:lpstr>
      <vt:lpstr>死锁产生原因和必要条件</vt:lpstr>
      <vt:lpstr>死锁产生原因</vt:lpstr>
      <vt:lpstr>PowerPoint 演示文稿</vt:lpstr>
      <vt:lpstr>PowerPoint 演示文稿</vt:lpstr>
      <vt:lpstr>产生死锁的必要条件</vt:lpstr>
      <vt:lpstr>死锁的必要条件</vt:lpstr>
      <vt:lpstr>死锁的必要条件</vt:lpstr>
      <vt:lpstr>进程-资源分配图</vt:lpstr>
      <vt:lpstr>PowerPoint 演示文稿</vt:lpstr>
      <vt:lpstr> 死锁的描述-资源分配图</vt:lpstr>
      <vt:lpstr>PowerPoint 演示文稿</vt:lpstr>
      <vt:lpstr>分 析</vt:lpstr>
      <vt:lpstr>例子（无环路，无死锁）</vt:lpstr>
      <vt:lpstr>例子（有环路，一个资源实体，有死锁）</vt:lpstr>
      <vt:lpstr>例子（有环路，有死锁）</vt:lpstr>
      <vt:lpstr>例子（有环路，无死锁）</vt:lpstr>
      <vt:lpstr>PowerPoint 演示文稿</vt:lpstr>
      <vt:lpstr>处理死锁的基本方法</vt:lpstr>
      <vt:lpstr>处理死锁的基本方法</vt:lpstr>
      <vt:lpstr>3.6.2 死锁防止</vt:lpstr>
      <vt:lpstr>预先静态分配法</vt:lpstr>
      <vt:lpstr>有序资源使用法</vt:lpstr>
      <vt:lpstr>PowerPoint 演示文稿</vt:lpstr>
      <vt:lpstr>3.6.3 死锁的避免</vt:lpstr>
      <vt:lpstr>银行家算法</vt:lpstr>
      <vt:lpstr>系统安全性定义</vt:lpstr>
      <vt:lpstr>银行家算法基本思想</vt:lpstr>
      <vt:lpstr>单资源银行家算法</vt:lpstr>
      <vt:lpstr>PowerPoint 演示文稿</vt:lpstr>
      <vt:lpstr>PowerPoint 演示文稿</vt:lpstr>
      <vt:lpstr>多资源银行家算法</vt:lpstr>
      <vt:lpstr>多资源银行家算法</vt:lpstr>
      <vt:lpstr>银行家算法资源分配步骤(1) </vt:lpstr>
      <vt:lpstr>银行家算法资源分配步骤(2) </vt:lpstr>
      <vt:lpstr>实例说明系统所处的安全或不安全状态(1) </vt:lpstr>
      <vt:lpstr>实例说明系统所处的安全或不安全状态(2)</vt:lpstr>
      <vt:lpstr>实例说明系统所处的安全或不安全状态(3)</vt:lpstr>
      <vt:lpstr>实例说明系统所处的安全或不安全状态(4)</vt:lpstr>
      <vt:lpstr>实例说明系统所处的安全或不安全状态(5)</vt:lpstr>
      <vt:lpstr>实例说明系统所处的安全或不安全状态(6)</vt:lpstr>
      <vt:lpstr>实例说明系统所处的安全或不安全状态(7)</vt:lpstr>
      <vt:lpstr>实例说明系统所处的安全或不安全状态(8)</vt:lpstr>
      <vt:lpstr>3.6.4 死锁的检测和恢复</vt:lpstr>
      <vt:lpstr>死锁定理</vt:lpstr>
      <vt:lpstr>死锁的检测和解除方法(1) </vt:lpstr>
      <vt:lpstr>死锁检测和解除方法(2)</vt:lpstr>
      <vt:lpstr>死锁检测和解除方法(3)</vt:lpstr>
      <vt:lpstr>死锁的解除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柳随风</cp:lastModifiedBy>
  <cp:revision>801</cp:revision>
  <dcterms:created xsi:type="dcterms:W3CDTF">2002-10-28T07:32:00Z</dcterms:created>
  <dcterms:modified xsi:type="dcterms:W3CDTF">2020-03-12T13:27:56Z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