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1"/>
  </p:notesMasterIdLst>
  <p:sldIdLst>
    <p:sldId id="418" r:id="rId2"/>
    <p:sldId id="442" r:id="rId3"/>
    <p:sldId id="630" r:id="rId4"/>
    <p:sldId id="631" r:id="rId5"/>
    <p:sldId id="445" r:id="rId6"/>
    <p:sldId id="446" r:id="rId7"/>
    <p:sldId id="447" r:id="rId8"/>
    <p:sldId id="448" r:id="rId9"/>
    <p:sldId id="449" r:id="rId10"/>
    <p:sldId id="451" r:id="rId11"/>
    <p:sldId id="452" r:id="rId12"/>
    <p:sldId id="453" r:id="rId13"/>
    <p:sldId id="550" r:id="rId14"/>
    <p:sldId id="462" r:id="rId15"/>
    <p:sldId id="454" r:id="rId16"/>
    <p:sldId id="551" r:id="rId17"/>
    <p:sldId id="463" r:id="rId18"/>
    <p:sldId id="455" r:id="rId19"/>
    <p:sldId id="559" r:id="rId20"/>
    <p:sldId id="464" r:id="rId21"/>
    <p:sldId id="632" r:id="rId22"/>
    <p:sldId id="563" r:id="rId23"/>
    <p:sldId id="456" r:id="rId24"/>
    <p:sldId id="564" r:id="rId25"/>
    <p:sldId id="567" r:id="rId26"/>
    <p:sldId id="465" r:id="rId27"/>
    <p:sldId id="635" r:id="rId28"/>
    <p:sldId id="570" r:id="rId29"/>
    <p:sldId id="571" r:id="rId30"/>
    <p:sldId id="572" r:id="rId31"/>
    <p:sldId id="573" r:id="rId32"/>
    <p:sldId id="574" r:id="rId33"/>
    <p:sldId id="458" r:id="rId34"/>
    <p:sldId id="576" r:id="rId35"/>
    <p:sldId id="577" r:id="rId36"/>
    <p:sldId id="578" r:id="rId37"/>
    <p:sldId id="460" r:id="rId38"/>
    <p:sldId id="461" r:id="rId39"/>
    <p:sldId id="580" r:id="rId40"/>
    <p:sldId id="582" r:id="rId41"/>
    <p:sldId id="584" r:id="rId42"/>
    <p:sldId id="502" r:id="rId43"/>
    <p:sldId id="503" r:id="rId44"/>
    <p:sldId id="504" r:id="rId45"/>
    <p:sldId id="505" r:id="rId46"/>
    <p:sldId id="506" r:id="rId47"/>
    <p:sldId id="507" r:id="rId48"/>
    <p:sldId id="637" r:id="rId49"/>
    <p:sldId id="601" r:id="rId50"/>
    <p:sldId id="602" r:id="rId51"/>
    <p:sldId id="508" r:id="rId52"/>
    <p:sldId id="510" r:id="rId53"/>
    <p:sldId id="511" r:id="rId54"/>
    <p:sldId id="512" r:id="rId55"/>
    <p:sldId id="468" r:id="rId56"/>
    <p:sldId id="469" r:id="rId57"/>
    <p:sldId id="470" r:id="rId58"/>
    <p:sldId id="471" r:id="rId59"/>
    <p:sldId id="608" r:id="rId60"/>
    <p:sldId id="610" r:id="rId61"/>
    <p:sldId id="611" r:id="rId62"/>
    <p:sldId id="604" r:id="rId63"/>
    <p:sldId id="605" r:id="rId64"/>
    <p:sldId id="606" r:id="rId65"/>
    <p:sldId id="472" r:id="rId66"/>
    <p:sldId id="473" r:id="rId67"/>
    <p:sldId id="474" r:id="rId68"/>
    <p:sldId id="475" r:id="rId69"/>
    <p:sldId id="477" r:id="rId70"/>
    <p:sldId id="478" r:id="rId71"/>
    <p:sldId id="501" r:id="rId72"/>
    <p:sldId id="479" r:id="rId73"/>
    <p:sldId id="480" r:id="rId74"/>
    <p:sldId id="481" r:id="rId75"/>
    <p:sldId id="482" r:id="rId76"/>
    <p:sldId id="483" r:id="rId77"/>
    <p:sldId id="484" r:id="rId78"/>
    <p:sldId id="485" r:id="rId79"/>
    <p:sldId id="487" r:id="rId80"/>
    <p:sldId id="488" r:id="rId81"/>
    <p:sldId id="586" r:id="rId82"/>
    <p:sldId id="587" r:id="rId83"/>
    <p:sldId id="489" r:id="rId84"/>
    <p:sldId id="621" r:id="rId85"/>
    <p:sldId id="622" r:id="rId86"/>
    <p:sldId id="628" r:id="rId87"/>
    <p:sldId id="624" r:id="rId88"/>
    <p:sldId id="625" r:id="rId89"/>
    <p:sldId id="626" r:id="rId90"/>
    <p:sldId id="627" r:id="rId91"/>
    <p:sldId id="629" r:id="rId92"/>
    <p:sldId id="492" r:id="rId93"/>
    <p:sldId id="493" r:id="rId94"/>
    <p:sldId id="589" r:id="rId95"/>
    <p:sldId id="591" r:id="rId96"/>
    <p:sldId id="513" r:id="rId97"/>
    <p:sldId id="494" r:id="rId98"/>
    <p:sldId id="495" r:id="rId99"/>
    <p:sldId id="496" r:id="rId100"/>
    <p:sldId id="497" r:id="rId101"/>
    <p:sldId id="498" r:id="rId102"/>
    <p:sldId id="499" r:id="rId103"/>
    <p:sldId id="500" r:id="rId104"/>
    <p:sldId id="593" r:id="rId105"/>
    <p:sldId id="594" r:id="rId106"/>
    <p:sldId id="638" r:id="rId107"/>
    <p:sldId id="596" r:id="rId108"/>
    <p:sldId id="598" r:id="rId109"/>
    <p:sldId id="599" r:id="rId110"/>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微软中国" initials="" lastIdx="1" clrIdx="0"/>
  <p:cmAuthor id="1" name="王德文" initials="王"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1" end="66"/>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3366FF"/>
    <a:srgbClr val="00CCFF"/>
    <a:srgbClr val="FCFEE6"/>
    <a:srgbClr val="FEFFE5"/>
    <a:srgbClr val="99FFCC"/>
    <a:srgbClr val="FFFF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7328" autoAdjust="0"/>
  </p:normalViewPr>
  <p:slideViewPr>
    <p:cSldViewPr>
      <p:cViewPr varScale="1">
        <p:scale>
          <a:sx n="56" d="100"/>
          <a:sy n="56" d="100"/>
        </p:scale>
        <p:origin x="840" y="2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04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commentAuthors" Target="commentAuthor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nSpc>
                <a:spcPct val="100000"/>
              </a:lnSpc>
              <a:spcBef>
                <a:spcPct val="0"/>
              </a:spcBef>
              <a:buClrTx/>
              <a:buSzTx/>
              <a:buFontTx/>
              <a:buNone/>
              <a:defRPr sz="1200">
                <a:ea typeface="宋体" panose="02010600030101010101" pitchFamily="2" charset="-122"/>
              </a:defRPr>
            </a:lvl1pPr>
          </a:lstStyle>
          <a:p>
            <a:pPr>
              <a:defRPr/>
            </a:pPr>
            <a:endParaRPr lang="en-US" altLang="zh-CN"/>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lnSpc>
                <a:spcPct val="100000"/>
              </a:lnSpc>
              <a:spcBef>
                <a:spcPct val="0"/>
              </a:spcBef>
              <a:buClrTx/>
              <a:buSzTx/>
              <a:buFontTx/>
              <a:buNone/>
              <a:defRPr sz="1200">
                <a:ea typeface="宋体" panose="02010600030101010101" pitchFamily="2" charset="-122"/>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nSpc>
                <a:spcPct val="100000"/>
              </a:lnSpc>
              <a:spcBef>
                <a:spcPct val="0"/>
              </a:spcBef>
              <a:buClrTx/>
              <a:buSzTx/>
              <a:buFontTx/>
              <a:buNone/>
              <a:defRPr sz="1200">
                <a:ea typeface="宋体" panose="02010600030101010101" pitchFamily="2" charset="-122"/>
              </a:defRPr>
            </a:lvl1pPr>
          </a:lstStyle>
          <a:p>
            <a:pPr>
              <a:defRPr/>
            </a:pPr>
            <a:endParaRPr lang="en-US" altLang="zh-CN"/>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lnSpc>
                <a:spcPct val="100000"/>
              </a:lnSpc>
              <a:spcBef>
                <a:spcPct val="0"/>
              </a:spcBef>
              <a:buClrTx/>
              <a:buSzTx/>
              <a:buFontTx/>
              <a:buNone/>
              <a:defRPr sz="1200">
                <a:ea typeface="宋体" panose="02010600030101010101" pitchFamily="2" charset="-122"/>
              </a:defRPr>
            </a:lvl1pPr>
          </a:lstStyle>
          <a:p>
            <a:pPr>
              <a:defRPr/>
            </a:pPr>
            <a:fld id="{22D3BE69-00C1-43FA-9C1D-E921668D97B5}" type="slidenum">
              <a:rPr lang="en-US" altLang="zh-CN"/>
              <a:t>‹#›</a:t>
            </a:fld>
            <a:endParaRPr lang="en-US" altLang="zh-CN"/>
          </a:p>
        </p:txBody>
      </p:sp>
    </p:spTree>
    <p:extLst>
      <p:ext uri="{BB962C8B-B14F-4D97-AF65-F5344CB8AC3E}">
        <p14:creationId xmlns:p14="http://schemas.microsoft.com/office/powerpoint/2010/main" val="30993650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2D3BE69-00C1-43FA-9C1D-E921668D97B5}" type="slidenum">
              <a:rPr lang="en-US" altLang="zh-CN" smtClean="0"/>
              <a:t>8</a:t>
            </a:fld>
            <a:endParaRPr lang="en-US" altLang="zh-CN"/>
          </a:p>
        </p:txBody>
      </p:sp>
    </p:spTree>
    <p:extLst>
      <p:ext uri="{BB962C8B-B14F-4D97-AF65-F5344CB8AC3E}">
        <p14:creationId xmlns:p14="http://schemas.microsoft.com/office/powerpoint/2010/main" val="1326706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2D3BE69-00C1-43FA-9C1D-E921668D97B5}" type="slidenum">
              <a:rPr lang="en-US" altLang="zh-CN" smtClean="0"/>
              <a:t>26</a:t>
            </a:fld>
            <a:endParaRPr lang="en-US" altLang="zh-CN"/>
          </a:p>
        </p:txBody>
      </p:sp>
    </p:spTree>
    <p:extLst>
      <p:ext uri="{BB962C8B-B14F-4D97-AF65-F5344CB8AC3E}">
        <p14:creationId xmlns:p14="http://schemas.microsoft.com/office/powerpoint/2010/main" val="2560222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TW" altLang="en-US" sz="1200" dirty="0"/>
              <a:t>28</a:t>
            </a:fld>
            <a:endParaRPr lang="zh-TW" altLang="en-US" sz="1200" dirty="0"/>
          </a:p>
        </p:txBody>
      </p:sp>
      <p:sp>
        <p:nvSpPr>
          <p:cNvPr id="628738" name="幻灯片图像占位符 628737"/>
          <p:cNvSpPr>
            <a:spLocks noGrp="1" noRot="1" noChangeAspect="1" noTextEdit="1"/>
          </p:cNvSpPr>
          <p:nvPr>
            <p:ph type="sldImg"/>
          </p:nvPr>
        </p:nvSpPr>
        <p:spPr/>
      </p:sp>
      <p:sp>
        <p:nvSpPr>
          <p:cNvPr id="628739" name="文本占位符 628738"/>
          <p:cNvSpPr>
            <a:spLocks noGrp="1"/>
          </p:cNvSpPr>
          <p:nvPr>
            <p:ph type="body" idx="1"/>
          </p:nvPr>
        </p:nvSpPr>
        <p:spPr>
          <a:xfrm>
            <a:off x="914400" y="6262688"/>
            <a:ext cx="1403350" cy="274637"/>
          </a:xfrm>
        </p:spPr>
        <p:txBody>
          <a:bodyPr wrap="none" anchor="ctr">
            <a:spAutoFit/>
          </a:bodyPr>
          <a:lstStyle/>
          <a:p>
            <a:pPr lvl="0"/>
            <a:endParaRPr lang="zh-CN" altLang="en-US" dirty="0"/>
          </a:p>
        </p:txBody>
      </p:sp>
    </p:spTree>
    <p:extLst>
      <p:ext uri="{BB962C8B-B14F-4D97-AF65-F5344CB8AC3E}">
        <p14:creationId xmlns:p14="http://schemas.microsoft.com/office/powerpoint/2010/main" val="3005726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TW" altLang="en-US" sz="1200" dirty="0"/>
              <a:t>29</a:t>
            </a:fld>
            <a:endParaRPr lang="zh-TW" altLang="en-US" sz="1200" dirty="0"/>
          </a:p>
        </p:txBody>
      </p:sp>
      <p:sp>
        <p:nvSpPr>
          <p:cNvPr id="630786" name="幻灯片图像占位符 630785"/>
          <p:cNvSpPr>
            <a:spLocks noGrp="1" noRot="1" noChangeAspect="1" noTextEdit="1"/>
          </p:cNvSpPr>
          <p:nvPr>
            <p:ph type="sldImg"/>
          </p:nvPr>
        </p:nvSpPr>
        <p:spPr/>
      </p:sp>
      <p:sp>
        <p:nvSpPr>
          <p:cNvPr id="630787" name="文本占位符 630786"/>
          <p:cNvSpPr>
            <a:spLocks noGrp="1"/>
          </p:cNvSpPr>
          <p:nvPr>
            <p:ph type="body" idx="1"/>
          </p:nvPr>
        </p:nvSpPr>
        <p:spPr>
          <a:xfrm>
            <a:off x="914400" y="6262688"/>
            <a:ext cx="1403350" cy="274637"/>
          </a:xfrm>
        </p:spPr>
        <p:txBody>
          <a:bodyPr wrap="none" anchor="ctr">
            <a:spAutoFit/>
          </a:bodyPr>
          <a:lstStyle/>
          <a:p>
            <a:pPr lvl="0"/>
            <a:endParaRPr lang="zh-CN" altLang="en-US" dirty="0"/>
          </a:p>
        </p:txBody>
      </p:sp>
    </p:spTree>
    <p:extLst>
      <p:ext uri="{BB962C8B-B14F-4D97-AF65-F5344CB8AC3E}">
        <p14:creationId xmlns:p14="http://schemas.microsoft.com/office/powerpoint/2010/main" val="1483561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TW" altLang="en-US" sz="1200" dirty="0"/>
              <a:t>30</a:t>
            </a:fld>
            <a:endParaRPr lang="zh-TW" altLang="en-US" sz="1200" dirty="0"/>
          </a:p>
        </p:txBody>
      </p:sp>
      <p:sp>
        <p:nvSpPr>
          <p:cNvPr id="632834" name="幻灯片图像占位符 632833"/>
          <p:cNvSpPr>
            <a:spLocks noGrp="1" noRot="1" noChangeAspect="1" noTextEdit="1"/>
          </p:cNvSpPr>
          <p:nvPr>
            <p:ph type="sldImg"/>
          </p:nvPr>
        </p:nvSpPr>
        <p:spPr/>
      </p:sp>
      <p:sp>
        <p:nvSpPr>
          <p:cNvPr id="632835" name="文本占位符 632834"/>
          <p:cNvSpPr>
            <a:spLocks noGrp="1"/>
          </p:cNvSpPr>
          <p:nvPr>
            <p:ph type="body" idx="1"/>
          </p:nvPr>
        </p:nvSpPr>
        <p:spPr>
          <a:xfrm>
            <a:off x="914400" y="6262688"/>
            <a:ext cx="1403350" cy="274637"/>
          </a:xfrm>
        </p:spPr>
        <p:txBody>
          <a:bodyPr wrap="none" anchor="ctr">
            <a:spAutoFit/>
          </a:bodyPr>
          <a:lstStyle/>
          <a:p>
            <a:pPr lvl="0"/>
            <a:endParaRPr lang="zh-CN" altLang="en-US" dirty="0"/>
          </a:p>
        </p:txBody>
      </p:sp>
    </p:spTree>
    <p:extLst>
      <p:ext uri="{BB962C8B-B14F-4D97-AF65-F5344CB8AC3E}">
        <p14:creationId xmlns:p14="http://schemas.microsoft.com/office/powerpoint/2010/main" val="3938111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TW" altLang="en-US" sz="1200" dirty="0"/>
              <a:t>31</a:t>
            </a:fld>
            <a:endParaRPr lang="zh-TW" altLang="en-US" sz="1200" dirty="0"/>
          </a:p>
        </p:txBody>
      </p:sp>
      <p:sp>
        <p:nvSpPr>
          <p:cNvPr id="636930" name="幻灯片图像占位符 636929"/>
          <p:cNvSpPr>
            <a:spLocks noGrp="1" noRot="1" noChangeAspect="1" noTextEdit="1"/>
          </p:cNvSpPr>
          <p:nvPr>
            <p:ph type="sldImg"/>
          </p:nvPr>
        </p:nvSpPr>
        <p:spPr/>
      </p:sp>
      <p:sp>
        <p:nvSpPr>
          <p:cNvPr id="636931" name="文本占位符 636930"/>
          <p:cNvSpPr>
            <a:spLocks noGrp="1"/>
          </p:cNvSpPr>
          <p:nvPr>
            <p:ph type="body" idx="1"/>
          </p:nvPr>
        </p:nvSpPr>
        <p:spPr>
          <a:xfrm>
            <a:off x="914400" y="6262688"/>
            <a:ext cx="1403350" cy="274637"/>
          </a:xfrm>
        </p:spPr>
        <p:txBody>
          <a:bodyPr wrap="none" anchor="ctr">
            <a:spAutoFit/>
          </a:bodyPr>
          <a:lstStyle/>
          <a:p>
            <a:pPr lvl="0"/>
            <a:endParaRPr lang="zh-CN" altLang="en-US" dirty="0"/>
          </a:p>
        </p:txBody>
      </p:sp>
    </p:spTree>
    <p:extLst>
      <p:ext uri="{BB962C8B-B14F-4D97-AF65-F5344CB8AC3E}">
        <p14:creationId xmlns:p14="http://schemas.microsoft.com/office/powerpoint/2010/main" val="31829613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TW" altLang="en-US" sz="1200" dirty="0"/>
              <a:t>32</a:t>
            </a:fld>
            <a:endParaRPr lang="zh-TW" altLang="en-US" sz="1200" dirty="0"/>
          </a:p>
        </p:txBody>
      </p:sp>
      <p:sp>
        <p:nvSpPr>
          <p:cNvPr id="634882" name="幻灯片图像占位符 634881"/>
          <p:cNvSpPr>
            <a:spLocks noGrp="1" noRot="1" noChangeAspect="1" noTextEdit="1"/>
          </p:cNvSpPr>
          <p:nvPr>
            <p:ph type="sldImg"/>
          </p:nvPr>
        </p:nvSpPr>
        <p:spPr/>
      </p:sp>
      <p:sp>
        <p:nvSpPr>
          <p:cNvPr id="634883" name="文本占位符 634882"/>
          <p:cNvSpPr>
            <a:spLocks noGrp="1"/>
          </p:cNvSpPr>
          <p:nvPr>
            <p:ph type="body" idx="1"/>
          </p:nvPr>
        </p:nvSpPr>
        <p:spPr>
          <a:xfrm>
            <a:off x="914400" y="6262688"/>
            <a:ext cx="1403350" cy="274637"/>
          </a:xfrm>
        </p:spPr>
        <p:txBody>
          <a:bodyPr wrap="none" anchor="ctr">
            <a:spAutoFit/>
          </a:bodyPr>
          <a:lstStyle/>
          <a:p>
            <a:pPr lvl="0"/>
            <a:endParaRPr lang="zh-CN" altLang="en-US" dirty="0"/>
          </a:p>
        </p:txBody>
      </p:sp>
    </p:spTree>
    <p:extLst>
      <p:ext uri="{BB962C8B-B14F-4D97-AF65-F5344CB8AC3E}">
        <p14:creationId xmlns:p14="http://schemas.microsoft.com/office/powerpoint/2010/main" val="4082005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TW" altLang="en-US" sz="1200" dirty="0"/>
              <a:t>34</a:t>
            </a:fld>
            <a:endParaRPr lang="zh-TW" altLang="en-US" sz="1200" dirty="0"/>
          </a:p>
        </p:txBody>
      </p:sp>
      <p:sp>
        <p:nvSpPr>
          <p:cNvPr id="583682" name="幻灯片图像占位符 583681"/>
          <p:cNvSpPr>
            <a:spLocks noGrp="1" noRot="1" noChangeAspect="1" noTextEdit="1"/>
          </p:cNvSpPr>
          <p:nvPr>
            <p:ph type="sldImg"/>
          </p:nvPr>
        </p:nvSpPr>
        <p:spPr/>
      </p:sp>
      <p:sp>
        <p:nvSpPr>
          <p:cNvPr id="583683" name="文本占位符 583682"/>
          <p:cNvSpPr>
            <a:spLocks noGrp="1"/>
          </p:cNvSpPr>
          <p:nvPr>
            <p:ph type="body" idx="1"/>
          </p:nvPr>
        </p:nvSpPr>
        <p:spPr>
          <a:xfrm>
            <a:off x="914400" y="6262688"/>
            <a:ext cx="1403350" cy="274637"/>
          </a:xfrm>
        </p:spPr>
        <p:txBody>
          <a:bodyPr wrap="none" anchor="ctr">
            <a:spAutoFit/>
          </a:bodyPr>
          <a:lstStyle/>
          <a:p>
            <a:pPr lvl="0"/>
            <a:endParaRPr lang="zh-CN" altLang="en-US" dirty="0"/>
          </a:p>
        </p:txBody>
      </p:sp>
    </p:spTree>
    <p:extLst>
      <p:ext uri="{BB962C8B-B14F-4D97-AF65-F5344CB8AC3E}">
        <p14:creationId xmlns:p14="http://schemas.microsoft.com/office/powerpoint/2010/main" val="3153932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TW" altLang="en-US" sz="1200" dirty="0"/>
              <a:t>39</a:t>
            </a:fld>
            <a:endParaRPr lang="zh-TW" altLang="en-US" sz="1200" dirty="0"/>
          </a:p>
        </p:txBody>
      </p:sp>
      <p:sp>
        <p:nvSpPr>
          <p:cNvPr id="773122" name="幻灯片图像占位符 773121"/>
          <p:cNvSpPr>
            <a:spLocks noGrp="1" noRot="1" noChangeAspect="1" noTextEdit="1"/>
          </p:cNvSpPr>
          <p:nvPr>
            <p:ph type="sldImg"/>
          </p:nvPr>
        </p:nvSpPr>
        <p:spPr/>
      </p:sp>
      <p:sp>
        <p:nvSpPr>
          <p:cNvPr id="773123" name="文本占位符 773122"/>
          <p:cNvSpPr>
            <a:spLocks noGrp="1"/>
          </p:cNvSpPr>
          <p:nvPr>
            <p:ph type="body" idx="1"/>
          </p:nvPr>
        </p:nvSpPr>
        <p:spPr>
          <a:xfrm>
            <a:off x="914400" y="6262688"/>
            <a:ext cx="1403350" cy="274637"/>
          </a:xfrm>
        </p:spPr>
        <p:txBody>
          <a:bodyPr wrap="none" anchor="ctr">
            <a:spAutoFit/>
          </a:bodyPr>
          <a:lstStyle/>
          <a:p>
            <a:pPr lvl="0"/>
            <a:endParaRPr lang="zh-CN" altLang="en-US" dirty="0"/>
          </a:p>
        </p:txBody>
      </p:sp>
    </p:spTree>
    <p:extLst>
      <p:ext uri="{BB962C8B-B14F-4D97-AF65-F5344CB8AC3E}">
        <p14:creationId xmlns:p14="http://schemas.microsoft.com/office/powerpoint/2010/main" val="21096389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TW" altLang="en-US" sz="1200" dirty="0"/>
              <a:t>40</a:t>
            </a:fld>
            <a:endParaRPr lang="zh-TW" altLang="en-US" sz="1200" dirty="0"/>
          </a:p>
        </p:txBody>
      </p:sp>
      <p:sp>
        <p:nvSpPr>
          <p:cNvPr id="769026" name="幻灯片图像占位符 769025"/>
          <p:cNvSpPr>
            <a:spLocks noGrp="1" noRot="1" noChangeAspect="1" noTextEdit="1"/>
          </p:cNvSpPr>
          <p:nvPr>
            <p:ph type="sldImg"/>
          </p:nvPr>
        </p:nvSpPr>
        <p:spPr/>
      </p:sp>
      <p:sp>
        <p:nvSpPr>
          <p:cNvPr id="769027" name="文本占位符 769026"/>
          <p:cNvSpPr>
            <a:spLocks noGrp="1"/>
          </p:cNvSpPr>
          <p:nvPr>
            <p:ph type="body" idx="1"/>
          </p:nvPr>
        </p:nvSpPr>
        <p:spPr>
          <a:xfrm>
            <a:off x="914400" y="6262688"/>
            <a:ext cx="1403350" cy="274637"/>
          </a:xfrm>
        </p:spPr>
        <p:txBody>
          <a:bodyPr wrap="none" anchor="ctr">
            <a:spAutoFit/>
          </a:bodyPr>
          <a:lstStyle/>
          <a:p>
            <a:pPr lvl="0"/>
            <a:endParaRPr lang="zh-CN" altLang="en-US" dirty="0"/>
          </a:p>
        </p:txBody>
      </p:sp>
    </p:spTree>
    <p:extLst>
      <p:ext uri="{BB962C8B-B14F-4D97-AF65-F5344CB8AC3E}">
        <p14:creationId xmlns:p14="http://schemas.microsoft.com/office/powerpoint/2010/main" val="6764522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TW" altLang="en-US" sz="1200" dirty="0"/>
              <a:t>41</a:t>
            </a:fld>
            <a:endParaRPr lang="zh-TW" altLang="en-US" sz="1200" dirty="0"/>
          </a:p>
        </p:txBody>
      </p:sp>
      <p:sp>
        <p:nvSpPr>
          <p:cNvPr id="724994" name="幻灯片图像占位符 724993"/>
          <p:cNvSpPr>
            <a:spLocks noGrp="1" noRot="1" noChangeAspect="1" noTextEdit="1"/>
          </p:cNvSpPr>
          <p:nvPr>
            <p:ph type="sldImg"/>
          </p:nvPr>
        </p:nvSpPr>
        <p:spPr/>
      </p:sp>
      <p:sp>
        <p:nvSpPr>
          <p:cNvPr id="724995" name="文本占位符 724994"/>
          <p:cNvSpPr>
            <a:spLocks noGrp="1"/>
          </p:cNvSpPr>
          <p:nvPr>
            <p:ph type="body" idx="1"/>
          </p:nvPr>
        </p:nvSpPr>
        <p:spPr>
          <a:xfrm>
            <a:off x="914400" y="6262688"/>
            <a:ext cx="1403350" cy="274637"/>
          </a:xfrm>
        </p:spPr>
        <p:txBody>
          <a:bodyPr wrap="none" anchor="ctr">
            <a:spAutoFit/>
          </a:bodyPr>
          <a:lstStyle/>
          <a:p>
            <a:pPr lvl="0"/>
            <a:endParaRPr lang="zh-CN" altLang="en-US" dirty="0"/>
          </a:p>
        </p:txBody>
      </p:sp>
    </p:spTree>
    <p:extLst>
      <p:ext uri="{BB962C8B-B14F-4D97-AF65-F5344CB8AC3E}">
        <p14:creationId xmlns:p14="http://schemas.microsoft.com/office/powerpoint/2010/main" val="199560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2D3BE69-00C1-43FA-9C1D-E921668D97B5}" type="slidenum">
              <a:rPr lang="en-US" altLang="zh-CN" smtClean="0"/>
              <a:t>12</a:t>
            </a:fld>
            <a:endParaRPr lang="en-US" altLang="zh-CN"/>
          </a:p>
        </p:txBody>
      </p:sp>
    </p:spTree>
    <p:extLst>
      <p:ext uri="{BB962C8B-B14F-4D97-AF65-F5344CB8AC3E}">
        <p14:creationId xmlns:p14="http://schemas.microsoft.com/office/powerpoint/2010/main" val="28532867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2D3BE69-00C1-43FA-9C1D-E921668D97B5}" type="slidenum">
              <a:rPr lang="en-US" altLang="zh-CN" smtClean="0"/>
              <a:t>43</a:t>
            </a:fld>
            <a:endParaRPr lang="en-US" altLang="zh-CN"/>
          </a:p>
        </p:txBody>
      </p:sp>
    </p:spTree>
    <p:extLst>
      <p:ext uri="{BB962C8B-B14F-4D97-AF65-F5344CB8AC3E}">
        <p14:creationId xmlns:p14="http://schemas.microsoft.com/office/powerpoint/2010/main" val="23491774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2D3BE69-00C1-43FA-9C1D-E921668D97B5}" type="slidenum">
              <a:rPr lang="en-US" altLang="zh-CN" smtClean="0"/>
              <a:t>48</a:t>
            </a:fld>
            <a:endParaRPr lang="en-US" altLang="zh-CN"/>
          </a:p>
        </p:txBody>
      </p:sp>
    </p:spTree>
    <p:extLst>
      <p:ext uri="{BB962C8B-B14F-4D97-AF65-F5344CB8AC3E}">
        <p14:creationId xmlns:p14="http://schemas.microsoft.com/office/powerpoint/2010/main" val="17083958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TW" altLang="en-US" sz="1200" dirty="0"/>
              <a:t>49</a:t>
            </a:fld>
            <a:endParaRPr lang="zh-TW" altLang="en-US" sz="1200" dirty="0"/>
          </a:p>
        </p:txBody>
      </p:sp>
      <p:sp>
        <p:nvSpPr>
          <p:cNvPr id="700418" name="幻灯片图像占位符 700417"/>
          <p:cNvSpPr>
            <a:spLocks noGrp="1" noRot="1" noChangeAspect="1" noTextEdit="1"/>
          </p:cNvSpPr>
          <p:nvPr>
            <p:ph type="sldImg"/>
          </p:nvPr>
        </p:nvSpPr>
        <p:spPr/>
      </p:sp>
      <p:sp>
        <p:nvSpPr>
          <p:cNvPr id="700419" name="文本占位符 700418"/>
          <p:cNvSpPr>
            <a:spLocks noGrp="1"/>
          </p:cNvSpPr>
          <p:nvPr>
            <p:ph type="body" idx="1"/>
          </p:nvPr>
        </p:nvSpPr>
        <p:spPr>
          <a:xfrm>
            <a:off x="914400" y="6262688"/>
            <a:ext cx="1403350" cy="274637"/>
          </a:xfrm>
        </p:spPr>
        <p:txBody>
          <a:bodyPr wrap="none" anchor="ctr">
            <a:spAutoFit/>
          </a:bodyPr>
          <a:lstStyle/>
          <a:p>
            <a:pPr lvl="0"/>
            <a:endParaRPr lang="zh-CN" altLang="en-US" dirty="0"/>
          </a:p>
        </p:txBody>
      </p:sp>
    </p:spTree>
    <p:extLst>
      <p:ext uri="{BB962C8B-B14F-4D97-AF65-F5344CB8AC3E}">
        <p14:creationId xmlns:p14="http://schemas.microsoft.com/office/powerpoint/2010/main" val="20089571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TW" altLang="en-US" sz="1200" dirty="0"/>
              <a:t>50</a:t>
            </a:fld>
            <a:endParaRPr lang="zh-TW" altLang="en-US" sz="1200" dirty="0"/>
          </a:p>
        </p:txBody>
      </p:sp>
      <p:sp>
        <p:nvSpPr>
          <p:cNvPr id="702466" name="幻灯片图像占位符 702465"/>
          <p:cNvSpPr>
            <a:spLocks noGrp="1" noRot="1" noChangeAspect="1" noTextEdit="1"/>
          </p:cNvSpPr>
          <p:nvPr>
            <p:ph type="sldImg"/>
          </p:nvPr>
        </p:nvSpPr>
        <p:spPr/>
      </p:sp>
      <p:sp>
        <p:nvSpPr>
          <p:cNvPr id="702467" name="文本占位符 702466"/>
          <p:cNvSpPr>
            <a:spLocks noGrp="1"/>
          </p:cNvSpPr>
          <p:nvPr>
            <p:ph type="body" idx="1"/>
          </p:nvPr>
        </p:nvSpPr>
        <p:spPr>
          <a:xfrm>
            <a:off x="914400" y="6262688"/>
            <a:ext cx="1403350" cy="274637"/>
          </a:xfrm>
        </p:spPr>
        <p:txBody>
          <a:bodyPr wrap="none" anchor="ctr">
            <a:spAutoFit/>
          </a:bodyPr>
          <a:lstStyle/>
          <a:p>
            <a:pPr lvl="0"/>
            <a:endParaRPr lang="zh-CN" altLang="en-US" dirty="0"/>
          </a:p>
        </p:txBody>
      </p:sp>
    </p:spTree>
    <p:extLst>
      <p:ext uri="{BB962C8B-B14F-4D97-AF65-F5344CB8AC3E}">
        <p14:creationId xmlns:p14="http://schemas.microsoft.com/office/powerpoint/2010/main" val="29584446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2D3BE69-00C1-43FA-9C1D-E921668D97B5}" type="slidenum">
              <a:rPr lang="en-US" altLang="zh-CN" smtClean="0"/>
              <a:t>51</a:t>
            </a:fld>
            <a:endParaRPr lang="en-US" altLang="zh-CN"/>
          </a:p>
        </p:txBody>
      </p:sp>
    </p:spTree>
    <p:extLst>
      <p:ext uri="{BB962C8B-B14F-4D97-AF65-F5344CB8AC3E}">
        <p14:creationId xmlns:p14="http://schemas.microsoft.com/office/powerpoint/2010/main" val="6894946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2D3BE69-00C1-43FA-9C1D-E921668D97B5}" type="slidenum">
              <a:rPr lang="en-US" altLang="zh-CN" smtClean="0"/>
              <a:t>53</a:t>
            </a:fld>
            <a:endParaRPr lang="en-US" altLang="zh-CN"/>
          </a:p>
        </p:txBody>
      </p:sp>
    </p:spTree>
    <p:extLst>
      <p:ext uri="{BB962C8B-B14F-4D97-AF65-F5344CB8AC3E}">
        <p14:creationId xmlns:p14="http://schemas.microsoft.com/office/powerpoint/2010/main" val="18717341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TW" altLang="en-US" sz="1200" dirty="0"/>
              <a:t>59</a:t>
            </a:fld>
            <a:endParaRPr lang="zh-TW" altLang="en-US" sz="1200" dirty="0"/>
          </a:p>
        </p:txBody>
      </p:sp>
      <p:sp>
        <p:nvSpPr>
          <p:cNvPr id="800770" name="幻灯片图像占位符 800769"/>
          <p:cNvSpPr>
            <a:spLocks noGrp="1" noRot="1" noChangeAspect="1" noTextEdit="1"/>
          </p:cNvSpPr>
          <p:nvPr>
            <p:ph type="sldImg"/>
          </p:nvPr>
        </p:nvSpPr>
        <p:spPr/>
      </p:sp>
      <p:sp>
        <p:nvSpPr>
          <p:cNvPr id="800771" name="文本占位符 800770"/>
          <p:cNvSpPr>
            <a:spLocks noGrp="1"/>
          </p:cNvSpPr>
          <p:nvPr>
            <p:ph type="body" idx="1"/>
          </p:nvPr>
        </p:nvSpPr>
        <p:spPr>
          <a:xfrm>
            <a:off x="914400" y="6262688"/>
            <a:ext cx="1403350" cy="274637"/>
          </a:xfrm>
        </p:spPr>
        <p:txBody>
          <a:bodyPr wrap="none" anchor="ctr">
            <a:spAutoFit/>
          </a:bodyPr>
          <a:lstStyle/>
          <a:p>
            <a:pPr lvl="0"/>
            <a:endParaRPr lang="zh-CN" altLang="en-US" dirty="0"/>
          </a:p>
        </p:txBody>
      </p:sp>
    </p:spTree>
    <p:extLst>
      <p:ext uri="{BB962C8B-B14F-4D97-AF65-F5344CB8AC3E}">
        <p14:creationId xmlns:p14="http://schemas.microsoft.com/office/powerpoint/2010/main" val="21739053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TW" altLang="en-US" sz="1200" dirty="0"/>
              <a:t>60</a:t>
            </a:fld>
            <a:endParaRPr lang="zh-TW" altLang="en-US" sz="1200" dirty="0"/>
          </a:p>
        </p:txBody>
      </p:sp>
      <p:sp>
        <p:nvSpPr>
          <p:cNvPr id="802818" name="幻灯片图像占位符 802817"/>
          <p:cNvSpPr>
            <a:spLocks noGrp="1" noRot="1" noChangeAspect="1" noTextEdit="1"/>
          </p:cNvSpPr>
          <p:nvPr>
            <p:ph type="sldImg"/>
          </p:nvPr>
        </p:nvSpPr>
        <p:spPr/>
      </p:sp>
      <p:sp>
        <p:nvSpPr>
          <p:cNvPr id="802819" name="文本占位符 802818"/>
          <p:cNvSpPr>
            <a:spLocks noGrp="1"/>
          </p:cNvSpPr>
          <p:nvPr>
            <p:ph type="body" idx="1"/>
          </p:nvPr>
        </p:nvSpPr>
        <p:spPr>
          <a:xfrm>
            <a:off x="914400" y="6262688"/>
            <a:ext cx="1403350" cy="274637"/>
          </a:xfrm>
        </p:spPr>
        <p:txBody>
          <a:bodyPr wrap="none" anchor="ctr">
            <a:spAutoFit/>
          </a:bodyPr>
          <a:lstStyle/>
          <a:p>
            <a:pPr lvl="0"/>
            <a:endParaRPr lang="zh-CN" altLang="en-US" dirty="0"/>
          </a:p>
        </p:txBody>
      </p:sp>
    </p:spTree>
    <p:extLst>
      <p:ext uri="{BB962C8B-B14F-4D97-AF65-F5344CB8AC3E}">
        <p14:creationId xmlns:p14="http://schemas.microsoft.com/office/powerpoint/2010/main" val="16128870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TW" altLang="en-US" sz="1200" dirty="0"/>
              <a:t>61</a:t>
            </a:fld>
            <a:endParaRPr lang="zh-TW" altLang="en-US" sz="1200" dirty="0"/>
          </a:p>
        </p:txBody>
      </p:sp>
      <p:sp>
        <p:nvSpPr>
          <p:cNvPr id="804866" name="幻灯片图像占位符 804865"/>
          <p:cNvSpPr>
            <a:spLocks noGrp="1" noRot="1" noChangeAspect="1" noTextEdit="1"/>
          </p:cNvSpPr>
          <p:nvPr>
            <p:ph type="sldImg"/>
          </p:nvPr>
        </p:nvSpPr>
        <p:spPr/>
      </p:sp>
      <p:sp>
        <p:nvSpPr>
          <p:cNvPr id="804867" name="文本占位符 804866"/>
          <p:cNvSpPr>
            <a:spLocks noGrp="1"/>
          </p:cNvSpPr>
          <p:nvPr>
            <p:ph type="body" idx="1"/>
          </p:nvPr>
        </p:nvSpPr>
        <p:spPr>
          <a:xfrm>
            <a:off x="914400" y="6262688"/>
            <a:ext cx="1403350" cy="274637"/>
          </a:xfrm>
        </p:spPr>
        <p:txBody>
          <a:bodyPr wrap="none" anchor="ctr">
            <a:spAutoFit/>
          </a:bodyPr>
          <a:lstStyle/>
          <a:p>
            <a:pPr lvl="0"/>
            <a:endParaRPr lang="zh-CN" altLang="en-US" dirty="0"/>
          </a:p>
        </p:txBody>
      </p:sp>
    </p:spTree>
    <p:extLst>
      <p:ext uri="{BB962C8B-B14F-4D97-AF65-F5344CB8AC3E}">
        <p14:creationId xmlns:p14="http://schemas.microsoft.com/office/powerpoint/2010/main" val="27988829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TW" altLang="en-US" sz="1200" dirty="0"/>
              <a:t>62</a:t>
            </a:fld>
            <a:endParaRPr lang="zh-TW" altLang="en-US" sz="1200" dirty="0"/>
          </a:p>
        </p:txBody>
      </p:sp>
      <p:sp>
        <p:nvSpPr>
          <p:cNvPr id="806914" name="幻灯片图像占位符 806913"/>
          <p:cNvSpPr>
            <a:spLocks noGrp="1" noRot="1" noChangeAspect="1" noTextEdit="1"/>
          </p:cNvSpPr>
          <p:nvPr>
            <p:ph type="sldImg"/>
          </p:nvPr>
        </p:nvSpPr>
        <p:spPr/>
      </p:sp>
      <p:sp>
        <p:nvSpPr>
          <p:cNvPr id="806915" name="文本占位符 806914"/>
          <p:cNvSpPr>
            <a:spLocks noGrp="1"/>
          </p:cNvSpPr>
          <p:nvPr>
            <p:ph type="body" idx="1"/>
          </p:nvPr>
        </p:nvSpPr>
        <p:spPr>
          <a:xfrm>
            <a:off x="914400" y="6262688"/>
            <a:ext cx="1403350" cy="274637"/>
          </a:xfrm>
        </p:spPr>
        <p:txBody>
          <a:bodyPr wrap="none" anchor="ctr">
            <a:spAutoFit/>
          </a:bodyPr>
          <a:lstStyle/>
          <a:p>
            <a:pPr lvl="0"/>
            <a:endParaRPr lang="zh-CN" altLang="en-US" dirty="0"/>
          </a:p>
        </p:txBody>
      </p:sp>
    </p:spTree>
    <p:extLst>
      <p:ext uri="{BB962C8B-B14F-4D97-AF65-F5344CB8AC3E}">
        <p14:creationId xmlns:p14="http://schemas.microsoft.com/office/powerpoint/2010/main" val="1471340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2D3BE69-00C1-43FA-9C1D-E921668D97B5}" type="slidenum">
              <a:rPr lang="en-US" altLang="zh-CN" smtClean="0"/>
              <a:t>18</a:t>
            </a:fld>
            <a:endParaRPr lang="en-US" altLang="zh-CN"/>
          </a:p>
        </p:txBody>
      </p:sp>
    </p:spTree>
    <p:extLst>
      <p:ext uri="{BB962C8B-B14F-4D97-AF65-F5344CB8AC3E}">
        <p14:creationId xmlns:p14="http://schemas.microsoft.com/office/powerpoint/2010/main" val="9064117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TW" altLang="en-US" sz="1200" dirty="0"/>
              <a:t>63</a:t>
            </a:fld>
            <a:endParaRPr lang="zh-TW" altLang="en-US" sz="1200" dirty="0"/>
          </a:p>
        </p:txBody>
      </p:sp>
      <p:sp>
        <p:nvSpPr>
          <p:cNvPr id="808962" name="幻灯片图像占位符 808961"/>
          <p:cNvSpPr>
            <a:spLocks noGrp="1" noRot="1" noChangeAspect="1" noTextEdit="1"/>
          </p:cNvSpPr>
          <p:nvPr>
            <p:ph type="sldImg"/>
          </p:nvPr>
        </p:nvSpPr>
        <p:spPr/>
      </p:sp>
      <p:sp>
        <p:nvSpPr>
          <p:cNvPr id="808963" name="文本占位符 808962"/>
          <p:cNvSpPr>
            <a:spLocks noGrp="1"/>
          </p:cNvSpPr>
          <p:nvPr>
            <p:ph type="body" idx="1"/>
          </p:nvPr>
        </p:nvSpPr>
        <p:spPr>
          <a:xfrm>
            <a:off x="914400" y="6262688"/>
            <a:ext cx="1403350" cy="274637"/>
          </a:xfrm>
        </p:spPr>
        <p:txBody>
          <a:bodyPr wrap="none" anchor="ctr">
            <a:spAutoFit/>
          </a:bodyPr>
          <a:lstStyle/>
          <a:p>
            <a:pPr lvl="0"/>
            <a:endParaRPr lang="zh-CN" altLang="en-US" dirty="0"/>
          </a:p>
        </p:txBody>
      </p:sp>
    </p:spTree>
    <p:extLst>
      <p:ext uri="{BB962C8B-B14F-4D97-AF65-F5344CB8AC3E}">
        <p14:creationId xmlns:p14="http://schemas.microsoft.com/office/powerpoint/2010/main" val="41782288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TW" altLang="en-US" sz="1200" dirty="0"/>
              <a:t>64</a:t>
            </a:fld>
            <a:endParaRPr lang="zh-TW" altLang="en-US" sz="1200" dirty="0"/>
          </a:p>
        </p:txBody>
      </p:sp>
      <p:sp>
        <p:nvSpPr>
          <p:cNvPr id="811010" name="幻灯片图像占位符 811009"/>
          <p:cNvSpPr>
            <a:spLocks noGrp="1" noRot="1" noChangeAspect="1" noTextEdit="1"/>
          </p:cNvSpPr>
          <p:nvPr>
            <p:ph type="sldImg"/>
          </p:nvPr>
        </p:nvSpPr>
        <p:spPr/>
      </p:sp>
      <p:sp>
        <p:nvSpPr>
          <p:cNvPr id="811011" name="文本占位符 811010"/>
          <p:cNvSpPr>
            <a:spLocks noGrp="1"/>
          </p:cNvSpPr>
          <p:nvPr>
            <p:ph type="body" idx="1"/>
          </p:nvPr>
        </p:nvSpPr>
        <p:spPr>
          <a:xfrm>
            <a:off x="914400" y="6262688"/>
            <a:ext cx="1403350" cy="274637"/>
          </a:xfrm>
        </p:spPr>
        <p:txBody>
          <a:bodyPr wrap="none" anchor="ctr">
            <a:spAutoFit/>
          </a:bodyPr>
          <a:lstStyle/>
          <a:p>
            <a:pPr lvl="0"/>
            <a:endParaRPr lang="zh-CN" altLang="en-US" dirty="0"/>
          </a:p>
        </p:txBody>
      </p:sp>
    </p:spTree>
    <p:extLst>
      <p:ext uri="{BB962C8B-B14F-4D97-AF65-F5344CB8AC3E}">
        <p14:creationId xmlns:p14="http://schemas.microsoft.com/office/powerpoint/2010/main" val="7208263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TW" altLang="en-US" sz="1200" dirty="0"/>
              <a:t>81</a:t>
            </a:fld>
            <a:endParaRPr lang="zh-TW" altLang="en-US" sz="1200" dirty="0"/>
          </a:p>
        </p:txBody>
      </p:sp>
      <p:sp>
        <p:nvSpPr>
          <p:cNvPr id="678914" name="幻灯片图像占位符 678913"/>
          <p:cNvSpPr>
            <a:spLocks noGrp="1" noRot="1" noChangeAspect="1" noTextEdit="1"/>
          </p:cNvSpPr>
          <p:nvPr>
            <p:ph type="sldImg"/>
          </p:nvPr>
        </p:nvSpPr>
        <p:spPr/>
      </p:sp>
      <p:sp>
        <p:nvSpPr>
          <p:cNvPr id="678915" name="文本占位符 678914"/>
          <p:cNvSpPr>
            <a:spLocks noGrp="1"/>
          </p:cNvSpPr>
          <p:nvPr>
            <p:ph type="body" idx="1"/>
          </p:nvPr>
        </p:nvSpPr>
        <p:spPr>
          <a:xfrm>
            <a:off x="914400" y="6262688"/>
            <a:ext cx="1403350" cy="274637"/>
          </a:xfrm>
        </p:spPr>
        <p:txBody>
          <a:bodyPr wrap="none" anchor="ctr">
            <a:spAutoFit/>
          </a:bodyPr>
          <a:lstStyle/>
          <a:p>
            <a:pPr lvl="0"/>
            <a:endParaRPr lang="zh-CN" altLang="en-US" dirty="0"/>
          </a:p>
        </p:txBody>
      </p:sp>
    </p:spTree>
    <p:extLst>
      <p:ext uri="{BB962C8B-B14F-4D97-AF65-F5344CB8AC3E}">
        <p14:creationId xmlns:p14="http://schemas.microsoft.com/office/powerpoint/2010/main" val="32854705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TW" altLang="en-US" sz="1200" dirty="0"/>
              <a:t>82</a:t>
            </a:fld>
            <a:endParaRPr lang="zh-TW" altLang="en-US" sz="1200" dirty="0"/>
          </a:p>
        </p:txBody>
      </p:sp>
      <p:sp>
        <p:nvSpPr>
          <p:cNvPr id="680962" name="幻灯片图像占位符 680961"/>
          <p:cNvSpPr>
            <a:spLocks noGrp="1" noRot="1" noChangeAspect="1" noTextEdit="1"/>
          </p:cNvSpPr>
          <p:nvPr>
            <p:ph type="sldImg"/>
          </p:nvPr>
        </p:nvSpPr>
        <p:spPr/>
      </p:sp>
      <p:sp>
        <p:nvSpPr>
          <p:cNvPr id="680963" name="文本占位符 680962"/>
          <p:cNvSpPr>
            <a:spLocks noGrp="1"/>
          </p:cNvSpPr>
          <p:nvPr>
            <p:ph type="body" idx="1"/>
          </p:nvPr>
        </p:nvSpPr>
        <p:spPr>
          <a:xfrm>
            <a:off x="914400" y="6262688"/>
            <a:ext cx="1403350" cy="274637"/>
          </a:xfrm>
        </p:spPr>
        <p:txBody>
          <a:bodyPr wrap="none" anchor="ctr">
            <a:spAutoFit/>
          </a:bodyPr>
          <a:lstStyle/>
          <a:p>
            <a:pPr lvl="0"/>
            <a:endParaRPr lang="zh-CN" altLang="en-US" dirty="0"/>
          </a:p>
        </p:txBody>
      </p:sp>
    </p:spTree>
    <p:extLst>
      <p:ext uri="{BB962C8B-B14F-4D97-AF65-F5344CB8AC3E}">
        <p14:creationId xmlns:p14="http://schemas.microsoft.com/office/powerpoint/2010/main" val="11966106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TW" altLang="en-US" sz="1200" dirty="0"/>
              <a:t>87</a:t>
            </a:fld>
            <a:endParaRPr lang="zh-TW" altLang="en-US" sz="1200" dirty="0"/>
          </a:p>
        </p:txBody>
      </p:sp>
      <p:sp>
        <p:nvSpPr>
          <p:cNvPr id="510978" name="幻灯片图像占位符 510977"/>
          <p:cNvSpPr>
            <a:spLocks noGrp="1" noRot="1" noChangeAspect="1" noTextEdit="1"/>
          </p:cNvSpPr>
          <p:nvPr>
            <p:ph type="sldImg"/>
          </p:nvPr>
        </p:nvSpPr>
        <p:spPr/>
      </p:sp>
      <p:sp>
        <p:nvSpPr>
          <p:cNvPr id="510979" name="文本占位符 510978"/>
          <p:cNvSpPr>
            <a:spLocks noGrp="1"/>
          </p:cNvSpPr>
          <p:nvPr>
            <p:ph type="body" idx="1"/>
          </p:nvPr>
        </p:nvSpPr>
        <p:spPr>
          <a:xfrm>
            <a:off x="914400" y="6262688"/>
            <a:ext cx="1403350" cy="274637"/>
          </a:xfrm>
        </p:spPr>
        <p:txBody>
          <a:bodyPr wrap="none" anchor="ctr">
            <a:spAutoFit/>
          </a:bodyPr>
          <a:lstStyle/>
          <a:p>
            <a:pPr lvl="0"/>
            <a:endParaRPr lang="zh-CN" altLang="en-US" dirty="0"/>
          </a:p>
        </p:txBody>
      </p:sp>
    </p:spTree>
    <p:extLst>
      <p:ext uri="{BB962C8B-B14F-4D97-AF65-F5344CB8AC3E}">
        <p14:creationId xmlns:p14="http://schemas.microsoft.com/office/powerpoint/2010/main" val="19109673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TW" altLang="en-US" sz="1200" dirty="0"/>
              <a:t>88</a:t>
            </a:fld>
            <a:endParaRPr lang="zh-TW" altLang="en-US" sz="1200" dirty="0"/>
          </a:p>
        </p:txBody>
      </p:sp>
      <p:sp>
        <p:nvSpPr>
          <p:cNvPr id="668674" name="幻灯片图像占位符 668673"/>
          <p:cNvSpPr>
            <a:spLocks noGrp="1" noRot="1" noChangeAspect="1" noTextEdit="1"/>
          </p:cNvSpPr>
          <p:nvPr>
            <p:ph type="sldImg"/>
          </p:nvPr>
        </p:nvSpPr>
        <p:spPr/>
      </p:sp>
      <p:sp>
        <p:nvSpPr>
          <p:cNvPr id="668675" name="文本占位符 668674"/>
          <p:cNvSpPr>
            <a:spLocks noGrp="1"/>
          </p:cNvSpPr>
          <p:nvPr>
            <p:ph type="body" idx="1"/>
          </p:nvPr>
        </p:nvSpPr>
        <p:spPr>
          <a:xfrm>
            <a:off x="914400" y="6262688"/>
            <a:ext cx="1403350" cy="274637"/>
          </a:xfrm>
        </p:spPr>
        <p:txBody>
          <a:bodyPr wrap="none" anchor="ctr">
            <a:spAutoFit/>
          </a:bodyPr>
          <a:lstStyle/>
          <a:p>
            <a:pPr lvl="0"/>
            <a:endParaRPr lang="zh-CN" altLang="en-US" dirty="0"/>
          </a:p>
        </p:txBody>
      </p:sp>
    </p:spTree>
    <p:extLst>
      <p:ext uri="{BB962C8B-B14F-4D97-AF65-F5344CB8AC3E}">
        <p14:creationId xmlns:p14="http://schemas.microsoft.com/office/powerpoint/2010/main" val="13165477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TW" altLang="en-US" sz="1200" dirty="0"/>
              <a:t>89</a:t>
            </a:fld>
            <a:endParaRPr lang="zh-TW" altLang="en-US" sz="1200" dirty="0"/>
          </a:p>
        </p:txBody>
      </p:sp>
      <p:sp>
        <p:nvSpPr>
          <p:cNvPr id="670722" name="幻灯片图像占位符 670721"/>
          <p:cNvSpPr>
            <a:spLocks noGrp="1" noRot="1" noChangeAspect="1" noTextEdit="1"/>
          </p:cNvSpPr>
          <p:nvPr>
            <p:ph type="sldImg"/>
          </p:nvPr>
        </p:nvSpPr>
        <p:spPr/>
      </p:sp>
      <p:sp>
        <p:nvSpPr>
          <p:cNvPr id="670723" name="文本占位符 670722"/>
          <p:cNvSpPr>
            <a:spLocks noGrp="1"/>
          </p:cNvSpPr>
          <p:nvPr>
            <p:ph type="body" idx="1"/>
          </p:nvPr>
        </p:nvSpPr>
        <p:spPr>
          <a:xfrm>
            <a:off x="914400" y="6262688"/>
            <a:ext cx="1403350" cy="274637"/>
          </a:xfrm>
        </p:spPr>
        <p:txBody>
          <a:bodyPr wrap="none" anchor="ctr">
            <a:spAutoFit/>
          </a:bodyPr>
          <a:lstStyle/>
          <a:p>
            <a:pPr lvl="0"/>
            <a:endParaRPr lang="zh-CN" altLang="en-US" dirty="0"/>
          </a:p>
        </p:txBody>
      </p:sp>
    </p:spTree>
    <p:extLst>
      <p:ext uri="{BB962C8B-B14F-4D97-AF65-F5344CB8AC3E}">
        <p14:creationId xmlns:p14="http://schemas.microsoft.com/office/powerpoint/2010/main" val="18407914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TW" altLang="en-US" sz="1200" dirty="0"/>
              <a:t>90</a:t>
            </a:fld>
            <a:endParaRPr lang="zh-TW" altLang="en-US" sz="1200" dirty="0"/>
          </a:p>
        </p:txBody>
      </p:sp>
      <p:sp>
        <p:nvSpPr>
          <p:cNvPr id="672770" name="幻灯片图像占位符 672769"/>
          <p:cNvSpPr>
            <a:spLocks noGrp="1" noRot="1" noChangeAspect="1" noTextEdit="1"/>
          </p:cNvSpPr>
          <p:nvPr>
            <p:ph type="sldImg"/>
          </p:nvPr>
        </p:nvSpPr>
        <p:spPr/>
      </p:sp>
      <p:sp>
        <p:nvSpPr>
          <p:cNvPr id="672771" name="文本占位符 672770"/>
          <p:cNvSpPr>
            <a:spLocks noGrp="1"/>
          </p:cNvSpPr>
          <p:nvPr>
            <p:ph type="body" idx="1"/>
          </p:nvPr>
        </p:nvSpPr>
        <p:spPr>
          <a:xfrm>
            <a:off x="914400" y="6262688"/>
            <a:ext cx="1403350" cy="274637"/>
          </a:xfrm>
        </p:spPr>
        <p:txBody>
          <a:bodyPr wrap="none" anchor="ctr">
            <a:spAutoFit/>
          </a:bodyPr>
          <a:lstStyle/>
          <a:p>
            <a:pPr lvl="0"/>
            <a:endParaRPr lang="zh-CN" altLang="en-US" dirty="0"/>
          </a:p>
        </p:txBody>
      </p:sp>
    </p:spTree>
    <p:extLst>
      <p:ext uri="{BB962C8B-B14F-4D97-AF65-F5344CB8AC3E}">
        <p14:creationId xmlns:p14="http://schemas.microsoft.com/office/powerpoint/2010/main" val="4657583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TW" altLang="en-US" sz="1200" dirty="0"/>
              <a:t>94</a:t>
            </a:fld>
            <a:endParaRPr lang="zh-TW" altLang="en-US" sz="1200" dirty="0"/>
          </a:p>
        </p:txBody>
      </p:sp>
      <p:sp>
        <p:nvSpPr>
          <p:cNvPr id="521218" name="幻灯片图像占位符 521217"/>
          <p:cNvSpPr>
            <a:spLocks noGrp="1" noRot="1" noChangeAspect="1" noTextEdit="1"/>
          </p:cNvSpPr>
          <p:nvPr>
            <p:ph type="sldImg"/>
          </p:nvPr>
        </p:nvSpPr>
        <p:spPr/>
      </p:sp>
      <p:sp>
        <p:nvSpPr>
          <p:cNvPr id="521219" name="文本占位符 521218"/>
          <p:cNvSpPr>
            <a:spLocks noGrp="1"/>
          </p:cNvSpPr>
          <p:nvPr>
            <p:ph type="body" idx="1"/>
          </p:nvPr>
        </p:nvSpPr>
        <p:spPr>
          <a:xfrm>
            <a:off x="914400" y="6262688"/>
            <a:ext cx="1403350" cy="274637"/>
          </a:xfrm>
        </p:spPr>
        <p:txBody>
          <a:bodyPr wrap="none" anchor="ctr">
            <a:spAutoFit/>
          </a:bodyPr>
          <a:lstStyle/>
          <a:p>
            <a:pPr lvl="0"/>
            <a:endParaRPr lang="zh-CN" altLang="en-US" dirty="0"/>
          </a:p>
        </p:txBody>
      </p:sp>
    </p:spTree>
    <p:extLst>
      <p:ext uri="{BB962C8B-B14F-4D97-AF65-F5344CB8AC3E}">
        <p14:creationId xmlns:p14="http://schemas.microsoft.com/office/powerpoint/2010/main" val="15829819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TW" altLang="en-US" sz="1200" dirty="0"/>
              <a:t>95</a:t>
            </a:fld>
            <a:endParaRPr lang="zh-TW" altLang="en-US" sz="1200" dirty="0"/>
          </a:p>
        </p:txBody>
      </p:sp>
      <p:sp>
        <p:nvSpPr>
          <p:cNvPr id="686082" name="幻灯片图像占位符 686081"/>
          <p:cNvSpPr>
            <a:spLocks noGrp="1" noRot="1" noChangeAspect="1" noTextEdit="1"/>
          </p:cNvSpPr>
          <p:nvPr>
            <p:ph type="sldImg"/>
          </p:nvPr>
        </p:nvSpPr>
        <p:spPr/>
      </p:sp>
      <p:sp>
        <p:nvSpPr>
          <p:cNvPr id="686083" name="文本占位符 686082"/>
          <p:cNvSpPr>
            <a:spLocks noGrp="1"/>
          </p:cNvSpPr>
          <p:nvPr>
            <p:ph type="body" idx="1"/>
          </p:nvPr>
        </p:nvSpPr>
        <p:spPr>
          <a:xfrm>
            <a:off x="914400" y="6262688"/>
            <a:ext cx="1403350" cy="274637"/>
          </a:xfrm>
        </p:spPr>
        <p:txBody>
          <a:bodyPr wrap="none" anchor="ctr">
            <a:spAutoFit/>
          </a:bodyPr>
          <a:lstStyle/>
          <a:p>
            <a:pPr lvl="0"/>
            <a:endParaRPr lang="zh-CN" altLang="en-US" dirty="0"/>
          </a:p>
        </p:txBody>
      </p:sp>
    </p:spTree>
    <p:extLst>
      <p:ext uri="{BB962C8B-B14F-4D97-AF65-F5344CB8AC3E}">
        <p14:creationId xmlns:p14="http://schemas.microsoft.com/office/powerpoint/2010/main" val="1871346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TW" altLang="en-US" sz="1200" dirty="0"/>
              <a:t>19</a:t>
            </a:fld>
            <a:endParaRPr lang="zh-TW" altLang="en-US" sz="1200" dirty="0"/>
          </a:p>
        </p:txBody>
      </p:sp>
      <p:sp>
        <p:nvSpPr>
          <p:cNvPr id="616450" name="幻灯片图像占位符 616449"/>
          <p:cNvSpPr>
            <a:spLocks noGrp="1" noRot="1" noChangeAspect="1" noTextEdit="1"/>
          </p:cNvSpPr>
          <p:nvPr>
            <p:ph type="sldImg"/>
          </p:nvPr>
        </p:nvSpPr>
        <p:spPr/>
      </p:sp>
      <p:sp>
        <p:nvSpPr>
          <p:cNvPr id="616451" name="文本占位符 616450"/>
          <p:cNvSpPr>
            <a:spLocks noGrp="1"/>
          </p:cNvSpPr>
          <p:nvPr>
            <p:ph type="body" idx="1"/>
          </p:nvPr>
        </p:nvSpPr>
        <p:spPr>
          <a:xfrm>
            <a:off x="914400" y="6262688"/>
            <a:ext cx="1403350" cy="274637"/>
          </a:xfrm>
        </p:spPr>
        <p:txBody>
          <a:bodyPr wrap="none" anchor="ctr">
            <a:spAutoFit/>
          </a:bodyPr>
          <a:lstStyle/>
          <a:p>
            <a:pPr lvl="0"/>
            <a:endParaRPr lang="zh-CN" altLang="en-US" dirty="0"/>
          </a:p>
        </p:txBody>
      </p:sp>
    </p:spTree>
    <p:extLst>
      <p:ext uri="{BB962C8B-B14F-4D97-AF65-F5344CB8AC3E}">
        <p14:creationId xmlns:p14="http://schemas.microsoft.com/office/powerpoint/2010/main" val="33460776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TW" altLang="en-US" sz="1200" dirty="0"/>
              <a:t>104</a:t>
            </a:fld>
            <a:endParaRPr lang="zh-TW" altLang="en-US" sz="1200" dirty="0"/>
          </a:p>
        </p:txBody>
      </p:sp>
      <p:sp>
        <p:nvSpPr>
          <p:cNvPr id="688130" name="幻灯片图像占位符 688129"/>
          <p:cNvSpPr>
            <a:spLocks noGrp="1" noRot="1" noChangeAspect="1" noTextEdit="1"/>
          </p:cNvSpPr>
          <p:nvPr>
            <p:ph type="sldImg"/>
          </p:nvPr>
        </p:nvSpPr>
        <p:spPr/>
      </p:sp>
      <p:sp>
        <p:nvSpPr>
          <p:cNvPr id="688131" name="文本占位符 688130"/>
          <p:cNvSpPr>
            <a:spLocks noGrp="1"/>
          </p:cNvSpPr>
          <p:nvPr>
            <p:ph type="body" idx="1"/>
          </p:nvPr>
        </p:nvSpPr>
        <p:spPr>
          <a:xfrm>
            <a:off x="914400" y="6262688"/>
            <a:ext cx="1403350" cy="274637"/>
          </a:xfrm>
        </p:spPr>
        <p:txBody>
          <a:bodyPr wrap="none" anchor="ctr">
            <a:spAutoFit/>
          </a:bodyPr>
          <a:lstStyle/>
          <a:p>
            <a:pPr lvl="0"/>
            <a:endParaRPr lang="zh-CN" altLang="en-US" dirty="0"/>
          </a:p>
        </p:txBody>
      </p:sp>
    </p:spTree>
    <p:extLst>
      <p:ext uri="{BB962C8B-B14F-4D97-AF65-F5344CB8AC3E}">
        <p14:creationId xmlns:p14="http://schemas.microsoft.com/office/powerpoint/2010/main" val="14470276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TW" altLang="en-US" sz="1200" dirty="0"/>
              <a:t>105</a:t>
            </a:fld>
            <a:endParaRPr lang="zh-TW" altLang="en-US" sz="1200" dirty="0"/>
          </a:p>
        </p:txBody>
      </p:sp>
      <p:sp>
        <p:nvSpPr>
          <p:cNvPr id="792578" name="幻灯片图像占位符 792577"/>
          <p:cNvSpPr>
            <a:spLocks noGrp="1" noRot="1" noChangeAspect="1" noTextEdit="1"/>
          </p:cNvSpPr>
          <p:nvPr>
            <p:ph type="sldImg"/>
          </p:nvPr>
        </p:nvSpPr>
        <p:spPr/>
      </p:sp>
      <p:sp>
        <p:nvSpPr>
          <p:cNvPr id="792579" name="文本占位符 792578"/>
          <p:cNvSpPr>
            <a:spLocks noGrp="1"/>
          </p:cNvSpPr>
          <p:nvPr>
            <p:ph type="body" idx="1"/>
          </p:nvPr>
        </p:nvSpPr>
        <p:spPr>
          <a:xfrm>
            <a:off x="914400" y="6262688"/>
            <a:ext cx="1403350" cy="274637"/>
          </a:xfrm>
        </p:spPr>
        <p:txBody>
          <a:bodyPr wrap="none" anchor="ctr">
            <a:spAutoFit/>
          </a:bodyPr>
          <a:lstStyle/>
          <a:p>
            <a:pPr lvl="0"/>
            <a:endParaRPr lang="zh-CN" altLang="en-US" dirty="0"/>
          </a:p>
        </p:txBody>
      </p:sp>
    </p:spTree>
    <p:extLst>
      <p:ext uri="{BB962C8B-B14F-4D97-AF65-F5344CB8AC3E}">
        <p14:creationId xmlns:p14="http://schemas.microsoft.com/office/powerpoint/2010/main" val="35526762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TW" altLang="en-US" sz="1200" dirty="0"/>
              <a:t>106</a:t>
            </a:fld>
            <a:endParaRPr lang="zh-TW" altLang="en-US" sz="1200" dirty="0"/>
          </a:p>
        </p:txBody>
      </p:sp>
      <p:sp>
        <p:nvSpPr>
          <p:cNvPr id="692226" name="幻灯片图像占位符 692225"/>
          <p:cNvSpPr>
            <a:spLocks noGrp="1" noRot="1" noChangeAspect="1" noTextEdit="1"/>
          </p:cNvSpPr>
          <p:nvPr>
            <p:ph type="sldImg"/>
          </p:nvPr>
        </p:nvSpPr>
        <p:spPr/>
      </p:sp>
      <p:sp>
        <p:nvSpPr>
          <p:cNvPr id="692227" name="文本占位符 692226"/>
          <p:cNvSpPr>
            <a:spLocks noGrp="1"/>
          </p:cNvSpPr>
          <p:nvPr>
            <p:ph type="body" idx="1"/>
          </p:nvPr>
        </p:nvSpPr>
        <p:spPr>
          <a:xfrm>
            <a:off x="914400" y="6262688"/>
            <a:ext cx="1403350" cy="274637"/>
          </a:xfrm>
        </p:spPr>
        <p:txBody>
          <a:bodyPr wrap="none" anchor="ctr">
            <a:spAutoFit/>
          </a:bodyPr>
          <a:lstStyle/>
          <a:p>
            <a:pPr lvl="0"/>
            <a:endParaRPr lang="zh-CN" altLang="en-US" dirty="0"/>
          </a:p>
        </p:txBody>
      </p:sp>
    </p:spTree>
    <p:extLst>
      <p:ext uri="{BB962C8B-B14F-4D97-AF65-F5344CB8AC3E}">
        <p14:creationId xmlns:p14="http://schemas.microsoft.com/office/powerpoint/2010/main" val="725518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TW" altLang="en-US" sz="1200" dirty="0"/>
              <a:t>107</a:t>
            </a:fld>
            <a:endParaRPr lang="zh-TW" altLang="en-US" sz="1200" dirty="0"/>
          </a:p>
        </p:txBody>
      </p:sp>
      <p:sp>
        <p:nvSpPr>
          <p:cNvPr id="706562" name="幻灯片图像占位符 706561"/>
          <p:cNvSpPr>
            <a:spLocks noGrp="1" noRot="1" noChangeAspect="1" noTextEdit="1"/>
          </p:cNvSpPr>
          <p:nvPr>
            <p:ph type="sldImg"/>
          </p:nvPr>
        </p:nvSpPr>
        <p:spPr/>
      </p:sp>
      <p:sp>
        <p:nvSpPr>
          <p:cNvPr id="706563" name="文本占位符 706562"/>
          <p:cNvSpPr>
            <a:spLocks noGrp="1"/>
          </p:cNvSpPr>
          <p:nvPr>
            <p:ph type="body" idx="1"/>
          </p:nvPr>
        </p:nvSpPr>
        <p:spPr>
          <a:xfrm>
            <a:off x="914400" y="6262688"/>
            <a:ext cx="1403350" cy="274637"/>
          </a:xfrm>
        </p:spPr>
        <p:txBody>
          <a:bodyPr wrap="none" anchor="ctr">
            <a:spAutoFit/>
          </a:bodyPr>
          <a:lstStyle/>
          <a:p>
            <a:pPr lvl="0"/>
            <a:endParaRPr lang="zh-CN" altLang="en-US" dirty="0"/>
          </a:p>
        </p:txBody>
      </p:sp>
    </p:spTree>
    <p:extLst>
      <p:ext uri="{BB962C8B-B14F-4D97-AF65-F5344CB8AC3E}">
        <p14:creationId xmlns:p14="http://schemas.microsoft.com/office/powerpoint/2010/main" val="23578819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TW" altLang="en-US" sz="1200" dirty="0"/>
              <a:t>108</a:t>
            </a:fld>
            <a:endParaRPr lang="zh-TW" altLang="en-US" sz="1200" dirty="0"/>
          </a:p>
        </p:txBody>
      </p:sp>
      <p:sp>
        <p:nvSpPr>
          <p:cNvPr id="694274" name="幻灯片图像占位符 694273"/>
          <p:cNvSpPr>
            <a:spLocks noGrp="1" noRot="1" noChangeAspect="1" noTextEdit="1"/>
          </p:cNvSpPr>
          <p:nvPr>
            <p:ph type="sldImg"/>
          </p:nvPr>
        </p:nvSpPr>
        <p:spPr/>
      </p:sp>
      <p:sp>
        <p:nvSpPr>
          <p:cNvPr id="694275" name="文本占位符 694274"/>
          <p:cNvSpPr>
            <a:spLocks noGrp="1"/>
          </p:cNvSpPr>
          <p:nvPr>
            <p:ph type="body" idx="1"/>
          </p:nvPr>
        </p:nvSpPr>
        <p:spPr>
          <a:xfrm>
            <a:off x="914400" y="6262688"/>
            <a:ext cx="1403350" cy="274637"/>
          </a:xfrm>
        </p:spPr>
        <p:txBody>
          <a:bodyPr wrap="none" anchor="ctr">
            <a:spAutoFit/>
          </a:bodyPr>
          <a:lstStyle/>
          <a:p>
            <a:pPr lvl="0"/>
            <a:endParaRPr lang="zh-CN" altLang="en-US" dirty="0"/>
          </a:p>
        </p:txBody>
      </p:sp>
    </p:spTree>
    <p:extLst>
      <p:ext uri="{BB962C8B-B14F-4D97-AF65-F5344CB8AC3E}">
        <p14:creationId xmlns:p14="http://schemas.microsoft.com/office/powerpoint/2010/main" val="14129459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TW" altLang="en-US" sz="1200" dirty="0"/>
              <a:t>109</a:t>
            </a:fld>
            <a:endParaRPr lang="zh-TW" altLang="en-US" sz="1200" dirty="0"/>
          </a:p>
        </p:txBody>
      </p:sp>
      <p:sp>
        <p:nvSpPr>
          <p:cNvPr id="696322" name="幻灯片图像占位符 696321"/>
          <p:cNvSpPr>
            <a:spLocks noGrp="1" noRot="1" noChangeAspect="1" noTextEdit="1"/>
          </p:cNvSpPr>
          <p:nvPr>
            <p:ph type="sldImg"/>
          </p:nvPr>
        </p:nvSpPr>
        <p:spPr/>
      </p:sp>
      <p:sp>
        <p:nvSpPr>
          <p:cNvPr id="696323" name="文本占位符 696322"/>
          <p:cNvSpPr>
            <a:spLocks noGrp="1"/>
          </p:cNvSpPr>
          <p:nvPr>
            <p:ph type="body" idx="1"/>
          </p:nvPr>
        </p:nvSpPr>
        <p:spPr>
          <a:xfrm>
            <a:off x="914400" y="6262688"/>
            <a:ext cx="1403350" cy="274637"/>
          </a:xfrm>
        </p:spPr>
        <p:txBody>
          <a:bodyPr wrap="none" anchor="ctr">
            <a:spAutoFit/>
          </a:bodyPr>
          <a:lstStyle/>
          <a:p>
            <a:pPr lvl="0"/>
            <a:endParaRPr lang="zh-CN" altLang="en-US" dirty="0"/>
          </a:p>
        </p:txBody>
      </p:sp>
    </p:spTree>
    <p:extLst>
      <p:ext uri="{BB962C8B-B14F-4D97-AF65-F5344CB8AC3E}">
        <p14:creationId xmlns:p14="http://schemas.microsoft.com/office/powerpoint/2010/main" val="419963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2D3BE69-00C1-43FA-9C1D-E921668D97B5}" type="slidenum">
              <a:rPr lang="en-US" altLang="zh-CN" smtClean="0"/>
              <a:t>20</a:t>
            </a:fld>
            <a:endParaRPr lang="en-US" altLang="zh-CN"/>
          </a:p>
        </p:txBody>
      </p:sp>
    </p:spTree>
    <p:extLst>
      <p:ext uri="{BB962C8B-B14F-4D97-AF65-F5344CB8AC3E}">
        <p14:creationId xmlns:p14="http://schemas.microsoft.com/office/powerpoint/2010/main" val="3908280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TW" altLang="en-US" sz="1200" dirty="0"/>
              <a:t>21</a:t>
            </a:fld>
            <a:endParaRPr lang="zh-TW" altLang="en-US" sz="1200" dirty="0"/>
          </a:p>
        </p:txBody>
      </p:sp>
      <p:sp>
        <p:nvSpPr>
          <p:cNvPr id="616450" name="幻灯片图像占位符 616449"/>
          <p:cNvSpPr>
            <a:spLocks noGrp="1" noRot="1" noChangeAspect="1" noTextEdit="1"/>
          </p:cNvSpPr>
          <p:nvPr>
            <p:ph type="sldImg"/>
          </p:nvPr>
        </p:nvSpPr>
        <p:spPr/>
      </p:sp>
      <p:sp>
        <p:nvSpPr>
          <p:cNvPr id="616451" name="文本占位符 616450"/>
          <p:cNvSpPr>
            <a:spLocks noGrp="1"/>
          </p:cNvSpPr>
          <p:nvPr>
            <p:ph type="body" idx="1"/>
          </p:nvPr>
        </p:nvSpPr>
        <p:spPr>
          <a:xfrm>
            <a:off x="914400" y="6262688"/>
            <a:ext cx="1403350" cy="274637"/>
          </a:xfrm>
        </p:spPr>
        <p:txBody>
          <a:bodyPr wrap="none" anchor="ctr">
            <a:spAutoFit/>
          </a:bodyPr>
          <a:lstStyle/>
          <a:p>
            <a:pPr lvl="0"/>
            <a:endParaRPr lang="zh-CN" altLang="en-US" dirty="0"/>
          </a:p>
        </p:txBody>
      </p:sp>
    </p:spTree>
    <p:extLst>
      <p:ext uri="{BB962C8B-B14F-4D97-AF65-F5344CB8AC3E}">
        <p14:creationId xmlns:p14="http://schemas.microsoft.com/office/powerpoint/2010/main" val="2739166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TW" altLang="en-US" sz="1200" dirty="0"/>
              <a:t>22</a:t>
            </a:fld>
            <a:endParaRPr lang="zh-TW" altLang="en-US" sz="1200" dirty="0"/>
          </a:p>
        </p:txBody>
      </p:sp>
      <p:sp>
        <p:nvSpPr>
          <p:cNvPr id="624642" name="幻灯片图像占位符 624641"/>
          <p:cNvSpPr>
            <a:spLocks noGrp="1" noRot="1" noChangeAspect="1" noTextEdit="1"/>
          </p:cNvSpPr>
          <p:nvPr>
            <p:ph type="sldImg"/>
          </p:nvPr>
        </p:nvSpPr>
        <p:spPr/>
      </p:sp>
      <p:sp>
        <p:nvSpPr>
          <p:cNvPr id="624643" name="文本占位符 624642"/>
          <p:cNvSpPr>
            <a:spLocks noGrp="1"/>
          </p:cNvSpPr>
          <p:nvPr>
            <p:ph type="body" idx="1"/>
          </p:nvPr>
        </p:nvSpPr>
        <p:spPr>
          <a:xfrm>
            <a:off x="914400" y="6024563"/>
            <a:ext cx="8016875" cy="750887"/>
          </a:xfrm>
        </p:spPr>
        <p:txBody>
          <a:bodyPr wrap="none" anchor="ctr">
            <a:spAutoFit/>
          </a:bodyPr>
          <a:lstStyle/>
          <a:p>
            <a:pPr lvl="0"/>
            <a:endParaRPr lang="zh-CN" altLang="en-US" dirty="0"/>
          </a:p>
        </p:txBody>
      </p:sp>
    </p:spTree>
    <p:extLst>
      <p:ext uri="{BB962C8B-B14F-4D97-AF65-F5344CB8AC3E}">
        <p14:creationId xmlns:p14="http://schemas.microsoft.com/office/powerpoint/2010/main" val="3528199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TW" altLang="en-US" sz="1200" dirty="0"/>
              <a:t>24</a:t>
            </a:fld>
            <a:endParaRPr lang="zh-TW" altLang="en-US" sz="1200" dirty="0"/>
          </a:p>
        </p:txBody>
      </p:sp>
      <p:sp>
        <p:nvSpPr>
          <p:cNvPr id="776194" name="幻灯片图像占位符 776193"/>
          <p:cNvSpPr>
            <a:spLocks noGrp="1" noRot="1" noChangeAspect="1" noTextEdit="1"/>
          </p:cNvSpPr>
          <p:nvPr>
            <p:ph type="sldImg"/>
          </p:nvPr>
        </p:nvSpPr>
        <p:spPr/>
      </p:sp>
      <p:sp>
        <p:nvSpPr>
          <p:cNvPr id="776195" name="文本占位符 776194"/>
          <p:cNvSpPr>
            <a:spLocks noGrp="1"/>
          </p:cNvSpPr>
          <p:nvPr>
            <p:ph type="body" idx="1"/>
          </p:nvPr>
        </p:nvSpPr>
        <p:spPr>
          <a:xfrm>
            <a:off x="914400" y="6262688"/>
            <a:ext cx="1403350" cy="274637"/>
          </a:xfrm>
        </p:spPr>
        <p:txBody>
          <a:bodyPr wrap="none" anchor="ctr">
            <a:spAutoFit/>
          </a:bodyPr>
          <a:lstStyle/>
          <a:p>
            <a:pPr lvl="0"/>
            <a:endParaRPr lang="zh-CN" altLang="en-US" dirty="0"/>
          </a:p>
        </p:txBody>
      </p:sp>
    </p:spTree>
    <p:extLst>
      <p:ext uri="{BB962C8B-B14F-4D97-AF65-F5344CB8AC3E}">
        <p14:creationId xmlns:p14="http://schemas.microsoft.com/office/powerpoint/2010/main" val="3521441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TW" altLang="en-US" sz="1200" dirty="0"/>
              <a:t>25</a:t>
            </a:fld>
            <a:endParaRPr lang="zh-TW" altLang="en-US" sz="1200" dirty="0"/>
          </a:p>
        </p:txBody>
      </p:sp>
      <p:sp>
        <p:nvSpPr>
          <p:cNvPr id="626690" name="幻灯片图像占位符 626689"/>
          <p:cNvSpPr>
            <a:spLocks noGrp="1" noRot="1" noChangeAspect="1" noTextEdit="1"/>
          </p:cNvSpPr>
          <p:nvPr>
            <p:ph type="sldImg"/>
          </p:nvPr>
        </p:nvSpPr>
        <p:spPr/>
      </p:sp>
      <p:sp>
        <p:nvSpPr>
          <p:cNvPr id="626691" name="文本占位符 626690"/>
          <p:cNvSpPr>
            <a:spLocks noGrp="1"/>
          </p:cNvSpPr>
          <p:nvPr>
            <p:ph type="body" idx="1"/>
          </p:nvPr>
        </p:nvSpPr>
        <p:spPr>
          <a:xfrm>
            <a:off x="914400" y="6262688"/>
            <a:ext cx="1403350" cy="274637"/>
          </a:xfrm>
        </p:spPr>
        <p:txBody>
          <a:bodyPr wrap="none" anchor="ctr">
            <a:spAutoFit/>
          </a:bodyPr>
          <a:lstStyle/>
          <a:p>
            <a:pPr lvl="0"/>
            <a:endParaRPr lang="zh-CN" altLang="en-US" dirty="0"/>
          </a:p>
        </p:txBody>
      </p:sp>
    </p:spTree>
    <p:extLst>
      <p:ext uri="{BB962C8B-B14F-4D97-AF65-F5344CB8AC3E}">
        <p14:creationId xmlns:p14="http://schemas.microsoft.com/office/powerpoint/2010/main" val="2865228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30301E90-B753-4E6E-917F-0892C716504F}" type="slidenum">
              <a:rPr lang="en-US" altLang="zh-CN"/>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B147610-B16F-455E-B88B-F0A2BC9677AC}"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4B77EFB-A9D2-493B-8DB5-3875A36AD82F}" type="slidenum">
              <a:rPr lang="en-US" altLang="zh-CN"/>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77724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85800" y="4114800"/>
            <a:ext cx="77724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5A2741C8-B241-4391-B69A-E5975F35739E}" type="slidenum">
              <a:rPr lang="en-US" altLang="zh-CN"/>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t>2020/4/14</a:t>
            </a:fld>
            <a:endParaRPr lang="zh-CN" altLang="en-US" dirty="0"/>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TW" altLang="en-US" dirty="0"/>
              <a:t>‹#›</a:t>
            </a:fld>
            <a:endParaRPr lang="zh-TW" altLang="en-US" dirty="0"/>
          </a:p>
        </p:txBody>
      </p:sp>
    </p:spTree>
  </p:cSld>
  <p:clrMapOvr>
    <a:masterClrMapping/>
  </p:clrMapOvr>
  <p:transition spd="med">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4213" y="0"/>
            <a:ext cx="8229600" cy="60309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dirty="0"/>
              <a:t>2020/4/14</a:t>
            </a:fld>
            <a:endParaRPr lang="zh-CN" altLang="en-US" dirty="0"/>
          </a:p>
        </p:txBody>
      </p:sp>
      <p:sp>
        <p:nvSpPr>
          <p:cNvPr id="4" name="页脚占位符 3"/>
          <p:cNvSpPr>
            <a:spLocks noGrp="1"/>
          </p:cNvSpPr>
          <p:nvPr>
            <p:ph type="ftr" sz="quarter" idx="11"/>
          </p:nvPr>
        </p:nvSpPr>
        <p:spPr/>
        <p:txBody>
          <a:bodyPr/>
          <a:lstStyle/>
          <a:p>
            <a:pPr lvl="0"/>
            <a:endParaRPr lang="zh-CN" altLang="en-US" dirty="0"/>
          </a:p>
        </p:txBody>
      </p:sp>
      <p:sp>
        <p:nvSpPr>
          <p:cNvPr id="5" name="灯片编号占位符 4"/>
          <p:cNvSpPr>
            <a:spLocks noGrp="1"/>
          </p:cNvSpPr>
          <p:nvPr>
            <p:ph type="sldNum" sz="quarter" idx="12"/>
          </p:nvPr>
        </p:nvSpPr>
        <p:spPr/>
        <p:txBody>
          <a:bodyPr/>
          <a:lstStyle/>
          <a:p>
            <a:pPr lvl="0"/>
            <a:fld id="{9A0DB2DC-4C9A-4742-B13C-FB6460FD3503}" type="slidenum">
              <a:rPr lang="zh-TW" altLang="en-US" dirty="0"/>
              <a:t>‹#›</a:t>
            </a:fld>
            <a:endParaRPr lang="zh-TW" altLang="en-US" dirty="0"/>
          </a:p>
        </p:txBody>
      </p:sp>
    </p:spTree>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FA36A2D-79E9-4854-8DAA-773CE9A7D658}"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48BB8E1-0907-4270-945C-293B4CD3D908}"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5D2D5ED4-FABC-43B8-860B-9A032C480A26}"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A0FE7B59-1431-4B3E-A5DF-B68F9DAD488A}"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E5FF89FB-7FB4-4E49-9639-016CB4887851}"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BE0820E3-536A-4A71-AEE1-2B2A7699D617}"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197AB08C-3649-4463-985F-364A48F76052}"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419945B5-BA4C-40C7-8750-BCD83216DB24}"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60">
          <a:fgClr>
            <a:srgbClr val="CCFFFF"/>
          </a:fgClr>
          <a:bgClr>
            <a:srgbClr val="FFFFFF"/>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260350"/>
            <a:ext cx="77724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628775"/>
            <a:ext cx="7772400" cy="4467225"/>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lnSpc>
                <a:spcPct val="100000"/>
              </a:lnSpc>
              <a:spcBef>
                <a:spcPct val="0"/>
              </a:spcBef>
              <a:buClrTx/>
              <a:buSzTx/>
              <a:buFontTx/>
              <a:buNone/>
              <a:defRPr sz="1400">
                <a:ea typeface="宋体" panose="02010600030101010101"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lnSpc>
                <a:spcPct val="100000"/>
              </a:lnSpc>
              <a:spcBef>
                <a:spcPct val="0"/>
              </a:spcBef>
              <a:buClrTx/>
              <a:buSzTx/>
              <a:buFontTx/>
              <a:buNone/>
              <a:defRPr sz="1400">
                <a:ea typeface="宋体" panose="02010600030101010101"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lnSpc>
                <a:spcPct val="100000"/>
              </a:lnSpc>
              <a:spcBef>
                <a:spcPct val="0"/>
              </a:spcBef>
              <a:buClrTx/>
              <a:buSzTx/>
              <a:buFontTx/>
              <a:buNone/>
              <a:defRPr sz="1400">
                <a:ea typeface="宋体" panose="02010600030101010101" pitchFamily="2" charset="-122"/>
              </a:defRPr>
            </a:lvl1pPr>
          </a:lstStyle>
          <a:p>
            <a:pPr>
              <a:defRPr/>
            </a:pPr>
            <a:fld id="{9A0E432C-800A-4C99-93F4-C8916BEF751A}"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CC3300"/>
        </a:buClr>
        <a:buSzPct val="8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66FF"/>
        </a:buClr>
        <a:buSzPct val="8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00CCFF"/>
        </a:buClr>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ChangeArrowheads="1"/>
          </p:cNvSpPr>
          <p:nvPr/>
        </p:nvSpPr>
        <p:spPr bwMode="auto">
          <a:xfrm>
            <a:off x="971550" y="2133600"/>
            <a:ext cx="7239000" cy="2006600"/>
          </a:xfrm>
          <a:prstGeom prst="rect">
            <a:avLst/>
          </a:prstGeom>
          <a:noFill/>
          <a:ln w="9525">
            <a:noFill/>
            <a:miter lim="800000"/>
          </a:ln>
        </p:spPr>
        <p:txBody>
          <a:bodyPr anchor="ctr"/>
          <a:lstStyle/>
          <a:p>
            <a:pPr algn="ctr"/>
            <a:r>
              <a:rPr lang="zh-CN" altLang="en-US" sz="4400">
                <a:solidFill>
                  <a:schemeClr val="tx2"/>
                </a:solidFill>
                <a:latin typeface="华文新魏" panose="02010800040101010101" pitchFamily="2" charset="-122"/>
                <a:ea typeface="华文新魏" panose="02010800040101010101" pitchFamily="2" charset="-122"/>
              </a:rPr>
              <a:t>第</a:t>
            </a:r>
            <a:r>
              <a:rPr lang="en-US" altLang="zh-CN" sz="4400">
                <a:solidFill>
                  <a:schemeClr val="tx2"/>
                </a:solidFill>
                <a:latin typeface="华文新魏" panose="02010800040101010101" pitchFamily="2" charset="-122"/>
                <a:ea typeface="华文新魏" panose="02010800040101010101" pitchFamily="2" charset="-122"/>
              </a:rPr>
              <a:t>5</a:t>
            </a:r>
            <a:r>
              <a:rPr lang="zh-CN" altLang="en-US" sz="4400">
                <a:solidFill>
                  <a:schemeClr val="tx2"/>
                </a:solidFill>
                <a:latin typeface="华文新魏" panose="02010800040101010101" pitchFamily="2" charset="-122"/>
                <a:ea typeface="华文新魏" panose="02010800040101010101" pitchFamily="2" charset="-122"/>
              </a:rPr>
              <a:t>章 设备管理</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idx="4294967295"/>
          </p:nvPr>
        </p:nvSpPr>
        <p:spPr>
          <a:xfrm>
            <a:off x="323850" y="115888"/>
            <a:ext cx="8534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设备的物理特性差异</a:t>
            </a:r>
          </a:p>
        </p:txBody>
      </p:sp>
      <p:sp>
        <p:nvSpPr>
          <p:cNvPr id="23554" name="Rectangle 3"/>
          <p:cNvSpPr>
            <a:spLocks noGrp="1" noChangeArrowheads="1"/>
          </p:cNvSpPr>
          <p:nvPr>
            <p:ph type="body" idx="4294967295"/>
          </p:nvPr>
        </p:nvSpPr>
        <p:spPr>
          <a:xfrm>
            <a:off x="1116013" y="1412875"/>
            <a:ext cx="6477000" cy="4953000"/>
          </a:xfrm>
        </p:spPr>
        <p:txBody>
          <a:bodyPr/>
          <a:lstStyle/>
          <a:p>
            <a:r>
              <a:rPr lang="zh-CN" altLang="en-US" smtClean="0"/>
              <a:t>数据传输率  </a:t>
            </a:r>
          </a:p>
          <a:p>
            <a:r>
              <a:rPr lang="zh-CN" altLang="en-US" smtClean="0"/>
              <a:t>数据表示方式  </a:t>
            </a:r>
          </a:p>
          <a:p>
            <a:r>
              <a:rPr lang="zh-CN" altLang="en-US" smtClean="0"/>
              <a:t>传输单位  </a:t>
            </a:r>
          </a:p>
          <a:p>
            <a:r>
              <a:rPr lang="zh-CN" altLang="en-US" smtClean="0"/>
              <a:t>出错条件</a:t>
            </a:r>
          </a:p>
        </p:txBody>
      </p:sp>
    </p:spTree>
  </p:cSld>
  <p:clrMapOvr>
    <a:masterClrMapping/>
  </p:clrMapOvr>
  <p:transition>
    <p:cove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idx="4294967295"/>
          </p:nvPr>
        </p:nvSpPr>
        <p:spPr>
          <a:xfrm>
            <a:off x="900113" y="188913"/>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斯普林系统的设计和实现</a:t>
            </a:r>
            <a:r>
              <a:rPr lang="en-US" altLang="zh-CN" sz="4800" smtClean="0">
                <a:latin typeface="华文新魏" panose="02010800040101010101" pitchFamily="2" charset="-122"/>
                <a:ea typeface="华文新魏" panose="02010800040101010101" pitchFamily="2" charset="-122"/>
              </a:rPr>
              <a:t>(4)</a:t>
            </a:r>
            <a:endParaRPr lang="zh-CN" altLang="en-US" sz="3600" smtClean="0">
              <a:latin typeface="华文新魏" panose="02010800040101010101" pitchFamily="2" charset="-122"/>
              <a:ea typeface="华文新魏" panose="02010800040101010101" pitchFamily="2" charset="-122"/>
            </a:endParaRPr>
          </a:p>
        </p:txBody>
      </p:sp>
      <p:sp>
        <p:nvSpPr>
          <p:cNvPr id="80898" name="Rectangle 3"/>
          <p:cNvSpPr>
            <a:spLocks noGrp="1" noChangeArrowheads="1"/>
          </p:cNvSpPr>
          <p:nvPr>
            <p:ph type="body" idx="4294967295"/>
          </p:nvPr>
        </p:nvSpPr>
        <p:spPr>
          <a:xfrm>
            <a:off x="611188" y="1600200"/>
            <a:ext cx="7921625" cy="4724400"/>
          </a:xfrm>
        </p:spPr>
        <p:txBody>
          <a:bodyPr/>
          <a:lstStyle/>
          <a:p>
            <a:r>
              <a:rPr lang="en-US" altLang="zh-CN" sz="3000" smtClean="0">
                <a:latin typeface="宋体" panose="02010600030101010101" pitchFamily="2" charset="-122"/>
              </a:rPr>
              <a:t>SPOOLING</a:t>
            </a:r>
            <a:r>
              <a:rPr lang="zh-CN" altLang="en-US" sz="3000" smtClean="0">
                <a:latin typeface="宋体" panose="02010600030101010101" pitchFamily="2" charset="-122"/>
              </a:rPr>
              <a:t>数据结构</a:t>
            </a:r>
            <a:endParaRPr lang="en-US" altLang="zh-CN" sz="3000" smtClean="0">
              <a:latin typeface="宋体" panose="02010600030101010101" pitchFamily="2" charset="-122"/>
            </a:endParaRPr>
          </a:p>
          <a:p>
            <a:pPr lvl="1"/>
            <a:r>
              <a:rPr lang="zh-CN" altLang="en-US" sz="3000" smtClean="0">
                <a:latin typeface="宋体" panose="02010600030101010101" pitchFamily="2" charset="-122"/>
              </a:rPr>
              <a:t>作业表：登记进入系统的所有作业的作业名、状态、预输入表位置等信息。</a:t>
            </a:r>
          </a:p>
          <a:p>
            <a:pPr lvl="1"/>
            <a:r>
              <a:rPr lang="zh-CN" altLang="en-US" sz="3000" smtClean="0">
                <a:latin typeface="宋体" panose="02010600030101010101" pitchFamily="2" charset="-122"/>
              </a:rPr>
              <a:t>预输入表：每个用户作业有一张用来登记该作业的各个文件的情况，包括设备类、信息长度及存放位置等。</a:t>
            </a:r>
          </a:p>
          <a:p>
            <a:pPr lvl="1"/>
            <a:r>
              <a:rPr lang="zh-CN" altLang="en-US" sz="3000" smtClean="0">
                <a:latin typeface="宋体" panose="02010600030101010101" pitchFamily="2" charset="-122"/>
              </a:rPr>
              <a:t>缓输出表：每个用户作业拥有一张包括作业名、作业状态、文件名、设备类、数据起始位置、数据当前位置等。 </a:t>
            </a:r>
            <a:endParaRPr lang="en-US" altLang="zh-CN" sz="3000" smtClean="0">
              <a:latin typeface="宋体" panose="02010600030101010101" pitchFamily="2" charset="-122"/>
            </a:endParaRPr>
          </a:p>
        </p:txBody>
      </p:sp>
    </p:spTree>
  </p:cSld>
  <p:clrMapOvr>
    <a:masterClrMapping/>
  </p:clrMapOvr>
  <p:transition>
    <p:zoom dir="in"/>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idx="4294967295"/>
          </p:nvPr>
        </p:nvSpPr>
        <p:spPr>
          <a:xfrm>
            <a:off x="755650" y="188913"/>
            <a:ext cx="7772400" cy="1276350"/>
          </a:xfrm>
        </p:spPr>
        <p:txBody>
          <a:bodyPr/>
          <a:lstStyle/>
          <a:p>
            <a:pPr eaLnBrk="1" hangingPunct="1"/>
            <a:r>
              <a:rPr lang="zh-CN" altLang="en-US" sz="4800" smtClean="0">
                <a:latin typeface="华文新魏" panose="02010800040101010101" pitchFamily="2" charset="-122"/>
                <a:ea typeface="华文新魏" panose="02010800040101010101" pitchFamily="2" charset="-122"/>
              </a:rPr>
              <a:t>斯普林系统的设计和实现</a:t>
            </a:r>
            <a:r>
              <a:rPr lang="en-US" altLang="zh-CN" sz="4800" smtClean="0">
                <a:latin typeface="华文新魏" panose="02010800040101010101" pitchFamily="2" charset="-122"/>
                <a:ea typeface="华文新魏" panose="02010800040101010101" pitchFamily="2" charset="-122"/>
              </a:rPr>
              <a:t>(5)</a:t>
            </a:r>
            <a:endParaRPr lang="en-US" altLang="zh-CN" sz="3600" smtClean="0">
              <a:latin typeface="华文新魏" panose="02010800040101010101" pitchFamily="2" charset="-122"/>
              <a:ea typeface="华文新魏" panose="02010800040101010101" pitchFamily="2" charset="-122"/>
            </a:endParaRPr>
          </a:p>
        </p:txBody>
      </p:sp>
      <p:sp>
        <p:nvSpPr>
          <p:cNvPr id="81922" name="Rectangle 3"/>
          <p:cNvSpPr>
            <a:spLocks noGrp="1" noChangeArrowheads="1"/>
          </p:cNvSpPr>
          <p:nvPr>
            <p:ph type="body" idx="4294967295"/>
          </p:nvPr>
        </p:nvSpPr>
        <p:spPr>
          <a:xfrm>
            <a:off x="838200" y="1700213"/>
            <a:ext cx="7478713" cy="4319587"/>
          </a:xfrm>
        </p:spPr>
        <p:txBody>
          <a:bodyPr/>
          <a:lstStyle/>
          <a:p>
            <a:r>
              <a:rPr lang="zh-CN" altLang="en-US" sz="3000" smtClean="0">
                <a:latin typeface="宋体" panose="02010600030101010101" pitchFamily="2" charset="-122"/>
              </a:rPr>
              <a:t>井文件空间的管理</a:t>
            </a:r>
            <a:r>
              <a:rPr lang="en-US" altLang="zh-CN" sz="3000" smtClean="0">
                <a:latin typeface="宋体" panose="02010600030101010101" pitchFamily="2" charset="-122"/>
              </a:rPr>
              <a:t>(1)</a:t>
            </a:r>
            <a:endParaRPr lang="zh-CN" altLang="en-US" sz="3000" smtClean="0">
              <a:latin typeface="宋体" panose="02010600030101010101" pitchFamily="2" charset="-122"/>
            </a:endParaRPr>
          </a:p>
          <a:p>
            <a:pPr lvl="1"/>
            <a:r>
              <a:rPr lang="zh-CN" altLang="en-US" sz="3000" smtClean="0">
                <a:latin typeface="宋体" panose="02010600030101010101" pitchFamily="2" charset="-122"/>
              </a:rPr>
              <a:t>连接方式：输入的信息被组织成连接文件，这种方式的优点是数据信息可以不连续存放，文件空间利用率高。</a:t>
            </a:r>
          </a:p>
        </p:txBody>
      </p:sp>
    </p:spTree>
  </p:cSld>
  <p:clrMapOvr>
    <a:masterClrMapping/>
  </p:clrMapOvr>
  <p:transition>
    <p:zoom dir="in"/>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idx="4294967295"/>
          </p:nvPr>
        </p:nvSpPr>
        <p:spPr>
          <a:xfrm>
            <a:off x="838200" y="115888"/>
            <a:ext cx="7772400" cy="1266825"/>
          </a:xfrm>
        </p:spPr>
        <p:txBody>
          <a:bodyPr/>
          <a:lstStyle/>
          <a:p>
            <a:pPr eaLnBrk="1" hangingPunct="1"/>
            <a:r>
              <a:rPr lang="zh-CN" altLang="en-US" sz="4800" smtClean="0">
                <a:latin typeface="华文新魏" panose="02010800040101010101" pitchFamily="2" charset="-122"/>
                <a:ea typeface="华文新魏" panose="02010800040101010101" pitchFamily="2" charset="-122"/>
              </a:rPr>
              <a:t>斯普林系统的设计和实现</a:t>
            </a:r>
            <a:r>
              <a:rPr lang="en-US" altLang="zh-CN" sz="4800" smtClean="0">
                <a:latin typeface="华文新魏" panose="02010800040101010101" pitchFamily="2" charset="-122"/>
                <a:ea typeface="华文新魏" panose="02010800040101010101" pitchFamily="2" charset="-122"/>
              </a:rPr>
              <a:t>(6)</a:t>
            </a:r>
            <a:endParaRPr lang="en-US" altLang="zh-CN" sz="3600" smtClean="0">
              <a:latin typeface="华文新魏" panose="02010800040101010101" pitchFamily="2" charset="-122"/>
              <a:ea typeface="华文新魏" panose="02010800040101010101" pitchFamily="2" charset="-122"/>
            </a:endParaRPr>
          </a:p>
        </p:txBody>
      </p:sp>
      <p:sp>
        <p:nvSpPr>
          <p:cNvPr id="82946" name="Rectangle 3"/>
          <p:cNvSpPr>
            <a:spLocks noGrp="1" noChangeArrowheads="1"/>
          </p:cNvSpPr>
          <p:nvPr>
            <p:ph type="body" idx="4294967295"/>
          </p:nvPr>
        </p:nvSpPr>
        <p:spPr>
          <a:xfrm>
            <a:off x="762000" y="1600200"/>
            <a:ext cx="7772400" cy="4953000"/>
          </a:xfrm>
        </p:spPr>
        <p:txBody>
          <a:bodyPr/>
          <a:lstStyle/>
          <a:p>
            <a:r>
              <a:rPr lang="zh-CN" altLang="en-US" sz="2800" smtClean="0">
                <a:latin typeface="宋体" panose="02010600030101010101" pitchFamily="2" charset="-122"/>
              </a:rPr>
              <a:t>井文件空间的管理</a:t>
            </a:r>
            <a:r>
              <a:rPr lang="en-US" altLang="zh-CN" sz="2800" smtClean="0">
                <a:latin typeface="宋体" panose="02010600030101010101" pitchFamily="2" charset="-122"/>
              </a:rPr>
              <a:t>(2)</a:t>
            </a:r>
            <a:endParaRPr lang="zh-CN" altLang="en-US" sz="2800" smtClean="0">
              <a:latin typeface="宋体" panose="02010600030101010101" pitchFamily="2" charset="-122"/>
            </a:endParaRPr>
          </a:p>
          <a:p>
            <a:pPr lvl="1"/>
            <a:r>
              <a:rPr lang="zh-CN" altLang="en-US" smtClean="0">
                <a:latin typeface="宋体" panose="02010600030101010101" pitchFamily="2" charset="-122"/>
              </a:rPr>
              <a:t>计算方式：假定磁盘井文件空间，每个磁道存放</a:t>
            </a:r>
            <a:r>
              <a:rPr lang="en-US" altLang="zh-CN" smtClean="0">
                <a:latin typeface="宋体" panose="02010600030101010101" pitchFamily="2" charset="-122"/>
              </a:rPr>
              <a:t>100</a:t>
            </a:r>
            <a:r>
              <a:rPr lang="zh-CN" altLang="en-US" smtClean="0">
                <a:latin typeface="宋体" panose="02010600030101010101" pitchFamily="2" charset="-122"/>
              </a:rPr>
              <a:t>个</a:t>
            </a:r>
            <a:r>
              <a:rPr lang="en-US" altLang="zh-CN" smtClean="0">
                <a:latin typeface="宋体" panose="02010600030101010101" pitchFamily="2" charset="-122"/>
              </a:rPr>
              <a:t>80</a:t>
            </a:r>
            <a:r>
              <a:rPr lang="zh-CN" altLang="en-US" smtClean="0">
                <a:latin typeface="宋体" panose="02010600030101010101" pitchFamily="2" charset="-122"/>
              </a:rPr>
              <a:t>字节记录，每张卡片为</a:t>
            </a:r>
            <a:r>
              <a:rPr lang="en-US" altLang="zh-CN" smtClean="0">
                <a:latin typeface="宋体" panose="02010600030101010101" pitchFamily="2" charset="-122"/>
              </a:rPr>
              <a:t>80</a:t>
            </a:r>
            <a:r>
              <a:rPr lang="zh-CN" altLang="en-US" smtClean="0">
                <a:latin typeface="宋体" panose="02010600030101010101" pitchFamily="2" charset="-122"/>
              </a:rPr>
              <a:t>个字节，若每个柱面有</a:t>
            </a:r>
            <a:r>
              <a:rPr lang="en-US" altLang="zh-CN" smtClean="0">
                <a:latin typeface="宋体" panose="02010600030101010101" pitchFamily="2" charset="-122"/>
              </a:rPr>
              <a:t>20</a:t>
            </a:r>
            <a:r>
              <a:rPr lang="zh-CN" altLang="en-US" smtClean="0">
                <a:latin typeface="宋体" panose="02010600030101010101" pitchFamily="2" charset="-122"/>
              </a:rPr>
              <a:t>个磁道，则一个柱面可存放</a:t>
            </a:r>
            <a:r>
              <a:rPr lang="en-US" altLang="zh-CN" smtClean="0">
                <a:latin typeface="宋体" panose="02010600030101010101" pitchFamily="2" charset="-122"/>
              </a:rPr>
              <a:t>2000</a:t>
            </a:r>
            <a:r>
              <a:rPr lang="zh-CN" altLang="en-US" smtClean="0">
                <a:latin typeface="宋体" panose="02010600030101010101" pitchFamily="2" charset="-122"/>
              </a:rPr>
              <a:t>张卡片信息。第</a:t>
            </a:r>
            <a:r>
              <a:rPr lang="en-US" altLang="zh-CN" smtClean="0">
                <a:latin typeface="宋体" panose="02010600030101010101" pitchFamily="2" charset="-122"/>
              </a:rPr>
              <a:t>n</a:t>
            </a:r>
            <a:r>
              <a:rPr lang="zh-CN" altLang="en-US" smtClean="0">
                <a:latin typeface="宋体" panose="02010600030101010101" pitchFamily="2" charset="-122"/>
              </a:rPr>
              <a:t>张卡片信息被存放在：</a:t>
            </a:r>
          </a:p>
          <a:p>
            <a:pPr>
              <a:buFont typeface="Wingdings" panose="05000000000000000000" pitchFamily="2" charset="2"/>
              <a:buNone/>
            </a:pPr>
            <a:r>
              <a:rPr lang="zh-CN" altLang="en-US" sz="2800" smtClean="0">
                <a:latin typeface="宋体" panose="02010600030101010101" pitchFamily="2" charset="-122"/>
              </a:rPr>
              <a:t>              	磁道号＝卡片号</a:t>
            </a:r>
            <a:r>
              <a:rPr lang="en-US" altLang="zh-CN" sz="2800" smtClean="0">
                <a:latin typeface="宋体" panose="02010600030101010101" pitchFamily="2" charset="-122"/>
              </a:rPr>
              <a:t>n /100</a:t>
            </a:r>
          </a:p>
          <a:p>
            <a:pPr>
              <a:buFont typeface="Wingdings" panose="05000000000000000000" pitchFamily="2" charset="2"/>
              <a:buNone/>
            </a:pPr>
            <a:r>
              <a:rPr lang="en-US" altLang="zh-CN" sz="2800" smtClean="0">
                <a:latin typeface="宋体" panose="02010600030101010101" pitchFamily="2" charset="-122"/>
              </a:rPr>
              <a:t>             	</a:t>
            </a:r>
            <a:r>
              <a:rPr lang="zh-CN" altLang="en-US" sz="2800" smtClean="0">
                <a:latin typeface="宋体" panose="02010600030101010101" pitchFamily="2" charset="-122"/>
              </a:rPr>
              <a:t>记录号＝（卡片号</a:t>
            </a:r>
            <a:r>
              <a:rPr lang="en-US" altLang="zh-CN" sz="2800" smtClean="0">
                <a:latin typeface="宋体" panose="02010600030101010101" pitchFamily="2" charset="-122"/>
              </a:rPr>
              <a:t>n</a:t>
            </a:r>
            <a:r>
              <a:rPr lang="zh-CN" altLang="en-US" sz="2800" smtClean="0">
                <a:latin typeface="宋体" panose="02010600030101010101" pitchFamily="2" charset="-122"/>
              </a:rPr>
              <a:t>）</a:t>
            </a:r>
            <a:r>
              <a:rPr lang="en-US" altLang="zh-CN" sz="2800" smtClean="0">
                <a:latin typeface="宋体" panose="02010600030101010101" pitchFamily="2" charset="-122"/>
              </a:rPr>
              <a:t>% 100</a:t>
            </a:r>
          </a:p>
          <a:p>
            <a:pPr lvl="1"/>
            <a:r>
              <a:rPr lang="zh-CN" altLang="en-US" smtClean="0">
                <a:latin typeface="宋体" panose="02010600030101010101" pitchFamily="2" charset="-122"/>
              </a:rPr>
              <a:t>用卡片号</a:t>
            </a:r>
            <a:r>
              <a:rPr lang="en-US" altLang="zh-CN" smtClean="0">
                <a:latin typeface="宋体" panose="02010600030101010101" pitchFamily="2" charset="-122"/>
              </a:rPr>
              <a:t>n</a:t>
            </a:r>
            <a:r>
              <a:rPr lang="zh-CN" altLang="en-US" smtClean="0">
                <a:latin typeface="宋体" panose="02010600030101010101" pitchFamily="2" charset="-122"/>
              </a:rPr>
              <a:t>除以</a:t>
            </a:r>
            <a:r>
              <a:rPr lang="en-US" altLang="zh-CN" smtClean="0">
                <a:latin typeface="宋体" panose="02010600030101010101" pitchFamily="2" charset="-122"/>
              </a:rPr>
              <a:t>100</a:t>
            </a:r>
            <a:r>
              <a:rPr lang="zh-CN" altLang="en-US" smtClean="0">
                <a:latin typeface="宋体" panose="02010600030101010101" pitchFamily="2" charset="-122"/>
              </a:rPr>
              <a:t>的整数和余数部分分别为其存放的磁道号和记录号。</a:t>
            </a:r>
            <a:endParaRPr lang="en-US" altLang="zh-CN" smtClean="0">
              <a:latin typeface="宋体" panose="02010600030101010101" pitchFamily="2" charset="-122"/>
            </a:endParaRPr>
          </a:p>
        </p:txBody>
      </p:sp>
    </p:spTree>
  </p:cSld>
  <p:clrMapOvr>
    <a:masterClrMapping/>
  </p:clrMapOvr>
  <p:transition>
    <p:zoom dir="in"/>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idx="4294967295"/>
          </p:nvPr>
        </p:nvSpPr>
        <p:spPr>
          <a:xfrm>
            <a:off x="838200" y="260350"/>
            <a:ext cx="7772400" cy="1081088"/>
          </a:xfrm>
        </p:spPr>
        <p:txBody>
          <a:bodyPr/>
          <a:lstStyle/>
          <a:p>
            <a:pPr eaLnBrk="1" hangingPunct="1"/>
            <a:r>
              <a:rPr lang="zh-CN" altLang="en-US" sz="4800" smtClean="0">
                <a:latin typeface="华文新魏" panose="02010800040101010101" pitchFamily="2" charset="-122"/>
                <a:ea typeface="华文新魏" panose="02010800040101010101" pitchFamily="2" charset="-122"/>
              </a:rPr>
              <a:t>斯普林系统的设计和实现</a:t>
            </a:r>
            <a:r>
              <a:rPr lang="en-US" altLang="zh-CN" sz="4800" smtClean="0">
                <a:latin typeface="华文新魏" panose="02010800040101010101" pitchFamily="2" charset="-122"/>
                <a:ea typeface="华文新魏" panose="02010800040101010101" pitchFamily="2" charset="-122"/>
              </a:rPr>
              <a:t>(7)</a:t>
            </a:r>
            <a:endParaRPr lang="zh-CN" altLang="en-US" sz="4000" smtClean="0">
              <a:latin typeface="华文新魏" panose="02010800040101010101" pitchFamily="2" charset="-122"/>
              <a:ea typeface="华文新魏" panose="02010800040101010101" pitchFamily="2" charset="-122"/>
            </a:endParaRPr>
          </a:p>
        </p:txBody>
      </p:sp>
      <p:sp>
        <p:nvSpPr>
          <p:cNvPr id="83970" name="Rectangle 3"/>
          <p:cNvSpPr>
            <a:spLocks noGrp="1" noChangeArrowheads="1"/>
          </p:cNvSpPr>
          <p:nvPr>
            <p:ph type="body" idx="4294967295"/>
          </p:nvPr>
        </p:nvSpPr>
        <p:spPr>
          <a:xfrm>
            <a:off x="762000" y="1905000"/>
            <a:ext cx="7772400" cy="3611563"/>
          </a:xfrm>
        </p:spPr>
        <p:txBody>
          <a:bodyPr/>
          <a:lstStyle/>
          <a:p>
            <a:r>
              <a:rPr lang="en-US" altLang="zh-CN" sz="3000" smtClean="0">
                <a:latin typeface="宋体" panose="02010600030101010101" pitchFamily="2" charset="-122"/>
              </a:rPr>
              <a:t>Spooling</a:t>
            </a:r>
            <a:r>
              <a:rPr lang="zh-CN" altLang="en-US" sz="3000" smtClean="0">
                <a:latin typeface="宋体" panose="02010600030101010101" pitchFamily="2" charset="-122"/>
              </a:rPr>
              <a:t>应用例子</a:t>
            </a:r>
            <a:endParaRPr lang="en-US" altLang="zh-CN" sz="3000" smtClean="0">
              <a:latin typeface="宋体" panose="02010600030101010101" pitchFamily="2" charset="-122"/>
            </a:endParaRPr>
          </a:p>
          <a:p>
            <a:pPr lvl="1"/>
            <a:r>
              <a:rPr lang="en-US" altLang="zh-CN" sz="3000" smtClean="0">
                <a:latin typeface="宋体" panose="02010600030101010101" pitchFamily="2" charset="-122"/>
              </a:rPr>
              <a:t>(1)</a:t>
            </a:r>
            <a:r>
              <a:rPr lang="zh-CN" altLang="en-US" sz="3000" smtClean="0">
                <a:latin typeface="宋体" panose="02010600030101010101" pitchFamily="2" charset="-122"/>
              </a:rPr>
              <a:t>打印机</a:t>
            </a:r>
            <a:r>
              <a:rPr lang="en-US" altLang="zh-CN" sz="3000" smtClean="0">
                <a:latin typeface="宋体" panose="02010600030101010101" pitchFamily="2" charset="-122"/>
              </a:rPr>
              <a:t>spooling</a:t>
            </a:r>
            <a:r>
              <a:rPr lang="zh-CN" altLang="en-US" sz="3000" smtClean="0">
                <a:latin typeface="宋体" panose="02010600030101010101" pitchFamily="2" charset="-122"/>
              </a:rPr>
              <a:t>守护进程</a:t>
            </a:r>
          </a:p>
          <a:p>
            <a:pPr lvl="1"/>
            <a:r>
              <a:rPr lang="en-US" altLang="zh-CN" sz="3000" smtClean="0">
                <a:latin typeface="宋体" panose="02010600030101010101" pitchFamily="2" charset="-122"/>
              </a:rPr>
              <a:t>(2)</a:t>
            </a:r>
            <a:r>
              <a:rPr lang="zh-CN" altLang="en-US" sz="3000" smtClean="0">
                <a:latin typeface="宋体" panose="02010600030101010101" pitchFamily="2" charset="-122"/>
              </a:rPr>
              <a:t>网络通信</a:t>
            </a:r>
            <a:r>
              <a:rPr lang="en-US" altLang="zh-CN" sz="3000" smtClean="0">
                <a:latin typeface="宋体" panose="02010600030101010101" pitchFamily="2" charset="-122"/>
              </a:rPr>
              <a:t>spooling</a:t>
            </a:r>
            <a:r>
              <a:rPr lang="zh-CN" altLang="en-US" sz="3000" smtClean="0">
                <a:latin typeface="宋体" panose="02010600030101010101" pitchFamily="2" charset="-122"/>
              </a:rPr>
              <a:t>守护进程</a:t>
            </a:r>
            <a:endParaRPr lang="en-US" altLang="zh-CN" sz="3000" smtClean="0">
              <a:latin typeface="宋体" panose="02010600030101010101" pitchFamily="2" charset="-122"/>
            </a:endParaRPr>
          </a:p>
        </p:txBody>
      </p:sp>
    </p:spTree>
  </p:cSld>
  <p:clrMapOvr>
    <a:masterClrMapping/>
  </p:clrMapOvr>
  <p:transition>
    <p:zoom dir="in"/>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文本占位符 687105"/>
          <p:cNvSpPr>
            <a:spLocks noGrp="1"/>
          </p:cNvSpPr>
          <p:nvPr>
            <p:ph type="body" idx="1"/>
          </p:nvPr>
        </p:nvSpPr>
        <p:spPr>
          <a:xfrm>
            <a:off x="468313" y="1341438"/>
            <a:ext cx="8280400" cy="5484964"/>
          </a:xfrm>
        </p:spPr>
        <p:txBody>
          <a:bodyPr wrap="square" lIns="92075" tIns="46038" rIns="92075" bIns="46038">
            <a:spAutoFit/>
          </a:bodyPr>
          <a:lstStyle/>
          <a:p>
            <a:pPr marL="0" indent="0">
              <a:lnSpc>
                <a:spcPct val="120000"/>
              </a:lnSpc>
            </a:pPr>
            <a:r>
              <a:rPr lang="zh-CN" altLang="en-US" sz="2400" dirty="0"/>
              <a:t>输入进程</a:t>
            </a:r>
            <a:r>
              <a:rPr lang="en-US" altLang="zh-CN" sz="2400" dirty="0" err="1"/>
              <a:t>SP</a:t>
            </a:r>
            <a:r>
              <a:rPr lang="en-US" altLang="zh-CN" sz="2400" baseline="-25000" dirty="0" err="1"/>
              <a:t>i</a:t>
            </a:r>
            <a:r>
              <a:rPr lang="zh-CN" altLang="en-US" sz="2400" dirty="0"/>
              <a:t>和输出进程</a:t>
            </a:r>
            <a:r>
              <a:rPr lang="en-US" altLang="zh-CN" sz="2400" dirty="0" err="1"/>
              <a:t>SP</a:t>
            </a:r>
            <a:r>
              <a:rPr lang="en-US" altLang="zh-CN" sz="2400" baseline="-25000" dirty="0" err="1"/>
              <a:t>o</a:t>
            </a:r>
            <a:endParaRPr lang="en-US" altLang="zh-CN" sz="2400" dirty="0"/>
          </a:p>
          <a:p>
            <a:pPr marL="815975" lvl="1" indent="-457200">
              <a:lnSpc>
                <a:spcPct val="120000"/>
              </a:lnSpc>
            </a:pPr>
            <a:r>
              <a:rPr lang="zh-CN" altLang="en-US" dirty="0" smtClean="0"/>
              <a:t>进程</a:t>
            </a:r>
            <a:r>
              <a:rPr lang="en-US" altLang="zh-CN" dirty="0" err="1"/>
              <a:t>SP</a:t>
            </a:r>
            <a:r>
              <a:rPr lang="en-US" altLang="zh-CN" baseline="-25000" dirty="0" err="1"/>
              <a:t>i</a:t>
            </a:r>
            <a:endParaRPr lang="en-US" altLang="zh-CN" dirty="0"/>
          </a:p>
          <a:p>
            <a:pPr marL="358775" lvl="1" indent="0">
              <a:lnSpc>
                <a:spcPct val="120000"/>
              </a:lnSpc>
              <a:buNone/>
            </a:pPr>
            <a:r>
              <a:rPr lang="zh-CN" altLang="en-US" dirty="0"/>
              <a:t>	模拟脱机输入时的外围控制机，将用户要求的数据从输入机通过输入缓冲区再送到输入井。当</a:t>
            </a:r>
            <a:r>
              <a:rPr lang="en-US" altLang="zh-CN" dirty="0"/>
              <a:t>CPU</a:t>
            </a:r>
            <a:r>
              <a:rPr lang="zh-CN" altLang="en-US" dirty="0"/>
              <a:t>需要输入数据时，直接从输入井读入内存。</a:t>
            </a:r>
          </a:p>
          <a:p>
            <a:pPr marL="815975" lvl="1" indent="-457200">
              <a:lnSpc>
                <a:spcPct val="120000"/>
              </a:lnSpc>
            </a:pPr>
            <a:r>
              <a:rPr lang="zh-CN" altLang="en-US" dirty="0" smtClean="0"/>
              <a:t>进程</a:t>
            </a:r>
            <a:r>
              <a:rPr lang="en-US" altLang="zh-CN" dirty="0" err="1"/>
              <a:t>SPo</a:t>
            </a:r>
            <a:endParaRPr lang="en-US" altLang="zh-CN" dirty="0"/>
          </a:p>
          <a:p>
            <a:pPr marL="358775" lvl="1" indent="0">
              <a:lnSpc>
                <a:spcPct val="120000"/>
              </a:lnSpc>
              <a:buNone/>
            </a:pPr>
            <a:r>
              <a:rPr lang="zh-CN" altLang="en-US" dirty="0"/>
              <a:t>	进程模拟脱机输出时的外围控制机，把用户要求输出的数据，先从内存送到输出井，待输出设备空闲时，再将输出井中的数据，经过输出缓冲区送到输出设备上。</a:t>
            </a:r>
          </a:p>
        </p:txBody>
      </p:sp>
      <p:sp>
        <p:nvSpPr>
          <p:cNvPr id="687107" name="标题 687106"/>
          <p:cNvSpPr>
            <a:spLocks noGrp="1"/>
          </p:cNvSpPr>
          <p:nvPr>
            <p:ph type="title"/>
          </p:nvPr>
        </p:nvSpPr>
        <p:spPr/>
        <p:txBody>
          <a:bodyPr anchor="ctr"/>
          <a:lstStyle/>
          <a:p>
            <a:r>
              <a:rPr lang="en-US" altLang="zh-CN" sz="3200">
                <a:sym typeface="Symbol" panose="05050102010706020507" pitchFamily="18" charset="2"/>
              </a:rPr>
              <a:t> </a:t>
            </a:r>
            <a:r>
              <a:rPr lang="en-US" altLang="zh-CN" sz="3200" err="1">
                <a:sym typeface="Symbol" panose="05050102010706020507" pitchFamily="18" charset="2"/>
              </a:rPr>
              <a:t>SPOOLing</a:t>
            </a:r>
            <a:r>
              <a:rPr lang="zh-CN" altLang="en-US" sz="3200" dirty="0">
                <a:sym typeface="Symbol" panose="05050102010706020507" pitchFamily="18" charset="2"/>
              </a:rPr>
              <a:t>技术应用</a:t>
            </a:r>
          </a:p>
        </p:txBody>
      </p:sp>
    </p:spTree>
  </p:cSld>
  <p:clrMapOvr>
    <a:masterClrMapping/>
  </p:clrMapOvr>
  <p:transition spd="med">
    <p:random/>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文本占位符 791553"/>
          <p:cNvSpPr>
            <a:spLocks noGrp="1"/>
          </p:cNvSpPr>
          <p:nvPr>
            <p:ph type="body" idx="1"/>
          </p:nvPr>
        </p:nvSpPr>
        <p:spPr>
          <a:xfrm>
            <a:off x="611188" y="1412875"/>
            <a:ext cx="8280400" cy="3810916"/>
          </a:xfrm>
        </p:spPr>
        <p:txBody>
          <a:bodyPr wrap="square" lIns="92075" tIns="46038" rIns="92075" bIns="46038">
            <a:spAutoFit/>
          </a:bodyPr>
          <a:lstStyle/>
          <a:p>
            <a:pPr marL="0" indent="0">
              <a:lnSpc>
                <a:spcPct val="120000"/>
              </a:lnSpc>
            </a:pPr>
            <a:r>
              <a:rPr lang="zh-CN" altLang="en-US" sz="2400" dirty="0"/>
              <a:t>输入缓冲区和输出缓冲区</a:t>
            </a:r>
          </a:p>
          <a:p>
            <a:pPr marL="0" indent="0">
              <a:lnSpc>
                <a:spcPct val="120000"/>
              </a:lnSpc>
              <a:buNone/>
            </a:pPr>
            <a:r>
              <a:rPr lang="zh-CN" altLang="en-US" sz="2400" dirty="0"/>
              <a:t>  在内存中开辟两个缓冲区：输入缓冲区和输出缓冲区</a:t>
            </a:r>
          </a:p>
          <a:p>
            <a:pPr marL="815975" lvl="1" indent="-457200">
              <a:lnSpc>
                <a:spcPct val="120000"/>
              </a:lnSpc>
            </a:pPr>
            <a:r>
              <a:rPr lang="zh-CN" altLang="en-US" dirty="0"/>
              <a:t> 输入缓冲区用于暂存由输入设备送来的数据，再传送到输入井</a:t>
            </a:r>
          </a:p>
          <a:p>
            <a:pPr marL="815975" lvl="1" indent="-457200">
              <a:lnSpc>
                <a:spcPct val="120000"/>
              </a:lnSpc>
            </a:pPr>
            <a:r>
              <a:rPr lang="zh-CN" altLang="en-US" dirty="0"/>
              <a:t> 输出缓冲区用于暂存从输出井送来的数据，再传送给输出设备</a:t>
            </a:r>
          </a:p>
          <a:p>
            <a:pPr marL="0" indent="0">
              <a:lnSpc>
                <a:spcPct val="120000"/>
              </a:lnSpc>
            </a:pPr>
            <a:endParaRPr lang="zh-CN" altLang="en-US" sz="2400" dirty="0"/>
          </a:p>
        </p:txBody>
      </p:sp>
      <p:sp>
        <p:nvSpPr>
          <p:cNvPr id="791555" name="标题 791554"/>
          <p:cNvSpPr>
            <a:spLocks noGrp="1"/>
          </p:cNvSpPr>
          <p:nvPr>
            <p:ph type="title"/>
          </p:nvPr>
        </p:nvSpPr>
        <p:spPr/>
        <p:txBody>
          <a:bodyPr anchor="ctr"/>
          <a:lstStyle/>
          <a:p>
            <a:r>
              <a:rPr lang="en-US" altLang="zh-CN" sz="3200" err="1">
                <a:sym typeface="Symbol" panose="05050102010706020507" pitchFamily="18" charset="2"/>
              </a:rPr>
              <a:t>SPOOLing</a:t>
            </a:r>
            <a:r>
              <a:rPr lang="zh-CN" altLang="en-US" sz="3200" dirty="0">
                <a:sym typeface="Symbol" panose="05050102010706020507" pitchFamily="18" charset="2"/>
              </a:rPr>
              <a:t>技术应用</a:t>
            </a:r>
          </a:p>
        </p:txBody>
      </p:sp>
    </p:spTree>
  </p:cSld>
  <p:clrMapOvr>
    <a:masterClrMapping/>
  </p:clrMapOvr>
  <p:transition spd="med">
    <p:random/>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1218" name="组合 691217"/>
          <p:cNvGrpSpPr/>
          <p:nvPr/>
        </p:nvGrpSpPr>
        <p:grpSpPr>
          <a:xfrm>
            <a:off x="534988" y="2281832"/>
            <a:ext cx="8364537" cy="2133600"/>
            <a:chOff x="337" y="1071"/>
            <a:chExt cx="5269" cy="1344"/>
          </a:xfrm>
        </p:grpSpPr>
        <p:sp>
          <p:nvSpPr>
            <p:cNvPr id="691204" name="矩形 691203"/>
            <p:cNvSpPr/>
            <p:nvPr/>
          </p:nvSpPr>
          <p:spPr>
            <a:xfrm>
              <a:off x="1655" y="1071"/>
              <a:ext cx="2186" cy="1344"/>
            </a:xfrm>
            <a:prstGeom prst="rect">
              <a:avLst/>
            </a:prstGeom>
            <a:noFill/>
            <a:ln w="9525" cap="flat" cmpd="sng">
              <a:solidFill>
                <a:schemeClr val="tx1"/>
              </a:solidFill>
              <a:prstDash val="solid"/>
              <a:miter/>
              <a:headEnd type="none" w="med" len="med"/>
              <a:tailEnd type="none" w="med" len="med"/>
            </a:ln>
          </p:spPr>
          <p:txBody>
            <a:bodyPr/>
            <a:lstStyle/>
            <a:p>
              <a:pPr algn="just" eaLnBrk="1" hangingPunct="1"/>
              <a:r>
                <a:rPr lang="zh-CN" altLang="en-US" sz="2000" b="1" dirty="0">
                  <a:latin typeface="Times New Roman" panose="02020603050405020304" pitchFamily="18" charset="0"/>
                  <a:ea typeface="宋体" panose="02010600030101010101" pitchFamily="2" charset="-122"/>
                </a:rPr>
                <a:t>输入进程</a:t>
              </a:r>
              <a:r>
                <a:rPr lang="en-US" altLang="zh-CN" sz="2000" b="1" err="1">
                  <a:latin typeface="宋体" panose="02010600030101010101" pitchFamily="2" charset="-122"/>
                  <a:ea typeface="宋体" panose="02010600030101010101" pitchFamily="2" charset="-122"/>
                </a:rPr>
                <a:t>SP</a:t>
              </a:r>
              <a:r>
                <a:rPr lang="en-US" altLang="zh-CN" sz="2000" b="1" baseline="-25000" err="1">
                  <a:latin typeface="宋体" panose="02010600030101010101" pitchFamily="2" charset="-122"/>
                  <a:ea typeface="宋体" panose="02010600030101010101" pitchFamily="2" charset="-122"/>
                </a:rPr>
                <a:t>i     </a:t>
              </a:r>
              <a:r>
                <a:rPr lang="zh-CN" altLang="en-US" sz="2000" b="1" dirty="0">
                  <a:latin typeface="Times New Roman" panose="02020603050405020304" pitchFamily="18" charset="0"/>
                  <a:ea typeface="宋体" panose="02010600030101010101" pitchFamily="2" charset="-122"/>
                </a:rPr>
                <a:t>输出进程</a:t>
              </a:r>
              <a:r>
                <a:rPr lang="en-US" altLang="zh-CN" sz="2000" b="1" err="1">
                  <a:latin typeface="宋体" panose="02010600030101010101" pitchFamily="2" charset="-122"/>
                  <a:ea typeface="宋体" panose="02010600030101010101" pitchFamily="2" charset="-122"/>
                </a:rPr>
                <a:t>SP</a:t>
              </a:r>
              <a:r>
                <a:rPr lang="en-US" altLang="zh-CN" sz="2000" b="1" baseline="-25000" err="1">
                  <a:latin typeface="宋体" panose="02010600030101010101" pitchFamily="2" charset="-122"/>
                  <a:ea typeface="宋体" panose="02010600030101010101" pitchFamily="2" charset="-122"/>
                </a:rPr>
                <a:t>o</a:t>
              </a:r>
              <a:endParaRPr lang="en-US" altLang="zh-CN" sz="2000" b="1">
                <a:latin typeface="Times New Roman" panose="02020603050405020304" pitchFamily="18" charset="0"/>
                <a:ea typeface="宋体" panose="02010600030101010101" pitchFamily="2" charset="-122"/>
              </a:endParaRPr>
            </a:p>
          </p:txBody>
        </p:sp>
        <p:sp>
          <p:nvSpPr>
            <p:cNvPr id="691205" name="矩形 691204"/>
            <p:cNvSpPr/>
            <p:nvPr/>
          </p:nvSpPr>
          <p:spPr>
            <a:xfrm>
              <a:off x="2125" y="1451"/>
              <a:ext cx="1214" cy="285"/>
            </a:xfrm>
            <a:prstGeom prst="rect">
              <a:avLst/>
            </a:prstGeom>
            <a:noFill/>
            <a:ln w="9525" cap="flat" cmpd="sng">
              <a:solidFill>
                <a:schemeClr val="tx1"/>
              </a:solidFill>
              <a:prstDash val="solid"/>
              <a:miter/>
              <a:headEnd type="none" w="med" len="med"/>
              <a:tailEnd type="none" w="med" len="med"/>
            </a:ln>
          </p:spPr>
          <p:txBody>
            <a:bodyPr/>
            <a:lstStyle/>
            <a:p>
              <a:pPr algn="ctr" eaLnBrk="1" hangingPunct="1"/>
              <a:r>
                <a:rPr lang="zh-CN" altLang="en-US" sz="2400" b="1" dirty="0">
                  <a:latin typeface="Times New Roman" panose="02020603050405020304" pitchFamily="18" charset="0"/>
                  <a:ea typeface="宋体" panose="02010600030101010101" pitchFamily="2" charset="-122"/>
                </a:rPr>
                <a:t>输入缓冲区</a:t>
              </a:r>
              <a:endParaRPr lang="zh-CN" altLang="en-US" sz="900" b="1" dirty="0">
                <a:latin typeface="Times New Roman" panose="02020603050405020304" pitchFamily="18" charset="0"/>
                <a:ea typeface="宋体" panose="02010600030101010101" pitchFamily="2" charset="-122"/>
              </a:endParaRPr>
            </a:p>
          </p:txBody>
        </p:sp>
        <p:sp>
          <p:nvSpPr>
            <p:cNvPr id="691206" name="流程图: 卡片 691205"/>
            <p:cNvSpPr/>
            <p:nvPr/>
          </p:nvSpPr>
          <p:spPr>
            <a:xfrm>
              <a:off x="337" y="1455"/>
              <a:ext cx="486" cy="380"/>
            </a:xfrm>
            <a:prstGeom prst="flowChartPunchedCard">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691207" name="流程图: 文档 691206"/>
            <p:cNvSpPr/>
            <p:nvPr/>
          </p:nvSpPr>
          <p:spPr>
            <a:xfrm>
              <a:off x="337" y="2031"/>
              <a:ext cx="486" cy="286"/>
            </a:xfrm>
            <a:prstGeom prst="flowChartDocumen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691208" name="直接连接符 691207"/>
            <p:cNvSpPr/>
            <p:nvPr/>
          </p:nvSpPr>
          <p:spPr>
            <a:xfrm flipV="1">
              <a:off x="817" y="1642"/>
              <a:ext cx="1348" cy="5"/>
            </a:xfrm>
            <a:prstGeom prst="line">
              <a:avLst/>
            </a:prstGeom>
            <a:ln w="9525" cap="flat" cmpd="sng">
              <a:solidFill>
                <a:schemeClr val="tx1"/>
              </a:solidFill>
              <a:prstDash val="solid"/>
              <a:headEnd type="none" w="med" len="med"/>
              <a:tailEnd type="triangle" w="sm" len="lg"/>
            </a:ln>
          </p:spPr>
        </p:sp>
        <p:sp>
          <p:nvSpPr>
            <p:cNvPr id="691209" name="直接连接符 691208"/>
            <p:cNvSpPr/>
            <p:nvPr/>
          </p:nvSpPr>
          <p:spPr>
            <a:xfrm flipH="1">
              <a:off x="817" y="2116"/>
              <a:ext cx="1348" cy="11"/>
            </a:xfrm>
            <a:prstGeom prst="line">
              <a:avLst/>
            </a:prstGeom>
            <a:ln w="9525" cap="flat" cmpd="sng">
              <a:solidFill>
                <a:schemeClr val="tx1"/>
              </a:solidFill>
              <a:prstDash val="solid"/>
              <a:headEnd type="none" w="med" len="med"/>
              <a:tailEnd type="triangle" w="sm" len="lg"/>
            </a:ln>
          </p:spPr>
        </p:sp>
        <p:sp>
          <p:nvSpPr>
            <p:cNvPr id="691210" name="矩形 691209"/>
            <p:cNvSpPr/>
            <p:nvPr/>
          </p:nvSpPr>
          <p:spPr>
            <a:xfrm>
              <a:off x="4473" y="1166"/>
              <a:ext cx="1133" cy="1236"/>
            </a:xfrm>
            <a:prstGeom prst="rect">
              <a:avLst/>
            </a:prstGeom>
            <a:noFill/>
            <a:ln w="9525" cap="flat" cmpd="sng">
              <a:solidFill>
                <a:schemeClr val="tx1"/>
              </a:solidFill>
              <a:prstDash val="solid"/>
              <a:miter/>
              <a:headEnd type="none" w="med" len="med"/>
              <a:tailEnd type="none" w="med" len="med"/>
            </a:ln>
          </p:spPr>
          <p:txBody>
            <a:bodyPr/>
            <a:lstStyle/>
            <a:p>
              <a:pPr algn="just" eaLnBrk="1" hangingPunct="1"/>
              <a:r>
                <a:rPr lang="zh-CN" altLang="en-US" sz="1000" b="1" dirty="0">
                  <a:latin typeface="Times New Roman" panose="02020603050405020304" pitchFamily="18" charset="0"/>
                  <a:ea typeface="宋体" panose="02010600030101010101" pitchFamily="2" charset="-122"/>
                </a:rPr>
                <a:t>   </a:t>
              </a:r>
            </a:p>
          </p:txBody>
        </p:sp>
        <p:sp>
          <p:nvSpPr>
            <p:cNvPr id="691211" name="直接连接符 691210"/>
            <p:cNvSpPr/>
            <p:nvPr/>
          </p:nvSpPr>
          <p:spPr>
            <a:xfrm>
              <a:off x="3299" y="1641"/>
              <a:ext cx="1358" cy="6"/>
            </a:xfrm>
            <a:prstGeom prst="line">
              <a:avLst/>
            </a:prstGeom>
            <a:ln w="9525" cap="flat" cmpd="sng">
              <a:solidFill>
                <a:schemeClr val="tx1"/>
              </a:solidFill>
              <a:prstDash val="solid"/>
              <a:headEnd type="none" w="med" len="med"/>
              <a:tailEnd type="triangle" w="sm" len="lg"/>
            </a:ln>
          </p:spPr>
        </p:sp>
        <p:sp>
          <p:nvSpPr>
            <p:cNvPr id="691212" name="直接连接符 691211"/>
            <p:cNvSpPr/>
            <p:nvPr/>
          </p:nvSpPr>
          <p:spPr>
            <a:xfrm flipH="1" flipV="1">
              <a:off x="3299" y="2117"/>
              <a:ext cx="1358" cy="10"/>
            </a:xfrm>
            <a:prstGeom prst="line">
              <a:avLst/>
            </a:prstGeom>
            <a:ln w="9525" cap="flat" cmpd="sng">
              <a:solidFill>
                <a:schemeClr val="tx1"/>
              </a:solidFill>
              <a:prstDash val="solid"/>
              <a:headEnd type="none" w="med" len="med"/>
              <a:tailEnd type="triangle" w="sm" len="lg"/>
            </a:ln>
          </p:spPr>
        </p:sp>
        <p:sp>
          <p:nvSpPr>
            <p:cNvPr id="691213" name="矩形 691212"/>
            <p:cNvSpPr/>
            <p:nvPr/>
          </p:nvSpPr>
          <p:spPr>
            <a:xfrm>
              <a:off x="2125" y="1926"/>
              <a:ext cx="1214" cy="286"/>
            </a:xfrm>
            <a:prstGeom prst="rect">
              <a:avLst/>
            </a:prstGeom>
            <a:noFill/>
            <a:ln w="9525" cap="flat" cmpd="sng">
              <a:solidFill>
                <a:schemeClr val="tx1"/>
              </a:solidFill>
              <a:prstDash val="solid"/>
              <a:miter/>
              <a:headEnd type="none" w="med" len="med"/>
              <a:tailEnd type="none" w="med" len="med"/>
            </a:ln>
          </p:spPr>
          <p:txBody>
            <a:bodyPr/>
            <a:lstStyle/>
            <a:p>
              <a:pPr algn="ctr" eaLnBrk="1" hangingPunct="1"/>
              <a:r>
                <a:rPr lang="zh-CN" altLang="en-US" sz="2400" b="1" dirty="0">
                  <a:latin typeface="Times New Roman" panose="02020603050405020304" pitchFamily="18" charset="0"/>
                  <a:ea typeface="宋体" panose="02010600030101010101" pitchFamily="2" charset="-122"/>
                </a:rPr>
                <a:t>输出缓冲区</a:t>
              </a:r>
              <a:endParaRPr lang="zh-CN" altLang="en-US" b="1" dirty="0">
                <a:latin typeface="Times New Roman" panose="02020603050405020304" pitchFamily="18" charset="0"/>
                <a:ea typeface="宋体" panose="02010600030101010101" pitchFamily="2" charset="-122"/>
              </a:endParaRPr>
            </a:p>
          </p:txBody>
        </p:sp>
        <p:sp>
          <p:nvSpPr>
            <p:cNvPr id="691214" name="直接连接符 691213"/>
            <p:cNvSpPr/>
            <p:nvPr/>
          </p:nvSpPr>
          <p:spPr>
            <a:xfrm>
              <a:off x="1655" y="1356"/>
              <a:ext cx="2186" cy="1"/>
            </a:xfrm>
            <a:prstGeom prst="line">
              <a:avLst/>
            </a:prstGeom>
            <a:ln w="9525" cap="flat" cmpd="sng">
              <a:solidFill>
                <a:schemeClr val="tx1"/>
              </a:solidFill>
              <a:prstDash val="solid"/>
              <a:headEnd type="none" w="med" len="med"/>
              <a:tailEnd type="none" w="med" len="med"/>
            </a:ln>
          </p:spPr>
        </p:sp>
        <p:sp>
          <p:nvSpPr>
            <p:cNvPr id="691215" name="直接连接符 691214"/>
            <p:cNvSpPr/>
            <p:nvPr/>
          </p:nvSpPr>
          <p:spPr>
            <a:xfrm>
              <a:off x="2673" y="1071"/>
              <a:ext cx="1" cy="285"/>
            </a:xfrm>
            <a:prstGeom prst="line">
              <a:avLst/>
            </a:prstGeom>
            <a:ln w="9525" cap="flat" cmpd="sng">
              <a:solidFill>
                <a:schemeClr val="tx1"/>
              </a:solidFill>
              <a:prstDash val="solid"/>
              <a:headEnd type="none" w="med" len="med"/>
              <a:tailEnd type="none" w="med" len="med"/>
            </a:ln>
          </p:spPr>
        </p:sp>
        <p:sp>
          <p:nvSpPr>
            <p:cNvPr id="691216" name="矩形 691215"/>
            <p:cNvSpPr/>
            <p:nvPr/>
          </p:nvSpPr>
          <p:spPr>
            <a:xfrm>
              <a:off x="4657" y="1455"/>
              <a:ext cx="698" cy="285"/>
            </a:xfrm>
            <a:prstGeom prst="rect">
              <a:avLst/>
            </a:prstGeom>
            <a:noFill/>
            <a:ln w="9525" cap="flat" cmpd="sng">
              <a:solidFill>
                <a:schemeClr val="tx1"/>
              </a:solidFill>
              <a:prstDash val="solid"/>
              <a:miter/>
              <a:headEnd type="none" w="med" len="med"/>
              <a:tailEnd type="none" w="med" len="med"/>
            </a:ln>
          </p:spPr>
          <p:txBody>
            <a:bodyPr lIns="54000" rIns="54000"/>
            <a:lstStyle/>
            <a:p>
              <a:pPr algn="just" eaLnBrk="1" hangingPunct="1"/>
              <a:r>
                <a:rPr lang="zh-CN" altLang="en-US"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输入井</a:t>
              </a:r>
              <a:endParaRPr lang="zh-CN" altLang="en-US" sz="900" b="1" dirty="0">
                <a:latin typeface="Times New Roman" panose="02020603050405020304" pitchFamily="18" charset="0"/>
                <a:ea typeface="宋体" panose="02010600030101010101" pitchFamily="2" charset="-122"/>
              </a:endParaRPr>
            </a:p>
          </p:txBody>
        </p:sp>
        <p:sp>
          <p:nvSpPr>
            <p:cNvPr id="691217" name="矩形 691216"/>
            <p:cNvSpPr/>
            <p:nvPr/>
          </p:nvSpPr>
          <p:spPr>
            <a:xfrm>
              <a:off x="4657" y="1983"/>
              <a:ext cx="698" cy="286"/>
            </a:xfrm>
            <a:prstGeom prst="rect">
              <a:avLst/>
            </a:prstGeom>
            <a:noFill/>
            <a:ln w="9525" cap="flat" cmpd="sng">
              <a:solidFill>
                <a:schemeClr val="tx1"/>
              </a:solidFill>
              <a:prstDash val="solid"/>
              <a:miter/>
              <a:headEnd type="none" w="med" len="med"/>
              <a:tailEnd type="none" w="med" len="med"/>
            </a:ln>
          </p:spPr>
          <p:txBody>
            <a:bodyPr lIns="54000" rIns="54000"/>
            <a:lstStyle/>
            <a:p>
              <a:pPr algn="just" eaLnBrk="1" hangingPunct="1"/>
              <a:r>
                <a:rPr lang="zh-CN" altLang="en-US"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输出井</a:t>
              </a:r>
            </a:p>
          </p:txBody>
        </p:sp>
      </p:grpSp>
      <p:sp>
        <p:nvSpPr>
          <p:cNvPr id="2" name="矩形 1"/>
          <p:cNvSpPr/>
          <p:nvPr/>
        </p:nvSpPr>
        <p:spPr>
          <a:xfrm>
            <a:off x="2987824" y="1790957"/>
            <a:ext cx="954107" cy="461665"/>
          </a:xfrm>
          <a:prstGeom prst="rect">
            <a:avLst/>
          </a:prstGeom>
        </p:spPr>
        <p:txBody>
          <a:bodyPr wrap="none">
            <a:spAutoFit/>
          </a:bodyPr>
          <a:lstStyle/>
          <a:p>
            <a:r>
              <a:rPr lang="zh-CN" altLang="en-US" dirty="0"/>
              <a:t>内  存</a:t>
            </a:r>
          </a:p>
        </p:txBody>
      </p:sp>
      <p:sp>
        <p:nvSpPr>
          <p:cNvPr id="3" name="矩形 2"/>
          <p:cNvSpPr/>
          <p:nvPr/>
        </p:nvSpPr>
        <p:spPr>
          <a:xfrm>
            <a:off x="4716016" y="1790956"/>
            <a:ext cx="877163" cy="461665"/>
          </a:xfrm>
          <a:prstGeom prst="rect">
            <a:avLst/>
          </a:prstGeom>
        </p:spPr>
        <p:txBody>
          <a:bodyPr wrap="none">
            <a:spAutoFit/>
          </a:bodyPr>
          <a:lstStyle/>
          <a:p>
            <a:r>
              <a:rPr lang="zh-CN" altLang="en-US" dirty="0"/>
              <a:t>磁 盘</a:t>
            </a:r>
          </a:p>
        </p:txBody>
      </p:sp>
      <p:sp>
        <p:nvSpPr>
          <p:cNvPr id="5" name="矩形 4"/>
          <p:cNvSpPr/>
          <p:nvPr/>
        </p:nvSpPr>
        <p:spPr>
          <a:xfrm>
            <a:off x="357605" y="2425751"/>
            <a:ext cx="1415772" cy="461665"/>
          </a:xfrm>
          <a:prstGeom prst="rect">
            <a:avLst/>
          </a:prstGeom>
        </p:spPr>
        <p:txBody>
          <a:bodyPr wrap="none">
            <a:spAutoFit/>
          </a:bodyPr>
          <a:lstStyle/>
          <a:p>
            <a:pPr marL="711200" indent="-711200" algn="just">
              <a:buNone/>
            </a:pPr>
            <a:r>
              <a:rPr lang="zh-CN" altLang="en-US" dirty="0"/>
              <a:t>输入设备</a:t>
            </a:r>
            <a:endParaRPr lang="zh-CN" altLang="en-US" dirty="0"/>
          </a:p>
        </p:txBody>
      </p:sp>
      <p:sp>
        <p:nvSpPr>
          <p:cNvPr id="6" name="矩形 5"/>
          <p:cNvSpPr/>
          <p:nvPr/>
        </p:nvSpPr>
        <p:spPr>
          <a:xfrm>
            <a:off x="351255" y="4407495"/>
            <a:ext cx="1415772" cy="461665"/>
          </a:xfrm>
          <a:prstGeom prst="rect">
            <a:avLst/>
          </a:prstGeom>
        </p:spPr>
        <p:txBody>
          <a:bodyPr wrap="none">
            <a:spAutoFit/>
          </a:bodyPr>
          <a:lstStyle/>
          <a:p>
            <a:pPr marL="711200" indent="-711200" algn="just">
              <a:buNone/>
            </a:pPr>
            <a:r>
              <a:rPr lang="zh-CN" altLang="en-US" dirty="0"/>
              <a:t>输出设备</a:t>
            </a:r>
            <a:endParaRPr lang="zh-CN" altLang="en-US" dirty="0"/>
          </a:p>
        </p:txBody>
      </p:sp>
    </p:spTree>
    <p:extLst>
      <p:ext uri="{BB962C8B-B14F-4D97-AF65-F5344CB8AC3E}">
        <p14:creationId xmlns:p14="http://schemas.microsoft.com/office/powerpoint/2010/main" val="1080977050"/>
      </p:ext>
    </p:extLst>
  </p:cSld>
  <p:clrMapOvr>
    <a:masterClrMapping/>
  </p:clrMapOvr>
  <p:transition spd="med">
    <p:random/>
  </p:transition>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705619" name="流程图: 磁盘 705618"/>
          <p:cNvSpPr/>
          <p:nvPr/>
        </p:nvSpPr>
        <p:spPr>
          <a:xfrm>
            <a:off x="3135313" y="569913"/>
            <a:ext cx="2971800" cy="2895600"/>
          </a:xfrm>
          <a:prstGeom prst="flowChartMagneticDisk">
            <a:avLst/>
          </a:prstGeom>
          <a:noFill/>
          <a:ln w="31750" cap="flat" cmpd="sng">
            <a:solidFill>
              <a:srgbClr val="FFFF00"/>
            </a:solidFill>
            <a:prstDash val="solid"/>
            <a:headEnd type="none" w="med" len="med"/>
            <a:tailEnd type="none" w="med" len="med"/>
          </a:ln>
        </p:spPr>
        <p:txBody>
          <a:bodyPr/>
          <a:lstStyle/>
          <a:p>
            <a:endParaRPr lang="zh-CN" altLang="en-US"/>
          </a:p>
        </p:txBody>
      </p:sp>
      <p:sp>
        <p:nvSpPr>
          <p:cNvPr id="705620" name="文本框 705619"/>
          <p:cNvSpPr txBox="1"/>
          <p:nvPr/>
        </p:nvSpPr>
        <p:spPr>
          <a:xfrm>
            <a:off x="3363913" y="1565275"/>
            <a:ext cx="914400" cy="452438"/>
          </a:xfrm>
          <a:prstGeom prst="rect">
            <a:avLst/>
          </a:prstGeom>
          <a:noFill/>
          <a:ln w="31750" cap="flat" cmpd="sng">
            <a:solidFill>
              <a:srgbClr val="FF00FF"/>
            </a:solidFill>
            <a:prstDash val="solid"/>
            <a:miter/>
            <a:headEnd type="none" w="med" len="med"/>
            <a:tailEnd type="none" w="med" len="med"/>
          </a:ln>
        </p:spPr>
        <p:txBody>
          <a:bodyPr>
            <a:spAutoFit/>
          </a:bodyPr>
          <a:lstStyle/>
          <a:p>
            <a:pPr eaLnBrk="1" hangingPunct="1">
              <a:lnSpc>
                <a:spcPct val="90000"/>
              </a:lnSpc>
              <a:spcBef>
                <a:spcPct val="50000"/>
              </a:spcBef>
            </a:pPr>
            <a:r>
              <a:rPr lang="en-US" altLang="zh-CN" sz="2400" b="1">
                <a:solidFill>
                  <a:srgbClr val="00FFFF"/>
                </a:solidFill>
                <a:latin typeface="Times New Roman" panose="02020603050405020304" pitchFamily="18" charset="0"/>
                <a:ea typeface="宋体" panose="02010600030101010101" pitchFamily="2" charset="-122"/>
              </a:rPr>
              <a:t>Job1</a:t>
            </a:r>
          </a:p>
        </p:txBody>
      </p:sp>
      <p:sp>
        <p:nvSpPr>
          <p:cNvPr id="705621" name="文本框 705620"/>
          <p:cNvSpPr txBox="1"/>
          <p:nvPr/>
        </p:nvSpPr>
        <p:spPr>
          <a:xfrm>
            <a:off x="3363913" y="2103438"/>
            <a:ext cx="914400" cy="452437"/>
          </a:xfrm>
          <a:prstGeom prst="rect">
            <a:avLst/>
          </a:prstGeom>
          <a:noFill/>
          <a:ln w="31750" cap="flat" cmpd="sng">
            <a:solidFill>
              <a:srgbClr val="FF00FF"/>
            </a:solidFill>
            <a:prstDash val="solid"/>
            <a:miter/>
            <a:headEnd type="none" w="med" len="med"/>
            <a:tailEnd type="none" w="med" len="med"/>
          </a:ln>
        </p:spPr>
        <p:txBody>
          <a:bodyPr>
            <a:spAutoFit/>
          </a:bodyPr>
          <a:lstStyle/>
          <a:p>
            <a:pPr eaLnBrk="1" hangingPunct="1">
              <a:lnSpc>
                <a:spcPct val="90000"/>
              </a:lnSpc>
              <a:spcBef>
                <a:spcPct val="50000"/>
              </a:spcBef>
            </a:pPr>
            <a:r>
              <a:rPr lang="en-US" altLang="zh-CN" sz="2400" b="1">
                <a:solidFill>
                  <a:srgbClr val="00FFFF"/>
                </a:solidFill>
                <a:latin typeface="Times New Roman" panose="02020603050405020304" pitchFamily="18" charset="0"/>
                <a:ea typeface="宋体" panose="02010600030101010101" pitchFamily="2" charset="-122"/>
              </a:rPr>
              <a:t>Job2</a:t>
            </a:r>
          </a:p>
        </p:txBody>
      </p:sp>
      <p:sp>
        <p:nvSpPr>
          <p:cNvPr id="705622" name="文本框 705621"/>
          <p:cNvSpPr txBox="1"/>
          <p:nvPr/>
        </p:nvSpPr>
        <p:spPr>
          <a:xfrm>
            <a:off x="3363913" y="2701925"/>
            <a:ext cx="914400" cy="452438"/>
          </a:xfrm>
          <a:prstGeom prst="rect">
            <a:avLst/>
          </a:prstGeom>
          <a:noFill/>
          <a:ln w="31750" cap="flat" cmpd="sng">
            <a:solidFill>
              <a:srgbClr val="FF00FF"/>
            </a:solidFill>
            <a:prstDash val="solid"/>
            <a:miter/>
            <a:headEnd type="none" w="med" len="med"/>
            <a:tailEnd type="none" w="med" len="med"/>
          </a:ln>
        </p:spPr>
        <p:txBody>
          <a:bodyPr>
            <a:spAutoFit/>
          </a:bodyPr>
          <a:lstStyle/>
          <a:p>
            <a:pPr eaLnBrk="1" hangingPunct="1">
              <a:lnSpc>
                <a:spcPct val="90000"/>
              </a:lnSpc>
              <a:spcBef>
                <a:spcPct val="50000"/>
              </a:spcBef>
            </a:pPr>
            <a:r>
              <a:rPr lang="en-US" altLang="zh-CN" sz="2400" b="1">
                <a:solidFill>
                  <a:srgbClr val="00FFFF"/>
                </a:solidFill>
                <a:latin typeface="Times New Roman" panose="02020603050405020304" pitchFamily="18" charset="0"/>
                <a:ea typeface="宋体" panose="02010600030101010101" pitchFamily="2" charset="-122"/>
              </a:rPr>
              <a:t>Job3</a:t>
            </a:r>
          </a:p>
        </p:txBody>
      </p:sp>
      <p:sp>
        <p:nvSpPr>
          <p:cNvPr id="705623" name="文本框 705622"/>
          <p:cNvSpPr txBox="1"/>
          <p:nvPr/>
        </p:nvSpPr>
        <p:spPr>
          <a:xfrm>
            <a:off x="4887913" y="2708275"/>
            <a:ext cx="914400" cy="452438"/>
          </a:xfrm>
          <a:prstGeom prst="rect">
            <a:avLst/>
          </a:prstGeom>
          <a:noFill/>
          <a:ln w="31750" cap="flat" cmpd="sng">
            <a:solidFill>
              <a:srgbClr val="FF00FF"/>
            </a:solidFill>
            <a:prstDash val="solid"/>
            <a:miter/>
            <a:headEnd type="none" w="med" len="med"/>
            <a:tailEnd type="none" w="med" len="med"/>
          </a:ln>
        </p:spPr>
        <p:txBody>
          <a:bodyPr>
            <a:spAutoFit/>
          </a:bodyPr>
          <a:lstStyle/>
          <a:p>
            <a:pPr eaLnBrk="1" hangingPunct="1">
              <a:lnSpc>
                <a:spcPct val="90000"/>
              </a:lnSpc>
              <a:spcBef>
                <a:spcPct val="50000"/>
              </a:spcBef>
            </a:pPr>
            <a:r>
              <a:rPr lang="en-US" altLang="zh-CN" sz="2400" b="1">
                <a:solidFill>
                  <a:srgbClr val="00FFFF"/>
                </a:solidFill>
                <a:latin typeface="Times New Roman" panose="02020603050405020304" pitchFamily="18" charset="0"/>
                <a:ea typeface="宋体" panose="02010600030101010101" pitchFamily="2" charset="-122"/>
              </a:rPr>
              <a:t>Job3</a:t>
            </a:r>
          </a:p>
        </p:txBody>
      </p:sp>
      <p:sp>
        <p:nvSpPr>
          <p:cNvPr id="705624" name="文本框 705623"/>
          <p:cNvSpPr txBox="1"/>
          <p:nvPr/>
        </p:nvSpPr>
        <p:spPr>
          <a:xfrm>
            <a:off x="4887913" y="2103438"/>
            <a:ext cx="914400" cy="452437"/>
          </a:xfrm>
          <a:prstGeom prst="rect">
            <a:avLst/>
          </a:prstGeom>
          <a:noFill/>
          <a:ln w="31750" cap="flat" cmpd="sng">
            <a:solidFill>
              <a:srgbClr val="FF00FF"/>
            </a:solidFill>
            <a:prstDash val="solid"/>
            <a:miter/>
            <a:headEnd type="none" w="med" len="med"/>
            <a:tailEnd type="none" w="med" len="med"/>
          </a:ln>
        </p:spPr>
        <p:txBody>
          <a:bodyPr>
            <a:spAutoFit/>
          </a:bodyPr>
          <a:lstStyle/>
          <a:p>
            <a:pPr eaLnBrk="1" hangingPunct="1">
              <a:lnSpc>
                <a:spcPct val="90000"/>
              </a:lnSpc>
              <a:spcBef>
                <a:spcPct val="50000"/>
              </a:spcBef>
            </a:pPr>
            <a:r>
              <a:rPr lang="en-US" altLang="zh-CN" sz="2400" b="1">
                <a:solidFill>
                  <a:srgbClr val="00FFFF"/>
                </a:solidFill>
                <a:latin typeface="Times New Roman" panose="02020603050405020304" pitchFamily="18" charset="0"/>
                <a:ea typeface="宋体" panose="02010600030101010101" pitchFamily="2" charset="-122"/>
              </a:rPr>
              <a:t>Job2</a:t>
            </a:r>
          </a:p>
        </p:txBody>
      </p:sp>
      <p:sp>
        <p:nvSpPr>
          <p:cNvPr id="705625" name="文本框 705624"/>
          <p:cNvSpPr txBox="1"/>
          <p:nvPr/>
        </p:nvSpPr>
        <p:spPr>
          <a:xfrm>
            <a:off x="4887913" y="1570038"/>
            <a:ext cx="914400" cy="452437"/>
          </a:xfrm>
          <a:prstGeom prst="rect">
            <a:avLst/>
          </a:prstGeom>
          <a:noFill/>
          <a:ln w="31750" cap="flat" cmpd="sng">
            <a:solidFill>
              <a:srgbClr val="FF00FF"/>
            </a:solidFill>
            <a:prstDash val="solid"/>
            <a:miter/>
            <a:headEnd type="none" w="med" len="med"/>
            <a:tailEnd type="none" w="med" len="med"/>
          </a:ln>
        </p:spPr>
        <p:txBody>
          <a:bodyPr>
            <a:spAutoFit/>
          </a:bodyPr>
          <a:lstStyle/>
          <a:p>
            <a:pPr eaLnBrk="1" hangingPunct="1">
              <a:lnSpc>
                <a:spcPct val="90000"/>
              </a:lnSpc>
              <a:spcBef>
                <a:spcPct val="50000"/>
              </a:spcBef>
            </a:pPr>
            <a:r>
              <a:rPr lang="en-US" altLang="zh-CN" sz="2400" b="1">
                <a:solidFill>
                  <a:srgbClr val="00FFFF"/>
                </a:solidFill>
                <a:latin typeface="Times New Roman" panose="02020603050405020304" pitchFamily="18" charset="0"/>
                <a:ea typeface="宋体" panose="02010600030101010101" pitchFamily="2" charset="-122"/>
              </a:rPr>
              <a:t>Job1</a:t>
            </a:r>
          </a:p>
        </p:txBody>
      </p:sp>
      <p:graphicFrame>
        <p:nvGraphicFramePr>
          <p:cNvPr id="705626" name="表格 705625"/>
          <p:cNvGraphicFramePr/>
          <p:nvPr/>
        </p:nvGraphicFramePr>
        <p:xfrm>
          <a:off x="2449513" y="3846513"/>
          <a:ext cx="4267200" cy="2909888"/>
        </p:xfrm>
        <a:graphic>
          <a:graphicData uri="http://schemas.openxmlformats.org/drawingml/2006/table">
            <a:tbl>
              <a:tblPr/>
              <a:tblGrid>
                <a:gridCol w="914400"/>
                <a:gridCol w="1219200"/>
                <a:gridCol w="1143000"/>
                <a:gridCol w="990600"/>
              </a:tblGrid>
              <a:tr h="1066800">
                <a:tc>
                  <a:txBody>
                    <a:bodyPr/>
                    <a:lstStyle>
                      <a:lvl1pPr marL="0" lvl="0" indent="0" algn="l" defTabSz="914400" rtl="0" eaLnBrk="0" fontAlgn="base" latinLnBrk="0" hangingPunct="0">
                        <a:lnSpc>
                          <a:spcPct val="100000"/>
                        </a:lnSpc>
                        <a:spcBef>
                          <a:spcPct val="20000"/>
                        </a:spcBef>
                        <a:spcAft>
                          <a:spcPct val="0"/>
                        </a:spcAft>
                        <a:buClr>
                          <a:schemeClr val="tx1"/>
                        </a:buClr>
                        <a:buSzTx/>
                        <a:buFont typeface="Monotype Sorts" charset="2"/>
                        <a:buAutoNum type="ea1JpnChsDbPeriod"/>
                        <a:defRPr sz="2400" b="1" u="none" kern="1200" baseline="0">
                          <a:solidFill>
                            <a:schemeClr val="tx1"/>
                          </a:solidFill>
                          <a:latin typeface="宋体" panose="02010600030101010101" pitchFamily="2" charset="-122"/>
                          <a:ea typeface="宋体" panose="02010600030101010101" pitchFamily="2" charset="-122"/>
                        </a:defRPr>
                      </a:lvl1pPr>
                      <a:lvl2pPr marL="571500" lvl="1" indent="0" algn="l" defTabSz="914400" rtl="0" eaLnBrk="0" fontAlgn="base" latinLnBrk="0" hangingPunct="0">
                        <a:lnSpc>
                          <a:spcPct val="100000"/>
                        </a:lnSpc>
                        <a:spcBef>
                          <a:spcPct val="20000"/>
                        </a:spcBef>
                        <a:spcAft>
                          <a:spcPct val="0"/>
                        </a:spcAft>
                        <a:buClr>
                          <a:schemeClr val="tx1"/>
                        </a:buClr>
                        <a:buSzTx/>
                        <a:buFont typeface="Monotype Sorts" charset="2"/>
                        <a:buAutoNum type="arabicPeriod"/>
                        <a:defRPr sz="2000" b="1" i="0" u="none" kern="1200" baseline="0">
                          <a:solidFill>
                            <a:schemeClr val="tx1"/>
                          </a:solidFill>
                          <a:latin typeface="宋体" panose="02010600030101010101" pitchFamily="2" charset="-122"/>
                          <a:ea typeface="宋体" panose="02010600030101010101" pitchFamily="2" charset="-122"/>
                        </a:defRPr>
                      </a:lvl2pPr>
                      <a:lvl3pPr marL="1052830" lvl="2" indent="0" algn="l" defTabSz="914400" rtl="0" eaLnBrk="0" fontAlgn="base" latinLnBrk="0" hangingPunct="0">
                        <a:lnSpc>
                          <a:spcPct val="100000"/>
                        </a:lnSpc>
                        <a:spcBef>
                          <a:spcPct val="20000"/>
                        </a:spcBef>
                        <a:spcAft>
                          <a:spcPct val="0"/>
                        </a:spcAft>
                        <a:buClr>
                          <a:schemeClr val="tx1"/>
                        </a:buClr>
                        <a:buSzPct val="90000"/>
                        <a:buFont typeface="Monotype Sorts" charset="2"/>
                        <a:buChar char="l"/>
                        <a:defRPr sz="1800" b="1" i="0" u="none" kern="1200" baseline="0">
                          <a:solidFill>
                            <a:schemeClr val="tx1"/>
                          </a:solidFill>
                          <a:latin typeface="宋体" panose="02010600030101010101" pitchFamily="2" charset="-122"/>
                          <a:ea typeface="宋体" panose="02010600030101010101" pitchFamily="2" charset="-122"/>
                        </a:defRPr>
                      </a:lvl3pPr>
                      <a:lvl4pPr marL="1052830" lvl="3" indent="0" algn="l" defTabSz="914400" rtl="0" eaLnBrk="0" fontAlgn="base" latinLnBrk="0" hangingPunct="0">
                        <a:lnSpc>
                          <a:spcPct val="100000"/>
                        </a:lnSpc>
                        <a:spcBef>
                          <a:spcPct val="20000"/>
                        </a:spcBef>
                        <a:spcAft>
                          <a:spcPct val="0"/>
                        </a:spcAft>
                        <a:buClr>
                          <a:schemeClr val="tx1"/>
                        </a:buClr>
                        <a:buSzPct val="90000"/>
                        <a:buFont typeface="Monotype Sorts" charset="2"/>
                        <a:buChar char="n"/>
                        <a:defRPr sz="1600" b="1" i="0" u="none" kern="1200" baseline="0">
                          <a:solidFill>
                            <a:schemeClr val="tx1"/>
                          </a:solidFill>
                          <a:latin typeface="宋体" panose="02010600030101010101" pitchFamily="2" charset="-122"/>
                          <a:ea typeface="宋体" panose="02010600030101010101" pitchFamily="2" charset="-122"/>
                        </a:defRPr>
                      </a:lvl4pPr>
                      <a:lvl5pPr marL="1052830" lvl="4" indent="0" algn="l" defTabSz="914400" rtl="0" eaLnBrk="0" fontAlgn="base" latinLnBrk="0" hangingPunct="0">
                        <a:lnSpc>
                          <a:spcPct val="100000"/>
                        </a:lnSpc>
                        <a:spcBef>
                          <a:spcPct val="20000"/>
                        </a:spcBef>
                        <a:spcAft>
                          <a:spcPct val="0"/>
                        </a:spcAft>
                        <a:buClr>
                          <a:schemeClr val="tx1"/>
                        </a:buClr>
                        <a:buSzPct val="90000"/>
                        <a:buFont typeface="Monotype Sorts" charset="2"/>
                        <a:buChar char="u"/>
                        <a:defRPr sz="1400" b="1" i="0" u="none" kern="1200" baseline="0">
                          <a:solidFill>
                            <a:schemeClr val="tx1"/>
                          </a:solidFill>
                          <a:latin typeface="宋体" panose="02010600030101010101" pitchFamily="2" charset="-122"/>
                          <a:ea typeface="宋体" panose="02010600030101010101" pitchFamily="2" charset="-122"/>
                        </a:defRPr>
                      </a:lvl5pPr>
                    </a:lstStyle>
                    <a:p>
                      <a:pPr marL="0" lvl="0" indent="0" defTabSz="1002030">
                        <a:buNone/>
                      </a:pPr>
                      <a:r>
                        <a:rPr lang="zh-CN" altLang="en-US" sz="2200" b="0" dirty="0">
                          <a:solidFill>
                            <a:srgbClr val="FFFF00"/>
                          </a:solidFill>
                        </a:rPr>
                        <a:t>输入</a:t>
                      </a:r>
                    </a:p>
                    <a:p>
                      <a:pPr marL="0" lvl="0" indent="0" defTabSz="1002030">
                        <a:buNone/>
                      </a:pPr>
                      <a:r>
                        <a:rPr lang="zh-CN" altLang="en-US" sz="2200" b="0" dirty="0">
                          <a:solidFill>
                            <a:srgbClr val="FFFF00"/>
                          </a:solidFill>
                        </a:rPr>
                        <a:t>缓冲</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Clr>
                          <a:schemeClr val="tx1"/>
                        </a:buClr>
                        <a:buSzTx/>
                        <a:buFont typeface="Monotype Sorts" charset="2"/>
                        <a:buAutoNum type="ea1JpnChsDbPeriod"/>
                        <a:defRPr sz="2400" b="1" u="none" kern="1200" baseline="0">
                          <a:solidFill>
                            <a:schemeClr val="tx1"/>
                          </a:solidFill>
                          <a:latin typeface="宋体" panose="02010600030101010101" pitchFamily="2" charset="-122"/>
                          <a:ea typeface="宋体" panose="02010600030101010101" pitchFamily="2" charset="-122"/>
                        </a:defRPr>
                      </a:lvl1pPr>
                      <a:lvl2pPr marL="571500" lvl="1" indent="0" algn="l" defTabSz="914400" rtl="0" eaLnBrk="0" fontAlgn="base" latinLnBrk="0" hangingPunct="0">
                        <a:lnSpc>
                          <a:spcPct val="100000"/>
                        </a:lnSpc>
                        <a:spcBef>
                          <a:spcPct val="20000"/>
                        </a:spcBef>
                        <a:spcAft>
                          <a:spcPct val="0"/>
                        </a:spcAft>
                        <a:buClr>
                          <a:schemeClr val="tx1"/>
                        </a:buClr>
                        <a:buSzTx/>
                        <a:buFont typeface="Monotype Sorts" charset="2"/>
                        <a:buAutoNum type="arabicPeriod"/>
                        <a:defRPr sz="2000" b="1" i="0" u="none" kern="1200" baseline="0">
                          <a:solidFill>
                            <a:schemeClr val="tx1"/>
                          </a:solidFill>
                          <a:latin typeface="宋体" panose="02010600030101010101" pitchFamily="2" charset="-122"/>
                          <a:ea typeface="宋体" panose="02010600030101010101" pitchFamily="2" charset="-122"/>
                        </a:defRPr>
                      </a:lvl2pPr>
                      <a:lvl3pPr marL="1052830" lvl="2" indent="0" algn="l" defTabSz="914400" rtl="0" eaLnBrk="0" fontAlgn="base" latinLnBrk="0" hangingPunct="0">
                        <a:lnSpc>
                          <a:spcPct val="100000"/>
                        </a:lnSpc>
                        <a:spcBef>
                          <a:spcPct val="20000"/>
                        </a:spcBef>
                        <a:spcAft>
                          <a:spcPct val="0"/>
                        </a:spcAft>
                        <a:buClr>
                          <a:schemeClr val="tx1"/>
                        </a:buClr>
                        <a:buSzPct val="90000"/>
                        <a:buFont typeface="Monotype Sorts" charset="2"/>
                        <a:buChar char="l"/>
                        <a:defRPr sz="1800" b="1" i="0" u="none" kern="1200" baseline="0">
                          <a:solidFill>
                            <a:schemeClr val="tx1"/>
                          </a:solidFill>
                          <a:latin typeface="宋体" panose="02010600030101010101" pitchFamily="2" charset="-122"/>
                          <a:ea typeface="宋体" panose="02010600030101010101" pitchFamily="2" charset="-122"/>
                        </a:defRPr>
                      </a:lvl3pPr>
                      <a:lvl4pPr marL="1052830" lvl="3" indent="0" algn="l" defTabSz="914400" rtl="0" eaLnBrk="0" fontAlgn="base" latinLnBrk="0" hangingPunct="0">
                        <a:lnSpc>
                          <a:spcPct val="100000"/>
                        </a:lnSpc>
                        <a:spcBef>
                          <a:spcPct val="20000"/>
                        </a:spcBef>
                        <a:spcAft>
                          <a:spcPct val="0"/>
                        </a:spcAft>
                        <a:buClr>
                          <a:schemeClr val="tx1"/>
                        </a:buClr>
                        <a:buSzPct val="90000"/>
                        <a:buFont typeface="Monotype Sorts" charset="2"/>
                        <a:buChar char="n"/>
                        <a:defRPr sz="1600" b="1" i="0" u="none" kern="1200" baseline="0">
                          <a:solidFill>
                            <a:schemeClr val="tx1"/>
                          </a:solidFill>
                          <a:latin typeface="宋体" panose="02010600030101010101" pitchFamily="2" charset="-122"/>
                          <a:ea typeface="宋体" panose="02010600030101010101" pitchFamily="2" charset="-122"/>
                        </a:defRPr>
                      </a:lvl4pPr>
                      <a:lvl5pPr marL="1052830" lvl="4" indent="0" algn="l" defTabSz="914400" rtl="0" eaLnBrk="0" fontAlgn="base" latinLnBrk="0" hangingPunct="0">
                        <a:lnSpc>
                          <a:spcPct val="100000"/>
                        </a:lnSpc>
                        <a:spcBef>
                          <a:spcPct val="20000"/>
                        </a:spcBef>
                        <a:spcAft>
                          <a:spcPct val="0"/>
                        </a:spcAft>
                        <a:buClr>
                          <a:schemeClr val="tx1"/>
                        </a:buClr>
                        <a:buSzPct val="90000"/>
                        <a:buFont typeface="Monotype Sorts" charset="2"/>
                        <a:buChar char="u"/>
                        <a:defRPr sz="1400" b="1" i="0" u="none" kern="1200" baseline="0">
                          <a:solidFill>
                            <a:schemeClr val="tx1"/>
                          </a:solidFill>
                          <a:latin typeface="宋体" panose="02010600030101010101" pitchFamily="2" charset="-122"/>
                          <a:ea typeface="宋体" panose="02010600030101010101" pitchFamily="2" charset="-122"/>
                        </a:defRPr>
                      </a:lvl5pPr>
                    </a:lstStyle>
                    <a:p>
                      <a:pPr marL="0" lvl="0" indent="0" defTabSz="1002030">
                        <a:buNone/>
                      </a:pPr>
                      <a:r>
                        <a:rPr lang="zh-CN" altLang="en-US" sz="2200" b="0" dirty="0">
                          <a:solidFill>
                            <a:srgbClr val="FFFF00"/>
                          </a:solidFill>
                        </a:rPr>
                        <a:t>输入发出</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Clr>
                          <a:schemeClr val="tx1"/>
                        </a:buClr>
                        <a:buSzTx/>
                        <a:buFont typeface="Monotype Sorts" charset="2"/>
                        <a:buAutoNum type="ea1JpnChsDbPeriod"/>
                        <a:defRPr sz="2400" b="1" u="none" kern="1200" baseline="0">
                          <a:solidFill>
                            <a:schemeClr val="tx1"/>
                          </a:solidFill>
                          <a:latin typeface="宋体" panose="02010600030101010101" pitchFamily="2" charset="-122"/>
                          <a:ea typeface="宋体" panose="02010600030101010101" pitchFamily="2" charset="-122"/>
                        </a:defRPr>
                      </a:lvl1pPr>
                      <a:lvl2pPr marL="571500" lvl="1" indent="0" algn="l" defTabSz="914400" rtl="0" eaLnBrk="0" fontAlgn="base" latinLnBrk="0" hangingPunct="0">
                        <a:lnSpc>
                          <a:spcPct val="100000"/>
                        </a:lnSpc>
                        <a:spcBef>
                          <a:spcPct val="20000"/>
                        </a:spcBef>
                        <a:spcAft>
                          <a:spcPct val="0"/>
                        </a:spcAft>
                        <a:buClr>
                          <a:schemeClr val="tx1"/>
                        </a:buClr>
                        <a:buSzTx/>
                        <a:buFont typeface="Monotype Sorts" charset="2"/>
                        <a:buAutoNum type="arabicPeriod"/>
                        <a:defRPr sz="2000" b="1" i="0" u="none" kern="1200" baseline="0">
                          <a:solidFill>
                            <a:schemeClr val="tx1"/>
                          </a:solidFill>
                          <a:latin typeface="宋体" panose="02010600030101010101" pitchFamily="2" charset="-122"/>
                          <a:ea typeface="宋体" panose="02010600030101010101" pitchFamily="2" charset="-122"/>
                        </a:defRPr>
                      </a:lvl2pPr>
                      <a:lvl3pPr marL="1052830" lvl="2" indent="0" algn="l" defTabSz="914400" rtl="0" eaLnBrk="0" fontAlgn="base" latinLnBrk="0" hangingPunct="0">
                        <a:lnSpc>
                          <a:spcPct val="100000"/>
                        </a:lnSpc>
                        <a:spcBef>
                          <a:spcPct val="20000"/>
                        </a:spcBef>
                        <a:spcAft>
                          <a:spcPct val="0"/>
                        </a:spcAft>
                        <a:buClr>
                          <a:schemeClr val="tx1"/>
                        </a:buClr>
                        <a:buSzPct val="90000"/>
                        <a:buFont typeface="Monotype Sorts" charset="2"/>
                        <a:buChar char="l"/>
                        <a:defRPr sz="1800" b="1" i="0" u="none" kern="1200" baseline="0">
                          <a:solidFill>
                            <a:schemeClr val="tx1"/>
                          </a:solidFill>
                          <a:latin typeface="宋体" panose="02010600030101010101" pitchFamily="2" charset="-122"/>
                          <a:ea typeface="宋体" panose="02010600030101010101" pitchFamily="2" charset="-122"/>
                        </a:defRPr>
                      </a:lvl3pPr>
                      <a:lvl4pPr marL="1052830" lvl="3" indent="0" algn="l" defTabSz="914400" rtl="0" eaLnBrk="0" fontAlgn="base" latinLnBrk="0" hangingPunct="0">
                        <a:lnSpc>
                          <a:spcPct val="100000"/>
                        </a:lnSpc>
                        <a:spcBef>
                          <a:spcPct val="20000"/>
                        </a:spcBef>
                        <a:spcAft>
                          <a:spcPct val="0"/>
                        </a:spcAft>
                        <a:buClr>
                          <a:schemeClr val="tx1"/>
                        </a:buClr>
                        <a:buSzPct val="90000"/>
                        <a:buFont typeface="Monotype Sorts" charset="2"/>
                        <a:buChar char="n"/>
                        <a:defRPr sz="1600" b="1" i="0" u="none" kern="1200" baseline="0">
                          <a:solidFill>
                            <a:schemeClr val="tx1"/>
                          </a:solidFill>
                          <a:latin typeface="宋体" panose="02010600030101010101" pitchFamily="2" charset="-122"/>
                          <a:ea typeface="宋体" panose="02010600030101010101" pitchFamily="2" charset="-122"/>
                        </a:defRPr>
                      </a:lvl4pPr>
                      <a:lvl5pPr marL="1052830" lvl="4" indent="0" algn="l" defTabSz="914400" rtl="0" eaLnBrk="0" fontAlgn="base" latinLnBrk="0" hangingPunct="0">
                        <a:lnSpc>
                          <a:spcPct val="100000"/>
                        </a:lnSpc>
                        <a:spcBef>
                          <a:spcPct val="20000"/>
                        </a:spcBef>
                        <a:spcAft>
                          <a:spcPct val="0"/>
                        </a:spcAft>
                        <a:buClr>
                          <a:schemeClr val="tx1"/>
                        </a:buClr>
                        <a:buSzPct val="90000"/>
                        <a:buFont typeface="Monotype Sorts" charset="2"/>
                        <a:buChar char="u"/>
                        <a:defRPr sz="1400" b="1" i="0" u="none" kern="1200" baseline="0">
                          <a:solidFill>
                            <a:schemeClr val="tx1"/>
                          </a:solidFill>
                          <a:latin typeface="宋体" panose="02010600030101010101" pitchFamily="2" charset="-122"/>
                          <a:ea typeface="宋体" panose="02010600030101010101" pitchFamily="2" charset="-122"/>
                        </a:defRPr>
                      </a:lvl5pPr>
                    </a:lstStyle>
                    <a:p>
                      <a:pPr marL="0" lvl="0" indent="0" defTabSz="1002030">
                        <a:buNone/>
                      </a:pPr>
                      <a:r>
                        <a:rPr lang="zh-CN" altLang="en-US" sz="2200" b="0" dirty="0">
                          <a:solidFill>
                            <a:srgbClr val="FFFF00"/>
                          </a:solidFill>
                        </a:rPr>
                        <a:t>输出收存</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Clr>
                          <a:schemeClr val="tx1"/>
                        </a:buClr>
                        <a:buSzTx/>
                        <a:buFont typeface="Monotype Sorts" charset="2"/>
                        <a:buAutoNum type="ea1JpnChsDbPeriod"/>
                        <a:defRPr sz="2400" b="1" u="none" kern="1200" baseline="0">
                          <a:solidFill>
                            <a:schemeClr val="tx1"/>
                          </a:solidFill>
                          <a:latin typeface="宋体" panose="02010600030101010101" pitchFamily="2" charset="-122"/>
                          <a:ea typeface="宋体" panose="02010600030101010101" pitchFamily="2" charset="-122"/>
                        </a:defRPr>
                      </a:lvl1pPr>
                      <a:lvl2pPr marL="571500" lvl="1" indent="0" algn="l" defTabSz="914400" rtl="0" eaLnBrk="0" fontAlgn="base" latinLnBrk="0" hangingPunct="0">
                        <a:lnSpc>
                          <a:spcPct val="100000"/>
                        </a:lnSpc>
                        <a:spcBef>
                          <a:spcPct val="20000"/>
                        </a:spcBef>
                        <a:spcAft>
                          <a:spcPct val="0"/>
                        </a:spcAft>
                        <a:buClr>
                          <a:schemeClr val="tx1"/>
                        </a:buClr>
                        <a:buSzTx/>
                        <a:buFont typeface="Monotype Sorts" charset="2"/>
                        <a:buAutoNum type="arabicPeriod"/>
                        <a:defRPr sz="2000" b="1" i="0" u="none" kern="1200" baseline="0">
                          <a:solidFill>
                            <a:schemeClr val="tx1"/>
                          </a:solidFill>
                          <a:latin typeface="宋体" panose="02010600030101010101" pitchFamily="2" charset="-122"/>
                          <a:ea typeface="宋体" panose="02010600030101010101" pitchFamily="2" charset="-122"/>
                        </a:defRPr>
                      </a:lvl2pPr>
                      <a:lvl3pPr marL="1052830" lvl="2" indent="0" algn="l" defTabSz="914400" rtl="0" eaLnBrk="0" fontAlgn="base" latinLnBrk="0" hangingPunct="0">
                        <a:lnSpc>
                          <a:spcPct val="100000"/>
                        </a:lnSpc>
                        <a:spcBef>
                          <a:spcPct val="20000"/>
                        </a:spcBef>
                        <a:spcAft>
                          <a:spcPct val="0"/>
                        </a:spcAft>
                        <a:buClr>
                          <a:schemeClr val="tx1"/>
                        </a:buClr>
                        <a:buSzPct val="90000"/>
                        <a:buFont typeface="Monotype Sorts" charset="2"/>
                        <a:buChar char="l"/>
                        <a:defRPr sz="1800" b="1" i="0" u="none" kern="1200" baseline="0">
                          <a:solidFill>
                            <a:schemeClr val="tx1"/>
                          </a:solidFill>
                          <a:latin typeface="宋体" panose="02010600030101010101" pitchFamily="2" charset="-122"/>
                          <a:ea typeface="宋体" panose="02010600030101010101" pitchFamily="2" charset="-122"/>
                        </a:defRPr>
                      </a:lvl3pPr>
                      <a:lvl4pPr marL="1052830" lvl="3" indent="0" algn="l" defTabSz="914400" rtl="0" eaLnBrk="0" fontAlgn="base" latinLnBrk="0" hangingPunct="0">
                        <a:lnSpc>
                          <a:spcPct val="100000"/>
                        </a:lnSpc>
                        <a:spcBef>
                          <a:spcPct val="20000"/>
                        </a:spcBef>
                        <a:spcAft>
                          <a:spcPct val="0"/>
                        </a:spcAft>
                        <a:buClr>
                          <a:schemeClr val="tx1"/>
                        </a:buClr>
                        <a:buSzPct val="90000"/>
                        <a:buFont typeface="Monotype Sorts" charset="2"/>
                        <a:buChar char="n"/>
                        <a:defRPr sz="1600" b="1" i="0" u="none" kern="1200" baseline="0">
                          <a:solidFill>
                            <a:schemeClr val="tx1"/>
                          </a:solidFill>
                          <a:latin typeface="宋体" panose="02010600030101010101" pitchFamily="2" charset="-122"/>
                          <a:ea typeface="宋体" panose="02010600030101010101" pitchFamily="2" charset="-122"/>
                        </a:defRPr>
                      </a:lvl4pPr>
                      <a:lvl5pPr marL="1052830" lvl="4" indent="0" algn="l" defTabSz="914400" rtl="0" eaLnBrk="0" fontAlgn="base" latinLnBrk="0" hangingPunct="0">
                        <a:lnSpc>
                          <a:spcPct val="100000"/>
                        </a:lnSpc>
                        <a:spcBef>
                          <a:spcPct val="20000"/>
                        </a:spcBef>
                        <a:spcAft>
                          <a:spcPct val="0"/>
                        </a:spcAft>
                        <a:buClr>
                          <a:schemeClr val="tx1"/>
                        </a:buClr>
                        <a:buSzPct val="90000"/>
                        <a:buFont typeface="Monotype Sorts" charset="2"/>
                        <a:buChar char="u"/>
                        <a:defRPr sz="1400" b="1" i="0" u="none" kern="1200" baseline="0">
                          <a:solidFill>
                            <a:schemeClr val="tx1"/>
                          </a:solidFill>
                          <a:latin typeface="宋体" panose="02010600030101010101" pitchFamily="2" charset="-122"/>
                          <a:ea typeface="宋体" panose="02010600030101010101" pitchFamily="2" charset="-122"/>
                        </a:defRPr>
                      </a:lvl5pPr>
                    </a:lstStyle>
                    <a:p>
                      <a:pPr marL="0" lvl="0" indent="0" defTabSz="1002030">
                        <a:buNone/>
                      </a:pPr>
                      <a:r>
                        <a:rPr lang="zh-CN" altLang="en-US" sz="2200" b="0" dirty="0">
                          <a:solidFill>
                            <a:srgbClr val="FFFF00"/>
                          </a:solidFill>
                        </a:rPr>
                        <a:t>输出</a:t>
                      </a:r>
                    </a:p>
                    <a:p>
                      <a:pPr marL="0" lvl="0" indent="0" defTabSz="1002030">
                        <a:buNone/>
                      </a:pPr>
                      <a:r>
                        <a:rPr lang="zh-CN" altLang="en-US" sz="2200" b="0" dirty="0">
                          <a:solidFill>
                            <a:srgbClr val="FFFF00"/>
                          </a:solidFill>
                        </a:rPr>
                        <a:t>发出</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843088">
                <a:tc gridSpan="4">
                  <a:txBody>
                    <a:bodyPr/>
                    <a:lstStyle>
                      <a:lvl1pPr marL="0" lvl="0" indent="0" algn="l" defTabSz="914400" rtl="0" eaLnBrk="0" fontAlgn="base" latinLnBrk="0" hangingPunct="0">
                        <a:lnSpc>
                          <a:spcPct val="100000"/>
                        </a:lnSpc>
                        <a:spcBef>
                          <a:spcPct val="20000"/>
                        </a:spcBef>
                        <a:spcAft>
                          <a:spcPct val="0"/>
                        </a:spcAft>
                        <a:buClr>
                          <a:schemeClr val="tx1"/>
                        </a:buClr>
                        <a:buSzTx/>
                        <a:buFont typeface="Monotype Sorts" charset="2"/>
                        <a:buAutoNum type="ea1JpnChsDbPeriod"/>
                        <a:defRPr sz="2400" b="1" u="none" kern="1200" baseline="0">
                          <a:solidFill>
                            <a:schemeClr val="tx1"/>
                          </a:solidFill>
                          <a:latin typeface="宋体" panose="02010600030101010101" pitchFamily="2" charset="-122"/>
                          <a:ea typeface="宋体" panose="02010600030101010101" pitchFamily="2" charset="-122"/>
                        </a:defRPr>
                      </a:lvl1pPr>
                      <a:lvl2pPr marL="571500" lvl="1" indent="0" algn="l" defTabSz="914400" rtl="0" eaLnBrk="0" fontAlgn="base" latinLnBrk="0" hangingPunct="0">
                        <a:lnSpc>
                          <a:spcPct val="100000"/>
                        </a:lnSpc>
                        <a:spcBef>
                          <a:spcPct val="20000"/>
                        </a:spcBef>
                        <a:spcAft>
                          <a:spcPct val="0"/>
                        </a:spcAft>
                        <a:buClr>
                          <a:schemeClr val="tx1"/>
                        </a:buClr>
                        <a:buSzTx/>
                        <a:buFont typeface="Monotype Sorts" charset="2"/>
                        <a:buAutoNum type="arabicPeriod"/>
                        <a:defRPr sz="2000" b="1" i="0" u="none" kern="1200" baseline="0">
                          <a:solidFill>
                            <a:schemeClr val="tx1"/>
                          </a:solidFill>
                          <a:latin typeface="宋体" panose="02010600030101010101" pitchFamily="2" charset="-122"/>
                          <a:ea typeface="宋体" panose="02010600030101010101" pitchFamily="2" charset="-122"/>
                        </a:defRPr>
                      </a:lvl2pPr>
                      <a:lvl3pPr marL="1052830" lvl="2" indent="0" algn="l" defTabSz="914400" rtl="0" eaLnBrk="0" fontAlgn="base" latinLnBrk="0" hangingPunct="0">
                        <a:lnSpc>
                          <a:spcPct val="100000"/>
                        </a:lnSpc>
                        <a:spcBef>
                          <a:spcPct val="20000"/>
                        </a:spcBef>
                        <a:spcAft>
                          <a:spcPct val="0"/>
                        </a:spcAft>
                        <a:buClr>
                          <a:schemeClr val="tx1"/>
                        </a:buClr>
                        <a:buSzPct val="90000"/>
                        <a:buFont typeface="Monotype Sorts" charset="2"/>
                        <a:buChar char="l"/>
                        <a:defRPr sz="1800" b="1" i="0" u="none" kern="1200" baseline="0">
                          <a:solidFill>
                            <a:schemeClr val="tx1"/>
                          </a:solidFill>
                          <a:latin typeface="宋体" panose="02010600030101010101" pitchFamily="2" charset="-122"/>
                          <a:ea typeface="宋体" panose="02010600030101010101" pitchFamily="2" charset="-122"/>
                        </a:defRPr>
                      </a:lvl3pPr>
                      <a:lvl4pPr marL="1052830" lvl="3" indent="0" algn="l" defTabSz="914400" rtl="0" eaLnBrk="0" fontAlgn="base" latinLnBrk="0" hangingPunct="0">
                        <a:lnSpc>
                          <a:spcPct val="100000"/>
                        </a:lnSpc>
                        <a:spcBef>
                          <a:spcPct val="20000"/>
                        </a:spcBef>
                        <a:spcAft>
                          <a:spcPct val="0"/>
                        </a:spcAft>
                        <a:buClr>
                          <a:schemeClr val="tx1"/>
                        </a:buClr>
                        <a:buSzPct val="90000"/>
                        <a:buFont typeface="Monotype Sorts" charset="2"/>
                        <a:buChar char="n"/>
                        <a:defRPr sz="1600" b="1" i="0" u="none" kern="1200" baseline="0">
                          <a:solidFill>
                            <a:schemeClr val="tx1"/>
                          </a:solidFill>
                          <a:latin typeface="宋体" panose="02010600030101010101" pitchFamily="2" charset="-122"/>
                          <a:ea typeface="宋体" panose="02010600030101010101" pitchFamily="2" charset="-122"/>
                        </a:defRPr>
                      </a:lvl4pPr>
                      <a:lvl5pPr marL="1052830" lvl="4" indent="0" algn="l" defTabSz="914400" rtl="0" eaLnBrk="0" fontAlgn="base" latinLnBrk="0" hangingPunct="0">
                        <a:lnSpc>
                          <a:spcPct val="100000"/>
                        </a:lnSpc>
                        <a:spcBef>
                          <a:spcPct val="20000"/>
                        </a:spcBef>
                        <a:spcAft>
                          <a:spcPct val="0"/>
                        </a:spcAft>
                        <a:buClr>
                          <a:schemeClr val="tx1"/>
                        </a:buClr>
                        <a:buSzPct val="90000"/>
                        <a:buFont typeface="Monotype Sorts" charset="2"/>
                        <a:buChar char="u"/>
                        <a:defRPr sz="1400" b="1" i="0" u="none" kern="1200" baseline="0">
                          <a:solidFill>
                            <a:schemeClr val="tx1"/>
                          </a:solidFill>
                          <a:latin typeface="宋体" panose="02010600030101010101" pitchFamily="2" charset="-122"/>
                          <a:ea typeface="宋体" panose="02010600030101010101" pitchFamily="2" charset="-122"/>
                        </a:defRPr>
                      </a:lvl5pPr>
                    </a:lstStyle>
                    <a:p>
                      <a:pPr marL="0" lvl="0" indent="0" defTabSz="1002030">
                        <a:buNone/>
                      </a:pPr>
                      <a:endParaRPr lang="zh-CN" altLang="en-US" dirty="0"/>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xBody>
                    <a:bodyPr/>
                    <a:lstStyle/>
                    <a:p>
                      <a:endParaRPr lang="zh-CN"/>
                    </a:p>
                  </a:txBody>
                  <a:tcP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xBody>
                    <a:bodyPr/>
                    <a:lstStyle/>
                    <a:p>
                      <a:endParaRPr lang="zh-CN"/>
                    </a:p>
                  </a:txBody>
                  <a:tcPr>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r>
            </a:tbl>
          </a:graphicData>
        </a:graphic>
      </p:graphicFrame>
      <p:sp>
        <p:nvSpPr>
          <p:cNvPr id="705640" name="文本框 705639"/>
          <p:cNvSpPr txBox="1"/>
          <p:nvPr/>
        </p:nvSpPr>
        <p:spPr>
          <a:xfrm>
            <a:off x="3973513" y="5065713"/>
            <a:ext cx="914400" cy="452437"/>
          </a:xfrm>
          <a:prstGeom prst="rect">
            <a:avLst/>
          </a:prstGeom>
          <a:noFill/>
          <a:ln w="31750" cap="flat" cmpd="sng">
            <a:solidFill>
              <a:srgbClr val="FF00FF"/>
            </a:solidFill>
            <a:prstDash val="solid"/>
            <a:miter/>
            <a:headEnd type="none" w="med" len="med"/>
            <a:tailEnd type="none" w="med" len="med"/>
          </a:ln>
        </p:spPr>
        <p:txBody>
          <a:bodyPr>
            <a:spAutoFit/>
          </a:bodyPr>
          <a:lstStyle/>
          <a:p>
            <a:pPr eaLnBrk="1" hangingPunct="1">
              <a:lnSpc>
                <a:spcPct val="90000"/>
              </a:lnSpc>
              <a:spcBef>
                <a:spcPct val="50000"/>
              </a:spcBef>
            </a:pPr>
            <a:r>
              <a:rPr lang="en-US" altLang="zh-CN" sz="2400" b="1">
                <a:solidFill>
                  <a:srgbClr val="00FFFF"/>
                </a:solidFill>
                <a:latin typeface="Times New Roman" panose="02020603050405020304" pitchFamily="18" charset="0"/>
                <a:ea typeface="宋体" panose="02010600030101010101" pitchFamily="2" charset="-122"/>
              </a:rPr>
              <a:t>Job1</a:t>
            </a:r>
          </a:p>
        </p:txBody>
      </p:sp>
      <p:sp>
        <p:nvSpPr>
          <p:cNvPr id="705641" name="文本框 705640"/>
          <p:cNvSpPr txBox="1"/>
          <p:nvPr/>
        </p:nvSpPr>
        <p:spPr>
          <a:xfrm>
            <a:off x="3973513" y="5603875"/>
            <a:ext cx="914400" cy="452438"/>
          </a:xfrm>
          <a:prstGeom prst="rect">
            <a:avLst/>
          </a:prstGeom>
          <a:noFill/>
          <a:ln w="31750" cap="flat" cmpd="sng">
            <a:solidFill>
              <a:srgbClr val="FF00FF"/>
            </a:solidFill>
            <a:prstDash val="solid"/>
            <a:miter/>
            <a:headEnd type="none" w="med" len="med"/>
            <a:tailEnd type="none" w="med" len="med"/>
          </a:ln>
        </p:spPr>
        <p:txBody>
          <a:bodyPr>
            <a:spAutoFit/>
          </a:bodyPr>
          <a:lstStyle/>
          <a:p>
            <a:pPr eaLnBrk="1" hangingPunct="1">
              <a:lnSpc>
                <a:spcPct val="90000"/>
              </a:lnSpc>
              <a:spcBef>
                <a:spcPct val="50000"/>
              </a:spcBef>
            </a:pPr>
            <a:r>
              <a:rPr lang="en-US" altLang="zh-CN" sz="2400" b="1">
                <a:solidFill>
                  <a:srgbClr val="00FFFF"/>
                </a:solidFill>
                <a:latin typeface="Times New Roman" panose="02020603050405020304" pitchFamily="18" charset="0"/>
                <a:ea typeface="宋体" panose="02010600030101010101" pitchFamily="2" charset="-122"/>
              </a:rPr>
              <a:t>Job2</a:t>
            </a:r>
          </a:p>
        </p:txBody>
      </p:sp>
      <p:sp>
        <p:nvSpPr>
          <p:cNvPr id="705642" name="文本框 705641"/>
          <p:cNvSpPr txBox="1"/>
          <p:nvPr/>
        </p:nvSpPr>
        <p:spPr>
          <a:xfrm>
            <a:off x="3973513" y="6202363"/>
            <a:ext cx="914400" cy="452437"/>
          </a:xfrm>
          <a:prstGeom prst="rect">
            <a:avLst/>
          </a:prstGeom>
          <a:noFill/>
          <a:ln w="31750" cap="flat" cmpd="sng">
            <a:solidFill>
              <a:srgbClr val="FF00FF"/>
            </a:solidFill>
            <a:prstDash val="solid"/>
            <a:miter/>
            <a:headEnd type="none" w="med" len="med"/>
            <a:tailEnd type="none" w="med" len="med"/>
          </a:ln>
        </p:spPr>
        <p:txBody>
          <a:bodyPr>
            <a:spAutoFit/>
          </a:bodyPr>
          <a:lstStyle/>
          <a:p>
            <a:pPr eaLnBrk="1" hangingPunct="1">
              <a:lnSpc>
                <a:spcPct val="90000"/>
              </a:lnSpc>
              <a:spcBef>
                <a:spcPct val="50000"/>
              </a:spcBef>
            </a:pPr>
            <a:r>
              <a:rPr lang="en-US" altLang="zh-CN" sz="2400" b="1">
                <a:solidFill>
                  <a:srgbClr val="00FFFF"/>
                </a:solidFill>
                <a:latin typeface="Times New Roman" panose="02020603050405020304" pitchFamily="18" charset="0"/>
                <a:ea typeface="宋体" panose="02010600030101010101" pitchFamily="2" charset="-122"/>
              </a:rPr>
              <a:t>Job3</a:t>
            </a:r>
          </a:p>
        </p:txBody>
      </p:sp>
      <p:sp>
        <p:nvSpPr>
          <p:cNvPr id="705643" name="文本框 705642"/>
          <p:cNvSpPr txBox="1"/>
          <p:nvPr/>
        </p:nvSpPr>
        <p:spPr>
          <a:xfrm>
            <a:off x="849313" y="4765675"/>
            <a:ext cx="914400" cy="452438"/>
          </a:xfrm>
          <a:prstGeom prst="rect">
            <a:avLst/>
          </a:prstGeom>
          <a:noFill/>
          <a:ln w="31750" cap="flat" cmpd="sng">
            <a:solidFill>
              <a:srgbClr val="FF00FF"/>
            </a:solidFill>
            <a:prstDash val="solid"/>
            <a:miter/>
            <a:headEnd type="none" w="med" len="med"/>
            <a:tailEnd type="none" w="med" len="med"/>
          </a:ln>
        </p:spPr>
        <p:txBody>
          <a:bodyPr>
            <a:spAutoFit/>
          </a:bodyPr>
          <a:lstStyle/>
          <a:p>
            <a:pPr eaLnBrk="1" hangingPunct="1">
              <a:lnSpc>
                <a:spcPct val="90000"/>
              </a:lnSpc>
              <a:spcBef>
                <a:spcPct val="50000"/>
              </a:spcBef>
            </a:pPr>
            <a:r>
              <a:rPr lang="en-US" altLang="zh-CN" sz="2400" b="1">
                <a:solidFill>
                  <a:srgbClr val="00FFFF"/>
                </a:solidFill>
                <a:latin typeface="Times New Roman" panose="02020603050405020304" pitchFamily="18" charset="0"/>
                <a:ea typeface="宋体" panose="02010600030101010101" pitchFamily="2" charset="-122"/>
              </a:rPr>
              <a:t>Job1</a:t>
            </a:r>
          </a:p>
        </p:txBody>
      </p:sp>
      <p:sp>
        <p:nvSpPr>
          <p:cNvPr id="705644" name="文本框 705643"/>
          <p:cNvSpPr txBox="1"/>
          <p:nvPr/>
        </p:nvSpPr>
        <p:spPr>
          <a:xfrm>
            <a:off x="849313" y="5446713"/>
            <a:ext cx="914400" cy="452437"/>
          </a:xfrm>
          <a:prstGeom prst="rect">
            <a:avLst/>
          </a:prstGeom>
          <a:noFill/>
          <a:ln w="31750" cap="flat" cmpd="sng">
            <a:solidFill>
              <a:srgbClr val="FF00FF"/>
            </a:solidFill>
            <a:prstDash val="solid"/>
            <a:miter/>
            <a:headEnd type="none" w="med" len="med"/>
            <a:tailEnd type="none" w="med" len="med"/>
          </a:ln>
        </p:spPr>
        <p:txBody>
          <a:bodyPr>
            <a:spAutoFit/>
          </a:bodyPr>
          <a:lstStyle/>
          <a:p>
            <a:pPr eaLnBrk="1" hangingPunct="1">
              <a:lnSpc>
                <a:spcPct val="90000"/>
              </a:lnSpc>
              <a:spcBef>
                <a:spcPct val="50000"/>
              </a:spcBef>
            </a:pPr>
            <a:r>
              <a:rPr lang="en-US" altLang="zh-CN" sz="2400" b="1">
                <a:solidFill>
                  <a:srgbClr val="00FFFF"/>
                </a:solidFill>
                <a:latin typeface="Times New Roman" panose="02020603050405020304" pitchFamily="18" charset="0"/>
                <a:ea typeface="宋体" panose="02010600030101010101" pitchFamily="2" charset="-122"/>
              </a:rPr>
              <a:t>Job2</a:t>
            </a:r>
          </a:p>
        </p:txBody>
      </p:sp>
      <p:sp>
        <p:nvSpPr>
          <p:cNvPr id="705645" name="文本框 705644"/>
          <p:cNvSpPr txBox="1"/>
          <p:nvPr/>
        </p:nvSpPr>
        <p:spPr>
          <a:xfrm>
            <a:off x="849313" y="6197600"/>
            <a:ext cx="914400" cy="452438"/>
          </a:xfrm>
          <a:prstGeom prst="rect">
            <a:avLst/>
          </a:prstGeom>
          <a:noFill/>
          <a:ln w="31750" cap="flat" cmpd="sng">
            <a:solidFill>
              <a:srgbClr val="FF00FF"/>
            </a:solidFill>
            <a:prstDash val="solid"/>
            <a:miter/>
            <a:headEnd type="none" w="med" len="med"/>
            <a:tailEnd type="none" w="med" len="med"/>
          </a:ln>
        </p:spPr>
        <p:txBody>
          <a:bodyPr>
            <a:spAutoFit/>
          </a:bodyPr>
          <a:lstStyle/>
          <a:p>
            <a:pPr eaLnBrk="1" hangingPunct="1">
              <a:lnSpc>
                <a:spcPct val="90000"/>
              </a:lnSpc>
              <a:spcBef>
                <a:spcPct val="50000"/>
              </a:spcBef>
            </a:pPr>
            <a:r>
              <a:rPr lang="en-US" altLang="zh-CN" sz="2400" b="1">
                <a:solidFill>
                  <a:srgbClr val="00FFFF"/>
                </a:solidFill>
                <a:latin typeface="Times New Roman" panose="02020603050405020304" pitchFamily="18" charset="0"/>
                <a:ea typeface="宋体" panose="02010600030101010101" pitchFamily="2" charset="-122"/>
              </a:rPr>
              <a:t>Job3</a:t>
            </a:r>
          </a:p>
        </p:txBody>
      </p:sp>
      <p:sp>
        <p:nvSpPr>
          <p:cNvPr id="705646" name="直接连接符 705645"/>
          <p:cNvSpPr/>
          <p:nvPr/>
        </p:nvSpPr>
        <p:spPr>
          <a:xfrm flipV="1">
            <a:off x="1306513" y="5903913"/>
            <a:ext cx="0" cy="304800"/>
          </a:xfrm>
          <a:prstGeom prst="line">
            <a:avLst/>
          </a:prstGeom>
          <a:ln w="31750" cap="flat" cmpd="sng">
            <a:solidFill>
              <a:srgbClr val="FF0000"/>
            </a:solidFill>
            <a:prstDash val="solid"/>
            <a:headEnd type="none" w="med" len="med"/>
            <a:tailEnd type="triangle" w="med" len="med"/>
          </a:ln>
        </p:spPr>
      </p:sp>
      <p:sp>
        <p:nvSpPr>
          <p:cNvPr id="705647" name="直接连接符 705646"/>
          <p:cNvSpPr/>
          <p:nvPr/>
        </p:nvSpPr>
        <p:spPr>
          <a:xfrm flipV="1">
            <a:off x="1306513" y="5218113"/>
            <a:ext cx="0" cy="228600"/>
          </a:xfrm>
          <a:prstGeom prst="line">
            <a:avLst/>
          </a:prstGeom>
          <a:ln w="31750" cap="flat" cmpd="sng">
            <a:solidFill>
              <a:srgbClr val="FF0000"/>
            </a:solidFill>
            <a:prstDash val="solid"/>
            <a:headEnd type="none" w="med" len="med"/>
            <a:tailEnd type="triangle" w="med" len="med"/>
          </a:ln>
        </p:spPr>
      </p:sp>
      <p:sp>
        <p:nvSpPr>
          <p:cNvPr id="705648" name="任意多边形 705647"/>
          <p:cNvSpPr/>
          <p:nvPr/>
        </p:nvSpPr>
        <p:spPr>
          <a:xfrm>
            <a:off x="1763713" y="4913313"/>
            <a:ext cx="1143000" cy="393700"/>
          </a:xfrm>
          <a:custGeom>
            <a:avLst/>
            <a:gdLst/>
            <a:ahLst/>
            <a:cxnLst/>
            <a:rect l="0" t="0" r="0" b="0"/>
            <a:pathLst>
              <a:path w="720" h="248">
                <a:moveTo>
                  <a:pt x="0" y="48"/>
                </a:moveTo>
                <a:cubicBezTo>
                  <a:pt x="84" y="148"/>
                  <a:pt x="168" y="248"/>
                  <a:pt x="288" y="240"/>
                </a:cubicBezTo>
                <a:cubicBezTo>
                  <a:pt x="408" y="232"/>
                  <a:pt x="564" y="116"/>
                  <a:pt x="720" y="0"/>
                </a:cubicBezTo>
              </a:path>
            </a:pathLst>
          </a:custGeom>
          <a:noFill/>
          <a:ln w="31750" cap="flat" cmpd="sng">
            <a:solidFill>
              <a:srgbClr val="FF0000">
                <a:alpha val="100000"/>
              </a:srgbClr>
            </a:solidFill>
            <a:prstDash val="solid"/>
            <a:headEnd type="none" w="med" len="med"/>
            <a:tailEnd type="triangle" w="med" len="med"/>
          </a:ln>
        </p:spPr>
        <p:txBody>
          <a:bodyPr/>
          <a:lstStyle/>
          <a:p>
            <a:endParaRPr lang="zh-CN" altLang="en-US"/>
          </a:p>
        </p:txBody>
      </p:sp>
      <p:sp>
        <p:nvSpPr>
          <p:cNvPr id="705649" name="任意多边形 705648"/>
          <p:cNvSpPr/>
          <p:nvPr/>
        </p:nvSpPr>
        <p:spPr>
          <a:xfrm>
            <a:off x="3795713" y="4910138"/>
            <a:ext cx="176212" cy="457200"/>
          </a:xfrm>
          <a:custGeom>
            <a:avLst/>
            <a:gdLst/>
            <a:ahLst/>
            <a:cxnLst/>
            <a:rect l="0" t="0" r="0" b="0"/>
            <a:pathLst>
              <a:path w="112" h="288">
                <a:moveTo>
                  <a:pt x="16" y="0"/>
                </a:moveTo>
                <a:cubicBezTo>
                  <a:pt x="8" y="72"/>
                  <a:pt x="0" y="144"/>
                  <a:pt x="16" y="192"/>
                </a:cubicBezTo>
                <a:cubicBezTo>
                  <a:pt x="32" y="240"/>
                  <a:pt x="72" y="264"/>
                  <a:pt x="112" y="288"/>
                </a:cubicBezTo>
              </a:path>
            </a:pathLst>
          </a:custGeom>
          <a:noFill/>
          <a:ln w="31750" cap="flat" cmpd="sng">
            <a:solidFill>
              <a:srgbClr val="FF0000">
                <a:alpha val="100000"/>
              </a:srgbClr>
            </a:solidFill>
            <a:prstDash val="solid"/>
            <a:headEnd type="none" w="med" len="med"/>
            <a:tailEnd type="triangle" w="med" len="med"/>
          </a:ln>
        </p:spPr>
        <p:txBody>
          <a:bodyPr/>
          <a:lstStyle/>
          <a:p>
            <a:endParaRPr lang="zh-CN" altLang="en-US"/>
          </a:p>
        </p:txBody>
      </p:sp>
      <p:sp>
        <p:nvSpPr>
          <p:cNvPr id="705650" name="任意多边形 705649"/>
          <p:cNvSpPr/>
          <p:nvPr/>
        </p:nvSpPr>
        <p:spPr>
          <a:xfrm>
            <a:off x="3541713" y="4913313"/>
            <a:ext cx="431800" cy="990600"/>
          </a:xfrm>
          <a:custGeom>
            <a:avLst/>
            <a:gdLst/>
            <a:ahLst/>
            <a:cxnLst/>
            <a:rect l="0" t="0" r="0" b="0"/>
            <a:pathLst>
              <a:path w="272" h="624">
                <a:moveTo>
                  <a:pt x="80" y="0"/>
                </a:moveTo>
                <a:cubicBezTo>
                  <a:pt x="40" y="164"/>
                  <a:pt x="0" y="328"/>
                  <a:pt x="32" y="432"/>
                </a:cubicBezTo>
                <a:cubicBezTo>
                  <a:pt x="64" y="536"/>
                  <a:pt x="168" y="580"/>
                  <a:pt x="272" y="624"/>
                </a:cubicBezTo>
              </a:path>
            </a:pathLst>
          </a:custGeom>
          <a:noFill/>
          <a:ln w="31750" cap="flat" cmpd="sng">
            <a:solidFill>
              <a:srgbClr val="FF0000">
                <a:alpha val="100000"/>
              </a:srgbClr>
            </a:solidFill>
            <a:prstDash val="solid"/>
            <a:headEnd type="none" w="med" len="med"/>
            <a:tailEnd type="triangle" w="med" len="med"/>
          </a:ln>
        </p:spPr>
        <p:txBody>
          <a:bodyPr/>
          <a:lstStyle/>
          <a:p>
            <a:endParaRPr lang="zh-CN" altLang="en-US"/>
          </a:p>
        </p:txBody>
      </p:sp>
      <p:sp>
        <p:nvSpPr>
          <p:cNvPr id="705651" name="任意多边形 705650"/>
          <p:cNvSpPr/>
          <p:nvPr/>
        </p:nvSpPr>
        <p:spPr>
          <a:xfrm>
            <a:off x="3198813" y="4913313"/>
            <a:ext cx="774700" cy="1524000"/>
          </a:xfrm>
          <a:custGeom>
            <a:avLst/>
            <a:gdLst/>
            <a:ahLst/>
            <a:cxnLst/>
            <a:rect l="0" t="0" r="0" b="0"/>
            <a:pathLst>
              <a:path w="488" h="960">
                <a:moveTo>
                  <a:pt x="152" y="0"/>
                </a:moveTo>
                <a:cubicBezTo>
                  <a:pt x="76" y="256"/>
                  <a:pt x="0" y="512"/>
                  <a:pt x="56" y="672"/>
                </a:cubicBezTo>
                <a:cubicBezTo>
                  <a:pt x="112" y="832"/>
                  <a:pt x="300" y="896"/>
                  <a:pt x="488" y="960"/>
                </a:cubicBezTo>
              </a:path>
            </a:pathLst>
          </a:custGeom>
          <a:noFill/>
          <a:ln w="31750" cap="flat" cmpd="sng">
            <a:solidFill>
              <a:srgbClr val="FF0000">
                <a:alpha val="100000"/>
              </a:srgbClr>
            </a:solidFill>
            <a:prstDash val="solid"/>
            <a:headEnd type="none" w="med" len="med"/>
            <a:tailEnd type="triangle" w="med" len="med"/>
          </a:ln>
        </p:spPr>
        <p:txBody>
          <a:bodyPr/>
          <a:lstStyle/>
          <a:p>
            <a:endParaRPr lang="zh-CN" altLang="en-US"/>
          </a:p>
        </p:txBody>
      </p:sp>
      <p:sp>
        <p:nvSpPr>
          <p:cNvPr id="705652" name="任意多边形 705651"/>
          <p:cNvSpPr/>
          <p:nvPr/>
        </p:nvSpPr>
        <p:spPr>
          <a:xfrm>
            <a:off x="4887913" y="4913313"/>
            <a:ext cx="266700" cy="355600"/>
          </a:xfrm>
          <a:custGeom>
            <a:avLst/>
            <a:gdLst/>
            <a:ahLst/>
            <a:cxnLst/>
            <a:rect l="0" t="0" r="0" b="0"/>
            <a:pathLst>
              <a:path w="168" h="224">
                <a:moveTo>
                  <a:pt x="0" y="192"/>
                </a:moveTo>
                <a:cubicBezTo>
                  <a:pt x="60" y="208"/>
                  <a:pt x="120" y="224"/>
                  <a:pt x="144" y="192"/>
                </a:cubicBezTo>
                <a:cubicBezTo>
                  <a:pt x="168" y="160"/>
                  <a:pt x="156" y="80"/>
                  <a:pt x="144" y="0"/>
                </a:cubicBezTo>
              </a:path>
            </a:pathLst>
          </a:custGeom>
          <a:noFill/>
          <a:ln w="31750" cap="flat" cmpd="sng">
            <a:solidFill>
              <a:srgbClr val="FF0000">
                <a:alpha val="100000"/>
              </a:srgbClr>
            </a:solidFill>
            <a:prstDash val="solid"/>
            <a:headEnd type="none" w="med" len="med"/>
            <a:tailEnd type="triangle" w="med" len="med"/>
          </a:ln>
        </p:spPr>
        <p:txBody>
          <a:bodyPr/>
          <a:lstStyle/>
          <a:p>
            <a:endParaRPr lang="zh-CN" altLang="en-US"/>
          </a:p>
        </p:txBody>
      </p:sp>
      <p:sp>
        <p:nvSpPr>
          <p:cNvPr id="705653" name="任意多边形 705652"/>
          <p:cNvSpPr/>
          <p:nvPr/>
        </p:nvSpPr>
        <p:spPr>
          <a:xfrm>
            <a:off x="4887913" y="4913313"/>
            <a:ext cx="457200" cy="1079500"/>
          </a:xfrm>
          <a:custGeom>
            <a:avLst/>
            <a:gdLst/>
            <a:ahLst/>
            <a:cxnLst/>
            <a:rect l="0" t="0" r="0" b="0"/>
            <a:pathLst>
              <a:path w="288" h="680">
                <a:moveTo>
                  <a:pt x="0" y="624"/>
                </a:moveTo>
                <a:cubicBezTo>
                  <a:pt x="72" y="652"/>
                  <a:pt x="144" y="680"/>
                  <a:pt x="192" y="576"/>
                </a:cubicBezTo>
                <a:cubicBezTo>
                  <a:pt x="240" y="472"/>
                  <a:pt x="264" y="236"/>
                  <a:pt x="288" y="0"/>
                </a:cubicBezTo>
              </a:path>
            </a:pathLst>
          </a:custGeom>
          <a:noFill/>
          <a:ln w="31750" cap="flat" cmpd="sng">
            <a:solidFill>
              <a:srgbClr val="FF0000">
                <a:alpha val="100000"/>
              </a:srgbClr>
            </a:solidFill>
            <a:prstDash val="solid"/>
            <a:headEnd type="none" w="med" len="med"/>
            <a:tailEnd type="triangle" w="med" len="med"/>
          </a:ln>
        </p:spPr>
        <p:txBody>
          <a:bodyPr/>
          <a:lstStyle/>
          <a:p>
            <a:endParaRPr lang="zh-CN" altLang="en-US"/>
          </a:p>
        </p:txBody>
      </p:sp>
      <p:sp>
        <p:nvSpPr>
          <p:cNvPr id="705654" name="任意多边形 705653"/>
          <p:cNvSpPr/>
          <p:nvPr/>
        </p:nvSpPr>
        <p:spPr>
          <a:xfrm>
            <a:off x="4887913" y="4913313"/>
            <a:ext cx="685800" cy="1790700"/>
          </a:xfrm>
          <a:custGeom>
            <a:avLst/>
            <a:gdLst/>
            <a:ahLst/>
            <a:cxnLst/>
            <a:rect l="0" t="0" r="0" b="0"/>
            <a:pathLst>
              <a:path w="432" h="1128">
                <a:moveTo>
                  <a:pt x="0" y="1008"/>
                </a:moveTo>
                <a:cubicBezTo>
                  <a:pt x="132" y="1068"/>
                  <a:pt x="264" y="1128"/>
                  <a:pt x="336" y="960"/>
                </a:cubicBezTo>
                <a:cubicBezTo>
                  <a:pt x="408" y="792"/>
                  <a:pt x="420" y="396"/>
                  <a:pt x="432" y="0"/>
                </a:cubicBezTo>
              </a:path>
            </a:pathLst>
          </a:custGeom>
          <a:noFill/>
          <a:ln w="31750" cap="flat" cmpd="sng">
            <a:solidFill>
              <a:srgbClr val="FF0000">
                <a:alpha val="100000"/>
              </a:srgbClr>
            </a:solidFill>
            <a:prstDash val="solid"/>
            <a:headEnd type="none" w="med" len="med"/>
            <a:tailEnd type="triangle" w="med" len="med"/>
          </a:ln>
        </p:spPr>
        <p:txBody>
          <a:bodyPr/>
          <a:lstStyle/>
          <a:p>
            <a:endParaRPr lang="zh-CN" altLang="en-US"/>
          </a:p>
        </p:txBody>
      </p:sp>
      <p:sp>
        <p:nvSpPr>
          <p:cNvPr id="705655" name="直接连接符 705654"/>
          <p:cNvSpPr/>
          <p:nvPr/>
        </p:nvSpPr>
        <p:spPr>
          <a:xfrm>
            <a:off x="6716713" y="4303713"/>
            <a:ext cx="381000" cy="0"/>
          </a:xfrm>
          <a:prstGeom prst="line">
            <a:avLst/>
          </a:prstGeom>
          <a:ln w="31750" cap="flat" cmpd="sng">
            <a:solidFill>
              <a:srgbClr val="FF0000"/>
            </a:solidFill>
            <a:prstDash val="solid"/>
            <a:headEnd type="none" w="med" len="med"/>
            <a:tailEnd type="triangle" w="med" len="med"/>
          </a:ln>
        </p:spPr>
      </p:sp>
      <p:sp>
        <p:nvSpPr>
          <p:cNvPr id="705656" name="文本框 705655"/>
          <p:cNvSpPr txBox="1"/>
          <p:nvPr/>
        </p:nvSpPr>
        <p:spPr>
          <a:xfrm>
            <a:off x="7250113" y="3313113"/>
            <a:ext cx="1371600" cy="476250"/>
          </a:xfrm>
          <a:prstGeom prst="rect">
            <a:avLst/>
          </a:prstGeom>
          <a:noFill/>
          <a:ln w="31750">
            <a:noFill/>
          </a:ln>
        </p:spPr>
        <p:txBody>
          <a:bodyPr>
            <a:spAutoFit/>
          </a:bodyPr>
          <a:lstStyle/>
          <a:p>
            <a:pPr eaLnBrk="1" hangingPunct="1">
              <a:lnSpc>
                <a:spcPct val="90000"/>
              </a:lnSpc>
              <a:spcBef>
                <a:spcPct val="50000"/>
              </a:spcBef>
            </a:pPr>
            <a:r>
              <a:rPr lang="zh-CN" altLang="en-US" sz="2800" b="1" dirty="0">
                <a:solidFill>
                  <a:srgbClr val="00FFFF"/>
                </a:solidFill>
                <a:latin typeface="Times New Roman" panose="02020603050405020304" pitchFamily="18" charset="0"/>
                <a:ea typeface="宋体" panose="02010600030101010101" pitchFamily="2" charset="-122"/>
              </a:rPr>
              <a:t>打印机</a:t>
            </a:r>
          </a:p>
        </p:txBody>
      </p:sp>
      <p:sp>
        <p:nvSpPr>
          <p:cNvPr id="705657" name="任意多边形 705656"/>
          <p:cNvSpPr/>
          <p:nvPr/>
        </p:nvSpPr>
        <p:spPr>
          <a:xfrm>
            <a:off x="2360613" y="1789113"/>
            <a:ext cx="1003300" cy="2057400"/>
          </a:xfrm>
          <a:custGeom>
            <a:avLst/>
            <a:gdLst/>
            <a:ahLst/>
            <a:cxnLst/>
            <a:rect l="0" t="0" r="0" b="0"/>
            <a:pathLst>
              <a:path w="632" h="1296">
                <a:moveTo>
                  <a:pt x="296" y="1296"/>
                </a:moveTo>
                <a:cubicBezTo>
                  <a:pt x="148" y="996"/>
                  <a:pt x="0" y="696"/>
                  <a:pt x="56" y="480"/>
                </a:cubicBezTo>
                <a:cubicBezTo>
                  <a:pt x="112" y="264"/>
                  <a:pt x="372" y="132"/>
                  <a:pt x="632" y="0"/>
                </a:cubicBezTo>
              </a:path>
            </a:pathLst>
          </a:custGeom>
          <a:noFill/>
          <a:ln w="31750" cap="flat" cmpd="sng">
            <a:solidFill>
              <a:srgbClr val="FF0000">
                <a:alpha val="100000"/>
              </a:srgbClr>
            </a:solidFill>
            <a:prstDash val="solid"/>
            <a:headEnd type="none" w="med" len="med"/>
            <a:tailEnd type="triangle" w="med" len="med"/>
          </a:ln>
        </p:spPr>
        <p:txBody>
          <a:bodyPr/>
          <a:lstStyle/>
          <a:p>
            <a:endParaRPr lang="zh-CN" altLang="en-US"/>
          </a:p>
        </p:txBody>
      </p:sp>
      <p:sp>
        <p:nvSpPr>
          <p:cNvPr id="705658" name="任意多边形 705657"/>
          <p:cNvSpPr/>
          <p:nvPr/>
        </p:nvSpPr>
        <p:spPr>
          <a:xfrm>
            <a:off x="2449513" y="2322513"/>
            <a:ext cx="838200" cy="457200"/>
          </a:xfrm>
          <a:custGeom>
            <a:avLst/>
            <a:gdLst/>
            <a:ahLst/>
            <a:cxnLst/>
            <a:rect l="0" t="0" r="0" b="0"/>
            <a:pathLst>
              <a:path w="528" h="288">
                <a:moveTo>
                  <a:pt x="0" y="288"/>
                </a:moveTo>
                <a:cubicBezTo>
                  <a:pt x="216" y="168"/>
                  <a:pt x="432" y="48"/>
                  <a:pt x="528" y="0"/>
                </a:cubicBezTo>
              </a:path>
            </a:pathLst>
          </a:custGeom>
          <a:noFill/>
          <a:ln w="31750" cap="flat" cmpd="sng">
            <a:solidFill>
              <a:srgbClr val="FF0000">
                <a:alpha val="100000"/>
              </a:srgbClr>
            </a:solidFill>
            <a:prstDash val="solid"/>
            <a:headEnd type="none" w="med" len="med"/>
            <a:tailEnd type="triangle" w="med" len="med"/>
          </a:ln>
        </p:spPr>
        <p:txBody>
          <a:bodyPr/>
          <a:lstStyle/>
          <a:p>
            <a:endParaRPr lang="zh-CN" altLang="en-US"/>
          </a:p>
        </p:txBody>
      </p:sp>
      <p:sp>
        <p:nvSpPr>
          <p:cNvPr id="705659" name="任意多边形 705658"/>
          <p:cNvSpPr/>
          <p:nvPr/>
        </p:nvSpPr>
        <p:spPr>
          <a:xfrm>
            <a:off x="2601913" y="2932113"/>
            <a:ext cx="762000" cy="457200"/>
          </a:xfrm>
          <a:custGeom>
            <a:avLst/>
            <a:gdLst/>
            <a:ahLst/>
            <a:cxnLst/>
            <a:rect l="0" t="0" r="0" b="0"/>
            <a:pathLst>
              <a:path w="480" h="288">
                <a:moveTo>
                  <a:pt x="0" y="288"/>
                </a:moveTo>
                <a:cubicBezTo>
                  <a:pt x="56" y="192"/>
                  <a:pt x="112" y="96"/>
                  <a:pt x="192" y="48"/>
                </a:cubicBezTo>
                <a:cubicBezTo>
                  <a:pt x="272" y="0"/>
                  <a:pt x="376" y="0"/>
                  <a:pt x="480" y="0"/>
                </a:cubicBezTo>
              </a:path>
            </a:pathLst>
          </a:custGeom>
          <a:noFill/>
          <a:ln w="31750" cap="flat" cmpd="sng">
            <a:solidFill>
              <a:srgbClr val="FF0000">
                <a:alpha val="100000"/>
              </a:srgbClr>
            </a:solidFill>
            <a:prstDash val="solid"/>
            <a:headEnd type="none" w="med" len="med"/>
            <a:tailEnd type="triangle" w="med" len="med"/>
          </a:ln>
        </p:spPr>
        <p:txBody>
          <a:bodyPr/>
          <a:lstStyle/>
          <a:p>
            <a:endParaRPr lang="zh-CN" altLang="en-US"/>
          </a:p>
        </p:txBody>
      </p:sp>
      <p:sp>
        <p:nvSpPr>
          <p:cNvPr id="705660" name="任意多边形 705659"/>
          <p:cNvSpPr/>
          <p:nvPr/>
        </p:nvSpPr>
        <p:spPr>
          <a:xfrm>
            <a:off x="5878513" y="1789113"/>
            <a:ext cx="609600" cy="2057400"/>
          </a:xfrm>
          <a:custGeom>
            <a:avLst/>
            <a:gdLst/>
            <a:ahLst/>
            <a:cxnLst/>
            <a:rect l="0" t="0" r="0" b="0"/>
            <a:pathLst>
              <a:path w="384" h="1296">
                <a:moveTo>
                  <a:pt x="0" y="0"/>
                </a:moveTo>
                <a:cubicBezTo>
                  <a:pt x="144" y="180"/>
                  <a:pt x="288" y="360"/>
                  <a:pt x="336" y="576"/>
                </a:cubicBezTo>
                <a:cubicBezTo>
                  <a:pt x="384" y="792"/>
                  <a:pt x="336" y="1044"/>
                  <a:pt x="288" y="1296"/>
                </a:cubicBezTo>
              </a:path>
            </a:pathLst>
          </a:custGeom>
          <a:noFill/>
          <a:ln w="31750" cap="flat" cmpd="sng">
            <a:solidFill>
              <a:srgbClr val="FF0000">
                <a:alpha val="100000"/>
              </a:srgbClr>
            </a:solidFill>
            <a:prstDash val="solid"/>
            <a:headEnd type="none" w="med" len="med"/>
            <a:tailEnd type="triangle" w="med" len="med"/>
          </a:ln>
        </p:spPr>
        <p:txBody>
          <a:bodyPr/>
          <a:lstStyle/>
          <a:p>
            <a:endParaRPr lang="zh-CN" altLang="en-US"/>
          </a:p>
        </p:txBody>
      </p:sp>
      <p:sp>
        <p:nvSpPr>
          <p:cNvPr id="705661" name="任意多边形 705660"/>
          <p:cNvSpPr/>
          <p:nvPr/>
        </p:nvSpPr>
        <p:spPr>
          <a:xfrm>
            <a:off x="5802313" y="2398713"/>
            <a:ext cx="609600" cy="533400"/>
          </a:xfrm>
          <a:custGeom>
            <a:avLst/>
            <a:gdLst/>
            <a:ahLst/>
            <a:cxnLst/>
            <a:rect l="0" t="0" r="0" b="0"/>
            <a:pathLst>
              <a:path w="384" h="336">
                <a:moveTo>
                  <a:pt x="0" y="0"/>
                </a:moveTo>
                <a:cubicBezTo>
                  <a:pt x="88" y="20"/>
                  <a:pt x="176" y="40"/>
                  <a:pt x="240" y="96"/>
                </a:cubicBezTo>
                <a:cubicBezTo>
                  <a:pt x="304" y="152"/>
                  <a:pt x="344" y="244"/>
                  <a:pt x="384" y="336"/>
                </a:cubicBezTo>
              </a:path>
            </a:pathLst>
          </a:custGeom>
          <a:noFill/>
          <a:ln w="31750" cap="flat" cmpd="sng">
            <a:solidFill>
              <a:srgbClr val="FF0000">
                <a:alpha val="100000"/>
              </a:srgbClr>
            </a:solidFill>
            <a:prstDash val="solid"/>
            <a:headEnd type="none" w="med" len="med"/>
            <a:tailEnd type="triangle" w="med" len="med"/>
          </a:ln>
        </p:spPr>
        <p:txBody>
          <a:bodyPr/>
          <a:lstStyle/>
          <a:p>
            <a:endParaRPr lang="zh-CN" altLang="en-US"/>
          </a:p>
        </p:txBody>
      </p:sp>
      <p:sp>
        <p:nvSpPr>
          <p:cNvPr id="705662" name="任意多边形 705661"/>
          <p:cNvSpPr/>
          <p:nvPr/>
        </p:nvSpPr>
        <p:spPr>
          <a:xfrm>
            <a:off x="5802313" y="2932113"/>
            <a:ext cx="609600" cy="304800"/>
          </a:xfrm>
          <a:custGeom>
            <a:avLst/>
            <a:gdLst/>
            <a:ahLst/>
            <a:cxnLst/>
            <a:rect l="0" t="0" r="0" b="0"/>
            <a:pathLst>
              <a:path w="384" h="192">
                <a:moveTo>
                  <a:pt x="0" y="0"/>
                </a:moveTo>
                <a:cubicBezTo>
                  <a:pt x="88" y="8"/>
                  <a:pt x="176" y="16"/>
                  <a:pt x="240" y="48"/>
                </a:cubicBezTo>
                <a:cubicBezTo>
                  <a:pt x="304" y="80"/>
                  <a:pt x="344" y="136"/>
                  <a:pt x="384" y="192"/>
                </a:cubicBezTo>
              </a:path>
            </a:pathLst>
          </a:custGeom>
          <a:noFill/>
          <a:ln w="31750" cap="flat" cmpd="sng">
            <a:solidFill>
              <a:srgbClr val="FF0000">
                <a:alpha val="100000"/>
              </a:srgbClr>
            </a:solidFill>
            <a:prstDash val="solid"/>
            <a:headEnd type="none" w="med" len="med"/>
            <a:tailEnd type="triangle" w="med" len="med"/>
          </a:ln>
        </p:spPr>
        <p:txBody>
          <a:bodyPr/>
          <a:lstStyle/>
          <a:p>
            <a:endParaRPr lang="zh-CN" altLang="en-US"/>
          </a:p>
        </p:txBody>
      </p:sp>
      <p:sp>
        <p:nvSpPr>
          <p:cNvPr id="705663" name="任意多边形 705662"/>
          <p:cNvSpPr/>
          <p:nvPr/>
        </p:nvSpPr>
        <p:spPr>
          <a:xfrm>
            <a:off x="4278313" y="1712913"/>
            <a:ext cx="165100" cy="2133600"/>
          </a:xfrm>
          <a:custGeom>
            <a:avLst/>
            <a:gdLst/>
            <a:ahLst/>
            <a:cxnLst/>
            <a:rect l="0" t="0" r="0" b="0"/>
            <a:pathLst>
              <a:path w="104" h="1344">
                <a:moveTo>
                  <a:pt x="0" y="0"/>
                </a:moveTo>
                <a:cubicBezTo>
                  <a:pt x="44" y="32"/>
                  <a:pt x="88" y="64"/>
                  <a:pt x="96" y="288"/>
                </a:cubicBezTo>
                <a:cubicBezTo>
                  <a:pt x="104" y="512"/>
                  <a:pt x="76" y="928"/>
                  <a:pt x="48" y="1344"/>
                </a:cubicBezTo>
              </a:path>
            </a:pathLst>
          </a:custGeom>
          <a:noFill/>
          <a:ln w="31750" cap="flat" cmpd="sng">
            <a:solidFill>
              <a:srgbClr val="FF0000">
                <a:alpha val="100000"/>
              </a:srgbClr>
            </a:solidFill>
            <a:prstDash val="solid"/>
            <a:headEnd type="none" w="med" len="med"/>
            <a:tailEnd type="triangle" w="med" len="med"/>
          </a:ln>
        </p:spPr>
        <p:txBody>
          <a:bodyPr/>
          <a:lstStyle/>
          <a:p>
            <a:endParaRPr lang="zh-CN" altLang="en-US"/>
          </a:p>
        </p:txBody>
      </p:sp>
      <p:sp>
        <p:nvSpPr>
          <p:cNvPr id="705664" name="直接连接符 705663"/>
          <p:cNvSpPr/>
          <p:nvPr/>
        </p:nvSpPr>
        <p:spPr>
          <a:xfrm>
            <a:off x="3973513" y="3160713"/>
            <a:ext cx="381000" cy="228600"/>
          </a:xfrm>
          <a:prstGeom prst="line">
            <a:avLst/>
          </a:prstGeom>
          <a:ln w="31750" cap="flat" cmpd="sng">
            <a:solidFill>
              <a:srgbClr val="FF0000"/>
            </a:solidFill>
            <a:prstDash val="solid"/>
            <a:headEnd type="none" w="med" len="med"/>
            <a:tailEnd type="triangle" w="med" len="med"/>
          </a:ln>
        </p:spPr>
      </p:sp>
      <p:sp>
        <p:nvSpPr>
          <p:cNvPr id="705665" name="直接连接符 705664"/>
          <p:cNvSpPr/>
          <p:nvPr/>
        </p:nvSpPr>
        <p:spPr>
          <a:xfrm>
            <a:off x="4278313" y="2322513"/>
            <a:ext cx="152400" cy="381000"/>
          </a:xfrm>
          <a:prstGeom prst="line">
            <a:avLst/>
          </a:prstGeom>
          <a:ln w="31750" cap="flat" cmpd="sng">
            <a:solidFill>
              <a:srgbClr val="FF0000"/>
            </a:solidFill>
            <a:prstDash val="solid"/>
            <a:headEnd type="none" w="med" len="med"/>
            <a:tailEnd type="triangle" w="med" len="med"/>
          </a:ln>
        </p:spPr>
      </p:sp>
      <p:sp>
        <p:nvSpPr>
          <p:cNvPr id="705666" name="任意多边形 705665"/>
          <p:cNvSpPr/>
          <p:nvPr/>
        </p:nvSpPr>
        <p:spPr>
          <a:xfrm>
            <a:off x="4646613" y="1598613"/>
            <a:ext cx="241300" cy="2247900"/>
          </a:xfrm>
          <a:custGeom>
            <a:avLst/>
            <a:gdLst/>
            <a:ahLst/>
            <a:cxnLst/>
            <a:rect l="0" t="0" r="0" b="0"/>
            <a:pathLst>
              <a:path w="152" h="1416">
                <a:moveTo>
                  <a:pt x="152" y="120"/>
                </a:moveTo>
                <a:cubicBezTo>
                  <a:pt x="84" y="60"/>
                  <a:pt x="16" y="0"/>
                  <a:pt x="8" y="216"/>
                </a:cubicBezTo>
                <a:cubicBezTo>
                  <a:pt x="0" y="432"/>
                  <a:pt x="52" y="924"/>
                  <a:pt x="104" y="1416"/>
                </a:cubicBezTo>
              </a:path>
            </a:pathLst>
          </a:custGeom>
          <a:noFill/>
          <a:ln w="31750" cap="flat" cmpd="sng">
            <a:solidFill>
              <a:srgbClr val="FF0000">
                <a:alpha val="100000"/>
              </a:srgbClr>
            </a:solidFill>
            <a:prstDash val="solid"/>
            <a:headEnd type="triangle" w="med" len="med"/>
            <a:tailEnd type="none" w="med" len="med"/>
          </a:ln>
        </p:spPr>
        <p:txBody>
          <a:bodyPr/>
          <a:lstStyle/>
          <a:p>
            <a:endParaRPr lang="zh-CN" altLang="en-US"/>
          </a:p>
        </p:txBody>
      </p:sp>
      <p:sp>
        <p:nvSpPr>
          <p:cNvPr id="705667" name="直接连接符 705666"/>
          <p:cNvSpPr/>
          <p:nvPr/>
        </p:nvSpPr>
        <p:spPr>
          <a:xfrm flipH="1">
            <a:off x="4735513" y="3160713"/>
            <a:ext cx="304800" cy="228600"/>
          </a:xfrm>
          <a:prstGeom prst="line">
            <a:avLst/>
          </a:prstGeom>
          <a:ln w="31750" cap="flat" cmpd="sng">
            <a:solidFill>
              <a:srgbClr val="FF0000"/>
            </a:solidFill>
            <a:prstDash val="solid"/>
            <a:headEnd type="triangle" w="med" len="med"/>
            <a:tailEnd type="none" w="med" len="med"/>
          </a:ln>
        </p:spPr>
      </p:sp>
      <p:sp>
        <p:nvSpPr>
          <p:cNvPr id="705668" name="直接连接符 705667"/>
          <p:cNvSpPr/>
          <p:nvPr/>
        </p:nvSpPr>
        <p:spPr>
          <a:xfrm flipH="1">
            <a:off x="4735513" y="2246313"/>
            <a:ext cx="152400" cy="457200"/>
          </a:xfrm>
          <a:prstGeom prst="line">
            <a:avLst/>
          </a:prstGeom>
          <a:ln w="31750" cap="flat" cmpd="sng">
            <a:solidFill>
              <a:srgbClr val="FF0000"/>
            </a:solidFill>
            <a:prstDash val="solid"/>
            <a:headEnd type="triangle" w="med" len="med"/>
            <a:tailEnd type="none" w="med" len="med"/>
          </a:ln>
        </p:spPr>
      </p:sp>
      <p:sp>
        <p:nvSpPr>
          <p:cNvPr id="705669" name="流程图: 资料带 705668"/>
          <p:cNvSpPr/>
          <p:nvPr/>
        </p:nvSpPr>
        <p:spPr>
          <a:xfrm rot="5493492">
            <a:off x="7210425" y="4432300"/>
            <a:ext cx="1524000" cy="990600"/>
          </a:xfrm>
          <a:prstGeom prst="flowChartPunchedTape">
            <a:avLst/>
          </a:prstGeom>
          <a:noFill/>
          <a:ln w="31750" cap="flat" cmpd="sng">
            <a:solidFill>
              <a:srgbClr val="FF00FF"/>
            </a:solidFill>
            <a:prstDash val="solid"/>
            <a:miter/>
            <a:headEnd type="none" w="med" len="med"/>
            <a:tailEnd type="none" w="med" len="med"/>
          </a:ln>
        </p:spPr>
        <p:txBody>
          <a:bodyPr rot="10800000" vert="eaVert" wrap="none" anchor="ctr"/>
          <a:lstStyle/>
          <a:p>
            <a:pPr algn="ctr" eaLnBrk="1" hangingPunct="1">
              <a:lnSpc>
                <a:spcPct val="90000"/>
              </a:lnSpc>
              <a:spcBef>
                <a:spcPct val="50000"/>
              </a:spcBef>
            </a:pPr>
            <a:endParaRPr lang="zh-CN" altLang="en-US" sz="2600" b="1">
              <a:solidFill>
                <a:srgbClr val="00FFFF"/>
              </a:solidFill>
              <a:latin typeface="Times New Roman" panose="02020603050405020304" pitchFamily="18" charset="0"/>
              <a:ea typeface="宋体" panose="02010600030101010101" pitchFamily="2" charset="-122"/>
            </a:endParaRPr>
          </a:p>
          <a:p>
            <a:pPr algn="ctr" eaLnBrk="1" hangingPunct="1">
              <a:lnSpc>
                <a:spcPct val="90000"/>
              </a:lnSpc>
              <a:spcBef>
                <a:spcPct val="50000"/>
              </a:spcBef>
            </a:pPr>
            <a:r>
              <a:rPr lang="en-US" altLang="zh-CN" sz="2600" b="1">
                <a:solidFill>
                  <a:srgbClr val="00FFFF"/>
                </a:solidFill>
                <a:latin typeface="Times New Roman" panose="02020603050405020304" pitchFamily="18" charset="0"/>
                <a:ea typeface="宋体" panose="02010600030101010101" pitchFamily="2" charset="-122"/>
              </a:rPr>
              <a:t>Job2</a:t>
            </a:r>
          </a:p>
          <a:p>
            <a:pPr algn="ctr" eaLnBrk="1" hangingPunct="1">
              <a:lnSpc>
                <a:spcPct val="90000"/>
              </a:lnSpc>
              <a:spcBef>
                <a:spcPct val="50000"/>
              </a:spcBef>
            </a:pPr>
            <a:r>
              <a:rPr lang="en-US" altLang="zh-CN" sz="2600" b="1">
                <a:solidFill>
                  <a:srgbClr val="00FFFF"/>
                </a:solidFill>
                <a:latin typeface="Times New Roman" panose="02020603050405020304" pitchFamily="18" charset="0"/>
                <a:ea typeface="宋体" panose="02010600030101010101" pitchFamily="2" charset="-122"/>
              </a:rPr>
              <a:t> Job3</a:t>
            </a:r>
          </a:p>
        </p:txBody>
      </p:sp>
      <p:sp>
        <p:nvSpPr>
          <p:cNvPr id="705670" name="直接连接符 705669"/>
          <p:cNvSpPr/>
          <p:nvPr/>
        </p:nvSpPr>
        <p:spPr>
          <a:xfrm>
            <a:off x="7097713" y="3770313"/>
            <a:ext cx="0" cy="1066800"/>
          </a:xfrm>
          <a:prstGeom prst="line">
            <a:avLst/>
          </a:prstGeom>
          <a:ln w="31750" cap="flat" cmpd="sng">
            <a:solidFill>
              <a:srgbClr val="FF00FF"/>
            </a:solidFill>
            <a:prstDash val="solid"/>
            <a:headEnd type="none" w="med" len="med"/>
            <a:tailEnd type="none" w="med" len="med"/>
          </a:ln>
        </p:spPr>
      </p:sp>
      <p:sp>
        <p:nvSpPr>
          <p:cNvPr id="705671" name="直接连接符 705670"/>
          <p:cNvSpPr/>
          <p:nvPr/>
        </p:nvSpPr>
        <p:spPr>
          <a:xfrm>
            <a:off x="7097713" y="3770313"/>
            <a:ext cx="1905000" cy="0"/>
          </a:xfrm>
          <a:prstGeom prst="line">
            <a:avLst/>
          </a:prstGeom>
          <a:ln w="31750" cap="flat" cmpd="sng">
            <a:solidFill>
              <a:srgbClr val="FF00FF"/>
            </a:solidFill>
            <a:prstDash val="solid"/>
            <a:headEnd type="none" w="med" len="med"/>
            <a:tailEnd type="none" w="med" len="med"/>
          </a:ln>
        </p:spPr>
      </p:sp>
      <p:sp>
        <p:nvSpPr>
          <p:cNvPr id="705672" name="直接连接符 705671"/>
          <p:cNvSpPr/>
          <p:nvPr/>
        </p:nvSpPr>
        <p:spPr>
          <a:xfrm>
            <a:off x="9002713" y="3770313"/>
            <a:ext cx="0" cy="1066800"/>
          </a:xfrm>
          <a:prstGeom prst="line">
            <a:avLst/>
          </a:prstGeom>
          <a:ln w="31750" cap="flat" cmpd="sng">
            <a:solidFill>
              <a:srgbClr val="FF00FF"/>
            </a:solidFill>
            <a:prstDash val="solid"/>
            <a:headEnd type="none" w="med" len="med"/>
            <a:tailEnd type="none" w="med" len="med"/>
          </a:ln>
        </p:spPr>
      </p:sp>
      <p:sp>
        <p:nvSpPr>
          <p:cNvPr id="705673" name="直接连接符 705672"/>
          <p:cNvSpPr/>
          <p:nvPr/>
        </p:nvSpPr>
        <p:spPr>
          <a:xfrm>
            <a:off x="7097713" y="4837113"/>
            <a:ext cx="381000" cy="0"/>
          </a:xfrm>
          <a:prstGeom prst="line">
            <a:avLst/>
          </a:prstGeom>
          <a:ln w="31750" cap="flat" cmpd="sng">
            <a:solidFill>
              <a:srgbClr val="FF00FF"/>
            </a:solidFill>
            <a:prstDash val="solid"/>
            <a:headEnd type="none" w="med" len="med"/>
            <a:tailEnd type="none" w="med" len="med"/>
          </a:ln>
        </p:spPr>
      </p:sp>
      <p:sp>
        <p:nvSpPr>
          <p:cNvPr id="705674" name="直接连接符 705673"/>
          <p:cNvSpPr/>
          <p:nvPr/>
        </p:nvSpPr>
        <p:spPr>
          <a:xfrm>
            <a:off x="8316913" y="4837113"/>
            <a:ext cx="685800" cy="0"/>
          </a:xfrm>
          <a:prstGeom prst="line">
            <a:avLst/>
          </a:prstGeom>
          <a:ln w="31750" cap="flat" cmpd="sng">
            <a:solidFill>
              <a:srgbClr val="FF00FF"/>
            </a:solidFill>
            <a:prstDash val="solid"/>
            <a:headEnd type="none" w="med" len="med"/>
            <a:tailEnd type="none" w="med" len="med"/>
          </a:ln>
        </p:spPr>
      </p:sp>
      <p:sp>
        <p:nvSpPr>
          <p:cNvPr id="705675" name="直接连接符 705674"/>
          <p:cNvSpPr/>
          <p:nvPr/>
        </p:nvSpPr>
        <p:spPr>
          <a:xfrm>
            <a:off x="7478713" y="4684713"/>
            <a:ext cx="838200" cy="0"/>
          </a:xfrm>
          <a:prstGeom prst="line">
            <a:avLst/>
          </a:prstGeom>
          <a:ln w="31750" cap="flat" cmpd="sng">
            <a:solidFill>
              <a:srgbClr val="FF0000"/>
            </a:solidFill>
            <a:prstDash val="solid"/>
            <a:headEnd type="none" w="med" len="med"/>
            <a:tailEnd type="none" w="med" len="med"/>
          </a:ln>
        </p:spPr>
      </p:sp>
      <p:sp>
        <p:nvSpPr>
          <p:cNvPr id="705676" name="直接连接符 705675"/>
          <p:cNvSpPr/>
          <p:nvPr/>
        </p:nvSpPr>
        <p:spPr>
          <a:xfrm>
            <a:off x="7631113" y="5218113"/>
            <a:ext cx="838200" cy="0"/>
          </a:xfrm>
          <a:prstGeom prst="line">
            <a:avLst/>
          </a:prstGeom>
          <a:ln w="31750" cap="flat" cmpd="sng">
            <a:solidFill>
              <a:srgbClr val="FF0000"/>
            </a:solidFill>
            <a:prstDash val="solid"/>
            <a:headEnd type="none" w="med" len="med"/>
            <a:tailEnd type="none" w="med" len="med"/>
          </a:ln>
        </p:spPr>
      </p:sp>
      <p:sp>
        <p:nvSpPr>
          <p:cNvPr id="705677" name="文本框 705676"/>
          <p:cNvSpPr txBox="1"/>
          <p:nvPr/>
        </p:nvSpPr>
        <p:spPr>
          <a:xfrm>
            <a:off x="7478713" y="4227513"/>
            <a:ext cx="838200" cy="420687"/>
          </a:xfrm>
          <a:prstGeom prst="rect">
            <a:avLst/>
          </a:prstGeom>
          <a:noFill/>
          <a:ln w="31750">
            <a:noFill/>
          </a:ln>
        </p:spPr>
        <p:txBody>
          <a:bodyPr>
            <a:spAutoFit/>
          </a:bodyPr>
          <a:lstStyle/>
          <a:p>
            <a:pPr eaLnBrk="1" hangingPunct="1">
              <a:lnSpc>
                <a:spcPct val="90000"/>
              </a:lnSpc>
              <a:spcBef>
                <a:spcPct val="50000"/>
              </a:spcBef>
            </a:pPr>
            <a:r>
              <a:rPr lang="en-US" altLang="zh-CN" sz="2400" b="1">
                <a:solidFill>
                  <a:srgbClr val="00FFFF"/>
                </a:solidFill>
                <a:latin typeface="Times New Roman" panose="02020603050405020304" pitchFamily="18" charset="0"/>
                <a:ea typeface="宋体" panose="02010600030101010101" pitchFamily="2" charset="-122"/>
              </a:rPr>
              <a:t>Job1</a:t>
            </a:r>
          </a:p>
        </p:txBody>
      </p:sp>
      <p:sp>
        <p:nvSpPr>
          <p:cNvPr id="705678" name="矩形标注 705677"/>
          <p:cNvSpPr/>
          <p:nvPr/>
        </p:nvSpPr>
        <p:spPr>
          <a:xfrm>
            <a:off x="7021513" y="6132513"/>
            <a:ext cx="1752600" cy="533400"/>
          </a:xfrm>
          <a:prstGeom prst="wedgeRectCallout">
            <a:avLst>
              <a:gd name="adj1" fmla="val -66032"/>
              <a:gd name="adj2" fmla="val 69940"/>
            </a:avLst>
          </a:prstGeom>
          <a:noFill/>
          <a:ln w="31750" cap="flat" cmpd="sng">
            <a:solidFill>
              <a:srgbClr val="FF0000"/>
            </a:solidFill>
            <a:prstDash val="solid"/>
            <a:miter/>
            <a:headEnd type="none" w="med" len="med"/>
            <a:tailEnd type="none" w="med" len="med"/>
          </a:ln>
        </p:spPr>
        <p:txBody>
          <a:bodyPr/>
          <a:lstStyle/>
          <a:p>
            <a:pPr algn="ctr" eaLnBrk="1" hangingPunct="1">
              <a:lnSpc>
                <a:spcPct val="90000"/>
              </a:lnSpc>
              <a:spcBef>
                <a:spcPct val="50000"/>
              </a:spcBef>
            </a:pPr>
            <a:r>
              <a:rPr lang="zh-CN" altLang="en-US" sz="2800" b="1" dirty="0">
                <a:solidFill>
                  <a:srgbClr val="00FFFF"/>
                </a:solidFill>
                <a:latin typeface="Times New Roman" panose="02020603050405020304" pitchFamily="18" charset="0"/>
                <a:ea typeface="宋体" panose="02010600030101010101" pitchFamily="2" charset="-122"/>
              </a:rPr>
              <a:t>主计算机</a:t>
            </a:r>
          </a:p>
        </p:txBody>
      </p:sp>
      <p:sp>
        <p:nvSpPr>
          <p:cNvPr id="705679" name="椭圆形标注 705678"/>
          <p:cNvSpPr/>
          <p:nvPr/>
        </p:nvSpPr>
        <p:spPr>
          <a:xfrm>
            <a:off x="6792913" y="188913"/>
            <a:ext cx="1752600" cy="1066800"/>
          </a:xfrm>
          <a:prstGeom prst="wedgeEllipseCallout">
            <a:avLst>
              <a:gd name="adj1" fmla="val -104620"/>
              <a:gd name="adj2" fmla="val 94940"/>
            </a:avLst>
          </a:prstGeom>
          <a:noFill/>
          <a:ln w="31750" cap="flat" cmpd="sng">
            <a:solidFill>
              <a:srgbClr val="99CC00"/>
            </a:solidFill>
            <a:prstDash val="solid"/>
            <a:miter/>
            <a:headEnd type="none" w="med" len="med"/>
            <a:tailEnd type="none" w="med" len="med"/>
          </a:ln>
        </p:spPr>
        <p:txBody>
          <a:bodyPr/>
          <a:lstStyle/>
          <a:p>
            <a:pPr algn="ctr" eaLnBrk="1" hangingPunct="1">
              <a:lnSpc>
                <a:spcPct val="90000"/>
              </a:lnSpc>
              <a:spcBef>
                <a:spcPct val="50000"/>
              </a:spcBef>
            </a:pPr>
            <a:r>
              <a:rPr lang="zh-CN" altLang="en-US" sz="2800" b="1" dirty="0">
                <a:solidFill>
                  <a:srgbClr val="00FFFF"/>
                </a:solidFill>
                <a:latin typeface="Times New Roman" panose="02020603050405020304" pitchFamily="18" charset="0"/>
                <a:ea typeface="宋体" panose="02010600030101010101" pitchFamily="2" charset="-122"/>
              </a:rPr>
              <a:t>输出井</a:t>
            </a:r>
          </a:p>
        </p:txBody>
      </p:sp>
      <p:sp>
        <p:nvSpPr>
          <p:cNvPr id="705680" name="椭圆形标注 705679"/>
          <p:cNvSpPr/>
          <p:nvPr/>
        </p:nvSpPr>
        <p:spPr>
          <a:xfrm>
            <a:off x="925513" y="493713"/>
            <a:ext cx="1752600" cy="1066800"/>
          </a:xfrm>
          <a:prstGeom prst="wedgeEllipseCallout">
            <a:avLst>
              <a:gd name="adj1" fmla="val 89944"/>
              <a:gd name="adj2" fmla="val 55653"/>
            </a:avLst>
          </a:prstGeom>
          <a:noFill/>
          <a:ln w="31750" cap="flat" cmpd="sng">
            <a:solidFill>
              <a:srgbClr val="99CC00"/>
            </a:solidFill>
            <a:prstDash val="solid"/>
            <a:miter/>
            <a:headEnd type="none" w="med" len="med"/>
            <a:tailEnd type="none" w="med" len="med"/>
          </a:ln>
        </p:spPr>
        <p:txBody>
          <a:bodyPr/>
          <a:lstStyle/>
          <a:p>
            <a:pPr algn="ctr" eaLnBrk="1" hangingPunct="1">
              <a:lnSpc>
                <a:spcPct val="90000"/>
              </a:lnSpc>
              <a:spcBef>
                <a:spcPct val="50000"/>
              </a:spcBef>
            </a:pPr>
            <a:r>
              <a:rPr lang="zh-CN" altLang="en-US" sz="2800" b="1" dirty="0">
                <a:solidFill>
                  <a:srgbClr val="00FFFF"/>
                </a:solidFill>
                <a:latin typeface="Times New Roman" panose="02020603050405020304" pitchFamily="18" charset="0"/>
                <a:ea typeface="宋体" panose="02010600030101010101" pitchFamily="2" charset="-122"/>
              </a:rPr>
              <a:t>输入井</a:t>
            </a:r>
          </a:p>
        </p:txBody>
      </p:sp>
    </p:spTree>
  </p:cSld>
  <p:clrMapOvr>
    <a:masterClrMapping/>
  </p:clrMapOvr>
  <p:transition spd="med">
    <p:random/>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文本占位符 693249"/>
          <p:cNvSpPr>
            <a:spLocks noGrp="1"/>
          </p:cNvSpPr>
          <p:nvPr>
            <p:ph type="body" idx="1"/>
          </p:nvPr>
        </p:nvSpPr>
        <p:spPr>
          <a:xfrm>
            <a:off x="214630" y="1079500"/>
            <a:ext cx="8893810" cy="5676900"/>
          </a:xfrm>
        </p:spPr>
        <p:txBody>
          <a:bodyPr wrap="square" lIns="92075" tIns="46038" rIns="92075" bIns="46038">
            <a:spAutoFit/>
          </a:bodyPr>
          <a:lstStyle/>
          <a:p>
            <a:pPr marL="0" indent="0">
              <a:lnSpc>
                <a:spcPct val="120000"/>
              </a:lnSpc>
              <a:buNone/>
            </a:pPr>
            <a:r>
              <a:rPr lang="zh-CN" altLang="en-US" dirty="0"/>
              <a:t>共享打印机</a:t>
            </a:r>
          </a:p>
          <a:p>
            <a:pPr marL="711200" indent="-711200">
              <a:lnSpc>
                <a:spcPct val="120000"/>
              </a:lnSpc>
              <a:buNone/>
            </a:pPr>
            <a:r>
              <a:rPr lang="zh-CN" altLang="en-US" dirty="0"/>
              <a:t>   </a:t>
            </a:r>
            <a:r>
              <a:rPr lang="zh-CN" altLang="en-US" sz="2400" dirty="0"/>
              <a:t>打印机虽然是独享设备。但是通过</a:t>
            </a:r>
            <a:r>
              <a:rPr lang="en-US" altLang="zh-CN" sz="2400" err="1"/>
              <a:t>SPOOLing</a:t>
            </a:r>
            <a:r>
              <a:rPr lang="zh-CN" altLang="en-US" sz="2400" dirty="0"/>
              <a:t>技术，可以将</a:t>
            </a:r>
          </a:p>
          <a:p>
            <a:pPr marL="711200" indent="-711200">
              <a:lnSpc>
                <a:spcPct val="120000"/>
              </a:lnSpc>
              <a:buNone/>
            </a:pPr>
            <a:r>
              <a:rPr lang="zh-CN" altLang="en-US" sz="2400" dirty="0"/>
              <a:t>它改造为一台可供多个用户共享的设备。共享打印机技术已被</a:t>
            </a:r>
          </a:p>
          <a:p>
            <a:pPr marL="711200" indent="-711200">
              <a:lnSpc>
                <a:spcPct val="120000"/>
              </a:lnSpc>
              <a:buNone/>
            </a:pPr>
            <a:r>
              <a:rPr lang="zh-CN" altLang="en-US" sz="2400" dirty="0"/>
              <a:t>广泛地用于多用户系统和局域网络。当用户进程请求打印输出</a:t>
            </a:r>
          </a:p>
          <a:p>
            <a:pPr marL="711200" indent="-711200">
              <a:lnSpc>
                <a:spcPct val="120000"/>
              </a:lnSpc>
              <a:buNone/>
            </a:pPr>
            <a:r>
              <a:rPr lang="zh-CN" altLang="en-US" sz="2400" dirty="0"/>
              <a:t>时，</a:t>
            </a:r>
            <a:r>
              <a:rPr lang="en-US" altLang="zh-CN" sz="2400" err="1"/>
              <a:t>SPOOLing</a:t>
            </a:r>
            <a:r>
              <a:rPr lang="zh-CN" altLang="en-US" sz="2400" dirty="0"/>
              <a:t>系统并不是真正把打印机分配给该用户进程，而</a:t>
            </a:r>
          </a:p>
          <a:p>
            <a:pPr marL="711200" indent="-711200">
              <a:lnSpc>
                <a:spcPct val="120000"/>
              </a:lnSpc>
              <a:buNone/>
            </a:pPr>
            <a:r>
              <a:rPr lang="zh-CN" altLang="en-US" sz="2400" dirty="0"/>
              <a:t>由输出进程为他在输出井中申请一个存储空间，并将要打印的</a:t>
            </a:r>
          </a:p>
          <a:p>
            <a:pPr marL="711200" indent="-711200">
              <a:lnSpc>
                <a:spcPct val="120000"/>
              </a:lnSpc>
              <a:buNone/>
            </a:pPr>
            <a:r>
              <a:rPr lang="zh-CN" altLang="en-US" sz="2400" dirty="0"/>
              <a:t>数据以文件的形式存放于此。各进程的输出文件形成一个输出</a:t>
            </a:r>
          </a:p>
          <a:p>
            <a:pPr marL="711200" indent="-711200">
              <a:lnSpc>
                <a:spcPct val="120000"/>
              </a:lnSpc>
              <a:buNone/>
            </a:pPr>
            <a:r>
              <a:rPr lang="zh-CN" altLang="en-US" sz="2400" dirty="0"/>
              <a:t>队列，由输出</a:t>
            </a:r>
            <a:r>
              <a:rPr lang="en-US" altLang="zh-CN" sz="2400" err="1"/>
              <a:t>SPOOLing</a:t>
            </a:r>
            <a:r>
              <a:rPr lang="zh-CN" altLang="en-US" sz="2400" dirty="0"/>
              <a:t>系统控制这台打印机进程，依次将队列</a:t>
            </a:r>
          </a:p>
          <a:p>
            <a:pPr marL="711200" indent="-711200">
              <a:lnSpc>
                <a:spcPct val="120000"/>
              </a:lnSpc>
              <a:buNone/>
            </a:pPr>
            <a:r>
              <a:rPr lang="zh-CN" altLang="en-US" sz="2400" dirty="0"/>
              <a:t>中的输出文件打印出来。</a:t>
            </a:r>
          </a:p>
          <a:p>
            <a:pPr marL="711200" indent="-711200">
              <a:lnSpc>
                <a:spcPct val="120000"/>
              </a:lnSpc>
              <a:buNone/>
            </a:pPr>
            <a:r>
              <a:rPr lang="zh-CN" altLang="en-US" dirty="0"/>
              <a:t>  </a:t>
            </a:r>
          </a:p>
        </p:txBody>
      </p:sp>
      <p:sp>
        <p:nvSpPr>
          <p:cNvPr id="693251" name="标题 693250"/>
          <p:cNvSpPr>
            <a:spLocks noGrp="1"/>
          </p:cNvSpPr>
          <p:nvPr>
            <p:ph type="title"/>
          </p:nvPr>
        </p:nvSpPr>
        <p:spPr/>
        <p:txBody>
          <a:bodyPr anchor="ctr"/>
          <a:lstStyle/>
          <a:p>
            <a:r>
              <a:rPr lang="en-US" altLang="zh-CN" sz="3200" err="1">
                <a:sym typeface="Symbol" panose="05050102010706020507" pitchFamily="18" charset="2"/>
              </a:rPr>
              <a:t>SPOOLing</a:t>
            </a:r>
            <a:r>
              <a:rPr lang="zh-CN" altLang="en-US" sz="3200" dirty="0">
                <a:sym typeface="Symbol" panose="05050102010706020507" pitchFamily="18" charset="2"/>
              </a:rPr>
              <a:t>技术应用</a:t>
            </a:r>
          </a:p>
        </p:txBody>
      </p:sp>
    </p:spTree>
  </p:cSld>
  <p:clrMapOvr>
    <a:masterClrMapping/>
  </p:clrMapOvr>
  <p:transition spd="med">
    <p:random/>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文本占位符 695297"/>
          <p:cNvSpPr>
            <a:spLocks noGrp="1"/>
          </p:cNvSpPr>
          <p:nvPr>
            <p:ph type="body" idx="1"/>
          </p:nvPr>
        </p:nvSpPr>
        <p:spPr>
          <a:xfrm>
            <a:off x="1187450" y="1412875"/>
            <a:ext cx="6911975" cy="4939665"/>
          </a:xfrm>
        </p:spPr>
        <p:txBody>
          <a:bodyPr wrap="square" lIns="92075" tIns="46038" rIns="92075" bIns="46038">
            <a:spAutoFit/>
          </a:bodyPr>
          <a:lstStyle/>
          <a:p>
            <a:pPr marL="0" indent="0">
              <a:buNone/>
            </a:pPr>
            <a:r>
              <a:rPr lang="en-US" altLang="zh-CN" err="1">
                <a:sym typeface="Symbol" panose="05050102010706020507" pitchFamily="18" charset="2"/>
              </a:rPr>
              <a:t>SPOOLing</a:t>
            </a:r>
            <a:r>
              <a:rPr lang="zh-CN" altLang="en-US" dirty="0">
                <a:sym typeface="Symbol" panose="05050102010706020507" pitchFamily="18" charset="2"/>
              </a:rPr>
              <a:t>系统的特点</a:t>
            </a:r>
          </a:p>
          <a:p>
            <a:pPr marL="711200" indent="-711200">
              <a:buAutoNum type="ea1JpnChsDbPeriod" startAt="4"/>
            </a:pPr>
            <a:endParaRPr lang="zh-CN" altLang="en-US" dirty="0"/>
          </a:p>
          <a:p>
            <a:pPr marL="1066800" lvl="1" indent="-609600"/>
            <a:r>
              <a:rPr lang="zh-CN" altLang="en-US" dirty="0"/>
              <a:t>提高</a:t>
            </a:r>
            <a:r>
              <a:rPr lang="en-US" altLang="zh-CN"/>
              <a:t>I/O</a:t>
            </a:r>
            <a:r>
              <a:rPr lang="zh-CN" altLang="en-US" dirty="0"/>
              <a:t>的速度</a:t>
            </a:r>
          </a:p>
          <a:p>
            <a:pPr marL="1066800" lvl="1" indent="-609600"/>
            <a:endParaRPr lang="zh-CN" altLang="en-US" dirty="0"/>
          </a:p>
          <a:p>
            <a:pPr marL="1066800" lvl="1" indent="-609600"/>
            <a:r>
              <a:rPr lang="zh-CN" altLang="en-US" dirty="0"/>
              <a:t>将独占设备改造为共享设备</a:t>
            </a:r>
          </a:p>
          <a:p>
            <a:pPr marL="1066800" lvl="1" indent="-609600"/>
            <a:endParaRPr lang="zh-CN" altLang="en-US" dirty="0"/>
          </a:p>
          <a:p>
            <a:pPr marL="1066800" lvl="1" indent="-609600"/>
            <a:r>
              <a:rPr lang="zh-CN" altLang="en-US" dirty="0"/>
              <a:t>实现虚拟设备的功能</a:t>
            </a:r>
          </a:p>
          <a:p>
            <a:pPr marL="711200" indent="-711200">
              <a:buFont typeface="Wingdings" panose="05000000000000000000" pitchFamily="2" charset="2"/>
              <a:buAutoNum type="ea1JpnChsDbPeriod" startAt="3"/>
            </a:pPr>
            <a:endParaRPr lang="zh-CN" altLang="en-US" dirty="0"/>
          </a:p>
          <a:p>
            <a:pPr marL="711200" indent="-711200">
              <a:buNone/>
            </a:pPr>
            <a:r>
              <a:rPr lang="zh-CN" altLang="en-US" dirty="0"/>
              <a:t>  </a:t>
            </a:r>
          </a:p>
        </p:txBody>
      </p:sp>
    </p:spTree>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idx="4294967295"/>
          </p:nvPr>
        </p:nvSpPr>
        <p:spPr>
          <a:xfrm>
            <a:off x="762000" y="44450"/>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5.1.2  I/O</a:t>
            </a:r>
            <a:r>
              <a:rPr lang="zh-CN" altLang="en-US" sz="4800" smtClean="0">
                <a:latin typeface="华文新魏" panose="02010800040101010101" pitchFamily="2" charset="-122"/>
                <a:ea typeface="华文新魏" panose="02010800040101010101" pitchFamily="2" charset="-122"/>
              </a:rPr>
              <a:t>控制方式</a:t>
            </a:r>
          </a:p>
        </p:txBody>
      </p:sp>
      <p:sp>
        <p:nvSpPr>
          <p:cNvPr id="24578" name="Rectangle 3"/>
          <p:cNvSpPr>
            <a:spLocks noGrp="1" noChangeArrowheads="1"/>
          </p:cNvSpPr>
          <p:nvPr>
            <p:ph type="body" idx="4294967295"/>
          </p:nvPr>
        </p:nvSpPr>
        <p:spPr>
          <a:xfrm>
            <a:off x="611188" y="1143000"/>
            <a:ext cx="7993062" cy="5334000"/>
          </a:xfrm>
        </p:spPr>
        <p:txBody>
          <a:bodyPr/>
          <a:lstStyle/>
          <a:p>
            <a:r>
              <a:rPr lang="zh-CN" altLang="en-US" sz="3000" smtClean="0"/>
              <a:t>按照</a:t>
            </a:r>
            <a:r>
              <a:rPr lang="en-US" altLang="zh-CN" sz="3000" smtClean="0"/>
              <a:t>I/O</a:t>
            </a:r>
            <a:r>
              <a:rPr lang="zh-CN" altLang="en-US" sz="3000" smtClean="0"/>
              <a:t>控制器功能的强弱，以及和</a:t>
            </a:r>
            <a:r>
              <a:rPr lang="en-US" altLang="zh-CN" sz="3000" smtClean="0"/>
              <a:t>CPU</a:t>
            </a:r>
            <a:r>
              <a:rPr lang="zh-CN" altLang="en-US" sz="3000" smtClean="0"/>
              <a:t>间联系方式的不同，对</a:t>
            </a:r>
            <a:r>
              <a:rPr lang="en-US" altLang="zh-CN" sz="3000" smtClean="0"/>
              <a:t>I/O</a:t>
            </a:r>
            <a:r>
              <a:rPr lang="zh-CN" altLang="en-US" sz="3000" smtClean="0"/>
              <a:t>设备的控制方式分类：</a:t>
            </a:r>
            <a:endParaRPr lang="en-US" altLang="zh-CN" sz="3000" smtClean="0"/>
          </a:p>
          <a:p>
            <a:pPr lvl="1"/>
            <a:r>
              <a:rPr lang="zh-CN" altLang="en-US" sz="3000" smtClean="0"/>
              <a:t>轮询方式</a:t>
            </a:r>
          </a:p>
          <a:p>
            <a:pPr lvl="1"/>
            <a:r>
              <a:rPr lang="zh-CN" altLang="en-US" sz="3000" smtClean="0"/>
              <a:t>中断方式</a:t>
            </a:r>
          </a:p>
          <a:p>
            <a:pPr lvl="1"/>
            <a:r>
              <a:rPr lang="en-US" altLang="zh-CN" sz="3000" smtClean="0"/>
              <a:t>DMA</a:t>
            </a:r>
            <a:r>
              <a:rPr lang="zh-CN" altLang="en-US" sz="3000" smtClean="0"/>
              <a:t>方式</a:t>
            </a:r>
          </a:p>
          <a:p>
            <a:pPr lvl="1"/>
            <a:r>
              <a:rPr lang="zh-CN" altLang="en-US" sz="3000" smtClean="0"/>
              <a:t>通道方式</a:t>
            </a:r>
          </a:p>
          <a:p>
            <a:r>
              <a:rPr lang="zh-CN" altLang="en-US" sz="3000" smtClean="0"/>
              <a:t>主要差别在于：中央处理器和外围设备并行工作的方式不同，并行工作的程度不同。 </a:t>
            </a:r>
            <a:endParaRPr lang="en-US" altLang="zh-CN" sz="3000" smtClean="0"/>
          </a:p>
        </p:txBody>
      </p:sp>
    </p:spTree>
  </p:cSld>
  <p:clrMapOvr>
    <a:masterClrMapping/>
  </p:clrMapOvr>
  <p:transition>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idx="4294967295"/>
          </p:nvPr>
        </p:nvSpPr>
        <p:spPr>
          <a:xfrm>
            <a:off x="611188" y="115888"/>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1. </a:t>
            </a:r>
            <a:r>
              <a:rPr lang="zh-CN" altLang="en-US" sz="4800" smtClean="0">
                <a:latin typeface="华文新魏" panose="02010800040101010101" pitchFamily="2" charset="-122"/>
                <a:ea typeface="华文新魏" panose="02010800040101010101" pitchFamily="2" charset="-122"/>
              </a:rPr>
              <a:t>轮询方式</a:t>
            </a:r>
          </a:p>
        </p:txBody>
      </p:sp>
      <p:sp>
        <p:nvSpPr>
          <p:cNvPr id="25602" name="Rectangle 3"/>
          <p:cNvSpPr>
            <a:spLocks noGrp="1" noChangeArrowheads="1"/>
          </p:cNvSpPr>
          <p:nvPr>
            <p:ph type="body" idx="4294967295"/>
          </p:nvPr>
        </p:nvSpPr>
        <p:spPr>
          <a:xfrm>
            <a:off x="611188" y="1258888"/>
            <a:ext cx="7993260" cy="5338464"/>
          </a:xfrm>
        </p:spPr>
        <p:txBody>
          <a:bodyPr/>
          <a:lstStyle/>
          <a:p>
            <a:r>
              <a:rPr lang="zh-CN" altLang="en-US" sz="2600" dirty="0" smtClean="0"/>
              <a:t>程序</a:t>
            </a:r>
            <a:r>
              <a:rPr lang="en-US" altLang="zh-CN" sz="2600" dirty="0"/>
              <a:t>I/O</a:t>
            </a:r>
            <a:r>
              <a:rPr lang="zh-CN" altLang="en-US" sz="2600" dirty="0"/>
              <a:t>（</a:t>
            </a:r>
            <a:r>
              <a:rPr lang="en-US" altLang="zh-CN" sz="2600" dirty="0"/>
              <a:t>Programmed I/O</a:t>
            </a:r>
            <a:r>
              <a:rPr lang="zh-CN" altLang="en-US" sz="2600" dirty="0"/>
              <a:t>）方式</a:t>
            </a:r>
            <a:r>
              <a:rPr lang="zh-CN" altLang="en-US" sz="2600" dirty="0" smtClean="0"/>
              <a:t>或忙</a:t>
            </a:r>
            <a:r>
              <a:rPr lang="en-US" altLang="zh-CN" sz="2600" dirty="0"/>
              <a:t>-</a:t>
            </a:r>
            <a:r>
              <a:rPr lang="zh-CN" altLang="en-US" sz="2600" dirty="0"/>
              <a:t>等待方式。</a:t>
            </a:r>
          </a:p>
          <a:p>
            <a:r>
              <a:rPr lang="zh-CN" altLang="en-US" sz="2600" dirty="0" smtClean="0"/>
              <a:t>早期</a:t>
            </a:r>
            <a:r>
              <a:rPr lang="zh-CN" altLang="en-US" sz="2600" dirty="0"/>
              <a:t>的计算机系统中</a:t>
            </a:r>
            <a:r>
              <a:rPr lang="zh-CN" altLang="en-US" sz="2600" dirty="0" smtClean="0"/>
              <a:t>，没有</a:t>
            </a:r>
            <a:r>
              <a:rPr lang="zh-CN" altLang="en-US" sz="2600" dirty="0"/>
              <a:t>中断机构，</a:t>
            </a:r>
            <a:r>
              <a:rPr lang="zh-CN" altLang="en-US" sz="2600" dirty="0" smtClean="0"/>
              <a:t>处理机对</a:t>
            </a:r>
            <a:r>
              <a:rPr lang="en-US" altLang="zh-CN" sz="2600" dirty="0"/>
              <a:t>I/O</a:t>
            </a:r>
            <a:r>
              <a:rPr lang="zh-CN" altLang="en-US" sz="2600" dirty="0"/>
              <a:t>设备直接进行</a:t>
            </a:r>
            <a:r>
              <a:rPr lang="zh-CN" altLang="en-US" sz="2600" dirty="0" smtClean="0"/>
              <a:t>控制。</a:t>
            </a:r>
            <a:endParaRPr lang="en-US" altLang="zh-CN" sz="2600" dirty="0"/>
          </a:p>
          <a:p>
            <a:r>
              <a:rPr lang="zh-CN" altLang="en-US" sz="2600" dirty="0" smtClean="0"/>
              <a:t>使用查询指令测试设备控制器的忙闲状态位，决定内存和设备是否能交换数据。</a:t>
            </a:r>
          </a:p>
          <a:p>
            <a:r>
              <a:rPr lang="zh-CN" altLang="en-US" sz="2600" dirty="0" smtClean="0"/>
              <a:t>轮询方式使用：</a:t>
            </a:r>
          </a:p>
          <a:p>
            <a:pPr lvl="1"/>
            <a:r>
              <a:rPr lang="en-US" altLang="zh-CN" sz="2600" dirty="0" smtClean="0"/>
              <a:t>1)</a:t>
            </a:r>
            <a:r>
              <a:rPr lang="zh-CN" altLang="en-US" sz="2600" dirty="0" smtClean="0"/>
              <a:t>查询指令：查询设备是否就绪；</a:t>
            </a:r>
          </a:p>
          <a:p>
            <a:pPr lvl="1"/>
            <a:r>
              <a:rPr lang="en-US" altLang="zh-CN" sz="2600" dirty="0" smtClean="0"/>
              <a:t>2)</a:t>
            </a:r>
            <a:r>
              <a:rPr lang="zh-CN" altLang="en-US" sz="2600" dirty="0" smtClean="0"/>
              <a:t>读</a:t>
            </a:r>
            <a:r>
              <a:rPr lang="en-US" altLang="zh-CN" sz="2600" dirty="0" smtClean="0"/>
              <a:t>/</a:t>
            </a:r>
            <a:r>
              <a:rPr lang="zh-CN" altLang="en-US" sz="2600" dirty="0" smtClean="0"/>
              <a:t>写指令：当设备就绪时，执行数据交换；</a:t>
            </a:r>
          </a:p>
          <a:p>
            <a:pPr lvl="1"/>
            <a:r>
              <a:rPr lang="en-US" altLang="zh-CN" sz="2600" dirty="0" smtClean="0"/>
              <a:t>3)</a:t>
            </a:r>
            <a:r>
              <a:rPr lang="zh-CN" altLang="en-US" sz="2600" dirty="0" smtClean="0"/>
              <a:t>转移指令：当设备未就绪时，执行转移指令转向查询指令继续查询。</a:t>
            </a:r>
          </a:p>
          <a:p>
            <a:pPr marL="0" indent="0">
              <a:buNone/>
            </a:pPr>
            <a:endParaRPr lang="en-US" altLang="zh-CN" sz="26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custDataLst>
              <p:tags r:id="rId1"/>
            </p:custDataLst>
          </p:nvPr>
        </p:nvPicPr>
        <p:blipFill>
          <a:blip r:embed="rId3"/>
          <a:stretch>
            <a:fillRect/>
          </a:stretch>
        </p:blipFill>
        <p:spPr>
          <a:xfrm>
            <a:off x="2182495" y="172720"/>
            <a:ext cx="4921250" cy="651319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3" name="Rectangle 2"/>
          <p:cNvSpPr>
            <a:spLocks noChangeArrowheads="1"/>
          </p:cNvSpPr>
          <p:nvPr/>
        </p:nvSpPr>
        <p:spPr bwMode="auto">
          <a:xfrm>
            <a:off x="611188" y="115888"/>
            <a:ext cx="7772400" cy="1143000"/>
          </a:xfrm>
          <a:prstGeom prst="rect">
            <a:avLst/>
          </a:prstGeom>
          <a:noFill/>
          <a:ln w="9525">
            <a:noFill/>
            <a:miter lim="800000"/>
          </a:ln>
        </p:spPr>
        <p:txBody>
          <a:bodyPr anchor="ctr"/>
          <a:lstStyle/>
          <a:p>
            <a:pPr algn="ctr"/>
            <a:r>
              <a:rPr lang="en-US" altLang="zh-CN" sz="4800">
                <a:solidFill>
                  <a:schemeClr val="tx2"/>
                </a:solidFill>
                <a:latin typeface="华文新魏" panose="02010800040101010101" pitchFamily="2" charset="-122"/>
                <a:ea typeface="华文新魏" panose="02010800040101010101" pitchFamily="2" charset="-122"/>
              </a:rPr>
              <a:t>1. </a:t>
            </a:r>
            <a:r>
              <a:rPr lang="zh-CN" altLang="en-US" sz="4800">
                <a:solidFill>
                  <a:schemeClr val="tx2"/>
                </a:solidFill>
                <a:latin typeface="华文新魏" panose="02010800040101010101" pitchFamily="2" charset="-122"/>
                <a:ea typeface="华文新魏" panose="02010800040101010101" pitchFamily="2" charset="-122"/>
              </a:rPr>
              <a:t>轮询方式</a:t>
            </a:r>
          </a:p>
        </p:txBody>
      </p:sp>
      <p:sp>
        <p:nvSpPr>
          <p:cNvPr id="26634" name="Text Box 14"/>
          <p:cNvSpPr txBox="1">
            <a:spLocks noChangeArrowheads="1"/>
          </p:cNvSpPr>
          <p:nvPr/>
        </p:nvSpPr>
        <p:spPr bwMode="auto">
          <a:xfrm>
            <a:off x="684213" y="1412874"/>
            <a:ext cx="7545387" cy="5112469"/>
          </a:xfrm>
          <a:prstGeom prst="rect">
            <a:avLst/>
          </a:prstGeom>
          <a:noFill/>
          <a:ln w="9525" algn="ctr">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zh-CN" altLang="en-US" sz="2600" dirty="0" smtClean="0"/>
              <a:t>几</a:t>
            </a:r>
            <a:r>
              <a:rPr lang="zh-CN" altLang="en-US" sz="2600" dirty="0"/>
              <a:t>个设备同时要求</a:t>
            </a:r>
            <a:r>
              <a:rPr lang="en-US" altLang="zh-CN" sz="2600" dirty="0"/>
              <a:t>I/O</a:t>
            </a:r>
            <a:r>
              <a:rPr lang="zh-CN" altLang="en-US" sz="2600" dirty="0"/>
              <a:t>，可对每个设备都编写</a:t>
            </a:r>
            <a:r>
              <a:rPr lang="en-US" altLang="zh-CN" sz="2600" dirty="0"/>
              <a:t>I/O</a:t>
            </a:r>
            <a:r>
              <a:rPr lang="zh-CN" altLang="en-US" sz="2600" dirty="0"/>
              <a:t>数据处理程序，轮流查询这些设备的状态位，当某个设备准备好允许</a:t>
            </a:r>
            <a:r>
              <a:rPr lang="en-US" altLang="zh-CN" sz="2600" dirty="0"/>
              <a:t>I/O</a:t>
            </a:r>
            <a:r>
              <a:rPr lang="zh-CN" altLang="en-US" sz="2600" dirty="0"/>
              <a:t>数据时，就调用这个设备的</a:t>
            </a:r>
            <a:r>
              <a:rPr lang="en-US" altLang="zh-CN" sz="2600" dirty="0"/>
              <a:t>I/O</a:t>
            </a:r>
            <a:r>
              <a:rPr lang="zh-CN" altLang="en-US" sz="2600" dirty="0"/>
              <a:t>程序处理数据传输，否则依次轮询下个设备是否准备好。</a:t>
            </a:r>
          </a:p>
          <a:p>
            <a:pPr marL="342900" indent="-342900" eaLnBrk="0" hangingPunct="0">
              <a:spcBef>
                <a:spcPct val="20000"/>
              </a:spcBef>
              <a:buClr>
                <a:srgbClr val="CC3300"/>
              </a:buClr>
              <a:buSzPct val="85000"/>
              <a:buFont typeface="Wingdings" panose="05000000000000000000" pitchFamily="2" charset="2"/>
              <a:buChar char="n"/>
            </a:pPr>
            <a:r>
              <a:rPr lang="zh-CN" altLang="en-US" sz="2600" dirty="0" smtClean="0"/>
              <a:t>特点：</a:t>
            </a:r>
            <a:endParaRPr lang="zh-CN" altLang="en-US" sz="2600" dirty="0"/>
          </a:p>
          <a:p>
            <a:pPr marL="742950" lvl="1" indent="-285750" eaLnBrk="0" hangingPunct="0">
              <a:spcBef>
                <a:spcPct val="20000"/>
              </a:spcBef>
              <a:buClr>
                <a:srgbClr val="3366FF"/>
              </a:buClr>
              <a:buSzPct val="80000"/>
              <a:buFont typeface="Wingdings" panose="05000000000000000000" pitchFamily="2" charset="2"/>
              <a:buChar char="n"/>
            </a:pPr>
            <a:r>
              <a:rPr lang="zh-CN" altLang="en-US" dirty="0"/>
              <a:t>在外设进行数据处理时，</a:t>
            </a:r>
            <a:r>
              <a:rPr lang="en-US" altLang="zh-CN" dirty="0"/>
              <a:t>CPU</a:t>
            </a:r>
            <a:r>
              <a:rPr lang="zh-CN" altLang="en-US" dirty="0"/>
              <a:t>只能等待</a:t>
            </a:r>
            <a:r>
              <a:rPr lang="en-US" altLang="zh-CN" dirty="0"/>
              <a:t>(</a:t>
            </a:r>
            <a:r>
              <a:rPr lang="zh-CN" altLang="en-US" dirty="0"/>
              <a:t>忙等待）</a:t>
            </a:r>
            <a:r>
              <a:rPr lang="en-US" altLang="zh-CN" dirty="0"/>
              <a:t>, </a:t>
            </a:r>
            <a:r>
              <a:rPr lang="zh-CN" altLang="en-US" dirty="0"/>
              <a:t>消耗大量处理机时</a:t>
            </a:r>
            <a:r>
              <a:rPr lang="zh-CN" altLang="en-US" dirty="0" smtClean="0"/>
              <a:t>间</a:t>
            </a:r>
            <a:r>
              <a:rPr lang="zh-CN" altLang="en-US" dirty="0"/>
              <a:t>；</a:t>
            </a:r>
            <a:endParaRPr lang="en-US" altLang="zh-CN" dirty="0"/>
          </a:p>
          <a:p>
            <a:pPr marL="742950" lvl="1" indent="-285750" eaLnBrk="0" hangingPunct="0">
              <a:spcBef>
                <a:spcPct val="20000"/>
              </a:spcBef>
              <a:buClr>
                <a:srgbClr val="3366FF"/>
              </a:buClr>
              <a:buSzPct val="80000"/>
              <a:buFont typeface="Wingdings" panose="05000000000000000000" pitchFamily="2" charset="2"/>
              <a:buChar char="n"/>
            </a:pPr>
            <a:r>
              <a:rPr lang="zh-CN" altLang="en-US" dirty="0"/>
              <a:t>处理机与设备串行</a:t>
            </a:r>
            <a:r>
              <a:rPr lang="zh-CN" altLang="en-US" dirty="0" smtClean="0"/>
              <a:t>工作；</a:t>
            </a:r>
            <a:endParaRPr lang="en-US" altLang="zh-CN" dirty="0" smtClean="0"/>
          </a:p>
          <a:p>
            <a:pPr marL="742950" lvl="1" indent="-285750" eaLnBrk="0" hangingPunct="0">
              <a:spcBef>
                <a:spcPct val="20000"/>
              </a:spcBef>
              <a:buClr>
                <a:srgbClr val="3366FF"/>
              </a:buClr>
              <a:buSzPct val="80000"/>
              <a:buFont typeface="Wingdings" panose="05000000000000000000" pitchFamily="2" charset="2"/>
              <a:buChar char="n"/>
            </a:pPr>
            <a:r>
              <a:rPr lang="zh-CN" altLang="en-US" dirty="0" smtClean="0"/>
              <a:t>管理</a:t>
            </a:r>
            <a:r>
              <a:rPr lang="zh-CN" altLang="en-US" dirty="0"/>
              <a:t>简单</a:t>
            </a:r>
            <a:r>
              <a:rPr lang="zh-CN" altLang="en-US" dirty="0" smtClean="0"/>
              <a:t>，可在要求</a:t>
            </a:r>
            <a:r>
              <a:rPr lang="zh-CN" altLang="en-US" dirty="0"/>
              <a:t>不高的场</a:t>
            </a:r>
          </a:p>
          <a:p>
            <a:pPr marL="711200" indent="-711200">
              <a:lnSpc>
                <a:spcPct val="110000"/>
              </a:lnSpc>
              <a:buNone/>
            </a:pPr>
            <a:r>
              <a:rPr lang="zh-CN" altLang="en-US" dirty="0" smtClean="0"/>
              <a:t>         合被采用。</a:t>
            </a:r>
            <a:endParaRPr lang="zh-CN" altLang="en-US" dirty="0"/>
          </a:p>
        </p:txBody>
      </p:sp>
      <p:grpSp>
        <p:nvGrpSpPr>
          <p:cNvPr id="13" name="组合 12"/>
          <p:cNvGrpSpPr/>
          <p:nvPr/>
        </p:nvGrpSpPr>
        <p:grpSpPr>
          <a:xfrm>
            <a:off x="6300192" y="4653136"/>
            <a:ext cx="2133600" cy="1676400"/>
            <a:chOff x="3159125" y="3644900"/>
            <a:chExt cx="2133600" cy="1676400"/>
          </a:xfrm>
        </p:grpSpPr>
        <p:sp>
          <p:nvSpPr>
            <p:cNvPr id="14" name="Text Box 3"/>
            <p:cNvSpPr txBox="1">
              <a:spLocks noChangeArrowheads="1"/>
            </p:cNvSpPr>
            <p:nvPr/>
          </p:nvSpPr>
          <p:spPr bwMode="auto">
            <a:xfrm>
              <a:off x="3235325" y="3797300"/>
              <a:ext cx="2057400" cy="457200"/>
            </a:xfrm>
            <a:prstGeom prst="rect">
              <a:avLst/>
            </a:prstGeom>
            <a:noFill/>
            <a:ln w="9525">
              <a:noFill/>
              <a:miter lim="800000"/>
            </a:ln>
          </p:spPr>
          <p:txBody>
            <a:bodyPr>
              <a:spAutoFit/>
            </a:bodyPr>
            <a:lstStyle/>
            <a:p>
              <a:pPr>
                <a:spcBef>
                  <a:spcPct val="50000"/>
                </a:spcBef>
              </a:pPr>
              <a:r>
                <a:rPr lang="en-US" altLang="zh-CN" dirty="0"/>
                <a:t>CPU</a:t>
              </a:r>
              <a:r>
                <a:rPr lang="zh-CN" altLang="en-US" dirty="0"/>
                <a:t>启动设备</a:t>
              </a:r>
            </a:p>
          </p:txBody>
        </p:sp>
        <p:sp>
          <p:nvSpPr>
            <p:cNvPr id="15" name="Text Box 4"/>
            <p:cNvSpPr txBox="1">
              <a:spLocks noChangeArrowheads="1"/>
            </p:cNvSpPr>
            <p:nvPr/>
          </p:nvSpPr>
          <p:spPr bwMode="auto">
            <a:xfrm>
              <a:off x="3844925" y="4711700"/>
              <a:ext cx="914400" cy="457200"/>
            </a:xfrm>
            <a:prstGeom prst="rect">
              <a:avLst/>
            </a:prstGeom>
            <a:noFill/>
            <a:ln w="9525">
              <a:noFill/>
              <a:miter lim="800000"/>
            </a:ln>
          </p:spPr>
          <p:txBody>
            <a:bodyPr>
              <a:spAutoFit/>
            </a:bodyPr>
            <a:lstStyle/>
            <a:p>
              <a:pPr>
                <a:spcBef>
                  <a:spcPct val="50000"/>
                </a:spcBef>
              </a:pPr>
              <a:r>
                <a:rPr lang="zh-CN" altLang="en-US"/>
                <a:t>完成</a:t>
              </a:r>
            </a:p>
          </p:txBody>
        </p:sp>
        <p:sp>
          <p:nvSpPr>
            <p:cNvPr id="16" name="Freeform 5"/>
            <p:cNvSpPr/>
            <p:nvPr/>
          </p:nvSpPr>
          <p:spPr bwMode="auto">
            <a:xfrm>
              <a:off x="3159125" y="4406900"/>
              <a:ext cx="1042988" cy="539750"/>
            </a:xfrm>
            <a:custGeom>
              <a:avLst/>
              <a:gdLst>
                <a:gd name="T0" fmla="*/ 2147483647 w 624"/>
                <a:gd name="T1" fmla="*/ 2147483647 h 288"/>
                <a:gd name="T2" fmla="*/ 0 w 624"/>
                <a:gd name="T3" fmla="*/ 2147483647 h 288"/>
                <a:gd name="T4" fmla="*/ 0 w 624"/>
                <a:gd name="T5" fmla="*/ 0 h 288"/>
                <a:gd name="T6" fmla="*/ 2147483647 w 624"/>
                <a:gd name="T7" fmla="*/ 0 h 288"/>
                <a:gd name="T8" fmla="*/ 0 60000 65536"/>
                <a:gd name="T9" fmla="*/ 0 60000 65536"/>
                <a:gd name="T10" fmla="*/ 0 60000 65536"/>
                <a:gd name="T11" fmla="*/ 0 60000 65536"/>
                <a:gd name="T12" fmla="*/ 0 w 624"/>
                <a:gd name="T13" fmla="*/ 0 h 288"/>
                <a:gd name="T14" fmla="*/ 624 w 624"/>
                <a:gd name="T15" fmla="*/ 288 h 288"/>
              </a:gdLst>
              <a:ahLst/>
              <a:cxnLst>
                <a:cxn ang="T8">
                  <a:pos x="T0" y="T1"/>
                </a:cxn>
                <a:cxn ang="T9">
                  <a:pos x="T2" y="T3"/>
                </a:cxn>
                <a:cxn ang="T10">
                  <a:pos x="T4" y="T5"/>
                </a:cxn>
                <a:cxn ang="T11">
                  <a:pos x="T6" y="T7"/>
                </a:cxn>
              </a:cxnLst>
              <a:rect l="T12" t="T13" r="T14" b="T15"/>
              <a:pathLst>
                <a:path w="624" h="288">
                  <a:moveTo>
                    <a:pt x="432" y="288"/>
                  </a:moveTo>
                  <a:lnTo>
                    <a:pt x="0" y="288"/>
                  </a:lnTo>
                  <a:lnTo>
                    <a:pt x="0" y="0"/>
                  </a:lnTo>
                  <a:lnTo>
                    <a:pt x="624" y="0"/>
                  </a:lnTo>
                </a:path>
              </a:pathLst>
            </a:custGeom>
            <a:noFill/>
            <a:ln w="9525">
              <a:solidFill>
                <a:schemeClr val="tx1"/>
              </a:solidFill>
              <a:round/>
              <a:headEnd type="none" w="med" len="med"/>
              <a:tailEnd type="triangle" w="med" len="med"/>
            </a:ln>
          </p:spPr>
          <p:txBody>
            <a:bodyPr wrap="none"/>
            <a:lstStyle/>
            <a:p>
              <a:endParaRPr lang="zh-CN" altLang="en-US"/>
            </a:p>
          </p:txBody>
        </p:sp>
        <p:sp>
          <p:nvSpPr>
            <p:cNvPr id="17" name="Line 6"/>
            <p:cNvSpPr>
              <a:spLocks noChangeShapeType="1"/>
            </p:cNvSpPr>
            <p:nvPr/>
          </p:nvSpPr>
          <p:spPr bwMode="auto">
            <a:xfrm>
              <a:off x="4225925" y="4254500"/>
              <a:ext cx="0" cy="533400"/>
            </a:xfrm>
            <a:prstGeom prst="line">
              <a:avLst/>
            </a:prstGeom>
            <a:noFill/>
            <a:ln w="9525">
              <a:solidFill>
                <a:schemeClr val="tx1"/>
              </a:solidFill>
              <a:round/>
              <a:tailEnd type="triangle" w="med" len="med"/>
            </a:ln>
          </p:spPr>
          <p:txBody>
            <a:bodyPr wrap="none"/>
            <a:lstStyle/>
            <a:p>
              <a:endParaRPr lang="zh-CN" altLang="en-US"/>
            </a:p>
          </p:txBody>
        </p:sp>
        <p:sp>
          <p:nvSpPr>
            <p:cNvPr id="18" name="Line 7"/>
            <p:cNvSpPr>
              <a:spLocks noChangeShapeType="1"/>
            </p:cNvSpPr>
            <p:nvPr/>
          </p:nvSpPr>
          <p:spPr bwMode="auto">
            <a:xfrm>
              <a:off x="4225925" y="3644900"/>
              <a:ext cx="0" cy="228600"/>
            </a:xfrm>
            <a:prstGeom prst="line">
              <a:avLst/>
            </a:prstGeom>
            <a:noFill/>
            <a:ln w="9525">
              <a:solidFill>
                <a:schemeClr val="tx1"/>
              </a:solidFill>
              <a:round/>
              <a:tailEnd type="triangle" w="med" len="med"/>
            </a:ln>
          </p:spPr>
          <p:txBody>
            <a:bodyPr wrap="none"/>
            <a:lstStyle/>
            <a:p>
              <a:endParaRPr lang="zh-CN" altLang="en-US"/>
            </a:p>
          </p:txBody>
        </p:sp>
        <p:sp>
          <p:nvSpPr>
            <p:cNvPr id="19" name="Text Box 8"/>
            <p:cNvSpPr txBox="1">
              <a:spLocks noChangeArrowheads="1"/>
            </p:cNvSpPr>
            <p:nvPr/>
          </p:nvSpPr>
          <p:spPr bwMode="auto">
            <a:xfrm>
              <a:off x="3463925" y="4559300"/>
              <a:ext cx="381000" cy="457200"/>
            </a:xfrm>
            <a:prstGeom prst="rect">
              <a:avLst/>
            </a:prstGeom>
            <a:noFill/>
            <a:ln w="9525">
              <a:noFill/>
              <a:miter lim="800000"/>
            </a:ln>
          </p:spPr>
          <p:txBody>
            <a:bodyPr>
              <a:spAutoFit/>
            </a:bodyPr>
            <a:lstStyle/>
            <a:p>
              <a:pPr>
                <a:spcBef>
                  <a:spcPct val="50000"/>
                </a:spcBef>
              </a:pPr>
              <a:r>
                <a:rPr lang="en-US" altLang="zh-CN"/>
                <a:t>F</a:t>
              </a:r>
            </a:p>
          </p:txBody>
        </p:sp>
        <p:sp>
          <p:nvSpPr>
            <p:cNvPr id="20" name="Freeform 9"/>
            <p:cNvSpPr/>
            <p:nvPr/>
          </p:nvSpPr>
          <p:spPr bwMode="auto">
            <a:xfrm>
              <a:off x="4606925" y="4940300"/>
              <a:ext cx="609600" cy="381000"/>
            </a:xfrm>
            <a:custGeom>
              <a:avLst/>
              <a:gdLst>
                <a:gd name="T0" fmla="*/ 0 w 384"/>
                <a:gd name="T1" fmla="*/ 0 h 240"/>
                <a:gd name="T2" fmla="*/ 2147483647 w 384"/>
                <a:gd name="T3" fmla="*/ 0 h 240"/>
                <a:gd name="T4" fmla="*/ 2147483647 w 384"/>
                <a:gd name="T5" fmla="*/ 2147483647 h 240"/>
                <a:gd name="T6" fmla="*/ 0 60000 65536"/>
                <a:gd name="T7" fmla="*/ 0 60000 65536"/>
                <a:gd name="T8" fmla="*/ 0 60000 65536"/>
                <a:gd name="T9" fmla="*/ 0 w 384"/>
                <a:gd name="T10" fmla="*/ 0 h 240"/>
                <a:gd name="T11" fmla="*/ 384 w 384"/>
                <a:gd name="T12" fmla="*/ 240 h 240"/>
              </a:gdLst>
              <a:ahLst/>
              <a:cxnLst>
                <a:cxn ang="T6">
                  <a:pos x="T0" y="T1"/>
                </a:cxn>
                <a:cxn ang="T7">
                  <a:pos x="T2" y="T3"/>
                </a:cxn>
                <a:cxn ang="T8">
                  <a:pos x="T4" y="T5"/>
                </a:cxn>
              </a:cxnLst>
              <a:rect l="T9" t="T10" r="T11" b="T12"/>
              <a:pathLst>
                <a:path w="384" h="240">
                  <a:moveTo>
                    <a:pt x="0" y="0"/>
                  </a:moveTo>
                  <a:lnTo>
                    <a:pt x="384" y="0"/>
                  </a:lnTo>
                  <a:lnTo>
                    <a:pt x="384" y="240"/>
                  </a:lnTo>
                </a:path>
              </a:pathLst>
            </a:custGeom>
            <a:noFill/>
            <a:ln w="9525">
              <a:solidFill>
                <a:schemeClr val="tx1"/>
              </a:solidFill>
              <a:round/>
              <a:headEnd type="none" w="med" len="med"/>
              <a:tailEnd type="triangle" w="med" len="med"/>
            </a:ln>
          </p:spPr>
          <p:txBody>
            <a:bodyPr wrap="none"/>
            <a:lstStyle/>
            <a:p>
              <a:endParaRPr lang="zh-CN" altLang="en-US"/>
            </a:p>
          </p:txBody>
        </p:sp>
        <p:sp>
          <p:nvSpPr>
            <p:cNvPr id="21" name="Text Box 10"/>
            <p:cNvSpPr txBox="1">
              <a:spLocks noChangeArrowheads="1"/>
            </p:cNvSpPr>
            <p:nvPr/>
          </p:nvSpPr>
          <p:spPr bwMode="auto">
            <a:xfrm>
              <a:off x="4835525" y="4559300"/>
              <a:ext cx="457200" cy="457200"/>
            </a:xfrm>
            <a:prstGeom prst="rect">
              <a:avLst/>
            </a:prstGeom>
            <a:noFill/>
            <a:ln w="9525">
              <a:noFill/>
              <a:miter lim="800000"/>
            </a:ln>
          </p:spPr>
          <p:txBody>
            <a:bodyPr>
              <a:spAutoFit/>
            </a:bodyPr>
            <a:lstStyle/>
            <a:p>
              <a:pPr>
                <a:spcBef>
                  <a:spcPct val="50000"/>
                </a:spcBef>
              </a:pPr>
              <a:r>
                <a:rPr lang="en-US" altLang="zh-CN"/>
                <a:t>T</a:t>
              </a: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idx="4294967295"/>
          </p:nvPr>
        </p:nvSpPr>
        <p:spPr>
          <a:xfrm>
            <a:off x="611188" y="188913"/>
            <a:ext cx="7772400" cy="1143000"/>
          </a:xfrm>
        </p:spPr>
        <p:txBody>
          <a:bodyPr/>
          <a:lstStyle/>
          <a:p>
            <a:pPr eaLnBrk="1" hangingPunct="1"/>
            <a:r>
              <a:rPr lang="en-US" altLang="zh-CN" sz="4800" dirty="0" smtClean="0">
                <a:latin typeface="华文新魏" panose="02010800040101010101" pitchFamily="2" charset="-122"/>
                <a:ea typeface="华文新魏" panose="02010800040101010101" pitchFamily="2" charset="-122"/>
              </a:rPr>
              <a:t>2. </a:t>
            </a:r>
            <a:r>
              <a:rPr lang="zh-CN" altLang="en-US" sz="4800" dirty="0" smtClean="0">
                <a:latin typeface="华文新魏" panose="02010800040101010101" pitchFamily="2" charset="-122"/>
                <a:ea typeface="华文新魏" panose="02010800040101010101" pitchFamily="2" charset="-122"/>
              </a:rPr>
              <a:t>中断方式</a:t>
            </a:r>
          </a:p>
        </p:txBody>
      </p:sp>
      <p:sp>
        <p:nvSpPr>
          <p:cNvPr id="27650" name="Rectangle 3"/>
          <p:cNvSpPr>
            <a:spLocks noGrp="1" noChangeArrowheads="1"/>
          </p:cNvSpPr>
          <p:nvPr>
            <p:ph type="body" idx="4294967295"/>
          </p:nvPr>
        </p:nvSpPr>
        <p:spPr>
          <a:xfrm>
            <a:off x="323850" y="1196975"/>
            <a:ext cx="8569325" cy="5518150"/>
          </a:xfrm>
        </p:spPr>
        <p:txBody>
          <a:bodyPr/>
          <a:lstStyle/>
          <a:p>
            <a:r>
              <a:rPr lang="zh-CN" altLang="en-US" sz="2600" dirty="0" smtClean="0"/>
              <a:t>中断方式要求</a:t>
            </a:r>
            <a:r>
              <a:rPr lang="en-US" altLang="zh-CN" sz="2600" dirty="0" smtClean="0"/>
              <a:t>CPU</a:t>
            </a:r>
            <a:r>
              <a:rPr lang="zh-CN" altLang="en-US" sz="2600" dirty="0" smtClean="0"/>
              <a:t>与设备控制器及设备之间有中断请求线，控制器的状态寄存器有相应中断允许位。</a:t>
            </a:r>
          </a:p>
          <a:p>
            <a:r>
              <a:rPr lang="zh-CN" altLang="en-US" sz="2600" dirty="0" smtClean="0"/>
              <a:t> </a:t>
            </a:r>
            <a:r>
              <a:rPr lang="en-US" altLang="zh-CN" sz="2600" dirty="0" smtClean="0"/>
              <a:t>CPU</a:t>
            </a:r>
            <a:r>
              <a:rPr lang="zh-CN" altLang="en-US" sz="2600" dirty="0" smtClean="0"/>
              <a:t>与设备间数据传输过程：</a:t>
            </a:r>
          </a:p>
          <a:p>
            <a:pPr lvl="1"/>
            <a:r>
              <a:rPr lang="en-US" altLang="zh-CN" sz="2200" dirty="0" smtClean="0"/>
              <a:t>1)</a:t>
            </a:r>
            <a:r>
              <a:rPr lang="zh-CN" altLang="en-US" sz="2200" dirty="0" smtClean="0"/>
              <a:t>进程发出启动</a:t>
            </a:r>
            <a:r>
              <a:rPr lang="en-US" altLang="zh-CN" sz="2200" dirty="0" smtClean="0"/>
              <a:t>I/O</a:t>
            </a:r>
            <a:r>
              <a:rPr lang="zh-CN" altLang="en-US" sz="2200" dirty="0" smtClean="0"/>
              <a:t>指令，</a:t>
            </a:r>
            <a:r>
              <a:rPr lang="en-US" altLang="zh-CN" sz="2200" dirty="0" smtClean="0"/>
              <a:t>CPU</a:t>
            </a:r>
            <a:r>
              <a:rPr lang="zh-CN" altLang="en-US" sz="2200" dirty="0" smtClean="0"/>
              <a:t>加载控制信息到设备控制器的寄存器，然后，进程继续执行或放弃</a:t>
            </a:r>
            <a:r>
              <a:rPr lang="en-US" altLang="zh-CN" sz="2200" dirty="0" smtClean="0"/>
              <a:t>CPU</a:t>
            </a:r>
            <a:r>
              <a:rPr lang="zh-CN" altLang="en-US" sz="2200" dirty="0" smtClean="0"/>
              <a:t>等待设备操作完成；</a:t>
            </a:r>
          </a:p>
          <a:p>
            <a:pPr lvl="1"/>
            <a:r>
              <a:rPr lang="en-US" altLang="zh-CN" sz="2200" dirty="0" smtClean="0"/>
              <a:t>2)</a:t>
            </a:r>
            <a:r>
              <a:rPr lang="zh-CN" altLang="en-US" sz="2200" dirty="0" smtClean="0"/>
              <a:t>设备控制器检查状态寄存器，按照</a:t>
            </a:r>
            <a:r>
              <a:rPr lang="en-US" altLang="zh-CN" sz="2200" dirty="0" smtClean="0"/>
              <a:t>I/O</a:t>
            </a:r>
            <a:r>
              <a:rPr lang="zh-CN" altLang="en-US" sz="2200" dirty="0" smtClean="0"/>
              <a:t>指令要求，执行相应</a:t>
            </a:r>
            <a:r>
              <a:rPr lang="en-US" altLang="zh-CN" sz="2200" dirty="0" smtClean="0"/>
              <a:t>I/O</a:t>
            </a:r>
            <a:r>
              <a:rPr lang="zh-CN" altLang="en-US" sz="2200" dirty="0" smtClean="0"/>
              <a:t>操作，一旦传输完成，设备控制器通过中断请求线发出</a:t>
            </a:r>
            <a:r>
              <a:rPr lang="en-US" altLang="zh-CN" sz="2200" dirty="0" smtClean="0"/>
              <a:t>I/O</a:t>
            </a:r>
            <a:r>
              <a:rPr lang="zh-CN" altLang="en-US" sz="2200" dirty="0" smtClean="0"/>
              <a:t>中断信号；</a:t>
            </a:r>
          </a:p>
          <a:p>
            <a:pPr lvl="1"/>
            <a:r>
              <a:rPr lang="en-US" altLang="zh-CN" sz="2200" dirty="0" smtClean="0"/>
              <a:t>3)CPU</a:t>
            </a:r>
            <a:r>
              <a:rPr lang="zh-CN" altLang="en-US" sz="2200" dirty="0" smtClean="0"/>
              <a:t>收到并响应</a:t>
            </a:r>
            <a:r>
              <a:rPr lang="en-US" altLang="zh-CN" sz="2200" dirty="0" smtClean="0"/>
              <a:t>I/O</a:t>
            </a:r>
            <a:r>
              <a:rPr lang="zh-CN" altLang="en-US" sz="2200" dirty="0" smtClean="0"/>
              <a:t>中断后，转向处理该设备的</a:t>
            </a:r>
            <a:r>
              <a:rPr lang="en-US" altLang="zh-CN" sz="2200" dirty="0" smtClean="0"/>
              <a:t>I/O</a:t>
            </a:r>
            <a:r>
              <a:rPr lang="zh-CN" altLang="en-US" sz="2200" dirty="0" smtClean="0"/>
              <a:t>中断例程执行；</a:t>
            </a:r>
          </a:p>
          <a:p>
            <a:pPr lvl="1"/>
            <a:r>
              <a:rPr lang="en-US" altLang="zh-CN" sz="2200" dirty="0" smtClean="0"/>
              <a:t>4)</a:t>
            </a:r>
            <a:r>
              <a:rPr lang="zh-CN" altLang="en-US" sz="2200" dirty="0" smtClean="0"/>
              <a:t>中断处理例程执行数据读取操作，将</a:t>
            </a:r>
            <a:r>
              <a:rPr lang="en-US" altLang="zh-CN" sz="2200" dirty="0" smtClean="0"/>
              <a:t>I/O</a:t>
            </a:r>
            <a:r>
              <a:rPr lang="zh-CN" altLang="en-US" sz="2200" dirty="0" smtClean="0"/>
              <a:t>缓冲寄存器的内容写入内存，操作结束后退出中断处理程序，返回中断前的执行状态；</a:t>
            </a:r>
          </a:p>
          <a:p>
            <a:pPr lvl="1"/>
            <a:r>
              <a:rPr lang="en-US" altLang="zh-CN" sz="2200" dirty="0" smtClean="0"/>
              <a:t>5)</a:t>
            </a:r>
            <a:r>
              <a:rPr lang="zh-CN" altLang="en-US" sz="2200" dirty="0" smtClean="0"/>
              <a:t>进程调度程序在适当时刻恢复得到数据的进程执行。</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华文新魏" panose="02010800040101010101" pitchFamily="2" charset="-122"/>
                <a:ea typeface="华文新魏" panose="02010800040101010101" pitchFamily="2" charset="-122"/>
              </a:rPr>
              <a:t>2. </a:t>
            </a:r>
            <a:r>
              <a:rPr lang="zh-CN" altLang="en-US">
                <a:latin typeface="华文新魏" panose="02010800040101010101" pitchFamily="2" charset="-122"/>
                <a:ea typeface="华文新魏" panose="02010800040101010101" pitchFamily="2" charset="-122"/>
              </a:rPr>
              <a:t>中断方式</a:t>
            </a:r>
            <a:endParaRPr lang="zh-CN" altLang="en-US"/>
          </a:p>
        </p:txBody>
      </p:sp>
      <p:pic>
        <p:nvPicPr>
          <p:cNvPr id="4" name="内容占位符 3"/>
          <p:cNvPicPr>
            <a:picLocks noGrp="1" noChangeAspect="1"/>
          </p:cNvPicPr>
          <p:nvPr>
            <p:ph idx="1"/>
            <p:custDataLst>
              <p:tags r:id="rId1"/>
            </p:custDataLst>
          </p:nvPr>
        </p:nvPicPr>
        <p:blipFill>
          <a:blip r:embed="rId3"/>
          <a:stretch>
            <a:fillRect/>
          </a:stretch>
        </p:blipFill>
        <p:spPr>
          <a:xfrm>
            <a:off x="4716016" y="1403350"/>
            <a:ext cx="3629985" cy="5343059"/>
          </a:xfrm>
          <a:prstGeom prst="rect">
            <a:avLst/>
          </a:prstGeom>
        </p:spPr>
      </p:pic>
      <p:sp>
        <p:nvSpPr>
          <p:cNvPr id="5" name="文本占位符 489473"/>
          <p:cNvSpPr txBox="1">
            <a:spLocks/>
          </p:cNvSpPr>
          <p:nvPr/>
        </p:nvSpPr>
        <p:spPr bwMode="auto">
          <a:xfrm>
            <a:off x="395536" y="1554599"/>
            <a:ext cx="3708723" cy="5040560"/>
          </a:xfrm>
          <a:prstGeom prst="rect">
            <a:avLst/>
          </a:prstGeom>
          <a:noFill/>
          <a:ln w="9525" algn="ctr">
            <a:noFill/>
            <a:miter lim="800000"/>
          </a:ln>
        </p:spPr>
        <p:txBody>
          <a:bodyPr/>
          <a:lstStyle>
            <a:defPPr>
              <a:defRPr lang="zh-CN"/>
            </a:defPPr>
            <a:lvl2pPr marL="742950" lvl="1" indent="-285750" eaLnBrk="0" hangingPunct="0">
              <a:spcBef>
                <a:spcPct val="20000"/>
              </a:spcBef>
              <a:buClr>
                <a:srgbClr val="CC3300"/>
              </a:buClr>
              <a:buSzPct val="85000"/>
              <a:buFont typeface="Wingdings" panose="05000000000000000000" pitchFamily="2" charset="2"/>
              <a:buChar char="n"/>
            </a:lvl2pPr>
          </a:lstStyle>
          <a:p>
            <a:pPr marL="342900" indent="-342900">
              <a:buClr>
                <a:srgbClr val="C00000"/>
              </a:buClr>
              <a:buFont typeface="Wingdings" panose="05000000000000000000" pitchFamily="2" charset="2"/>
              <a:buChar char="n"/>
            </a:pPr>
            <a:r>
              <a:rPr lang="zh-CN" altLang="en-US" dirty="0" smtClean="0"/>
              <a:t>在</a:t>
            </a:r>
            <a:r>
              <a:rPr lang="zh-CN" altLang="en-US" dirty="0"/>
              <a:t>现代计算机系统中，对</a:t>
            </a:r>
            <a:r>
              <a:rPr lang="en-US" altLang="zh-CN" dirty="0"/>
              <a:t>I/O</a:t>
            </a:r>
            <a:r>
              <a:rPr lang="zh-CN" altLang="en-US" dirty="0"/>
              <a:t>设备的控制，广泛地采用中断驱动方式。</a:t>
            </a:r>
          </a:p>
          <a:p>
            <a:pPr marL="342900" indent="-342900">
              <a:buClr>
                <a:srgbClr val="C00000"/>
              </a:buClr>
              <a:buFont typeface="Wingdings" panose="05000000000000000000" pitchFamily="2" charset="2"/>
              <a:buChar char="n"/>
            </a:pPr>
            <a:r>
              <a:rPr lang="zh-CN" altLang="en-US" dirty="0" smtClean="0"/>
              <a:t>即</a:t>
            </a:r>
            <a:r>
              <a:rPr lang="zh-CN" altLang="en-US" dirty="0"/>
              <a:t>当某进程要启动某个</a:t>
            </a:r>
            <a:r>
              <a:rPr lang="en-US" altLang="zh-CN" dirty="0"/>
              <a:t>I/O</a:t>
            </a:r>
            <a:r>
              <a:rPr lang="zh-CN" altLang="en-US" dirty="0"/>
              <a:t>设备时，便由</a:t>
            </a:r>
            <a:r>
              <a:rPr lang="en-US" altLang="zh-CN" dirty="0"/>
              <a:t>CPU</a:t>
            </a:r>
            <a:r>
              <a:rPr lang="zh-CN" altLang="en-US" dirty="0"/>
              <a:t>向相应的设备控制器发出一条</a:t>
            </a:r>
            <a:r>
              <a:rPr lang="en-US" altLang="zh-CN" dirty="0"/>
              <a:t>I/O</a:t>
            </a:r>
            <a:r>
              <a:rPr lang="zh-CN" altLang="en-US" dirty="0"/>
              <a:t>命令，然后立即返回继续执行原来的任务。</a:t>
            </a:r>
          </a:p>
          <a:p>
            <a:pPr marL="342900" indent="-342900">
              <a:buClr>
                <a:srgbClr val="C00000"/>
              </a:buClr>
              <a:buFont typeface="Wingdings" panose="05000000000000000000" pitchFamily="2" charset="2"/>
              <a:buChar char="n"/>
            </a:pPr>
            <a:r>
              <a:rPr lang="zh-CN" altLang="en-US" dirty="0" smtClean="0"/>
              <a:t>设备控制</a:t>
            </a:r>
            <a:r>
              <a:rPr lang="zh-CN" altLang="en-US" dirty="0"/>
              <a:t>器便按照该命令的要求去控制</a:t>
            </a:r>
            <a:r>
              <a:rPr lang="en-US" altLang="zh-CN" dirty="0"/>
              <a:t>I/O</a:t>
            </a:r>
            <a:r>
              <a:rPr lang="zh-CN" altLang="en-US" dirty="0"/>
              <a:t>设备。此时，</a:t>
            </a:r>
            <a:r>
              <a:rPr lang="en-US" altLang="zh-CN" dirty="0"/>
              <a:t>CPU</a:t>
            </a:r>
            <a:r>
              <a:rPr lang="zh-CN" altLang="en-US" dirty="0"/>
              <a:t>与</a:t>
            </a:r>
            <a:r>
              <a:rPr lang="en-US" altLang="zh-CN" dirty="0"/>
              <a:t>I/O</a:t>
            </a:r>
            <a:r>
              <a:rPr lang="zh-CN" altLang="en-US" dirty="0"/>
              <a:t>设备处于并行工作状态</a:t>
            </a:r>
            <a:r>
              <a:rPr lang="zh-CN" altLang="en-US" dirty="0" smtClean="0"/>
              <a:t>。</a:t>
            </a:r>
            <a:endParaRPr lang="en-US" altLang="zh-CN" dirty="0" smtClean="0"/>
          </a:p>
          <a:p>
            <a:pPr marL="342900" indent="-342900">
              <a:buClr>
                <a:srgbClr val="C00000"/>
              </a:buClr>
              <a:buFont typeface="Wingdings" panose="05000000000000000000" pitchFamily="2" charset="2"/>
              <a:buChar char="n"/>
            </a:pPr>
            <a:endParaRPr lang="zh-CN" altLang="en-US" dirty="0">
              <a:sym typeface="Symbol" panose="05050102010706020507" pitchFamily="18" charset="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687388" y="288925"/>
            <a:ext cx="7756525" cy="1079500"/>
          </a:xfrm>
        </p:spPr>
        <p:txBody>
          <a:bodyPr lIns="92075" tIns="46038" rIns="92075" bIns="46038"/>
          <a:lstStyle/>
          <a:p>
            <a:r>
              <a:rPr lang="en-US" altLang="zh-CN" dirty="0" smtClean="0">
                <a:latin typeface="华文新魏" panose="02010800040101010101" pitchFamily="2" charset="-122"/>
                <a:ea typeface="华文新魏" panose="02010800040101010101" pitchFamily="2" charset="-122"/>
              </a:rPr>
              <a:t>2. </a:t>
            </a:r>
            <a:r>
              <a:rPr lang="zh-CN" altLang="en-US" dirty="0" smtClean="0">
                <a:latin typeface="华文新魏" panose="02010800040101010101" pitchFamily="2" charset="-122"/>
                <a:ea typeface="华文新魏" panose="02010800040101010101" pitchFamily="2" charset="-122"/>
              </a:rPr>
              <a:t>中断方式</a:t>
            </a:r>
          </a:p>
        </p:txBody>
      </p:sp>
      <p:sp>
        <p:nvSpPr>
          <p:cNvPr id="28674" name="Rectangle 3"/>
          <p:cNvSpPr>
            <a:spLocks noGrp="1" noChangeArrowheads="1"/>
          </p:cNvSpPr>
          <p:nvPr>
            <p:ph type="body" idx="1"/>
          </p:nvPr>
        </p:nvSpPr>
        <p:spPr>
          <a:xfrm>
            <a:off x="323850" y="2051050"/>
            <a:ext cx="3352800" cy="4114800"/>
          </a:xfrm>
        </p:spPr>
        <p:txBody>
          <a:bodyPr/>
          <a:lstStyle/>
          <a:p>
            <a:pPr>
              <a:lnSpc>
                <a:spcPct val="90000"/>
              </a:lnSpc>
              <a:buFont typeface="Wingdings" panose="05000000000000000000" pitchFamily="2" charset="2"/>
              <a:buNone/>
            </a:pPr>
            <a:r>
              <a:rPr lang="zh-CN" altLang="en-US" smtClean="0"/>
              <a:t>   </a:t>
            </a:r>
            <a:r>
              <a:rPr lang="en-US" altLang="zh-CN" smtClean="0"/>
              <a:t>CPU</a:t>
            </a:r>
          </a:p>
          <a:p>
            <a:pPr lvl="1">
              <a:lnSpc>
                <a:spcPct val="90000"/>
              </a:lnSpc>
            </a:pPr>
            <a:r>
              <a:rPr lang="zh-CN" altLang="en-US" smtClean="0"/>
              <a:t>计算</a:t>
            </a:r>
          </a:p>
          <a:p>
            <a:pPr lvl="1">
              <a:lnSpc>
                <a:spcPct val="90000"/>
              </a:lnSpc>
            </a:pPr>
            <a:r>
              <a:rPr lang="zh-CN" altLang="en-US" smtClean="0"/>
              <a:t>启动设备</a:t>
            </a:r>
          </a:p>
          <a:p>
            <a:pPr lvl="1">
              <a:lnSpc>
                <a:spcPct val="90000"/>
              </a:lnSpc>
            </a:pPr>
            <a:r>
              <a:rPr lang="zh-CN" altLang="en-US" smtClean="0"/>
              <a:t>计算</a:t>
            </a:r>
          </a:p>
          <a:p>
            <a:pPr lvl="1">
              <a:lnSpc>
                <a:spcPct val="90000"/>
              </a:lnSpc>
            </a:pPr>
            <a:r>
              <a:rPr lang="en-US" altLang="zh-CN" smtClean="0"/>
              <a:t>…</a:t>
            </a:r>
          </a:p>
          <a:p>
            <a:pPr lvl="1">
              <a:lnSpc>
                <a:spcPct val="90000"/>
              </a:lnSpc>
            </a:pPr>
            <a:r>
              <a:rPr lang="zh-CN" altLang="en-US" smtClean="0"/>
              <a:t>计算</a:t>
            </a:r>
          </a:p>
          <a:p>
            <a:pPr lvl="1">
              <a:lnSpc>
                <a:spcPct val="90000"/>
              </a:lnSpc>
            </a:pPr>
            <a:r>
              <a:rPr lang="zh-CN" altLang="en-US" smtClean="0"/>
              <a:t>中断处理</a:t>
            </a:r>
          </a:p>
          <a:p>
            <a:pPr lvl="1">
              <a:lnSpc>
                <a:spcPct val="90000"/>
              </a:lnSpc>
            </a:pPr>
            <a:r>
              <a:rPr lang="zh-CN" altLang="en-US" smtClean="0"/>
              <a:t>计算</a:t>
            </a:r>
          </a:p>
        </p:txBody>
      </p:sp>
      <p:sp>
        <p:nvSpPr>
          <p:cNvPr id="28675" name="Text Box 4"/>
          <p:cNvSpPr txBox="1">
            <a:spLocks noChangeArrowheads="1"/>
          </p:cNvSpPr>
          <p:nvPr/>
        </p:nvSpPr>
        <p:spPr bwMode="auto">
          <a:xfrm>
            <a:off x="5029200" y="2651125"/>
            <a:ext cx="1524000" cy="457200"/>
          </a:xfrm>
          <a:prstGeom prst="rect">
            <a:avLst/>
          </a:prstGeom>
          <a:noFill/>
          <a:ln w="9525">
            <a:noFill/>
            <a:miter lim="800000"/>
          </a:ln>
        </p:spPr>
        <p:txBody>
          <a:bodyPr>
            <a:spAutoFit/>
          </a:bodyPr>
          <a:lstStyle/>
          <a:p>
            <a:pPr>
              <a:spcBef>
                <a:spcPct val="50000"/>
              </a:spcBef>
            </a:pPr>
            <a:endParaRPr lang="zh-CN" altLang="en-US"/>
          </a:p>
        </p:txBody>
      </p:sp>
      <p:sp>
        <p:nvSpPr>
          <p:cNvPr id="28676" name="Text Box 5"/>
          <p:cNvSpPr txBox="1">
            <a:spLocks noChangeArrowheads="1"/>
          </p:cNvSpPr>
          <p:nvPr/>
        </p:nvSpPr>
        <p:spPr bwMode="auto">
          <a:xfrm>
            <a:off x="3273425" y="1917700"/>
            <a:ext cx="1143000" cy="519113"/>
          </a:xfrm>
          <a:prstGeom prst="rect">
            <a:avLst/>
          </a:prstGeom>
          <a:noFill/>
          <a:ln w="9525">
            <a:noFill/>
            <a:miter lim="800000"/>
          </a:ln>
        </p:spPr>
        <p:txBody>
          <a:bodyPr>
            <a:spAutoFit/>
          </a:bodyPr>
          <a:lstStyle/>
          <a:p>
            <a:pPr>
              <a:spcBef>
                <a:spcPct val="50000"/>
              </a:spcBef>
            </a:pPr>
            <a:r>
              <a:rPr lang="zh-CN" altLang="en-US" sz="2800"/>
              <a:t>设备</a:t>
            </a:r>
            <a:r>
              <a:rPr lang="en-US" altLang="zh-CN" sz="2800"/>
              <a:t>:</a:t>
            </a:r>
          </a:p>
        </p:txBody>
      </p:sp>
      <p:sp>
        <p:nvSpPr>
          <p:cNvPr id="28677" name="Line 6"/>
          <p:cNvSpPr>
            <a:spLocks noChangeShapeType="1"/>
          </p:cNvSpPr>
          <p:nvPr/>
        </p:nvSpPr>
        <p:spPr bwMode="auto">
          <a:xfrm>
            <a:off x="3778250" y="2925763"/>
            <a:ext cx="0" cy="2519362"/>
          </a:xfrm>
          <a:prstGeom prst="line">
            <a:avLst/>
          </a:prstGeom>
          <a:noFill/>
          <a:ln w="9525">
            <a:solidFill>
              <a:schemeClr val="tx1"/>
            </a:solidFill>
            <a:round/>
            <a:tailEnd type="triangle" w="med" len="med"/>
          </a:ln>
        </p:spPr>
        <p:txBody>
          <a:bodyPr wrap="none"/>
          <a:lstStyle/>
          <a:p>
            <a:endParaRPr lang="zh-CN" altLang="en-US"/>
          </a:p>
        </p:txBody>
      </p:sp>
      <p:sp>
        <p:nvSpPr>
          <p:cNvPr id="28678" name="Text Box 7"/>
          <p:cNvSpPr txBox="1">
            <a:spLocks noChangeArrowheads="1"/>
          </p:cNvSpPr>
          <p:nvPr/>
        </p:nvSpPr>
        <p:spPr bwMode="auto">
          <a:xfrm>
            <a:off x="3201988" y="3646488"/>
            <a:ext cx="431800" cy="822325"/>
          </a:xfrm>
          <a:prstGeom prst="rect">
            <a:avLst/>
          </a:prstGeom>
          <a:noFill/>
          <a:ln w="9525">
            <a:noFill/>
            <a:miter lim="800000"/>
          </a:ln>
        </p:spPr>
        <p:txBody>
          <a:bodyPr>
            <a:spAutoFit/>
          </a:bodyPr>
          <a:lstStyle/>
          <a:p>
            <a:pPr>
              <a:spcBef>
                <a:spcPct val="50000"/>
              </a:spcBef>
            </a:pPr>
            <a:r>
              <a:rPr lang="zh-CN" altLang="en-US"/>
              <a:t>工作</a:t>
            </a:r>
          </a:p>
        </p:txBody>
      </p:sp>
      <p:sp>
        <p:nvSpPr>
          <p:cNvPr id="28679" name="Line 8"/>
          <p:cNvSpPr>
            <a:spLocks noChangeShapeType="1"/>
          </p:cNvSpPr>
          <p:nvPr/>
        </p:nvSpPr>
        <p:spPr bwMode="auto">
          <a:xfrm flipV="1">
            <a:off x="2686050" y="3141663"/>
            <a:ext cx="1019175" cy="123825"/>
          </a:xfrm>
          <a:prstGeom prst="line">
            <a:avLst/>
          </a:prstGeom>
          <a:noFill/>
          <a:ln w="9525">
            <a:solidFill>
              <a:schemeClr val="tx1"/>
            </a:solidFill>
            <a:prstDash val="dash"/>
            <a:round/>
            <a:tailEnd type="triangle" w="med" len="med"/>
          </a:ln>
        </p:spPr>
        <p:txBody>
          <a:bodyPr wrap="none"/>
          <a:lstStyle/>
          <a:p>
            <a:endParaRPr lang="zh-CN" altLang="en-US"/>
          </a:p>
        </p:txBody>
      </p:sp>
      <p:sp>
        <p:nvSpPr>
          <p:cNvPr id="28680" name="Line 9"/>
          <p:cNvSpPr>
            <a:spLocks noChangeShapeType="1"/>
          </p:cNvSpPr>
          <p:nvPr/>
        </p:nvSpPr>
        <p:spPr bwMode="auto">
          <a:xfrm flipH="1" flipV="1">
            <a:off x="2657475" y="5170488"/>
            <a:ext cx="1047750" cy="60325"/>
          </a:xfrm>
          <a:prstGeom prst="line">
            <a:avLst/>
          </a:prstGeom>
          <a:noFill/>
          <a:ln w="9525">
            <a:solidFill>
              <a:schemeClr val="tx1"/>
            </a:solidFill>
            <a:prstDash val="dash"/>
            <a:round/>
            <a:tailEnd type="triangle" w="med" len="med"/>
          </a:ln>
        </p:spPr>
        <p:txBody>
          <a:bodyPr wrap="none"/>
          <a:lstStyle/>
          <a:p>
            <a:endParaRPr lang="zh-CN" altLang="en-US"/>
          </a:p>
        </p:txBody>
      </p:sp>
      <p:sp>
        <p:nvSpPr>
          <p:cNvPr id="28681" name="Rectangle 10"/>
          <p:cNvSpPr>
            <a:spLocks noChangeArrowheads="1"/>
          </p:cNvSpPr>
          <p:nvPr/>
        </p:nvSpPr>
        <p:spPr bwMode="auto">
          <a:xfrm>
            <a:off x="4567238" y="2051050"/>
            <a:ext cx="4032250" cy="4319612"/>
          </a:xfrm>
          <a:prstGeom prst="rect">
            <a:avLst/>
          </a:prstGeom>
          <a:noFill/>
          <a:ln w="9525" algn="ctr">
            <a:noFill/>
            <a:miter lim="800000"/>
          </a:ln>
        </p:spPr>
        <p:txBody>
          <a:bodyPr/>
          <a:lstStyle/>
          <a:p>
            <a:pPr marL="742950" lvl="1" indent="-285750" eaLnBrk="0" hangingPunct="0">
              <a:spcBef>
                <a:spcPct val="20000"/>
              </a:spcBef>
              <a:buClr>
                <a:srgbClr val="CC3300"/>
              </a:buClr>
              <a:buSzPct val="85000"/>
              <a:buFont typeface="Wingdings" panose="05000000000000000000" pitchFamily="2" charset="2"/>
              <a:buChar char="n"/>
            </a:pPr>
            <a:r>
              <a:rPr lang="zh-CN" altLang="en-US" dirty="0"/>
              <a:t>优点：在外设进行数据处理时，</a:t>
            </a:r>
            <a:r>
              <a:rPr lang="en-US" altLang="zh-CN" dirty="0"/>
              <a:t>CPU</a:t>
            </a:r>
            <a:r>
              <a:rPr lang="zh-CN" altLang="en-US" dirty="0"/>
              <a:t>不必等待，可以继续执行该程序或其他程序。</a:t>
            </a:r>
          </a:p>
          <a:p>
            <a:pPr marL="742950" lvl="1" indent="-285750" eaLnBrk="0" hangingPunct="0">
              <a:spcBef>
                <a:spcPct val="20000"/>
              </a:spcBef>
              <a:buClr>
                <a:srgbClr val="CC3300"/>
              </a:buClr>
              <a:buSzPct val="85000"/>
              <a:buFont typeface="Wingdings" panose="05000000000000000000" pitchFamily="2" charset="2"/>
              <a:buChar char="n"/>
            </a:pPr>
            <a:r>
              <a:rPr lang="zh-CN" altLang="en-US" dirty="0"/>
              <a:t>缺点：每次</a:t>
            </a:r>
            <a:r>
              <a:rPr lang="en-US" altLang="zh-CN" dirty="0"/>
              <a:t>I/O</a:t>
            </a:r>
            <a:r>
              <a:rPr lang="zh-CN" altLang="en-US" dirty="0"/>
              <a:t>都要</a:t>
            </a:r>
            <a:r>
              <a:rPr lang="en-US" altLang="zh-CN" dirty="0"/>
              <a:t>CPU</a:t>
            </a:r>
            <a:r>
              <a:rPr lang="zh-CN" altLang="en-US" dirty="0"/>
              <a:t>的干预，</a:t>
            </a:r>
            <a:r>
              <a:rPr lang="en-US" altLang="zh-CN" dirty="0"/>
              <a:t>CPU</a:t>
            </a:r>
            <a:r>
              <a:rPr lang="zh-CN" altLang="en-US" dirty="0"/>
              <a:t>每次处理的数据量少（通常不超过几个字节），只适于数据传输率较低的设备。</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idx="4294967295"/>
          </p:nvPr>
        </p:nvSpPr>
        <p:spPr>
          <a:xfrm>
            <a:off x="685800" y="53975"/>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3.</a:t>
            </a:r>
            <a:r>
              <a:rPr lang="en-US" altLang="zh-CN" sz="4800" smtClean="0">
                <a:ea typeface="华文新魏" panose="02010800040101010101" pitchFamily="2" charset="-122"/>
              </a:rPr>
              <a:t> </a:t>
            </a:r>
            <a:r>
              <a:rPr lang="en-US" altLang="zh-CN" sz="4800" smtClean="0">
                <a:latin typeface="华文新魏" panose="02010800040101010101" pitchFamily="2" charset="-122"/>
                <a:ea typeface="华文新魏" panose="02010800040101010101" pitchFamily="2" charset="-122"/>
              </a:rPr>
              <a:t> DMA</a:t>
            </a:r>
            <a:r>
              <a:rPr lang="zh-CN" altLang="en-US" sz="4800" smtClean="0">
                <a:latin typeface="华文新魏" panose="02010800040101010101" pitchFamily="2" charset="-122"/>
                <a:ea typeface="华文新魏" panose="02010800040101010101" pitchFamily="2" charset="-122"/>
              </a:rPr>
              <a:t>方式</a:t>
            </a:r>
            <a:endParaRPr lang="zh-CN" altLang="en-US" sz="5400" smtClean="0">
              <a:latin typeface="华文新魏" panose="02010800040101010101" pitchFamily="2" charset="-122"/>
              <a:ea typeface="华文新魏" panose="02010800040101010101" pitchFamily="2" charset="-122"/>
            </a:endParaRPr>
          </a:p>
        </p:txBody>
      </p:sp>
      <p:sp>
        <p:nvSpPr>
          <p:cNvPr id="29698" name="Rectangle 3"/>
          <p:cNvSpPr>
            <a:spLocks noGrp="1" noChangeArrowheads="1"/>
          </p:cNvSpPr>
          <p:nvPr>
            <p:ph type="body" idx="4294967295"/>
          </p:nvPr>
        </p:nvSpPr>
        <p:spPr>
          <a:xfrm>
            <a:off x="467643" y="1177400"/>
            <a:ext cx="8208714" cy="5638800"/>
          </a:xfrm>
        </p:spPr>
        <p:txBody>
          <a:bodyPr/>
          <a:lstStyle/>
          <a:p>
            <a:pPr>
              <a:lnSpc>
                <a:spcPct val="120000"/>
              </a:lnSpc>
            </a:pPr>
            <a:r>
              <a:rPr lang="zh-CN" altLang="en-US" sz="2400" dirty="0"/>
              <a:t>中断</a:t>
            </a:r>
            <a:r>
              <a:rPr lang="zh-CN" altLang="en-US" sz="2400" dirty="0" smtClean="0"/>
              <a:t>驱动方式以字（节）为</a:t>
            </a:r>
            <a:r>
              <a:rPr lang="zh-CN" altLang="en-US" sz="2400" dirty="0"/>
              <a:t>单位进行数据传送，每完成一个</a:t>
            </a:r>
            <a:r>
              <a:rPr lang="zh-CN" altLang="en-US" sz="2400" dirty="0" smtClean="0"/>
              <a:t>字（</a:t>
            </a:r>
            <a:r>
              <a:rPr lang="zh-CN" altLang="en-US" sz="2400" dirty="0"/>
              <a:t>节）的</a:t>
            </a:r>
            <a:r>
              <a:rPr lang="zh-CN" altLang="en-US" sz="2400" dirty="0" smtClean="0"/>
              <a:t>传送，控制器产生一</a:t>
            </a:r>
            <a:r>
              <a:rPr lang="zh-CN" altLang="en-US" sz="2400" dirty="0"/>
              <a:t>次</a:t>
            </a:r>
            <a:r>
              <a:rPr lang="zh-CN" altLang="en-US" sz="2400" dirty="0" smtClean="0"/>
              <a:t>中断。系统需占用</a:t>
            </a:r>
            <a:r>
              <a:rPr lang="en-US" altLang="zh-CN" sz="2400" dirty="0" smtClean="0"/>
              <a:t>CPU</a:t>
            </a:r>
            <a:r>
              <a:rPr lang="zh-CN" altLang="en-US" sz="2400" dirty="0" smtClean="0"/>
              <a:t>进行现场的保存和和恢复。特别是高速</a:t>
            </a:r>
            <a:r>
              <a:rPr lang="zh-CN" altLang="en-US" sz="2400" dirty="0"/>
              <a:t>直接</a:t>
            </a:r>
            <a:r>
              <a:rPr lang="zh-CN" altLang="en-US" sz="2400" dirty="0" smtClean="0"/>
              <a:t>存储设备的出现，中断处理开销过大，</a:t>
            </a:r>
            <a:r>
              <a:rPr lang="en-US" altLang="zh-CN" sz="2400" dirty="0" smtClean="0"/>
              <a:t>CPU</a:t>
            </a:r>
            <a:r>
              <a:rPr lang="zh-CN" altLang="en-US" sz="2400" dirty="0" smtClean="0"/>
              <a:t>利用率急剧下降。</a:t>
            </a:r>
            <a:endParaRPr lang="en-US" altLang="zh-CN" sz="2400" dirty="0" smtClean="0"/>
          </a:p>
          <a:p>
            <a:pPr>
              <a:lnSpc>
                <a:spcPct val="120000"/>
              </a:lnSpc>
            </a:pPr>
            <a:r>
              <a:rPr lang="zh-CN" altLang="en-US" sz="2400" dirty="0" smtClean="0"/>
              <a:t>如果</a:t>
            </a:r>
            <a:r>
              <a:rPr lang="en-US" altLang="zh-CN" sz="2400" dirty="0" smtClean="0"/>
              <a:t>I/O</a:t>
            </a:r>
            <a:r>
              <a:rPr lang="zh-CN" altLang="en-US" sz="2400" dirty="0" smtClean="0"/>
              <a:t>设备能直接与内存交换数据而不占用</a:t>
            </a:r>
            <a:r>
              <a:rPr lang="en-US" altLang="zh-CN" sz="2400" dirty="0" smtClean="0"/>
              <a:t>CPU</a:t>
            </a:r>
            <a:r>
              <a:rPr lang="zh-CN" altLang="en-US" sz="2400" dirty="0" smtClean="0"/>
              <a:t>，利用率还可提高，由此产生了直接存储器存取</a:t>
            </a:r>
            <a:r>
              <a:rPr lang="en-US" altLang="zh-CN" sz="2400" dirty="0" smtClean="0"/>
              <a:t>DMA</a:t>
            </a:r>
            <a:r>
              <a:rPr lang="zh-CN" altLang="en-US" sz="2400" dirty="0" smtClean="0"/>
              <a:t>方式。</a:t>
            </a:r>
            <a:endParaRPr lang="en-US" altLang="zh-CN" sz="2400" dirty="0" smtClean="0"/>
          </a:p>
          <a:p>
            <a:pPr>
              <a:lnSpc>
                <a:spcPct val="120000"/>
              </a:lnSpc>
            </a:pPr>
            <a:r>
              <a:rPr lang="en-US" altLang="zh-CN" sz="2400" dirty="0" smtClean="0"/>
              <a:t>DMA</a:t>
            </a:r>
            <a:r>
              <a:rPr lang="zh-CN" altLang="en-US" sz="2400" dirty="0" smtClean="0"/>
              <a:t>方式需以下设施：</a:t>
            </a:r>
          </a:p>
          <a:p>
            <a:pPr lvl="1"/>
            <a:r>
              <a:rPr lang="zh-CN" altLang="en-US" sz="2400" dirty="0" smtClean="0"/>
              <a:t> </a:t>
            </a:r>
            <a:r>
              <a:rPr lang="en-US" altLang="zh-CN" sz="2400" dirty="0" smtClean="0"/>
              <a:t>(1)</a:t>
            </a:r>
            <a:r>
              <a:rPr lang="zh-CN" altLang="en-US" sz="2400" dirty="0" smtClean="0"/>
              <a:t>内存地址寄存器  </a:t>
            </a:r>
          </a:p>
          <a:p>
            <a:pPr lvl="1"/>
            <a:r>
              <a:rPr lang="zh-CN" altLang="en-US" sz="2400" dirty="0" smtClean="0"/>
              <a:t> </a:t>
            </a:r>
            <a:r>
              <a:rPr lang="en-US" altLang="zh-CN" sz="2400" dirty="0" smtClean="0"/>
              <a:t>(2)</a:t>
            </a:r>
            <a:r>
              <a:rPr lang="zh-CN" altLang="en-US" sz="2400" dirty="0" smtClean="0"/>
              <a:t>字计数器</a:t>
            </a:r>
          </a:p>
          <a:p>
            <a:pPr lvl="1"/>
            <a:r>
              <a:rPr lang="zh-CN" altLang="en-US" sz="2400" dirty="0" smtClean="0"/>
              <a:t> </a:t>
            </a:r>
            <a:r>
              <a:rPr lang="en-US" altLang="zh-CN" sz="2400" dirty="0" smtClean="0"/>
              <a:t>(3)</a:t>
            </a:r>
            <a:r>
              <a:rPr lang="zh-CN" altLang="en-US" sz="2400" dirty="0" smtClean="0"/>
              <a:t>数据缓冲寄存器或数据缓冲区  </a:t>
            </a:r>
          </a:p>
          <a:p>
            <a:pPr lvl="1"/>
            <a:r>
              <a:rPr lang="zh-CN" altLang="en-US" sz="2400" dirty="0" smtClean="0"/>
              <a:t> </a:t>
            </a:r>
            <a:r>
              <a:rPr lang="en-US" altLang="zh-CN" sz="2400" dirty="0" smtClean="0"/>
              <a:t>(4)</a:t>
            </a:r>
            <a:r>
              <a:rPr lang="zh-CN" altLang="en-US" sz="2400" dirty="0" smtClean="0"/>
              <a:t>设备地址寄存器  </a:t>
            </a:r>
          </a:p>
          <a:p>
            <a:pPr lvl="1"/>
            <a:r>
              <a:rPr lang="zh-CN" altLang="en-US" sz="2400" dirty="0" smtClean="0"/>
              <a:t> </a:t>
            </a:r>
            <a:r>
              <a:rPr lang="en-US" altLang="zh-CN" sz="2400" dirty="0" smtClean="0"/>
              <a:t>(5)</a:t>
            </a:r>
            <a:r>
              <a:rPr lang="zh-CN" altLang="en-US" sz="2400" dirty="0" smtClean="0"/>
              <a:t>中断机制和控制逻辑</a:t>
            </a:r>
            <a:endParaRPr lang="en-US" altLang="zh-CN" sz="2400" dirty="0" smtClean="0"/>
          </a:p>
        </p:txBody>
      </p:sp>
    </p:spTree>
  </p:cSld>
  <p:clrMapOvr>
    <a:masterClrMapping/>
  </p:clrMapOvr>
  <p:transition>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文本占位符 615425"/>
          <p:cNvSpPr>
            <a:spLocks noGrp="1"/>
          </p:cNvSpPr>
          <p:nvPr>
            <p:ph type="body" idx="1"/>
          </p:nvPr>
        </p:nvSpPr>
        <p:spPr>
          <a:xfrm>
            <a:off x="358775" y="1250950"/>
            <a:ext cx="8534400" cy="5334884"/>
          </a:xfrm>
          <a:noFill/>
          <a:ln w="9525">
            <a:noFill/>
            <a:miter lim="800000"/>
          </a:ln>
        </p:spPr>
        <p:txBody>
          <a:bodyPr vert="horz" wrap="square" lIns="91440" tIns="45720" rIns="91440" bIns="45720" numCol="1" anchor="t" anchorCtr="0" compatLnSpc="1"/>
          <a:lstStyle/>
          <a:p>
            <a:pPr>
              <a:lnSpc>
                <a:spcPct val="120000"/>
              </a:lnSpc>
            </a:pPr>
            <a:r>
              <a:rPr lang="en-US" altLang="zh-CN" sz="2600" dirty="0">
                <a:sym typeface="Symbol" panose="05050102010706020507" pitchFamily="18" charset="2"/>
              </a:rPr>
              <a:t>DMA</a:t>
            </a:r>
            <a:r>
              <a:rPr lang="zh-CN" altLang="en-US" sz="2600" dirty="0" smtClean="0">
                <a:sym typeface="Symbol" panose="05050102010706020507" pitchFamily="18" charset="2"/>
              </a:rPr>
              <a:t>控制器组成</a:t>
            </a:r>
            <a:endParaRPr lang="zh-CN" altLang="en-US" sz="2600" dirty="0">
              <a:sym typeface="Symbol" panose="05050102010706020507" pitchFamily="18" charset="2"/>
            </a:endParaRPr>
          </a:p>
          <a:p>
            <a:pPr lvl="1">
              <a:lnSpc>
                <a:spcPct val="120000"/>
              </a:lnSpc>
            </a:pPr>
            <a:r>
              <a:rPr lang="en-US" altLang="zh-CN" sz="2600" dirty="0">
                <a:sym typeface="Symbol" panose="05050102010706020507" pitchFamily="18" charset="2"/>
              </a:rPr>
              <a:t>DMA</a:t>
            </a:r>
            <a:r>
              <a:rPr lang="zh-CN" altLang="en-US" sz="2600" dirty="0">
                <a:sym typeface="Symbol" panose="05050102010706020507" pitchFamily="18" charset="2"/>
              </a:rPr>
              <a:t>控制器</a:t>
            </a:r>
            <a:r>
              <a:rPr lang="zh-CN" altLang="en-US" sz="2600" dirty="0"/>
              <a:t>与块设备的接口</a:t>
            </a:r>
          </a:p>
          <a:p>
            <a:pPr lvl="1">
              <a:lnSpc>
                <a:spcPct val="120000"/>
              </a:lnSpc>
            </a:pPr>
            <a:r>
              <a:rPr lang="en-US" altLang="zh-CN" sz="2600" dirty="0"/>
              <a:t>I/O</a:t>
            </a:r>
            <a:r>
              <a:rPr lang="zh-CN" altLang="en-US" sz="2600" dirty="0"/>
              <a:t>控制逻辑</a:t>
            </a:r>
          </a:p>
          <a:p>
            <a:pPr lvl="1">
              <a:lnSpc>
                <a:spcPct val="120000"/>
              </a:lnSpc>
            </a:pPr>
            <a:r>
              <a:rPr lang="zh-CN" altLang="en-US" sz="2600" dirty="0"/>
              <a:t>主机与</a:t>
            </a:r>
            <a:r>
              <a:rPr lang="en-US" altLang="zh-CN" sz="2600" dirty="0">
                <a:sym typeface="Symbol" panose="05050102010706020507" pitchFamily="18" charset="2"/>
              </a:rPr>
              <a:t>DMA</a:t>
            </a:r>
            <a:r>
              <a:rPr lang="zh-CN" altLang="en-US" sz="2600" dirty="0">
                <a:sym typeface="Symbol" panose="05050102010706020507" pitchFamily="18" charset="2"/>
              </a:rPr>
              <a:t>控制器的接口</a:t>
            </a:r>
          </a:p>
          <a:p>
            <a:pPr lvl="2">
              <a:lnSpc>
                <a:spcPct val="120000"/>
              </a:lnSpc>
            </a:pPr>
            <a:r>
              <a:rPr lang="zh-CN" altLang="en-US" dirty="0"/>
              <a:t>命令</a:t>
            </a:r>
            <a:r>
              <a:rPr lang="en-US" altLang="zh-CN" dirty="0"/>
              <a:t>/</a:t>
            </a:r>
            <a:r>
              <a:rPr lang="zh-CN" altLang="en-US" dirty="0"/>
              <a:t>状态寄存器</a:t>
            </a:r>
            <a:r>
              <a:rPr lang="en-US" altLang="zh-CN" dirty="0" smtClean="0"/>
              <a:t>CR</a:t>
            </a:r>
            <a:r>
              <a:rPr lang="zh-CN" altLang="en-US" dirty="0" smtClean="0"/>
              <a:t>：接收</a:t>
            </a:r>
            <a:r>
              <a:rPr lang="zh-CN" altLang="en-US" dirty="0"/>
              <a:t>从</a:t>
            </a:r>
            <a:r>
              <a:rPr lang="en-US" altLang="zh-CN" dirty="0"/>
              <a:t>CPU</a:t>
            </a:r>
            <a:r>
              <a:rPr lang="zh-CN" altLang="en-US" dirty="0"/>
              <a:t>发来的</a:t>
            </a:r>
            <a:r>
              <a:rPr lang="en-US" altLang="zh-CN" dirty="0"/>
              <a:t>I/O</a:t>
            </a:r>
            <a:r>
              <a:rPr lang="zh-CN" altLang="en-US" dirty="0"/>
              <a:t>命令或有关的控制信息，或设备的</a:t>
            </a:r>
            <a:r>
              <a:rPr lang="zh-CN" altLang="en-US" dirty="0" smtClean="0"/>
              <a:t>状态。</a:t>
            </a:r>
            <a:endParaRPr lang="zh-CN" altLang="en-US" dirty="0"/>
          </a:p>
          <a:p>
            <a:pPr lvl="2">
              <a:lnSpc>
                <a:spcPct val="120000"/>
              </a:lnSpc>
            </a:pPr>
            <a:r>
              <a:rPr lang="zh-CN" altLang="en-US" dirty="0"/>
              <a:t>内存地址寄存器</a:t>
            </a:r>
            <a:r>
              <a:rPr lang="en-US" altLang="zh-CN" dirty="0" smtClean="0"/>
              <a:t>MAR</a:t>
            </a:r>
            <a:r>
              <a:rPr lang="zh-CN" altLang="en-US" dirty="0" smtClean="0"/>
              <a:t>：存放</a:t>
            </a:r>
            <a:r>
              <a:rPr lang="zh-CN" altLang="en-US" dirty="0"/>
              <a:t>数据从设备传到内存的目的地址，或由内存到设备的内存</a:t>
            </a:r>
            <a:r>
              <a:rPr lang="zh-CN" altLang="en-US" dirty="0" smtClean="0"/>
              <a:t>源地址。</a:t>
            </a:r>
            <a:endParaRPr lang="zh-CN" altLang="en-US" dirty="0"/>
          </a:p>
          <a:p>
            <a:pPr lvl="2">
              <a:lnSpc>
                <a:spcPct val="120000"/>
              </a:lnSpc>
            </a:pPr>
            <a:r>
              <a:rPr lang="zh-CN" altLang="en-US" dirty="0"/>
              <a:t>数据寄存器</a:t>
            </a:r>
            <a:r>
              <a:rPr lang="en-US" altLang="zh-CN" dirty="0" smtClean="0"/>
              <a:t>DR</a:t>
            </a:r>
            <a:r>
              <a:rPr lang="zh-CN" altLang="en-US" dirty="0" smtClean="0"/>
              <a:t>：暂</a:t>
            </a:r>
            <a:r>
              <a:rPr lang="zh-CN" altLang="en-US" dirty="0"/>
              <a:t>存</a:t>
            </a:r>
            <a:r>
              <a:rPr lang="zh-CN" altLang="en-US" dirty="0" smtClean="0"/>
              <a:t>设备和内存间交换的数据。</a:t>
            </a:r>
            <a:endParaRPr lang="zh-CN" altLang="en-US" dirty="0"/>
          </a:p>
          <a:p>
            <a:pPr lvl="2">
              <a:lnSpc>
                <a:spcPct val="120000"/>
              </a:lnSpc>
            </a:pPr>
            <a:r>
              <a:rPr lang="zh-CN" altLang="en-US" dirty="0"/>
              <a:t>数据计数器</a:t>
            </a:r>
            <a:r>
              <a:rPr lang="en-US" altLang="zh-CN" dirty="0" smtClean="0"/>
              <a:t>DC</a:t>
            </a:r>
            <a:r>
              <a:rPr lang="zh-CN" altLang="en-US" dirty="0" smtClean="0"/>
              <a:t>：存放</a:t>
            </a:r>
            <a:r>
              <a:rPr lang="zh-CN" altLang="en-US" dirty="0"/>
              <a:t>本次</a:t>
            </a:r>
            <a:r>
              <a:rPr lang="en-US" altLang="zh-CN" dirty="0"/>
              <a:t>CPU</a:t>
            </a:r>
            <a:r>
              <a:rPr lang="zh-CN" altLang="en-US" dirty="0"/>
              <a:t>要读</a:t>
            </a:r>
            <a:r>
              <a:rPr lang="en-US" altLang="zh-CN" dirty="0"/>
              <a:t>/</a:t>
            </a:r>
            <a:r>
              <a:rPr lang="zh-CN" altLang="en-US" dirty="0"/>
              <a:t>写的字（节）</a:t>
            </a:r>
            <a:r>
              <a:rPr lang="zh-CN" altLang="en-US" dirty="0" smtClean="0"/>
              <a:t>数。</a:t>
            </a:r>
            <a:endParaRPr lang="zh-CN" altLang="en-US" dirty="0"/>
          </a:p>
        </p:txBody>
      </p:sp>
      <p:sp>
        <p:nvSpPr>
          <p:cNvPr id="3" name="Rectangle 2"/>
          <p:cNvSpPr>
            <a:spLocks noGrp="1" noChangeArrowheads="1"/>
          </p:cNvSpPr>
          <p:nvPr>
            <p:ph type="title"/>
          </p:nvPr>
        </p:nvSpPr>
        <p:spPr>
          <a:xfrm>
            <a:off x="611188" y="260350"/>
            <a:ext cx="7772400" cy="990600"/>
          </a:xfrm>
        </p:spPr>
        <p:txBody>
          <a:bodyPr/>
          <a:lstStyle/>
          <a:p>
            <a:r>
              <a:rPr lang="en-US" altLang="zh-CN" dirty="0" smtClean="0">
                <a:latin typeface="华文新魏" panose="02010800040101010101" pitchFamily="2" charset="-122"/>
                <a:ea typeface="华文新魏" panose="02010800040101010101" pitchFamily="2" charset="-122"/>
              </a:rPr>
              <a:t>3.</a:t>
            </a:r>
            <a:r>
              <a:rPr lang="en-US" altLang="zh-CN" dirty="0" smtClean="0">
                <a:ea typeface="华文新魏" panose="02010800040101010101" pitchFamily="2" charset="-122"/>
              </a:rPr>
              <a:t> </a:t>
            </a:r>
            <a:r>
              <a:rPr lang="en-US" altLang="zh-CN" dirty="0" smtClean="0">
                <a:latin typeface="华文新魏" panose="02010800040101010101" pitchFamily="2" charset="-122"/>
                <a:ea typeface="华文新魏" panose="02010800040101010101" pitchFamily="2" charset="-122"/>
              </a:rPr>
              <a:t> DMA</a:t>
            </a:r>
            <a:r>
              <a:rPr lang="zh-CN" altLang="en-US" dirty="0" smtClean="0">
                <a:latin typeface="华文新魏" panose="02010800040101010101" pitchFamily="2" charset="-122"/>
                <a:ea typeface="华文新魏" panose="02010800040101010101" pitchFamily="2" charset="-122"/>
              </a:rPr>
              <a:t>方式</a:t>
            </a:r>
          </a:p>
        </p:txBody>
      </p:sp>
    </p:spTree>
  </p:cSld>
  <p:clrMapOvr>
    <a:masterClrMapping/>
  </p:clrMapOvr>
  <p:transition spd="med">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r>
              <a:rPr lang="zh-CN" altLang="en-US" dirty="0" smtClean="0"/>
              <a:t>知识要点</a:t>
            </a:r>
          </a:p>
        </p:txBody>
      </p:sp>
      <p:sp>
        <p:nvSpPr>
          <p:cNvPr id="16386" name="Rectangle 3"/>
          <p:cNvSpPr>
            <a:spLocks noGrp="1" noChangeArrowheads="1"/>
          </p:cNvSpPr>
          <p:nvPr>
            <p:ph type="body" idx="1"/>
          </p:nvPr>
        </p:nvSpPr>
        <p:spPr>
          <a:xfrm>
            <a:off x="685800" y="1412875"/>
            <a:ext cx="7772400" cy="4683125"/>
          </a:xfrm>
        </p:spPr>
        <p:txBody>
          <a:bodyPr/>
          <a:lstStyle/>
          <a:p>
            <a:pPr>
              <a:lnSpc>
                <a:spcPct val="90000"/>
              </a:lnSpc>
            </a:pPr>
            <a:r>
              <a:rPr lang="zh-CN" altLang="en-US" sz="2600" dirty="0" smtClean="0"/>
              <a:t>掌握</a:t>
            </a:r>
          </a:p>
          <a:p>
            <a:pPr lvl="1">
              <a:lnSpc>
                <a:spcPct val="90000"/>
              </a:lnSpc>
            </a:pPr>
            <a:r>
              <a:rPr lang="en-US" altLang="zh-CN" sz="2600" dirty="0" smtClean="0"/>
              <a:t>I/O</a:t>
            </a:r>
            <a:r>
              <a:rPr lang="zh-CN" altLang="en-US" sz="2600" dirty="0" smtClean="0"/>
              <a:t>硬件原理：</a:t>
            </a:r>
            <a:r>
              <a:rPr lang="en-US" altLang="zh-CN" sz="2600" dirty="0" smtClean="0"/>
              <a:t>I/O</a:t>
            </a:r>
            <a:r>
              <a:rPr lang="zh-CN" altLang="en-US" sz="2600" dirty="0" smtClean="0"/>
              <a:t>控制方式；</a:t>
            </a:r>
          </a:p>
          <a:p>
            <a:pPr lvl="1">
              <a:lnSpc>
                <a:spcPct val="90000"/>
              </a:lnSpc>
            </a:pPr>
            <a:r>
              <a:rPr lang="en-US" altLang="zh-CN" sz="2600" dirty="0" smtClean="0"/>
              <a:t>I/O</a:t>
            </a:r>
            <a:r>
              <a:rPr lang="zh-CN" altLang="en-US" sz="2600" dirty="0" smtClean="0"/>
              <a:t>硬件原理：</a:t>
            </a:r>
            <a:r>
              <a:rPr lang="en-US" altLang="zh-CN" sz="2600" dirty="0" smtClean="0"/>
              <a:t>I/O</a:t>
            </a:r>
            <a:r>
              <a:rPr lang="zh-CN" altLang="en-US" sz="2600" dirty="0" smtClean="0"/>
              <a:t>软件层次和设备独立性；</a:t>
            </a:r>
            <a:endParaRPr lang="en-US" altLang="zh-CN" sz="2600" dirty="0" smtClean="0"/>
          </a:p>
          <a:p>
            <a:pPr lvl="1">
              <a:lnSpc>
                <a:spcPct val="90000"/>
              </a:lnSpc>
            </a:pPr>
            <a:r>
              <a:rPr lang="en-US" altLang="zh-CN" sz="2600" dirty="0" smtClean="0"/>
              <a:t>I/O</a:t>
            </a:r>
            <a:r>
              <a:rPr lang="zh-CN" altLang="en-US" sz="2600" dirty="0" smtClean="0"/>
              <a:t>调度和磁盘驱动调度算法；</a:t>
            </a:r>
          </a:p>
          <a:p>
            <a:pPr lvl="1">
              <a:lnSpc>
                <a:spcPct val="90000"/>
              </a:lnSpc>
            </a:pPr>
            <a:r>
              <a:rPr lang="zh-CN" altLang="en-US" sz="2600" dirty="0" smtClean="0"/>
              <a:t>虚拟设备的原理。</a:t>
            </a:r>
          </a:p>
          <a:p>
            <a:pPr>
              <a:lnSpc>
                <a:spcPct val="90000"/>
              </a:lnSpc>
            </a:pPr>
            <a:r>
              <a:rPr lang="zh-CN" altLang="en-US" sz="2600" dirty="0" smtClean="0"/>
              <a:t>了解</a:t>
            </a:r>
          </a:p>
          <a:p>
            <a:pPr lvl="1">
              <a:lnSpc>
                <a:spcPct val="90000"/>
              </a:lnSpc>
            </a:pPr>
            <a:r>
              <a:rPr lang="zh-CN" altLang="en-US" sz="2600" dirty="0" smtClean="0"/>
              <a:t>缓冲技术、缓冲区高速缓存</a:t>
            </a:r>
            <a:r>
              <a:rPr lang="zh-CN" altLang="en-US" sz="2600" dirty="0"/>
              <a:t>。</a:t>
            </a:r>
            <a:endParaRPr lang="zh-CN" altLang="en-US" sz="26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611188" y="260350"/>
            <a:ext cx="7772400" cy="990600"/>
          </a:xfrm>
        </p:spPr>
        <p:txBody>
          <a:bodyPr/>
          <a:lstStyle/>
          <a:p>
            <a:r>
              <a:rPr lang="en-US" altLang="zh-CN" dirty="0" smtClean="0">
                <a:latin typeface="华文新魏" panose="02010800040101010101" pitchFamily="2" charset="-122"/>
                <a:ea typeface="华文新魏" panose="02010800040101010101" pitchFamily="2" charset="-122"/>
              </a:rPr>
              <a:t>3.</a:t>
            </a:r>
            <a:r>
              <a:rPr lang="en-US" altLang="zh-CN" dirty="0" smtClean="0">
                <a:ea typeface="华文新魏" panose="02010800040101010101" pitchFamily="2" charset="-122"/>
              </a:rPr>
              <a:t> </a:t>
            </a:r>
            <a:r>
              <a:rPr lang="en-US" altLang="zh-CN" dirty="0" smtClean="0">
                <a:latin typeface="华文新魏" panose="02010800040101010101" pitchFamily="2" charset="-122"/>
                <a:ea typeface="华文新魏" panose="02010800040101010101" pitchFamily="2" charset="-122"/>
              </a:rPr>
              <a:t> DMA</a:t>
            </a:r>
            <a:r>
              <a:rPr lang="zh-CN" altLang="en-US" dirty="0" smtClean="0">
                <a:latin typeface="华文新魏" panose="02010800040101010101" pitchFamily="2" charset="-122"/>
                <a:ea typeface="华文新魏" panose="02010800040101010101" pitchFamily="2" charset="-122"/>
              </a:rPr>
              <a:t>方式</a:t>
            </a:r>
          </a:p>
        </p:txBody>
      </p:sp>
      <p:sp>
        <p:nvSpPr>
          <p:cNvPr id="30722" name="Text Box 3"/>
          <p:cNvSpPr txBox="1">
            <a:spLocks noChangeArrowheads="1"/>
          </p:cNvSpPr>
          <p:nvPr/>
        </p:nvSpPr>
        <p:spPr bwMode="auto">
          <a:xfrm>
            <a:off x="5697538" y="4900613"/>
            <a:ext cx="1160462" cy="373062"/>
          </a:xfrm>
          <a:prstGeom prst="rect">
            <a:avLst/>
          </a:prstGeom>
          <a:noFill/>
          <a:ln w="9525">
            <a:noFill/>
            <a:miter lim="800000"/>
          </a:ln>
        </p:spPr>
        <p:txBody>
          <a:bodyPr lIns="0" tIns="10800" rIns="0" bIns="10800"/>
          <a:lstStyle/>
          <a:p>
            <a:pPr algn="ctr" eaLnBrk="0" hangingPunct="0"/>
            <a:r>
              <a:rPr kumimoji="0" lang="zh-CN" altLang="en-US" sz="1600" dirty="0"/>
              <a:t>③ 数据传输</a:t>
            </a:r>
          </a:p>
        </p:txBody>
      </p:sp>
      <p:sp>
        <p:nvSpPr>
          <p:cNvPr id="30723" name="Text Box 4"/>
          <p:cNvSpPr txBox="1">
            <a:spLocks noChangeArrowheads="1"/>
          </p:cNvSpPr>
          <p:nvPr/>
        </p:nvSpPr>
        <p:spPr bwMode="auto">
          <a:xfrm>
            <a:off x="863600" y="2209800"/>
            <a:ext cx="714375" cy="396875"/>
          </a:xfrm>
          <a:prstGeom prst="rect">
            <a:avLst/>
          </a:prstGeom>
          <a:noFill/>
          <a:ln w="9525">
            <a:noFill/>
            <a:miter lim="800000"/>
          </a:ln>
        </p:spPr>
        <p:txBody>
          <a:bodyPr lIns="18000" tIns="10800" rIns="18000" bIns="10800"/>
          <a:lstStyle/>
          <a:p>
            <a:pPr algn="ctr" eaLnBrk="0" hangingPunct="0"/>
            <a:r>
              <a:rPr kumimoji="0" lang="en-US" altLang="zh-CN" sz="1800" dirty="0"/>
              <a:t>CPU</a:t>
            </a:r>
          </a:p>
        </p:txBody>
      </p:sp>
      <p:sp>
        <p:nvSpPr>
          <p:cNvPr id="30724" name="Text Box 5"/>
          <p:cNvSpPr txBox="1">
            <a:spLocks noChangeArrowheads="1"/>
          </p:cNvSpPr>
          <p:nvPr/>
        </p:nvSpPr>
        <p:spPr bwMode="auto">
          <a:xfrm>
            <a:off x="2917825" y="1844675"/>
            <a:ext cx="825500" cy="687388"/>
          </a:xfrm>
          <a:prstGeom prst="rect">
            <a:avLst/>
          </a:prstGeom>
          <a:noFill/>
          <a:ln w="9525">
            <a:noFill/>
            <a:miter lim="800000"/>
          </a:ln>
        </p:spPr>
        <p:txBody>
          <a:bodyPr lIns="18000" tIns="0" rIns="18000" bIns="0"/>
          <a:lstStyle/>
          <a:p>
            <a:pPr algn="ctr" eaLnBrk="0" hangingPunct="0">
              <a:lnSpc>
                <a:spcPct val="96000"/>
              </a:lnSpc>
            </a:pPr>
            <a:r>
              <a:rPr kumimoji="0" lang="en-US" altLang="zh-CN" sz="2000" dirty="0"/>
              <a:t>DMA</a:t>
            </a:r>
          </a:p>
          <a:p>
            <a:pPr algn="ctr" eaLnBrk="0" hangingPunct="0">
              <a:lnSpc>
                <a:spcPct val="96000"/>
              </a:lnSpc>
            </a:pPr>
            <a:r>
              <a:rPr kumimoji="0" lang="zh-CN" altLang="en-US" sz="2000" dirty="0"/>
              <a:t>控制器</a:t>
            </a:r>
          </a:p>
        </p:txBody>
      </p:sp>
      <p:sp>
        <p:nvSpPr>
          <p:cNvPr id="30725" name="Text Box 6"/>
          <p:cNvSpPr txBox="1">
            <a:spLocks noChangeArrowheads="1"/>
          </p:cNvSpPr>
          <p:nvPr/>
        </p:nvSpPr>
        <p:spPr bwMode="auto">
          <a:xfrm>
            <a:off x="6777038" y="2184400"/>
            <a:ext cx="825500" cy="422275"/>
          </a:xfrm>
          <a:prstGeom prst="rect">
            <a:avLst/>
          </a:prstGeom>
          <a:noFill/>
          <a:ln w="9525">
            <a:noFill/>
            <a:miter lim="800000"/>
          </a:ln>
        </p:spPr>
        <p:txBody>
          <a:bodyPr lIns="18000" tIns="10800" rIns="18000" bIns="10800"/>
          <a:lstStyle/>
          <a:p>
            <a:pPr algn="ctr" eaLnBrk="0" hangingPunct="0"/>
            <a:r>
              <a:rPr kumimoji="0" lang="zh-CN" altLang="en-US" sz="1800" dirty="0"/>
              <a:t>内存</a:t>
            </a:r>
          </a:p>
        </p:txBody>
      </p:sp>
      <p:sp>
        <p:nvSpPr>
          <p:cNvPr id="30726" name="Rectangle 7"/>
          <p:cNvSpPr>
            <a:spLocks noChangeArrowheads="1"/>
          </p:cNvSpPr>
          <p:nvPr/>
        </p:nvSpPr>
        <p:spPr bwMode="auto">
          <a:xfrm>
            <a:off x="804863" y="2663825"/>
            <a:ext cx="885825" cy="2022475"/>
          </a:xfrm>
          <a:prstGeom prst="rect">
            <a:avLst/>
          </a:prstGeom>
          <a:solidFill>
            <a:schemeClr val="bg1"/>
          </a:solidFill>
          <a:ln w="9525">
            <a:solidFill>
              <a:schemeClr val="tx1"/>
            </a:solidFill>
            <a:miter lim="800000"/>
          </a:ln>
        </p:spPr>
        <p:txBody>
          <a:bodyPr/>
          <a:lstStyle/>
          <a:p>
            <a:endParaRPr lang="zh-CN" altLang="en-US"/>
          </a:p>
        </p:txBody>
      </p:sp>
      <p:sp>
        <p:nvSpPr>
          <p:cNvPr id="30727" name="Rectangle 8"/>
          <p:cNvSpPr>
            <a:spLocks noChangeArrowheads="1"/>
          </p:cNvSpPr>
          <p:nvPr/>
        </p:nvSpPr>
        <p:spPr bwMode="auto">
          <a:xfrm>
            <a:off x="2800350" y="2667000"/>
            <a:ext cx="1076325" cy="2022475"/>
          </a:xfrm>
          <a:prstGeom prst="rect">
            <a:avLst/>
          </a:prstGeom>
          <a:solidFill>
            <a:schemeClr val="bg1"/>
          </a:solidFill>
          <a:ln w="9525">
            <a:solidFill>
              <a:schemeClr val="tx1"/>
            </a:solidFill>
            <a:miter lim="800000"/>
          </a:ln>
        </p:spPr>
        <p:txBody>
          <a:bodyPr/>
          <a:lstStyle/>
          <a:p>
            <a:endParaRPr lang="zh-CN" altLang="en-US"/>
          </a:p>
        </p:txBody>
      </p:sp>
      <p:sp>
        <p:nvSpPr>
          <p:cNvPr id="30728" name="Rectangle 9"/>
          <p:cNvSpPr>
            <a:spLocks noChangeArrowheads="1"/>
          </p:cNvSpPr>
          <p:nvPr/>
        </p:nvSpPr>
        <p:spPr bwMode="auto">
          <a:xfrm>
            <a:off x="4738688" y="3165475"/>
            <a:ext cx="1012825" cy="1497013"/>
          </a:xfrm>
          <a:prstGeom prst="rect">
            <a:avLst/>
          </a:prstGeom>
          <a:solidFill>
            <a:schemeClr val="bg1"/>
          </a:solidFill>
          <a:ln w="9525">
            <a:solidFill>
              <a:schemeClr val="tx1"/>
            </a:solidFill>
            <a:miter lim="800000"/>
          </a:ln>
        </p:spPr>
        <p:txBody>
          <a:bodyPr/>
          <a:lstStyle/>
          <a:p>
            <a:endParaRPr lang="zh-CN" altLang="en-US"/>
          </a:p>
        </p:txBody>
      </p:sp>
      <p:sp>
        <p:nvSpPr>
          <p:cNvPr id="30729" name="Rectangle 10"/>
          <p:cNvSpPr>
            <a:spLocks noChangeArrowheads="1"/>
          </p:cNvSpPr>
          <p:nvPr/>
        </p:nvSpPr>
        <p:spPr bwMode="auto">
          <a:xfrm>
            <a:off x="6677025" y="2663825"/>
            <a:ext cx="1074738" cy="2022475"/>
          </a:xfrm>
          <a:prstGeom prst="rect">
            <a:avLst/>
          </a:prstGeom>
          <a:solidFill>
            <a:schemeClr val="bg1"/>
          </a:solidFill>
          <a:ln w="9525">
            <a:solidFill>
              <a:schemeClr val="tx1"/>
            </a:solidFill>
            <a:miter lim="800000"/>
          </a:ln>
        </p:spPr>
        <p:txBody>
          <a:bodyPr/>
          <a:lstStyle/>
          <a:p>
            <a:endParaRPr lang="zh-CN" altLang="en-US"/>
          </a:p>
        </p:txBody>
      </p:sp>
      <p:grpSp>
        <p:nvGrpSpPr>
          <p:cNvPr id="30730" name="Group 11"/>
          <p:cNvGrpSpPr/>
          <p:nvPr/>
        </p:nvGrpSpPr>
        <p:grpSpPr bwMode="auto">
          <a:xfrm>
            <a:off x="2962275" y="2981325"/>
            <a:ext cx="758825" cy="1350963"/>
            <a:chOff x="4540" y="8580"/>
            <a:chExt cx="680" cy="1023"/>
          </a:xfrm>
        </p:grpSpPr>
        <p:sp>
          <p:nvSpPr>
            <p:cNvPr id="30752" name="Text Box 12"/>
            <p:cNvSpPr txBox="1">
              <a:spLocks noChangeArrowheads="1"/>
            </p:cNvSpPr>
            <p:nvPr/>
          </p:nvSpPr>
          <p:spPr bwMode="auto">
            <a:xfrm>
              <a:off x="4540" y="8580"/>
              <a:ext cx="680" cy="283"/>
            </a:xfrm>
            <a:prstGeom prst="rect">
              <a:avLst/>
            </a:prstGeom>
            <a:solidFill>
              <a:schemeClr val="bg1"/>
            </a:solidFill>
            <a:ln w="9525">
              <a:solidFill>
                <a:schemeClr val="tx1"/>
              </a:solidFill>
              <a:miter lim="800000"/>
            </a:ln>
          </p:spPr>
          <p:txBody>
            <a:bodyPr lIns="18000" tIns="0" rIns="18000" bIns="0"/>
            <a:lstStyle/>
            <a:p>
              <a:pPr algn="ctr" eaLnBrk="0" hangingPunct="0"/>
              <a:r>
                <a:rPr kumimoji="0" lang="zh-CN" altLang="en-US" sz="1600"/>
                <a:t>地  址</a:t>
              </a:r>
            </a:p>
          </p:txBody>
        </p:sp>
        <p:sp>
          <p:nvSpPr>
            <p:cNvPr id="30753" name="Text Box 13"/>
            <p:cNvSpPr txBox="1">
              <a:spLocks noChangeArrowheads="1"/>
            </p:cNvSpPr>
            <p:nvPr/>
          </p:nvSpPr>
          <p:spPr bwMode="auto">
            <a:xfrm>
              <a:off x="4540" y="8960"/>
              <a:ext cx="680" cy="283"/>
            </a:xfrm>
            <a:prstGeom prst="rect">
              <a:avLst/>
            </a:prstGeom>
            <a:solidFill>
              <a:schemeClr val="bg1"/>
            </a:solidFill>
            <a:ln w="9525">
              <a:solidFill>
                <a:schemeClr val="tx1"/>
              </a:solidFill>
              <a:miter lim="800000"/>
            </a:ln>
          </p:spPr>
          <p:txBody>
            <a:bodyPr lIns="18000" tIns="0" rIns="18000" bIns="0"/>
            <a:lstStyle/>
            <a:p>
              <a:pPr algn="ctr" eaLnBrk="0" hangingPunct="0"/>
              <a:r>
                <a:rPr kumimoji="0" lang="zh-CN" altLang="en-US" sz="1600"/>
                <a:t>计  数</a:t>
              </a:r>
            </a:p>
          </p:txBody>
        </p:sp>
        <p:sp>
          <p:nvSpPr>
            <p:cNvPr id="30754" name="Text Box 14"/>
            <p:cNvSpPr txBox="1">
              <a:spLocks noChangeArrowheads="1"/>
            </p:cNvSpPr>
            <p:nvPr/>
          </p:nvSpPr>
          <p:spPr bwMode="auto">
            <a:xfrm>
              <a:off x="4540" y="9320"/>
              <a:ext cx="680" cy="283"/>
            </a:xfrm>
            <a:prstGeom prst="rect">
              <a:avLst/>
            </a:prstGeom>
            <a:solidFill>
              <a:schemeClr val="bg1"/>
            </a:solidFill>
            <a:ln w="9525">
              <a:solidFill>
                <a:schemeClr val="tx1"/>
              </a:solidFill>
              <a:miter lim="800000"/>
            </a:ln>
          </p:spPr>
          <p:txBody>
            <a:bodyPr lIns="18000" tIns="0" rIns="18000" bIns="0"/>
            <a:lstStyle/>
            <a:p>
              <a:pPr algn="ctr" eaLnBrk="0" hangingPunct="0"/>
              <a:r>
                <a:rPr kumimoji="0" lang="zh-CN" altLang="en-US" sz="1600"/>
                <a:t>控  制</a:t>
              </a:r>
            </a:p>
          </p:txBody>
        </p:sp>
      </p:grpSp>
      <p:sp>
        <p:nvSpPr>
          <p:cNvPr id="30731" name="Text Box 15"/>
          <p:cNvSpPr txBox="1">
            <a:spLocks noChangeArrowheads="1"/>
          </p:cNvSpPr>
          <p:nvPr/>
        </p:nvSpPr>
        <p:spPr bwMode="auto">
          <a:xfrm>
            <a:off x="4879975" y="3349625"/>
            <a:ext cx="758825" cy="749300"/>
          </a:xfrm>
          <a:prstGeom prst="rect">
            <a:avLst/>
          </a:prstGeom>
          <a:solidFill>
            <a:schemeClr val="bg1"/>
          </a:solidFill>
          <a:ln w="9525">
            <a:solidFill>
              <a:schemeClr val="tx1"/>
            </a:solidFill>
            <a:miter lim="800000"/>
          </a:ln>
        </p:spPr>
        <p:txBody>
          <a:bodyPr lIns="18000" tIns="82800" rIns="18000"/>
          <a:lstStyle/>
          <a:p>
            <a:pPr algn="ctr" eaLnBrk="0" hangingPunct="0"/>
            <a:r>
              <a:rPr kumimoji="0" lang="zh-CN" altLang="en-US" sz="2000"/>
              <a:t>缓冲</a:t>
            </a:r>
          </a:p>
        </p:txBody>
      </p:sp>
      <p:sp>
        <p:nvSpPr>
          <p:cNvPr id="30732" name="AutoShape 16"/>
          <p:cNvSpPr>
            <a:spLocks noChangeArrowheads="1"/>
          </p:cNvSpPr>
          <p:nvPr/>
        </p:nvSpPr>
        <p:spPr bwMode="auto">
          <a:xfrm>
            <a:off x="5461000" y="2003425"/>
            <a:ext cx="423863" cy="474663"/>
          </a:xfrm>
          <a:prstGeom prst="can">
            <a:avLst>
              <a:gd name="adj" fmla="val 27996"/>
            </a:avLst>
          </a:prstGeom>
          <a:solidFill>
            <a:schemeClr val="bg1"/>
          </a:solidFill>
          <a:ln w="9525">
            <a:solidFill>
              <a:schemeClr val="tx1"/>
            </a:solidFill>
            <a:round/>
          </a:ln>
        </p:spPr>
        <p:txBody>
          <a:bodyPr/>
          <a:lstStyle/>
          <a:p>
            <a:endParaRPr lang="zh-CN" altLang="en-US"/>
          </a:p>
        </p:txBody>
      </p:sp>
      <p:sp>
        <p:nvSpPr>
          <p:cNvPr id="30733" name="Line 17"/>
          <p:cNvSpPr>
            <a:spLocks noChangeShapeType="1"/>
          </p:cNvSpPr>
          <p:nvPr/>
        </p:nvSpPr>
        <p:spPr bwMode="auto">
          <a:xfrm>
            <a:off x="5638800" y="2492375"/>
            <a:ext cx="0" cy="673100"/>
          </a:xfrm>
          <a:prstGeom prst="line">
            <a:avLst/>
          </a:prstGeom>
          <a:noFill/>
          <a:ln w="9525">
            <a:solidFill>
              <a:schemeClr val="tx1"/>
            </a:solidFill>
            <a:round/>
          </a:ln>
        </p:spPr>
        <p:txBody>
          <a:bodyPr/>
          <a:lstStyle/>
          <a:p>
            <a:endParaRPr lang="zh-CN" altLang="en-US"/>
          </a:p>
        </p:txBody>
      </p:sp>
      <p:sp>
        <p:nvSpPr>
          <p:cNvPr id="30734" name="Text Box 18"/>
          <p:cNvSpPr txBox="1">
            <a:spLocks noChangeArrowheads="1"/>
          </p:cNvSpPr>
          <p:nvPr/>
        </p:nvSpPr>
        <p:spPr bwMode="auto">
          <a:xfrm>
            <a:off x="5951538" y="2003425"/>
            <a:ext cx="557212" cy="474663"/>
          </a:xfrm>
          <a:prstGeom prst="rect">
            <a:avLst/>
          </a:prstGeom>
          <a:noFill/>
          <a:ln w="9525">
            <a:noFill/>
            <a:miter lim="800000"/>
          </a:ln>
        </p:spPr>
        <p:txBody>
          <a:bodyPr lIns="18000" tIns="10800" rIns="18000" bIns="10800"/>
          <a:lstStyle/>
          <a:p>
            <a:pPr algn="just" eaLnBrk="0" hangingPunct="0"/>
            <a:r>
              <a:rPr kumimoji="0" lang="zh-CN" altLang="en-US" sz="1600" dirty="0"/>
              <a:t>磁盘</a:t>
            </a:r>
          </a:p>
        </p:txBody>
      </p:sp>
      <p:sp>
        <p:nvSpPr>
          <p:cNvPr id="30735" name="Freeform 19"/>
          <p:cNvSpPr/>
          <p:nvPr/>
        </p:nvSpPr>
        <p:spPr bwMode="auto">
          <a:xfrm>
            <a:off x="698500" y="4670425"/>
            <a:ext cx="455613" cy="749300"/>
          </a:xfrm>
          <a:custGeom>
            <a:avLst/>
            <a:gdLst>
              <a:gd name="T0" fmla="*/ 2147483647 w 400"/>
              <a:gd name="T1" fmla="*/ 0 h 580"/>
              <a:gd name="T2" fmla="*/ 2147483647 w 400"/>
              <a:gd name="T3" fmla="*/ 2147483647 h 580"/>
              <a:gd name="T4" fmla="*/ 0 w 400"/>
              <a:gd name="T5" fmla="*/ 2147483647 h 580"/>
              <a:gd name="T6" fmla="*/ 0 60000 65536"/>
              <a:gd name="T7" fmla="*/ 0 60000 65536"/>
              <a:gd name="T8" fmla="*/ 0 60000 65536"/>
              <a:gd name="T9" fmla="*/ 0 w 400"/>
              <a:gd name="T10" fmla="*/ 0 h 580"/>
              <a:gd name="T11" fmla="*/ 400 w 400"/>
              <a:gd name="T12" fmla="*/ 580 h 580"/>
            </a:gdLst>
            <a:ahLst/>
            <a:cxnLst>
              <a:cxn ang="T6">
                <a:pos x="T0" y="T1"/>
              </a:cxn>
              <a:cxn ang="T7">
                <a:pos x="T2" y="T3"/>
              </a:cxn>
              <a:cxn ang="T8">
                <a:pos x="T4" y="T5"/>
              </a:cxn>
            </a:cxnLst>
            <a:rect l="T9" t="T10" r="T11" b="T12"/>
            <a:pathLst>
              <a:path w="400" h="580">
                <a:moveTo>
                  <a:pt x="400" y="0"/>
                </a:moveTo>
                <a:lnTo>
                  <a:pt x="400" y="580"/>
                </a:lnTo>
                <a:lnTo>
                  <a:pt x="0" y="580"/>
                </a:lnTo>
              </a:path>
            </a:pathLst>
          </a:custGeom>
          <a:noFill/>
          <a:ln w="9525">
            <a:solidFill>
              <a:schemeClr val="tx1"/>
            </a:solidFill>
            <a:round/>
          </a:ln>
        </p:spPr>
        <p:txBody>
          <a:bodyPr/>
          <a:lstStyle/>
          <a:p>
            <a:endParaRPr lang="zh-CN" altLang="en-US"/>
          </a:p>
        </p:txBody>
      </p:sp>
      <p:sp>
        <p:nvSpPr>
          <p:cNvPr id="30736" name="Freeform 20"/>
          <p:cNvSpPr/>
          <p:nvPr/>
        </p:nvSpPr>
        <p:spPr bwMode="auto">
          <a:xfrm>
            <a:off x="1292225" y="4670425"/>
            <a:ext cx="1958975" cy="749300"/>
          </a:xfrm>
          <a:custGeom>
            <a:avLst/>
            <a:gdLst>
              <a:gd name="T0" fmla="*/ 0 w 1840"/>
              <a:gd name="T1" fmla="*/ 0 h 560"/>
              <a:gd name="T2" fmla="*/ 0 w 1840"/>
              <a:gd name="T3" fmla="*/ 2147483647 h 560"/>
              <a:gd name="T4" fmla="*/ 2147483647 w 1840"/>
              <a:gd name="T5" fmla="*/ 2147483647 h 560"/>
              <a:gd name="T6" fmla="*/ 2147483647 w 1840"/>
              <a:gd name="T7" fmla="*/ 0 h 560"/>
              <a:gd name="T8" fmla="*/ 0 60000 65536"/>
              <a:gd name="T9" fmla="*/ 0 60000 65536"/>
              <a:gd name="T10" fmla="*/ 0 60000 65536"/>
              <a:gd name="T11" fmla="*/ 0 60000 65536"/>
              <a:gd name="T12" fmla="*/ 0 w 1840"/>
              <a:gd name="T13" fmla="*/ 0 h 560"/>
              <a:gd name="T14" fmla="*/ 1840 w 1840"/>
              <a:gd name="T15" fmla="*/ 560 h 560"/>
            </a:gdLst>
            <a:ahLst/>
            <a:cxnLst>
              <a:cxn ang="T8">
                <a:pos x="T0" y="T1"/>
              </a:cxn>
              <a:cxn ang="T9">
                <a:pos x="T2" y="T3"/>
              </a:cxn>
              <a:cxn ang="T10">
                <a:pos x="T4" y="T5"/>
              </a:cxn>
              <a:cxn ang="T11">
                <a:pos x="T6" y="T7"/>
              </a:cxn>
            </a:cxnLst>
            <a:rect l="T12" t="T13" r="T14" b="T15"/>
            <a:pathLst>
              <a:path w="1840" h="560">
                <a:moveTo>
                  <a:pt x="0" y="0"/>
                </a:moveTo>
                <a:lnTo>
                  <a:pt x="0" y="560"/>
                </a:lnTo>
                <a:lnTo>
                  <a:pt x="1840" y="560"/>
                </a:lnTo>
                <a:lnTo>
                  <a:pt x="1840" y="0"/>
                </a:lnTo>
              </a:path>
            </a:pathLst>
          </a:custGeom>
          <a:noFill/>
          <a:ln w="9525">
            <a:solidFill>
              <a:schemeClr val="tx1"/>
            </a:solidFill>
            <a:round/>
          </a:ln>
        </p:spPr>
        <p:txBody>
          <a:bodyPr/>
          <a:lstStyle/>
          <a:p>
            <a:endParaRPr lang="zh-CN" altLang="en-US"/>
          </a:p>
        </p:txBody>
      </p:sp>
      <p:sp>
        <p:nvSpPr>
          <p:cNvPr id="30737" name="Freeform 21"/>
          <p:cNvSpPr/>
          <p:nvPr/>
        </p:nvSpPr>
        <p:spPr bwMode="auto">
          <a:xfrm>
            <a:off x="3400425" y="4645025"/>
            <a:ext cx="1770063" cy="749300"/>
          </a:xfrm>
          <a:custGeom>
            <a:avLst/>
            <a:gdLst>
              <a:gd name="T0" fmla="*/ 0 w 1620"/>
              <a:gd name="T1" fmla="*/ 2147483647 h 580"/>
              <a:gd name="T2" fmla="*/ 0 w 1620"/>
              <a:gd name="T3" fmla="*/ 2147483647 h 580"/>
              <a:gd name="T4" fmla="*/ 2147483647 w 1620"/>
              <a:gd name="T5" fmla="*/ 2147483647 h 580"/>
              <a:gd name="T6" fmla="*/ 2147483647 w 1620"/>
              <a:gd name="T7" fmla="*/ 0 h 580"/>
              <a:gd name="T8" fmla="*/ 0 60000 65536"/>
              <a:gd name="T9" fmla="*/ 0 60000 65536"/>
              <a:gd name="T10" fmla="*/ 0 60000 65536"/>
              <a:gd name="T11" fmla="*/ 0 60000 65536"/>
              <a:gd name="T12" fmla="*/ 0 w 1620"/>
              <a:gd name="T13" fmla="*/ 0 h 580"/>
              <a:gd name="T14" fmla="*/ 1620 w 1620"/>
              <a:gd name="T15" fmla="*/ 580 h 580"/>
            </a:gdLst>
            <a:ahLst/>
            <a:cxnLst>
              <a:cxn ang="T8">
                <a:pos x="T0" y="T1"/>
              </a:cxn>
              <a:cxn ang="T9">
                <a:pos x="T2" y="T3"/>
              </a:cxn>
              <a:cxn ang="T10">
                <a:pos x="T4" y="T5"/>
              </a:cxn>
              <a:cxn ang="T11">
                <a:pos x="T6" y="T7"/>
              </a:cxn>
            </a:cxnLst>
            <a:rect l="T12" t="T13" r="T14" b="T15"/>
            <a:pathLst>
              <a:path w="1620" h="580">
                <a:moveTo>
                  <a:pt x="0" y="40"/>
                </a:moveTo>
                <a:lnTo>
                  <a:pt x="0" y="580"/>
                </a:lnTo>
                <a:lnTo>
                  <a:pt x="1620" y="580"/>
                </a:lnTo>
                <a:lnTo>
                  <a:pt x="1620" y="0"/>
                </a:lnTo>
              </a:path>
            </a:pathLst>
          </a:custGeom>
          <a:noFill/>
          <a:ln w="9525">
            <a:solidFill>
              <a:schemeClr val="tx1"/>
            </a:solidFill>
            <a:round/>
          </a:ln>
        </p:spPr>
        <p:txBody>
          <a:bodyPr/>
          <a:lstStyle/>
          <a:p>
            <a:endParaRPr lang="zh-CN" altLang="en-US"/>
          </a:p>
        </p:txBody>
      </p:sp>
      <p:sp>
        <p:nvSpPr>
          <p:cNvPr id="30738" name="Freeform 22"/>
          <p:cNvSpPr/>
          <p:nvPr/>
        </p:nvSpPr>
        <p:spPr bwMode="auto">
          <a:xfrm>
            <a:off x="5322888" y="4670425"/>
            <a:ext cx="1833562" cy="739775"/>
          </a:xfrm>
          <a:custGeom>
            <a:avLst/>
            <a:gdLst>
              <a:gd name="T0" fmla="*/ 0 w 1660"/>
              <a:gd name="T1" fmla="*/ 0 h 560"/>
              <a:gd name="T2" fmla="*/ 0 w 1660"/>
              <a:gd name="T3" fmla="*/ 2147483647 h 560"/>
              <a:gd name="T4" fmla="*/ 2147483647 w 1660"/>
              <a:gd name="T5" fmla="*/ 2147483647 h 560"/>
              <a:gd name="T6" fmla="*/ 2147483647 w 1660"/>
              <a:gd name="T7" fmla="*/ 0 h 560"/>
              <a:gd name="T8" fmla="*/ 0 60000 65536"/>
              <a:gd name="T9" fmla="*/ 0 60000 65536"/>
              <a:gd name="T10" fmla="*/ 0 60000 65536"/>
              <a:gd name="T11" fmla="*/ 0 60000 65536"/>
              <a:gd name="T12" fmla="*/ 0 w 1660"/>
              <a:gd name="T13" fmla="*/ 0 h 560"/>
              <a:gd name="T14" fmla="*/ 1660 w 1660"/>
              <a:gd name="T15" fmla="*/ 560 h 560"/>
            </a:gdLst>
            <a:ahLst/>
            <a:cxnLst>
              <a:cxn ang="T8">
                <a:pos x="T0" y="T1"/>
              </a:cxn>
              <a:cxn ang="T9">
                <a:pos x="T2" y="T3"/>
              </a:cxn>
              <a:cxn ang="T10">
                <a:pos x="T4" y="T5"/>
              </a:cxn>
              <a:cxn ang="T11">
                <a:pos x="T6" y="T7"/>
              </a:cxn>
            </a:cxnLst>
            <a:rect l="T12" t="T13" r="T14" b="T15"/>
            <a:pathLst>
              <a:path w="1660" h="560">
                <a:moveTo>
                  <a:pt x="0" y="0"/>
                </a:moveTo>
                <a:lnTo>
                  <a:pt x="0" y="560"/>
                </a:lnTo>
                <a:lnTo>
                  <a:pt x="1660" y="560"/>
                </a:lnTo>
                <a:lnTo>
                  <a:pt x="1660" y="0"/>
                </a:lnTo>
              </a:path>
            </a:pathLst>
          </a:custGeom>
          <a:noFill/>
          <a:ln w="9525">
            <a:solidFill>
              <a:schemeClr val="tx1"/>
            </a:solidFill>
            <a:round/>
          </a:ln>
        </p:spPr>
        <p:txBody>
          <a:bodyPr/>
          <a:lstStyle/>
          <a:p>
            <a:endParaRPr lang="zh-CN" altLang="en-US"/>
          </a:p>
        </p:txBody>
      </p:sp>
      <p:sp>
        <p:nvSpPr>
          <p:cNvPr id="30739" name="Freeform 23"/>
          <p:cNvSpPr/>
          <p:nvPr/>
        </p:nvSpPr>
        <p:spPr bwMode="auto">
          <a:xfrm>
            <a:off x="7345362" y="4670425"/>
            <a:ext cx="736600" cy="739775"/>
          </a:xfrm>
          <a:custGeom>
            <a:avLst/>
            <a:gdLst>
              <a:gd name="T0" fmla="*/ 0 w 660"/>
              <a:gd name="T1" fmla="*/ 0 h 560"/>
              <a:gd name="T2" fmla="*/ 0 w 660"/>
              <a:gd name="T3" fmla="*/ 2147483647 h 560"/>
              <a:gd name="T4" fmla="*/ 2147483647 w 660"/>
              <a:gd name="T5" fmla="*/ 2147483647 h 560"/>
              <a:gd name="T6" fmla="*/ 0 60000 65536"/>
              <a:gd name="T7" fmla="*/ 0 60000 65536"/>
              <a:gd name="T8" fmla="*/ 0 60000 65536"/>
              <a:gd name="T9" fmla="*/ 0 w 660"/>
              <a:gd name="T10" fmla="*/ 0 h 560"/>
              <a:gd name="T11" fmla="*/ 660 w 660"/>
              <a:gd name="T12" fmla="*/ 560 h 560"/>
            </a:gdLst>
            <a:ahLst/>
            <a:cxnLst>
              <a:cxn ang="T6">
                <a:pos x="T0" y="T1"/>
              </a:cxn>
              <a:cxn ang="T7">
                <a:pos x="T2" y="T3"/>
              </a:cxn>
              <a:cxn ang="T8">
                <a:pos x="T4" y="T5"/>
              </a:cxn>
            </a:cxnLst>
            <a:rect l="T9" t="T10" r="T11" b="T12"/>
            <a:pathLst>
              <a:path w="660" h="560">
                <a:moveTo>
                  <a:pt x="0" y="0"/>
                </a:moveTo>
                <a:lnTo>
                  <a:pt x="0" y="560"/>
                </a:lnTo>
                <a:lnTo>
                  <a:pt x="660" y="560"/>
                </a:lnTo>
              </a:path>
            </a:pathLst>
          </a:custGeom>
          <a:noFill/>
          <a:ln w="9525">
            <a:solidFill>
              <a:schemeClr val="tx1"/>
            </a:solidFill>
            <a:round/>
          </a:ln>
        </p:spPr>
        <p:txBody>
          <a:bodyPr/>
          <a:lstStyle/>
          <a:p>
            <a:endParaRPr lang="zh-CN" altLang="en-US"/>
          </a:p>
        </p:txBody>
      </p:sp>
      <p:sp>
        <p:nvSpPr>
          <p:cNvPr id="30740" name="Line 24"/>
          <p:cNvSpPr>
            <a:spLocks noChangeShapeType="1"/>
          </p:cNvSpPr>
          <p:nvPr/>
        </p:nvSpPr>
        <p:spPr bwMode="auto">
          <a:xfrm>
            <a:off x="685800" y="5700713"/>
            <a:ext cx="7362825" cy="0"/>
          </a:xfrm>
          <a:prstGeom prst="line">
            <a:avLst/>
          </a:prstGeom>
          <a:noFill/>
          <a:ln w="9525">
            <a:solidFill>
              <a:schemeClr val="tx1"/>
            </a:solidFill>
            <a:round/>
          </a:ln>
        </p:spPr>
        <p:txBody>
          <a:bodyPr/>
          <a:lstStyle/>
          <a:p>
            <a:endParaRPr lang="zh-CN" altLang="en-US"/>
          </a:p>
        </p:txBody>
      </p:sp>
      <p:sp>
        <p:nvSpPr>
          <p:cNvPr id="30741" name="AutoShape 25"/>
          <p:cNvSpPr/>
          <p:nvPr/>
        </p:nvSpPr>
        <p:spPr bwMode="auto">
          <a:xfrm rot="-5400000">
            <a:off x="1978025" y="4116388"/>
            <a:ext cx="598488" cy="1770062"/>
          </a:xfrm>
          <a:prstGeom prst="leftBracket">
            <a:avLst>
              <a:gd name="adj" fmla="val 24646"/>
            </a:avLst>
          </a:prstGeom>
          <a:noFill/>
          <a:ln w="9525">
            <a:solidFill>
              <a:schemeClr val="tx1"/>
            </a:solidFill>
            <a:round/>
            <a:tailEnd type="triangle" w="med" len="med"/>
          </a:ln>
        </p:spPr>
        <p:txBody>
          <a:bodyPr/>
          <a:lstStyle/>
          <a:p>
            <a:endParaRPr lang="zh-CN" altLang="en-US"/>
          </a:p>
        </p:txBody>
      </p:sp>
      <p:sp>
        <p:nvSpPr>
          <p:cNvPr id="30742" name="AutoShape 26"/>
          <p:cNvSpPr/>
          <p:nvPr/>
        </p:nvSpPr>
        <p:spPr bwMode="auto">
          <a:xfrm rot="-5400000" flipV="1">
            <a:off x="5665699" y="3919100"/>
            <a:ext cx="1196975" cy="1512169"/>
          </a:xfrm>
          <a:prstGeom prst="leftBracket">
            <a:avLst>
              <a:gd name="adj" fmla="val 10577"/>
            </a:avLst>
          </a:prstGeom>
          <a:noFill/>
          <a:ln w="9525">
            <a:solidFill>
              <a:schemeClr val="tx1"/>
            </a:solidFill>
            <a:round/>
            <a:tailEnd type="triangle" w="med" len="med"/>
          </a:ln>
        </p:spPr>
        <p:txBody>
          <a:bodyPr/>
          <a:lstStyle/>
          <a:p>
            <a:endParaRPr lang="zh-CN" altLang="en-US"/>
          </a:p>
        </p:txBody>
      </p:sp>
      <p:sp>
        <p:nvSpPr>
          <p:cNvPr id="30743" name="AutoShape 27"/>
          <p:cNvSpPr/>
          <p:nvPr/>
        </p:nvSpPr>
        <p:spPr bwMode="auto">
          <a:xfrm rot="-5400000">
            <a:off x="2157413" y="4037013"/>
            <a:ext cx="223837" cy="1519237"/>
          </a:xfrm>
          <a:prstGeom prst="leftBracket">
            <a:avLst>
              <a:gd name="adj" fmla="val 56560"/>
            </a:avLst>
          </a:prstGeom>
          <a:noFill/>
          <a:ln w="9525">
            <a:solidFill>
              <a:schemeClr val="tx1"/>
            </a:solidFill>
            <a:round/>
            <a:headEnd type="triangle" w="med" len="med"/>
          </a:ln>
        </p:spPr>
        <p:txBody>
          <a:bodyPr/>
          <a:lstStyle/>
          <a:p>
            <a:endParaRPr lang="zh-CN" altLang="en-US"/>
          </a:p>
        </p:txBody>
      </p:sp>
      <p:sp>
        <p:nvSpPr>
          <p:cNvPr id="30744" name="Text Box 28"/>
          <p:cNvSpPr txBox="1">
            <a:spLocks noChangeArrowheads="1"/>
          </p:cNvSpPr>
          <p:nvPr/>
        </p:nvSpPr>
        <p:spPr bwMode="auto">
          <a:xfrm>
            <a:off x="1764110" y="5031755"/>
            <a:ext cx="936625" cy="369887"/>
          </a:xfrm>
          <a:prstGeom prst="rect">
            <a:avLst/>
          </a:prstGeom>
          <a:noFill/>
          <a:ln w="9525">
            <a:noFill/>
            <a:miter lim="800000"/>
          </a:ln>
        </p:spPr>
        <p:txBody>
          <a:bodyPr lIns="18000" tIns="10800" rIns="18000" bIns="10800"/>
          <a:lstStyle/>
          <a:p>
            <a:pPr algn="ctr" eaLnBrk="0" hangingPunct="0"/>
            <a:r>
              <a:rPr kumimoji="0" lang="zh-CN" altLang="en-US" sz="1600" dirty="0"/>
              <a:t>⑤ 中断</a:t>
            </a:r>
          </a:p>
        </p:txBody>
      </p:sp>
      <p:sp>
        <p:nvSpPr>
          <p:cNvPr id="30745" name="Text Box 29"/>
          <p:cNvSpPr txBox="1">
            <a:spLocks noChangeArrowheads="1"/>
          </p:cNvSpPr>
          <p:nvPr/>
        </p:nvSpPr>
        <p:spPr bwMode="auto">
          <a:xfrm>
            <a:off x="3668715" y="4652610"/>
            <a:ext cx="1338262" cy="296862"/>
          </a:xfrm>
          <a:prstGeom prst="rect">
            <a:avLst/>
          </a:prstGeom>
          <a:noFill/>
          <a:ln w="9525">
            <a:noFill/>
            <a:miter lim="800000"/>
          </a:ln>
        </p:spPr>
        <p:txBody>
          <a:bodyPr lIns="18000" tIns="10800" rIns="18000" bIns="10800"/>
          <a:lstStyle/>
          <a:p>
            <a:pPr algn="ctr" eaLnBrk="0" hangingPunct="0"/>
            <a:r>
              <a:rPr kumimoji="0" lang="zh-CN" altLang="en-US" sz="1600" dirty="0"/>
              <a:t>② </a:t>
            </a:r>
            <a:r>
              <a:rPr kumimoji="0" lang="en-US" altLang="zh-CN" sz="1600" dirty="0"/>
              <a:t>DMA</a:t>
            </a:r>
            <a:r>
              <a:rPr kumimoji="0" lang="zh-CN" altLang="en-US" sz="1600" dirty="0"/>
              <a:t>请求</a:t>
            </a:r>
          </a:p>
        </p:txBody>
      </p:sp>
      <p:sp>
        <p:nvSpPr>
          <p:cNvPr id="30746" name="AutoShape 30"/>
          <p:cNvSpPr/>
          <p:nvPr/>
        </p:nvSpPr>
        <p:spPr bwMode="auto">
          <a:xfrm rot="-5400000">
            <a:off x="4160838" y="4130675"/>
            <a:ext cx="223838" cy="1328737"/>
          </a:xfrm>
          <a:prstGeom prst="leftBracket">
            <a:avLst>
              <a:gd name="adj" fmla="val 49468"/>
            </a:avLst>
          </a:prstGeom>
          <a:noFill/>
          <a:ln w="9525">
            <a:solidFill>
              <a:schemeClr val="tx1"/>
            </a:solidFill>
            <a:round/>
            <a:headEnd type="triangle" w="med" len="med"/>
          </a:ln>
        </p:spPr>
        <p:txBody>
          <a:bodyPr/>
          <a:lstStyle/>
          <a:p>
            <a:endParaRPr lang="zh-CN" altLang="en-US"/>
          </a:p>
        </p:txBody>
      </p:sp>
      <p:sp>
        <p:nvSpPr>
          <p:cNvPr id="30747" name="Text Box 31"/>
          <p:cNvSpPr txBox="1">
            <a:spLocks noChangeArrowheads="1"/>
          </p:cNvSpPr>
          <p:nvPr/>
        </p:nvSpPr>
        <p:spPr bwMode="auto">
          <a:xfrm>
            <a:off x="8115300" y="5381625"/>
            <a:ext cx="647700" cy="501650"/>
          </a:xfrm>
          <a:prstGeom prst="rect">
            <a:avLst/>
          </a:prstGeom>
          <a:noFill/>
          <a:ln w="9525">
            <a:noFill/>
            <a:miter lim="800000"/>
          </a:ln>
        </p:spPr>
        <p:txBody>
          <a:bodyPr lIns="18000" tIns="10800" rIns="18000" bIns="10800"/>
          <a:lstStyle/>
          <a:p>
            <a:pPr algn="just" eaLnBrk="0" hangingPunct="0"/>
            <a:r>
              <a:rPr kumimoji="0" lang="zh-CN" altLang="en-US" sz="1800" dirty="0"/>
              <a:t>总线</a:t>
            </a:r>
          </a:p>
        </p:txBody>
      </p:sp>
      <p:sp>
        <p:nvSpPr>
          <p:cNvPr id="30748" name="AutoShape 32"/>
          <p:cNvSpPr/>
          <p:nvPr/>
        </p:nvSpPr>
        <p:spPr bwMode="auto">
          <a:xfrm rot="-5400000">
            <a:off x="3968750" y="4179888"/>
            <a:ext cx="600075" cy="1581150"/>
          </a:xfrm>
          <a:prstGeom prst="leftBracket">
            <a:avLst>
              <a:gd name="adj" fmla="val 21958"/>
            </a:avLst>
          </a:prstGeom>
          <a:noFill/>
          <a:ln w="9525">
            <a:solidFill>
              <a:schemeClr val="tx1"/>
            </a:solidFill>
            <a:round/>
            <a:tailEnd type="triangle" w="med" len="med"/>
          </a:ln>
        </p:spPr>
        <p:txBody>
          <a:bodyPr/>
          <a:lstStyle/>
          <a:p>
            <a:endParaRPr lang="zh-CN" altLang="en-US"/>
          </a:p>
        </p:txBody>
      </p:sp>
      <p:sp>
        <p:nvSpPr>
          <p:cNvPr id="30749" name="Text Box 33"/>
          <p:cNvSpPr txBox="1">
            <a:spLocks noChangeArrowheads="1"/>
          </p:cNvSpPr>
          <p:nvPr/>
        </p:nvSpPr>
        <p:spPr bwMode="auto">
          <a:xfrm>
            <a:off x="4591050" y="2546350"/>
            <a:ext cx="742950" cy="593725"/>
          </a:xfrm>
          <a:prstGeom prst="rect">
            <a:avLst/>
          </a:prstGeom>
          <a:noFill/>
          <a:ln w="9525">
            <a:noFill/>
            <a:miter lim="800000"/>
          </a:ln>
        </p:spPr>
        <p:txBody>
          <a:bodyPr lIns="18000" tIns="10800" rIns="18000" bIns="10800"/>
          <a:lstStyle/>
          <a:p>
            <a:pPr algn="ctr" eaLnBrk="0" hangingPunct="0"/>
            <a:r>
              <a:rPr kumimoji="0" lang="zh-CN" altLang="en-US" sz="1600" dirty="0"/>
              <a:t>磁盘</a:t>
            </a:r>
          </a:p>
          <a:p>
            <a:pPr algn="ctr" eaLnBrk="0" hangingPunct="0"/>
            <a:r>
              <a:rPr kumimoji="0" lang="zh-CN" altLang="en-US" sz="1600" dirty="0"/>
              <a:t>控制器</a:t>
            </a:r>
          </a:p>
        </p:txBody>
      </p:sp>
      <p:sp>
        <p:nvSpPr>
          <p:cNvPr id="30750" name="Text Box 34"/>
          <p:cNvSpPr txBox="1">
            <a:spLocks noChangeArrowheads="1"/>
          </p:cNvSpPr>
          <p:nvPr/>
        </p:nvSpPr>
        <p:spPr bwMode="auto">
          <a:xfrm>
            <a:off x="3770930" y="5026819"/>
            <a:ext cx="825500" cy="373063"/>
          </a:xfrm>
          <a:prstGeom prst="rect">
            <a:avLst/>
          </a:prstGeom>
          <a:noFill/>
          <a:ln w="9525">
            <a:noFill/>
            <a:miter lim="800000"/>
          </a:ln>
        </p:spPr>
        <p:txBody>
          <a:bodyPr lIns="18000" tIns="10800" rIns="18000" bIns="10800"/>
          <a:lstStyle/>
          <a:p>
            <a:pPr algn="ctr" eaLnBrk="0" hangingPunct="0"/>
            <a:r>
              <a:rPr kumimoji="0" lang="zh-CN" altLang="en-US" sz="1600" dirty="0"/>
              <a:t>④ 回答</a:t>
            </a:r>
          </a:p>
        </p:txBody>
      </p:sp>
      <p:sp>
        <p:nvSpPr>
          <p:cNvPr id="30751" name="Text Box 35"/>
          <p:cNvSpPr txBox="1">
            <a:spLocks noChangeArrowheads="1"/>
          </p:cNvSpPr>
          <p:nvPr/>
        </p:nvSpPr>
        <p:spPr bwMode="auto">
          <a:xfrm>
            <a:off x="1718469" y="4588896"/>
            <a:ext cx="1219200" cy="288925"/>
          </a:xfrm>
          <a:prstGeom prst="rect">
            <a:avLst/>
          </a:prstGeom>
          <a:noFill/>
          <a:ln w="9525">
            <a:noFill/>
            <a:miter lim="800000"/>
          </a:ln>
        </p:spPr>
        <p:txBody>
          <a:bodyPr lIns="18000" tIns="10800" rIns="18000" bIns="10800"/>
          <a:lstStyle/>
          <a:p>
            <a:pPr algn="just" eaLnBrk="0" hangingPunct="0"/>
            <a:r>
              <a:rPr kumimoji="0" lang="zh-CN" altLang="en-US" sz="1600" dirty="0"/>
              <a:t>① </a:t>
            </a:r>
            <a:r>
              <a:rPr kumimoji="0" lang="en-US" altLang="zh-CN" sz="1600" dirty="0"/>
              <a:t>DMA</a:t>
            </a:r>
            <a:r>
              <a:rPr kumimoji="0" lang="zh-CN" altLang="en-US" sz="1600" dirty="0"/>
              <a:t>编程</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文本占位符 615425"/>
          <p:cNvSpPr>
            <a:spLocks noGrp="1"/>
          </p:cNvSpPr>
          <p:nvPr>
            <p:ph type="body" idx="1"/>
          </p:nvPr>
        </p:nvSpPr>
        <p:spPr>
          <a:xfrm>
            <a:off x="358775" y="1250950"/>
            <a:ext cx="8534400" cy="5334884"/>
          </a:xfrm>
          <a:noFill/>
          <a:ln w="9525">
            <a:noFill/>
            <a:miter lim="800000"/>
          </a:ln>
        </p:spPr>
        <p:txBody>
          <a:bodyPr vert="horz" wrap="square" lIns="91440" tIns="45720" rIns="91440" bIns="45720" numCol="1" anchor="t" anchorCtr="0" compatLnSpc="1"/>
          <a:lstStyle/>
          <a:p>
            <a:pPr>
              <a:lnSpc>
                <a:spcPct val="120000"/>
              </a:lnSpc>
            </a:pPr>
            <a:r>
              <a:rPr lang="en-US" altLang="zh-CN" sz="2600" dirty="0" smtClean="0">
                <a:sym typeface="Symbol" panose="05050102010706020507" pitchFamily="18" charset="2"/>
              </a:rPr>
              <a:t>DMA</a:t>
            </a:r>
            <a:r>
              <a:rPr lang="zh-CN" altLang="en-US" sz="2600" dirty="0" smtClean="0">
                <a:sym typeface="Symbol" panose="05050102010706020507" pitchFamily="18" charset="2"/>
              </a:rPr>
              <a:t>工作过程</a:t>
            </a:r>
            <a:endParaRPr lang="zh-CN" altLang="en-US" sz="2600" dirty="0">
              <a:sym typeface="Symbol" panose="05050102010706020507" pitchFamily="18" charset="2"/>
            </a:endParaRPr>
          </a:p>
          <a:p>
            <a:pPr lvl="1">
              <a:lnSpc>
                <a:spcPct val="120000"/>
              </a:lnSpc>
            </a:pPr>
            <a:r>
              <a:rPr lang="en-US" altLang="zh-CN" sz="2600" dirty="0" smtClean="0">
                <a:sym typeface="Symbol" panose="05050102010706020507" pitchFamily="18" charset="2"/>
              </a:rPr>
              <a:t>(1)CPU</a:t>
            </a:r>
            <a:r>
              <a:rPr lang="zh-CN" altLang="en-US" sz="2600" dirty="0" smtClean="0">
                <a:sym typeface="Symbol" panose="05050102010706020507" pitchFamily="18" charset="2"/>
              </a:rPr>
              <a:t>通过设置</a:t>
            </a:r>
            <a:r>
              <a:rPr lang="en-US" altLang="zh-CN" sz="2600" dirty="0" smtClean="0">
                <a:sym typeface="Symbol" panose="05050102010706020507" pitchFamily="18" charset="2"/>
              </a:rPr>
              <a:t>DMA</a:t>
            </a:r>
            <a:r>
              <a:rPr lang="zh-CN" altLang="en-US" sz="2600" dirty="0" smtClean="0">
                <a:sym typeface="Symbol" panose="05050102010706020507" pitchFamily="18" charset="2"/>
              </a:rPr>
              <a:t>控制器实现</a:t>
            </a:r>
            <a:r>
              <a:rPr lang="en-US" altLang="zh-CN" sz="2600" dirty="0" smtClean="0">
                <a:sym typeface="Symbol" panose="05050102010706020507" pitchFamily="18" charset="2"/>
              </a:rPr>
              <a:t>DMA</a:t>
            </a:r>
            <a:r>
              <a:rPr lang="zh-CN" altLang="en-US" sz="2600" dirty="0" smtClean="0">
                <a:sym typeface="Symbol" panose="05050102010706020507" pitchFamily="18" charset="2"/>
              </a:rPr>
              <a:t>编程，启动磁盘控制器并测试设备。</a:t>
            </a:r>
            <a:endParaRPr lang="zh-CN" altLang="en-US" sz="2600" dirty="0"/>
          </a:p>
          <a:p>
            <a:pPr lvl="1">
              <a:lnSpc>
                <a:spcPct val="120000"/>
              </a:lnSpc>
            </a:pPr>
            <a:r>
              <a:rPr lang="en-US" altLang="zh-CN" sz="2600" dirty="0" smtClean="0"/>
              <a:t>(2)DMA</a:t>
            </a:r>
            <a:r>
              <a:rPr lang="zh-CN" altLang="en-US" sz="2600" dirty="0" smtClean="0"/>
              <a:t>控制器向磁盘控制器发出读请求，并将内存地址放在地址总线上；</a:t>
            </a:r>
            <a:endParaRPr lang="zh-CN" altLang="en-US" sz="2600" dirty="0"/>
          </a:p>
          <a:p>
            <a:pPr lvl="1">
              <a:lnSpc>
                <a:spcPct val="120000"/>
              </a:lnSpc>
            </a:pPr>
            <a:r>
              <a:rPr lang="en-US" altLang="zh-CN" sz="2600" dirty="0" smtClean="0"/>
              <a:t>(3)</a:t>
            </a:r>
            <a:r>
              <a:rPr lang="zh-CN" altLang="en-US" sz="2600" dirty="0" smtClean="0"/>
              <a:t>磁盘控制器将字节传送到内存指定单元；</a:t>
            </a:r>
            <a:endParaRPr lang="en-US" altLang="zh-CN" sz="2600" dirty="0" smtClean="0"/>
          </a:p>
          <a:p>
            <a:pPr lvl="1">
              <a:lnSpc>
                <a:spcPct val="120000"/>
              </a:lnSpc>
            </a:pPr>
            <a:r>
              <a:rPr lang="en-US" altLang="zh-CN" sz="2600" dirty="0" smtClean="0"/>
              <a:t>(4)</a:t>
            </a:r>
            <a:r>
              <a:rPr lang="zh-CN" altLang="en-US" sz="2600" dirty="0" smtClean="0"/>
              <a:t>磁盘控制器向</a:t>
            </a:r>
            <a:r>
              <a:rPr lang="en-US" altLang="zh-CN" sz="2600" dirty="0" smtClean="0"/>
              <a:t>DMA</a:t>
            </a:r>
            <a:r>
              <a:rPr lang="zh-CN" altLang="en-US" sz="2600" dirty="0" smtClean="0"/>
              <a:t>控制器发送应答；</a:t>
            </a:r>
            <a:r>
              <a:rPr lang="en-US" altLang="zh-CN" sz="2600" dirty="0" smtClean="0">
                <a:sym typeface="Symbol" panose="05050102010706020507" pitchFamily="18" charset="2"/>
              </a:rPr>
              <a:t>DMA</a:t>
            </a:r>
            <a:r>
              <a:rPr lang="zh-CN" altLang="en-US" sz="2600" dirty="0" smtClean="0">
                <a:sym typeface="Symbol" panose="05050102010706020507" pitchFamily="18" charset="2"/>
              </a:rPr>
              <a:t>控制器将内部地址寄存器加</a:t>
            </a:r>
            <a:r>
              <a:rPr lang="en-US" altLang="zh-CN" sz="2600" dirty="0" smtClean="0">
                <a:sym typeface="Symbol" panose="05050102010706020507" pitchFamily="18" charset="2"/>
              </a:rPr>
              <a:t>1</a:t>
            </a:r>
            <a:r>
              <a:rPr lang="zh-CN" altLang="en-US" sz="2600" dirty="0" smtClean="0">
                <a:sym typeface="Symbol" panose="05050102010706020507" pitchFamily="18" charset="2"/>
              </a:rPr>
              <a:t>同时将计数器减</a:t>
            </a:r>
            <a:r>
              <a:rPr lang="en-US" altLang="zh-CN" sz="2600" dirty="0" smtClean="0">
                <a:sym typeface="Symbol" panose="05050102010706020507" pitchFamily="18" charset="2"/>
              </a:rPr>
              <a:t>1</a:t>
            </a:r>
            <a:r>
              <a:rPr lang="zh-CN" altLang="en-US" sz="2600" dirty="0" smtClean="0">
                <a:sym typeface="Symbol" panose="05050102010706020507" pitchFamily="18" charset="2"/>
              </a:rPr>
              <a:t>；</a:t>
            </a:r>
            <a:endParaRPr lang="en-US" altLang="zh-CN" sz="2600" dirty="0" smtClean="0">
              <a:sym typeface="Symbol" panose="05050102010706020507" pitchFamily="18" charset="2"/>
            </a:endParaRPr>
          </a:p>
          <a:p>
            <a:pPr lvl="1">
              <a:lnSpc>
                <a:spcPct val="120000"/>
              </a:lnSpc>
            </a:pPr>
            <a:r>
              <a:rPr lang="en-US" altLang="zh-CN" sz="2600" dirty="0" smtClean="0">
                <a:sym typeface="Symbol" panose="05050102010706020507" pitchFamily="18" charset="2"/>
              </a:rPr>
              <a:t>(5)</a:t>
            </a:r>
            <a:r>
              <a:rPr lang="zh-CN" altLang="en-US" sz="2600" dirty="0" smtClean="0">
                <a:sym typeface="Symbol" panose="05050102010706020507" pitchFamily="18" charset="2"/>
              </a:rPr>
              <a:t>重复</a:t>
            </a:r>
            <a:r>
              <a:rPr lang="en-US" altLang="zh-CN" sz="2600" dirty="0" smtClean="0">
                <a:sym typeface="Symbol" panose="05050102010706020507" pitchFamily="18" charset="2"/>
              </a:rPr>
              <a:t>(2)-(4)</a:t>
            </a:r>
            <a:r>
              <a:rPr lang="zh-CN" altLang="en-US" sz="2600" dirty="0" smtClean="0">
                <a:sym typeface="Symbol" panose="05050102010706020507" pitchFamily="18" charset="2"/>
              </a:rPr>
              <a:t>，当计数器为</a:t>
            </a:r>
            <a:r>
              <a:rPr lang="en-US" altLang="zh-CN" sz="2600" dirty="0" smtClean="0">
                <a:sym typeface="Symbol" panose="05050102010706020507" pitchFamily="18" charset="2"/>
              </a:rPr>
              <a:t>0</a:t>
            </a:r>
            <a:r>
              <a:rPr lang="zh-CN" altLang="en-US" sz="2600" dirty="0" smtClean="0">
                <a:sym typeface="Symbol" panose="05050102010706020507" pitchFamily="18" charset="2"/>
              </a:rPr>
              <a:t>时，</a:t>
            </a:r>
            <a:r>
              <a:rPr lang="en-US" altLang="zh-CN" sz="2600" dirty="0" smtClean="0">
                <a:sym typeface="Symbol" panose="05050102010706020507" pitchFamily="18" charset="2"/>
              </a:rPr>
              <a:t>DMA</a:t>
            </a:r>
            <a:r>
              <a:rPr lang="zh-CN" altLang="en-US" sz="2600" dirty="0" smtClean="0">
                <a:sym typeface="Symbol" panose="05050102010706020507" pitchFamily="18" charset="2"/>
              </a:rPr>
              <a:t>控制器向</a:t>
            </a:r>
            <a:r>
              <a:rPr lang="en-US" altLang="zh-CN" sz="2600" dirty="0" smtClean="0">
                <a:sym typeface="Symbol" panose="05050102010706020507" pitchFamily="18" charset="2"/>
              </a:rPr>
              <a:t>CPU</a:t>
            </a:r>
            <a:r>
              <a:rPr lang="zh-CN" altLang="en-US" sz="2600" dirty="0" smtClean="0">
                <a:sym typeface="Symbol" panose="05050102010706020507" pitchFamily="18" charset="2"/>
              </a:rPr>
              <a:t>发出中断信号。</a:t>
            </a:r>
            <a:endParaRPr lang="en-US" altLang="zh-CN" sz="2600" dirty="0" smtClean="0">
              <a:sym typeface="Symbol" panose="05050102010706020507" pitchFamily="18" charset="2"/>
            </a:endParaRPr>
          </a:p>
        </p:txBody>
      </p:sp>
      <p:sp>
        <p:nvSpPr>
          <p:cNvPr id="3" name="Rectangle 2"/>
          <p:cNvSpPr>
            <a:spLocks noGrp="1" noChangeArrowheads="1"/>
          </p:cNvSpPr>
          <p:nvPr>
            <p:ph type="title"/>
          </p:nvPr>
        </p:nvSpPr>
        <p:spPr>
          <a:xfrm>
            <a:off x="611188" y="260350"/>
            <a:ext cx="7772400" cy="990600"/>
          </a:xfrm>
        </p:spPr>
        <p:txBody>
          <a:bodyPr/>
          <a:lstStyle/>
          <a:p>
            <a:r>
              <a:rPr lang="en-US" altLang="zh-CN" dirty="0" smtClean="0">
                <a:latin typeface="华文新魏" panose="02010800040101010101" pitchFamily="2" charset="-122"/>
                <a:ea typeface="华文新魏" panose="02010800040101010101" pitchFamily="2" charset="-122"/>
              </a:rPr>
              <a:t>3.</a:t>
            </a:r>
            <a:r>
              <a:rPr lang="en-US" altLang="zh-CN" dirty="0" smtClean="0">
                <a:ea typeface="华文新魏" panose="02010800040101010101" pitchFamily="2" charset="-122"/>
              </a:rPr>
              <a:t> </a:t>
            </a:r>
            <a:r>
              <a:rPr lang="en-US" altLang="zh-CN" dirty="0" smtClean="0">
                <a:latin typeface="华文新魏" panose="02010800040101010101" pitchFamily="2" charset="-122"/>
                <a:ea typeface="华文新魏" panose="02010800040101010101" pitchFamily="2" charset="-122"/>
              </a:rPr>
              <a:t> DMA</a:t>
            </a:r>
            <a:r>
              <a:rPr lang="zh-CN" altLang="en-US" dirty="0" smtClean="0">
                <a:latin typeface="华文新魏" panose="02010800040101010101" pitchFamily="2" charset="-122"/>
                <a:ea typeface="华文新魏" panose="02010800040101010101" pitchFamily="2" charset="-122"/>
              </a:rPr>
              <a:t>方式</a:t>
            </a:r>
          </a:p>
        </p:txBody>
      </p:sp>
    </p:spTree>
    <p:extLst>
      <p:ext uri="{BB962C8B-B14F-4D97-AF65-F5344CB8AC3E}">
        <p14:creationId xmlns:p14="http://schemas.microsoft.com/office/powerpoint/2010/main" val="2016743572"/>
      </p:ext>
    </p:extLst>
  </p:cSld>
  <p:clrMapOvr>
    <a:masterClrMapping/>
  </p:clrMapOvr>
  <p:transition spd="med">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文本占位符 623617"/>
          <p:cNvSpPr>
            <a:spLocks noGrp="1"/>
          </p:cNvSpPr>
          <p:nvPr>
            <p:ph type="body" idx="1"/>
          </p:nvPr>
        </p:nvSpPr>
        <p:spPr>
          <a:xfrm>
            <a:off x="5076056" y="6206554"/>
            <a:ext cx="3456384" cy="462307"/>
          </a:xfrm>
        </p:spPr>
        <p:txBody>
          <a:bodyPr wrap="square" lIns="92075" tIns="46038" rIns="92075" bIns="46038">
            <a:spAutoFit/>
          </a:bodyPr>
          <a:lstStyle/>
          <a:p>
            <a:pPr marL="711200" indent="-711200" algn="ctr">
              <a:buFont typeface="Wingdings" panose="05000000000000000000" pitchFamily="2" charset="2"/>
              <a:buNone/>
            </a:pPr>
            <a:r>
              <a:rPr lang="en-US" altLang="zh-CN" sz="2400" dirty="0" smtClean="0">
                <a:solidFill>
                  <a:srgbClr val="FF0000"/>
                </a:solidFill>
                <a:sym typeface="Symbol" panose="05050102010706020507" pitchFamily="18" charset="2"/>
              </a:rPr>
              <a:t>DMA</a:t>
            </a:r>
            <a:r>
              <a:rPr lang="zh-CN" altLang="en-US" sz="2400" dirty="0">
                <a:solidFill>
                  <a:srgbClr val="FF0000"/>
                </a:solidFill>
                <a:sym typeface="Symbol" panose="05050102010706020507" pitchFamily="18" charset="2"/>
              </a:rPr>
              <a:t>方式工作流程</a:t>
            </a:r>
          </a:p>
        </p:txBody>
      </p:sp>
      <p:grpSp>
        <p:nvGrpSpPr>
          <p:cNvPr id="623620" name="组合 623619"/>
          <p:cNvGrpSpPr/>
          <p:nvPr/>
        </p:nvGrpSpPr>
        <p:grpSpPr>
          <a:xfrm>
            <a:off x="2339752" y="1052736"/>
            <a:ext cx="4897438" cy="5616575"/>
            <a:chOff x="2200" y="709"/>
            <a:chExt cx="3085" cy="3538"/>
          </a:xfrm>
        </p:grpSpPr>
        <p:sp>
          <p:nvSpPr>
            <p:cNvPr id="623621" name="文本框 623620"/>
            <p:cNvSpPr txBox="1"/>
            <p:nvPr/>
          </p:nvSpPr>
          <p:spPr>
            <a:xfrm>
              <a:off x="2245" y="935"/>
              <a:ext cx="1316" cy="256"/>
            </a:xfrm>
            <a:prstGeom prst="rect">
              <a:avLst/>
            </a:prstGeom>
            <a:noFill/>
            <a:ln w="9525" cap="flat" cmpd="sng">
              <a:solidFill>
                <a:schemeClr val="tx1"/>
              </a:solidFill>
              <a:prstDash val="solid"/>
              <a:miter/>
              <a:headEnd type="none" w="med" len="med"/>
              <a:tailEnd type="none" w="med" len="med"/>
            </a:ln>
          </p:spPr>
          <p:txBody>
            <a:bodyPr lIns="92075" tIns="46038" rIns="92075" bIns="46038">
              <a:spAutoFit/>
            </a:bodyPr>
            <a:lstStyle/>
            <a:p>
              <a:pPr>
                <a:spcBef>
                  <a:spcPct val="50000"/>
                </a:spcBef>
                <a:buClr>
                  <a:schemeClr val="tx1"/>
                </a:buClr>
                <a:buFont typeface="Times New Roman" panose="02020603050405020304" pitchFamily="18" charset="0"/>
              </a:pPr>
              <a:r>
                <a:rPr lang="zh-CN" altLang="en-US" sz="2000" b="1" dirty="0">
                  <a:latin typeface="宋体" panose="02010600030101010101" pitchFamily="2" charset="-122"/>
                  <a:ea typeface="宋体" panose="02010600030101010101" pitchFamily="2" charset="-122"/>
                </a:rPr>
                <a:t>设置</a:t>
              </a:r>
              <a:r>
                <a:rPr lang="en-US" altLang="zh-CN" sz="2000" b="1">
                  <a:latin typeface="宋体" panose="02010600030101010101" pitchFamily="2" charset="-122"/>
                  <a:ea typeface="宋体" panose="02010600030101010101" pitchFamily="2" charset="-122"/>
                </a:rPr>
                <a:t>CR</a:t>
              </a:r>
              <a:r>
                <a:rPr lang="zh-CN" altLang="en-US" sz="2000" b="1">
                  <a:latin typeface="宋体" panose="02010600030101010101" pitchFamily="2" charset="-122"/>
                  <a:ea typeface="宋体" panose="02010600030101010101" pitchFamily="2" charset="-122"/>
                </a:rPr>
                <a:t>和</a:t>
              </a:r>
              <a:r>
                <a:rPr lang="en-US" altLang="zh-CN" sz="2000" b="1">
                  <a:latin typeface="宋体" panose="02010600030101010101" pitchFamily="2" charset="-122"/>
                  <a:ea typeface="宋体" panose="02010600030101010101" pitchFamily="2" charset="-122"/>
                </a:rPr>
                <a:t>DC</a:t>
              </a:r>
              <a:r>
                <a:rPr lang="zh-CN" altLang="en-US" sz="2000" b="1" dirty="0">
                  <a:latin typeface="宋体" panose="02010600030101010101" pitchFamily="2" charset="-122"/>
                  <a:ea typeface="宋体" panose="02010600030101010101" pitchFamily="2" charset="-122"/>
                </a:rPr>
                <a:t>初值</a:t>
              </a:r>
            </a:p>
          </p:txBody>
        </p:sp>
        <p:sp>
          <p:nvSpPr>
            <p:cNvPr id="623622" name="文本框 623621"/>
            <p:cNvSpPr txBox="1"/>
            <p:nvPr/>
          </p:nvSpPr>
          <p:spPr>
            <a:xfrm>
              <a:off x="2200" y="1389"/>
              <a:ext cx="1452" cy="256"/>
            </a:xfrm>
            <a:prstGeom prst="rect">
              <a:avLst/>
            </a:prstGeom>
            <a:noFill/>
            <a:ln w="9525" cap="flat" cmpd="sng">
              <a:solidFill>
                <a:schemeClr val="tx1"/>
              </a:solidFill>
              <a:prstDash val="solid"/>
              <a:miter/>
              <a:headEnd type="none" w="med" len="med"/>
              <a:tailEnd type="none" w="med" len="med"/>
            </a:ln>
          </p:spPr>
          <p:txBody>
            <a:bodyPr lIns="92075" tIns="46038" rIns="92075" bIns="46038">
              <a:spAutoFit/>
            </a:bodyPr>
            <a:lstStyle/>
            <a:p>
              <a:pPr>
                <a:spcBef>
                  <a:spcPct val="50000"/>
                </a:spcBef>
                <a:buClr>
                  <a:schemeClr val="tx1"/>
                </a:buClr>
                <a:buFont typeface="Times New Roman" panose="02020603050405020304" pitchFamily="18" charset="0"/>
              </a:pPr>
              <a:r>
                <a:rPr lang="zh-CN" altLang="en-US" sz="2000" b="1" dirty="0">
                  <a:latin typeface="宋体" panose="02010600030101010101" pitchFamily="2" charset="-122"/>
                  <a:ea typeface="宋体" panose="02010600030101010101" pitchFamily="2" charset="-122"/>
                </a:rPr>
                <a:t>启动</a:t>
              </a:r>
              <a:r>
                <a:rPr lang="en-US" altLang="zh-CN" sz="2000" b="1">
                  <a:latin typeface="宋体" panose="02010600030101010101" pitchFamily="2" charset="-122"/>
                  <a:ea typeface="宋体" panose="02010600030101010101" pitchFamily="2" charset="-122"/>
                </a:rPr>
                <a:t>DMA</a:t>
              </a:r>
              <a:r>
                <a:rPr lang="zh-CN" altLang="en-US" sz="2000" b="1" dirty="0">
                  <a:latin typeface="宋体" panose="02010600030101010101" pitchFamily="2" charset="-122"/>
                  <a:ea typeface="宋体" panose="02010600030101010101" pitchFamily="2" charset="-122"/>
                </a:rPr>
                <a:t>传送命令</a:t>
              </a:r>
            </a:p>
          </p:txBody>
        </p:sp>
        <p:sp>
          <p:nvSpPr>
            <p:cNvPr id="623623" name="文本框 623622"/>
            <p:cNvSpPr txBox="1"/>
            <p:nvPr/>
          </p:nvSpPr>
          <p:spPr>
            <a:xfrm>
              <a:off x="2245" y="1888"/>
              <a:ext cx="1224" cy="448"/>
            </a:xfrm>
            <a:prstGeom prst="rect">
              <a:avLst/>
            </a:prstGeom>
            <a:noFill/>
            <a:ln w="9525" cap="flat" cmpd="sng">
              <a:solidFill>
                <a:schemeClr val="tx1"/>
              </a:solidFill>
              <a:prstDash val="solid"/>
              <a:miter/>
              <a:headEnd type="none" w="med" len="med"/>
              <a:tailEnd type="none" w="med" len="med"/>
            </a:ln>
          </p:spPr>
          <p:txBody>
            <a:bodyPr lIns="92075" tIns="46038" rIns="92075" bIns="46038">
              <a:spAutoFit/>
            </a:bodyPr>
            <a:lstStyle/>
            <a:p>
              <a:pPr>
                <a:spcBef>
                  <a:spcPct val="50000"/>
                </a:spcBef>
                <a:buClr>
                  <a:schemeClr val="tx1"/>
                </a:buClr>
                <a:buFont typeface="Times New Roman" panose="02020603050405020304" pitchFamily="18" charset="0"/>
              </a:pPr>
              <a:r>
                <a:rPr lang="zh-CN" altLang="en-US" sz="2000" b="1" dirty="0">
                  <a:latin typeface="宋体" panose="02010600030101010101" pitchFamily="2" charset="-122"/>
                  <a:ea typeface="宋体" panose="02010600030101010101" pitchFamily="2" charset="-122"/>
                </a:rPr>
                <a:t>挪用存储器周期传送数据字</a:t>
              </a:r>
            </a:p>
          </p:txBody>
        </p:sp>
        <p:sp>
          <p:nvSpPr>
            <p:cNvPr id="623624" name="文本框 623623"/>
            <p:cNvSpPr txBox="1"/>
            <p:nvPr/>
          </p:nvSpPr>
          <p:spPr>
            <a:xfrm>
              <a:off x="2245" y="2614"/>
              <a:ext cx="1315" cy="544"/>
            </a:xfrm>
            <a:prstGeom prst="rect">
              <a:avLst/>
            </a:prstGeom>
            <a:noFill/>
            <a:ln w="9525" cap="flat" cmpd="sng">
              <a:solidFill>
                <a:schemeClr val="tx1"/>
              </a:solidFill>
              <a:prstDash val="solid"/>
              <a:miter/>
              <a:headEnd type="none" w="med" len="med"/>
              <a:tailEnd type="none" w="med" len="med"/>
            </a:ln>
          </p:spPr>
          <p:txBody>
            <a:bodyPr lIns="92075" tIns="46038" rIns="92075" bIns="46038">
              <a:spAutoFit/>
            </a:bodyPr>
            <a:lstStyle/>
            <a:p>
              <a:pPr>
                <a:spcBef>
                  <a:spcPct val="50000"/>
                </a:spcBef>
                <a:buClr>
                  <a:schemeClr val="tx1"/>
                </a:buClr>
                <a:buFont typeface="Times New Roman" panose="02020603050405020304" pitchFamily="18" charset="0"/>
              </a:pPr>
              <a:r>
                <a:rPr lang="en-US" altLang="zh-CN" sz="2000" b="1" dirty="0">
                  <a:latin typeface="宋体" panose="02010600030101010101" pitchFamily="2" charset="-122"/>
                  <a:ea typeface="宋体" panose="02010600030101010101" pitchFamily="2" charset="-122"/>
                </a:rPr>
                <a:t>MAR:=MAR+1</a:t>
              </a:r>
            </a:p>
            <a:p>
              <a:pPr>
                <a:spcBef>
                  <a:spcPct val="50000"/>
                </a:spcBef>
                <a:buClr>
                  <a:schemeClr val="tx1"/>
                </a:buClr>
                <a:buFont typeface="Times New Roman" panose="02020603050405020304" pitchFamily="18" charset="0"/>
              </a:pPr>
              <a:r>
                <a:rPr lang="en-US" altLang="zh-CN" sz="2000" b="1" dirty="0">
                  <a:latin typeface="宋体" panose="02010600030101010101" pitchFamily="2" charset="-122"/>
                  <a:ea typeface="宋体" panose="02010600030101010101" pitchFamily="2" charset="-122"/>
                </a:rPr>
                <a:t>DC:=DC-1</a:t>
              </a:r>
            </a:p>
          </p:txBody>
        </p:sp>
        <p:sp>
          <p:nvSpPr>
            <p:cNvPr id="623625" name="流程图: 决策 623624"/>
            <p:cNvSpPr/>
            <p:nvPr/>
          </p:nvSpPr>
          <p:spPr>
            <a:xfrm>
              <a:off x="2426" y="3339"/>
              <a:ext cx="933" cy="448"/>
            </a:xfrm>
            <a:prstGeom prst="flowChartDecision">
              <a:avLst/>
            </a:prstGeom>
            <a:noFill/>
            <a:ln w="9525" cap="flat" cmpd="sng">
              <a:solidFill>
                <a:schemeClr val="tx1"/>
              </a:solidFill>
              <a:prstDash val="solid"/>
              <a:miter/>
              <a:headEnd type="none" w="med" len="med"/>
              <a:tailEnd type="none" w="med" len="med"/>
            </a:ln>
          </p:spPr>
          <p:txBody>
            <a:bodyPr wrap="none" lIns="92075" tIns="46038" rIns="92075" bIns="46038" anchor="ctr">
              <a:spAutoFit/>
            </a:bodyPr>
            <a:lstStyle/>
            <a:p>
              <a:pPr algn="ctr">
                <a:spcBef>
                  <a:spcPct val="20000"/>
                </a:spcBef>
                <a:buClr>
                  <a:schemeClr val="tx1"/>
                </a:buClr>
                <a:buFont typeface="Times New Roman" panose="02020603050405020304" pitchFamily="18" charset="0"/>
              </a:pPr>
              <a:r>
                <a:rPr lang="en-US" altLang="zh-CN" sz="2000" b="1">
                  <a:latin typeface="宋体" panose="02010600030101010101" pitchFamily="2" charset="-122"/>
                  <a:ea typeface="宋体" panose="02010600030101010101" pitchFamily="2" charset="-122"/>
                </a:rPr>
                <a:t>DC=0?</a:t>
              </a:r>
              <a:endParaRPr lang="zh-CN" altLang="en-US" sz="2000" b="1">
                <a:latin typeface="宋体" panose="02010600030101010101" pitchFamily="2" charset="-122"/>
                <a:ea typeface="宋体" panose="02010600030101010101" pitchFamily="2" charset="-122"/>
              </a:endParaRPr>
            </a:p>
          </p:txBody>
        </p:sp>
        <p:sp>
          <p:nvSpPr>
            <p:cNvPr id="623626" name="文本框 623625"/>
            <p:cNvSpPr txBox="1"/>
            <p:nvPr/>
          </p:nvSpPr>
          <p:spPr>
            <a:xfrm>
              <a:off x="2471" y="3991"/>
              <a:ext cx="817" cy="256"/>
            </a:xfrm>
            <a:prstGeom prst="rect">
              <a:avLst/>
            </a:prstGeom>
            <a:noFill/>
            <a:ln w="9525" cap="flat" cmpd="sng">
              <a:solidFill>
                <a:schemeClr val="tx1"/>
              </a:solidFill>
              <a:prstDash val="solid"/>
              <a:miter/>
              <a:headEnd type="none" w="med" len="med"/>
              <a:tailEnd type="none" w="med" len="med"/>
            </a:ln>
          </p:spPr>
          <p:txBody>
            <a:bodyPr lIns="92075" tIns="46038" rIns="92075" bIns="46038">
              <a:spAutoFit/>
            </a:bodyPr>
            <a:lstStyle/>
            <a:p>
              <a:pPr>
                <a:spcBef>
                  <a:spcPct val="50000"/>
                </a:spcBef>
                <a:buClr>
                  <a:schemeClr val="tx1"/>
                </a:buClr>
                <a:buFont typeface="Times New Roman" panose="02020603050405020304" pitchFamily="18" charset="0"/>
              </a:pPr>
              <a:r>
                <a:rPr lang="zh-CN" altLang="en-US" sz="2000" b="1" dirty="0">
                  <a:latin typeface="宋体" panose="02010600030101010101" pitchFamily="2" charset="-122"/>
                  <a:ea typeface="宋体" panose="02010600030101010101" pitchFamily="2" charset="-122"/>
                </a:rPr>
                <a:t>请求中断</a:t>
              </a:r>
            </a:p>
          </p:txBody>
        </p:sp>
        <p:sp>
          <p:nvSpPr>
            <p:cNvPr id="623627" name="文本框 623626"/>
            <p:cNvSpPr txBox="1"/>
            <p:nvPr/>
          </p:nvSpPr>
          <p:spPr>
            <a:xfrm>
              <a:off x="3969" y="2160"/>
              <a:ext cx="1316" cy="640"/>
            </a:xfrm>
            <a:prstGeom prst="rect">
              <a:avLst/>
            </a:prstGeom>
            <a:noFill/>
            <a:ln w="9525" cap="flat" cmpd="sng">
              <a:solidFill>
                <a:schemeClr val="tx1"/>
              </a:solidFill>
              <a:prstDash val="solid"/>
              <a:miter/>
              <a:headEnd type="none" w="med" len="med"/>
              <a:tailEnd type="none" w="med" len="med"/>
            </a:ln>
          </p:spPr>
          <p:txBody>
            <a:bodyPr lIns="92075" tIns="46038" rIns="92075" bIns="46038">
              <a:spAutoFit/>
            </a:bodyPr>
            <a:lstStyle/>
            <a:p>
              <a:pPr>
                <a:spcBef>
                  <a:spcPct val="50000"/>
                </a:spcBef>
                <a:buClr>
                  <a:schemeClr val="tx1"/>
                </a:buClr>
                <a:buFont typeface="Times New Roman" panose="02020603050405020304" pitchFamily="18" charset="0"/>
              </a:pPr>
              <a:r>
                <a:rPr lang="zh-CN" altLang="en-US" sz="2000" b="1" dirty="0" smtClean="0">
                  <a:latin typeface="宋体" panose="02010600030101010101" pitchFamily="2" charset="-122"/>
                  <a:ea typeface="宋体" panose="02010600030101010101" pitchFamily="2" charset="-122"/>
                </a:rPr>
                <a:t>在继续</a:t>
              </a:r>
              <a:r>
                <a:rPr lang="zh-CN" altLang="en-US" sz="2000" b="1" dirty="0">
                  <a:latin typeface="宋体" panose="02010600030101010101" pitchFamily="2" charset="-122"/>
                  <a:ea typeface="宋体" panose="02010600030101010101" pitchFamily="2" charset="-122"/>
                </a:rPr>
                <a:t>执行用户程序的同时，准备下一次传送</a:t>
              </a:r>
            </a:p>
          </p:txBody>
        </p:sp>
        <p:sp>
          <p:nvSpPr>
            <p:cNvPr id="623628" name="文本框 623627"/>
            <p:cNvSpPr txBox="1"/>
            <p:nvPr/>
          </p:nvSpPr>
          <p:spPr>
            <a:xfrm>
              <a:off x="2925" y="3702"/>
              <a:ext cx="317" cy="250"/>
            </a:xfrm>
            <a:prstGeom prst="rect">
              <a:avLst/>
            </a:prstGeom>
            <a:noFill/>
            <a:ln w="9525">
              <a:noFill/>
            </a:ln>
          </p:spPr>
          <p:txBody>
            <a:bodyPr lIns="92075" tIns="46038" rIns="92075" bIns="46038">
              <a:spAutoFit/>
            </a:bodyPr>
            <a:lstStyle/>
            <a:p>
              <a:pPr>
                <a:spcBef>
                  <a:spcPct val="50000"/>
                </a:spcBef>
                <a:buClr>
                  <a:schemeClr val="tx1"/>
                </a:buClr>
                <a:buFont typeface="Times New Roman" panose="02020603050405020304" pitchFamily="18" charset="0"/>
              </a:pPr>
              <a:r>
                <a:rPr lang="zh-CN" altLang="en-US" sz="2000" b="1" dirty="0">
                  <a:latin typeface="宋体" panose="02010600030101010101" pitchFamily="2" charset="-122"/>
                  <a:ea typeface="宋体" panose="02010600030101010101" pitchFamily="2" charset="-122"/>
                </a:rPr>
                <a:t>是</a:t>
              </a:r>
            </a:p>
          </p:txBody>
        </p:sp>
        <p:sp>
          <p:nvSpPr>
            <p:cNvPr id="623629" name="文本框 623628"/>
            <p:cNvSpPr txBox="1"/>
            <p:nvPr/>
          </p:nvSpPr>
          <p:spPr>
            <a:xfrm>
              <a:off x="3424" y="3294"/>
              <a:ext cx="317" cy="250"/>
            </a:xfrm>
            <a:prstGeom prst="rect">
              <a:avLst/>
            </a:prstGeom>
            <a:noFill/>
            <a:ln w="9525">
              <a:noFill/>
            </a:ln>
          </p:spPr>
          <p:txBody>
            <a:bodyPr lIns="92075" tIns="46038" rIns="92075" bIns="46038">
              <a:spAutoFit/>
            </a:bodyPr>
            <a:lstStyle/>
            <a:p>
              <a:pPr>
                <a:spcBef>
                  <a:spcPct val="50000"/>
                </a:spcBef>
                <a:buClr>
                  <a:schemeClr val="tx1"/>
                </a:buClr>
                <a:buFont typeface="Times New Roman" panose="02020603050405020304" pitchFamily="18" charset="0"/>
              </a:pPr>
              <a:r>
                <a:rPr lang="zh-CN" altLang="en-US" sz="2000" b="1" dirty="0">
                  <a:latin typeface="宋体" panose="02010600030101010101" pitchFamily="2" charset="-122"/>
                  <a:ea typeface="宋体" panose="02010600030101010101" pitchFamily="2" charset="-122"/>
                </a:rPr>
                <a:t>否</a:t>
              </a:r>
            </a:p>
          </p:txBody>
        </p:sp>
        <p:sp>
          <p:nvSpPr>
            <p:cNvPr id="623630" name="直接连接符 623629"/>
            <p:cNvSpPr/>
            <p:nvPr/>
          </p:nvSpPr>
          <p:spPr>
            <a:xfrm>
              <a:off x="2880" y="1207"/>
              <a:ext cx="0" cy="182"/>
            </a:xfrm>
            <a:prstGeom prst="line">
              <a:avLst/>
            </a:prstGeom>
            <a:ln w="9525" cap="flat" cmpd="sng">
              <a:solidFill>
                <a:schemeClr val="tx1"/>
              </a:solidFill>
              <a:prstDash val="solid"/>
              <a:headEnd type="none" w="med" len="med"/>
              <a:tailEnd type="triangle" w="med" len="med"/>
            </a:ln>
          </p:spPr>
        </p:sp>
        <p:sp>
          <p:nvSpPr>
            <p:cNvPr id="623631" name="直接连接符 623630"/>
            <p:cNvSpPr/>
            <p:nvPr/>
          </p:nvSpPr>
          <p:spPr>
            <a:xfrm>
              <a:off x="2880" y="709"/>
              <a:ext cx="0" cy="226"/>
            </a:xfrm>
            <a:prstGeom prst="line">
              <a:avLst/>
            </a:prstGeom>
            <a:ln w="9525" cap="flat" cmpd="sng">
              <a:solidFill>
                <a:schemeClr val="tx1"/>
              </a:solidFill>
              <a:prstDash val="solid"/>
              <a:headEnd type="none" w="med" len="med"/>
              <a:tailEnd type="triangle" w="med" len="med"/>
            </a:ln>
          </p:spPr>
        </p:sp>
        <p:sp>
          <p:nvSpPr>
            <p:cNvPr id="623632" name="直接连接符 623631"/>
            <p:cNvSpPr/>
            <p:nvPr/>
          </p:nvSpPr>
          <p:spPr>
            <a:xfrm>
              <a:off x="2880" y="1661"/>
              <a:ext cx="0" cy="227"/>
            </a:xfrm>
            <a:prstGeom prst="line">
              <a:avLst/>
            </a:prstGeom>
            <a:ln w="9525" cap="flat" cmpd="sng">
              <a:solidFill>
                <a:schemeClr val="tx1"/>
              </a:solidFill>
              <a:prstDash val="solid"/>
              <a:headEnd type="none" w="med" len="med"/>
              <a:tailEnd type="triangle" w="med" len="med"/>
            </a:ln>
          </p:spPr>
        </p:sp>
        <p:sp>
          <p:nvSpPr>
            <p:cNvPr id="623633" name="直接连接符 623632"/>
            <p:cNvSpPr/>
            <p:nvPr/>
          </p:nvSpPr>
          <p:spPr>
            <a:xfrm>
              <a:off x="2880" y="2341"/>
              <a:ext cx="0" cy="227"/>
            </a:xfrm>
            <a:prstGeom prst="line">
              <a:avLst/>
            </a:prstGeom>
            <a:ln w="9525" cap="flat" cmpd="sng">
              <a:solidFill>
                <a:schemeClr val="tx1"/>
              </a:solidFill>
              <a:prstDash val="solid"/>
              <a:headEnd type="none" w="med" len="med"/>
              <a:tailEnd type="triangle" w="med" len="med"/>
            </a:ln>
          </p:spPr>
        </p:sp>
        <p:sp>
          <p:nvSpPr>
            <p:cNvPr id="623634" name="直接连接符 623633"/>
            <p:cNvSpPr/>
            <p:nvPr/>
          </p:nvSpPr>
          <p:spPr>
            <a:xfrm>
              <a:off x="2880" y="3158"/>
              <a:ext cx="0" cy="181"/>
            </a:xfrm>
            <a:prstGeom prst="line">
              <a:avLst/>
            </a:prstGeom>
            <a:ln w="9525" cap="flat" cmpd="sng">
              <a:solidFill>
                <a:schemeClr val="tx1"/>
              </a:solidFill>
              <a:prstDash val="solid"/>
              <a:headEnd type="none" w="med" len="med"/>
              <a:tailEnd type="triangle" w="med" len="med"/>
            </a:ln>
          </p:spPr>
        </p:sp>
        <p:sp>
          <p:nvSpPr>
            <p:cNvPr id="623635" name="直接连接符 623634"/>
            <p:cNvSpPr/>
            <p:nvPr/>
          </p:nvSpPr>
          <p:spPr>
            <a:xfrm>
              <a:off x="2880" y="3793"/>
              <a:ext cx="0" cy="181"/>
            </a:xfrm>
            <a:prstGeom prst="line">
              <a:avLst/>
            </a:prstGeom>
            <a:ln w="9525" cap="flat" cmpd="sng">
              <a:solidFill>
                <a:schemeClr val="tx1"/>
              </a:solidFill>
              <a:prstDash val="solid"/>
              <a:headEnd type="none" w="med" len="med"/>
              <a:tailEnd type="triangle" w="med" len="med"/>
            </a:ln>
          </p:spPr>
        </p:sp>
        <p:sp>
          <p:nvSpPr>
            <p:cNvPr id="623636" name="直接连接符 623635"/>
            <p:cNvSpPr/>
            <p:nvPr/>
          </p:nvSpPr>
          <p:spPr>
            <a:xfrm>
              <a:off x="2880" y="1752"/>
              <a:ext cx="1724" cy="0"/>
            </a:xfrm>
            <a:prstGeom prst="line">
              <a:avLst/>
            </a:prstGeom>
            <a:ln w="9525" cap="flat" cmpd="sng">
              <a:solidFill>
                <a:schemeClr val="tx1"/>
              </a:solidFill>
              <a:prstDash val="solid"/>
              <a:headEnd type="triangle" w="med" len="med"/>
              <a:tailEnd type="none" w="med" len="med"/>
            </a:ln>
          </p:spPr>
        </p:sp>
        <p:sp>
          <p:nvSpPr>
            <p:cNvPr id="623637" name="直接连接符 623636"/>
            <p:cNvSpPr/>
            <p:nvPr/>
          </p:nvSpPr>
          <p:spPr>
            <a:xfrm>
              <a:off x="3379" y="3566"/>
              <a:ext cx="1225"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623638" name="直接连接符 623637"/>
            <p:cNvSpPr/>
            <p:nvPr/>
          </p:nvSpPr>
          <p:spPr>
            <a:xfrm>
              <a:off x="4604" y="2795"/>
              <a:ext cx="0" cy="771"/>
            </a:xfrm>
            <a:prstGeom prst="line">
              <a:avLst/>
            </a:prstGeom>
            <a:ln w="9525" cap="flat" cmpd="sng">
              <a:solidFill>
                <a:schemeClr val="tx1"/>
              </a:solidFill>
              <a:prstDash val="solid"/>
              <a:headEnd type="triangle" w="med" len="med"/>
              <a:tailEnd type="none" w="med" len="med"/>
            </a:ln>
          </p:spPr>
        </p:sp>
        <p:sp>
          <p:nvSpPr>
            <p:cNvPr id="623639" name="直接连接符 623638"/>
            <p:cNvSpPr/>
            <p:nvPr/>
          </p:nvSpPr>
          <p:spPr>
            <a:xfrm>
              <a:off x="4604" y="1752"/>
              <a:ext cx="0" cy="408"/>
            </a:xfrm>
            <a:prstGeom prst="line">
              <a:avLst/>
            </a:prstGeom>
            <a:ln w="9525" cap="flat" cmpd="sng">
              <a:solidFill>
                <a:schemeClr val="tx1"/>
              </a:solidFill>
              <a:prstDash val="solid"/>
              <a:headEnd type="none" w="med" len="med"/>
              <a:tailEnd type="none" w="med" len="med"/>
            </a:ln>
          </p:spPr>
        </p:sp>
      </p:grpSp>
      <p:sp>
        <p:nvSpPr>
          <p:cNvPr id="23" name="Rectangle 2"/>
          <p:cNvSpPr>
            <a:spLocks noGrp="1" noChangeArrowheads="1"/>
          </p:cNvSpPr>
          <p:nvPr>
            <p:ph type="title"/>
          </p:nvPr>
        </p:nvSpPr>
        <p:spPr>
          <a:xfrm>
            <a:off x="648271" y="10543"/>
            <a:ext cx="7772400" cy="990600"/>
          </a:xfrm>
        </p:spPr>
        <p:txBody>
          <a:bodyPr/>
          <a:lstStyle/>
          <a:p>
            <a:r>
              <a:rPr lang="en-US" altLang="zh-CN" dirty="0" smtClean="0">
                <a:latin typeface="华文新魏" panose="02010800040101010101" pitchFamily="2" charset="-122"/>
                <a:ea typeface="华文新魏" panose="02010800040101010101" pitchFamily="2" charset="-122"/>
              </a:rPr>
              <a:t>3.</a:t>
            </a:r>
            <a:r>
              <a:rPr lang="en-US" altLang="zh-CN" dirty="0" smtClean="0">
                <a:ea typeface="华文新魏" panose="02010800040101010101" pitchFamily="2" charset="-122"/>
              </a:rPr>
              <a:t> </a:t>
            </a:r>
            <a:r>
              <a:rPr lang="en-US" altLang="zh-CN" dirty="0" smtClean="0">
                <a:latin typeface="华文新魏" panose="02010800040101010101" pitchFamily="2" charset="-122"/>
                <a:ea typeface="华文新魏" panose="02010800040101010101" pitchFamily="2" charset="-122"/>
              </a:rPr>
              <a:t> DMA</a:t>
            </a:r>
            <a:r>
              <a:rPr lang="zh-CN" altLang="en-US" dirty="0" smtClean="0">
                <a:latin typeface="华文新魏" panose="02010800040101010101" pitchFamily="2" charset="-122"/>
                <a:ea typeface="华文新魏" panose="02010800040101010101" pitchFamily="2" charset="-122"/>
              </a:rPr>
              <a:t>方式</a:t>
            </a:r>
          </a:p>
        </p:txBody>
      </p:sp>
    </p:spTree>
  </p:cSld>
  <p:clrMapOvr>
    <a:masterClrMapping/>
  </p:clrMapOvr>
  <p:transition spd="med">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4294967295"/>
          </p:nvPr>
        </p:nvSpPr>
        <p:spPr>
          <a:xfrm>
            <a:off x="611188" y="1484784"/>
            <a:ext cx="7918450" cy="4896891"/>
          </a:xfrm>
        </p:spPr>
        <p:txBody>
          <a:bodyPr/>
          <a:lstStyle/>
          <a:p>
            <a:r>
              <a:rPr lang="en-US" altLang="zh-CN" sz="2800" dirty="0" smtClean="0"/>
              <a:t>DMA</a:t>
            </a:r>
            <a:r>
              <a:rPr lang="zh-CN" altLang="en-US" sz="2800" dirty="0" smtClean="0"/>
              <a:t>特点</a:t>
            </a:r>
            <a:endParaRPr lang="en-US" altLang="zh-CN" sz="2800" dirty="0" smtClean="0"/>
          </a:p>
          <a:p>
            <a:pPr lvl="1"/>
            <a:r>
              <a:rPr lang="en-US" altLang="zh-CN" sz="2400" dirty="0" smtClean="0"/>
              <a:t>DMA</a:t>
            </a:r>
            <a:r>
              <a:rPr lang="zh-CN" altLang="en-US" sz="2400" dirty="0" smtClean="0"/>
              <a:t>与内存间采用字传送，</a:t>
            </a:r>
            <a:r>
              <a:rPr lang="en-US" altLang="zh-CN" sz="2400" dirty="0" smtClean="0"/>
              <a:t>DMA</a:t>
            </a:r>
            <a:r>
              <a:rPr lang="zh-CN" altLang="en-US" sz="2400" dirty="0" smtClean="0"/>
              <a:t>与设备间可能是字位或字节传送，所以，</a:t>
            </a:r>
            <a:r>
              <a:rPr lang="en-US" altLang="zh-CN" sz="2400" dirty="0" smtClean="0"/>
              <a:t>DMA</a:t>
            </a:r>
            <a:r>
              <a:rPr lang="zh-CN" altLang="en-US" sz="2400" dirty="0" smtClean="0"/>
              <a:t>中还要设置数据移位寄存器、字节计数器等硬件逻辑。</a:t>
            </a:r>
          </a:p>
          <a:p>
            <a:pPr lvl="1"/>
            <a:r>
              <a:rPr lang="en-US" altLang="zh-CN" sz="2400" dirty="0" smtClean="0"/>
              <a:t>DMA</a:t>
            </a:r>
            <a:r>
              <a:rPr lang="zh-CN" altLang="en-US" sz="2400" dirty="0" smtClean="0"/>
              <a:t>设有中断机制和</a:t>
            </a:r>
            <a:r>
              <a:rPr lang="en-US" altLang="zh-CN" sz="2400" dirty="0" smtClean="0"/>
              <a:t>DMA</a:t>
            </a:r>
            <a:r>
              <a:rPr lang="zh-CN" altLang="en-US" sz="2400" dirty="0" smtClean="0"/>
              <a:t>传输控制机制，若出现</a:t>
            </a:r>
            <a:r>
              <a:rPr lang="en-US" altLang="zh-CN" sz="2400" dirty="0" smtClean="0"/>
              <a:t>DMA</a:t>
            </a:r>
            <a:r>
              <a:rPr lang="zh-CN" altLang="en-US" sz="2400" dirty="0" smtClean="0"/>
              <a:t>与</a:t>
            </a:r>
            <a:r>
              <a:rPr lang="en-US" altLang="zh-CN" sz="2400" dirty="0" smtClean="0"/>
              <a:t>CPU</a:t>
            </a:r>
            <a:r>
              <a:rPr lang="zh-CN" altLang="en-US" sz="2400" dirty="0" smtClean="0"/>
              <a:t>同时经总线访问内存，</a:t>
            </a:r>
            <a:r>
              <a:rPr lang="en-US" altLang="zh-CN" sz="2400" dirty="0" smtClean="0"/>
              <a:t>CPU</a:t>
            </a:r>
            <a:r>
              <a:rPr lang="zh-CN" altLang="en-US" sz="2400" dirty="0" smtClean="0"/>
              <a:t>总把总线占有权让给</a:t>
            </a:r>
            <a:r>
              <a:rPr lang="en-US" altLang="zh-CN" sz="2400" dirty="0" smtClean="0"/>
              <a:t>DMA(</a:t>
            </a:r>
            <a:r>
              <a:rPr lang="zh-CN" altLang="en-US" sz="2400" dirty="0" smtClean="0"/>
              <a:t>称“周期窃用”</a:t>
            </a:r>
            <a:r>
              <a:rPr lang="en-US" altLang="zh-CN" sz="2400" dirty="0" smtClean="0"/>
              <a:t>)</a:t>
            </a:r>
            <a:r>
              <a:rPr lang="zh-CN" altLang="en-US" sz="2400" dirty="0" smtClean="0"/>
              <a:t>，让设备和内存之间交换数据，不再需要</a:t>
            </a:r>
            <a:r>
              <a:rPr lang="en-US" altLang="zh-CN" sz="2400" dirty="0" smtClean="0"/>
              <a:t>CPU</a:t>
            </a:r>
            <a:r>
              <a:rPr lang="zh-CN" altLang="en-US" sz="2400" dirty="0" smtClean="0"/>
              <a:t>干预，减轻</a:t>
            </a:r>
            <a:r>
              <a:rPr lang="en-US" altLang="zh-CN" sz="2400" dirty="0" smtClean="0"/>
              <a:t>CPU</a:t>
            </a:r>
            <a:r>
              <a:rPr lang="zh-CN" altLang="en-US" sz="2400" dirty="0" smtClean="0"/>
              <a:t>的负担，每次传送数据时，不必进入中断系统，能进一步提高</a:t>
            </a:r>
            <a:r>
              <a:rPr lang="en-US" altLang="zh-CN" sz="2400" dirty="0" smtClean="0"/>
              <a:t>CPU</a:t>
            </a:r>
            <a:r>
              <a:rPr lang="zh-CN" altLang="en-US" sz="2400" dirty="0" smtClean="0"/>
              <a:t>资源的利用率。</a:t>
            </a:r>
          </a:p>
          <a:p>
            <a:pPr lvl="1"/>
            <a:r>
              <a:rPr kumimoji="0" lang="zh-CN" altLang="en-US" sz="2400" dirty="0" smtClean="0"/>
              <a:t>优点：</a:t>
            </a:r>
            <a:r>
              <a:rPr kumimoji="0" lang="en-US" altLang="zh-CN" sz="2400" dirty="0" smtClean="0"/>
              <a:t>CPU</a:t>
            </a:r>
            <a:r>
              <a:rPr kumimoji="0" lang="zh-CN" altLang="en-US" sz="2400" dirty="0" smtClean="0"/>
              <a:t>只需干预</a:t>
            </a:r>
            <a:r>
              <a:rPr kumimoji="0" lang="en-US" altLang="zh-CN" sz="2400" dirty="0" smtClean="0"/>
              <a:t>I/O</a:t>
            </a:r>
            <a:r>
              <a:rPr kumimoji="0" lang="zh-CN" altLang="en-US" sz="2400" dirty="0" smtClean="0"/>
              <a:t>操作的开始和结束，而其中的一批数据读写无需</a:t>
            </a:r>
            <a:r>
              <a:rPr kumimoji="0" lang="en-US" altLang="zh-CN" sz="2400" dirty="0" smtClean="0"/>
              <a:t>CPU</a:t>
            </a:r>
            <a:r>
              <a:rPr kumimoji="0" lang="zh-CN" altLang="en-US" sz="2400" dirty="0" smtClean="0"/>
              <a:t>控制，适于高速设备。</a:t>
            </a:r>
            <a:endParaRPr lang="en-US" altLang="zh-CN" sz="2400" dirty="0" smtClean="0"/>
          </a:p>
        </p:txBody>
      </p:sp>
      <p:sp>
        <p:nvSpPr>
          <p:cNvPr id="4" name="Rectangle 2"/>
          <p:cNvSpPr txBox="1">
            <a:spLocks noChangeArrowheads="1"/>
          </p:cNvSpPr>
          <p:nvPr/>
        </p:nvSpPr>
        <p:spPr>
          <a:xfrm>
            <a:off x="611188" y="260350"/>
            <a:ext cx="7772400" cy="990600"/>
          </a:xfrm>
          <a:prstGeom prst="rect">
            <a:avLst/>
          </a:prstGeom>
        </p:spPr>
        <p:txBody>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r>
              <a:rPr lang="en-US" altLang="zh-CN" kern="0" dirty="0" smtClean="0">
                <a:latin typeface="华文新魏" panose="02010800040101010101" pitchFamily="2" charset="-122"/>
                <a:ea typeface="华文新魏" panose="02010800040101010101" pitchFamily="2" charset="-122"/>
              </a:rPr>
              <a:t>3.</a:t>
            </a:r>
            <a:r>
              <a:rPr lang="en-US" altLang="zh-CN" kern="0" dirty="0" smtClean="0">
                <a:ea typeface="华文新魏" panose="02010800040101010101" pitchFamily="2" charset="-122"/>
              </a:rPr>
              <a:t> </a:t>
            </a:r>
            <a:r>
              <a:rPr lang="en-US" altLang="zh-CN" kern="0" dirty="0" smtClean="0">
                <a:latin typeface="华文新魏" panose="02010800040101010101" pitchFamily="2" charset="-122"/>
                <a:ea typeface="华文新魏" panose="02010800040101010101" pitchFamily="2" charset="-122"/>
              </a:rPr>
              <a:t> DMA</a:t>
            </a:r>
            <a:r>
              <a:rPr lang="zh-CN" altLang="en-US" kern="0" dirty="0" smtClean="0">
                <a:latin typeface="华文新魏" panose="02010800040101010101" pitchFamily="2" charset="-122"/>
                <a:ea typeface="华文新魏" panose="02010800040101010101" pitchFamily="2" charset="-122"/>
              </a:rPr>
              <a:t>方式</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文本占位符 775169"/>
          <p:cNvSpPr>
            <a:spLocks noGrp="1"/>
          </p:cNvSpPr>
          <p:nvPr>
            <p:ph type="body" idx="1"/>
          </p:nvPr>
        </p:nvSpPr>
        <p:spPr>
          <a:xfrm>
            <a:off x="467544" y="1484784"/>
            <a:ext cx="8280920" cy="4204870"/>
          </a:xfrm>
          <a:noFill/>
          <a:ln w="9525">
            <a:noFill/>
            <a:miter lim="800000"/>
          </a:ln>
        </p:spPr>
        <p:txBody>
          <a:bodyPr vert="horz" wrap="square" lIns="91440" tIns="45720" rIns="91440" bIns="45720" numCol="1" anchor="t" anchorCtr="0" compatLnSpc="1"/>
          <a:lstStyle/>
          <a:p>
            <a:r>
              <a:rPr lang="en-US" altLang="zh-CN" sz="2600" dirty="0"/>
              <a:t>DMA</a:t>
            </a:r>
            <a:r>
              <a:rPr lang="zh-CN" altLang="en-US" sz="2600" dirty="0"/>
              <a:t>方式与中断</a:t>
            </a:r>
            <a:r>
              <a:rPr lang="zh-CN" altLang="en-US" sz="2600" dirty="0" smtClean="0"/>
              <a:t>方式比较</a:t>
            </a:r>
            <a:endParaRPr lang="zh-CN" altLang="en-US" sz="2600" dirty="0"/>
          </a:p>
          <a:p>
            <a:pPr lvl="1"/>
            <a:r>
              <a:rPr lang="zh-CN" altLang="en-US" sz="2600" dirty="0" smtClean="0"/>
              <a:t>数据</a:t>
            </a:r>
            <a:r>
              <a:rPr lang="zh-CN" altLang="en-US" sz="2600" dirty="0"/>
              <a:t>传输的基本单位是一个连续的数据块。</a:t>
            </a:r>
          </a:p>
          <a:p>
            <a:pPr lvl="1"/>
            <a:r>
              <a:rPr lang="zh-CN" altLang="en-US" sz="2600" dirty="0"/>
              <a:t> 内存与设备</a:t>
            </a:r>
            <a:r>
              <a:rPr lang="zh-CN" altLang="en-US" sz="2600" dirty="0" smtClean="0"/>
              <a:t>之间直接</a:t>
            </a:r>
            <a:r>
              <a:rPr lang="zh-CN" altLang="en-US" sz="2600" dirty="0"/>
              <a:t>数据传送</a:t>
            </a:r>
            <a:r>
              <a:rPr lang="zh-CN" altLang="en-US" sz="2600" dirty="0" smtClean="0"/>
              <a:t>，不用</a:t>
            </a:r>
            <a:r>
              <a:rPr lang="en-US" altLang="zh-CN" sz="2600" dirty="0"/>
              <a:t>CPU</a:t>
            </a:r>
            <a:r>
              <a:rPr lang="zh-CN" altLang="en-US" sz="2600" dirty="0"/>
              <a:t>的干预。</a:t>
            </a:r>
          </a:p>
          <a:p>
            <a:pPr lvl="1"/>
            <a:r>
              <a:rPr lang="zh-CN" altLang="en-US" sz="2600" dirty="0"/>
              <a:t> 仅在传送一个或多个数据块的开始和结束时，才需 </a:t>
            </a:r>
            <a:r>
              <a:rPr lang="en-US" altLang="zh-CN" sz="2600" dirty="0"/>
              <a:t>CPU</a:t>
            </a:r>
            <a:r>
              <a:rPr lang="zh-CN" altLang="en-US" sz="2600" dirty="0"/>
              <a:t>干预，整块数据的传送是在控制器的控制下完成的。</a:t>
            </a:r>
          </a:p>
          <a:p>
            <a:r>
              <a:rPr lang="en-US" altLang="zh-CN" sz="2600" dirty="0" smtClean="0"/>
              <a:t>DMA</a:t>
            </a:r>
            <a:r>
              <a:rPr lang="zh-CN" altLang="en-US" sz="2600" dirty="0"/>
              <a:t>方式较之中断驱动方式</a:t>
            </a:r>
            <a:r>
              <a:rPr lang="zh-CN" altLang="en-US" sz="2600" dirty="0" smtClean="0"/>
              <a:t>，减少</a:t>
            </a:r>
            <a:r>
              <a:rPr lang="zh-CN" altLang="en-US" sz="2600" dirty="0"/>
              <a:t>了</a:t>
            </a:r>
            <a:r>
              <a:rPr lang="en-US" altLang="zh-CN" sz="2600" dirty="0"/>
              <a:t>CPU</a:t>
            </a:r>
            <a:r>
              <a:rPr lang="zh-CN" altLang="en-US" sz="2600" dirty="0"/>
              <a:t>对 </a:t>
            </a:r>
            <a:r>
              <a:rPr lang="en-US" altLang="zh-CN" sz="2600" dirty="0"/>
              <a:t>I/O</a:t>
            </a:r>
            <a:r>
              <a:rPr lang="zh-CN" altLang="en-US" sz="2600" dirty="0"/>
              <a:t>控制的干预，进一步提高了</a:t>
            </a:r>
            <a:r>
              <a:rPr lang="en-US" altLang="zh-CN" sz="2600" dirty="0"/>
              <a:t>CPU</a:t>
            </a:r>
            <a:r>
              <a:rPr lang="zh-CN" altLang="en-US" sz="2600" dirty="0"/>
              <a:t>与</a:t>
            </a:r>
            <a:r>
              <a:rPr lang="en-US" altLang="zh-CN" sz="2600" dirty="0"/>
              <a:t>I/O</a:t>
            </a:r>
            <a:r>
              <a:rPr lang="zh-CN" altLang="en-US" sz="2600" dirty="0"/>
              <a:t>设备的</a:t>
            </a:r>
            <a:r>
              <a:rPr lang="zh-CN" altLang="en-US" sz="2600" dirty="0" smtClean="0"/>
              <a:t>并发程度。</a:t>
            </a:r>
            <a:endParaRPr lang="zh-CN" altLang="en-US" sz="2600" dirty="0"/>
          </a:p>
        </p:txBody>
      </p:sp>
      <p:sp>
        <p:nvSpPr>
          <p:cNvPr id="3" name="Rectangle 2"/>
          <p:cNvSpPr txBox="1">
            <a:spLocks noChangeArrowheads="1"/>
          </p:cNvSpPr>
          <p:nvPr/>
        </p:nvSpPr>
        <p:spPr>
          <a:xfrm>
            <a:off x="611188" y="260350"/>
            <a:ext cx="7772400" cy="990600"/>
          </a:xfrm>
          <a:prstGeom prst="rect">
            <a:avLst/>
          </a:prstGeom>
        </p:spPr>
        <p:txBody>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r>
              <a:rPr lang="en-US" altLang="zh-CN" kern="0" dirty="0" smtClean="0">
                <a:latin typeface="华文新魏" panose="02010800040101010101" pitchFamily="2" charset="-122"/>
                <a:ea typeface="华文新魏" panose="02010800040101010101" pitchFamily="2" charset="-122"/>
              </a:rPr>
              <a:t>3.</a:t>
            </a:r>
            <a:r>
              <a:rPr lang="en-US" altLang="zh-CN" kern="0" dirty="0" smtClean="0">
                <a:ea typeface="华文新魏" panose="02010800040101010101" pitchFamily="2" charset="-122"/>
              </a:rPr>
              <a:t> </a:t>
            </a:r>
            <a:r>
              <a:rPr lang="en-US" altLang="zh-CN" kern="0" dirty="0" smtClean="0">
                <a:latin typeface="华文新魏" panose="02010800040101010101" pitchFamily="2" charset="-122"/>
                <a:ea typeface="华文新魏" panose="02010800040101010101" pitchFamily="2" charset="-122"/>
              </a:rPr>
              <a:t> DMA</a:t>
            </a:r>
            <a:r>
              <a:rPr lang="zh-CN" altLang="en-US" kern="0" dirty="0" smtClean="0">
                <a:latin typeface="华文新魏" panose="02010800040101010101" pitchFamily="2" charset="-122"/>
                <a:ea typeface="华文新魏" panose="02010800040101010101" pitchFamily="2" charset="-122"/>
              </a:rPr>
              <a:t>方式</a:t>
            </a:r>
          </a:p>
        </p:txBody>
      </p:sp>
    </p:spTree>
  </p:cSld>
  <p:clrMapOvr>
    <a:masterClrMapping/>
  </p:clrMapOvr>
  <p:transition spd="med">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文本占位符 625665"/>
          <p:cNvSpPr>
            <a:spLocks noGrp="1"/>
          </p:cNvSpPr>
          <p:nvPr>
            <p:ph type="body" idx="1"/>
          </p:nvPr>
        </p:nvSpPr>
        <p:spPr>
          <a:xfrm>
            <a:off x="323528" y="1190319"/>
            <a:ext cx="8534400" cy="5544839"/>
          </a:xfrm>
          <a:noFill/>
          <a:ln w="9525">
            <a:noFill/>
            <a:miter lim="800000"/>
          </a:ln>
        </p:spPr>
        <p:txBody>
          <a:bodyPr vert="horz" wrap="square" lIns="91440" tIns="45720" rIns="91440" bIns="45720" numCol="1" anchor="t" anchorCtr="0" compatLnSpc="1"/>
          <a:lstStyle/>
          <a:p>
            <a:r>
              <a:rPr lang="zh-CN" altLang="en-US" sz="2600" dirty="0" smtClean="0"/>
              <a:t> </a:t>
            </a:r>
            <a:r>
              <a:rPr lang="en-US" altLang="zh-CN" sz="2600" dirty="0"/>
              <a:t>DMA</a:t>
            </a:r>
            <a:r>
              <a:rPr lang="zh-CN" altLang="en-US" sz="2600" dirty="0"/>
              <a:t>方式比中断驱动方式已显著地减少了</a:t>
            </a:r>
            <a:r>
              <a:rPr lang="en-US" altLang="zh-CN" sz="2600" dirty="0"/>
              <a:t>CPU</a:t>
            </a:r>
            <a:r>
              <a:rPr lang="zh-CN" altLang="en-US" sz="2600" dirty="0"/>
              <a:t>的</a:t>
            </a:r>
            <a:r>
              <a:rPr lang="zh-CN" altLang="en-US" sz="2600" dirty="0" smtClean="0"/>
              <a:t>干预，</a:t>
            </a:r>
            <a:r>
              <a:rPr lang="zh-CN" altLang="en-US" sz="2600" dirty="0"/>
              <a:t>即由以字（节）为单位的干预减少到以数据块为单位的</a:t>
            </a:r>
            <a:r>
              <a:rPr lang="zh-CN" altLang="en-US" sz="2600" dirty="0" smtClean="0"/>
              <a:t>干预。</a:t>
            </a:r>
            <a:r>
              <a:rPr lang="zh-CN" altLang="en-US" sz="2600" dirty="0"/>
              <a:t>但是</a:t>
            </a:r>
            <a:r>
              <a:rPr lang="en-US" altLang="zh-CN" sz="2600" dirty="0"/>
              <a:t>CPU</a:t>
            </a:r>
            <a:r>
              <a:rPr lang="zh-CN" altLang="en-US" sz="2600" dirty="0"/>
              <a:t>每发出一条</a:t>
            </a:r>
            <a:r>
              <a:rPr lang="en-US" altLang="zh-CN" sz="2600" dirty="0"/>
              <a:t>I/O</a:t>
            </a:r>
            <a:r>
              <a:rPr lang="zh-CN" altLang="en-US" sz="2600" dirty="0"/>
              <a:t>指令</a:t>
            </a:r>
            <a:r>
              <a:rPr lang="zh-CN" altLang="en-US" sz="2600" dirty="0" smtClean="0"/>
              <a:t>，只能读</a:t>
            </a:r>
            <a:r>
              <a:rPr lang="zh-CN" altLang="en-US" sz="2600" dirty="0"/>
              <a:t>（或写）一个</a:t>
            </a:r>
            <a:r>
              <a:rPr lang="zh-CN" altLang="en-US" sz="2600" dirty="0" smtClean="0"/>
              <a:t>连续的</a:t>
            </a:r>
            <a:r>
              <a:rPr lang="zh-CN" altLang="en-US" sz="2600" dirty="0"/>
              <a:t>数据块</a:t>
            </a:r>
            <a:r>
              <a:rPr lang="zh-CN" altLang="en-US" sz="2600" dirty="0" smtClean="0"/>
              <a:t>。当需要一次性读</a:t>
            </a:r>
            <a:r>
              <a:rPr lang="zh-CN" altLang="en-US" sz="2600" dirty="0"/>
              <a:t>多个离散的数据</a:t>
            </a:r>
            <a:r>
              <a:rPr lang="zh-CN" altLang="en-US" sz="2600" dirty="0" smtClean="0"/>
              <a:t>块并将它们分别</a:t>
            </a:r>
            <a:r>
              <a:rPr lang="zh-CN" altLang="en-US" sz="2600" dirty="0"/>
              <a:t>传送到不同的内存区域，或者相反时，则</a:t>
            </a:r>
            <a:r>
              <a:rPr lang="zh-CN" altLang="en-US" sz="2600" dirty="0" smtClean="0"/>
              <a:t>需要</a:t>
            </a:r>
            <a:r>
              <a:rPr lang="en-US" altLang="zh-CN" sz="2600" dirty="0" smtClean="0"/>
              <a:t>CPU</a:t>
            </a:r>
            <a:r>
              <a:rPr lang="zh-CN" altLang="en-US" sz="2600" dirty="0"/>
              <a:t>分别</a:t>
            </a:r>
            <a:r>
              <a:rPr lang="zh-CN" altLang="en-US" sz="2600" dirty="0" smtClean="0"/>
              <a:t>发出</a:t>
            </a:r>
            <a:r>
              <a:rPr lang="zh-CN" altLang="en-US" sz="2600" dirty="0"/>
              <a:t>多条</a:t>
            </a:r>
            <a:r>
              <a:rPr lang="en-US" altLang="zh-CN" sz="2600" dirty="0"/>
              <a:t>I/O</a:t>
            </a:r>
            <a:r>
              <a:rPr lang="zh-CN" altLang="en-US" sz="2600" dirty="0" smtClean="0"/>
              <a:t>指令，通过多次中断处理才能</a:t>
            </a:r>
            <a:r>
              <a:rPr lang="zh-CN" altLang="en-US" sz="2600" dirty="0"/>
              <a:t>完成</a:t>
            </a:r>
            <a:r>
              <a:rPr lang="zh-CN" altLang="en-US" sz="2600" dirty="0" smtClean="0"/>
              <a:t>。这种机制不能</a:t>
            </a:r>
            <a:r>
              <a:rPr lang="zh-CN" altLang="en-US" sz="2600" dirty="0"/>
              <a:t>满足复杂的</a:t>
            </a:r>
            <a:r>
              <a:rPr lang="en-US" altLang="zh-CN" sz="2600" dirty="0" smtClean="0"/>
              <a:t>I/O</a:t>
            </a:r>
            <a:r>
              <a:rPr lang="zh-CN" altLang="en-US" sz="2600" dirty="0" smtClean="0"/>
              <a:t>操作</a:t>
            </a:r>
            <a:r>
              <a:rPr lang="zh-CN" altLang="en-US" sz="2600" dirty="0"/>
              <a:t>要求</a:t>
            </a:r>
            <a:r>
              <a:rPr lang="zh-CN" altLang="en-US" sz="2600" dirty="0" smtClean="0"/>
              <a:t>。</a:t>
            </a:r>
            <a:endParaRPr lang="en-US" altLang="zh-CN" sz="2600" dirty="0" smtClean="0"/>
          </a:p>
          <a:p>
            <a:r>
              <a:rPr lang="zh-CN" altLang="en-US" sz="2600" dirty="0"/>
              <a:t>为获得</a:t>
            </a:r>
            <a:r>
              <a:rPr lang="en-US" altLang="zh-CN" sz="2600" dirty="0"/>
              <a:t>CPU</a:t>
            </a:r>
            <a:r>
              <a:rPr lang="zh-CN" altLang="en-US" sz="2600" dirty="0"/>
              <a:t>和外围设备间更高的并行工作能力</a:t>
            </a:r>
            <a:r>
              <a:rPr lang="zh-CN" altLang="en-US" sz="2600" dirty="0" smtClean="0"/>
              <a:t>，让种类繁多、物理</a:t>
            </a:r>
            <a:r>
              <a:rPr lang="zh-CN" altLang="en-US" sz="2600" dirty="0"/>
              <a:t>特性各异的外围设备能以标准的接口连接到系统</a:t>
            </a:r>
            <a:r>
              <a:rPr lang="zh-CN" altLang="en-US" sz="2600" dirty="0" smtClean="0"/>
              <a:t>中。在</a:t>
            </a:r>
            <a:r>
              <a:rPr lang="zh-CN" altLang="en-US" sz="2600" dirty="0"/>
              <a:t>大、</a:t>
            </a:r>
            <a:r>
              <a:rPr lang="zh-CN" altLang="en-US" sz="2600" dirty="0" smtClean="0"/>
              <a:t>中型计算机系统中，普遍采用由专用的</a:t>
            </a:r>
            <a:r>
              <a:rPr lang="en-US" altLang="zh-CN" sz="2600" dirty="0" smtClean="0"/>
              <a:t>I/O</a:t>
            </a:r>
            <a:r>
              <a:rPr lang="zh-CN" altLang="en-US" sz="2600" dirty="0" smtClean="0"/>
              <a:t>处理机来接受</a:t>
            </a:r>
            <a:r>
              <a:rPr lang="en-US" altLang="zh-CN" sz="2600" dirty="0" smtClean="0"/>
              <a:t>CPU</a:t>
            </a:r>
            <a:r>
              <a:rPr lang="zh-CN" altLang="en-US" sz="2600" dirty="0" smtClean="0"/>
              <a:t>的委托，独立执行自己的通道程序来实现</a:t>
            </a:r>
            <a:r>
              <a:rPr lang="en-US" altLang="zh-CN" sz="2600" dirty="0" smtClean="0"/>
              <a:t>I/O</a:t>
            </a:r>
            <a:r>
              <a:rPr lang="zh-CN" altLang="en-US" sz="2600" dirty="0" smtClean="0"/>
              <a:t>设备与内存之间的信息交换，这就是通道技术。</a:t>
            </a:r>
            <a:endParaRPr lang="zh-CN" altLang="en-US" sz="2600" dirty="0">
              <a:sym typeface="Symbol" panose="05050102010706020507" pitchFamily="18" charset="2"/>
            </a:endParaRPr>
          </a:p>
        </p:txBody>
      </p:sp>
      <p:sp>
        <p:nvSpPr>
          <p:cNvPr id="5" name="Rectangle 2"/>
          <p:cNvSpPr txBox="1">
            <a:spLocks noChangeArrowheads="1"/>
          </p:cNvSpPr>
          <p:nvPr/>
        </p:nvSpPr>
        <p:spPr bwMode="auto">
          <a:xfrm>
            <a:off x="615950" y="44450"/>
            <a:ext cx="7772400" cy="1143000"/>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4800" kern="0" smtClean="0">
                <a:latin typeface="华文新魏" panose="02010800040101010101" pitchFamily="2" charset="-122"/>
                <a:ea typeface="华文新魏" panose="02010800040101010101" pitchFamily="2" charset="-122"/>
              </a:rPr>
              <a:t>4. </a:t>
            </a:r>
            <a:r>
              <a:rPr lang="zh-CN" altLang="en-US" sz="4800" kern="0" smtClean="0">
                <a:latin typeface="华文新魏" panose="02010800040101010101" pitchFamily="2" charset="-122"/>
                <a:ea typeface="华文新魏" panose="02010800040101010101" pitchFamily="2" charset="-122"/>
              </a:rPr>
              <a:t>通道方式</a:t>
            </a:r>
          </a:p>
        </p:txBody>
      </p:sp>
    </p:spTree>
  </p:cSld>
  <p:clrMapOvr>
    <a:masterClrMapping/>
  </p:clrMapOvr>
  <p:transition spd="med">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3"/>
          <p:cNvSpPr>
            <a:spLocks noGrp="1" noChangeArrowheads="1"/>
          </p:cNvSpPr>
          <p:nvPr>
            <p:ph type="body" idx="1"/>
          </p:nvPr>
        </p:nvSpPr>
        <p:spPr>
          <a:xfrm>
            <a:off x="468313" y="1844675"/>
            <a:ext cx="2971800" cy="4535488"/>
          </a:xfrm>
        </p:spPr>
        <p:txBody>
          <a:bodyPr/>
          <a:lstStyle/>
          <a:p>
            <a:pPr algn="just"/>
            <a:r>
              <a:rPr kumimoji="0" lang="zh-CN" altLang="en-US" sz="3000" smtClean="0"/>
              <a:t>通道：是计算机系统中专门用于</a:t>
            </a:r>
            <a:r>
              <a:rPr kumimoji="0" lang="en-US" altLang="zh-CN" sz="3000" smtClean="0"/>
              <a:t>I/O</a:t>
            </a:r>
            <a:r>
              <a:rPr kumimoji="0" lang="zh-CN" altLang="en-US" sz="3000" smtClean="0"/>
              <a:t>的处理机。</a:t>
            </a:r>
          </a:p>
          <a:p>
            <a:pPr algn="just"/>
            <a:r>
              <a:rPr kumimoji="0" lang="zh-CN" altLang="en-US" sz="3000" smtClean="0"/>
              <a:t>在大、中、小型计算机中一般称为通道，结构如图所示</a:t>
            </a:r>
          </a:p>
        </p:txBody>
      </p:sp>
      <p:graphicFrame>
        <p:nvGraphicFramePr>
          <p:cNvPr id="37892" name="Object 4"/>
          <p:cNvGraphicFramePr>
            <a:graphicFrameLocks noChangeAspect="1"/>
          </p:cNvGraphicFramePr>
          <p:nvPr/>
        </p:nvGraphicFramePr>
        <p:xfrm>
          <a:off x="3733800" y="1773238"/>
          <a:ext cx="5105400" cy="5011737"/>
        </p:xfrm>
        <a:graphic>
          <a:graphicData uri="http://schemas.openxmlformats.org/presentationml/2006/ole">
            <mc:AlternateContent xmlns:mc="http://schemas.openxmlformats.org/markup-compatibility/2006">
              <mc:Choice xmlns:v="urn:schemas-microsoft-com:vml" Requires="v">
                <p:oleObj spid="_x0000_s38038" name="BMP 图象" r:id="rId4" imgW="5076825" imgH="4171950" progId="PBrush">
                  <p:embed/>
                </p:oleObj>
              </mc:Choice>
              <mc:Fallback>
                <p:oleObj name="BMP 图象" r:id="rId4" imgW="5076825" imgH="4171950" progId="PBrush">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1773238"/>
                        <a:ext cx="5105400" cy="5011737"/>
                      </a:xfrm>
                      <a:prstGeom prst="rect">
                        <a:avLst/>
                      </a:prstGeom>
                      <a:noFill/>
                      <a:ln w="28575">
                        <a:solidFill>
                          <a:srgbClr val="33CC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94" name="Rectangle 5"/>
          <p:cNvSpPr>
            <a:spLocks noGrp="1" noChangeArrowheads="1"/>
          </p:cNvSpPr>
          <p:nvPr>
            <p:ph type="title"/>
          </p:nvPr>
        </p:nvSpPr>
        <p:spPr/>
        <p:txBody>
          <a:bodyPr/>
          <a:lstStyle/>
          <a:p>
            <a:r>
              <a:rPr lang="en-US" altLang="zh-CN" sz="4800" dirty="0" smtClean="0">
                <a:latin typeface="华文新魏" panose="02010800040101010101" pitchFamily="2" charset="-122"/>
                <a:ea typeface="华文新魏" panose="02010800040101010101" pitchFamily="2" charset="-122"/>
              </a:rPr>
              <a:t>4. </a:t>
            </a:r>
            <a:r>
              <a:rPr lang="zh-CN" altLang="en-US" sz="4800" dirty="0" smtClean="0">
                <a:latin typeface="华文新魏" panose="02010800040101010101" pitchFamily="2" charset="-122"/>
                <a:ea typeface="华文新魏" panose="02010800040101010101" pitchFamily="2" charset="-122"/>
              </a:rPr>
              <a:t>通道方式</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idx="4294967295"/>
          </p:nvPr>
        </p:nvSpPr>
        <p:spPr>
          <a:xfrm>
            <a:off x="615950" y="44450"/>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4. </a:t>
            </a:r>
            <a:r>
              <a:rPr lang="zh-CN" altLang="en-US" sz="4800" smtClean="0">
                <a:latin typeface="华文新魏" panose="02010800040101010101" pitchFamily="2" charset="-122"/>
                <a:ea typeface="华文新魏" panose="02010800040101010101" pitchFamily="2" charset="-122"/>
              </a:rPr>
              <a:t>通道方式</a:t>
            </a:r>
          </a:p>
        </p:txBody>
      </p:sp>
      <p:sp>
        <p:nvSpPr>
          <p:cNvPr id="32770" name="Rectangle 3"/>
          <p:cNvSpPr>
            <a:spLocks noGrp="1" noChangeArrowheads="1"/>
          </p:cNvSpPr>
          <p:nvPr>
            <p:ph type="body" idx="4294967295"/>
          </p:nvPr>
        </p:nvSpPr>
        <p:spPr>
          <a:xfrm>
            <a:off x="457200" y="1143000"/>
            <a:ext cx="8229600" cy="5526360"/>
          </a:xfrm>
        </p:spPr>
        <p:txBody>
          <a:bodyPr/>
          <a:lstStyle/>
          <a:p>
            <a:pPr>
              <a:lnSpc>
                <a:spcPct val="120000"/>
              </a:lnSpc>
            </a:pPr>
            <a:r>
              <a:rPr lang="zh-CN" altLang="en-US" sz="2600" dirty="0"/>
              <a:t>通道程序</a:t>
            </a:r>
          </a:p>
          <a:p>
            <a:pPr lvl="1">
              <a:lnSpc>
                <a:spcPct val="110000"/>
              </a:lnSpc>
              <a:spcBef>
                <a:spcPts val="0"/>
              </a:spcBef>
            </a:pPr>
            <a:r>
              <a:rPr lang="zh-CN" altLang="en-US" sz="2200" dirty="0"/>
              <a:t>通道程序由一系列通道指令（或称为通道命令）构成。</a:t>
            </a:r>
            <a:endParaRPr lang="en-US" altLang="zh-CN" sz="2200" dirty="0"/>
          </a:p>
          <a:p>
            <a:pPr lvl="1">
              <a:lnSpc>
                <a:spcPct val="110000"/>
              </a:lnSpc>
              <a:spcBef>
                <a:spcPts val="0"/>
              </a:spcBef>
            </a:pPr>
            <a:r>
              <a:rPr lang="zh-CN" altLang="en-US" sz="2200" dirty="0"/>
              <a:t>通道指令与一般的机器指令不同</a:t>
            </a:r>
            <a:r>
              <a:rPr lang="zh-CN" altLang="en-US" sz="2200" dirty="0" smtClean="0"/>
              <a:t>，每</a:t>
            </a:r>
            <a:r>
              <a:rPr lang="zh-CN" altLang="en-US" sz="2200" dirty="0"/>
              <a:t>条指令中包含的信息较多</a:t>
            </a:r>
            <a:r>
              <a:rPr lang="zh-CN" altLang="en-US" sz="2200" dirty="0" smtClean="0"/>
              <a:t>，包括操作码</a:t>
            </a:r>
            <a:r>
              <a:rPr lang="zh-CN" altLang="en-US" sz="2200" dirty="0"/>
              <a:t>、内存地址、计数（读或写数据的字节数）、通道程序结束位</a:t>
            </a:r>
            <a:r>
              <a:rPr lang="en-US" altLang="zh-CN" sz="2200" dirty="0"/>
              <a:t>P</a:t>
            </a:r>
            <a:r>
              <a:rPr lang="zh-CN" altLang="en-US" sz="2200" dirty="0"/>
              <a:t>和记录结束标志</a:t>
            </a:r>
            <a:r>
              <a:rPr lang="en-US" altLang="zh-CN" sz="2200" dirty="0"/>
              <a:t>R</a:t>
            </a:r>
            <a:r>
              <a:rPr lang="zh-CN" altLang="en-US" sz="2200" dirty="0"/>
              <a:t>。</a:t>
            </a:r>
          </a:p>
          <a:p>
            <a:pPr lvl="1">
              <a:lnSpc>
                <a:spcPct val="110000"/>
              </a:lnSpc>
              <a:spcBef>
                <a:spcPts val="0"/>
              </a:spcBef>
            </a:pPr>
            <a:r>
              <a:rPr lang="zh-CN" altLang="en-US" sz="2200" dirty="0" smtClean="0"/>
              <a:t>通道通过</a:t>
            </a:r>
            <a:r>
              <a:rPr lang="zh-CN" altLang="en-US" sz="2200" dirty="0"/>
              <a:t>执行通道程序</a:t>
            </a:r>
            <a:r>
              <a:rPr lang="zh-CN" altLang="en-US" sz="2200" dirty="0" smtClean="0"/>
              <a:t>，与</a:t>
            </a:r>
            <a:r>
              <a:rPr lang="zh-CN" altLang="en-US" sz="2200" dirty="0"/>
              <a:t>设备控制</a:t>
            </a:r>
            <a:r>
              <a:rPr lang="zh-CN" altLang="en-US" sz="2200" dirty="0" smtClean="0"/>
              <a:t>器共同</a:t>
            </a:r>
            <a:r>
              <a:rPr lang="zh-CN" altLang="en-US" sz="2200" dirty="0"/>
              <a:t>实现对</a:t>
            </a:r>
            <a:r>
              <a:rPr lang="en-US" altLang="zh-CN" sz="2200" dirty="0"/>
              <a:t>I/O</a:t>
            </a:r>
            <a:r>
              <a:rPr lang="zh-CN" altLang="en-US" sz="2200" dirty="0"/>
              <a:t>设备的控制。</a:t>
            </a:r>
          </a:p>
          <a:p>
            <a:pPr>
              <a:lnSpc>
                <a:spcPct val="110000"/>
              </a:lnSpc>
              <a:spcBef>
                <a:spcPts val="0"/>
              </a:spcBef>
            </a:pPr>
            <a:r>
              <a:rPr lang="zh-CN" altLang="en-US" sz="2600" dirty="0" smtClean="0"/>
              <a:t>采用通道后的</a:t>
            </a:r>
            <a:r>
              <a:rPr lang="en-US" altLang="zh-CN" sz="2600" dirty="0" smtClean="0"/>
              <a:t>I/O</a:t>
            </a:r>
            <a:r>
              <a:rPr lang="zh-CN" altLang="en-US" sz="2600" dirty="0" smtClean="0"/>
              <a:t>操作过程：</a:t>
            </a:r>
          </a:p>
          <a:p>
            <a:pPr lvl="1">
              <a:lnSpc>
                <a:spcPct val="110000"/>
              </a:lnSpc>
              <a:spcBef>
                <a:spcPts val="0"/>
              </a:spcBef>
            </a:pPr>
            <a:r>
              <a:rPr lang="zh-CN" altLang="en-US" sz="2200" dirty="0"/>
              <a:t>用户执行</a:t>
            </a:r>
            <a:r>
              <a:rPr lang="en-US" altLang="zh-CN" sz="2200" dirty="0"/>
              <a:t>I/O</a:t>
            </a:r>
            <a:r>
              <a:rPr lang="zh-CN" altLang="en-US" sz="2200" dirty="0"/>
              <a:t>请求时，通过访管指令进入管理程序，由</a:t>
            </a:r>
            <a:r>
              <a:rPr lang="en-US" altLang="zh-CN" sz="2200" dirty="0"/>
              <a:t>CPU</a:t>
            </a:r>
            <a:r>
              <a:rPr lang="zh-CN" altLang="en-US" sz="2200" dirty="0"/>
              <a:t>通过管理程序组织一个通道程序，并启动通道。</a:t>
            </a:r>
            <a:endParaRPr lang="en-US" altLang="zh-CN" sz="2200" dirty="0"/>
          </a:p>
          <a:p>
            <a:pPr lvl="1">
              <a:lnSpc>
                <a:spcPct val="110000"/>
              </a:lnSpc>
              <a:spcBef>
                <a:spcPts val="0"/>
              </a:spcBef>
            </a:pPr>
            <a:r>
              <a:rPr lang="zh-CN" altLang="en-US" sz="2200" dirty="0"/>
              <a:t>通道执行</a:t>
            </a:r>
            <a:r>
              <a:rPr lang="en-US" altLang="zh-CN" sz="2200" dirty="0"/>
              <a:t>CPU</a:t>
            </a:r>
            <a:r>
              <a:rPr lang="zh-CN" altLang="en-US" sz="2200" dirty="0"/>
              <a:t>为它组织的通道程序，完成指定的数据输入输出工作</a:t>
            </a:r>
            <a:r>
              <a:rPr lang="zh-CN" altLang="en-US" sz="2200" dirty="0" smtClean="0"/>
              <a:t>。</a:t>
            </a:r>
            <a:r>
              <a:rPr lang="zh-CN" altLang="en-US" sz="2200" dirty="0"/>
              <a:t>此时，</a:t>
            </a:r>
            <a:r>
              <a:rPr lang="en-US" altLang="zh-CN" sz="2200" dirty="0"/>
              <a:t>CPU</a:t>
            </a:r>
            <a:r>
              <a:rPr lang="zh-CN" altLang="en-US" sz="2200" dirty="0"/>
              <a:t>可执行其他任务并与通道并行</a:t>
            </a:r>
            <a:r>
              <a:rPr lang="zh-CN" altLang="en-US" sz="2200" dirty="0" smtClean="0"/>
              <a:t>工作。</a:t>
            </a:r>
            <a:endParaRPr lang="en-US" altLang="zh-CN" sz="2200" dirty="0"/>
          </a:p>
          <a:p>
            <a:pPr lvl="1">
              <a:lnSpc>
                <a:spcPct val="110000"/>
              </a:lnSpc>
              <a:spcBef>
                <a:spcPts val="0"/>
              </a:spcBef>
            </a:pPr>
            <a:r>
              <a:rPr lang="zh-CN" altLang="en-US" sz="2200" dirty="0"/>
              <a:t>通道程序结束后向</a:t>
            </a:r>
            <a:r>
              <a:rPr lang="en-US" altLang="zh-CN" sz="2200" dirty="0"/>
              <a:t>CPU</a:t>
            </a:r>
            <a:r>
              <a:rPr lang="zh-CN" altLang="en-US" sz="2200" dirty="0"/>
              <a:t>发中断请求。</a:t>
            </a:r>
            <a:r>
              <a:rPr lang="en-US" altLang="zh-CN" sz="2200" dirty="0"/>
              <a:t>CPU</a:t>
            </a:r>
            <a:r>
              <a:rPr lang="zh-CN" altLang="en-US" sz="2200" dirty="0"/>
              <a:t>响应这个中断请求后</a:t>
            </a:r>
            <a:r>
              <a:rPr lang="zh-CN" altLang="en-US" sz="2200" dirty="0" smtClean="0"/>
              <a:t>，调用</a:t>
            </a:r>
            <a:r>
              <a:rPr lang="zh-CN" altLang="en-US" sz="2200" dirty="0"/>
              <a:t>管理程序对中断请求进行处理。</a:t>
            </a:r>
            <a:endParaRPr lang="en-US" altLang="zh-CN" sz="2200" dirty="0"/>
          </a:p>
        </p:txBody>
      </p:sp>
    </p:spTree>
    <p:extLst>
      <p:ext uri="{BB962C8B-B14F-4D97-AF65-F5344CB8AC3E}">
        <p14:creationId xmlns:p14="http://schemas.microsoft.com/office/powerpoint/2010/main" val="3500891800"/>
      </p:ext>
    </p:extLst>
  </p:cSld>
  <p:clrMapOvr>
    <a:masterClrMapping/>
  </p:clrMapOvr>
  <p:transition>
    <p:cove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文本占位符 627713"/>
          <p:cNvSpPr>
            <a:spLocks noGrp="1"/>
          </p:cNvSpPr>
          <p:nvPr>
            <p:ph type="body" idx="1"/>
          </p:nvPr>
        </p:nvSpPr>
        <p:spPr>
          <a:xfrm>
            <a:off x="323528" y="1194594"/>
            <a:ext cx="8174037" cy="1946374"/>
          </a:xfrm>
          <a:noFill/>
          <a:ln w="9525">
            <a:noFill/>
            <a:miter lim="800000"/>
          </a:ln>
        </p:spPr>
        <p:txBody>
          <a:bodyPr vert="horz" wrap="square" lIns="91440" tIns="45720" rIns="91440" bIns="45720" numCol="1" anchor="t" anchorCtr="0" compatLnSpc="1"/>
          <a:lstStyle/>
          <a:p>
            <a:pPr>
              <a:lnSpc>
                <a:spcPct val="120000"/>
              </a:lnSpc>
            </a:pPr>
            <a:r>
              <a:rPr lang="zh-CN" altLang="en-US" sz="2600" dirty="0">
                <a:sym typeface="Symbol" panose="05050102010706020507" pitchFamily="18" charset="2"/>
              </a:rPr>
              <a:t>通道</a:t>
            </a:r>
            <a:r>
              <a:rPr lang="zh-CN" altLang="en-US" sz="2600" dirty="0" smtClean="0">
                <a:sym typeface="Symbol" panose="05050102010706020507" pitchFamily="18" charset="2"/>
              </a:rPr>
              <a:t>类型：</a:t>
            </a:r>
            <a:endParaRPr lang="en-US" altLang="zh-CN" sz="2600" dirty="0" smtClean="0">
              <a:sym typeface="Symbol" panose="05050102010706020507" pitchFamily="18" charset="2"/>
            </a:endParaRPr>
          </a:p>
          <a:p>
            <a:pPr lvl="1">
              <a:lnSpc>
                <a:spcPct val="120000"/>
              </a:lnSpc>
            </a:pPr>
            <a:r>
              <a:rPr lang="zh-CN" altLang="en-US" sz="2200" dirty="0" smtClean="0"/>
              <a:t>由于</a:t>
            </a:r>
            <a:r>
              <a:rPr lang="zh-CN" altLang="en-US" sz="2200" dirty="0"/>
              <a:t>外围设备的种类较多，且其传输速率相差很大，所以通道也具有多种类型。根据信息交换方式，可以把通道分成以下三种类型。</a:t>
            </a:r>
          </a:p>
        </p:txBody>
      </p:sp>
      <p:sp>
        <p:nvSpPr>
          <p:cNvPr id="781312" name="矩形 781311"/>
          <p:cNvSpPr/>
          <p:nvPr/>
        </p:nvSpPr>
        <p:spPr>
          <a:xfrm>
            <a:off x="615454" y="3212976"/>
            <a:ext cx="7993062" cy="3343096"/>
          </a:xfrm>
          <a:prstGeom prst="rect">
            <a:avLst/>
          </a:prstGeom>
          <a:noFill/>
          <a:ln w="9525">
            <a:noFill/>
          </a:ln>
        </p:spPr>
        <p:txBody>
          <a:bodyPr lIns="92075" tIns="46038" rIns="92075" bIns="46038">
            <a:spAutoFit/>
          </a:bodyPr>
          <a:lstStyle/>
          <a:p>
            <a:pPr>
              <a:lnSpc>
                <a:spcPct val="110000"/>
              </a:lnSpc>
            </a:pPr>
            <a:r>
              <a:rPr lang="en-US" altLang="zh-CN" sz="2400" b="1" dirty="0">
                <a:solidFill>
                  <a:srgbClr val="FF0000"/>
                </a:solidFill>
                <a:latin typeface="Arial" panose="020B0604020202020204" pitchFamily="34" charset="0"/>
                <a:ea typeface="宋体" panose="02010600030101010101" pitchFamily="2" charset="-122"/>
              </a:rPr>
              <a:t>1. </a:t>
            </a:r>
            <a:r>
              <a:rPr lang="zh-CN" altLang="en-US" sz="2400" b="1" dirty="0">
                <a:solidFill>
                  <a:srgbClr val="FF0000"/>
                </a:solidFill>
                <a:latin typeface="Arial" panose="020B0604020202020204" pitchFamily="34" charset="0"/>
                <a:ea typeface="宋体" panose="02010600030101010101" pitchFamily="2" charset="-122"/>
              </a:rPr>
              <a:t>字节多路通道（</a:t>
            </a:r>
            <a:r>
              <a:rPr lang="en-US" altLang="zh-CN" sz="2400" b="1" dirty="0">
                <a:solidFill>
                  <a:srgbClr val="FF0000"/>
                </a:solidFill>
                <a:latin typeface="Arial" panose="020B0604020202020204" pitchFamily="34" charset="0"/>
                <a:ea typeface="宋体" panose="02010600030101010101" pitchFamily="2" charset="-122"/>
              </a:rPr>
              <a:t>Byte Multiplexor Channel</a:t>
            </a:r>
            <a:r>
              <a:rPr lang="zh-CN" altLang="en-US" sz="2400" b="1" dirty="0">
                <a:solidFill>
                  <a:srgbClr val="FF0000"/>
                </a:solidFill>
                <a:latin typeface="Arial" panose="020B0604020202020204" pitchFamily="34" charset="0"/>
                <a:ea typeface="宋体" panose="02010600030101010101" pitchFamily="2" charset="-122"/>
              </a:rPr>
              <a:t>）</a:t>
            </a:r>
          </a:p>
          <a:p>
            <a:pPr marL="800100" lvl="1" indent="-342900">
              <a:lnSpc>
                <a:spcPct val="110000"/>
              </a:lnSpc>
              <a:buClr>
                <a:srgbClr val="3366FF"/>
              </a:buClr>
              <a:buFont typeface="Wingdings" panose="05000000000000000000" pitchFamily="2" charset="2"/>
              <a:buChar char="n"/>
            </a:pPr>
            <a:r>
              <a:rPr lang="zh-CN" altLang="en-US" b="1" dirty="0" smtClean="0">
                <a:latin typeface="Arial" panose="020B0604020202020204" pitchFamily="34" charset="0"/>
              </a:rPr>
              <a:t>以字节为单位传送数据；</a:t>
            </a:r>
            <a:endParaRPr lang="en-US" altLang="zh-CN" b="1" dirty="0" smtClean="0">
              <a:latin typeface="Arial" panose="020B0604020202020204" pitchFamily="34" charset="0"/>
            </a:endParaRPr>
          </a:p>
          <a:p>
            <a:pPr marL="800100" lvl="1" indent="-342900">
              <a:lnSpc>
                <a:spcPct val="110000"/>
              </a:lnSpc>
              <a:buClr>
                <a:srgbClr val="3366FF"/>
              </a:buClr>
              <a:buFont typeface="Wingdings" panose="05000000000000000000" pitchFamily="2" charset="2"/>
              <a:buChar char="n"/>
            </a:pPr>
            <a:r>
              <a:rPr lang="zh-CN" altLang="en-US" b="1" dirty="0" smtClean="0">
                <a:latin typeface="Arial" panose="020B0604020202020204" pitchFamily="34" charset="0"/>
                <a:ea typeface="宋体" panose="02010600030101010101" pitchFamily="2" charset="-122"/>
              </a:rPr>
              <a:t>通常含有多</a:t>
            </a:r>
            <a:r>
              <a:rPr lang="zh-CN" altLang="en-US" b="1" dirty="0">
                <a:latin typeface="Arial" panose="020B0604020202020204" pitchFamily="34" charset="0"/>
                <a:ea typeface="宋体" panose="02010600030101010101" pitchFamily="2" charset="-122"/>
              </a:rPr>
              <a:t>个（</a:t>
            </a:r>
            <a:r>
              <a:rPr lang="en-US" altLang="zh-CN" b="1" dirty="0">
                <a:latin typeface="Arial" panose="020B0604020202020204" pitchFamily="34" charset="0"/>
                <a:ea typeface="宋体" panose="02010600030101010101" pitchFamily="2" charset="-122"/>
              </a:rPr>
              <a:t>8</a:t>
            </a:r>
            <a:r>
              <a:rPr lang="zh-CN" altLang="en-US" b="1" dirty="0">
                <a:latin typeface="Arial" panose="020B0604020202020204" pitchFamily="34" charset="0"/>
                <a:ea typeface="宋体" panose="02010600030101010101" pitchFamily="2" charset="-122"/>
              </a:rPr>
              <a:t>，</a:t>
            </a:r>
            <a:r>
              <a:rPr lang="en-US" altLang="zh-CN" b="1" dirty="0">
                <a:latin typeface="Arial" panose="020B0604020202020204" pitchFamily="34" charset="0"/>
                <a:ea typeface="宋体" panose="02010600030101010101" pitchFamily="2" charset="-122"/>
              </a:rPr>
              <a:t>16</a:t>
            </a:r>
            <a:r>
              <a:rPr lang="zh-CN" altLang="en-US" b="1" dirty="0">
                <a:latin typeface="Arial" panose="020B0604020202020204" pitchFamily="34" charset="0"/>
                <a:ea typeface="宋体" panose="02010600030101010101" pitchFamily="2" charset="-122"/>
              </a:rPr>
              <a:t>，</a:t>
            </a:r>
            <a:r>
              <a:rPr lang="en-US" altLang="zh-CN" b="1" dirty="0">
                <a:latin typeface="Arial" panose="020B0604020202020204" pitchFamily="34" charset="0"/>
                <a:ea typeface="宋体" panose="02010600030101010101" pitchFamily="2" charset="-122"/>
              </a:rPr>
              <a:t>32</a:t>
            </a:r>
            <a:r>
              <a:rPr lang="zh-CN" altLang="en-US" b="1" dirty="0">
                <a:latin typeface="Arial" panose="020B0604020202020204" pitchFamily="34" charset="0"/>
                <a:ea typeface="宋体" panose="02010600030101010101" pitchFamily="2" charset="-122"/>
              </a:rPr>
              <a:t>）非分配型子通道，每一个子通道连接一台</a:t>
            </a:r>
            <a:r>
              <a:rPr lang="en-US" altLang="zh-CN" b="1" dirty="0">
                <a:latin typeface="Arial" panose="020B0604020202020204" pitchFamily="34" charset="0"/>
                <a:ea typeface="宋体" panose="02010600030101010101" pitchFamily="2" charset="-122"/>
              </a:rPr>
              <a:t>I/O</a:t>
            </a:r>
            <a:r>
              <a:rPr lang="zh-CN" altLang="en-US" b="1" dirty="0">
                <a:latin typeface="Arial" panose="020B0604020202020204" pitchFamily="34" charset="0"/>
                <a:ea typeface="宋体" panose="02010600030101010101" pitchFamily="2" charset="-122"/>
              </a:rPr>
              <a:t>设备</a:t>
            </a:r>
            <a:r>
              <a:rPr lang="zh-CN" altLang="en-US" b="1" dirty="0" smtClean="0">
                <a:latin typeface="Arial" panose="020B0604020202020204" pitchFamily="34" charset="0"/>
                <a:ea typeface="宋体" panose="02010600030101010101" pitchFamily="2" charset="-122"/>
              </a:rPr>
              <a:t>。这些</a:t>
            </a:r>
            <a:r>
              <a:rPr lang="zh-CN" altLang="en-US" b="1" dirty="0">
                <a:latin typeface="Arial" panose="020B0604020202020204" pitchFamily="34" charset="0"/>
                <a:ea typeface="宋体" panose="02010600030101010101" pitchFamily="2" charset="-122"/>
              </a:rPr>
              <a:t>子通道按时间片轮转方式共享主通道。一个子通道完成一个字节的传送后，立即让出字节多路通道（主通道），给另一个子通道使用</a:t>
            </a:r>
            <a:r>
              <a:rPr lang="zh-CN" altLang="en-US" b="1" dirty="0" smtClean="0">
                <a:latin typeface="Arial" panose="020B0604020202020204" pitchFamily="34" charset="0"/>
                <a:ea typeface="宋体" panose="02010600030101010101" pitchFamily="2" charset="-122"/>
              </a:rPr>
              <a:t>。</a:t>
            </a:r>
            <a:endParaRPr lang="en-US" altLang="zh-CN" b="1" dirty="0" smtClean="0">
              <a:latin typeface="Arial" panose="020B0604020202020204" pitchFamily="34" charset="0"/>
              <a:ea typeface="宋体" panose="02010600030101010101" pitchFamily="2" charset="-122"/>
            </a:endParaRPr>
          </a:p>
          <a:p>
            <a:pPr marL="800100" lvl="1" indent="-342900">
              <a:lnSpc>
                <a:spcPct val="110000"/>
              </a:lnSpc>
              <a:buClr>
                <a:srgbClr val="3366FF"/>
              </a:buClr>
              <a:buFont typeface="Wingdings" panose="05000000000000000000" pitchFamily="2" charset="2"/>
              <a:buChar char="n"/>
            </a:pPr>
            <a:r>
              <a:rPr lang="zh-CN" altLang="en-US" b="1" dirty="0" smtClean="0">
                <a:latin typeface="Arial" panose="020B0604020202020204" pitchFamily="34" charset="0"/>
                <a:ea typeface="宋体" panose="02010600030101010101" pitchFamily="2" charset="-122"/>
              </a:rPr>
              <a:t>适用于</a:t>
            </a:r>
            <a:r>
              <a:rPr lang="zh-CN" altLang="en-US" b="1" dirty="0">
                <a:latin typeface="Arial" panose="020B0604020202020204" pitchFamily="34" charset="0"/>
                <a:ea typeface="宋体" panose="02010600030101010101" pitchFamily="2" charset="-122"/>
              </a:rPr>
              <a:t>连接低速或中速设备，如打印机、终端等。</a:t>
            </a:r>
          </a:p>
        </p:txBody>
      </p:sp>
      <p:sp>
        <p:nvSpPr>
          <p:cNvPr id="6" name="Rectangle 2"/>
          <p:cNvSpPr txBox="1">
            <a:spLocks noChangeArrowheads="1"/>
          </p:cNvSpPr>
          <p:nvPr/>
        </p:nvSpPr>
        <p:spPr bwMode="auto">
          <a:xfrm>
            <a:off x="615950" y="44450"/>
            <a:ext cx="7772400" cy="1143000"/>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4800" kern="0" smtClean="0">
                <a:latin typeface="华文新魏" panose="02010800040101010101" pitchFamily="2" charset="-122"/>
                <a:ea typeface="华文新魏" panose="02010800040101010101" pitchFamily="2" charset="-122"/>
              </a:rPr>
              <a:t>4. </a:t>
            </a:r>
            <a:r>
              <a:rPr lang="zh-CN" altLang="en-US" sz="4800" kern="0" smtClean="0">
                <a:latin typeface="华文新魏" panose="02010800040101010101" pitchFamily="2" charset="-122"/>
                <a:ea typeface="华文新魏" panose="02010800040101010101" pitchFamily="2" charset="-122"/>
              </a:rPr>
              <a:t>通道方式</a:t>
            </a:r>
          </a:p>
        </p:txBody>
      </p:sp>
    </p:spTree>
  </p:cSld>
  <p:clrMapOvr>
    <a:masterClrMapping/>
  </p:clrMapOvr>
  <p:transition spd="med">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文本占位符 629761"/>
          <p:cNvSpPr>
            <a:spLocks noGrp="1"/>
          </p:cNvSpPr>
          <p:nvPr>
            <p:ph type="body" idx="1"/>
          </p:nvPr>
        </p:nvSpPr>
        <p:spPr>
          <a:xfrm>
            <a:off x="606822" y="2066498"/>
            <a:ext cx="7988498" cy="4054060"/>
          </a:xfrm>
          <a:noFill/>
          <a:ln w="9525">
            <a:noFill/>
          </a:ln>
        </p:spPr>
        <p:txBody>
          <a:bodyPr wrap="square" lIns="92075" tIns="46038" rIns="92075" bIns="46038">
            <a:spAutoFit/>
          </a:bodyPr>
          <a:lstStyle/>
          <a:p>
            <a:pPr marL="0" indent="0">
              <a:lnSpc>
                <a:spcPct val="110000"/>
              </a:lnSpc>
              <a:spcBef>
                <a:spcPct val="0"/>
              </a:spcBef>
              <a:buNone/>
            </a:pPr>
            <a:r>
              <a:rPr lang="en-US" altLang="zh-CN" sz="2600" b="1" kern="1200" dirty="0">
                <a:solidFill>
                  <a:srgbClr val="FF0000"/>
                </a:solidFill>
                <a:latin typeface="Arial" panose="020B0604020202020204" pitchFamily="34" charset="0"/>
                <a:ea typeface="宋体" panose="02010600030101010101" pitchFamily="2" charset="-122"/>
              </a:rPr>
              <a:t> </a:t>
            </a:r>
            <a:r>
              <a:rPr lang="en-US" altLang="zh-CN" sz="2600" b="1" kern="1200" dirty="0" smtClean="0">
                <a:solidFill>
                  <a:srgbClr val="FF0000"/>
                </a:solidFill>
                <a:latin typeface="Arial" panose="020B0604020202020204" pitchFamily="34" charset="0"/>
                <a:ea typeface="宋体" panose="02010600030101010101" pitchFamily="2" charset="-122"/>
              </a:rPr>
              <a:t>  2</a:t>
            </a:r>
            <a:r>
              <a:rPr lang="en-US" altLang="zh-CN" sz="2600" b="1" kern="1200" dirty="0">
                <a:solidFill>
                  <a:srgbClr val="FF0000"/>
                </a:solidFill>
                <a:latin typeface="Arial" panose="020B0604020202020204" pitchFamily="34" charset="0"/>
                <a:ea typeface="宋体" panose="02010600030101010101" pitchFamily="2" charset="-122"/>
              </a:rPr>
              <a:t>. </a:t>
            </a:r>
            <a:r>
              <a:rPr lang="zh-CN" altLang="en-US" sz="2600" b="1" kern="1200" dirty="0">
                <a:solidFill>
                  <a:srgbClr val="FF0000"/>
                </a:solidFill>
                <a:latin typeface="Arial" panose="020B0604020202020204" pitchFamily="34" charset="0"/>
                <a:ea typeface="宋体" panose="02010600030101010101" pitchFamily="2" charset="-122"/>
              </a:rPr>
              <a:t>数组选择通道（</a:t>
            </a:r>
            <a:r>
              <a:rPr lang="en-US" altLang="zh-CN" sz="2600" b="1" kern="1200" dirty="0">
                <a:solidFill>
                  <a:srgbClr val="FF0000"/>
                </a:solidFill>
                <a:latin typeface="Arial" panose="020B0604020202020204" pitchFamily="34" charset="0"/>
                <a:ea typeface="宋体" panose="02010600030101010101" pitchFamily="2" charset="-122"/>
              </a:rPr>
              <a:t>Block Selector Channel</a:t>
            </a:r>
            <a:r>
              <a:rPr lang="zh-CN" altLang="en-US" sz="2600" b="1" kern="1200" dirty="0">
                <a:solidFill>
                  <a:srgbClr val="FF0000"/>
                </a:solidFill>
                <a:latin typeface="Arial" panose="020B0604020202020204" pitchFamily="34" charset="0"/>
                <a:ea typeface="宋体" panose="02010600030101010101" pitchFamily="2" charset="-122"/>
              </a:rPr>
              <a:t>）</a:t>
            </a:r>
          </a:p>
          <a:p>
            <a:pPr marL="800100" lvl="1" indent="-342900">
              <a:lnSpc>
                <a:spcPct val="110000"/>
              </a:lnSpc>
              <a:spcBef>
                <a:spcPct val="0"/>
              </a:spcBef>
            </a:pPr>
            <a:r>
              <a:rPr lang="zh-CN" altLang="en-US" sz="2600" b="1" kern="1200" dirty="0" smtClean="0">
                <a:latin typeface="Arial" panose="020B0604020202020204" pitchFamily="34" charset="0"/>
                <a:ea typeface="宋体" panose="02010600030101010101" pitchFamily="2" charset="-122"/>
                <a:cs typeface="+mn-cs"/>
              </a:rPr>
              <a:t>以块（数组）为单位进行数据传输；</a:t>
            </a:r>
            <a:endParaRPr lang="en-US" altLang="zh-CN" sz="2600" b="1" kern="1200" dirty="0" smtClean="0">
              <a:latin typeface="Arial" panose="020B0604020202020204" pitchFamily="34" charset="0"/>
              <a:ea typeface="宋体" panose="02010600030101010101" pitchFamily="2" charset="-122"/>
              <a:cs typeface="+mn-cs"/>
            </a:endParaRPr>
          </a:p>
          <a:p>
            <a:pPr marL="800100" lvl="1" indent="-342900">
              <a:lnSpc>
                <a:spcPct val="110000"/>
              </a:lnSpc>
              <a:spcBef>
                <a:spcPct val="0"/>
              </a:spcBef>
            </a:pPr>
            <a:r>
              <a:rPr lang="zh-CN" altLang="en-US" sz="2600" b="1" kern="1200" dirty="0" smtClean="0">
                <a:latin typeface="Arial" panose="020B0604020202020204" pitchFamily="34" charset="0"/>
                <a:ea typeface="宋体" panose="02010600030101010101" pitchFamily="2" charset="-122"/>
                <a:cs typeface="+mn-cs"/>
              </a:rPr>
              <a:t>可以</a:t>
            </a:r>
            <a:r>
              <a:rPr lang="zh-CN" altLang="en-US" sz="2600" b="1" kern="1200" dirty="0">
                <a:latin typeface="Arial" panose="020B0604020202020204" pitchFamily="34" charset="0"/>
                <a:ea typeface="宋体" panose="02010600030101010101" pitchFamily="2" charset="-122"/>
                <a:cs typeface="+mn-cs"/>
              </a:rPr>
              <a:t>连接多台</a:t>
            </a:r>
            <a:r>
              <a:rPr lang="en-US" altLang="zh-CN" sz="2600" b="1" kern="1200" dirty="0">
                <a:latin typeface="Arial" panose="020B0604020202020204" pitchFamily="34" charset="0"/>
                <a:ea typeface="宋体" panose="02010600030101010101" pitchFamily="2" charset="-122"/>
                <a:cs typeface="+mn-cs"/>
              </a:rPr>
              <a:t>I/O</a:t>
            </a:r>
            <a:r>
              <a:rPr lang="zh-CN" altLang="en-US" sz="2600" b="1" kern="1200" dirty="0" smtClean="0">
                <a:latin typeface="Arial" panose="020B0604020202020204" pitchFamily="34" charset="0"/>
                <a:ea typeface="宋体" panose="02010600030101010101" pitchFamily="2" charset="-122"/>
                <a:cs typeface="+mn-cs"/>
              </a:rPr>
              <a:t>设备</a:t>
            </a:r>
            <a:r>
              <a:rPr lang="zh-CN" altLang="en-US" sz="2600" b="1" kern="1200" dirty="0">
                <a:latin typeface="Arial" panose="020B0604020202020204" pitchFamily="34" charset="0"/>
                <a:ea typeface="宋体" panose="02010600030101010101" pitchFamily="2" charset="-122"/>
                <a:cs typeface="+mn-cs"/>
              </a:rPr>
              <a:t>，</a:t>
            </a:r>
            <a:r>
              <a:rPr lang="zh-CN" altLang="en-US" sz="2600" b="1" kern="1200" dirty="0" smtClean="0">
                <a:latin typeface="Arial" panose="020B0604020202020204" pitchFamily="34" charset="0"/>
                <a:ea typeface="宋体" panose="02010600030101010101" pitchFamily="2" charset="-122"/>
                <a:cs typeface="+mn-cs"/>
              </a:rPr>
              <a:t>只有</a:t>
            </a:r>
            <a:r>
              <a:rPr lang="zh-CN" altLang="en-US" sz="2600" b="1" kern="1200" dirty="0">
                <a:latin typeface="Arial" panose="020B0604020202020204" pitchFamily="34" charset="0"/>
                <a:ea typeface="宋体" panose="02010600030101010101" pitchFamily="2" charset="-122"/>
                <a:cs typeface="+mn-cs"/>
              </a:rPr>
              <a:t>一个</a:t>
            </a:r>
            <a:r>
              <a:rPr lang="zh-CN" altLang="en-US" sz="2600" b="1" kern="1200" dirty="0" smtClean="0">
                <a:latin typeface="Arial" panose="020B0604020202020204" pitchFamily="34" charset="0"/>
                <a:ea typeface="宋体" panose="02010600030101010101" pitchFamily="2" charset="-122"/>
                <a:cs typeface="+mn-cs"/>
              </a:rPr>
              <a:t>分配</a:t>
            </a:r>
            <a:r>
              <a:rPr lang="zh-CN" altLang="en-US" sz="2600" b="1" kern="1200" dirty="0">
                <a:latin typeface="Arial" panose="020B0604020202020204" pitchFamily="34" charset="0"/>
                <a:ea typeface="宋体" panose="02010600030101010101" pitchFamily="2" charset="-122"/>
                <a:cs typeface="+mn-cs"/>
              </a:rPr>
              <a:t>型子通道，在一段时间内只能执行一道通道程序、</a:t>
            </a:r>
            <a:r>
              <a:rPr lang="zh-CN" altLang="en-US" sz="2600" b="1" kern="1200" dirty="0" smtClean="0">
                <a:latin typeface="Arial" panose="020B0604020202020204" pitchFamily="34" charset="0"/>
                <a:ea typeface="宋体" panose="02010600030101010101" pitchFamily="2" charset="-122"/>
                <a:cs typeface="+mn-cs"/>
              </a:rPr>
              <a:t>控制一台设备进行数据传送。即当某</a:t>
            </a:r>
            <a:r>
              <a:rPr lang="zh-CN" altLang="en-US" sz="2600" b="1" kern="1200" dirty="0">
                <a:latin typeface="Arial" panose="020B0604020202020204" pitchFamily="34" charset="0"/>
                <a:ea typeface="宋体" panose="02010600030101010101" pitchFamily="2" charset="-122"/>
                <a:cs typeface="+mn-cs"/>
              </a:rPr>
              <a:t>台设备一旦占用了该通道，就被它独占，直至该设备</a:t>
            </a:r>
            <a:r>
              <a:rPr lang="zh-CN" altLang="en-US" sz="2600" b="1" kern="1200" dirty="0" smtClean="0">
                <a:latin typeface="Arial" panose="020B0604020202020204" pitchFamily="34" charset="0"/>
                <a:ea typeface="宋体" panose="02010600030101010101" pitchFamily="2" charset="-122"/>
                <a:cs typeface="+mn-cs"/>
              </a:rPr>
              <a:t>传送完毕</a:t>
            </a:r>
            <a:r>
              <a:rPr lang="zh-CN" altLang="en-US" sz="2600" b="1" kern="1200" dirty="0">
                <a:latin typeface="Arial" panose="020B0604020202020204" pitchFamily="34" charset="0"/>
                <a:ea typeface="宋体" panose="02010600030101010101" pitchFamily="2" charset="-122"/>
                <a:cs typeface="+mn-cs"/>
              </a:rPr>
              <a:t>释放该通道为止</a:t>
            </a:r>
            <a:r>
              <a:rPr lang="zh-CN" altLang="en-US" sz="2600" b="1" kern="1200" dirty="0" smtClean="0">
                <a:latin typeface="Arial" panose="020B0604020202020204" pitchFamily="34" charset="0"/>
                <a:ea typeface="宋体" panose="02010600030101010101" pitchFamily="2" charset="-122"/>
                <a:cs typeface="+mn-cs"/>
              </a:rPr>
              <a:t>。</a:t>
            </a:r>
            <a:endParaRPr lang="en-US" altLang="zh-CN" sz="2600" b="1" kern="1200" dirty="0" smtClean="0">
              <a:latin typeface="Arial" panose="020B0604020202020204" pitchFamily="34" charset="0"/>
              <a:ea typeface="宋体" panose="02010600030101010101" pitchFamily="2" charset="-122"/>
              <a:cs typeface="+mn-cs"/>
            </a:endParaRPr>
          </a:p>
          <a:p>
            <a:pPr marL="800100" lvl="1" indent="-342900">
              <a:lnSpc>
                <a:spcPct val="110000"/>
              </a:lnSpc>
              <a:spcBef>
                <a:spcPct val="0"/>
              </a:spcBef>
            </a:pPr>
            <a:r>
              <a:rPr lang="zh-CN" altLang="en-US" sz="2600" b="1" kern="1200" dirty="0">
                <a:latin typeface="Arial" panose="020B0604020202020204" pitchFamily="34" charset="0"/>
                <a:ea typeface="宋体" panose="02010600030101010101" pitchFamily="2" charset="-122"/>
                <a:cs typeface="+mn-cs"/>
              </a:rPr>
              <a:t>适于连接高速设备（如磁盘机、磁带机），</a:t>
            </a:r>
            <a:r>
              <a:rPr lang="zh-CN" altLang="en-US" sz="2600" b="1" kern="1200" dirty="0" smtClean="0">
                <a:latin typeface="Arial" panose="020B0604020202020204" pitchFamily="34" charset="0"/>
                <a:ea typeface="宋体" panose="02010600030101010101" pitchFamily="2" charset="-122"/>
                <a:cs typeface="+mn-cs"/>
              </a:rPr>
              <a:t>但这种通道利用率</a:t>
            </a:r>
            <a:r>
              <a:rPr lang="zh-CN" altLang="en-US" sz="2600" b="1" kern="1200" dirty="0">
                <a:latin typeface="Arial" panose="020B0604020202020204" pitchFamily="34" charset="0"/>
                <a:ea typeface="宋体" panose="02010600030101010101" pitchFamily="2" charset="-122"/>
                <a:cs typeface="+mn-cs"/>
              </a:rPr>
              <a:t>较低。</a:t>
            </a:r>
          </a:p>
        </p:txBody>
      </p:sp>
      <p:sp>
        <p:nvSpPr>
          <p:cNvPr id="5" name="Rectangle 2"/>
          <p:cNvSpPr txBox="1">
            <a:spLocks noChangeArrowheads="1"/>
          </p:cNvSpPr>
          <p:nvPr/>
        </p:nvSpPr>
        <p:spPr bwMode="auto">
          <a:xfrm>
            <a:off x="615950" y="44450"/>
            <a:ext cx="7772400" cy="1143000"/>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4800" kern="0" dirty="0" smtClean="0">
                <a:latin typeface="华文新魏" panose="02010800040101010101" pitchFamily="2" charset="-122"/>
                <a:ea typeface="华文新魏" panose="02010800040101010101" pitchFamily="2" charset="-122"/>
              </a:rPr>
              <a:t>4. </a:t>
            </a:r>
            <a:r>
              <a:rPr lang="zh-CN" altLang="en-US" sz="4800" kern="0" dirty="0" smtClean="0">
                <a:latin typeface="华文新魏" panose="02010800040101010101" pitchFamily="2" charset="-122"/>
                <a:ea typeface="华文新魏" panose="02010800040101010101" pitchFamily="2" charset="-122"/>
              </a:rPr>
              <a:t>通道方式</a:t>
            </a:r>
          </a:p>
        </p:txBody>
      </p:sp>
      <p:sp>
        <p:nvSpPr>
          <p:cNvPr id="3" name="矩形 2"/>
          <p:cNvSpPr/>
          <p:nvPr/>
        </p:nvSpPr>
        <p:spPr>
          <a:xfrm>
            <a:off x="467544" y="1313619"/>
            <a:ext cx="2582758" cy="626710"/>
          </a:xfrm>
          <a:prstGeom prst="rect">
            <a:avLst/>
          </a:prstGeom>
        </p:spPr>
        <p:txBody>
          <a:bodyPr wrap="none">
            <a:spAutoFit/>
          </a:bodyPr>
          <a:lstStyle/>
          <a:p>
            <a:pPr marL="342900" indent="-342900" eaLnBrk="0" hangingPunct="0">
              <a:lnSpc>
                <a:spcPct val="120000"/>
              </a:lnSpc>
              <a:spcBef>
                <a:spcPct val="20000"/>
              </a:spcBef>
              <a:buClr>
                <a:srgbClr val="CC3300"/>
              </a:buClr>
              <a:buSzPct val="85000"/>
              <a:buFont typeface="Wingdings" panose="05000000000000000000" pitchFamily="2" charset="2"/>
              <a:buChar char="n"/>
            </a:pPr>
            <a:r>
              <a:rPr lang="zh-CN" altLang="en-US" sz="3200" dirty="0">
                <a:latin typeface="+mn-lt"/>
                <a:ea typeface="+mn-ea"/>
                <a:sym typeface="Symbol" panose="05050102010706020507" pitchFamily="18" charset="2"/>
              </a:rPr>
              <a:t>通道类型：</a:t>
            </a:r>
            <a:endParaRPr lang="en-US" altLang="zh-CN" sz="3200" dirty="0">
              <a:latin typeface="+mn-lt"/>
              <a:ea typeface="+mn-ea"/>
              <a:sym typeface="Symbol" panose="05050102010706020507" pitchFamily="18" charset="2"/>
            </a:endParaRPr>
          </a:p>
        </p:txBody>
      </p:sp>
    </p:spTree>
  </p:cSld>
  <p:clrMapOvr>
    <a:masterClrMapping/>
  </p:clrMapOvr>
  <p:transition spd="med">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idx="4294967295"/>
          </p:nvPr>
        </p:nvSpPr>
        <p:spPr>
          <a:xfrm>
            <a:off x="609600" y="304800"/>
            <a:ext cx="7772400" cy="1143000"/>
          </a:xfrm>
        </p:spPr>
        <p:txBody>
          <a:bodyPr/>
          <a:lstStyle/>
          <a:p>
            <a:pPr marL="0" indent="0">
              <a:buFont typeface="Wingdings" panose="05000000000000000000" pitchFamily="2" charset="2"/>
              <a:buNone/>
            </a:pPr>
            <a:r>
              <a:rPr lang="zh-CN" altLang="en-US" sz="4800" dirty="0"/>
              <a:t>设备管理的目标</a:t>
            </a:r>
          </a:p>
        </p:txBody>
      </p:sp>
      <p:sp>
        <p:nvSpPr>
          <p:cNvPr id="4" name="Rectangle 3"/>
          <p:cNvSpPr txBox="1">
            <a:spLocks noChangeArrowheads="1"/>
          </p:cNvSpPr>
          <p:nvPr/>
        </p:nvSpPr>
        <p:spPr bwMode="auto">
          <a:xfrm>
            <a:off x="609600" y="1700808"/>
            <a:ext cx="8294687" cy="4608512"/>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CC3300"/>
              </a:buClr>
              <a:buSzPct val="8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66FF"/>
              </a:buClr>
              <a:buSzPct val="8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00CCFF"/>
              </a:buClr>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zh-CN" altLang="en-US" sz="2800" dirty="0"/>
              <a:t>提高设备的</a:t>
            </a:r>
            <a:r>
              <a:rPr lang="zh-CN" altLang="en-US" sz="2800" dirty="0" smtClean="0"/>
              <a:t>利用率</a:t>
            </a:r>
            <a:endParaRPr lang="en-US" altLang="zh-CN" sz="2800" dirty="0" smtClean="0"/>
          </a:p>
          <a:p>
            <a:pPr lvl="1"/>
            <a:r>
              <a:rPr lang="zh-CN" altLang="en-US" sz="2400" dirty="0" smtClean="0"/>
              <a:t>提高</a:t>
            </a:r>
            <a:r>
              <a:rPr lang="en-US" altLang="zh-CN" sz="2400" dirty="0"/>
              <a:t>CPU</a:t>
            </a:r>
            <a:r>
              <a:rPr lang="zh-CN" altLang="en-US" sz="2400" dirty="0"/>
              <a:t>与</a:t>
            </a:r>
            <a:r>
              <a:rPr lang="en-US" altLang="zh-CN" sz="2400" dirty="0"/>
              <a:t>I/O</a:t>
            </a:r>
            <a:r>
              <a:rPr lang="zh-CN" altLang="en-US" sz="2400" dirty="0"/>
              <a:t>设备之间的并行操作</a:t>
            </a:r>
            <a:r>
              <a:rPr lang="zh-CN" altLang="en-US" sz="2400" dirty="0" smtClean="0"/>
              <a:t>程度，</a:t>
            </a:r>
            <a:r>
              <a:rPr lang="zh-CN" altLang="en-US" sz="2400" dirty="0"/>
              <a:t>主要</a:t>
            </a:r>
            <a:r>
              <a:rPr lang="zh-CN" altLang="en-US" sz="2400" dirty="0" smtClean="0"/>
              <a:t>利用：</a:t>
            </a:r>
            <a:r>
              <a:rPr lang="zh-CN" altLang="en-US" sz="2400" dirty="0"/>
              <a:t>中断技术、</a:t>
            </a:r>
            <a:r>
              <a:rPr lang="en-US" altLang="zh-CN" sz="2400" dirty="0"/>
              <a:t>DMA</a:t>
            </a:r>
            <a:r>
              <a:rPr lang="zh-CN" altLang="en-US" sz="2400" dirty="0"/>
              <a:t>技术、通道技术、</a:t>
            </a:r>
            <a:r>
              <a:rPr lang="zh-CN" altLang="en-US" sz="2400" dirty="0" smtClean="0"/>
              <a:t>缓冲</a:t>
            </a:r>
            <a:r>
              <a:rPr lang="zh-CN" altLang="en-US" sz="2400" dirty="0"/>
              <a:t>技术</a:t>
            </a:r>
            <a:r>
              <a:rPr lang="zh-CN" altLang="en-US" sz="2400" dirty="0" smtClean="0"/>
              <a:t>。</a:t>
            </a:r>
            <a:endParaRPr lang="zh-CN" altLang="en-US" sz="3000" kern="0" dirty="0" smtClean="0"/>
          </a:p>
          <a:p>
            <a:r>
              <a:rPr lang="zh-CN" altLang="en-US" sz="2800" dirty="0" smtClean="0"/>
              <a:t>方便、统一的操作界面</a:t>
            </a:r>
            <a:endParaRPr lang="en-US" altLang="zh-CN" sz="2800" dirty="0" smtClean="0"/>
          </a:p>
          <a:p>
            <a:pPr lvl="1"/>
            <a:r>
              <a:rPr lang="zh-CN" altLang="en-US" sz="2400" dirty="0"/>
              <a:t>方便：用户能独立于具体设备的复杂物理</a:t>
            </a:r>
            <a:r>
              <a:rPr lang="zh-CN" altLang="en-US" sz="2400" dirty="0" smtClean="0"/>
              <a:t>特性</a:t>
            </a:r>
            <a:r>
              <a:rPr lang="zh-CN" altLang="en-US" sz="2400" dirty="0"/>
              <a:t>之外而方便地使用</a:t>
            </a:r>
            <a:r>
              <a:rPr lang="zh-CN" altLang="en-US" sz="2400" dirty="0" smtClean="0"/>
              <a:t>设备</a:t>
            </a:r>
            <a:endParaRPr lang="en-US" altLang="zh-CN" sz="2400" dirty="0" smtClean="0"/>
          </a:p>
          <a:p>
            <a:pPr lvl="1"/>
            <a:r>
              <a:rPr lang="zh-CN" altLang="en-US" sz="2400" dirty="0" smtClean="0"/>
              <a:t>统一：指</a:t>
            </a:r>
            <a:r>
              <a:rPr lang="zh-CN" altLang="en-US" sz="2400" dirty="0"/>
              <a:t>对不同的设备尽量使用统一的操作方式，例如各种字符设备用一种</a:t>
            </a:r>
            <a:r>
              <a:rPr lang="en-US" altLang="zh-CN" sz="2400" dirty="0"/>
              <a:t>I/O</a:t>
            </a:r>
            <a:r>
              <a:rPr lang="zh-CN" altLang="en-US" sz="2400" dirty="0"/>
              <a:t>操作方式。这就要求用户操作的是简便的逻辑设备，而具体的</a:t>
            </a:r>
            <a:r>
              <a:rPr lang="en-US" altLang="zh-CN" sz="2400" dirty="0"/>
              <a:t>I/O</a:t>
            </a:r>
            <a:r>
              <a:rPr lang="zh-CN" altLang="en-US" sz="2400" dirty="0"/>
              <a:t>物理设备由操作系统去实现，这种性能常常被称为设备的独立性。</a:t>
            </a:r>
            <a:endParaRPr lang="en-US" altLang="zh-CN" sz="2400" dirty="0"/>
          </a:p>
        </p:txBody>
      </p:sp>
    </p:spTree>
    <p:extLst>
      <p:ext uri="{BB962C8B-B14F-4D97-AF65-F5344CB8AC3E}">
        <p14:creationId xmlns:p14="http://schemas.microsoft.com/office/powerpoint/2010/main" val="3981206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文本占位符 631809"/>
          <p:cNvSpPr>
            <a:spLocks noGrp="1"/>
          </p:cNvSpPr>
          <p:nvPr>
            <p:ph type="body" idx="1"/>
          </p:nvPr>
        </p:nvSpPr>
        <p:spPr>
          <a:xfrm>
            <a:off x="827584" y="2132856"/>
            <a:ext cx="7990656" cy="3613939"/>
          </a:xfrm>
          <a:noFill/>
          <a:ln w="9525">
            <a:noFill/>
            <a:miter lim="800000"/>
          </a:ln>
        </p:spPr>
        <p:txBody>
          <a:bodyPr vert="horz" wrap="square" lIns="92075" tIns="46038" rIns="92075" bIns="46038" numCol="1" anchor="t" anchorCtr="0" compatLnSpc="1">
            <a:spAutoFit/>
          </a:bodyPr>
          <a:lstStyle/>
          <a:p>
            <a:pPr marL="0" indent="0">
              <a:lnSpc>
                <a:spcPct val="110000"/>
              </a:lnSpc>
              <a:spcBef>
                <a:spcPct val="0"/>
              </a:spcBef>
              <a:buNone/>
            </a:pPr>
            <a:r>
              <a:rPr lang="en-US" altLang="zh-CN" sz="2600" b="1" kern="1200" dirty="0">
                <a:solidFill>
                  <a:srgbClr val="FF0000"/>
                </a:solidFill>
                <a:latin typeface="Arial" panose="020B0604020202020204" pitchFamily="34" charset="0"/>
                <a:ea typeface="宋体" panose="02010600030101010101" pitchFamily="2" charset="-122"/>
              </a:rPr>
              <a:t>3.</a:t>
            </a:r>
            <a:r>
              <a:rPr lang="zh-CN" altLang="en-US" sz="2600" b="1" kern="1200" dirty="0">
                <a:solidFill>
                  <a:srgbClr val="FF0000"/>
                </a:solidFill>
                <a:latin typeface="Arial" panose="020B0604020202020204" pitchFamily="34" charset="0"/>
                <a:ea typeface="宋体" panose="02010600030101010101" pitchFamily="2" charset="-122"/>
              </a:rPr>
              <a:t>数组多路通道（</a:t>
            </a:r>
            <a:r>
              <a:rPr lang="en-US" altLang="zh-CN" sz="2600" b="1" kern="1200" dirty="0">
                <a:solidFill>
                  <a:srgbClr val="FF0000"/>
                </a:solidFill>
                <a:latin typeface="Arial" panose="020B0604020202020204" pitchFamily="34" charset="0"/>
                <a:ea typeface="宋体" panose="02010600030101010101" pitchFamily="2" charset="-122"/>
              </a:rPr>
              <a:t>Block Multiplexor Channel</a:t>
            </a:r>
            <a:r>
              <a:rPr lang="zh-CN" altLang="en-US" sz="2600" b="1" kern="1200" dirty="0">
                <a:solidFill>
                  <a:srgbClr val="FF0000"/>
                </a:solidFill>
                <a:latin typeface="Arial" panose="020B0604020202020204" pitchFamily="34" charset="0"/>
                <a:ea typeface="宋体" panose="02010600030101010101" pitchFamily="2" charset="-122"/>
              </a:rPr>
              <a:t>）</a:t>
            </a:r>
          </a:p>
          <a:p>
            <a:pPr marL="800100" lvl="1" indent="-342900">
              <a:lnSpc>
                <a:spcPct val="110000"/>
              </a:lnSpc>
              <a:spcBef>
                <a:spcPct val="0"/>
              </a:spcBef>
            </a:pPr>
            <a:r>
              <a:rPr lang="zh-CN" altLang="en-US" sz="2600" b="1" kern="1200" dirty="0">
                <a:latin typeface="Arial" panose="020B0604020202020204" pitchFamily="34" charset="0"/>
                <a:ea typeface="宋体" panose="02010600030101010101" pitchFamily="2" charset="-122"/>
              </a:rPr>
              <a:t>以</a:t>
            </a:r>
            <a:r>
              <a:rPr lang="zh-CN" altLang="en-US" sz="2600" b="1" kern="1200" dirty="0" smtClean="0">
                <a:latin typeface="Arial" panose="020B0604020202020204" pitchFamily="34" charset="0"/>
                <a:ea typeface="宋体" panose="02010600030101010101" pitchFamily="2" charset="-122"/>
              </a:rPr>
              <a:t>块（数组）为</a:t>
            </a:r>
            <a:r>
              <a:rPr lang="zh-CN" altLang="en-US" sz="2600" b="1" kern="1200" dirty="0">
                <a:latin typeface="Arial" panose="020B0604020202020204" pitchFamily="34" charset="0"/>
                <a:ea typeface="宋体" panose="02010600030101010101" pitchFamily="2" charset="-122"/>
              </a:rPr>
              <a:t>单位进行数据传输；</a:t>
            </a:r>
            <a:endParaRPr lang="en-US" altLang="zh-CN" sz="2600" b="1" kern="1200" dirty="0">
              <a:latin typeface="Arial" panose="020B0604020202020204" pitchFamily="34" charset="0"/>
              <a:ea typeface="宋体" panose="02010600030101010101" pitchFamily="2" charset="-122"/>
            </a:endParaRPr>
          </a:p>
          <a:p>
            <a:pPr marL="800100" lvl="1" indent="-342900">
              <a:lnSpc>
                <a:spcPct val="110000"/>
              </a:lnSpc>
              <a:spcBef>
                <a:spcPct val="0"/>
              </a:spcBef>
            </a:pPr>
            <a:r>
              <a:rPr lang="zh-CN" altLang="en-US" sz="2600" b="1" kern="1200" dirty="0" smtClean="0">
                <a:latin typeface="Arial" panose="020B0604020202020204" pitchFamily="34" charset="0"/>
                <a:ea typeface="宋体" panose="02010600030101010101" pitchFamily="2" charset="-122"/>
                <a:cs typeface="+mn-cs"/>
              </a:rPr>
              <a:t>具有</a:t>
            </a:r>
            <a:r>
              <a:rPr lang="zh-CN" altLang="en-US" sz="2600" b="1" kern="1200" dirty="0">
                <a:latin typeface="Arial" panose="020B0604020202020204" pitchFamily="34" charset="0"/>
                <a:ea typeface="宋体" panose="02010600030101010101" pitchFamily="2" charset="-122"/>
                <a:cs typeface="+mn-cs"/>
              </a:rPr>
              <a:t>多个非分配型子通道，可以连接多台高、中速的</a:t>
            </a:r>
            <a:r>
              <a:rPr lang="zh-CN" altLang="en-US" sz="2600" b="1" kern="1200" dirty="0" smtClean="0">
                <a:latin typeface="Arial" panose="020B0604020202020204" pitchFamily="34" charset="0"/>
                <a:ea typeface="宋体" panose="02010600030101010101" pitchFamily="2" charset="-122"/>
                <a:cs typeface="+mn-cs"/>
              </a:rPr>
              <a:t>外围设备；</a:t>
            </a:r>
            <a:endParaRPr lang="en-US" altLang="zh-CN" sz="2600" b="1" kern="1200" dirty="0" smtClean="0">
              <a:latin typeface="Arial" panose="020B0604020202020204" pitchFamily="34" charset="0"/>
              <a:ea typeface="宋体" panose="02010600030101010101" pitchFamily="2" charset="-122"/>
              <a:cs typeface="+mn-cs"/>
            </a:endParaRPr>
          </a:p>
          <a:p>
            <a:pPr marL="800100" lvl="1" indent="-342900">
              <a:lnSpc>
                <a:spcPct val="110000"/>
              </a:lnSpc>
              <a:spcBef>
                <a:spcPct val="0"/>
              </a:spcBef>
            </a:pPr>
            <a:r>
              <a:rPr lang="zh-CN" altLang="en-US" sz="2600" b="1" kern="1200" dirty="0" smtClean="0">
                <a:latin typeface="Arial" panose="020B0604020202020204" pitchFamily="34" charset="0"/>
                <a:ea typeface="宋体" panose="02010600030101010101" pitchFamily="2" charset="-122"/>
              </a:rPr>
              <a:t>结合了数组选择通道的高传输速率和</a:t>
            </a:r>
            <a:r>
              <a:rPr lang="zh-CN" altLang="en-US" sz="2600" b="1" kern="1200" dirty="0">
                <a:latin typeface="Arial" panose="020B0604020202020204" pitchFamily="34" charset="0"/>
                <a:ea typeface="宋体" panose="02010600030101010101" pitchFamily="2" charset="-122"/>
              </a:rPr>
              <a:t>字节多路通道的分时</a:t>
            </a:r>
            <a:r>
              <a:rPr lang="zh-CN" altLang="en-US" sz="2600" b="1" kern="1200" dirty="0" smtClean="0">
                <a:latin typeface="Arial" panose="020B0604020202020204" pitchFamily="34" charset="0"/>
                <a:ea typeface="宋体" panose="02010600030101010101" pitchFamily="2" charset="-122"/>
              </a:rPr>
              <a:t>并行操作优点；</a:t>
            </a:r>
            <a:endParaRPr lang="en-US" altLang="zh-CN" sz="2600" b="1" kern="1200" dirty="0" smtClean="0">
              <a:latin typeface="Arial" panose="020B0604020202020204" pitchFamily="34" charset="0"/>
              <a:ea typeface="宋体" panose="02010600030101010101" pitchFamily="2" charset="-122"/>
            </a:endParaRPr>
          </a:p>
          <a:p>
            <a:pPr marL="800100" lvl="1" indent="-342900">
              <a:lnSpc>
                <a:spcPct val="110000"/>
              </a:lnSpc>
              <a:spcBef>
                <a:spcPct val="0"/>
              </a:spcBef>
            </a:pPr>
            <a:r>
              <a:rPr lang="zh-CN" altLang="en-US" sz="2600" b="1" kern="1200" dirty="0" smtClean="0">
                <a:latin typeface="Arial" panose="020B0604020202020204" pitchFamily="34" charset="0"/>
                <a:ea typeface="宋体" panose="02010600030101010101" pitchFamily="2" charset="-122"/>
                <a:cs typeface="+mn-cs"/>
              </a:rPr>
              <a:t>具有数据传输速率高和分时操作不同设备的优点，能</a:t>
            </a:r>
            <a:r>
              <a:rPr lang="zh-CN" altLang="en-US" sz="2600" b="1" kern="1200" dirty="0">
                <a:latin typeface="Arial" panose="020B0604020202020204" pitchFamily="34" charset="0"/>
                <a:ea typeface="宋体" panose="02010600030101010101" pitchFamily="2" charset="-122"/>
                <a:cs typeface="+mn-cs"/>
              </a:rPr>
              <a:t>获得令人满意的通道利用率。</a:t>
            </a:r>
          </a:p>
        </p:txBody>
      </p:sp>
      <p:sp>
        <p:nvSpPr>
          <p:cNvPr id="4" name="矩形 3"/>
          <p:cNvSpPr/>
          <p:nvPr/>
        </p:nvSpPr>
        <p:spPr>
          <a:xfrm>
            <a:off x="508389" y="1421569"/>
            <a:ext cx="2582758" cy="683264"/>
          </a:xfrm>
          <a:prstGeom prst="rect">
            <a:avLst/>
          </a:prstGeom>
        </p:spPr>
        <p:txBody>
          <a:bodyPr wrap="none">
            <a:spAutoFit/>
          </a:bodyPr>
          <a:lstStyle/>
          <a:p>
            <a:pPr marL="342900" indent="-342900" eaLnBrk="0" hangingPunct="0">
              <a:lnSpc>
                <a:spcPct val="120000"/>
              </a:lnSpc>
              <a:spcBef>
                <a:spcPct val="20000"/>
              </a:spcBef>
              <a:buClr>
                <a:srgbClr val="CC3300"/>
              </a:buClr>
              <a:buSzPct val="85000"/>
              <a:buFont typeface="Wingdings" panose="05000000000000000000" pitchFamily="2" charset="2"/>
              <a:buChar char="n"/>
            </a:pPr>
            <a:r>
              <a:rPr lang="zh-CN" altLang="en-US" sz="3200" dirty="0">
                <a:latin typeface="+mn-lt"/>
                <a:ea typeface="+mn-ea"/>
                <a:sym typeface="Symbol" panose="05050102010706020507" pitchFamily="18" charset="2"/>
              </a:rPr>
              <a:t>通道类型：</a:t>
            </a:r>
            <a:endParaRPr lang="en-US" altLang="zh-CN" sz="3200" dirty="0">
              <a:latin typeface="+mn-lt"/>
              <a:ea typeface="+mn-ea"/>
              <a:sym typeface="Symbol" panose="05050102010706020507" pitchFamily="18" charset="2"/>
            </a:endParaRPr>
          </a:p>
        </p:txBody>
      </p:sp>
      <p:sp>
        <p:nvSpPr>
          <p:cNvPr id="6" name="Rectangle 2"/>
          <p:cNvSpPr txBox="1">
            <a:spLocks noChangeArrowheads="1"/>
          </p:cNvSpPr>
          <p:nvPr/>
        </p:nvSpPr>
        <p:spPr bwMode="auto">
          <a:xfrm>
            <a:off x="615950" y="44450"/>
            <a:ext cx="7772400" cy="1143000"/>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4800" kern="0" dirty="0" smtClean="0">
                <a:latin typeface="华文新魏" panose="02010800040101010101" pitchFamily="2" charset="-122"/>
                <a:ea typeface="华文新魏" panose="02010800040101010101" pitchFamily="2" charset="-122"/>
              </a:rPr>
              <a:t>4. </a:t>
            </a:r>
            <a:r>
              <a:rPr lang="zh-CN" altLang="en-US" sz="4800" kern="0" dirty="0" smtClean="0">
                <a:latin typeface="华文新魏" panose="02010800040101010101" pitchFamily="2" charset="-122"/>
                <a:ea typeface="华文新魏" panose="02010800040101010101" pitchFamily="2" charset="-122"/>
              </a:rPr>
              <a:t>通道方式</a:t>
            </a:r>
          </a:p>
        </p:txBody>
      </p:sp>
    </p:spTree>
  </p:cSld>
  <p:clrMapOvr>
    <a:masterClrMapping/>
  </p:clrMapOvr>
  <p:transition spd="med">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文本占位符 635905"/>
          <p:cNvSpPr>
            <a:spLocks noGrp="1"/>
          </p:cNvSpPr>
          <p:nvPr>
            <p:ph type="body" idx="1"/>
          </p:nvPr>
        </p:nvSpPr>
        <p:spPr>
          <a:xfrm>
            <a:off x="358775" y="1206500"/>
            <a:ext cx="8785225" cy="1470025"/>
          </a:xfrm>
        </p:spPr>
        <p:txBody>
          <a:bodyPr wrap="square" lIns="92075" tIns="46038" rIns="92075" bIns="46038">
            <a:spAutoFit/>
          </a:bodyPr>
          <a:lstStyle/>
          <a:p>
            <a:pPr marL="0" indent="0">
              <a:buFont typeface="Wingdings" panose="05000000000000000000" pitchFamily="2" charset="2"/>
              <a:buNone/>
            </a:pPr>
            <a:r>
              <a:rPr lang="en-US" altLang="zh-CN" dirty="0">
                <a:sym typeface="Symbol" panose="05050102010706020507" pitchFamily="18" charset="2"/>
              </a:rPr>
              <a:t>“</a:t>
            </a:r>
            <a:r>
              <a:rPr lang="zh-CN" altLang="en-US" dirty="0">
                <a:sym typeface="Symbol" panose="05050102010706020507" pitchFamily="18" charset="2"/>
              </a:rPr>
              <a:t>瓶颈”问题</a:t>
            </a:r>
          </a:p>
          <a:p>
            <a:pPr marL="1066800" lvl="1" indent="-609600">
              <a:buFont typeface="Wingdings" panose="05000000000000000000" pitchFamily="2" charset="2"/>
              <a:buAutoNum type="arabicPeriod"/>
            </a:pPr>
            <a:r>
              <a:rPr lang="zh-CN" altLang="en-US" dirty="0">
                <a:sym typeface="Symbol" panose="05050102010706020507" pitchFamily="18" charset="2"/>
              </a:rPr>
              <a:t>单通路</a:t>
            </a:r>
            <a:r>
              <a:rPr lang="en-US" altLang="zh-CN" dirty="0">
                <a:sym typeface="Symbol" panose="05050102010706020507" pitchFamily="18" charset="2"/>
              </a:rPr>
              <a:t>I/O</a:t>
            </a:r>
            <a:r>
              <a:rPr lang="zh-CN" altLang="en-US" dirty="0">
                <a:sym typeface="Symbol" panose="05050102010706020507" pitchFamily="18" charset="2"/>
              </a:rPr>
              <a:t>系统</a:t>
            </a:r>
          </a:p>
          <a:p>
            <a:pPr marL="711200" indent="-711200">
              <a:spcBef>
                <a:spcPct val="0"/>
              </a:spcBef>
              <a:buNone/>
            </a:pPr>
            <a:r>
              <a:rPr lang="zh-CN" altLang="en-US" sz="2400" dirty="0"/>
              <a:t>	</a:t>
            </a:r>
            <a:endParaRPr lang="zh-CN" altLang="en-US" dirty="0"/>
          </a:p>
        </p:txBody>
      </p:sp>
      <p:grpSp>
        <p:nvGrpSpPr>
          <p:cNvPr id="635908" name="组合 635907"/>
          <p:cNvGrpSpPr/>
          <p:nvPr/>
        </p:nvGrpSpPr>
        <p:grpSpPr>
          <a:xfrm>
            <a:off x="611560" y="2222500"/>
            <a:ext cx="7488237" cy="4464050"/>
            <a:chOff x="295" y="1208"/>
            <a:chExt cx="4717" cy="2812"/>
          </a:xfrm>
        </p:grpSpPr>
        <p:sp>
          <p:nvSpPr>
            <p:cNvPr id="635909" name="文本框 635908"/>
            <p:cNvSpPr txBox="1"/>
            <p:nvPr/>
          </p:nvSpPr>
          <p:spPr>
            <a:xfrm>
              <a:off x="295" y="2494"/>
              <a:ext cx="635" cy="256"/>
            </a:xfrm>
            <a:prstGeom prst="rect">
              <a:avLst/>
            </a:prstGeom>
            <a:noFill/>
            <a:ln w="9525" cap="flat" cmpd="sng">
              <a:solidFill>
                <a:schemeClr val="tx1"/>
              </a:solidFill>
              <a:prstDash val="solid"/>
              <a:miter/>
              <a:headEnd type="none" w="med" len="med"/>
              <a:tailEnd type="none" w="med" len="med"/>
            </a:ln>
          </p:spPr>
          <p:txBody>
            <a:bodyPr lIns="92075" tIns="46038" rIns="92075" bIns="46038">
              <a:spAutoFit/>
            </a:bodyPr>
            <a:lstStyle/>
            <a:p>
              <a:pPr>
                <a:spcBef>
                  <a:spcPct val="50000"/>
                </a:spcBef>
                <a:buClr>
                  <a:schemeClr val="tx1"/>
                </a:buClr>
                <a:buFont typeface="Times New Roman" panose="02020603050405020304" pitchFamily="18" charset="0"/>
              </a:pPr>
              <a:r>
                <a:rPr lang="zh-CN" altLang="en-US" sz="2000" b="1" dirty="0">
                  <a:latin typeface="宋体" panose="02010600030101010101" pitchFamily="2" charset="-122"/>
                  <a:ea typeface="宋体" panose="02010600030101010101" pitchFamily="2" charset="-122"/>
                </a:rPr>
                <a:t>存储器</a:t>
              </a:r>
            </a:p>
          </p:txBody>
        </p:sp>
        <p:sp>
          <p:nvSpPr>
            <p:cNvPr id="635910" name="文本框 635909"/>
            <p:cNvSpPr txBox="1"/>
            <p:nvPr/>
          </p:nvSpPr>
          <p:spPr>
            <a:xfrm>
              <a:off x="1338" y="1781"/>
              <a:ext cx="635" cy="256"/>
            </a:xfrm>
            <a:prstGeom prst="rect">
              <a:avLst/>
            </a:prstGeom>
            <a:noFill/>
            <a:ln w="9525" cap="flat" cmpd="sng">
              <a:solidFill>
                <a:schemeClr val="tx1"/>
              </a:solidFill>
              <a:prstDash val="solid"/>
              <a:miter/>
              <a:headEnd type="none" w="med" len="med"/>
              <a:tailEnd type="none" w="med" len="med"/>
            </a:ln>
          </p:spPr>
          <p:txBody>
            <a:bodyPr lIns="92075" tIns="46038" rIns="92075" bIns="46038">
              <a:spAutoFit/>
            </a:bodyPr>
            <a:lstStyle/>
            <a:p>
              <a:pPr>
                <a:spcBef>
                  <a:spcPct val="50000"/>
                </a:spcBef>
                <a:buClr>
                  <a:schemeClr val="tx1"/>
                </a:buClr>
                <a:buFont typeface="Times New Roman" panose="02020603050405020304" pitchFamily="18" charset="0"/>
              </a:pPr>
              <a:r>
                <a:rPr lang="zh-CN" altLang="en-US" sz="2000" b="1" dirty="0">
                  <a:latin typeface="宋体" panose="02010600030101010101" pitchFamily="2" charset="-122"/>
                  <a:ea typeface="宋体" panose="02010600030101010101" pitchFamily="2" charset="-122"/>
                </a:rPr>
                <a:t>通道</a:t>
              </a:r>
              <a:r>
                <a:rPr lang="en-US" altLang="zh-CN" sz="2000" b="1">
                  <a:latin typeface="宋体" panose="02010600030101010101" pitchFamily="2" charset="-122"/>
                  <a:ea typeface="宋体" panose="02010600030101010101" pitchFamily="2" charset="-122"/>
                </a:rPr>
                <a:t>1</a:t>
              </a:r>
            </a:p>
          </p:txBody>
        </p:sp>
        <p:sp>
          <p:nvSpPr>
            <p:cNvPr id="635911" name="文本框 635910"/>
            <p:cNvSpPr txBox="1"/>
            <p:nvPr/>
          </p:nvSpPr>
          <p:spPr>
            <a:xfrm>
              <a:off x="1338" y="3326"/>
              <a:ext cx="635" cy="256"/>
            </a:xfrm>
            <a:prstGeom prst="rect">
              <a:avLst/>
            </a:prstGeom>
            <a:noFill/>
            <a:ln w="9525" cap="flat" cmpd="sng">
              <a:solidFill>
                <a:schemeClr val="tx1"/>
              </a:solidFill>
              <a:prstDash val="solid"/>
              <a:miter/>
              <a:headEnd type="none" w="med" len="med"/>
              <a:tailEnd type="none" w="med" len="med"/>
            </a:ln>
          </p:spPr>
          <p:txBody>
            <a:bodyPr lIns="92075" tIns="46038" rIns="92075" bIns="46038">
              <a:spAutoFit/>
            </a:bodyPr>
            <a:lstStyle/>
            <a:p>
              <a:pPr>
                <a:spcBef>
                  <a:spcPct val="50000"/>
                </a:spcBef>
                <a:buClr>
                  <a:schemeClr val="tx1"/>
                </a:buClr>
                <a:buFont typeface="Times New Roman" panose="02020603050405020304" pitchFamily="18" charset="0"/>
              </a:pPr>
              <a:r>
                <a:rPr lang="zh-CN" altLang="en-US" sz="2000" b="1" dirty="0">
                  <a:latin typeface="宋体" panose="02010600030101010101" pitchFamily="2" charset="-122"/>
                  <a:ea typeface="宋体" panose="02010600030101010101" pitchFamily="2" charset="-122"/>
                </a:rPr>
                <a:t>通道</a:t>
              </a:r>
              <a:r>
                <a:rPr lang="en-US" altLang="zh-CN" sz="2000" b="1">
                  <a:latin typeface="宋体" panose="02010600030101010101" pitchFamily="2" charset="-122"/>
                  <a:ea typeface="宋体" panose="02010600030101010101" pitchFamily="2" charset="-122"/>
                </a:rPr>
                <a:t>2</a:t>
              </a:r>
            </a:p>
          </p:txBody>
        </p:sp>
        <p:sp>
          <p:nvSpPr>
            <p:cNvPr id="635912" name="文本框 635911"/>
            <p:cNvSpPr txBox="1"/>
            <p:nvPr/>
          </p:nvSpPr>
          <p:spPr>
            <a:xfrm>
              <a:off x="2789" y="1389"/>
              <a:ext cx="726" cy="256"/>
            </a:xfrm>
            <a:prstGeom prst="rect">
              <a:avLst/>
            </a:prstGeom>
            <a:noFill/>
            <a:ln w="9525" cap="flat" cmpd="sng">
              <a:solidFill>
                <a:schemeClr val="tx1"/>
              </a:solidFill>
              <a:prstDash val="solid"/>
              <a:miter/>
              <a:headEnd type="none" w="med" len="med"/>
              <a:tailEnd type="none" w="med" len="med"/>
            </a:ln>
          </p:spPr>
          <p:txBody>
            <a:bodyPr lIns="92075" tIns="46038" rIns="92075" bIns="46038">
              <a:spAutoFit/>
            </a:bodyPr>
            <a:lstStyle/>
            <a:p>
              <a:pPr>
                <a:spcBef>
                  <a:spcPct val="50000"/>
                </a:spcBef>
                <a:buClr>
                  <a:schemeClr val="tx1"/>
                </a:buClr>
                <a:buFont typeface="Times New Roman" panose="02020603050405020304" pitchFamily="18" charset="0"/>
              </a:pPr>
              <a:r>
                <a:rPr lang="zh-CN" altLang="en-US" sz="2000" b="1" dirty="0">
                  <a:latin typeface="宋体" panose="02010600030101010101" pitchFamily="2" charset="-122"/>
                  <a:ea typeface="宋体" panose="02010600030101010101" pitchFamily="2" charset="-122"/>
                </a:rPr>
                <a:t>控制器</a:t>
              </a:r>
              <a:r>
                <a:rPr lang="en-US" altLang="zh-CN" sz="2000" b="1" dirty="0">
                  <a:latin typeface="宋体" panose="02010600030101010101" pitchFamily="2" charset="-122"/>
                  <a:ea typeface="宋体" panose="02010600030101010101" pitchFamily="2" charset="-122"/>
                </a:rPr>
                <a:t>1</a:t>
              </a:r>
            </a:p>
          </p:txBody>
        </p:sp>
        <p:sp>
          <p:nvSpPr>
            <p:cNvPr id="635913" name="文本框 635912"/>
            <p:cNvSpPr txBox="1"/>
            <p:nvPr/>
          </p:nvSpPr>
          <p:spPr>
            <a:xfrm>
              <a:off x="2789" y="2131"/>
              <a:ext cx="726" cy="256"/>
            </a:xfrm>
            <a:prstGeom prst="rect">
              <a:avLst/>
            </a:prstGeom>
            <a:noFill/>
            <a:ln w="9525" cap="flat" cmpd="sng">
              <a:solidFill>
                <a:schemeClr val="tx1"/>
              </a:solidFill>
              <a:prstDash val="solid"/>
              <a:miter/>
              <a:headEnd type="none" w="med" len="med"/>
              <a:tailEnd type="none" w="med" len="med"/>
            </a:ln>
          </p:spPr>
          <p:txBody>
            <a:bodyPr lIns="92075" tIns="46038" rIns="92075" bIns="46038">
              <a:spAutoFit/>
            </a:bodyPr>
            <a:lstStyle/>
            <a:p>
              <a:pPr>
                <a:spcBef>
                  <a:spcPct val="50000"/>
                </a:spcBef>
                <a:buClr>
                  <a:schemeClr val="tx1"/>
                </a:buClr>
                <a:buFont typeface="Times New Roman" panose="02020603050405020304" pitchFamily="18" charset="0"/>
              </a:pPr>
              <a:r>
                <a:rPr lang="zh-CN" altLang="en-US" sz="2000" b="1" dirty="0">
                  <a:latin typeface="宋体" panose="02010600030101010101" pitchFamily="2" charset="-122"/>
                  <a:ea typeface="宋体" panose="02010600030101010101" pitchFamily="2" charset="-122"/>
                </a:rPr>
                <a:t>控制器</a:t>
              </a:r>
              <a:r>
                <a:rPr lang="en-US" altLang="zh-CN" sz="2000" b="1">
                  <a:latin typeface="宋体" panose="02010600030101010101" pitchFamily="2" charset="-122"/>
                  <a:ea typeface="宋体" panose="02010600030101010101" pitchFamily="2" charset="-122"/>
                </a:rPr>
                <a:t>2</a:t>
              </a:r>
            </a:p>
          </p:txBody>
        </p:sp>
        <p:sp>
          <p:nvSpPr>
            <p:cNvPr id="635914" name="文本框 635913"/>
            <p:cNvSpPr txBox="1"/>
            <p:nvPr/>
          </p:nvSpPr>
          <p:spPr>
            <a:xfrm>
              <a:off x="2835" y="2993"/>
              <a:ext cx="726" cy="256"/>
            </a:xfrm>
            <a:prstGeom prst="rect">
              <a:avLst/>
            </a:prstGeom>
            <a:noFill/>
            <a:ln w="9525" cap="flat" cmpd="sng">
              <a:solidFill>
                <a:schemeClr val="tx1"/>
              </a:solidFill>
              <a:prstDash val="solid"/>
              <a:miter/>
              <a:headEnd type="none" w="med" len="med"/>
              <a:tailEnd type="none" w="med" len="med"/>
            </a:ln>
          </p:spPr>
          <p:txBody>
            <a:bodyPr lIns="92075" tIns="46038" rIns="92075" bIns="46038">
              <a:spAutoFit/>
            </a:bodyPr>
            <a:lstStyle/>
            <a:p>
              <a:pPr>
                <a:spcBef>
                  <a:spcPct val="50000"/>
                </a:spcBef>
                <a:buClr>
                  <a:schemeClr val="tx1"/>
                </a:buClr>
                <a:buFont typeface="Times New Roman" panose="02020603050405020304" pitchFamily="18" charset="0"/>
              </a:pPr>
              <a:r>
                <a:rPr lang="zh-CN" altLang="en-US" sz="2000" b="1" dirty="0">
                  <a:latin typeface="宋体" panose="02010600030101010101" pitchFamily="2" charset="-122"/>
                  <a:ea typeface="宋体" panose="02010600030101010101" pitchFamily="2" charset="-122"/>
                </a:rPr>
                <a:t>控制器</a:t>
              </a:r>
              <a:r>
                <a:rPr lang="en-US" altLang="zh-CN" sz="2000" b="1">
                  <a:latin typeface="宋体" panose="02010600030101010101" pitchFamily="2" charset="-122"/>
                  <a:ea typeface="宋体" panose="02010600030101010101" pitchFamily="2" charset="-122"/>
                </a:rPr>
                <a:t>3</a:t>
              </a:r>
            </a:p>
          </p:txBody>
        </p:sp>
        <p:sp>
          <p:nvSpPr>
            <p:cNvPr id="635915" name="文本框 635914"/>
            <p:cNvSpPr txBox="1"/>
            <p:nvPr/>
          </p:nvSpPr>
          <p:spPr>
            <a:xfrm>
              <a:off x="2835" y="3748"/>
              <a:ext cx="726" cy="256"/>
            </a:xfrm>
            <a:prstGeom prst="rect">
              <a:avLst/>
            </a:prstGeom>
            <a:noFill/>
            <a:ln w="9525" cap="flat" cmpd="sng">
              <a:solidFill>
                <a:schemeClr val="tx1"/>
              </a:solidFill>
              <a:prstDash val="solid"/>
              <a:miter/>
              <a:headEnd type="none" w="med" len="med"/>
              <a:tailEnd type="none" w="med" len="med"/>
            </a:ln>
          </p:spPr>
          <p:txBody>
            <a:bodyPr lIns="92075" tIns="46038" rIns="92075" bIns="46038">
              <a:spAutoFit/>
            </a:bodyPr>
            <a:lstStyle/>
            <a:p>
              <a:pPr>
                <a:spcBef>
                  <a:spcPct val="50000"/>
                </a:spcBef>
                <a:buClr>
                  <a:schemeClr val="tx1"/>
                </a:buClr>
                <a:buFont typeface="Times New Roman" panose="02020603050405020304" pitchFamily="18" charset="0"/>
              </a:pPr>
              <a:r>
                <a:rPr lang="zh-CN" altLang="en-US" sz="2000" b="1" dirty="0">
                  <a:latin typeface="宋体" panose="02010600030101010101" pitchFamily="2" charset="-122"/>
                  <a:ea typeface="宋体" panose="02010600030101010101" pitchFamily="2" charset="-122"/>
                </a:rPr>
                <a:t>控制器</a:t>
              </a:r>
              <a:r>
                <a:rPr lang="en-US" altLang="zh-CN" sz="2000" b="1">
                  <a:latin typeface="宋体" panose="02010600030101010101" pitchFamily="2" charset="-122"/>
                  <a:ea typeface="宋体" panose="02010600030101010101" pitchFamily="2" charset="-122"/>
                </a:rPr>
                <a:t>4</a:t>
              </a:r>
            </a:p>
          </p:txBody>
        </p:sp>
        <p:sp>
          <p:nvSpPr>
            <p:cNvPr id="635916" name="文本框 635915"/>
            <p:cNvSpPr txBox="1"/>
            <p:nvPr/>
          </p:nvSpPr>
          <p:spPr>
            <a:xfrm>
              <a:off x="4377" y="1208"/>
              <a:ext cx="635" cy="256"/>
            </a:xfrm>
            <a:prstGeom prst="rect">
              <a:avLst/>
            </a:prstGeom>
            <a:noFill/>
            <a:ln w="9525" cap="flat" cmpd="sng">
              <a:solidFill>
                <a:schemeClr val="tx1"/>
              </a:solidFill>
              <a:prstDash val="solid"/>
              <a:miter/>
              <a:headEnd type="none" w="med" len="med"/>
              <a:tailEnd type="none" w="med" len="med"/>
            </a:ln>
          </p:spPr>
          <p:txBody>
            <a:bodyPr lIns="92075" tIns="46038" rIns="92075" bIns="46038">
              <a:spAutoFit/>
            </a:bodyPr>
            <a:lstStyle/>
            <a:p>
              <a:pPr>
                <a:spcBef>
                  <a:spcPct val="50000"/>
                </a:spcBef>
                <a:buClr>
                  <a:schemeClr val="tx1"/>
                </a:buClr>
                <a:buFont typeface="Times New Roman" panose="02020603050405020304" pitchFamily="18" charset="0"/>
              </a:pPr>
              <a:r>
                <a:rPr lang="zh-CN" altLang="en-US" sz="2000" b="1" dirty="0">
                  <a:latin typeface="宋体" panose="02010600030101010101" pitchFamily="2" charset="-122"/>
                  <a:ea typeface="宋体" panose="02010600030101010101" pitchFamily="2" charset="-122"/>
                </a:rPr>
                <a:t>设备</a:t>
              </a:r>
              <a:r>
                <a:rPr lang="en-US" altLang="zh-CN" sz="2000" b="1">
                  <a:latin typeface="宋体" panose="02010600030101010101" pitchFamily="2" charset="-122"/>
                  <a:ea typeface="宋体" panose="02010600030101010101" pitchFamily="2" charset="-122"/>
                </a:rPr>
                <a:t>1</a:t>
              </a:r>
            </a:p>
          </p:txBody>
        </p:sp>
        <p:sp>
          <p:nvSpPr>
            <p:cNvPr id="635917" name="文本框 635916"/>
            <p:cNvSpPr txBox="1"/>
            <p:nvPr/>
          </p:nvSpPr>
          <p:spPr>
            <a:xfrm>
              <a:off x="4377" y="1526"/>
              <a:ext cx="635" cy="256"/>
            </a:xfrm>
            <a:prstGeom prst="rect">
              <a:avLst/>
            </a:prstGeom>
            <a:noFill/>
            <a:ln w="9525" cap="flat" cmpd="sng">
              <a:solidFill>
                <a:schemeClr val="tx1"/>
              </a:solidFill>
              <a:prstDash val="solid"/>
              <a:miter/>
              <a:headEnd type="none" w="med" len="med"/>
              <a:tailEnd type="none" w="med" len="med"/>
            </a:ln>
          </p:spPr>
          <p:txBody>
            <a:bodyPr lIns="92075" tIns="46038" rIns="92075" bIns="46038">
              <a:spAutoFit/>
            </a:bodyPr>
            <a:lstStyle/>
            <a:p>
              <a:pPr>
                <a:spcBef>
                  <a:spcPct val="50000"/>
                </a:spcBef>
                <a:buClr>
                  <a:schemeClr val="tx1"/>
                </a:buClr>
                <a:buFont typeface="Times New Roman" panose="02020603050405020304" pitchFamily="18" charset="0"/>
              </a:pPr>
              <a:r>
                <a:rPr lang="zh-CN" altLang="en-US" sz="2000" b="1" dirty="0">
                  <a:latin typeface="宋体" panose="02010600030101010101" pitchFamily="2" charset="-122"/>
                  <a:ea typeface="宋体" panose="02010600030101010101" pitchFamily="2" charset="-122"/>
                </a:rPr>
                <a:t>设备</a:t>
              </a:r>
              <a:r>
                <a:rPr lang="en-US" altLang="zh-CN" sz="2000" b="1">
                  <a:latin typeface="宋体" panose="02010600030101010101" pitchFamily="2" charset="-122"/>
                  <a:ea typeface="宋体" panose="02010600030101010101" pitchFamily="2" charset="-122"/>
                </a:rPr>
                <a:t>2</a:t>
              </a:r>
            </a:p>
          </p:txBody>
        </p:sp>
        <p:sp>
          <p:nvSpPr>
            <p:cNvPr id="635918" name="文本框 635917"/>
            <p:cNvSpPr txBox="1"/>
            <p:nvPr/>
          </p:nvSpPr>
          <p:spPr>
            <a:xfrm>
              <a:off x="4377" y="1933"/>
              <a:ext cx="635" cy="256"/>
            </a:xfrm>
            <a:prstGeom prst="rect">
              <a:avLst/>
            </a:prstGeom>
            <a:noFill/>
            <a:ln w="9525" cap="flat" cmpd="sng">
              <a:solidFill>
                <a:schemeClr val="tx1"/>
              </a:solidFill>
              <a:prstDash val="solid"/>
              <a:miter/>
              <a:headEnd type="none" w="med" len="med"/>
              <a:tailEnd type="none" w="med" len="med"/>
            </a:ln>
          </p:spPr>
          <p:txBody>
            <a:bodyPr lIns="92075" tIns="46038" rIns="92075" bIns="46038">
              <a:spAutoFit/>
            </a:bodyPr>
            <a:lstStyle/>
            <a:p>
              <a:pPr>
                <a:spcBef>
                  <a:spcPct val="50000"/>
                </a:spcBef>
                <a:buClr>
                  <a:schemeClr val="tx1"/>
                </a:buClr>
                <a:buFont typeface="Times New Roman" panose="02020603050405020304" pitchFamily="18" charset="0"/>
              </a:pPr>
              <a:r>
                <a:rPr lang="zh-CN" altLang="en-US" sz="2000" b="1" dirty="0">
                  <a:latin typeface="宋体" panose="02010600030101010101" pitchFamily="2" charset="-122"/>
                  <a:ea typeface="宋体" panose="02010600030101010101" pitchFamily="2" charset="-122"/>
                </a:rPr>
                <a:t>设备</a:t>
              </a:r>
              <a:r>
                <a:rPr lang="en-US" altLang="zh-CN" sz="2000" b="1">
                  <a:latin typeface="宋体" panose="02010600030101010101" pitchFamily="2" charset="-122"/>
                  <a:ea typeface="宋体" panose="02010600030101010101" pitchFamily="2" charset="-122"/>
                </a:rPr>
                <a:t>3</a:t>
              </a:r>
            </a:p>
          </p:txBody>
        </p:sp>
        <p:sp>
          <p:nvSpPr>
            <p:cNvPr id="635919" name="文本框 635918"/>
            <p:cNvSpPr txBox="1"/>
            <p:nvPr/>
          </p:nvSpPr>
          <p:spPr>
            <a:xfrm>
              <a:off x="4377" y="2251"/>
              <a:ext cx="635" cy="256"/>
            </a:xfrm>
            <a:prstGeom prst="rect">
              <a:avLst/>
            </a:prstGeom>
            <a:noFill/>
            <a:ln w="9525" cap="flat" cmpd="sng">
              <a:solidFill>
                <a:schemeClr val="tx1"/>
              </a:solidFill>
              <a:prstDash val="solid"/>
              <a:miter/>
              <a:headEnd type="none" w="med" len="med"/>
              <a:tailEnd type="none" w="med" len="med"/>
            </a:ln>
          </p:spPr>
          <p:txBody>
            <a:bodyPr lIns="92075" tIns="46038" rIns="92075" bIns="46038">
              <a:spAutoFit/>
            </a:bodyPr>
            <a:lstStyle/>
            <a:p>
              <a:pPr>
                <a:spcBef>
                  <a:spcPct val="50000"/>
                </a:spcBef>
                <a:buClr>
                  <a:schemeClr val="tx1"/>
                </a:buClr>
                <a:buFont typeface="Times New Roman" panose="02020603050405020304" pitchFamily="18" charset="0"/>
              </a:pPr>
              <a:r>
                <a:rPr lang="zh-CN" altLang="en-US" sz="2000" b="1" dirty="0">
                  <a:latin typeface="宋体" panose="02010600030101010101" pitchFamily="2" charset="-122"/>
                  <a:ea typeface="宋体" panose="02010600030101010101" pitchFamily="2" charset="-122"/>
                </a:rPr>
                <a:t>设备</a:t>
              </a:r>
              <a:r>
                <a:rPr lang="en-US" altLang="zh-CN" sz="2000" b="1">
                  <a:latin typeface="宋体" panose="02010600030101010101" pitchFamily="2" charset="-122"/>
                  <a:ea typeface="宋体" panose="02010600030101010101" pitchFamily="2" charset="-122"/>
                </a:rPr>
                <a:t>4</a:t>
              </a:r>
            </a:p>
          </p:txBody>
        </p:sp>
        <p:sp>
          <p:nvSpPr>
            <p:cNvPr id="635920" name="文本框 635919"/>
            <p:cNvSpPr txBox="1"/>
            <p:nvPr/>
          </p:nvSpPr>
          <p:spPr>
            <a:xfrm>
              <a:off x="4377" y="2795"/>
              <a:ext cx="635" cy="256"/>
            </a:xfrm>
            <a:prstGeom prst="rect">
              <a:avLst/>
            </a:prstGeom>
            <a:noFill/>
            <a:ln w="9525" cap="flat" cmpd="sng">
              <a:solidFill>
                <a:schemeClr val="tx1"/>
              </a:solidFill>
              <a:prstDash val="solid"/>
              <a:miter/>
              <a:headEnd type="none" w="med" len="med"/>
              <a:tailEnd type="none" w="med" len="med"/>
            </a:ln>
          </p:spPr>
          <p:txBody>
            <a:bodyPr lIns="92075" tIns="46038" rIns="92075" bIns="46038">
              <a:spAutoFit/>
            </a:bodyPr>
            <a:lstStyle/>
            <a:p>
              <a:pPr>
                <a:spcBef>
                  <a:spcPct val="50000"/>
                </a:spcBef>
                <a:buClr>
                  <a:schemeClr val="tx1"/>
                </a:buClr>
                <a:buFont typeface="Times New Roman" panose="02020603050405020304" pitchFamily="18" charset="0"/>
              </a:pPr>
              <a:r>
                <a:rPr lang="zh-CN" altLang="en-US" sz="2000" b="1" dirty="0">
                  <a:latin typeface="宋体" panose="02010600030101010101" pitchFamily="2" charset="-122"/>
                  <a:ea typeface="宋体" panose="02010600030101010101" pitchFamily="2" charset="-122"/>
                </a:rPr>
                <a:t>设备</a:t>
              </a:r>
              <a:r>
                <a:rPr lang="en-US" altLang="zh-CN" sz="2000" b="1">
                  <a:latin typeface="宋体" panose="02010600030101010101" pitchFamily="2" charset="-122"/>
                  <a:ea typeface="宋体" panose="02010600030101010101" pitchFamily="2" charset="-122"/>
                </a:rPr>
                <a:t>5</a:t>
              </a:r>
            </a:p>
          </p:txBody>
        </p:sp>
        <p:sp>
          <p:nvSpPr>
            <p:cNvPr id="635921" name="文本框 635920"/>
            <p:cNvSpPr txBox="1"/>
            <p:nvPr/>
          </p:nvSpPr>
          <p:spPr>
            <a:xfrm>
              <a:off x="4377" y="3112"/>
              <a:ext cx="635" cy="256"/>
            </a:xfrm>
            <a:prstGeom prst="rect">
              <a:avLst/>
            </a:prstGeom>
            <a:noFill/>
            <a:ln w="9525" cap="flat" cmpd="sng">
              <a:solidFill>
                <a:schemeClr val="tx1"/>
              </a:solidFill>
              <a:prstDash val="solid"/>
              <a:miter/>
              <a:headEnd type="none" w="med" len="med"/>
              <a:tailEnd type="none" w="med" len="med"/>
            </a:ln>
          </p:spPr>
          <p:txBody>
            <a:bodyPr lIns="92075" tIns="46038" rIns="92075" bIns="46038">
              <a:spAutoFit/>
            </a:bodyPr>
            <a:lstStyle/>
            <a:p>
              <a:pPr>
                <a:spcBef>
                  <a:spcPct val="50000"/>
                </a:spcBef>
                <a:buClr>
                  <a:schemeClr val="tx1"/>
                </a:buClr>
                <a:buFont typeface="Times New Roman" panose="02020603050405020304" pitchFamily="18" charset="0"/>
              </a:pPr>
              <a:r>
                <a:rPr lang="zh-CN" altLang="en-US" sz="2000" b="1" dirty="0">
                  <a:latin typeface="宋体" panose="02010600030101010101" pitchFamily="2" charset="-122"/>
                  <a:ea typeface="宋体" panose="02010600030101010101" pitchFamily="2" charset="-122"/>
                </a:rPr>
                <a:t>设备</a:t>
              </a:r>
              <a:r>
                <a:rPr lang="en-US" altLang="zh-CN" sz="2000" b="1">
                  <a:latin typeface="宋体" panose="02010600030101010101" pitchFamily="2" charset="-122"/>
                  <a:ea typeface="宋体" panose="02010600030101010101" pitchFamily="2" charset="-122"/>
                </a:rPr>
                <a:t>6</a:t>
              </a:r>
            </a:p>
          </p:txBody>
        </p:sp>
        <p:sp>
          <p:nvSpPr>
            <p:cNvPr id="635922" name="文本框 635921"/>
            <p:cNvSpPr txBox="1"/>
            <p:nvPr/>
          </p:nvSpPr>
          <p:spPr>
            <a:xfrm>
              <a:off x="4377" y="3764"/>
              <a:ext cx="635" cy="256"/>
            </a:xfrm>
            <a:prstGeom prst="rect">
              <a:avLst/>
            </a:prstGeom>
            <a:noFill/>
            <a:ln w="9525" cap="flat" cmpd="sng">
              <a:solidFill>
                <a:schemeClr val="tx1"/>
              </a:solidFill>
              <a:prstDash val="solid"/>
              <a:miter/>
              <a:headEnd type="none" w="med" len="med"/>
              <a:tailEnd type="none" w="med" len="med"/>
            </a:ln>
          </p:spPr>
          <p:txBody>
            <a:bodyPr lIns="92075" tIns="46038" rIns="92075" bIns="46038">
              <a:spAutoFit/>
            </a:bodyPr>
            <a:lstStyle/>
            <a:p>
              <a:pPr>
                <a:spcBef>
                  <a:spcPct val="50000"/>
                </a:spcBef>
                <a:buClr>
                  <a:schemeClr val="tx1"/>
                </a:buClr>
                <a:buFont typeface="Times New Roman" panose="02020603050405020304" pitchFamily="18" charset="0"/>
              </a:pPr>
              <a:r>
                <a:rPr lang="zh-CN" altLang="en-US" sz="2000" b="1" dirty="0">
                  <a:latin typeface="宋体" panose="02010600030101010101" pitchFamily="2" charset="-122"/>
                  <a:ea typeface="宋体" panose="02010600030101010101" pitchFamily="2" charset="-122"/>
                </a:rPr>
                <a:t>设备</a:t>
              </a:r>
              <a:r>
                <a:rPr lang="en-US" altLang="zh-CN" sz="2000" b="1">
                  <a:latin typeface="宋体" panose="02010600030101010101" pitchFamily="2" charset="-122"/>
                  <a:ea typeface="宋体" panose="02010600030101010101" pitchFamily="2" charset="-122"/>
                </a:rPr>
                <a:t>7</a:t>
              </a:r>
            </a:p>
          </p:txBody>
        </p:sp>
        <p:sp>
          <p:nvSpPr>
            <p:cNvPr id="635923" name="直接连接符 635922"/>
            <p:cNvSpPr/>
            <p:nvPr/>
          </p:nvSpPr>
          <p:spPr>
            <a:xfrm>
              <a:off x="930" y="2568"/>
              <a:ext cx="226" cy="0"/>
            </a:xfrm>
            <a:prstGeom prst="line">
              <a:avLst/>
            </a:prstGeom>
            <a:ln w="9525" cap="flat" cmpd="sng">
              <a:solidFill>
                <a:schemeClr val="tx1"/>
              </a:solidFill>
              <a:prstDash val="solid"/>
              <a:headEnd type="none" w="med" len="med"/>
              <a:tailEnd type="none" w="med" len="med"/>
            </a:ln>
          </p:spPr>
        </p:sp>
        <p:sp>
          <p:nvSpPr>
            <p:cNvPr id="635924" name="直接连接符 635923"/>
            <p:cNvSpPr/>
            <p:nvPr/>
          </p:nvSpPr>
          <p:spPr>
            <a:xfrm>
              <a:off x="930" y="2659"/>
              <a:ext cx="226" cy="0"/>
            </a:xfrm>
            <a:prstGeom prst="line">
              <a:avLst/>
            </a:prstGeom>
            <a:ln w="9525" cap="flat" cmpd="sng">
              <a:solidFill>
                <a:schemeClr val="tx1"/>
              </a:solidFill>
              <a:prstDash val="solid"/>
              <a:headEnd type="none" w="med" len="med"/>
              <a:tailEnd type="none" w="med" len="med"/>
            </a:ln>
          </p:spPr>
        </p:sp>
        <p:sp>
          <p:nvSpPr>
            <p:cNvPr id="635925" name="直接连接符 635924"/>
            <p:cNvSpPr/>
            <p:nvPr/>
          </p:nvSpPr>
          <p:spPr>
            <a:xfrm>
              <a:off x="1156" y="2659"/>
              <a:ext cx="0" cy="771"/>
            </a:xfrm>
            <a:prstGeom prst="line">
              <a:avLst/>
            </a:prstGeom>
            <a:ln w="9525" cap="flat" cmpd="sng">
              <a:solidFill>
                <a:schemeClr val="tx1"/>
              </a:solidFill>
              <a:prstDash val="solid"/>
              <a:headEnd type="none" w="med" len="med"/>
              <a:tailEnd type="none" w="med" len="med"/>
            </a:ln>
          </p:spPr>
        </p:sp>
        <p:sp>
          <p:nvSpPr>
            <p:cNvPr id="635926" name="直接连接符 635925"/>
            <p:cNvSpPr/>
            <p:nvPr/>
          </p:nvSpPr>
          <p:spPr>
            <a:xfrm>
              <a:off x="1156" y="3430"/>
              <a:ext cx="182" cy="0"/>
            </a:xfrm>
            <a:prstGeom prst="line">
              <a:avLst/>
            </a:prstGeom>
            <a:ln w="9525" cap="flat" cmpd="sng">
              <a:solidFill>
                <a:schemeClr val="tx1"/>
              </a:solidFill>
              <a:prstDash val="solid"/>
              <a:headEnd type="none" w="med" len="med"/>
              <a:tailEnd type="none" w="med" len="med"/>
            </a:ln>
          </p:spPr>
        </p:sp>
        <p:sp>
          <p:nvSpPr>
            <p:cNvPr id="635927" name="直接连接符 635926"/>
            <p:cNvSpPr/>
            <p:nvPr/>
          </p:nvSpPr>
          <p:spPr>
            <a:xfrm>
              <a:off x="1156" y="1933"/>
              <a:ext cx="0" cy="635"/>
            </a:xfrm>
            <a:prstGeom prst="line">
              <a:avLst/>
            </a:prstGeom>
            <a:ln w="9525" cap="flat" cmpd="sng">
              <a:solidFill>
                <a:schemeClr val="tx1"/>
              </a:solidFill>
              <a:prstDash val="solid"/>
              <a:headEnd type="none" w="med" len="med"/>
              <a:tailEnd type="none" w="med" len="med"/>
            </a:ln>
          </p:spPr>
        </p:sp>
        <p:sp>
          <p:nvSpPr>
            <p:cNvPr id="635928" name="直接连接符 635927"/>
            <p:cNvSpPr/>
            <p:nvPr/>
          </p:nvSpPr>
          <p:spPr>
            <a:xfrm>
              <a:off x="1156" y="1933"/>
              <a:ext cx="182" cy="0"/>
            </a:xfrm>
            <a:prstGeom prst="line">
              <a:avLst/>
            </a:prstGeom>
            <a:ln w="9525" cap="flat" cmpd="sng">
              <a:solidFill>
                <a:schemeClr val="tx1"/>
              </a:solidFill>
              <a:prstDash val="solid"/>
              <a:headEnd type="none" w="med" len="med"/>
              <a:tailEnd type="none" w="med" len="med"/>
            </a:ln>
          </p:spPr>
        </p:sp>
        <p:sp>
          <p:nvSpPr>
            <p:cNvPr id="635929" name="直接连接符 635928"/>
            <p:cNvSpPr/>
            <p:nvPr/>
          </p:nvSpPr>
          <p:spPr>
            <a:xfrm>
              <a:off x="1973" y="1843"/>
              <a:ext cx="182" cy="0"/>
            </a:xfrm>
            <a:prstGeom prst="line">
              <a:avLst/>
            </a:prstGeom>
            <a:ln w="9525" cap="flat" cmpd="sng">
              <a:solidFill>
                <a:schemeClr val="tx1"/>
              </a:solidFill>
              <a:prstDash val="solid"/>
              <a:headEnd type="none" w="med" len="med"/>
              <a:tailEnd type="none" w="med" len="med"/>
            </a:ln>
          </p:spPr>
        </p:sp>
        <p:sp>
          <p:nvSpPr>
            <p:cNvPr id="635930" name="直接连接符 635929"/>
            <p:cNvSpPr/>
            <p:nvPr/>
          </p:nvSpPr>
          <p:spPr>
            <a:xfrm>
              <a:off x="2154" y="1525"/>
              <a:ext cx="0" cy="318"/>
            </a:xfrm>
            <a:prstGeom prst="line">
              <a:avLst/>
            </a:prstGeom>
            <a:ln w="9525" cap="flat" cmpd="sng">
              <a:solidFill>
                <a:schemeClr val="tx1"/>
              </a:solidFill>
              <a:prstDash val="solid"/>
              <a:headEnd type="none" w="med" len="med"/>
              <a:tailEnd type="none" w="med" len="med"/>
            </a:ln>
          </p:spPr>
        </p:sp>
        <p:sp>
          <p:nvSpPr>
            <p:cNvPr id="635931" name="直接连接符 635930"/>
            <p:cNvSpPr/>
            <p:nvPr/>
          </p:nvSpPr>
          <p:spPr>
            <a:xfrm>
              <a:off x="1973" y="1979"/>
              <a:ext cx="182" cy="0"/>
            </a:xfrm>
            <a:prstGeom prst="line">
              <a:avLst/>
            </a:prstGeom>
            <a:ln w="9525" cap="flat" cmpd="sng">
              <a:solidFill>
                <a:schemeClr val="tx1"/>
              </a:solidFill>
              <a:prstDash val="solid"/>
              <a:headEnd type="none" w="med" len="med"/>
              <a:tailEnd type="none" w="med" len="med"/>
            </a:ln>
          </p:spPr>
        </p:sp>
        <p:sp>
          <p:nvSpPr>
            <p:cNvPr id="635932" name="直接连接符 635931"/>
            <p:cNvSpPr/>
            <p:nvPr/>
          </p:nvSpPr>
          <p:spPr>
            <a:xfrm>
              <a:off x="2154" y="1525"/>
              <a:ext cx="636" cy="0"/>
            </a:xfrm>
            <a:prstGeom prst="line">
              <a:avLst/>
            </a:prstGeom>
            <a:ln w="9525" cap="flat" cmpd="sng">
              <a:solidFill>
                <a:schemeClr val="tx1"/>
              </a:solidFill>
              <a:prstDash val="solid"/>
              <a:headEnd type="none" w="med" len="med"/>
              <a:tailEnd type="none" w="med" len="med"/>
            </a:ln>
          </p:spPr>
        </p:sp>
        <p:sp>
          <p:nvSpPr>
            <p:cNvPr id="635933" name="直接连接符 635932"/>
            <p:cNvSpPr/>
            <p:nvPr/>
          </p:nvSpPr>
          <p:spPr>
            <a:xfrm>
              <a:off x="2154" y="1979"/>
              <a:ext cx="0" cy="318"/>
            </a:xfrm>
            <a:prstGeom prst="line">
              <a:avLst/>
            </a:prstGeom>
            <a:ln w="9525" cap="flat" cmpd="sng">
              <a:solidFill>
                <a:schemeClr val="tx1"/>
              </a:solidFill>
              <a:prstDash val="solid"/>
              <a:headEnd type="none" w="med" len="med"/>
              <a:tailEnd type="none" w="med" len="med"/>
            </a:ln>
          </p:spPr>
        </p:sp>
        <p:sp>
          <p:nvSpPr>
            <p:cNvPr id="635934" name="直接连接符 635933"/>
            <p:cNvSpPr/>
            <p:nvPr/>
          </p:nvSpPr>
          <p:spPr>
            <a:xfrm>
              <a:off x="2154" y="2296"/>
              <a:ext cx="636" cy="0"/>
            </a:xfrm>
            <a:prstGeom prst="line">
              <a:avLst/>
            </a:prstGeom>
            <a:ln w="9525" cap="flat" cmpd="sng">
              <a:solidFill>
                <a:schemeClr val="tx1"/>
              </a:solidFill>
              <a:prstDash val="solid"/>
              <a:headEnd type="none" w="med" len="med"/>
              <a:tailEnd type="none" w="med" len="med"/>
            </a:ln>
          </p:spPr>
        </p:sp>
        <p:sp>
          <p:nvSpPr>
            <p:cNvPr id="635935" name="直接连接符 635934"/>
            <p:cNvSpPr/>
            <p:nvPr/>
          </p:nvSpPr>
          <p:spPr>
            <a:xfrm>
              <a:off x="3515" y="1434"/>
              <a:ext cx="182" cy="0"/>
            </a:xfrm>
            <a:prstGeom prst="line">
              <a:avLst/>
            </a:prstGeom>
            <a:ln w="9525" cap="flat" cmpd="sng">
              <a:solidFill>
                <a:schemeClr val="tx1"/>
              </a:solidFill>
              <a:prstDash val="solid"/>
              <a:headEnd type="none" w="med" len="med"/>
              <a:tailEnd type="none" w="med" len="med"/>
            </a:ln>
          </p:spPr>
        </p:sp>
        <p:sp>
          <p:nvSpPr>
            <p:cNvPr id="635936" name="直接连接符 635935"/>
            <p:cNvSpPr/>
            <p:nvPr/>
          </p:nvSpPr>
          <p:spPr>
            <a:xfrm>
              <a:off x="3696" y="1298"/>
              <a:ext cx="0" cy="136"/>
            </a:xfrm>
            <a:prstGeom prst="line">
              <a:avLst/>
            </a:prstGeom>
            <a:ln w="9525" cap="flat" cmpd="sng">
              <a:solidFill>
                <a:schemeClr val="tx1"/>
              </a:solidFill>
              <a:prstDash val="solid"/>
              <a:headEnd type="none" w="med" len="med"/>
              <a:tailEnd type="none" w="med" len="med"/>
            </a:ln>
          </p:spPr>
        </p:sp>
        <p:sp>
          <p:nvSpPr>
            <p:cNvPr id="635937" name="直接连接符 635936"/>
            <p:cNvSpPr/>
            <p:nvPr/>
          </p:nvSpPr>
          <p:spPr>
            <a:xfrm>
              <a:off x="3515" y="1570"/>
              <a:ext cx="182" cy="0"/>
            </a:xfrm>
            <a:prstGeom prst="line">
              <a:avLst/>
            </a:prstGeom>
            <a:ln w="9525" cap="flat" cmpd="sng">
              <a:solidFill>
                <a:schemeClr val="tx1"/>
              </a:solidFill>
              <a:prstDash val="solid"/>
              <a:headEnd type="none" w="med" len="med"/>
              <a:tailEnd type="none" w="med" len="med"/>
            </a:ln>
          </p:spPr>
        </p:sp>
        <p:sp>
          <p:nvSpPr>
            <p:cNvPr id="635938" name="直接连接符 635937"/>
            <p:cNvSpPr/>
            <p:nvPr/>
          </p:nvSpPr>
          <p:spPr>
            <a:xfrm>
              <a:off x="3696" y="1298"/>
              <a:ext cx="636" cy="0"/>
            </a:xfrm>
            <a:prstGeom prst="line">
              <a:avLst/>
            </a:prstGeom>
            <a:ln w="9525" cap="flat" cmpd="sng">
              <a:solidFill>
                <a:schemeClr val="tx1"/>
              </a:solidFill>
              <a:prstDash val="solid"/>
              <a:headEnd type="none" w="med" len="med"/>
              <a:tailEnd type="none" w="med" len="med"/>
            </a:ln>
          </p:spPr>
        </p:sp>
        <p:sp>
          <p:nvSpPr>
            <p:cNvPr id="635939" name="直接连接符 635938"/>
            <p:cNvSpPr/>
            <p:nvPr/>
          </p:nvSpPr>
          <p:spPr>
            <a:xfrm>
              <a:off x="3696" y="1570"/>
              <a:ext cx="0" cy="91"/>
            </a:xfrm>
            <a:prstGeom prst="line">
              <a:avLst/>
            </a:prstGeom>
            <a:ln w="9525" cap="flat" cmpd="sng">
              <a:solidFill>
                <a:schemeClr val="tx1"/>
              </a:solidFill>
              <a:prstDash val="solid"/>
              <a:headEnd type="none" w="med" len="med"/>
              <a:tailEnd type="none" w="med" len="med"/>
            </a:ln>
          </p:spPr>
        </p:sp>
        <p:sp>
          <p:nvSpPr>
            <p:cNvPr id="635940" name="直接连接符 635939"/>
            <p:cNvSpPr/>
            <p:nvPr/>
          </p:nvSpPr>
          <p:spPr>
            <a:xfrm>
              <a:off x="3696" y="1661"/>
              <a:ext cx="636" cy="0"/>
            </a:xfrm>
            <a:prstGeom prst="line">
              <a:avLst/>
            </a:prstGeom>
            <a:ln w="9525" cap="flat" cmpd="sng">
              <a:solidFill>
                <a:schemeClr val="tx1"/>
              </a:solidFill>
              <a:prstDash val="solid"/>
              <a:headEnd type="none" w="med" len="med"/>
              <a:tailEnd type="none" w="med" len="med"/>
            </a:ln>
          </p:spPr>
        </p:sp>
        <p:sp>
          <p:nvSpPr>
            <p:cNvPr id="635941" name="直接连接符 635940"/>
            <p:cNvSpPr/>
            <p:nvPr/>
          </p:nvSpPr>
          <p:spPr>
            <a:xfrm>
              <a:off x="3515" y="2160"/>
              <a:ext cx="182" cy="0"/>
            </a:xfrm>
            <a:prstGeom prst="line">
              <a:avLst/>
            </a:prstGeom>
            <a:ln w="9525" cap="flat" cmpd="sng">
              <a:solidFill>
                <a:schemeClr val="tx1"/>
              </a:solidFill>
              <a:prstDash val="solid"/>
              <a:headEnd type="none" w="med" len="med"/>
              <a:tailEnd type="none" w="med" len="med"/>
            </a:ln>
          </p:spPr>
        </p:sp>
        <p:sp>
          <p:nvSpPr>
            <p:cNvPr id="635942" name="直接连接符 635941"/>
            <p:cNvSpPr/>
            <p:nvPr/>
          </p:nvSpPr>
          <p:spPr>
            <a:xfrm>
              <a:off x="3696" y="2024"/>
              <a:ext cx="0" cy="136"/>
            </a:xfrm>
            <a:prstGeom prst="line">
              <a:avLst/>
            </a:prstGeom>
            <a:ln w="9525" cap="flat" cmpd="sng">
              <a:solidFill>
                <a:schemeClr val="tx1"/>
              </a:solidFill>
              <a:prstDash val="solid"/>
              <a:headEnd type="none" w="med" len="med"/>
              <a:tailEnd type="none" w="med" len="med"/>
            </a:ln>
          </p:spPr>
        </p:sp>
        <p:sp>
          <p:nvSpPr>
            <p:cNvPr id="635943" name="直接连接符 635942"/>
            <p:cNvSpPr/>
            <p:nvPr/>
          </p:nvSpPr>
          <p:spPr>
            <a:xfrm>
              <a:off x="3515" y="2296"/>
              <a:ext cx="182" cy="0"/>
            </a:xfrm>
            <a:prstGeom prst="line">
              <a:avLst/>
            </a:prstGeom>
            <a:ln w="9525" cap="flat" cmpd="sng">
              <a:solidFill>
                <a:schemeClr val="tx1"/>
              </a:solidFill>
              <a:prstDash val="solid"/>
              <a:headEnd type="none" w="med" len="med"/>
              <a:tailEnd type="none" w="med" len="med"/>
            </a:ln>
          </p:spPr>
        </p:sp>
        <p:sp>
          <p:nvSpPr>
            <p:cNvPr id="635944" name="直接连接符 635943"/>
            <p:cNvSpPr/>
            <p:nvPr/>
          </p:nvSpPr>
          <p:spPr>
            <a:xfrm>
              <a:off x="3696" y="2024"/>
              <a:ext cx="636" cy="0"/>
            </a:xfrm>
            <a:prstGeom prst="line">
              <a:avLst/>
            </a:prstGeom>
            <a:ln w="9525" cap="flat" cmpd="sng">
              <a:solidFill>
                <a:schemeClr val="tx1"/>
              </a:solidFill>
              <a:prstDash val="solid"/>
              <a:headEnd type="none" w="med" len="med"/>
              <a:tailEnd type="none" w="med" len="med"/>
            </a:ln>
          </p:spPr>
        </p:sp>
        <p:sp>
          <p:nvSpPr>
            <p:cNvPr id="635945" name="直接连接符 635944"/>
            <p:cNvSpPr/>
            <p:nvPr/>
          </p:nvSpPr>
          <p:spPr>
            <a:xfrm>
              <a:off x="3696" y="2296"/>
              <a:ext cx="0" cy="91"/>
            </a:xfrm>
            <a:prstGeom prst="line">
              <a:avLst/>
            </a:prstGeom>
            <a:ln w="9525" cap="flat" cmpd="sng">
              <a:solidFill>
                <a:schemeClr val="tx1"/>
              </a:solidFill>
              <a:prstDash val="solid"/>
              <a:headEnd type="none" w="med" len="med"/>
              <a:tailEnd type="none" w="med" len="med"/>
            </a:ln>
          </p:spPr>
        </p:sp>
        <p:sp>
          <p:nvSpPr>
            <p:cNvPr id="635946" name="直接连接符 635945"/>
            <p:cNvSpPr/>
            <p:nvPr/>
          </p:nvSpPr>
          <p:spPr>
            <a:xfrm>
              <a:off x="3696" y="2387"/>
              <a:ext cx="636" cy="0"/>
            </a:xfrm>
            <a:prstGeom prst="line">
              <a:avLst/>
            </a:prstGeom>
            <a:ln w="9525" cap="flat" cmpd="sng">
              <a:solidFill>
                <a:schemeClr val="tx1"/>
              </a:solidFill>
              <a:prstDash val="solid"/>
              <a:headEnd type="none" w="med" len="med"/>
              <a:tailEnd type="none" w="med" len="med"/>
            </a:ln>
          </p:spPr>
        </p:sp>
        <p:sp>
          <p:nvSpPr>
            <p:cNvPr id="635947" name="直接连接符 635946"/>
            <p:cNvSpPr/>
            <p:nvPr/>
          </p:nvSpPr>
          <p:spPr>
            <a:xfrm>
              <a:off x="2019" y="3385"/>
              <a:ext cx="182" cy="0"/>
            </a:xfrm>
            <a:prstGeom prst="line">
              <a:avLst/>
            </a:prstGeom>
            <a:ln w="9525" cap="flat" cmpd="sng">
              <a:solidFill>
                <a:schemeClr val="tx1"/>
              </a:solidFill>
              <a:prstDash val="solid"/>
              <a:headEnd type="none" w="med" len="med"/>
              <a:tailEnd type="none" w="med" len="med"/>
            </a:ln>
          </p:spPr>
        </p:sp>
        <p:sp>
          <p:nvSpPr>
            <p:cNvPr id="635948" name="直接连接符 635947"/>
            <p:cNvSpPr/>
            <p:nvPr/>
          </p:nvSpPr>
          <p:spPr>
            <a:xfrm>
              <a:off x="2200" y="3067"/>
              <a:ext cx="0" cy="318"/>
            </a:xfrm>
            <a:prstGeom prst="line">
              <a:avLst/>
            </a:prstGeom>
            <a:ln w="9525" cap="flat" cmpd="sng">
              <a:solidFill>
                <a:schemeClr val="tx1"/>
              </a:solidFill>
              <a:prstDash val="solid"/>
              <a:headEnd type="none" w="med" len="med"/>
              <a:tailEnd type="none" w="med" len="med"/>
            </a:ln>
          </p:spPr>
        </p:sp>
        <p:sp>
          <p:nvSpPr>
            <p:cNvPr id="635949" name="直接连接符 635948"/>
            <p:cNvSpPr/>
            <p:nvPr/>
          </p:nvSpPr>
          <p:spPr>
            <a:xfrm>
              <a:off x="2019" y="3521"/>
              <a:ext cx="182" cy="0"/>
            </a:xfrm>
            <a:prstGeom prst="line">
              <a:avLst/>
            </a:prstGeom>
            <a:ln w="9525" cap="flat" cmpd="sng">
              <a:solidFill>
                <a:schemeClr val="tx1"/>
              </a:solidFill>
              <a:prstDash val="solid"/>
              <a:headEnd type="none" w="med" len="med"/>
              <a:tailEnd type="none" w="med" len="med"/>
            </a:ln>
          </p:spPr>
        </p:sp>
        <p:sp>
          <p:nvSpPr>
            <p:cNvPr id="635950" name="直接连接符 635949"/>
            <p:cNvSpPr/>
            <p:nvPr/>
          </p:nvSpPr>
          <p:spPr>
            <a:xfrm>
              <a:off x="2200" y="3067"/>
              <a:ext cx="636" cy="0"/>
            </a:xfrm>
            <a:prstGeom prst="line">
              <a:avLst/>
            </a:prstGeom>
            <a:ln w="9525" cap="flat" cmpd="sng">
              <a:solidFill>
                <a:schemeClr val="tx1"/>
              </a:solidFill>
              <a:prstDash val="solid"/>
              <a:headEnd type="none" w="med" len="med"/>
              <a:tailEnd type="none" w="med" len="med"/>
            </a:ln>
          </p:spPr>
        </p:sp>
        <p:sp>
          <p:nvSpPr>
            <p:cNvPr id="635951" name="直接连接符 635950"/>
            <p:cNvSpPr/>
            <p:nvPr/>
          </p:nvSpPr>
          <p:spPr>
            <a:xfrm>
              <a:off x="2200" y="3521"/>
              <a:ext cx="0" cy="318"/>
            </a:xfrm>
            <a:prstGeom prst="line">
              <a:avLst/>
            </a:prstGeom>
            <a:ln w="9525" cap="flat" cmpd="sng">
              <a:solidFill>
                <a:schemeClr val="tx1"/>
              </a:solidFill>
              <a:prstDash val="solid"/>
              <a:headEnd type="none" w="med" len="med"/>
              <a:tailEnd type="none" w="med" len="med"/>
            </a:ln>
          </p:spPr>
        </p:sp>
        <p:sp>
          <p:nvSpPr>
            <p:cNvPr id="635952" name="直接连接符 635951"/>
            <p:cNvSpPr/>
            <p:nvPr/>
          </p:nvSpPr>
          <p:spPr>
            <a:xfrm>
              <a:off x="2200" y="3838"/>
              <a:ext cx="636" cy="0"/>
            </a:xfrm>
            <a:prstGeom prst="line">
              <a:avLst/>
            </a:prstGeom>
            <a:ln w="9525" cap="flat" cmpd="sng">
              <a:solidFill>
                <a:schemeClr val="tx1"/>
              </a:solidFill>
              <a:prstDash val="solid"/>
              <a:headEnd type="none" w="med" len="med"/>
              <a:tailEnd type="none" w="med" len="med"/>
            </a:ln>
          </p:spPr>
        </p:sp>
        <p:sp>
          <p:nvSpPr>
            <p:cNvPr id="635953" name="直接连接符 635952"/>
            <p:cNvSpPr/>
            <p:nvPr/>
          </p:nvSpPr>
          <p:spPr>
            <a:xfrm>
              <a:off x="3606" y="3067"/>
              <a:ext cx="182" cy="0"/>
            </a:xfrm>
            <a:prstGeom prst="line">
              <a:avLst/>
            </a:prstGeom>
            <a:ln w="9525" cap="flat" cmpd="sng">
              <a:solidFill>
                <a:schemeClr val="tx1"/>
              </a:solidFill>
              <a:prstDash val="solid"/>
              <a:headEnd type="none" w="med" len="med"/>
              <a:tailEnd type="none" w="med" len="med"/>
            </a:ln>
          </p:spPr>
        </p:sp>
        <p:sp>
          <p:nvSpPr>
            <p:cNvPr id="635954" name="直接连接符 635953"/>
            <p:cNvSpPr/>
            <p:nvPr/>
          </p:nvSpPr>
          <p:spPr>
            <a:xfrm>
              <a:off x="3787" y="2931"/>
              <a:ext cx="0" cy="136"/>
            </a:xfrm>
            <a:prstGeom prst="line">
              <a:avLst/>
            </a:prstGeom>
            <a:ln w="9525" cap="flat" cmpd="sng">
              <a:solidFill>
                <a:schemeClr val="tx1"/>
              </a:solidFill>
              <a:prstDash val="solid"/>
              <a:headEnd type="none" w="med" len="med"/>
              <a:tailEnd type="none" w="med" len="med"/>
            </a:ln>
          </p:spPr>
        </p:sp>
        <p:sp>
          <p:nvSpPr>
            <p:cNvPr id="635955" name="直接连接符 635954"/>
            <p:cNvSpPr/>
            <p:nvPr/>
          </p:nvSpPr>
          <p:spPr>
            <a:xfrm>
              <a:off x="3606" y="3203"/>
              <a:ext cx="182" cy="0"/>
            </a:xfrm>
            <a:prstGeom prst="line">
              <a:avLst/>
            </a:prstGeom>
            <a:ln w="9525" cap="flat" cmpd="sng">
              <a:solidFill>
                <a:schemeClr val="tx1"/>
              </a:solidFill>
              <a:prstDash val="solid"/>
              <a:headEnd type="none" w="med" len="med"/>
              <a:tailEnd type="none" w="med" len="med"/>
            </a:ln>
          </p:spPr>
        </p:sp>
        <p:sp>
          <p:nvSpPr>
            <p:cNvPr id="635956" name="直接连接符 635955"/>
            <p:cNvSpPr/>
            <p:nvPr/>
          </p:nvSpPr>
          <p:spPr>
            <a:xfrm>
              <a:off x="3787" y="2931"/>
              <a:ext cx="636" cy="0"/>
            </a:xfrm>
            <a:prstGeom prst="line">
              <a:avLst/>
            </a:prstGeom>
            <a:ln w="9525" cap="flat" cmpd="sng">
              <a:solidFill>
                <a:schemeClr val="tx1"/>
              </a:solidFill>
              <a:prstDash val="solid"/>
              <a:headEnd type="none" w="med" len="med"/>
              <a:tailEnd type="none" w="med" len="med"/>
            </a:ln>
          </p:spPr>
        </p:sp>
        <p:sp>
          <p:nvSpPr>
            <p:cNvPr id="635957" name="直接连接符 635956"/>
            <p:cNvSpPr/>
            <p:nvPr/>
          </p:nvSpPr>
          <p:spPr>
            <a:xfrm>
              <a:off x="3787" y="3203"/>
              <a:ext cx="0" cy="91"/>
            </a:xfrm>
            <a:prstGeom prst="line">
              <a:avLst/>
            </a:prstGeom>
            <a:ln w="9525" cap="flat" cmpd="sng">
              <a:solidFill>
                <a:schemeClr val="tx1"/>
              </a:solidFill>
              <a:prstDash val="solid"/>
              <a:headEnd type="none" w="med" len="med"/>
              <a:tailEnd type="none" w="med" len="med"/>
            </a:ln>
          </p:spPr>
        </p:sp>
        <p:sp>
          <p:nvSpPr>
            <p:cNvPr id="635958" name="直接连接符 635957"/>
            <p:cNvSpPr/>
            <p:nvPr/>
          </p:nvSpPr>
          <p:spPr>
            <a:xfrm>
              <a:off x="3787" y="3294"/>
              <a:ext cx="636" cy="0"/>
            </a:xfrm>
            <a:prstGeom prst="line">
              <a:avLst/>
            </a:prstGeom>
            <a:ln w="9525" cap="flat" cmpd="sng">
              <a:solidFill>
                <a:schemeClr val="tx1"/>
              </a:solidFill>
              <a:prstDash val="solid"/>
              <a:headEnd type="none" w="med" len="med"/>
              <a:tailEnd type="none" w="med" len="med"/>
            </a:ln>
          </p:spPr>
        </p:sp>
        <p:sp>
          <p:nvSpPr>
            <p:cNvPr id="635959" name="直接连接符 635958"/>
            <p:cNvSpPr/>
            <p:nvPr/>
          </p:nvSpPr>
          <p:spPr>
            <a:xfrm>
              <a:off x="3606" y="3839"/>
              <a:ext cx="771" cy="0"/>
            </a:xfrm>
            <a:prstGeom prst="line">
              <a:avLst/>
            </a:prstGeom>
            <a:ln w="9525" cap="flat" cmpd="sng">
              <a:solidFill>
                <a:schemeClr val="tx1"/>
              </a:solidFill>
              <a:prstDash val="solid"/>
              <a:headEnd type="none" w="med" len="med"/>
              <a:tailEnd type="none" w="med" len="med"/>
            </a:ln>
          </p:spPr>
        </p:sp>
      </p:grpSp>
      <p:sp>
        <p:nvSpPr>
          <p:cNvPr id="57" name="Rectangle 2"/>
          <p:cNvSpPr txBox="1">
            <a:spLocks noChangeArrowheads="1"/>
          </p:cNvSpPr>
          <p:nvPr/>
        </p:nvSpPr>
        <p:spPr bwMode="auto">
          <a:xfrm>
            <a:off x="615950" y="44450"/>
            <a:ext cx="7772400" cy="1143000"/>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4800" kern="0" dirty="0" smtClean="0">
                <a:latin typeface="华文新魏" panose="02010800040101010101" pitchFamily="2" charset="-122"/>
                <a:ea typeface="华文新魏" panose="02010800040101010101" pitchFamily="2" charset="-122"/>
              </a:rPr>
              <a:t>4. </a:t>
            </a:r>
            <a:r>
              <a:rPr lang="zh-CN" altLang="en-US" sz="4800" kern="0" dirty="0" smtClean="0">
                <a:latin typeface="华文新魏" panose="02010800040101010101" pitchFamily="2" charset="-122"/>
                <a:ea typeface="华文新魏" panose="02010800040101010101" pitchFamily="2" charset="-122"/>
              </a:rPr>
              <a:t>通道方式</a:t>
            </a:r>
          </a:p>
        </p:txBody>
      </p:sp>
    </p:spTree>
  </p:cSld>
  <p:clrMapOvr>
    <a:masterClrMapping/>
  </p:clrMapOvr>
  <p:transition spd="med">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文本占位符 633857"/>
          <p:cNvSpPr>
            <a:spLocks noGrp="1"/>
          </p:cNvSpPr>
          <p:nvPr>
            <p:ph type="body" idx="1"/>
          </p:nvPr>
        </p:nvSpPr>
        <p:spPr>
          <a:xfrm>
            <a:off x="106288" y="1473463"/>
            <a:ext cx="8785225" cy="457200"/>
          </a:xfrm>
        </p:spPr>
        <p:txBody>
          <a:bodyPr wrap="square" lIns="92075" tIns="46038" rIns="92075" bIns="46038">
            <a:spAutoFit/>
          </a:bodyPr>
          <a:lstStyle/>
          <a:p>
            <a:pPr marL="1066800" lvl="1" indent="-609600">
              <a:buFont typeface="Wingdings" panose="05000000000000000000" pitchFamily="2" charset="2"/>
              <a:buAutoNum type="arabicPeriod" startAt="2"/>
            </a:pPr>
            <a:r>
              <a:rPr lang="zh-CN" altLang="en-US" dirty="0">
                <a:sym typeface="Symbol" panose="05050102010706020507" pitchFamily="18" charset="2"/>
              </a:rPr>
              <a:t>多通路</a:t>
            </a:r>
            <a:r>
              <a:rPr lang="en-US" altLang="zh-CN" dirty="0">
                <a:sym typeface="Symbol" panose="05050102010706020507" pitchFamily="18" charset="2"/>
              </a:rPr>
              <a:t>I/O</a:t>
            </a:r>
            <a:r>
              <a:rPr lang="zh-CN" altLang="en-US" dirty="0">
                <a:sym typeface="Symbol" panose="05050102010706020507" pitchFamily="18" charset="2"/>
              </a:rPr>
              <a:t>系统</a:t>
            </a:r>
            <a:endParaRPr lang="zh-CN" altLang="en-US" dirty="0"/>
          </a:p>
        </p:txBody>
      </p:sp>
      <p:grpSp>
        <p:nvGrpSpPr>
          <p:cNvPr id="633860" name="组合 633859"/>
          <p:cNvGrpSpPr/>
          <p:nvPr/>
        </p:nvGrpSpPr>
        <p:grpSpPr>
          <a:xfrm>
            <a:off x="755576" y="2698748"/>
            <a:ext cx="7272337" cy="3648075"/>
            <a:chOff x="295" y="1570"/>
            <a:chExt cx="4581" cy="2298"/>
          </a:xfrm>
        </p:grpSpPr>
        <p:sp>
          <p:nvSpPr>
            <p:cNvPr id="633861" name="文本框 633860"/>
            <p:cNvSpPr txBox="1"/>
            <p:nvPr/>
          </p:nvSpPr>
          <p:spPr>
            <a:xfrm>
              <a:off x="295" y="2494"/>
              <a:ext cx="635" cy="256"/>
            </a:xfrm>
            <a:prstGeom prst="rect">
              <a:avLst/>
            </a:prstGeom>
            <a:noFill/>
            <a:ln w="9525" cap="flat" cmpd="sng">
              <a:solidFill>
                <a:schemeClr val="tx1"/>
              </a:solidFill>
              <a:prstDash val="solid"/>
              <a:miter/>
              <a:headEnd type="none" w="med" len="med"/>
              <a:tailEnd type="none" w="med" len="med"/>
            </a:ln>
          </p:spPr>
          <p:txBody>
            <a:bodyPr lIns="92075" tIns="46038" rIns="92075" bIns="46038">
              <a:spAutoFit/>
            </a:bodyPr>
            <a:lstStyle/>
            <a:p>
              <a:pPr>
                <a:spcBef>
                  <a:spcPct val="50000"/>
                </a:spcBef>
                <a:buClr>
                  <a:schemeClr val="tx1"/>
                </a:buClr>
                <a:buFont typeface="Times New Roman" panose="02020603050405020304" pitchFamily="18" charset="0"/>
              </a:pPr>
              <a:r>
                <a:rPr lang="zh-CN" altLang="en-US" sz="2000" b="1" dirty="0">
                  <a:latin typeface="宋体" panose="02010600030101010101" pitchFamily="2" charset="-122"/>
                  <a:ea typeface="宋体" panose="02010600030101010101" pitchFamily="2" charset="-122"/>
                </a:rPr>
                <a:t>存储器</a:t>
              </a:r>
            </a:p>
          </p:txBody>
        </p:sp>
        <p:sp>
          <p:nvSpPr>
            <p:cNvPr id="633862" name="文本框 633861"/>
            <p:cNvSpPr txBox="1"/>
            <p:nvPr/>
          </p:nvSpPr>
          <p:spPr>
            <a:xfrm>
              <a:off x="1338" y="1781"/>
              <a:ext cx="635" cy="256"/>
            </a:xfrm>
            <a:prstGeom prst="rect">
              <a:avLst/>
            </a:prstGeom>
            <a:noFill/>
            <a:ln w="9525" cap="flat" cmpd="sng">
              <a:solidFill>
                <a:schemeClr val="tx1"/>
              </a:solidFill>
              <a:prstDash val="solid"/>
              <a:miter/>
              <a:headEnd type="none" w="med" len="med"/>
              <a:tailEnd type="none" w="med" len="med"/>
            </a:ln>
          </p:spPr>
          <p:txBody>
            <a:bodyPr lIns="92075" tIns="46038" rIns="92075" bIns="46038">
              <a:spAutoFit/>
            </a:bodyPr>
            <a:lstStyle/>
            <a:p>
              <a:pPr>
                <a:spcBef>
                  <a:spcPct val="50000"/>
                </a:spcBef>
                <a:buClr>
                  <a:schemeClr val="tx1"/>
                </a:buClr>
                <a:buFont typeface="Times New Roman" panose="02020603050405020304" pitchFamily="18" charset="0"/>
              </a:pPr>
              <a:r>
                <a:rPr lang="zh-CN" altLang="en-US" sz="2000" b="1" dirty="0">
                  <a:latin typeface="宋体" panose="02010600030101010101" pitchFamily="2" charset="-122"/>
                  <a:ea typeface="宋体" panose="02010600030101010101" pitchFamily="2" charset="-122"/>
                </a:rPr>
                <a:t>通道</a:t>
              </a:r>
              <a:r>
                <a:rPr lang="en-US" altLang="zh-CN" sz="2000" b="1">
                  <a:latin typeface="宋体" panose="02010600030101010101" pitchFamily="2" charset="-122"/>
                  <a:ea typeface="宋体" panose="02010600030101010101" pitchFamily="2" charset="-122"/>
                </a:rPr>
                <a:t>1</a:t>
              </a:r>
            </a:p>
          </p:txBody>
        </p:sp>
        <p:sp>
          <p:nvSpPr>
            <p:cNvPr id="633863" name="文本框 633862"/>
            <p:cNvSpPr txBox="1"/>
            <p:nvPr/>
          </p:nvSpPr>
          <p:spPr>
            <a:xfrm>
              <a:off x="1338" y="3326"/>
              <a:ext cx="635" cy="256"/>
            </a:xfrm>
            <a:prstGeom prst="rect">
              <a:avLst/>
            </a:prstGeom>
            <a:noFill/>
            <a:ln w="9525" cap="flat" cmpd="sng">
              <a:solidFill>
                <a:schemeClr val="tx1"/>
              </a:solidFill>
              <a:prstDash val="solid"/>
              <a:miter/>
              <a:headEnd type="none" w="med" len="med"/>
              <a:tailEnd type="none" w="med" len="med"/>
            </a:ln>
          </p:spPr>
          <p:txBody>
            <a:bodyPr lIns="92075" tIns="46038" rIns="92075" bIns="46038">
              <a:spAutoFit/>
            </a:bodyPr>
            <a:lstStyle/>
            <a:p>
              <a:pPr>
                <a:spcBef>
                  <a:spcPct val="50000"/>
                </a:spcBef>
                <a:buClr>
                  <a:schemeClr val="tx1"/>
                </a:buClr>
                <a:buFont typeface="Times New Roman" panose="02020603050405020304" pitchFamily="18" charset="0"/>
              </a:pPr>
              <a:r>
                <a:rPr lang="zh-CN" altLang="en-US" sz="2000" b="1" dirty="0">
                  <a:latin typeface="宋体" panose="02010600030101010101" pitchFamily="2" charset="-122"/>
                  <a:ea typeface="宋体" panose="02010600030101010101" pitchFamily="2" charset="-122"/>
                </a:rPr>
                <a:t>通道</a:t>
              </a:r>
              <a:r>
                <a:rPr lang="en-US" altLang="zh-CN" sz="2000" b="1">
                  <a:latin typeface="宋体" panose="02010600030101010101" pitchFamily="2" charset="-122"/>
                  <a:ea typeface="宋体" panose="02010600030101010101" pitchFamily="2" charset="-122"/>
                </a:rPr>
                <a:t>2</a:t>
              </a:r>
            </a:p>
          </p:txBody>
        </p:sp>
        <p:sp>
          <p:nvSpPr>
            <p:cNvPr id="633864" name="文本框 633863"/>
            <p:cNvSpPr txBox="1"/>
            <p:nvPr/>
          </p:nvSpPr>
          <p:spPr>
            <a:xfrm>
              <a:off x="2653" y="1751"/>
              <a:ext cx="726" cy="256"/>
            </a:xfrm>
            <a:prstGeom prst="rect">
              <a:avLst/>
            </a:prstGeom>
            <a:noFill/>
            <a:ln w="9525" cap="flat" cmpd="sng">
              <a:solidFill>
                <a:schemeClr val="tx1"/>
              </a:solidFill>
              <a:prstDash val="solid"/>
              <a:miter/>
              <a:headEnd type="none" w="med" len="med"/>
              <a:tailEnd type="none" w="med" len="med"/>
            </a:ln>
          </p:spPr>
          <p:txBody>
            <a:bodyPr lIns="92075" tIns="46038" rIns="92075" bIns="46038">
              <a:spAutoFit/>
            </a:bodyPr>
            <a:lstStyle/>
            <a:p>
              <a:pPr>
                <a:spcBef>
                  <a:spcPct val="50000"/>
                </a:spcBef>
                <a:buClr>
                  <a:schemeClr val="tx1"/>
                </a:buClr>
                <a:buFont typeface="Times New Roman" panose="02020603050405020304" pitchFamily="18" charset="0"/>
              </a:pPr>
              <a:r>
                <a:rPr lang="zh-CN" altLang="en-US" sz="2000" b="1" dirty="0">
                  <a:latin typeface="宋体" panose="02010600030101010101" pitchFamily="2" charset="-122"/>
                  <a:ea typeface="宋体" panose="02010600030101010101" pitchFamily="2" charset="-122"/>
                </a:rPr>
                <a:t>控制器</a:t>
              </a:r>
              <a:r>
                <a:rPr lang="en-US" altLang="zh-CN" sz="2000" b="1" dirty="0">
                  <a:latin typeface="宋体" panose="02010600030101010101" pitchFamily="2" charset="-122"/>
                  <a:ea typeface="宋体" panose="02010600030101010101" pitchFamily="2" charset="-122"/>
                </a:rPr>
                <a:t>1</a:t>
              </a:r>
            </a:p>
          </p:txBody>
        </p:sp>
        <p:sp>
          <p:nvSpPr>
            <p:cNvPr id="633865" name="文本框 633864"/>
            <p:cNvSpPr txBox="1"/>
            <p:nvPr/>
          </p:nvSpPr>
          <p:spPr>
            <a:xfrm>
              <a:off x="2653" y="3356"/>
              <a:ext cx="726" cy="256"/>
            </a:xfrm>
            <a:prstGeom prst="rect">
              <a:avLst/>
            </a:prstGeom>
            <a:noFill/>
            <a:ln w="9525" cap="flat" cmpd="sng">
              <a:solidFill>
                <a:schemeClr val="tx1"/>
              </a:solidFill>
              <a:prstDash val="solid"/>
              <a:miter/>
              <a:headEnd type="none" w="med" len="med"/>
              <a:tailEnd type="none" w="med" len="med"/>
            </a:ln>
          </p:spPr>
          <p:txBody>
            <a:bodyPr lIns="92075" tIns="46038" rIns="92075" bIns="46038">
              <a:spAutoFit/>
            </a:bodyPr>
            <a:lstStyle/>
            <a:p>
              <a:pPr>
                <a:spcBef>
                  <a:spcPct val="50000"/>
                </a:spcBef>
                <a:buClr>
                  <a:schemeClr val="tx1"/>
                </a:buClr>
                <a:buFont typeface="Times New Roman" panose="02020603050405020304" pitchFamily="18" charset="0"/>
              </a:pPr>
              <a:r>
                <a:rPr lang="zh-CN" altLang="en-US" sz="2000" b="1" dirty="0">
                  <a:latin typeface="宋体" panose="02010600030101010101" pitchFamily="2" charset="-122"/>
                  <a:ea typeface="宋体" panose="02010600030101010101" pitchFamily="2" charset="-122"/>
                </a:rPr>
                <a:t>控制器</a:t>
              </a:r>
              <a:r>
                <a:rPr lang="en-US" altLang="zh-CN" sz="2000" b="1">
                  <a:latin typeface="宋体" panose="02010600030101010101" pitchFamily="2" charset="-122"/>
                  <a:ea typeface="宋体" panose="02010600030101010101" pitchFamily="2" charset="-122"/>
                </a:rPr>
                <a:t>2</a:t>
              </a:r>
            </a:p>
          </p:txBody>
        </p:sp>
        <p:sp>
          <p:nvSpPr>
            <p:cNvPr id="633866" name="文本框 633865"/>
            <p:cNvSpPr txBox="1"/>
            <p:nvPr/>
          </p:nvSpPr>
          <p:spPr>
            <a:xfrm>
              <a:off x="4241" y="1570"/>
              <a:ext cx="635" cy="256"/>
            </a:xfrm>
            <a:prstGeom prst="rect">
              <a:avLst/>
            </a:prstGeom>
            <a:noFill/>
            <a:ln w="9525" cap="flat" cmpd="sng">
              <a:solidFill>
                <a:schemeClr val="tx1"/>
              </a:solidFill>
              <a:prstDash val="solid"/>
              <a:miter/>
              <a:headEnd type="none" w="med" len="med"/>
              <a:tailEnd type="none" w="med" len="med"/>
            </a:ln>
          </p:spPr>
          <p:txBody>
            <a:bodyPr lIns="92075" tIns="46038" rIns="92075" bIns="46038">
              <a:spAutoFit/>
            </a:bodyPr>
            <a:lstStyle/>
            <a:p>
              <a:pPr>
                <a:spcBef>
                  <a:spcPct val="50000"/>
                </a:spcBef>
                <a:buClr>
                  <a:schemeClr val="tx1"/>
                </a:buClr>
                <a:buFont typeface="Times New Roman" panose="02020603050405020304" pitchFamily="18" charset="0"/>
              </a:pPr>
              <a:r>
                <a:rPr lang="zh-CN" altLang="en-US" sz="2000" b="1" dirty="0">
                  <a:latin typeface="宋体" panose="02010600030101010101" pitchFamily="2" charset="-122"/>
                  <a:ea typeface="宋体" panose="02010600030101010101" pitchFamily="2" charset="-122"/>
                </a:rPr>
                <a:t>设备</a:t>
              </a:r>
              <a:r>
                <a:rPr lang="en-US" altLang="zh-CN" sz="2000" b="1">
                  <a:latin typeface="宋体" panose="02010600030101010101" pitchFamily="2" charset="-122"/>
                  <a:ea typeface="宋体" panose="02010600030101010101" pitchFamily="2" charset="-122"/>
                </a:rPr>
                <a:t>1</a:t>
              </a:r>
            </a:p>
          </p:txBody>
        </p:sp>
        <p:sp>
          <p:nvSpPr>
            <p:cNvPr id="633867" name="文本框 633866"/>
            <p:cNvSpPr txBox="1"/>
            <p:nvPr/>
          </p:nvSpPr>
          <p:spPr>
            <a:xfrm>
              <a:off x="4241" y="1995"/>
              <a:ext cx="635" cy="256"/>
            </a:xfrm>
            <a:prstGeom prst="rect">
              <a:avLst/>
            </a:prstGeom>
            <a:noFill/>
            <a:ln w="9525" cap="flat" cmpd="sng">
              <a:solidFill>
                <a:schemeClr val="tx1"/>
              </a:solidFill>
              <a:prstDash val="solid"/>
              <a:miter/>
              <a:headEnd type="none" w="med" len="med"/>
              <a:tailEnd type="none" w="med" len="med"/>
            </a:ln>
          </p:spPr>
          <p:txBody>
            <a:bodyPr lIns="92075" tIns="46038" rIns="92075" bIns="46038">
              <a:spAutoFit/>
            </a:bodyPr>
            <a:lstStyle/>
            <a:p>
              <a:pPr>
                <a:spcBef>
                  <a:spcPct val="50000"/>
                </a:spcBef>
                <a:buClr>
                  <a:schemeClr val="tx1"/>
                </a:buClr>
                <a:buFont typeface="Times New Roman" panose="02020603050405020304" pitchFamily="18" charset="0"/>
              </a:pPr>
              <a:r>
                <a:rPr lang="zh-CN" altLang="en-US" sz="2000" b="1" dirty="0">
                  <a:latin typeface="宋体" panose="02010600030101010101" pitchFamily="2" charset="-122"/>
                  <a:ea typeface="宋体" panose="02010600030101010101" pitchFamily="2" charset="-122"/>
                </a:rPr>
                <a:t>设备</a:t>
              </a:r>
              <a:r>
                <a:rPr lang="en-US" altLang="zh-CN" sz="2000" b="1">
                  <a:latin typeface="宋体" panose="02010600030101010101" pitchFamily="2" charset="-122"/>
                  <a:ea typeface="宋体" panose="02010600030101010101" pitchFamily="2" charset="-122"/>
                </a:rPr>
                <a:t>2</a:t>
              </a:r>
            </a:p>
          </p:txBody>
        </p:sp>
        <p:sp>
          <p:nvSpPr>
            <p:cNvPr id="633868" name="文本框 633867"/>
            <p:cNvSpPr txBox="1"/>
            <p:nvPr/>
          </p:nvSpPr>
          <p:spPr>
            <a:xfrm>
              <a:off x="4241" y="2931"/>
              <a:ext cx="635" cy="256"/>
            </a:xfrm>
            <a:prstGeom prst="rect">
              <a:avLst/>
            </a:prstGeom>
            <a:noFill/>
            <a:ln w="9525" cap="flat" cmpd="sng">
              <a:solidFill>
                <a:schemeClr val="tx1"/>
              </a:solidFill>
              <a:prstDash val="solid"/>
              <a:miter/>
              <a:headEnd type="none" w="med" len="med"/>
              <a:tailEnd type="none" w="med" len="med"/>
            </a:ln>
          </p:spPr>
          <p:txBody>
            <a:bodyPr lIns="92075" tIns="46038" rIns="92075" bIns="46038">
              <a:spAutoFit/>
            </a:bodyPr>
            <a:lstStyle/>
            <a:p>
              <a:pPr>
                <a:spcBef>
                  <a:spcPct val="50000"/>
                </a:spcBef>
                <a:buClr>
                  <a:schemeClr val="tx1"/>
                </a:buClr>
                <a:buFont typeface="Times New Roman" panose="02020603050405020304" pitchFamily="18" charset="0"/>
              </a:pPr>
              <a:r>
                <a:rPr lang="zh-CN" altLang="en-US" sz="2000" b="1" dirty="0">
                  <a:latin typeface="宋体" panose="02010600030101010101" pitchFamily="2" charset="-122"/>
                  <a:ea typeface="宋体" panose="02010600030101010101" pitchFamily="2" charset="-122"/>
                </a:rPr>
                <a:t>设备</a:t>
              </a:r>
              <a:r>
                <a:rPr lang="en-US" altLang="zh-CN" sz="2000" b="1">
                  <a:latin typeface="宋体" panose="02010600030101010101" pitchFamily="2" charset="-122"/>
                  <a:ea typeface="宋体" panose="02010600030101010101" pitchFamily="2" charset="-122"/>
                </a:rPr>
                <a:t>3</a:t>
              </a:r>
            </a:p>
          </p:txBody>
        </p:sp>
        <p:sp>
          <p:nvSpPr>
            <p:cNvPr id="633869" name="文本框 633868"/>
            <p:cNvSpPr txBox="1"/>
            <p:nvPr/>
          </p:nvSpPr>
          <p:spPr>
            <a:xfrm>
              <a:off x="4241" y="3612"/>
              <a:ext cx="635" cy="256"/>
            </a:xfrm>
            <a:prstGeom prst="rect">
              <a:avLst/>
            </a:prstGeom>
            <a:noFill/>
            <a:ln w="9525" cap="flat" cmpd="sng">
              <a:solidFill>
                <a:schemeClr val="tx1"/>
              </a:solidFill>
              <a:prstDash val="solid"/>
              <a:miter/>
              <a:headEnd type="none" w="med" len="med"/>
              <a:tailEnd type="none" w="med" len="med"/>
            </a:ln>
          </p:spPr>
          <p:txBody>
            <a:bodyPr lIns="92075" tIns="46038" rIns="92075" bIns="46038">
              <a:spAutoFit/>
            </a:bodyPr>
            <a:lstStyle/>
            <a:p>
              <a:pPr>
                <a:spcBef>
                  <a:spcPct val="50000"/>
                </a:spcBef>
                <a:buClr>
                  <a:schemeClr val="tx1"/>
                </a:buClr>
                <a:buFont typeface="Times New Roman" panose="02020603050405020304" pitchFamily="18" charset="0"/>
              </a:pPr>
              <a:r>
                <a:rPr lang="zh-CN" altLang="en-US" sz="2000" b="1" dirty="0">
                  <a:latin typeface="宋体" panose="02010600030101010101" pitchFamily="2" charset="-122"/>
                  <a:ea typeface="宋体" panose="02010600030101010101" pitchFamily="2" charset="-122"/>
                </a:rPr>
                <a:t>设备</a:t>
              </a:r>
              <a:r>
                <a:rPr lang="en-US" altLang="zh-CN" sz="2000" b="1">
                  <a:latin typeface="宋体" panose="02010600030101010101" pitchFamily="2" charset="-122"/>
                  <a:ea typeface="宋体" panose="02010600030101010101" pitchFamily="2" charset="-122"/>
                </a:rPr>
                <a:t>4</a:t>
              </a:r>
            </a:p>
          </p:txBody>
        </p:sp>
        <p:sp>
          <p:nvSpPr>
            <p:cNvPr id="633870" name="直接连接符 633869"/>
            <p:cNvSpPr/>
            <p:nvPr/>
          </p:nvSpPr>
          <p:spPr>
            <a:xfrm>
              <a:off x="930" y="2568"/>
              <a:ext cx="226" cy="0"/>
            </a:xfrm>
            <a:prstGeom prst="line">
              <a:avLst/>
            </a:prstGeom>
            <a:ln w="9525" cap="flat" cmpd="sng">
              <a:solidFill>
                <a:schemeClr val="tx1"/>
              </a:solidFill>
              <a:prstDash val="solid"/>
              <a:headEnd type="none" w="med" len="med"/>
              <a:tailEnd type="none" w="med" len="med"/>
            </a:ln>
          </p:spPr>
        </p:sp>
        <p:sp>
          <p:nvSpPr>
            <p:cNvPr id="633871" name="直接连接符 633870"/>
            <p:cNvSpPr/>
            <p:nvPr/>
          </p:nvSpPr>
          <p:spPr>
            <a:xfrm>
              <a:off x="930" y="2659"/>
              <a:ext cx="226" cy="0"/>
            </a:xfrm>
            <a:prstGeom prst="line">
              <a:avLst/>
            </a:prstGeom>
            <a:ln w="9525" cap="flat" cmpd="sng">
              <a:solidFill>
                <a:schemeClr val="tx1"/>
              </a:solidFill>
              <a:prstDash val="solid"/>
              <a:headEnd type="none" w="med" len="med"/>
              <a:tailEnd type="none" w="med" len="med"/>
            </a:ln>
          </p:spPr>
        </p:sp>
        <p:sp>
          <p:nvSpPr>
            <p:cNvPr id="633872" name="直接连接符 633871"/>
            <p:cNvSpPr/>
            <p:nvPr/>
          </p:nvSpPr>
          <p:spPr>
            <a:xfrm>
              <a:off x="1156" y="2659"/>
              <a:ext cx="0" cy="771"/>
            </a:xfrm>
            <a:prstGeom prst="line">
              <a:avLst/>
            </a:prstGeom>
            <a:ln w="9525" cap="flat" cmpd="sng">
              <a:solidFill>
                <a:schemeClr val="tx1"/>
              </a:solidFill>
              <a:prstDash val="solid"/>
              <a:headEnd type="none" w="med" len="med"/>
              <a:tailEnd type="none" w="med" len="med"/>
            </a:ln>
          </p:spPr>
        </p:sp>
        <p:sp>
          <p:nvSpPr>
            <p:cNvPr id="633873" name="直接连接符 633872"/>
            <p:cNvSpPr/>
            <p:nvPr/>
          </p:nvSpPr>
          <p:spPr>
            <a:xfrm>
              <a:off x="1156" y="3430"/>
              <a:ext cx="182" cy="0"/>
            </a:xfrm>
            <a:prstGeom prst="line">
              <a:avLst/>
            </a:prstGeom>
            <a:ln w="9525" cap="flat" cmpd="sng">
              <a:solidFill>
                <a:schemeClr val="tx1"/>
              </a:solidFill>
              <a:prstDash val="solid"/>
              <a:headEnd type="none" w="med" len="med"/>
              <a:tailEnd type="none" w="med" len="med"/>
            </a:ln>
          </p:spPr>
        </p:sp>
        <p:sp>
          <p:nvSpPr>
            <p:cNvPr id="633874" name="直接连接符 633873"/>
            <p:cNvSpPr/>
            <p:nvPr/>
          </p:nvSpPr>
          <p:spPr>
            <a:xfrm>
              <a:off x="1156" y="1933"/>
              <a:ext cx="0" cy="635"/>
            </a:xfrm>
            <a:prstGeom prst="line">
              <a:avLst/>
            </a:prstGeom>
            <a:ln w="9525" cap="flat" cmpd="sng">
              <a:solidFill>
                <a:schemeClr val="tx1"/>
              </a:solidFill>
              <a:prstDash val="solid"/>
              <a:headEnd type="none" w="med" len="med"/>
              <a:tailEnd type="none" w="med" len="med"/>
            </a:ln>
          </p:spPr>
        </p:sp>
        <p:sp>
          <p:nvSpPr>
            <p:cNvPr id="633875" name="直接连接符 633874"/>
            <p:cNvSpPr/>
            <p:nvPr/>
          </p:nvSpPr>
          <p:spPr>
            <a:xfrm>
              <a:off x="1156" y="1933"/>
              <a:ext cx="182" cy="0"/>
            </a:xfrm>
            <a:prstGeom prst="line">
              <a:avLst/>
            </a:prstGeom>
            <a:ln w="9525" cap="flat" cmpd="sng">
              <a:solidFill>
                <a:schemeClr val="tx1"/>
              </a:solidFill>
              <a:prstDash val="solid"/>
              <a:headEnd type="none" w="med" len="med"/>
              <a:tailEnd type="none" w="med" len="med"/>
            </a:ln>
          </p:spPr>
        </p:sp>
        <p:sp>
          <p:nvSpPr>
            <p:cNvPr id="633876" name="直接连接符 633875"/>
            <p:cNvSpPr/>
            <p:nvPr/>
          </p:nvSpPr>
          <p:spPr>
            <a:xfrm>
              <a:off x="2018" y="1842"/>
              <a:ext cx="636" cy="0"/>
            </a:xfrm>
            <a:prstGeom prst="line">
              <a:avLst/>
            </a:prstGeom>
            <a:ln w="9525" cap="flat" cmpd="sng">
              <a:solidFill>
                <a:schemeClr val="tx1"/>
              </a:solidFill>
              <a:prstDash val="solid"/>
              <a:headEnd type="none" w="med" len="med"/>
              <a:tailEnd type="none" w="med" len="med"/>
            </a:ln>
          </p:spPr>
        </p:sp>
        <p:sp>
          <p:nvSpPr>
            <p:cNvPr id="633877" name="直接连接符 633876"/>
            <p:cNvSpPr/>
            <p:nvPr/>
          </p:nvSpPr>
          <p:spPr>
            <a:xfrm>
              <a:off x="2018" y="3430"/>
              <a:ext cx="636" cy="0"/>
            </a:xfrm>
            <a:prstGeom prst="line">
              <a:avLst/>
            </a:prstGeom>
            <a:ln w="9525" cap="flat" cmpd="sng">
              <a:solidFill>
                <a:schemeClr val="tx1"/>
              </a:solidFill>
              <a:prstDash val="solid"/>
              <a:headEnd type="none" w="med" len="med"/>
              <a:tailEnd type="none" w="med" len="med"/>
            </a:ln>
          </p:spPr>
        </p:sp>
        <p:sp>
          <p:nvSpPr>
            <p:cNvPr id="633878" name="直接连接符 633877"/>
            <p:cNvSpPr/>
            <p:nvPr/>
          </p:nvSpPr>
          <p:spPr>
            <a:xfrm>
              <a:off x="3379" y="1796"/>
              <a:ext cx="182" cy="0"/>
            </a:xfrm>
            <a:prstGeom prst="line">
              <a:avLst/>
            </a:prstGeom>
            <a:ln w="9525" cap="flat" cmpd="sng">
              <a:solidFill>
                <a:schemeClr val="tx1"/>
              </a:solidFill>
              <a:prstDash val="solid"/>
              <a:headEnd type="none" w="med" len="med"/>
              <a:tailEnd type="none" w="med" len="med"/>
            </a:ln>
          </p:spPr>
        </p:sp>
        <p:sp>
          <p:nvSpPr>
            <p:cNvPr id="633879" name="直接连接符 633878"/>
            <p:cNvSpPr/>
            <p:nvPr/>
          </p:nvSpPr>
          <p:spPr>
            <a:xfrm>
              <a:off x="3560" y="1660"/>
              <a:ext cx="0" cy="2042"/>
            </a:xfrm>
            <a:prstGeom prst="line">
              <a:avLst/>
            </a:prstGeom>
            <a:ln w="9525" cap="flat" cmpd="sng">
              <a:solidFill>
                <a:schemeClr val="tx1"/>
              </a:solidFill>
              <a:prstDash val="solid"/>
              <a:headEnd type="none" w="med" len="med"/>
              <a:tailEnd type="none" w="med" len="med"/>
            </a:ln>
          </p:spPr>
        </p:sp>
        <p:sp>
          <p:nvSpPr>
            <p:cNvPr id="633880" name="直接连接符 633879"/>
            <p:cNvSpPr/>
            <p:nvPr/>
          </p:nvSpPr>
          <p:spPr>
            <a:xfrm>
              <a:off x="3560" y="1660"/>
              <a:ext cx="636" cy="0"/>
            </a:xfrm>
            <a:prstGeom prst="line">
              <a:avLst/>
            </a:prstGeom>
            <a:ln w="9525" cap="flat" cmpd="sng">
              <a:solidFill>
                <a:schemeClr val="tx1"/>
              </a:solidFill>
              <a:prstDash val="solid"/>
              <a:headEnd type="none" w="med" len="med"/>
              <a:tailEnd type="none" w="med" len="med"/>
            </a:ln>
          </p:spPr>
        </p:sp>
        <p:sp>
          <p:nvSpPr>
            <p:cNvPr id="633881" name="直接连接符 633880"/>
            <p:cNvSpPr/>
            <p:nvPr/>
          </p:nvSpPr>
          <p:spPr>
            <a:xfrm>
              <a:off x="3560" y="3702"/>
              <a:ext cx="636" cy="0"/>
            </a:xfrm>
            <a:prstGeom prst="line">
              <a:avLst/>
            </a:prstGeom>
            <a:ln w="9525" cap="flat" cmpd="sng">
              <a:solidFill>
                <a:schemeClr val="tx1"/>
              </a:solidFill>
              <a:prstDash val="solid"/>
              <a:headEnd type="none" w="med" len="med"/>
              <a:tailEnd type="none" w="med" len="med"/>
            </a:ln>
          </p:spPr>
        </p:sp>
        <p:sp>
          <p:nvSpPr>
            <p:cNvPr id="633882" name="直接连接符 633881"/>
            <p:cNvSpPr/>
            <p:nvPr/>
          </p:nvSpPr>
          <p:spPr>
            <a:xfrm>
              <a:off x="3560" y="2069"/>
              <a:ext cx="636" cy="0"/>
            </a:xfrm>
            <a:prstGeom prst="line">
              <a:avLst/>
            </a:prstGeom>
            <a:ln w="9525" cap="flat" cmpd="sng">
              <a:solidFill>
                <a:schemeClr val="tx1"/>
              </a:solidFill>
              <a:prstDash val="solid"/>
              <a:headEnd type="none" w="med" len="med"/>
              <a:tailEnd type="none" w="med" len="med"/>
            </a:ln>
          </p:spPr>
        </p:sp>
        <p:sp>
          <p:nvSpPr>
            <p:cNvPr id="633883" name="直接连接符 633882"/>
            <p:cNvSpPr/>
            <p:nvPr/>
          </p:nvSpPr>
          <p:spPr>
            <a:xfrm>
              <a:off x="3560" y="3022"/>
              <a:ext cx="636" cy="0"/>
            </a:xfrm>
            <a:prstGeom prst="line">
              <a:avLst/>
            </a:prstGeom>
            <a:ln w="9525" cap="flat" cmpd="sng">
              <a:solidFill>
                <a:schemeClr val="tx1"/>
              </a:solidFill>
              <a:prstDash val="solid"/>
              <a:headEnd type="none" w="med" len="med"/>
              <a:tailEnd type="none" w="med" len="med"/>
            </a:ln>
          </p:spPr>
        </p:sp>
        <p:sp>
          <p:nvSpPr>
            <p:cNvPr id="633884" name="直接连接符 633883"/>
            <p:cNvSpPr/>
            <p:nvPr/>
          </p:nvSpPr>
          <p:spPr>
            <a:xfrm>
              <a:off x="3379" y="3476"/>
              <a:ext cx="318" cy="0"/>
            </a:xfrm>
            <a:prstGeom prst="line">
              <a:avLst/>
            </a:prstGeom>
            <a:ln w="9525" cap="flat" cmpd="sng">
              <a:solidFill>
                <a:schemeClr val="tx1"/>
              </a:solidFill>
              <a:prstDash val="solid"/>
              <a:headEnd type="none" w="med" len="med"/>
              <a:tailEnd type="none" w="med" len="med"/>
            </a:ln>
          </p:spPr>
        </p:sp>
        <p:sp>
          <p:nvSpPr>
            <p:cNvPr id="633885" name="直接连接符 633884"/>
            <p:cNvSpPr/>
            <p:nvPr/>
          </p:nvSpPr>
          <p:spPr>
            <a:xfrm>
              <a:off x="3742" y="1752"/>
              <a:ext cx="0" cy="2042"/>
            </a:xfrm>
            <a:prstGeom prst="line">
              <a:avLst/>
            </a:prstGeom>
            <a:ln w="9525" cap="flat" cmpd="sng">
              <a:solidFill>
                <a:schemeClr val="tx1"/>
              </a:solidFill>
              <a:prstDash val="solid"/>
              <a:headEnd type="none" w="med" len="med"/>
              <a:tailEnd type="none" w="med" len="med"/>
            </a:ln>
          </p:spPr>
        </p:sp>
        <p:sp>
          <p:nvSpPr>
            <p:cNvPr id="633886" name="直接连接符 633885"/>
            <p:cNvSpPr/>
            <p:nvPr/>
          </p:nvSpPr>
          <p:spPr>
            <a:xfrm>
              <a:off x="3742" y="1752"/>
              <a:ext cx="499" cy="0"/>
            </a:xfrm>
            <a:prstGeom prst="line">
              <a:avLst/>
            </a:prstGeom>
            <a:ln w="9525" cap="flat" cmpd="sng">
              <a:solidFill>
                <a:schemeClr val="tx1"/>
              </a:solidFill>
              <a:prstDash val="solid"/>
              <a:headEnd type="none" w="med" len="med"/>
              <a:tailEnd type="none" w="med" len="med"/>
            </a:ln>
          </p:spPr>
        </p:sp>
        <p:sp>
          <p:nvSpPr>
            <p:cNvPr id="633887" name="直接连接符 633886"/>
            <p:cNvSpPr/>
            <p:nvPr/>
          </p:nvSpPr>
          <p:spPr>
            <a:xfrm>
              <a:off x="3742" y="2205"/>
              <a:ext cx="499" cy="0"/>
            </a:xfrm>
            <a:prstGeom prst="line">
              <a:avLst/>
            </a:prstGeom>
            <a:ln w="9525" cap="flat" cmpd="sng">
              <a:solidFill>
                <a:schemeClr val="tx1"/>
              </a:solidFill>
              <a:prstDash val="solid"/>
              <a:headEnd type="none" w="med" len="med"/>
              <a:tailEnd type="none" w="med" len="med"/>
            </a:ln>
          </p:spPr>
        </p:sp>
        <p:sp>
          <p:nvSpPr>
            <p:cNvPr id="633888" name="直接连接符 633887"/>
            <p:cNvSpPr/>
            <p:nvPr/>
          </p:nvSpPr>
          <p:spPr>
            <a:xfrm>
              <a:off x="3742" y="3158"/>
              <a:ext cx="453" cy="0"/>
            </a:xfrm>
            <a:prstGeom prst="line">
              <a:avLst/>
            </a:prstGeom>
            <a:ln w="9525" cap="flat" cmpd="sng">
              <a:solidFill>
                <a:schemeClr val="tx1"/>
              </a:solidFill>
              <a:prstDash val="solid"/>
              <a:headEnd type="none" w="med" len="med"/>
              <a:tailEnd type="none" w="med" len="med"/>
            </a:ln>
          </p:spPr>
        </p:sp>
        <p:sp>
          <p:nvSpPr>
            <p:cNvPr id="633889" name="直接连接符 633888"/>
            <p:cNvSpPr/>
            <p:nvPr/>
          </p:nvSpPr>
          <p:spPr>
            <a:xfrm>
              <a:off x="3742" y="3793"/>
              <a:ext cx="453" cy="0"/>
            </a:xfrm>
            <a:prstGeom prst="line">
              <a:avLst/>
            </a:prstGeom>
            <a:ln w="9525" cap="flat" cmpd="sng">
              <a:solidFill>
                <a:schemeClr val="tx1"/>
              </a:solidFill>
              <a:prstDash val="solid"/>
              <a:headEnd type="none" w="med" len="med"/>
              <a:tailEnd type="none" w="med" len="med"/>
            </a:ln>
          </p:spPr>
        </p:sp>
        <p:sp>
          <p:nvSpPr>
            <p:cNvPr id="633890" name="直接连接符 633889"/>
            <p:cNvSpPr/>
            <p:nvPr/>
          </p:nvSpPr>
          <p:spPr>
            <a:xfrm>
              <a:off x="2154" y="1842"/>
              <a:ext cx="0" cy="1679"/>
            </a:xfrm>
            <a:prstGeom prst="line">
              <a:avLst/>
            </a:prstGeom>
            <a:ln w="9525" cap="flat" cmpd="sng">
              <a:solidFill>
                <a:schemeClr val="tx1"/>
              </a:solidFill>
              <a:prstDash val="solid"/>
              <a:headEnd type="none" w="med" len="med"/>
              <a:tailEnd type="none" w="med" len="med"/>
            </a:ln>
          </p:spPr>
        </p:sp>
        <p:sp>
          <p:nvSpPr>
            <p:cNvPr id="633891" name="直接连接符 633890"/>
            <p:cNvSpPr/>
            <p:nvPr/>
          </p:nvSpPr>
          <p:spPr>
            <a:xfrm>
              <a:off x="2154" y="3521"/>
              <a:ext cx="545" cy="0"/>
            </a:xfrm>
            <a:prstGeom prst="line">
              <a:avLst/>
            </a:prstGeom>
            <a:ln w="9525" cap="flat" cmpd="sng">
              <a:solidFill>
                <a:schemeClr val="tx1"/>
              </a:solidFill>
              <a:prstDash val="solid"/>
              <a:headEnd type="none" w="med" len="med"/>
              <a:tailEnd type="none" w="med" len="med"/>
            </a:ln>
          </p:spPr>
        </p:sp>
        <p:sp>
          <p:nvSpPr>
            <p:cNvPr id="633892" name="直接连接符 633891"/>
            <p:cNvSpPr/>
            <p:nvPr/>
          </p:nvSpPr>
          <p:spPr>
            <a:xfrm>
              <a:off x="2381" y="1933"/>
              <a:ext cx="0" cy="1497"/>
            </a:xfrm>
            <a:prstGeom prst="line">
              <a:avLst/>
            </a:prstGeom>
            <a:ln w="9525" cap="flat" cmpd="sng">
              <a:solidFill>
                <a:schemeClr val="tx1"/>
              </a:solidFill>
              <a:prstDash val="solid"/>
              <a:headEnd type="none" w="med" len="med"/>
              <a:tailEnd type="none" w="med" len="med"/>
            </a:ln>
          </p:spPr>
        </p:sp>
        <p:sp>
          <p:nvSpPr>
            <p:cNvPr id="633893" name="直接连接符 633892"/>
            <p:cNvSpPr/>
            <p:nvPr/>
          </p:nvSpPr>
          <p:spPr>
            <a:xfrm>
              <a:off x="2381" y="1933"/>
              <a:ext cx="272" cy="0"/>
            </a:xfrm>
            <a:prstGeom prst="line">
              <a:avLst/>
            </a:prstGeom>
            <a:ln w="9525" cap="flat" cmpd="sng">
              <a:solidFill>
                <a:schemeClr val="tx1"/>
              </a:solidFill>
              <a:prstDash val="solid"/>
              <a:headEnd type="none" w="med" len="med"/>
              <a:tailEnd type="none" w="med" len="med"/>
            </a:ln>
          </p:spPr>
        </p:sp>
      </p:grpSp>
      <p:sp>
        <p:nvSpPr>
          <p:cNvPr id="39" name="Rectangle 2"/>
          <p:cNvSpPr txBox="1">
            <a:spLocks noChangeArrowheads="1"/>
          </p:cNvSpPr>
          <p:nvPr/>
        </p:nvSpPr>
        <p:spPr bwMode="auto">
          <a:xfrm>
            <a:off x="615950" y="44450"/>
            <a:ext cx="7772400" cy="1143000"/>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4800" kern="0" dirty="0" smtClean="0">
                <a:latin typeface="华文新魏" panose="02010800040101010101" pitchFamily="2" charset="-122"/>
                <a:ea typeface="华文新魏" panose="02010800040101010101" pitchFamily="2" charset="-122"/>
              </a:rPr>
              <a:t>4. </a:t>
            </a:r>
            <a:r>
              <a:rPr lang="zh-CN" altLang="en-US" sz="4800" kern="0" dirty="0" smtClean="0">
                <a:latin typeface="华文新魏" panose="02010800040101010101" pitchFamily="2" charset="-122"/>
                <a:ea typeface="华文新魏" panose="02010800040101010101" pitchFamily="2" charset="-122"/>
              </a:rPr>
              <a:t>通道方式</a:t>
            </a:r>
          </a:p>
        </p:txBody>
      </p:sp>
    </p:spTree>
  </p:cSld>
  <p:clrMapOvr>
    <a:masterClrMapping/>
  </p:clrMapOvr>
  <p:transition spd="med">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idx="4294967295"/>
          </p:nvPr>
        </p:nvSpPr>
        <p:spPr>
          <a:xfrm>
            <a:off x="762000" y="381000"/>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5.1.3</a:t>
            </a:r>
            <a:r>
              <a:rPr lang="zh-CN" altLang="en-US" sz="4800" smtClean="0">
                <a:latin typeface="华文新魏" panose="02010800040101010101" pitchFamily="2" charset="-122"/>
                <a:ea typeface="华文新魏" panose="02010800040101010101" pitchFamily="2" charset="-122"/>
              </a:rPr>
              <a:t>设备控制器</a:t>
            </a:r>
          </a:p>
        </p:txBody>
      </p:sp>
      <p:sp>
        <p:nvSpPr>
          <p:cNvPr id="38914" name="Rectangle 3"/>
          <p:cNvSpPr>
            <a:spLocks noGrp="1" noChangeArrowheads="1"/>
          </p:cNvSpPr>
          <p:nvPr>
            <p:ph type="body" idx="4294967295"/>
          </p:nvPr>
        </p:nvSpPr>
        <p:spPr>
          <a:xfrm>
            <a:off x="727803" y="1522843"/>
            <a:ext cx="7931150" cy="5005388"/>
          </a:xfrm>
        </p:spPr>
        <p:txBody>
          <a:bodyPr/>
          <a:lstStyle/>
          <a:p>
            <a:pPr>
              <a:lnSpc>
                <a:spcPct val="90000"/>
              </a:lnSpc>
            </a:pPr>
            <a:r>
              <a:rPr lang="zh-CN" altLang="en-US" sz="2800" dirty="0" smtClean="0"/>
              <a:t>设备控制器：</a:t>
            </a:r>
            <a:r>
              <a:rPr lang="en-US" altLang="zh-CN" sz="2800" dirty="0" smtClean="0"/>
              <a:t>I/O</a:t>
            </a:r>
            <a:r>
              <a:rPr lang="zh-CN" altLang="en-US" sz="2800" dirty="0" smtClean="0"/>
              <a:t>设备的电子部件，又称适配器，是可插入主板扩充槽的印刷电路板。</a:t>
            </a:r>
          </a:p>
          <a:p>
            <a:pPr>
              <a:lnSpc>
                <a:spcPct val="90000"/>
              </a:lnSpc>
            </a:pPr>
            <a:r>
              <a:rPr lang="zh-CN" altLang="en-US" sz="2800" dirty="0" smtClean="0"/>
              <a:t>引入设备控制器的原因</a:t>
            </a:r>
          </a:p>
          <a:p>
            <a:pPr lvl="1">
              <a:lnSpc>
                <a:spcPct val="90000"/>
              </a:lnSpc>
            </a:pPr>
            <a:r>
              <a:rPr lang="zh-CN" altLang="en-US" dirty="0" smtClean="0"/>
              <a:t>操作系统与控制器打交道，微机和小型机采用单总线模型，实现</a:t>
            </a:r>
            <a:r>
              <a:rPr lang="en-US" altLang="zh-CN" dirty="0" smtClean="0"/>
              <a:t>CPU</a:t>
            </a:r>
            <a:r>
              <a:rPr lang="zh-CN" altLang="en-US" dirty="0" smtClean="0"/>
              <a:t>和控制器间的数据传送，中、大型机则采用多总线结构和多通道方式，以提高并行操作程度。</a:t>
            </a:r>
          </a:p>
          <a:p>
            <a:pPr lvl="1">
              <a:lnSpc>
                <a:spcPct val="90000"/>
              </a:lnSpc>
            </a:pPr>
            <a:r>
              <a:rPr lang="zh-CN" altLang="en-US" dirty="0" smtClean="0"/>
              <a:t>如果没有控制器，复杂操作必须由操作系统来解决，引入控制器后，通过传递简单参数就可进行</a:t>
            </a:r>
            <a:r>
              <a:rPr lang="en-US" altLang="zh-CN" dirty="0" smtClean="0"/>
              <a:t>I/O</a:t>
            </a:r>
            <a:r>
              <a:rPr lang="zh-CN" altLang="en-US" dirty="0" smtClean="0"/>
              <a:t>操作，大大简化系统的设计，有利于计算机系统对各类控制器和设备的兼容性。</a:t>
            </a:r>
          </a:p>
        </p:txBody>
      </p:sp>
    </p:spTree>
  </p:cSld>
  <p:clrMapOvr>
    <a:masterClrMapping/>
  </p:clrMapOvr>
  <p:transition>
    <p:cove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文本占位符 582657"/>
          <p:cNvSpPr>
            <a:spLocks noGrp="1"/>
          </p:cNvSpPr>
          <p:nvPr>
            <p:ph type="body" idx="1"/>
          </p:nvPr>
        </p:nvSpPr>
        <p:spPr>
          <a:xfrm>
            <a:off x="1476375" y="1125538"/>
            <a:ext cx="7199313" cy="579437"/>
          </a:xfrm>
        </p:spPr>
        <p:txBody>
          <a:bodyPr wrap="square" lIns="92075" tIns="46038" rIns="92075" bIns="46038">
            <a:spAutoFit/>
          </a:bodyPr>
          <a:lstStyle/>
          <a:p>
            <a:pPr marL="711200" indent="-711200">
              <a:buFont typeface="Wingdings" panose="05000000000000000000" pitchFamily="2" charset="2"/>
              <a:buNone/>
            </a:pPr>
            <a:r>
              <a:rPr lang="zh-CN" altLang="en-US" sz="3200" dirty="0">
                <a:sym typeface="Symbol" panose="05050102010706020507" pitchFamily="18" charset="2"/>
              </a:rPr>
              <a:t>传统的设备</a:t>
            </a:r>
            <a:r>
              <a:rPr lang="en-US" altLang="zh-CN" sz="3200">
                <a:sym typeface="Symbol" panose="05050102010706020507" pitchFamily="18" charset="2"/>
              </a:rPr>
              <a:t>=</a:t>
            </a:r>
            <a:r>
              <a:rPr lang="zh-CN" altLang="en-US" sz="3200" dirty="0">
                <a:sym typeface="Symbol" panose="05050102010706020507" pitchFamily="18" charset="2"/>
              </a:rPr>
              <a:t>机械部分</a:t>
            </a:r>
            <a:r>
              <a:rPr lang="en-US" altLang="zh-CN" sz="3200">
                <a:sym typeface="Symbol" panose="05050102010706020507" pitchFamily="18" charset="2"/>
              </a:rPr>
              <a:t>+</a:t>
            </a:r>
            <a:r>
              <a:rPr lang="zh-CN" altLang="en-US" sz="3200" dirty="0">
                <a:sym typeface="Symbol" panose="05050102010706020507" pitchFamily="18" charset="2"/>
              </a:rPr>
              <a:t>电子部分</a:t>
            </a:r>
          </a:p>
        </p:txBody>
      </p:sp>
      <p:sp>
        <p:nvSpPr>
          <p:cNvPr id="582659" name="标题 582658"/>
          <p:cNvSpPr>
            <a:spLocks noGrp="1"/>
          </p:cNvSpPr>
          <p:nvPr>
            <p:ph type="title"/>
          </p:nvPr>
        </p:nvSpPr>
        <p:spPr/>
        <p:txBody>
          <a:bodyPr anchor="ctr"/>
          <a:lstStyle/>
          <a:p>
            <a:r>
              <a:rPr lang="en-US" altLang="zh-CN" sz="3200"/>
              <a:t> </a:t>
            </a:r>
            <a:r>
              <a:rPr lang="zh-CN" altLang="en-US" sz="3200" dirty="0"/>
              <a:t>设备控制器</a:t>
            </a:r>
          </a:p>
        </p:txBody>
      </p:sp>
      <p:pic>
        <p:nvPicPr>
          <p:cNvPr id="726016" name="图片 726015"/>
          <p:cNvPicPr>
            <a:picLocks noChangeAspect="1"/>
          </p:cNvPicPr>
          <p:nvPr/>
        </p:nvPicPr>
        <p:blipFill>
          <a:blip r:embed="rId3"/>
          <a:stretch>
            <a:fillRect/>
          </a:stretch>
        </p:blipFill>
        <p:spPr>
          <a:xfrm>
            <a:off x="827088" y="1989138"/>
            <a:ext cx="1652587" cy="2087562"/>
          </a:xfrm>
          <a:prstGeom prst="rect">
            <a:avLst/>
          </a:prstGeom>
          <a:noFill/>
          <a:ln w="9525">
            <a:noFill/>
          </a:ln>
        </p:spPr>
      </p:pic>
      <p:pic>
        <p:nvPicPr>
          <p:cNvPr id="726017" name="图片 726016"/>
          <p:cNvPicPr>
            <a:picLocks noChangeAspect="1"/>
          </p:cNvPicPr>
          <p:nvPr/>
        </p:nvPicPr>
        <p:blipFill>
          <a:blip r:embed="rId4"/>
          <a:stretch>
            <a:fillRect/>
          </a:stretch>
        </p:blipFill>
        <p:spPr>
          <a:xfrm>
            <a:off x="3276600" y="2060575"/>
            <a:ext cx="2232025" cy="1770063"/>
          </a:xfrm>
          <a:prstGeom prst="rect">
            <a:avLst/>
          </a:prstGeom>
          <a:noFill/>
          <a:ln w="9525">
            <a:noFill/>
          </a:ln>
        </p:spPr>
      </p:pic>
      <p:pic>
        <p:nvPicPr>
          <p:cNvPr id="726018" name="图片 726017"/>
          <p:cNvPicPr>
            <a:picLocks noChangeAspect="1"/>
          </p:cNvPicPr>
          <p:nvPr/>
        </p:nvPicPr>
        <p:blipFill>
          <a:blip r:embed="rId5"/>
          <a:stretch>
            <a:fillRect/>
          </a:stretch>
        </p:blipFill>
        <p:spPr>
          <a:xfrm>
            <a:off x="6227763" y="1989138"/>
            <a:ext cx="2286000" cy="2286000"/>
          </a:xfrm>
          <a:prstGeom prst="rect">
            <a:avLst/>
          </a:prstGeom>
          <a:noFill/>
          <a:ln w="9525">
            <a:noFill/>
          </a:ln>
        </p:spPr>
      </p:pic>
      <p:sp>
        <p:nvSpPr>
          <p:cNvPr id="726019" name="矩形 726018"/>
          <p:cNvSpPr/>
          <p:nvPr/>
        </p:nvSpPr>
        <p:spPr>
          <a:xfrm>
            <a:off x="900113" y="4868863"/>
            <a:ext cx="7632700" cy="1066800"/>
          </a:xfrm>
          <a:prstGeom prst="rect">
            <a:avLst/>
          </a:prstGeom>
          <a:noFill/>
          <a:ln w="9525">
            <a:noFill/>
          </a:ln>
        </p:spPr>
        <p:txBody>
          <a:bodyPr lIns="92075" tIns="46038" rIns="92075" bIns="46038">
            <a:spAutoFit/>
          </a:bodyPr>
          <a:lstStyle>
            <a:lvl1pPr marL="812800" lvl="0" indent="-812800" algn="l" defTabSz="914400" rtl="0" eaLnBrk="0" fontAlgn="base" latinLnBrk="0" hangingPunct="0">
              <a:lnSpc>
                <a:spcPct val="100000"/>
              </a:lnSpc>
              <a:spcBef>
                <a:spcPct val="20000"/>
              </a:spcBef>
              <a:spcAft>
                <a:spcPct val="0"/>
              </a:spcAft>
              <a:buClr>
                <a:schemeClr val="tx1"/>
              </a:buClr>
              <a:buFont typeface="Monotype Sorts" charset="2"/>
              <a:buAutoNum type="ea1JpnChsDbPeriod"/>
              <a:defRPr sz="2800" b="1" u="none" kern="1200" baseline="0">
                <a:solidFill>
                  <a:schemeClr val="tx1"/>
                </a:solidFill>
                <a:latin typeface="宋体" panose="02010600030101010101" pitchFamily="2" charset="-122"/>
                <a:ea typeface="宋体" panose="02010600030101010101" pitchFamily="2" charset="-122"/>
              </a:defRPr>
            </a:lvl1pPr>
            <a:lvl2pPr marL="1282700" lvl="1" indent="-711200" algn="l" defTabSz="914400" rtl="0" eaLnBrk="0" fontAlgn="base" latinLnBrk="0" hangingPunct="0">
              <a:lnSpc>
                <a:spcPct val="100000"/>
              </a:lnSpc>
              <a:spcBef>
                <a:spcPct val="20000"/>
              </a:spcBef>
              <a:spcAft>
                <a:spcPct val="0"/>
              </a:spcAft>
              <a:buClr>
                <a:schemeClr val="tx1"/>
              </a:buClr>
              <a:buFont typeface="Wingdings" panose="05000000000000000000" pitchFamily="2" charset="2"/>
              <a:buAutoNum type="arabicPeriod"/>
              <a:defRPr sz="2400" b="1" i="0" u="none" kern="1200" baseline="0">
                <a:solidFill>
                  <a:schemeClr val="tx1"/>
                </a:solidFill>
                <a:latin typeface="宋体" panose="02010600030101010101" pitchFamily="2" charset="-122"/>
                <a:ea typeface="宋体" panose="02010600030101010101" pitchFamily="2" charset="-122"/>
              </a:defRPr>
            </a:lvl2pPr>
            <a:lvl3pPr marL="1662430" lvl="2" indent="-609600" algn="l" defTabSz="914400" rtl="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l"/>
              <a:defRPr sz="2000" b="1" i="0" u="none" kern="1200" baseline="0">
                <a:solidFill>
                  <a:schemeClr val="tx1"/>
                </a:solidFill>
                <a:latin typeface="宋体" panose="02010600030101010101" pitchFamily="2" charset="-122"/>
                <a:ea typeface="宋体" panose="02010600030101010101" pitchFamily="2" charset="-122"/>
              </a:defRPr>
            </a:lvl3pPr>
            <a:lvl4pPr marL="2049780" lvl="3" indent="-508000" algn="l" defTabSz="914400" rtl="0" eaLnBrk="0" fontAlgn="base" latinLnBrk="0" hangingPunct="0">
              <a:lnSpc>
                <a:spcPct val="100000"/>
              </a:lnSpc>
              <a:spcBef>
                <a:spcPct val="20000"/>
              </a:spcBef>
              <a:spcAft>
                <a:spcPct val="0"/>
              </a:spcAft>
              <a:buClr>
                <a:schemeClr val="tx1"/>
              </a:buClr>
              <a:buSzPct val="80000"/>
              <a:buFont typeface="Wingdings" panose="05000000000000000000" pitchFamily="2" charset="2"/>
              <a:buChar char="n"/>
              <a:defRPr sz="1800" b="1" i="0" u="none" kern="1200" baseline="0">
                <a:solidFill>
                  <a:schemeClr val="tx1"/>
                </a:solidFill>
                <a:latin typeface="宋体" panose="02010600030101010101" pitchFamily="2" charset="-122"/>
                <a:ea typeface="宋体" panose="02010600030101010101" pitchFamily="2" charset="-122"/>
              </a:defRPr>
            </a:lvl4pPr>
            <a:lvl5pPr marL="2392680" lvl="4" indent="-508000" algn="l" defTabSz="914400" rtl="0" eaLnBrk="0" fontAlgn="base" latinLnBrk="0" hangingPunct="0">
              <a:lnSpc>
                <a:spcPct val="100000"/>
              </a:lnSpc>
              <a:spcBef>
                <a:spcPct val="20000"/>
              </a:spcBef>
              <a:spcAft>
                <a:spcPct val="0"/>
              </a:spcAft>
              <a:buClr>
                <a:schemeClr val="tx1"/>
              </a:buClr>
              <a:buSzPct val="80000"/>
              <a:buFont typeface="Wingdings" panose="05000000000000000000" pitchFamily="2" charset="2"/>
              <a:buChar char="u"/>
              <a:defRPr sz="1600" b="1" i="0" u="none" kern="1200" baseline="0">
                <a:solidFill>
                  <a:schemeClr val="tx1"/>
                </a:solidFill>
                <a:latin typeface="宋体" panose="02010600030101010101" pitchFamily="2" charset="-122"/>
                <a:ea typeface="宋体" panose="02010600030101010101" pitchFamily="2" charset="-122"/>
              </a:defRPr>
            </a:lvl5pPr>
          </a:lstStyle>
          <a:p>
            <a:pPr marL="0" lvl="0" indent="0">
              <a:buFont typeface="Wingdings" panose="05000000000000000000" pitchFamily="2" charset="2"/>
              <a:buNone/>
            </a:pPr>
            <a:r>
              <a:rPr lang="zh-CN" altLang="en-US" sz="3200" dirty="0">
                <a:sym typeface="Symbol" panose="05050102010706020507" pitchFamily="18" charset="2"/>
              </a:rPr>
              <a:t>    将电子部分从设备中分离出来作为一个独立部件，就是控制器。</a:t>
            </a:r>
          </a:p>
        </p:txBody>
      </p:sp>
    </p:spTree>
  </p:cSld>
  <p:clrMapOvr>
    <a:masterClrMapping/>
  </p:clrMapOvr>
  <p:transition spd="med">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4" name="标题 727043"/>
          <p:cNvSpPr>
            <a:spLocks noGrp="1"/>
          </p:cNvSpPr>
          <p:nvPr>
            <p:ph type="title"/>
          </p:nvPr>
        </p:nvSpPr>
        <p:spPr/>
        <p:txBody>
          <a:bodyPr vert="horz" wrap="square" lIns="91440" tIns="45720" rIns="91440" bIns="45720" anchor="ctr"/>
          <a:lstStyle/>
          <a:p>
            <a:r>
              <a:rPr lang="en-US" altLang="zh-CN"/>
              <a:t>  </a:t>
            </a:r>
            <a:r>
              <a:rPr lang="zh-CN" altLang="en-US" dirty="0"/>
              <a:t>设备控制器</a:t>
            </a:r>
          </a:p>
        </p:txBody>
      </p:sp>
      <p:pic>
        <p:nvPicPr>
          <p:cNvPr id="727045" name="图片 727044"/>
          <p:cNvPicPr>
            <a:picLocks noChangeAspect="1"/>
          </p:cNvPicPr>
          <p:nvPr/>
        </p:nvPicPr>
        <p:blipFill>
          <a:blip r:embed="rId2"/>
          <a:stretch>
            <a:fillRect/>
          </a:stretch>
        </p:blipFill>
        <p:spPr>
          <a:xfrm>
            <a:off x="1259632" y="1484784"/>
            <a:ext cx="6840538" cy="5130800"/>
          </a:xfrm>
          <a:prstGeom prst="rect">
            <a:avLst/>
          </a:prstGeom>
          <a:noFill/>
          <a:ln w="9525">
            <a:noFill/>
          </a:ln>
        </p:spPr>
      </p:pic>
    </p:spTree>
  </p:cSld>
  <p:clrMapOvr>
    <a:masterClrMapping/>
  </p:clrMapOvr>
  <p:transition spd="med">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8117" name="图片 728116"/>
          <p:cNvPicPr>
            <a:picLocks noChangeAspect="1"/>
          </p:cNvPicPr>
          <p:nvPr/>
        </p:nvPicPr>
        <p:blipFill>
          <a:blip r:embed="rId2"/>
          <a:srcRect r="24010"/>
          <a:stretch>
            <a:fillRect/>
          </a:stretch>
        </p:blipFill>
        <p:spPr>
          <a:xfrm>
            <a:off x="323850" y="0"/>
            <a:ext cx="7956550" cy="6561138"/>
          </a:xfrm>
          <a:prstGeom prst="rect">
            <a:avLst/>
          </a:prstGeom>
          <a:noFill/>
          <a:ln w="9525">
            <a:noFill/>
          </a:ln>
        </p:spPr>
      </p:pic>
    </p:spTree>
  </p:cSld>
  <p:clrMapOvr>
    <a:masterClrMapping/>
  </p:clrMapOvr>
  <p:transition spd="med">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026"/>
          <p:cNvSpPr>
            <a:spLocks noGrp="1" noChangeArrowheads="1"/>
          </p:cNvSpPr>
          <p:nvPr>
            <p:ph type="title" idx="4294967295"/>
          </p:nvPr>
        </p:nvSpPr>
        <p:spPr>
          <a:xfrm>
            <a:off x="468313" y="228600"/>
            <a:ext cx="8534400" cy="1219200"/>
          </a:xfrm>
        </p:spPr>
        <p:txBody>
          <a:bodyPr/>
          <a:lstStyle/>
          <a:p>
            <a:pPr eaLnBrk="1" hangingPunct="1"/>
            <a:r>
              <a:rPr lang="zh-CN" altLang="en-US" sz="4800" smtClean="0">
                <a:ea typeface="华文新魏" panose="02010800040101010101" pitchFamily="2" charset="-122"/>
              </a:rPr>
              <a:t>设备控制器功能和结构</a:t>
            </a:r>
            <a:r>
              <a:rPr lang="en-US" altLang="zh-CN" sz="4800" smtClean="0">
                <a:ea typeface="华文新魏" panose="02010800040101010101" pitchFamily="2" charset="-122"/>
              </a:rPr>
              <a:t>(1)</a:t>
            </a:r>
          </a:p>
        </p:txBody>
      </p:sp>
      <p:sp>
        <p:nvSpPr>
          <p:cNvPr id="39938" name="Rectangle 1027"/>
          <p:cNvSpPr>
            <a:spLocks noGrp="1" noChangeArrowheads="1"/>
          </p:cNvSpPr>
          <p:nvPr>
            <p:ph type="body" idx="4294967295"/>
          </p:nvPr>
        </p:nvSpPr>
        <p:spPr>
          <a:xfrm>
            <a:off x="611188" y="1484313"/>
            <a:ext cx="8208962" cy="4992687"/>
          </a:xfrm>
        </p:spPr>
        <p:txBody>
          <a:bodyPr/>
          <a:lstStyle/>
          <a:p>
            <a:r>
              <a:rPr lang="zh-CN" altLang="en-US" sz="3000" smtClean="0"/>
              <a:t>设备控制器是</a:t>
            </a:r>
            <a:r>
              <a:rPr lang="en-US" altLang="zh-CN" sz="3000" smtClean="0"/>
              <a:t>CPU</a:t>
            </a:r>
            <a:r>
              <a:rPr lang="zh-CN" altLang="en-US" sz="3000" smtClean="0"/>
              <a:t>和设备之间的接口，负责接收从</a:t>
            </a:r>
            <a:r>
              <a:rPr lang="en-US" altLang="zh-CN" sz="3000" smtClean="0"/>
              <a:t>CPU</a:t>
            </a:r>
            <a:r>
              <a:rPr lang="zh-CN" altLang="en-US" sz="3000" smtClean="0"/>
              <a:t>发来的命令，控制</a:t>
            </a:r>
            <a:r>
              <a:rPr lang="en-US" altLang="zh-CN" sz="3000" smtClean="0"/>
              <a:t>I/O</a:t>
            </a:r>
            <a:r>
              <a:rPr lang="zh-CN" altLang="en-US" sz="3000" smtClean="0"/>
              <a:t>设备操作，实现内存和设备之间的数据传输。</a:t>
            </a:r>
          </a:p>
          <a:p>
            <a:r>
              <a:rPr lang="zh-CN" altLang="en-US" sz="3000" smtClean="0"/>
              <a:t>设备控制器是一个可编址设备，当它连接多台设备时，则应具有多个设备地址。</a:t>
            </a:r>
          </a:p>
        </p:txBody>
      </p:sp>
    </p:spTree>
  </p:cSld>
  <p:clrMapOvr>
    <a:masterClrMapping/>
  </p:clrMapOvr>
  <p:transition>
    <p:cove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idx="4294967295"/>
          </p:nvPr>
        </p:nvSpPr>
        <p:spPr>
          <a:xfrm>
            <a:off x="468313" y="228600"/>
            <a:ext cx="8534400" cy="1219200"/>
          </a:xfrm>
        </p:spPr>
        <p:txBody>
          <a:bodyPr/>
          <a:lstStyle/>
          <a:p>
            <a:pPr eaLnBrk="1" hangingPunct="1"/>
            <a:r>
              <a:rPr lang="zh-CN" altLang="en-US" sz="4800" smtClean="0">
                <a:ea typeface="华文新魏" panose="02010800040101010101" pitchFamily="2" charset="-122"/>
              </a:rPr>
              <a:t>设备控制器功能和结构</a:t>
            </a:r>
            <a:r>
              <a:rPr lang="en-US" altLang="zh-CN" sz="4800" smtClean="0">
                <a:ea typeface="华文新魏" panose="02010800040101010101" pitchFamily="2" charset="-122"/>
              </a:rPr>
              <a:t>(2)</a:t>
            </a:r>
          </a:p>
        </p:txBody>
      </p:sp>
      <p:sp>
        <p:nvSpPr>
          <p:cNvPr id="40962" name="Rectangle 3"/>
          <p:cNvSpPr>
            <a:spLocks noGrp="1" noChangeArrowheads="1"/>
          </p:cNvSpPr>
          <p:nvPr>
            <p:ph type="body" idx="4294967295"/>
          </p:nvPr>
        </p:nvSpPr>
        <p:spPr>
          <a:xfrm>
            <a:off x="468313" y="1557338"/>
            <a:ext cx="8280400" cy="4919662"/>
          </a:xfrm>
        </p:spPr>
        <p:txBody>
          <a:bodyPr/>
          <a:lstStyle/>
          <a:p>
            <a:r>
              <a:rPr lang="zh-CN" altLang="en-US" sz="2600" smtClean="0"/>
              <a:t>设备控制器主要功能：</a:t>
            </a:r>
            <a:endParaRPr lang="en-US" altLang="zh-CN" sz="2600" smtClean="0"/>
          </a:p>
          <a:p>
            <a:pPr lvl="1"/>
            <a:r>
              <a:rPr lang="zh-CN" altLang="en-US" sz="2400" smtClean="0"/>
              <a:t>接收和识别</a:t>
            </a:r>
            <a:r>
              <a:rPr lang="en-US" altLang="zh-CN" sz="2400" smtClean="0"/>
              <a:t>CPU</a:t>
            </a:r>
            <a:r>
              <a:rPr lang="zh-CN" altLang="en-US" sz="2400" smtClean="0"/>
              <a:t>或通道发来的命令</a:t>
            </a:r>
          </a:p>
          <a:p>
            <a:pPr lvl="1"/>
            <a:r>
              <a:rPr lang="zh-CN" altLang="en-US" sz="2400" smtClean="0"/>
              <a:t>实现数据交换</a:t>
            </a:r>
            <a:r>
              <a:rPr lang="en-US" altLang="zh-CN" sz="2400" smtClean="0"/>
              <a:t>,</a:t>
            </a:r>
            <a:r>
              <a:rPr lang="zh-CN" altLang="en-US" sz="2400" smtClean="0"/>
              <a:t>包括设备和控制器间的数据传输</a:t>
            </a:r>
          </a:p>
          <a:p>
            <a:pPr lvl="1"/>
            <a:r>
              <a:rPr lang="zh-CN" altLang="en-US" sz="2400" smtClean="0"/>
              <a:t>发现和记录设备及自身的状态信息，供</a:t>
            </a:r>
            <a:r>
              <a:rPr lang="en-US" altLang="zh-CN" sz="2400" smtClean="0"/>
              <a:t>CPU</a:t>
            </a:r>
            <a:r>
              <a:rPr lang="zh-CN" altLang="en-US" sz="2400" smtClean="0"/>
              <a:t>处理</a:t>
            </a:r>
          </a:p>
          <a:p>
            <a:pPr lvl="1"/>
            <a:r>
              <a:rPr lang="zh-CN" altLang="en-US" sz="2400" smtClean="0"/>
              <a:t>设备地址识别</a:t>
            </a:r>
          </a:p>
          <a:p>
            <a:r>
              <a:rPr lang="zh-CN" altLang="en-US" sz="2600" smtClean="0"/>
              <a:t>设备控制器组成</a:t>
            </a:r>
          </a:p>
          <a:p>
            <a:pPr lvl="1"/>
            <a:r>
              <a:rPr lang="zh-CN" altLang="en-US" sz="2400" smtClean="0"/>
              <a:t>命令寄存器及译码器</a:t>
            </a:r>
          </a:p>
          <a:p>
            <a:pPr lvl="1"/>
            <a:r>
              <a:rPr lang="zh-CN" altLang="en-US" sz="2400" smtClean="0"/>
              <a:t>数据寄存器</a:t>
            </a:r>
          </a:p>
          <a:p>
            <a:pPr lvl="1"/>
            <a:r>
              <a:rPr lang="zh-CN" altLang="en-US" sz="2400" smtClean="0"/>
              <a:t>状态寄存器</a:t>
            </a:r>
          </a:p>
          <a:p>
            <a:pPr lvl="1"/>
            <a:r>
              <a:rPr lang="zh-CN" altLang="en-US" sz="2400" smtClean="0"/>
              <a:t>地址译码器</a:t>
            </a:r>
            <a:endParaRPr lang="en-US" altLang="zh-CN" sz="2400" smtClean="0"/>
          </a:p>
        </p:txBody>
      </p:sp>
    </p:spTree>
  </p:cSld>
  <p:clrMapOvr>
    <a:masterClrMapping/>
  </p:clrMapOvr>
  <p:transition>
    <p:cove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文本占位符 772097"/>
          <p:cNvSpPr>
            <a:spLocks noGrp="1"/>
          </p:cNvSpPr>
          <p:nvPr>
            <p:ph type="body" idx="1"/>
          </p:nvPr>
        </p:nvSpPr>
        <p:spPr>
          <a:xfrm>
            <a:off x="323528" y="1229316"/>
            <a:ext cx="6518275" cy="681990"/>
          </a:xfrm>
        </p:spPr>
        <p:txBody>
          <a:bodyPr wrap="square" lIns="92075" tIns="46038" rIns="92075" bIns="46038">
            <a:spAutoFit/>
          </a:bodyPr>
          <a:lstStyle/>
          <a:p>
            <a:pPr marL="711200" indent="-711200">
              <a:lnSpc>
                <a:spcPct val="120000"/>
              </a:lnSpc>
              <a:buFont typeface="Wingdings" panose="05000000000000000000" pitchFamily="2" charset="2"/>
              <a:buNone/>
            </a:pPr>
            <a:r>
              <a:rPr lang="zh-CN" altLang="en-US" dirty="0">
                <a:sym typeface="Symbol" panose="05050102010706020507" pitchFamily="18" charset="2"/>
              </a:rPr>
              <a:t>设备控制器的组成</a:t>
            </a:r>
          </a:p>
        </p:txBody>
      </p:sp>
      <p:sp>
        <p:nvSpPr>
          <p:cNvPr id="772099" name="标题 772098"/>
          <p:cNvSpPr>
            <a:spLocks noGrp="1"/>
          </p:cNvSpPr>
          <p:nvPr>
            <p:ph type="title"/>
          </p:nvPr>
        </p:nvSpPr>
        <p:spPr>
          <a:xfrm>
            <a:off x="700650" y="109017"/>
            <a:ext cx="7772400" cy="1143000"/>
          </a:xfrm>
        </p:spPr>
        <p:txBody>
          <a:bodyPr vert="horz" wrap="square" lIns="91440" tIns="45720" rIns="91440" bIns="45720" anchor="ctr"/>
          <a:lstStyle/>
          <a:p>
            <a:r>
              <a:rPr lang="en-US" altLang="zh-CN" dirty="0"/>
              <a:t>  </a:t>
            </a:r>
            <a:r>
              <a:rPr lang="zh-CN" altLang="en-US" dirty="0"/>
              <a:t>设备控制器</a:t>
            </a:r>
          </a:p>
        </p:txBody>
      </p:sp>
      <p:grpSp>
        <p:nvGrpSpPr>
          <p:cNvPr id="772100" name="组合 772099"/>
          <p:cNvGrpSpPr/>
          <p:nvPr/>
        </p:nvGrpSpPr>
        <p:grpSpPr>
          <a:xfrm>
            <a:off x="16437" y="2060848"/>
            <a:ext cx="8891588" cy="4321175"/>
            <a:chOff x="0" y="1162"/>
            <a:chExt cx="5601" cy="2722"/>
          </a:xfrm>
        </p:grpSpPr>
        <p:sp>
          <p:nvSpPr>
            <p:cNvPr id="772101" name="文本框 772100"/>
            <p:cNvSpPr txBox="1"/>
            <p:nvPr/>
          </p:nvSpPr>
          <p:spPr>
            <a:xfrm>
              <a:off x="2426" y="2931"/>
              <a:ext cx="1043" cy="589"/>
            </a:xfrm>
            <a:prstGeom prst="rect">
              <a:avLst/>
            </a:prstGeom>
            <a:noFill/>
            <a:ln w="9525" cap="flat" cmpd="sng">
              <a:solidFill>
                <a:schemeClr val="tx1"/>
              </a:solidFill>
              <a:prstDash val="solid"/>
              <a:miter/>
              <a:headEnd type="none" w="med" len="med"/>
              <a:tailEnd type="none" w="med" len="med"/>
            </a:ln>
          </p:spPr>
          <p:txBody>
            <a:bodyPr lIns="92075" tIns="46038" rIns="92075" bIns="46038" anchor="ctr" anchorCtr="1"/>
            <a:lstStyle/>
            <a:p>
              <a:pPr>
                <a:spcBef>
                  <a:spcPct val="50000"/>
                </a:spcBef>
                <a:buClr>
                  <a:schemeClr val="tx1"/>
                </a:buClr>
                <a:buFont typeface="Times New Roman" panose="02020603050405020304" pitchFamily="18" charset="0"/>
              </a:pPr>
              <a:r>
                <a:rPr lang="zh-CN" altLang="en-US" sz="2000" b="1" dirty="0" smtClean="0">
                  <a:latin typeface="宋体" panose="02010600030101010101" pitchFamily="2" charset="-122"/>
                  <a:ea typeface="宋体" panose="02010600030101010101" pitchFamily="2" charset="-122"/>
                </a:rPr>
                <a:t>地址译码和</a:t>
              </a:r>
              <a:r>
                <a:rPr lang="en-US" altLang="zh-CN" sz="2000" b="1" dirty="0" smtClean="0">
                  <a:latin typeface="宋体" panose="02010600030101010101" pitchFamily="2" charset="-122"/>
                  <a:ea typeface="宋体" panose="02010600030101010101" pitchFamily="2" charset="-122"/>
                </a:rPr>
                <a:t>I/O</a:t>
              </a:r>
              <a:r>
                <a:rPr lang="zh-CN" altLang="en-US" sz="2000" b="1" dirty="0" smtClean="0">
                  <a:latin typeface="宋体" panose="02010600030101010101" pitchFamily="2" charset="-122"/>
                  <a:ea typeface="宋体" panose="02010600030101010101" pitchFamily="2" charset="-122"/>
                </a:rPr>
                <a:t>控制逻辑</a:t>
              </a:r>
              <a:endParaRPr lang="zh-CN" altLang="en-US" sz="2000" b="1" dirty="0">
                <a:latin typeface="宋体" panose="02010600030101010101" pitchFamily="2" charset="-122"/>
                <a:ea typeface="宋体" panose="02010600030101010101" pitchFamily="2" charset="-122"/>
              </a:endParaRPr>
            </a:p>
          </p:txBody>
        </p:sp>
        <p:sp>
          <p:nvSpPr>
            <p:cNvPr id="772102" name="文本框 772101"/>
            <p:cNvSpPr txBox="1"/>
            <p:nvPr/>
          </p:nvSpPr>
          <p:spPr>
            <a:xfrm>
              <a:off x="3243" y="1162"/>
              <a:ext cx="1769" cy="250"/>
            </a:xfrm>
            <a:prstGeom prst="rect">
              <a:avLst/>
            </a:prstGeom>
            <a:noFill/>
            <a:ln w="9525">
              <a:noFill/>
            </a:ln>
          </p:spPr>
          <p:txBody>
            <a:bodyPr lIns="92075" tIns="46038" rIns="92075" bIns="46038" anchor="ctr" anchorCtr="1">
              <a:spAutoFit/>
            </a:bodyPr>
            <a:lstStyle/>
            <a:p>
              <a:pPr>
                <a:spcBef>
                  <a:spcPct val="50000"/>
                </a:spcBef>
                <a:buClr>
                  <a:schemeClr val="tx1"/>
                </a:buClr>
                <a:buFont typeface="Times New Roman" panose="02020603050405020304" pitchFamily="18" charset="0"/>
              </a:pPr>
              <a:r>
                <a:rPr lang="zh-CN" altLang="en-US" sz="2000" b="1" dirty="0">
                  <a:latin typeface="宋体" panose="02010600030101010101" pitchFamily="2" charset="-122"/>
                  <a:ea typeface="宋体" panose="02010600030101010101" pitchFamily="2" charset="-122"/>
                  <a:sym typeface="Symbol" panose="05050102010706020507" pitchFamily="18" charset="2"/>
                </a:rPr>
                <a:t>控制器与设备的接口</a:t>
              </a:r>
            </a:p>
          </p:txBody>
        </p:sp>
        <p:sp>
          <p:nvSpPr>
            <p:cNvPr id="772103" name="文本框 772102"/>
            <p:cNvSpPr txBox="1"/>
            <p:nvPr/>
          </p:nvSpPr>
          <p:spPr>
            <a:xfrm>
              <a:off x="3968" y="1520"/>
              <a:ext cx="726" cy="640"/>
            </a:xfrm>
            <a:prstGeom prst="rect">
              <a:avLst/>
            </a:prstGeom>
            <a:noFill/>
            <a:ln w="9525" cap="flat" cmpd="sng">
              <a:solidFill>
                <a:schemeClr val="tx1"/>
              </a:solidFill>
              <a:prstDash val="solid"/>
              <a:miter/>
              <a:headEnd type="none" w="med" len="med"/>
              <a:tailEnd type="none" w="med" len="med"/>
            </a:ln>
          </p:spPr>
          <p:txBody>
            <a:bodyPr lIns="92075" tIns="46038" rIns="92075" bIns="46038" anchor="ctr" anchorCtr="1">
              <a:spAutoFit/>
            </a:bodyPr>
            <a:lstStyle/>
            <a:p>
              <a:pPr>
                <a:spcBef>
                  <a:spcPct val="50000"/>
                </a:spcBef>
                <a:buClr>
                  <a:schemeClr val="tx1"/>
                </a:buClr>
                <a:buFont typeface="Times New Roman" panose="02020603050405020304" pitchFamily="18" charset="0"/>
              </a:pPr>
              <a:r>
                <a:rPr lang="zh-CN" altLang="en-US" sz="2000" b="1" dirty="0">
                  <a:latin typeface="宋体" panose="02010600030101010101" pitchFamily="2" charset="-122"/>
                  <a:ea typeface="宋体" panose="02010600030101010101" pitchFamily="2" charset="-122"/>
                  <a:sym typeface="Symbol" panose="05050102010706020507" pitchFamily="18" charset="2"/>
                </a:rPr>
                <a:t>控制器与设备的接口</a:t>
              </a:r>
              <a:r>
                <a:rPr lang="en-US" altLang="zh-CN" sz="2000" b="1">
                  <a:latin typeface="宋体" panose="02010600030101010101" pitchFamily="2" charset="-122"/>
                  <a:ea typeface="宋体" panose="02010600030101010101" pitchFamily="2" charset="-122"/>
                  <a:sym typeface="Symbol" panose="05050102010706020507" pitchFamily="18" charset="2"/>
                </a:rPr>
                <a:t>1</a:t>
              </a:r>
            </a:p>
          </p:txBody>
        </p:sp>
        <p:sp>
          <p:nvSpPr>
            <p:cNvPr id="772104" name="文本框 772103"/>
            <p:cNvSpPr txBox="1"/>
            <p:nvPr/>
          </p:nvSpPr>
          <p:spPr>
            <a:xfrm>
              <a:off x="3969" y="3017"/>
              <a:ext cx="725" cy="640"/>
            </a:xfrm>
            <a:prstGeom prst="rect">
              <a:avLst/>
            </a:prstGeom>
            <a:noFill/>
            <a:ln w="9525" cap="flat" cmpd="sng">
              <a:solidFill>
                <a:schemeClr val="tx1"/>
              </a:solidFill>
              <a:prstDash val="solid"/>
              <a:miter/>
              <a:headEnd type="none" w="med" len="med"/>
              <a:tailEnd type="none" w="med" len="med"/>
            </a:ln>
          </p:spPr>
          <p:txBody>
            <a:bodyPr lIns="92075" tIns="46038" rIns="92075" bIns="46038" anchor="ctr" anchorCtr="1">
              <a:spAutoFit/>
            </a:bodyPr>
            <a:lstStyle/>
            <a:p>
              <a:pPr>
                <a:spcBef>
                  <a:spcPct val="50000"/>
                </a:spcBef>
                <a:buClr>
                  <a:schemeClr val="tx1"/>
                </a:buClr>
                <a:buFont typeface="Times New Roman" panose="02020603050405020304" pitchFamily="18" charset="0"/>
              </a:pPr>
              <a:r>
                <a:rPr lang="zh-CN" altLang="en-US" sz="2000" b="1" dirty="0">
                  <a:latin typeface="宋体" panose="02010600030101010101" pitchFamily="2" charset="-122"/>
                  <a:ea typeface="宋体" panose="02010600030101010101" pitchFamily="2" charset="-122"/>
                  <a:sym typeface="Symbol" panose="05050102010706020507" pitchFamily="18" charset="2"/>
                </a:rPr>
                <a:t>控制器与设备的接口</a:t>
              </a:r>
              <a:r>
                <a:rPr lang="en-US" altLang="zh-CN" sz="2000" b="1">
                  <a:latin typeface="宋体" panose="02010600030101010101" pitchFamily="2" charset="-122"/>
                  <a:ea typeface="宋体" panose="02010600030101010101" pitchFamily="2" charset="-122"/>
                  <a:sym typeface="Symbol" panose="05050102010706020507" pitchFamily="18" charset="2"/>
                </a:rPr>
                <a:t>i</a:t>
              </a:r>
            </a:p>
          </p:txBody>
        </p:sp>
        <p:sp>
          <p:nvSpPr>
            <p:cNvPr id="772105" name="文本框 772104"/>
            <p:cNvSpPr txBox="1"/>
            <p:nvPr/>
          </p:nvSpPr>
          <p:spPr>
            <a:xfrm>
              <a:off x="431" y="1162"/>
              <a:ext cx="2086" cy="250"/>
            </a:xfrm>
            <a:prstGeom prst="rect">
              <a:avLst/>
            </a:prstGeom>
            <a:noFill/>
            <a:ln w="9525">
              <a:noFill/>
            </a:ln>
          </p:spPr>
          <p:txBody>
            <a:bodyPr lIns="92075" tIns="46038" rIns="92075" bIns="46038" anchor="ctr" anchorCtr="1">
              <a:spAutoFit/>
            </a:bodyPr>
            <a:lstStyle/>
            <a:p>
              <a:pPr>
                <a:spcBef>
                  <a:spcPct val="50000"/>
                </a:spcBef>
                <a:buClr>
                  <a:schemeClr val="tx1"/>
                </a:buClr>
                <a:buFont typeface="Times New Roman" panose="02020603050405020304" pitchFamily="18" charset="0"/>
              </a:pPr>
              <a:r>
                <a:rPr lang="en-US" altLang="zh-CN" sz="2000" b="1" dirty="0">
                  <a:latin typeface="宋体" panose="02010600030101010101" pitchFamily="2" charset="-122"/>
                  <a:ea typeface="宋体" panose="02010600030101010101" pitchFamily="2" charset="-122"/>
                  <a:sym typeface="Symbol" panose="05050102010706020507" pitchFamily="18" charset="2"/>
                </a:rPr>
                <a:t>CPU</a:t>
              </a:r>
              <a:r>
                <a:rPr lang="zh-CN" altLang="en-US" sz="2000" b="1" dirty="0">
                  <a:latin typeface="宋体" panose="02010600030101010101" pitchFamily="2" charset="-122"/>
                  <a:ea typeface="宋体" panose="02010600030101010101" pitchFamily="2" charset="-122"/>
                  <a:sym typeface="Symbol" panose="05050102010706020507" pitchFamily="18" charset="2"/>
                </a:rPr>
                <a:t>与控制器的接口</a:t>
              </a:r>
              <a:endParaRPr lang="en-US" altLang="zh-CN" sz="2000" b="1" dirty="0">
                <a:latin typeface="宋体" panose="02010600030101010101" pitchFamily="2" charset="-122"/>
                <a:ea typeface="宋体" panose="02010600030101010101" pitchFamily="2" charset="-122"/>
                <a:sym typeface="Symbol" panose="05050102010706020507" pitchFamily="18" charset="2"/>
              </a:endParaRPr>
            </a:p>
          </p:txBody>
        </p:sp>
        <p:grpSp>
          <p:nvGrpSpPr>
            <p:cNvPr id="772106" name="组合 772105"/>
            <p:cNvGrpSpPr/>
            <p:nvPr/>
          </p:nvGrpSpPr>
          <p:grpSpPr>
            <a:xfrm>
              <a:off x="884" y="1570"/>
              <a:ext cx="1225" cy="2132"/>
              <a:chOff x="567" y="1570"/>
              <a:chExt cx="1225" cy="2132"/>
            </a:xfrm>
          </p:grpSpPr>
          <p:sp>
            <p:nvSpPr>
              <p:cNvPr id="772107" name="文本框 772106"/>
              <p:cNvSpPr txBox="1"/>
              <p:nvPr/>
            </p:nvSpPr>
            <p:spPr>
              <a:xfrm>
                <a:off x="703" y="1706"/>
                <a:ext cx="953" cy="256"/>
              </a:xfrm>
              <a:prstGeom prst="rect">
                <a:avLst/>
              </a:prstGeom>
              <a:noFill/>
              <a:ln w="9525" cap="flat" cmpd="sng">
                <a:solidFill>
                  <a:schemeClr val="tx1"/>
                </a:solidFill>
                <a:prstDash val="solid"/>
                <a:miter/>
                <a:headEnd type="none" w="med" len="med"/>
                <a:tailEnd type="none" w="med" len="med"/>
              </a:ln>
            </p:spPr>
            <p:txBody>
              <a:bodyPr lIns="92075" tIns="46038" rIns="92075" bIns="46038" anchor="ctr" anchorCtr="1">
                <a:spAutoFit/>
              </a:bodyPr>
              <a:lstStyle/>
              <a:p>
                <a:pPr>
                  <a:spcBef>
                    <a:spcPct val="50000"/>
                  </a:spcBef>
                  <a:buClr>
                    <a:schemeClr val="tx1"/>
                  </a:buClr>
                  <a:buFont typeface="Times New Roman" panose="02020603050405020304" pitchFamily="18" charset="0"/>
                </a:pPr>
                <a:r>
                  <a:rPr lang="zh-CN" altLang="en-US" sz="2000" b="1" dirty="0">
                    <a:latin typeface="宋体" panose="02010600030101010101" pitchFamily="2" charset="-122"/>
                    <a:ea typeface="宋体" panose="02010600030101010101" pitchFamily="2" charset="-122"/>
                  </a:rPr>
                  <a:t>数据寄存器</a:t>
                </a:r>
              </a:p>
            </p:txBody>
          </p:sp>
          <p:sp>
            <p:nvSpPr>
              <p:cNvPr id="772108" name="文本框 772107"/>
              <p:cNvSpPr txBox="1"/>
              <p:nvPr/>
            </p:nvSpPr>
            <p:spPr>
              <a:xfrm>
                <a:off x="703" y="2250"/>
                <a:ext cx="953" cy="448"/>
              </a:xfrm>
              <a:prstGeom prst="rect">
                <a:avLst/>
              </a:prstGeom>
              <a:noFill/>
              <a:ln w="9525" cap="flat" cmpd="sng">
                <a:solidFill>
                  <a:schemeClr val="tx1"/>
                </a:solidFill>
                <a:prstDash val="solid"/>
                <a:miter/>
                <a:headEnd type="none" w="med" len="med"/>
                <a:tailEnd type="none" w="med" len="med"/>
              </a:ln>
            </p:spPr>
            <p:txBody>
              <a:bodyPr lIns="92075" tIns="46038" rIns="92075" bIns="46038" anchor="ctr" anchorCtr="1">
                <a:spAutoFit/>
              </a:bodyPr>
              <a:lstStyle/>
              <a:p>
                <a:pPr>
                  <a:spcBef>
                    <a:spcPct val="50000"/>
                  </a:spcBef>
                  <a:buClr>
                    <a:schemeClr val="tx1"/>
                  </a:buClr>
                  <a:buFont typeface="Times New Roman" panose="02020603050405020304" pitchFamily="18" charset="0"/>
                </a:pPr>
                <a:r>
                  <a:rPr lang="zh-CN" altLang="en-US" sz="2000" b="1" dirty="0">
                    <a:latin typeface="宋体" panose="02010600030101010101" pitchFamily="2" charset="-122"/>
                    <a:ea typeface="宋体" panose="02010600030101010101" pitchFamily="2" charset="-122"/>
                  </a:rPr>
                  <a:t>控制</a:t>
                </a:r>
                <a:r>
                  <a:rPr lang="en-US" altLang="zh-CN" sz="2000" b="1">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状态    寄存器</a:t>
                </a:r>
              </a:p>
            </p:txBody>
          </p:sp>
          <p:sp>
            <p:nvSpPr>
              <p:cNvPr id="772109" name="矩形 772108"/>
              <p:cNvSpPr/>
              <p:nvPr/>
            </p:nvSpPr>
            <p:spPr>
              <a:xfrm>
                <a:off x="567" y="1570"/>
                <a:ext cx="1225" cy="213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grpSp>
        <p:sp>
          <p:nvSpPr>
            <p:cNvPr id="772110" name="矩形 772109"/>
            <p:cNvSpPr/>
            <p:nvPr/>
          </p:nvSpPr>
          <p:spPr>
            <a:xfrm>
              <a:off x="703" y="1434"/>
              <a:ext cx="4173" cy="245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72111" name="文本框 772110"/>
            <p:cNvSpPr txBox="1"/>
            <p:nvPr/>
          </p:nvSpPr>
          <p:spPr>
            <a:xfrm>
              <a:off x="0" y="1661"/>
              <a:ext cx="680" cy="250"/>
            </a:xfrm>
            <a:prstGeom prst="rect">
              <a:avLst/>
            </a:prstGeom>
            <a:noFill/>
            <a:ln w="9525">
              <a:noFill/>
            </a:ln>
          </p:spPr>
          <p:txBody>
            <a:bodyPr lIns="92075" tIns="46038" rIns="92075" bIns="46038" anchor="ctr" anchorCtr="1">
              <a:spAutoFit/>
            </a:bodyPr>
            <a:lstStyle/>
            <a:p>
              <a:pPr>
                <a:spcBef>
                  <a:spcPct val="50000"/>
                </a:spcBef>
                <a:buClr>
                  <a:schemeClr val="tx1"/>
                </a:buClr>
                <a:buFont typeface="Times New Roman" panose="02020603050405020304" pitchFamily="18" charset="0"/>
              </a:pPr>
              <a:r>
                <a:rPr lang="zh-CN" altLang="en-US" sz="2000" b="1" dirty="0">
                  <a:latin typeface="宋体" panose="02010600030101010101" pitchFamily="2" charset="-122"/>
                  <a:ea typeface="宋体" panose="02010600030101010101" pitchFamily="2" charset="-122"/>
                  <a:sym typeface="Symbol" panose="05050102010706020507" pitchFamily="18" charset="2"/>
                </a:rPr>
                <a:t>数据线</a:t>
              </a:r>
            </a:p>
          </p:txBody>
        </p:sp>
        <p:sp>
          <p:nvSpPr>
            <p:cNvPr id="772112" name="文本框 772111"/>
            <p:cNvSpPr txBox="1"/>
            <p:nvPr/>
          </p:nvSpPr>
          <p:spPr>
            <a:xfrm>
              <a:off x="0" y="2840"/>
              <a:ext cx="680" cy="250"/>
            </a:xfrm>
            <a:prstGeom prst="rect">
              <a:avLst/>
            </a:prstGeom>
            <a:noFill/>
            <a:ln w="9525">
              <a:noFill/>
            </a:ln>
          </p:spPr>
          <p:txBody>
            <a:bodyPr lIns="92075" tIns="46038" rIns="92075" bIns="46038" anchor="ctr" anchorCtr="1">
              <a:spAutoFit/>
            </a:bodyPr>
            <a:lstStyle/>
            <a:p>
              <a:pPr>
                <a:spcBef>
                  <a:spcPct val="50000"/>
                </a:spcBef>
                <a:buClr>
                  <a:schemeClr val="tx1"/>
                </a:buClr>
                <a:buFont typeface="Times New Roman" panose="02020603050405020304" pitchFamily="18" charset="0"/>
              </a:pPr>
              <a:r>
                <a:rPr lang="zh-CN" altLang="en-US" sz="2000" b="1" dirty="0">
                  <a:latin typeface="宋体" panose="02010600030101010101" pitchFamily="2" charset="-122"/>
                  <a:ea typeface="宋体" panose="02010600030101010101" pitchFamily="2" charset="-122"/>
                  <a:sym typeface="Symbol" panose="05050102010706020507" pitchFamily="18" charset="2"/>
                </a:rPr>
                <a:t>地址线</a:t>
              </a:r>
            </a:p>
          </p:txBody>
        </p:sp>
        <p:sp>
          <p:nvSpPr>
            <p:cNvPr id="772113" name="文本框 772112"/>
            <p:cNvSpPr txBox="1"/>
            <p:nvPr/>
          </p:nvSpPr>
          <p:spPr>
            <a:xfrm>
              <a:off x="0" y="3339"/>
              <a:ext cx="680" cy="250"/>
            </a:xfrm>
            <a:prstGeom prst="rect">
              <a:avLst/>
            </a:prstGeom>
            <a:noFill/>
            <a:ln w="9525">
              <a:noFill/>
            </a:ln>
          </p:spPr>
          <p:txBody>
            <a:bodyPr lIns="92075" tIns="46038" rIns="92075" bIns="46038" anchor="ctr" anchorCtr="1">
              <a:spAutoFit/>
            </a:bodyPr>
            <a:lstStyle/>
            <a:p>
              <a:pPr>
                <a:spcBef>
                  <a:spcPct val="50000"/>
                </a:spcBef>
                <a:buClr>
                  <a:schemeClr val="tx1"/>
                </a:buClr>
                <a:buFont typeface="Times New Roman" panose="02020603050405020304" pitchFamily="18" charset="0"/>
              </a:pPr>
              <a:r>
                <a:rPr lang="zh-CN" altLang="en-US" sz="2000" b="1" dirty="0">
                  <a:latin typeface="宋体" panose="02010600030101010101" pitchFamily="2" charset="-122"/>
                  <a:ea typeface="宋体" panose="02010600030101010101" pitchFamily="2" charset="-122"/>
                  <a:sym typeface="Symbol" panose="05050102010706020507" pitchFamily="18" charset="2"/>
                </a:rPr>
                <a:t>控制线</a:t>
              </a:r>
            </a:p>
          </p:txBody>
        </p:sp>
        <p:sp>
          <p:nvSpPr>
            <p:cNvPr id="772114" name="文本框 772113"/>
            <p:cNvSpPr txBox="1"/>
            <p:nvPr/>
          </p:nvSpPr>
          <p:spPr>
            <a:xfrm>
              <a:off x="4967" y="1480"/>
              <a:ext cx="544" cy="250"/>
            </a:xfrm>
            <a:prstGeom prst="rect">
              <a:avLst/>
            </a:prstGeom>
            <a:noFill/>
            <a:ln w="9525">
              <a:noFill/>
            </a:ln>
          </p:spPr>
          <p:txBody>
            <a:bodyPr lIns="92075" tIns="46038" rIns="92075" bIns="46038" anchor="ctr" anchorCtr="1">
              <a:spAutoFit/>
            </a:bodyPr>
            <a:lstStyle/>
            <a:p>
              <a:pPr>
                <a:spcBef>
                  <a:spcPct val="50000"/>
                </a:spcBef>
                <a:buClr>
                  <a:schemeClr val="tx1"/>
                </a:buClr>
                <a:buFont typeface="Times New Roman" panose="02020603050405020304" pitchFamily="18" charset="0"/>
              </a:pPr>
              <a:r>
                <a:rPr lang="zh-CN" altLang="en-US" sz="2000" b="1" dirty="0">
                  <a:latin typeface="宋体" panose="02010600030101010101" pitchFamily="2" charset="-122"/>
                  <a:ea typeface="宋体" panose="02010600030101010101" pitchFamily="2" charset="-122"/>
                  <a:sym typeface="Symbol" panose="05050102010706020507" pitchFamily="18" charset="2"/>
                </a:rPr>
                <a:t>数据</a:t>
              </a:r>
            </a:p>
          </p:txBody>
        </p:sp>
        <p:sp>
          <p:nvSpPr>
            <p:cNvPr id="772115" name="文本框 772114"/>
            <p:cNvSpPr txBox="1"/>
            <p:nvPr/>
          </p:nvSpPr>
          <p:spPr>
            <a:xfrm>
              <a:off x="4921" y="1933"/>
              <a:ext cx="680" cy="250"/>
            </a:xfrm>
            <a:prstGeom prst="rect">
              <a:avLst/>
            </a:prstGeom>
            <a:noFill/>
            <a:ln w="9525">
              <a:noFill/>
            </a:ln>
          </p:spPr>
          <p:txBody>
            <a:bodyPr lIns="92075" tIns="46038" rIns="92075" bIns="46038" anchor="ctr" anchorCtr="1">
              <a:spAutoFit/>
            </a:bodyPr>
            <a:lstStyle/>
            <a:p>
              <a:pPr>
                <a:spcBef>
                  <a:spcPct val="50000"/>
                </a:spcBef>
                <a:buClr>
                  <a:schemeClr val="tx1"/>
                </a:buClr>
                <a:buFont typeface="Times New Roman" panose="02020603050405020304" pitchFamily="18" charset="0"/>
              </a:pPr>
              <a:r>
                <a:rPr lang="zh-CN" altLang="en-US" sz="2000" b="1" dirty="0">
                  <a:latin typeface="宋体" panose="02010600030101010101" pitchFamily="2" charset="-122"/>
                  <a:ea typeface="宋体" panose="02010600030101010101" pitchFamily="2" charset="-122"/>
                  <a:sym typeface="Symbol" panose="05050102010706020507" pitchFamily="18" charset="2"/>
                </a:rPr>
                <a:t>控制</a:t>
              </a:r>
            </a:p>
          </p:txBody>
        </p:sp>
        <p:sp>
          <p:nvSpPr>
            <p:cNvPr id="772116" name="文本框 772115"/>
            <p:cNvSpPr txBox="1"/>
            <p:nvPr/>
          </p:nvSpPr>
          <p:spPr>
            <a:xfrm>
              <a:off x="4967" y="1706"/>
              <a:ext cx="589" cy="250"/>
            </a:xfrm>
            <a:prstGeom prst="rect">
              <a:avLst/>
            </a:prstGeom>
            <a:noFill/>
            <a:ln w="9525">
              <a:noFill/>
            </a:ln>
          </p:spPr>
          <p:txBody>
            <a:bodyPr lIns="92075" tIns="46038" rIns="92075" bIns="46038" anchor="ctr" anchorCtr="1">
              <a:spAutoFit/>
            </a:bodyPr>
            <a:lstStyle/>
            <a:p>
              <a:pPr>
                <a:spcBef>
                  <a:spcPct val="50000"/>
                </a:spcBef>
                <a:buClr>
                  <a:schemeClr val="tx1"/>
                </a:buClr>
                <a:buFont typeface="Times New Roman" panose="02020603050405020304" pitchFamily="18" charset="0"/>
              </a:pPr>
              <a:r>
                <a:rPr lang="zh-CN" altLang="en-US" sz="2000" b="1" dirty="0">
                  <a:latin typeface="宋体" panose="02010600030101010101" pitchFamily="2" charset="-122"/>
                  <a:ea typeface="宋体" panose="02010600030101010101" pitchFamily="2" charset="-122"/>
                  <a:sym typeface="Symbol" panose="05050102010706020507" pitchFamily="18" charset="2"/>
                </a:rPr>
                <a:t>状态</a:t>
              </a:r>
            </a:p>
          </p:txBody>
        </p:sp>
        <p:sp>
          <p:nvSpPr>
            <p:cNvPr id="772117" name="直接连接符 772116"/>
            <p:cNvSpPr/>
            <p:nvPr/>
          </p:nvSpPr>
          <p:spPr>
            <a:xfrm>
              <a:off x="567" y="2976"/>
              <a:ext cx="317" cy="0"/>
            </a:xfrm>
            <a:prstGeom prst="line">
              <a:avLst/>
            </a:prstGeom>
            <a:ln w="9525" cap="flat" cmpd="sng">
              <a:solidFill>
                <a:schemeClr val="tx1"/>
              </a:solidFill>
              <a:prstDash val="solid"/>
              <a:headEnd type="none" w="med" len="med"/>
              <a:tailEnd type="triangle" w="med" len="med"/>
            </a:ln>
          </p:spPr>
        </p:sp>
        <p:sp>
          <p:nvSpPr>
            <p:cNvPr id="772118" name="直接连接符 772117"/>
            <p:cNvSpPr/>
            <p:nvPr/>
          </p:nvSpPr>
          <p:spPr>
            <a:xfrm>
              <a:off x="884" y="2976"/>
              <a:ext cx="1633" cy="0"/>
            </a:xfrm>
            <a:prstGeom prst="line">
              <a:avLst/>
            </a:prstGeom>
            <a:ln w="9525" cap="rnd" cmpd="sng">
              <a:solidFill>
                <a:schemeClr val="tx1"/>
              </a:solidFill>
              <a:prstDash val="sysDot"/>
              <a:headEnd type="none" w="med" len="med"/>
              <a:tailEnd type="triangle" w="med" len="med"/>
            </a:ln>
          </p:spPr>
        </p:sp>
        <p:sp>
          <p:nvSpPr>
            <p:cNvPr id="772119" name="直接连接符 772118"/>
            <p:cNvSpPr/>
            <p:nvPr/>
          </p:nvSpPr>
          <p:spPr>
            <a:xfrm>
              <a:off x="567" y="3475"/>
              <a:ext cx="1950" cy="0"/>
            </a:xfrm>
            <a:prstGeom prst="line">
              <a:avLst/>
            </a:prstGeom>
            <a:ln w="9525" cap="flat" cmpd="sng">
              <a:solidFill>
                <a:schemeClr val="tx1"/>
              </a:solidFill>
              <a:prstDash val="solid"/>
              <a:headEnd type="none" w="med" len="med"/>
              <a:tailEnd type="triangle" w="med" len="med"/>
            </a:ln>
          </p:spPr>
        </p:sp>
        <p:sp>
          <p:nvSpPr>
            <p:cNvPr id="772120" name="直接连接符 772119"/>
            <p:cNvSpPr/>
            <p:nvPr/>
          </p:nvSpPr>
          <p:spPr>
            <a:xfrm>
              <a:off x="567" y="1797"/>
              <a:ext cx="453" cy="0"/>
            </a:xfrm>
            <a:prstGeom prst="line">
              <a:avLst/>
            </a:prstGeom>
            <a:ln w="9525" cap="flat" cmpd="sng">
              <a:solidFill>
                <a:schemeClr val="tx1"/>
              </a:solidFill>
              <a:prstDash val="solid"/>
              <a:headEnd type="none" w="med" len="med"/>
              <a:tailEnd type="triangle" w="med" len="med"/>
            </a:ln>
          </p:spPr>
        </p:sp>
        <p:sp>
          <p:nvSpPr>
            <p:cNvPr id="772121" name="直接连接符 772120"/>
            <p:cNvSpPr/>
            <p:nvPr/>
          </p:nvSpPr>
          <p:spPr>
            <a:xfrm flipH="1" flipV="1">
              <a:off x="1973" y="1842"/>
              <a:ext cx="1179" cy="0"/>
            </a:xfrm>
            <a:prstGeom prst="line">
              <a:avLst/>
            </a:prstGeom>
            <a:ln w="9525" cap="flat" cmpd="sng">
              <a:solidFill>
                <a:schemeClr val="tx1"/>
              </a:solidFill>
              <a:prstDash val="solid"/>
              <a:headEnd type="none" w="med" len="med"/>
              <a:tailEnd type="triangle" w="med" len="med"/>
            </a:ln>
          </p:spPr>
        </p:sp>
        <p:sp>
          <p:nvSpPr>
            <p:cNvPr id="772122" name="直接连接符 772121"/>
            <p:cNvSpPr/>
            <p:nvPr/>
          </p:nvSpPr>
          <p:spPr>
            <a:xfrm flipH="1" flipV="1">
              <a:off x="1973" y="2478"/>
              <a:ext cx="816" cy="0"/>
            </a:xfrm>
            <a:prstGeom prst="line">
              <a:avLst/>
            </a:prstGeom>
            <a:ln w="9525" cap="flat" cmpd="sng">
              <a:solidFill>
                <a:schemeClr val="tx1"/>
              </a:solidFill>
              <a:prstDash val="solid"/>
              <a:headEnd type="none" w="med" len="med"/>
              <a:tailEnd type="triangle" w="med" len="med"/>
            </a:ln>
          </p:spPr>
        </p:sp>
        <p:sp>
          <p:nvSpPr>
            <p:cNvPr id="772123" name="直接连接符 772122"/>
            <p:cNvSpPr/>
            <p:nvPr/>
          </p:nvSpPr>
          <p:spPr>
            <a:xfrm>
              <a:off x="2789" y="2478"/>
              <a:ext cx="0" cy="453"/>
            </a:xfrm>
            <a:prstGeom prst="line">
              <a:avLst/>
            </a:prstGeom>
            <a:ln w="9525" cap="flat" cmpd="sng">
              <a:solidFill>
                <a:schemeClr val="tx1"/>
              </a:solidFill>
              <a:prstDash val="solid"/>
              <a:headEnd type="none" w="med" len="med"/>
              <a:tailEnd type="none" w="med" len="med"/>
            </a:ln>
          </p:spPr>
        </p:sp>
        <p:sp>
          <p:nvSpPr>
            <p:cNvPr id="772124" name="直接连接符 772123"/>
            <p:cNvSpPr/>
            <p:nvPr/>
          </p:nvSpPr>
          <p:spPr>
            <a:xfrm>
              <a:off x="3152" y="1842"/>
              <a:ext cx="0" cy="1089"/>
            </a:xfrm>
            <a:prstGeom prst="line">
              <a:avLst/>
            </a:prstGeom>
            <a:ln w="9525" cap="flat" cmpd="sng">
              <a:solidFill>
                <a:schemeClr val="tx1"/>
              </a:solidFill>
              <a:prstDash val="solid"/>
              <a:headEnd type="none" w="med" len="med"/>
              <a:tailEnd type="none" w="med" len="med"/>
            </a:ln>
          </p:spPr>
        </p:sp>
        <p:sp>
          <p:nvSpPr>
            <p:cNvPr id="772125" name="直接连接符 772124"/>
            <p:cNvSpPr/>
            <p:nvPr/>
          </p:nvSpPr>
          <p:spPr>
            <a:xfrm flipH="1" flipV="1">
              <a:off x="3470" y="3022"/>
              <a:ext cx="226" cy="0"/>
            </a:xfrm>
            <a:prstGeom prst="line">
              <a:avLst/>
            </a:prstGeom>
            <a:ln w="9525" cap="flat" cmpd="sng">
              <a:solidFill>
                <a:schemeClr val="tx1"/>
              </a:solidFill>
              <a:prstDash val="solid"/>
              <a:headEnd type="none" w="med" len="med"/>
              <a:tailEnd type="triangle" w="med" len="med"/>
            </a:ln>
          </p:spPr>
        </p:sp>
        <p:sp>
          <p:nvSpPr>
            <p:cNvPr id="772126" name="直接连接符 772125"/>
            <p:cNvSpPr/>
            <p:nvPr/>
          </p:nvSpPr>
          <p:spPr>
            <a:xfrm flipV="1">
              <a:off x="3696" y="1797"/>
              <a:ext cx="228" cy="0"/>
            </a:xfrm>
            <a:prstGeom prst="line">
              <a:avLst/>
            </a:prstGeom>
            <a:ln w="9525" cap="flat" cmpd="sng">
              <a:solidFill>
                <a:schemeClr val="tx1"/>
              </a:solidFill>
              <a:prstDash val="solid"/>
              <a:headEnd type="none" w="med" len="med"/>
              <a:tailEnd type="triangle" w="med" len="med"/>
            </a:ln>
          </p:spPr>
        </p:sp>
        <p:sp>
          <p:nvSpPr>
            <p:cNvPr id="772127" name="直接连接符 772126"/>
            <p:cNvSpPr/>
            <p:nvPr/>
          </p:nvSpPr>
          <p:spPr>
            <a:xfrm>
              <a:off x="3696" y="1797"/>
              <a:ext cx="0" cy="1225"/>
            </a:xfrm>
            <a:prstGeom prst="line">
              <a:avLst/>
            </a:prstGeom>
            <a:ln w="9525" cap="flat" cmpd="sng">
              <a:solidFill>
                <a:schemeClr val="tx1"/>
              </a:solidFill>
              <a:prstDash val="solid"/>
              <a:headEnd type="none" w="med" len="med"/>
              <a:tailEnd type="none" w="med" len="med"/>
            </a:ln>
          </p:spPr>
        </p:sp>
        <p:sp>
          <p:nvSpPr>
            <p:cNvPr id="772128" name="直接连接符 772127"/>
            <p:cNvSpPr/>
            <p:nvPr/>
          </p:nvSpPr>
          <p:spPr>
            <a:xfrm flipH="1" flipV="1">
              <a:off x="3470" y="3294"/>
              <a:ext cx="499" cy="0"/>
            </a:xfrm>
            <a:prstGeom prst="line">
              <a:avLst/>
            </a:prstGeom>
            <a:ln w="9525" cap="flat" cmpd="sng">
              <a:solidFill>
                <a:schemeClr val="tx1"/>
              </a:solidFill>
              <a:prstDash val="solid"/>
              <a:headEnd type="triangle" w="med" len="med"/>
              <a:tailEnd type="triangle" w="med" len="med"/>
            </a:ln>
          </p:spPr>
        </p:sp>
        <p:sp>
          <p:nvSpPr>
            <p:cNvPr id="772129" name="直接连接符 772128"/>
            <p:cNvSpPr/>
            <p:nvPr/>
          </p:nvSpPr>
          <p:spPr>
            <a:xfrm>
              <a:off x="4694" y="2069"/>
              <a:ext cx="363" cy="0"/>
            </a:xfrm>
            <a:prstGeom prst="line">
              <a:avLst/>
            </a:prstGeom>
            <a:ln w="9525" cap="flat" cmpd="sng">
              <a:solidFill>
                <a:schemeClr val="tx1"/>
              </a:solidFill>
              <a:prstDash val="solid"/>
              <a:headEnd type="none" w="med" len="med"/>
              <a:tailEnd type="triangle" w="med" len="med"/>
            </a:ln>
          </p:spPr>
        </p:sp>
        <p:sp>
          <p:nvSpPr>
            <p:cNvPr id="772130" name="直接连接符 772129"/>
            <p:cNvSpPr/>
            <p:nvPr/>
          </p:nvSpPr>
          <p:spPr>
            <a:xfrm flipH="1">
              <a:off x="4694" y="1842"/>
              <a:ext cx="363" cy="0"/>
            </a:xfrm>
            <a:prstGeom prst="line">
              <a:avLst/>
            </a:prstGeom>
            <a:ln w="9525" cap="flat" cmpd="sng">
              <a:solidFill>
                <a:schemeClr val="tx1"/>
              </a:solidFill>
              <a:prstDash val="solid"/>
              <a:headEnd type="none" w="med" len="med"/>
              <a:tailEnd type="triangle" w="med" len="med"/>
            </a:ln>
          </p:spPr>
        </p:sp>
        <p:sp>
          <p:nvSpPr>
            <p:cNvPr id="772131" name="直接连接符 772130"/>
            <p:cNvSpPr/>
            <p:nvPr/>
          </p:nvSpPr>
          <p:spPr>
            <a:xfrm flipH="1">
              <a:off x="4694" y="1616"/>
              <a:ext cx="363" cy="0"/>
            </a:xfrm>
            <a:prstGeom prst="line">
              <a:avLst/>
            </a:prstGeom>
            <a:ln w="9525" cap="flat" cmpd="sng">
              <a:solidFill>
                <a:schemeClr val="tx1"/>
              </a:solidFill>
              <a:prstDash val="solid"/>
              <a:headEnd type="none" w="med" len="med"/>
              <a:tailEnd type="triangle" w="med" len="med"/>
            </a:ln>
          </p:spPr>
        </p:sp>
        <p:sp>
          <p:nvSpPr>
            <p:cNvPr id="772132" name="文本框 772131"/>
            <p:cNvSpPr txBox="1"/>
            <p:nvPr/>
          </p:nvSpPr>
          <p:spPr>
            <a:xfrm>
              <a:off x="4967" y="2976"/>
              <a:ext cx="544" cy="250"/>
            </a:xfrm>
            <a:prstGeom prst="rect">
              <a:avLst/>
            </a:prstGeom>
            <a:noFill/>
            <a:ln w="9525">
              <a:noFill/>
            </a:ln>
          </p:spPr>
          <p:txBody>
            <a:bodyPr lIns="92075" tIns="46038" rIns="92075" bIns="46038" anchor="ctr" anchorCtr="1">
              <a:spAutoFit/>
            </a:bodyPr>
            <a:lstStyle/>
            <a:p>
              <a:pPr>
                <a:spcBef>
                  <a:spcPct val="50000"/>
                </a:spcBef>
                <a:buClr>
                  <a:schemeClr val="tx1"/>
                </a:buClr>
                <a:buFont typeface="Times New Roman" panose="02020603050405020304" pitchFamily="18" charset="0"/>
              </a:pPr>
              <a:r>
                <a:rPr lang="zh-CN" altLang="en-US" sz="2000" b="1" dirty="0">
                  <a:latin typeface="宋体" panose="02010600030101010101" pitchFamily="2" charset="-122"/>
                  <a:ea typeface="宋体" panose="02010600030101010101" pitchFamily="2" charset="-122"/>
                  <a:sym typeface="Symbol" panose="05050102010706020507" pitchFamily="18" charset="2"/>
                </a:rPr>
                <a:t>数据</a:t>
              </a:r>
            </a:p>
          </p:txBody>
        </p:sp>
        <p:sp>
          <p:nvSpPr>
            <p:cNvPr id="772133" name="文本框 772132"/>
            <p:cNvSpPr txBox="1"/>
            <p:nvPr/>
          </p:nvSpPr>
          <p:spPr>
            <a:xfrm>
              <a:off x="4921" y="3429"/>
              <a:ext cx="680" cy="250"/>
            </a:xfrm>
            <a:prstGeom prst="rect">
              <a:avLst/>
            </a:prstGeom>
            <a:noFill/>
            <a:ln w="9525">
              <a:noFill/>
            </a:ln>
          </p:spPr>
          <p:txBody>
            <a:bodyPr lIns="92075" tIns="46038" rIns="92075" bIns="46038" anchor="ctr" anchorCtr="1">
              <a:spAutoFit/>
            </a:bodyPr>
            <a:lstStyle/>
            <a:p>
              <a:pPr>
                <a:spcBef>
                  <a:spcPct val="50000"/>
                </a:spcBef>
                <a:buClr>
                  <a:schemeClr val="tx1"/>
                </a:buClr>
                <a:buFont typeface="Times New Roman" panose="02020603050405020304" pitchFamily="18" charset="0"/>
              </a:pPr>
              <a:r>
                <a:rPr lang="zh-CN" altLang="en-US" sz="2000" b="1" dirty="0">
                  <a:latin typeface="宋体" panose="02010600030101010101" pitchFamily="2" charset="-122"/>
                  <a:ea typeface="宋体" panose="02010600030101010101" pitchFamily="2" charset="-122"/>
                  <a:sym typeface="Symbol" panose="05050102010706020507" pitchFamily="18" charset="2"/>
                </a:rPr>
                <a:t>控制</a:t>
              </a:r>
            </a:p>
          </p:txBody>
        </p:sp>
        <p:sp>
          <p:nvSpPr>
            <p:cNvPr id="772134" name="文本框 772133"/>
            <p:cNvSpPr txBox="1"/>
            <p:nvPr/>
          </p:nvSpPr>
          <p:spPr>
            <a:xfrm>
              <a:off x="4967" y="3202"/>
              <a:ext cx="589" cy="250"/>
            </a:xfrm>
            <a:prstGeom prst="rect">
              <a:avLst/>
            </a:prstGeom>
            <a:noFill/>
            <a:ln w="9525">
              <a:noFill/>
            </a:ln>
          </p:spPr>
          <p:txBody>
            <a:bodyPr lIns="92075" tIns="46038" rIns="92075" bIns="46038" anchor="ctr" anchorCtr="1">
              <a:spAutoFit/>
            </a:bodyPr>
            <a:lstStyle/>
            <a:p>
              <a:pPr>
                <a:spcBef>
                  <a:spcPct val="50000"/>
                </a:spcBef>
                <a:buClr>
                  <a:schemeClr val="tx1"/>
                </a:buClr>
                <a:buFont typeface="Times New Roman" panose="02020603050405020304" pitchFamily="18" charset="0"/>
              </a:pPr>
              <a:r>
                <a:rPr lang="zh-CN" altLang="en-US" sz="2000" b="1" dirty="0">
                  <a:latin typeface="宋体" panose="02010600030101010101" pitchFamily="2" charset="-122"/>
                  <a:ea typeface="宋体" panose="02010600030101010101" pitchFamily="2" charset="-122"/>
                  <a:sym typeface="Symbol" panose="05050102010706020507" pitchFamily="18" charset="2"/>
                </a:rPr>
                <a:t>状态</a:t>
              </a:r>
            </a:p>
          </p:txBody>
        </p:sp>
        <p:sp>
          <p:nvSpPr>
            <p:cNvPr id="772135" name="直接连接符 772134"/>
            <p:cNvSpPr/>
            <p:nvPr/>
          </p:nvSpPr>
          <p:spPr>
            <a:xfrm>
              <a:off x="4694" y="3565"/>
              <a:ext cx="363" cy="0"/>
            </a:xfrm>
            <a:prstGeom prst="line">
              <a:avLst/>
            </a:prstGeom>
            <a:ln w="9525" cap="flat" cmpd="sng">
              <a:solidFill>
                <a:schemeClr val="tx1"/>
              </a:solidFill>
              <a:prstDash val="solid"/>
              <a:headEnd type="none" w="med" len="med"/>
              <a:tailEnd type="triangle" w="med" len="med"/>
            </a:ln>
          </p:spPr>
        </p:sp>
        <p:sp>
          <p:nvSpPr>
            <p:cNvPr id="772136" name="直接连接符 772135"/>
            <p:cNvSpPr/>
            <p:nvPr/>
          </p:nvSpPr>
          <p:spPr>
            <a:xfrm flipH="1">
              <a:off x="4694" y="3338"/>
              <a:ext cx="363" cy="0"/>
            </a:xfrm>
            <a:prstGeom prst="line">
              <a:avLst/>
            </a:prstGeom>
            <a:ln w="9525" cap="flat" cmpd="sng">
              <a:solidFill>
                <a:schemeClr val="tx1"/>
              </a:solidFill>
              <a:prstDash val="solid"/>
              <a:headEnd type="none" w="med" len="med"/>
              <a:tailEnd type="triangle" w="med" len="med"/>
            </a:ln>
          </p:spPr>
        </p:sp>
        <p:sp>
          <p:nvSpPr>
            <p:cNvPr id="772137" name="直接连接符 772136"/>
            <p:cNvSpPr/>
            <p:nvPr/>
          </p:nvSpPr>
          <p:spPr>
            <a:xfrm flipH="1">
              <a:off x="4694" y="3112"/>
              <a:ext cx="363" cy="0"/>
            </a:xfrm>
            <a:prstGeom prst="line">
              <a:avLst/>
            </a:prstGeom>
            <a:ln w="9525" cap="flat" cmpd="sng">
              <a:solidFill>
                <a:schemeClr val="tx1"/>
              </a:solidFill>
              <a:prstDash val="solid"/>
              <a:headEnd type="none" w="med" len="med"/>
              <a:tailEnd type="triangle" w="med" len="med"/>
            </a:ln>
          </p:spPr>
        </p:sp>
        <p:sp>
          <p:nvSpPr>
            <p:cNvPr id="772138" name="文本框 772137"/>
            <p:cNvSpPr txBox="1"/>
            <p:nvPr/>
          </p:nvSpPr>
          <p:spPr>
            <a:xfrm>
              <a:off x="4195" y="2387"/>
              <a:ext cx="272" cy="442"/>
            </a:xfrm>
            <a:prstGeom prst="rect">
              <a:avLst/>
            </a:prstGeom>
            <a:noFill/>
            <a:ln w="9525">
              <a:noFill/>
            </a:ln>
          </p:spPr>
          <p:txBody>
            <a:bodyPr lIns="92075" tIns="46038" rIns="92075" bIns="46038">
              <a:spAutoFit/>
            </a:bodyPr>
            <a:lstStyle/>
            <a:p>
              <a:pPr>
                <a:spcBef>
                  <a:spcPct val="50000"/>
                </a:spcBef>
                <a:buClr>
                  <a:schemeClr val="tx1"/>
                </a:buClr>
                <a:buFont typeface="Times New Roman" panose="02020603050405020304" pitchFamily="18" charset="0"/>
              </a:pPr>
              <a:r>
                <a:rPr lang="en-US" altLang="zh-CN" sz="1000" b="1">
                  <a:latin typeface="宋体" panose="02010600030101010101" pitchFamily="2" charset="-122"/>
                  <a:ea typeface="宋体" panose="02010600030101010101" pitchFamily="2" charset="-122"/>
                </a:rPr>
                <a:t>.</a:t>
              </a:r>
            </a:p>
            <a:p>
              <a:pPr>
                <a:spcBef>
                  <a:spcPct val="50000"/>
                </a:spcBef>
                <a:buClr>
                  <a:schemeClr val="tx1"/>
                </a:buClr>
                <a:buFont typeface="Times New Roman" panose="02020603050405020304" pitchFamily="18" charset="0"/>
              </a:pPr>
              <a:r>
                <a:rPr lang="en-US" altLang="zh-CN" sz="1000" b="1">
                  <a:latin typeface="宋体" panose="02010600030101010101" pitchFamily="2" charset="-122"/>
                  <a:ea typeface="宋体" panose="02010600030101010101" pitchFamily="2" charset="-122"/>
                </a:rPr>
                <a:t>.</a:t>
              </a:r>
            </a:p>
            <a:p>
              <a:pPr>
                <a:spcBef>
                  <a:spcPct val="50000"/>
                </a:spcBef>
                <a:buClr>
                  <a:schemeClr val="tx1"/>
                </a:buClr>
                <a:buFont typeface="Times New Roman" panose="02020603050405020304" pitchFamily="18" charset="0"/>
              </a:pPr>
              <a:r>
                <a:rPr lang="en-US" altLang="zh-CN" sz="1000" b="1">
                  <a:latin typeface="宋体" panose="02010600030101010101" pitchFamily="2" charset="-122"/>
                  <a:ea typeface="宋体" panose="02010600030101010101" pitchFamily="2" charset="-122"/>
                </a:rPr>
                <a:t>.</a:t>
              </a:r>
            </a:p>
          </p:txBody>
        </p:sp>
        <p:sp>
          <p:nvSpPr>
            <p:cNvPr id="772139" name="文本框 772138"/>
            <p:cNvSpPr txBox="1"/>
            <p:nvPr/>
          </p:nvSpPr>
          <p:spPr>
            <a:xfrm>
              <a:off x="3606" y="2976"/>
              <a:ext cx="272" cy="327"/>
            </a:xfrm>
            <a:prstGeom prst="rect">
              <a:avLst/>
            </a:prstGeom>
            <a:noFill/>
            <a:ln w="9525">
              <a:noFill/>
            </a:ln>
          </p:spPr>
          <p:txBody>
            <a:bodyPr lIns="92075" tIns="46038" rIns="92075" bIns="46038">
              <a:spAutoFit/>
            </a:bodyPr>
            <a:lstStyle/>
            <a:p>
              <a:pPr>
                <a:spcBef>
                  <a:spcPct val="50000"/>
                </a:spcBef>
                <a:buClr>
                  <a:schemeClr val="tx1"/>
                </a:buClr>
                <a:buFont typeface="Times New Roman" panose="02020603050405020304" pitchFamily="18" charset="0"/>
              </a:pPr>
              <a:r>
                <a:rPr lang="en-US" altLang="zh-CN" sz="700" b="1">
                  <a:latin typeface="宋体" panose="02010600030101010101" pitchFamily="2" charset="-122"/>
                  <a:ea typeface="宋体" panose="02010600030101010101" pitchFamily="2" charset="-122"/>
                </a:rPr>
                <a:t>.</a:t>
              </a:r>
            </a:p>
            <a:p>
              <a:pPr>
                <a:spcBef>
                  <a:spcPct val="50000"/>
                </a:spcBef>
                <a:buClr>
                  <a:schemeClr val="tx1"/>
                </a:buClr>
                <a:buFont typeface="Times New Roman" panose="02020603050405020304" pitchFamily="18" charset="0"/>
              </a:pPr>
              <a:r>
                <a:rPr lang="en-US" altLang="zh-CN" sz="700" b="1">
                  <a:latin typeface="宋体" panose="02010600030101010101" pitchFamily="2" charset="-122"/>
                  <a:ea typeface="宋体" panose="02010600030101010101" pitchFamily="2" charset="-122"/>
                </a:rPr>
                <a:t>.</a:t>
              </a:r>
            </a:p>
            <a:p>
              <a:pPr>
                <a:spcBef>
                  <a:spcPct val="50000"/>
                </a:spcBef>
                <a:buClr>
                  <a:schemeClr val="tx1"/>
                </a:buClr>
                <a:buFont typeface="Times New Roman" panose="02020603050405020304" pitchFamily="18" charset="0"/>
              </a:pPr>
              <a:r>
                <a:rPr lang="en-US" altLang="zh-CN" sz="700" b="1">
                  <a:latin typeface="宋体" panose="02010600030101010101" pitchFamily="2" charset="-122"/>
                  <a:ea typeface="宋体" panose="02010600030101010101" pitchFamily="2" charset="-122"/>
                </a:rPr>
                <a:t>.</a:t>
              </a:r>
            </a:p>
          </p:txBody>
        </p:sp>
      </p:grpSp>
    </p:spTree>
  </p:cSld>
  <p:clrMapOvr>
    <a:masterClrMapping/>
  </p:clrMapOvr>
  <p:transition spd="med">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idx="4294967295"/>
          </p:nvPr>
        </p:nvSpPr>
        <p:spPr>
          <a:xfrm>
            <a:off x="609600" y="304800"/>
            <a:ext cx="7772400" cy="1143000"/>
          </a:xfrm>
        </p:spPr>
        <p:txBody>
          <a:bodyPr/>
          <a:lstStyle/>
          <a:p>
            <a:pPr marL="0" indent="0">
              <a:spcAft>
                <a:spcPct val="20000"/>
              </a:spcAft>
              <a:buFont typeface="Wingdings" panose="05000000000000000000" pitchFamily="2" charset="2"/>
              <a:buNone/>
            </a:pPr>
            <a:r>
              <a:rPr lang="zh-CN" altLang="en-US" sz="4800" dirty="0"/>
              <a:t>设备管理功能</a:t>
            </a:r>
          </a:p>
        </p:txBody>
      </p:sp>
      <p:sp>
        <p:nvSpPr>
          <p:cNvPr id="4" name="Rectangle 3"/>
          <p:cNvSpPr txBox="1">
            <a:spLocks noChangeArrowheads="1"/>
          </p:cNvSpPr>
          <p:nvPr/>
        </p:nvSpPr>
        <p:spPr bwMode="auto">
          <a:xfrm>
            <a:off x="623799" y="1447800"/>
            <a:ext cx="8294687" cy="5149552"/>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CC3300"/>
              </a:buClr>
              <a:buSzPct val="8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66FF"/>
              </a:buClr>
              <a:buSzPct val="8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00CCFF"/>
              </a:buClr>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zh-CN" altLang="en-US" sz="2800" dirty="0"/>
              <a:t>设备</a:t>
            </a:r>
            <a:r>
              <a:rPr lang="zh-CN" altLang="en-US" sz="2800" dirty="0" smtClean="0"/>
              <a:t>分配</a:t>
            </a:r>
            <a:endParaRPr lang="en-US" altLang="zh-CN" sz="2800" dirty="0" smtClean="0"/>
          </a:p>
          <a:p>
            <a:pPr lvl="1"/>
            <a:r>
              <a:rPr lang="zh-CN" altLang="en-US" sz="2400" dirty="0" smtClean="0"/>
              <a:t>按照</a:t>
            </a:r>
            <a:r>
              <a:rPr lang="zh-CN" altLang="en-US" sz="2400" dirty="0"/>
              <a:t>一定的算法</a:t>
            </a:r>
            <a:r>
              <a:rPr lang="zh-CN" altLang="en-US" sz="2400" dirty="0" smtClean="0"/>
              <a:t>把</a:t>
            </a:r>
            <a:r>
              <a:rPr lang="en-US" altLang="zh-CN" sz="2400" dirty="0" smtClean="0"/>
              <a:t>I/O</a:t>
            </a:r>
            <a:r>
              <a:rPr lang="zh-CN" altLang="en-US" sz="2400" dirty="0"/>
              <a:t>设备、及其相应的设备控制器和通道分</a:t>
            </a:r>
            <a:r>
              <a:rPr lang="zh-CN" altLang="en-US" sz="2400" dirty="0" smtClean="0"/>
              <a:t>配给用户</a:t>
            </a:r>
            <a:r>
              <a:rPr lang="zh-CN" altLang="en-US" sz="2400" dirty="0"/>
              <a:t>（进程），</a:t>
            </a:r>
            <a:r>
              <a:rPr lang="zh-CN" altLang="en-US" sz="2400" dirty="0" smtClean="0"/>
              <a:t>对未能分配到设备的</a:t>
            </a:r>
            <a:r>
              <a:rPr lang="zh-CN" altLang="en-US" sz="2400" dirty="0"/>
              <a:t>进程</a:t>
            </a:r>
            <a:r>
              <a:rPr lang="zh-CN" altLang="en-US" sz="2400" dirty="0" smtClean="0"/>
              <a:t>，将其插入</a:t>
            </a:r>
            <a:r>
              <a:rPr lang="zh-CN" altLang="en-US" sz="2400" dirty="0"/>
              <a:t>等待队列中。</a:t>
            </a:r>
          </a:p>
          <a:p>
            <a:r>
              <a:rPr lang="zh-CN" altLang="en-US" sz="2800" dirty="0"/>
              <a:t>缓冲区</a:t>
            </a:r>
            <a:r>
              <a:rPr lang="zh-CN" altLang="en-US" sz="2800" dirty="0" smtClean="0"/>
              <a:t>管理</a:t>
            </a:r>
            <a:endParaRPr lang="en-US" altLang="zh-CN" sz="2800" dirty="0" smtClean="0"/>
          </a:p>
          <a:p>
            <a:pPr lvl="1"/>
            <a:r>
              <a:rPr lang="zh-CN" altLang="en-US" sz="2400" dirty="0" smtClean="0"/>
              <a:t>为解决</a:t>
            </a:r>
            <a:r>
              <a:rPr lang="en-US" altLang="zh-CN" sz="2400" dirty="0"/>
              <a:t>CPU</a:t>
            </a:r>
            <a:r>
              <a:rPr lang="zh-CN" altLang="en-US" sz="2400" dirty="0"/>
              <a:t>与</a:t>
            </a:r>
            <a:r>
              <a:rPr lang="en-US" altLang="zh-CN" sz="2400" dirty="0"/>
              <a:t>I/O</a:t>
            </a:r>
            <a:r>
              <a:rPr lang="zh-CN" altLang="en-US" sz="2400" dirty="0"/>
              <a:t>之间速度不匹配的矛盾，在它们之间</a:t>
            </a:r>
            <a:r>
              <a:rPr lang="zh-CN" altLang="en-US" sz="2400" dirty="0" smtClean="0"/>
              <a:t>配置了缓冲区。设备管理程序需要负责</a:t>
            </a:r>
            <a:r>
              <a:rPr lang="zh-CN" altLang="en-US" sz="2400" dirty="0"/>
              <a:t>管理缓冲区的建立、分配和释放</a:t>
            </a:r>
            <a:r>
              <a:rPr lang="zh-CN" altLang="en-US" sz="2400" dirty="0" smtClean="0"/>
              <a:t>。</a:t>
            </a:r>
            <a:endParaRPr lang="en-US" altLang="zh-CN" sz="2400" dirty="0" smtClean="0"/>
          </a:p>
          <a:p>
            <a:r>
              <a:rPr lang="zh-CN" altLang="en-US" sz="2800" dirty="0"/>
              <a:t>实现物理</a:t>
            </a:r>
            <a:r>
              <a:rPr lang="en-US" altLang="zh-CN" sz="2800" dirty="0"/>
              <a:t>I/O</a:t>
            </a:r>
            <a:r>
              <a:rPr lang="zh-CN" altLang="en-US" sz="2800" dirty="0"/>
              <a:t>设备的</a:t>
            </a:r>
            <a:r>
              <a:rPr lang="zh-CN" altLang="en-US" sz="2800" dirty="0" smtClean="0"/>
              <a:t>操作</a:t>
            </a:r>
            <a:endParaRPr lang="en-US" altLang="zh-CN" sz="2800" dirty="0" smtClean="0"/>
          </a:p>
          <a:p>
            <a:pPr lvl="1"/>
            <a:r>
              <a:rPr lang="zh-CN" altLang="zh-CN" sz="2400" dirty="0" smtClean="0"/>
              <a:t>对具有</a:t>
            </a:r>
            <a:r>
              <a:rPr lang="zh-CN" altLang="zh-CN" sz="2400" dirty="0"/>
              <a:t>通道的系统</a:t>
            </a:r>
            <a:r>
              <a:rPr lang="zh-CN" altLang="zh-CN" sz="2400" dirty="0" smtClean="0"/>
              <a:t>，生成专门</a:t>
            </a:r>
            <a:r>
              <a:rPr lang="zh-CN" altLang="zh-CN" sz="2400" dirty="0"/>
              <a:t>的通道指令启动通道，对</a:t>
            </a:r>
            <a:r>
              <a:rPr lang="zh-CN" altLang="zh-CN" sz="2400" dirty="0" smtClean="0"/>
              <a:t>指定设备</a:t>
            </a:r>
            <a:r>
              <a:rPr lang="zh-CN" altLang="zh-CN" sz="2400" dirty="0"/>
              <a:t>进行</a:t>
            </a:r>
            <a:r>
              <a:rPr lang="en-US" altLang="zh-CN" sz="2400" dirty="0"/>
              <a:t>I/O</a:t>
            </a:r>
            <a:r>
              <a:rPr lang="zh-CN" altLang="zh-CN" sz="2400" dirty="0"/>
              <a:t>操作，并能响应通道的中断请求</a:t>
            </a:r>
            <a:r>
              <a:rPr lang="zh-CN" altLang="zh-CN" sz="2400" dirty="0" smtClean="0"/>
              <a:t>。</a:t>
            </a:r>
            <a:endParaRPr lang="en-US" altLang="zh-CN" sz="2400" dirty="0" smtClean="0"/>
          </a:p>
          <a:p>
            <a:pPr lvl="1"/>
            <a:r>
              <a:rPr lang="zh-CN" altLang="zh-CN" sz="2400" dirty="0" smtClean="0"/>
              <a:t>对未</a:t>
            </a:r>
            <a:r>
              <a:rPr lang="zh-CN" altLang="zh-CN" sz="2400" dirty="0"/>
              <a:t>设置通道的系统</a:t>
            </a:r>
            <a:r>
              <a:rPr lang="zh-CN" altLang="zh-CN" sz="2400" dirty="0" smtClean="0"/>
              <a:t>，直接驱动</a:t>
            </a:r>
            <a:r>
              <a:rPr lang="zh-CN" altLang="zh-CN" sz="2400" dirty="0"/>
              <a:t>设备进行</a:t>
            </a:r>
            <a:r>
              <a:rPr lang="en-US" altLang="zh-CN" sz="2400" dirty="0"/>
              <a:t>I/O</a:t>
            </a:r>
            <a:r>
              <a:rPr lang="zh-CN" altLang="zh-CN" sz="2400" dirty="0"/>
              <a:t>操作</a:t>
            </a:r>
            <a:r>
              <a:rPr lang="zh-CN" altLang="zh-CN" sz="2400" dirty="0" smtClean="0"/>
              <a:t>。</a:t>
            </a:r>
            <a:endParaRPr lang="en-US" altLang="zh-CN" sz="2800" dirty="0" smtClean="0"/>
          </a:p>
        </p:txBody>
      </p:sp>
    </p:spTree>
    <p:extLst>
      <p:ext uri="{BB962C8B-B14F-4D97-AF65-F5344CB8AC3E}">
        <p14:creationId xmlns:p14="http://schemas.microsoft.com/office/powerpoint/2010/main" val="19798650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标题 768001"/>
          <p:cNvSpPr>
            <a:spLocks noGrp="1"/>
          </p:cNvSpPr>
          <p:nvPr>
            <p:ph type="title"/>
          </p:nvPr>
        </p:nvSpPr>
        <p:spPr/>
        <p:txBody>
          <a:bodyPr anchor="ctr"/>
          <a:lstStyle/>
          <a:p>
            <a:r>
              <a:rPr lang="zh-CN" altLang="en-US" dirty="0"/>
              <a:t>设备控制器组成</a:t>
            </a:r>
          </a:p>
        </p:txBody>
      </p:sp>
      <p:sp>
        <p:nvSpPr>
          <p:cNvPr id="768043" name="文本占位符 768042"/>
          <p:cNvSpPr>
            <a:spLocks noGrp="1"/>
          </p:cNvSpPr>
          <p:nvPr>
            <p:ph type="body" idx="1"/>
          </p:nvPr>
        </p:nvSpPr>
        <p:spPr>
          <a:xfrm>
            <a:off x="1042988" y="1627823"/>
            <a:ext cx="6373812" cy="1333500"/>
          </a:xfrm>
        </p:spPr>
        <p:txBody>
          <a:bodyPr wrap="square" lIns="92075" tIns="46038" rIns="92075" bIns="46038">
            <a:spAutoFit/>
          </a:bodyPr>
          <a:lstStyle/>
          <a:p>
            <a:pPr marL="1066800" lvl="1" indent="-609600"/>
            <a:r>
              <a:rPr lang="zh-CN" altLang="en-US" dirty="0">
                <a:sym typeface="Symbol" panose="05050102010706020507" pitchFamily="18" charset="2"/>
              </a:rPr>
              <a:t>设备控制器与处理机的接口</a:t>
            </a:r>
          </a:p>
          <a:p>
            <a:pPr marL="1066800" lvl="1" indent="-609600"/>
            <a:r>
              <a:rPr lang="zh-CN" altLang="en-US" dirty="0">
                <a:sym typeface="Symbol" panose="05050102010706020507" pitchFamily="18" charset="2"/>
              </a:rPr>
              <a:t>设备控制器与设备的接口</a:t>
            </a:r>
          </a:p>
          <a:p>
            <a:pPr marL="1066800" lvl="1" indent="-609600"/>
            <a:r>
              <a:rPr lang="en-US" altLang="zh-CN">
                <a:sym typeface="Symbol" panose="05050102010706020507" pitchFamily="18" charset="2"/>
              </a:rPr>
              <a:t>I/O</a:t>
            </a:r>
            <a:r>
              <a:rPr lang="zh-CN" altLang="en-US" dirty="0">
                <a:sym typeface="Symbol" panose="05050102010706020507" pitchFamily="18" charset="2"/>
              </a:rPr>
              <a:t>逻辑</a:t>
            </a:r>
          </a:p>
        </p:txBody>
      </p:sp>
    </p:spTree>
  </p:cSld>
  <p:clrMapOvr>
    <a:masterClrMapping/>
  </p:clrMapOvr>
  <p:transition spd="med">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文本占位符 723969"/>
          <p:cNvSpPr>
            <a:spLocks noGrp="1"/>
          </p:cNvSpPr>
          <p:nvPr>
            <p:ph type="body" idx="1"/>
          </p:nvPr>
        </p:nvSpPr>
        <p:spPr>
          <a:xfrm>
            <a:off x="899592" y="1484784"/>
            <a:ext cx="6300788" cy="4053840"/>
          </a:xfrm>
        </p:spPr>
        <p:txBody>
          <a:bodyPr wrap="square" lIns="92075" tIns="46038" rIns="92075" bIns="46038">
            <a:spAutoFit/>
          </a:bodyPr>
          <a:lstStyle/>
          <a:p>
            <a:pPr marL="711200" indent="-711200">
              <a:buFont typeface="Wingdings" panose="05000000000000000000" pitchFamily="2" charset="2"/>
              <a:buNone/>
            </a:pPr>
            <a:r>
              <a:rPr lang="zh-CN" altLang="en-US" dirty="0">
                <a:sym typeface="Symbol" panose="05050102010706020507" pitchFamily="18" charset="2"/>
              </a:rPr>
              <a:t>设备与控制器之间的接口</a:t>
            </a:r>
          </a:p>
          <a:p>
            <a:pPr marL="1066800" lvl="1" indent="-609600" algn="just"/>
            <a:r>
              <a:rPr lang="zh-CN" altLang="en-US" dirty="0"/>
              <a:t>数据信号</a:t>
            </a:r>
          </a:p>
          <a:p>
            <a:pPr marL="1422400" lvl="2" indent="-508000" algn="just"/>
            <a:r>
              <a:rPr lang="zh-CN" altLang="en-US" dirty="0"/>
              <a:t>输入：设备－</a:t>
            </a:r>
            <a:r>
              <a:rPr lang="en-US" altLang="zh-CN"/>
              <a:t>&gt;</a:t>
            </a:r>
            <a:r>
              <a:rPr lang="zh-CN" altLang="en-US" dirty="0">
                <a:sym typeface="Symbol" panose="05050102010706020507" pitchFamily="18" charset="2"/>
              </a:rPr>
              <a:t>控制器</a:t>
            </a:r>
          </a:p>
          <a:p>
            <a:pPr marL="1422400" lvl="2" indent="-508000" algn="just"/>
            <a:r>
              <a:rPr lang="zh-CN" altLang="en-US" dirty="0"/>
              <a:t>输出：</a:t>
            </a:r>
            <a:r>
              <a:rPr lang="zh-CN" altLang="en-US" dirty="0">
                <a:sym typeface="Symbol" panose="05050102010706020507" pitchFamily="18" charset="2"/>
              </a:rPr>
              <a:t>控制器</a:t>
            </a:r>
            <a:r>
              <a:rPr lang="zh-CN" altLang="en-US" dirty="0"/>
              <a:t>－</a:t>
            </a:r>
            <a:r>
              <a:rPr lang="en-US" altLang="zh-CN"/>
              <a:t>&gt;</a:t>
            </a:r>
            <a:r>
              <a:rPr lang="zh-CN" altLang="en-US" dirty="0"/>
              <a:t>设备</a:t>
            </a:r>
            <a:endParaRPr lang="en-US" altLang="zh-CN"/>
          </a:p>
          <a:p>
            <a:pPr marL="1066800" lvl="1" indent="-609600" algn="just"/>
            <a:r>
              <a:rPr lang="zh-CN" altLang="en-US" dirty="0"/>
              <a:t>控制信号	</a:t>
            </a:r>
          </a:p>
          <a:p>
            <a:pPr marL="1066800" lvl="1" indent="-609600" algn="just">
              <a:buNone/>
            </a:pPr>
            <a:r>
              <a:rPr lang="zh-CN" altLang="en-US" dirty="0"/>
              <a:t>	读、写或执行等操作信号</a:t>
            </a:r>
          </a:p>
          <a:p>
            <a:pPr marL="1066800" lvl="1" indent="-609600" algn="just"/>
            <a:r>
              <a:rPr lang="zh-CN" altLang="en-US" dirty="0">
                <a:sym typeface="Symbol" panose="05050102010706020507" pitchFamily="18" charset="2"/>
              </a:rPr>
              <a:t>状态信号	</a:t>
            </a:r>
          </a:p>
          <a:p>
            <a:pPr marL="1066800" lvl="1" indent="-609600" algn="just">
              <a:buNone/>
            </a:pPr>
            <a:r>
              <a:rPr lang="zh-CN" altLang="en-US" dirty="0">
                <a:sym typeface="Symbol" panose="05050102010706020507" pitchFamily="18" charset="2"/>
              </a:rPr>
              <a:t>	指示设备的当前状态</a:t>
            </a:r>
          </a:p>
        </p:txBody>
      </p:sp>
      <p:sp>
        <p:nvSpPr>
          <p:cNvPr id="723971" name="标题 723970"/>
          <p:cNvSpPr>
            <a:spLocks noGrp="1"/>
          </p:cNvSpPr>
          <p:nvPr>
            <p:ph type="title"/>
          </p:nvPr>
        </p:nvSpPr>
        <p:spPr/>
        <p:txBody>
          <a:bodyPr anchor="ctr"/>
          <a:lstStyle/>
          <a:p>
            <a:r>
              <a:rPr lang="zh-CN" altLang="en-US" dirty="0"/>
              <a:t>设备控制器</a:t>
            </a:r>
          </a:p>
        </p:txBody>
      </p:sp>
    </p:spTree>
  </p:cSld>
  <p:clrMapOvr>
    <a:masterClrMapping/>
  </p:clrMapOvr>
  <p:transition spd="med">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idx="4294967295"/>
          </p:nvPr>
        </p:nvSpPr>
        <p:spPr>
          <a:xfrm>
            <a:off x="762000" y="198438"/>
            <a:ext cx="7772400" cy="1143000"/>
          </a:xfrm>
        </p:spPr>
        <p:txBody>
          <a:bodyPr/>
          <a:lstStyle/>
          <a:p>
            <a:pPr eaLnBrk="1" hangingPunct="1"/>
            <a:r>
              <a:rPr lang="en-US" altLang="zh-CN" sz="5400" smtClean="0">
                <a:latin typeface="华文新魏" panose="02010800040101010101" pitchFamily="2" charset="-122"/>
                <a:ea typeface="华文新魏" panose="02010800040101010101" pitchFamily="2" charset="-122"/>
              </a:rPr>
              <a:t>5.2 I/O</a:t>
            </a:r>
            <a:r>
              <a:rPr lang="zh-CN" altLang="en-US" sz="5400" smtClean="0">
                <a:latin typeface="华文新魏" panose="02010800040101010101" pitchFamily="2" charset="-122"/>
                <a:ea typeface="华文新魏" panose="02010800040101010101" pitchFamily="2" charset="-122"/>
              </a:rPr>
              <a:t>软件原理</a:t>
            </a:r>
            <a:endParaRPr lang="zh-CN" altLang="en-US" b="1" smtClean="0">
              <a:latin typeface="华文新魏" panose="02010800040101010101" pitchFamily="2" charset="-122"/>
              <a:ea typeface="华文新魏" panose="02010800040101010101" pitchFamily="2" charset="-122"/>
            </a:endParaRPr>
          </a:p>
        </p:txBody>
      </p:sp>
      <p:sp>
        <p:nvSpPr>
          <p:cNvPr id="41986" name="Rectangle 3"/>
          <p:cNvSpPr>
            <a:spLocks noGrp="1" noChangeArrowheads="1"/>
          </p:cNvSpPr>
          <p:nvPr>
            <p:ph type="body" idx="4294967295"/>
          </p:nvPr>
        </p:nvSpPr>
        <p:spPr>
          <a:xfrm>
            <a:off x="1042988" y="1628775"/>
            <a:ext cx="7489825" cy="4695825"/>
          </a:xfrm>
        </p:spPr>
        <p:txBody>
          <a:bodyPr/>
          <a:lstStyle/>
          <a:p>
            <a:r>
              <a:rPr lang="en-US" altLang="zh-CN" sz="3000" smtClean="0"/>
              <a:t>5.2.1 I/O</a:t>
            </a:r>
            <a:r>
              <a:rPr lang="zh-CN" altLang="en-US" sz="3000" smtClean="0"/>
              <a:t>软件设计目标和原则</a:t>
            </a:r>
          </a:p>
          <a:p>
            <a:r>
              <a:rPr lang="en-US" altLang="zh-CN" sz="3000" smtClean="0"/>
              <a:t>5.2.2 I/O</a:t>
            </a:r>
            <a:r>
              <a:rPr lang="zh-CN" altLang="en-US" sz="3000" smtClean="0"/>
              <a:t>中断处理程序</a:t>
            </a:r>
          </a:p>
          <a:p>
            <a:r>
              <a:rPr lang="en-US" altLang="zh-CN" sz="3000" smtClean="0"/>
              <a:t>5.2.3 I/O</a:t>
            </a:r>
            <a:r>
              <a:rPr lang="zh-CN" altLang="en-US" sz="3000" smtClean="0"/>
              <a:t>设备驱动程序</a:t>
            </a:r>
          </a:p>
          <a:p>
            <a:r>
              <a:rPr lang="en-US" altLang="zh-CN" sz="3000" smtClean="0"/>
              <a:t>5.2.4 </a:t>
            </a:r>
            <a:r>
              <a:rPr lang="zh-CN" altLang="en-US" sz="3000" smtClean="0"/>
              <a:t>独立于设备的操作系统</a:t>
            </a:r>
            <a:r>
              <a:rPr lang="en-US" altLang="zh-CN" sz="3000" smtClean="0"/>
              <a:t>I/O</a:t>
            </a:r>
            <a:r>
              <a:rPr lang="zh-CN" altLang="en-US" sz="3000" smtClean="0"/>
              <a:t>软件</a:t>
            </a:r>
          </a:p>
          <a:p>
            <a:r>
              <a:rPr lang="en-US" altLang="zh-CN" sz="3000" smtClean="0"/>
              <a:t>5.2.5 </a:t>
            </a:r>
            <a:r>
              <a:rPr lang="zh-CN" altLang="en-US" sz="3000" smtClean="0"/>
              <a:t>用户空间的</a:t>
            </a:r>
            <a:r>
              <a:rPr lang="en-US" altLang="zh-CN" sz="3000" smtClean="0"/>
              <a:t>I/O</a:t>
            </a:r>
            <a:r>
              <a:rPr lang="zh-CN" altLang="en-US" sz="3000" smtClean="0"/>
              <a:t>软件</a:t>
            </a:r>
          </a:p>
          <a:p>
            <a:endParaRPr lang="en-US" altLang="zh-CN" sz="300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idx="4294967295"/>
          </p:nvPr>
        </p:nvSpPr>
        <p:spPr>
          <a:xfrm>
            <a:off x="539750" y="304800"/>
            <a:ext cx="8388350" cy="1066800"/>
          </a:xfrm>
        </p:spPr>
        <p:txBody>
          <a:bodyPr/>
          <a:lstStyle/>
          <a:p>
            <a:pPr eaLnBrk="1" hangingPunct="1"/>
            <a:r>
              <a:rPr lang="en-US" altLang="zh-CN" smtClean="0">
                <a:latin typeface="华文新魏" panose="02010800040101010101" pitchFamily="2" charset="-122"/>
                <a:ea typeface="华文新魏" panose="02010800040101010101" pitchFamily="2" charset="-122"/>
              </a:rPr>
              <a:t>5.2.1 I/O</a:t>
            </a:r>
            <a:r>
              <a:rPr lang="zh-CN" altLang="en-US" smtClean="0">
                <a:latin typeface="华文新魏" panose="02010800040101010101" pitchFamily="2" charset="-122"/>
                <a:ea typeface="华文新魏" panose="02010800040101010101" pitchFamily="2" charset="-122"/>
              </a:rPr>
              <a:t>软件设计目标和原则</a:t>
            </a:r>
          </a:p>
        </p:txBody>
      </p:sp>
      <p:sp>
        <p:nvSpPr>
          <p:cNvPr id="43010" name="Rectangle 3"/>
          <p:cNvSpPr>
            <a:spLocks noGrp="1" noChangeArrowheads="1"/>
          </p:cNvSpPr>
          <p:nvPr>
            <p:ph type="body" idx="4294967295"/>
          </p:nvPr>
        </p:nvSpPr>
        <p:spPr>
          <a:xfrm>
            <a:off x="611188" y="1412874"/>
            <a:ext cx="8209284" cy="5256485"/>
          </a:xfrm>
        </p:spPr>
        <p:txBody>
          <a:bodyPr/>
          <a:lstStyle/>
          <a:p>
            <a:r>
              <a:rPr lang="en-US" altLang="zh-CN" sz="3000" dirty="0" smtClean="0"/>
              <a:t> I/O</a:t>
            </a:r>
            <a:r>
              <a:rPr lang="zh-CN" altLang="en-US" sz="3000" dirty="0" smtClean="0"/>
              <a:t>软件总体设计目标</a:t>
            </a:r>
            <a:r>
              <a:rPr lang="en-US" altLang="zh-CN" sz="3000" dirty="0" smtClean="0"/>
              <a:t>:</a:t>
            </a:r>
          </a:p>
          <a:p>
            <a:pPr lvl="1"/>
            <a:r>
              <a:rPr lang="zh-CN" altLang="en-US" sz="2600" dirty="0"/>
              <a:t>高效率。</a:t>
            </a:r>
          </a:p>
          <a:p>
            <a:pPr lvl="1"/>
            <a:r>
              <a:rPr lang="zh-CN" altLang="en-US" sz="2600" dirty="0" smtClean="0"/>
              <a:t>通用性。</a:t>
            </a:r>
            <a:endParaRPr lang="zh-CN" altLang="en-US" sz="2600" dirty="0"/>
          </a:p>
          <a:p>
            <a:r>
              <a:rPr lang="zh-CN" altLang="en-US" sz="3000" dirty="0" smtClean="0"/>
              <a:t> </a:t>
            </a:r>
            <a:r>
              <a:rPr lang="en-US" altLang="zh-CN" sz="3000" dirty="0" smtClean="0"/>
              <a:t>I/O</a:t>
            </a:r>
            <a:r>
              <a:rPr lang="zh-CN" altLang="en-US" sz="3000" dirty="0" smtClean="0"/>
              <a:t>软件总体设计要考虑的问题： </a:t>
            </a:r>
          </a:p>
          <a:p>
            <a:pPr lvl="1"/>
            <a:r>
              <a:rPr lang="zh-CN" altLang="en-US" sz="2600" dirty="0" smtClean="0"/>
              <a:t>设备无关</a:t>
            </a:r>
            <a:r>
              <a:rPr lang="zh-CN" altLang="en-US" sz="2600" dirty="0" smtClean="0"/>
              <a:t>性：程序与具体物理设备无关。 </a:t>
            </a:r>
            <a:endParaRPr lang="zh-CN" altLang="en-US" sz="2600" dirty="0" smtClean="0"/>
          </a:p>
          <a:p>
            <a:pPr lvl="1"/>
            <a:r>
              <a:rPr lang="zh-CN" altLang="en-US" sz="2600" dirty="0" smtClean="0"/>
              <a:t>出错处理：屏蔽错误，不让高层软件感知。 </a:t>
            </a:r>
            <a:endParaRPr lang="zh-CN" altLang="en-US" sz="2600" dirty="0" smtClean="0"/>
          </a:p>
          <a:p>
            <a:pPr lvl="1"/>
            <a:r>
              <a:rPr lang="zh-CN" altLang="en-US" sz="2600" dirty="0" smtClean="0"/>
              <a:t>同步</a:t>
            </a:r>
            <a:r>
              <a:rPr lang="en-US" altLang="zh-CN" sz="2600" dirty="0" smtClean="0"/>
              <a:t>/</a:t>
            </a:r>
            <a:r>
              <a:rPr lang="zh-CN" altLang="en-US" sz="2600" dirty="0" smtClean="0"/>
              <a:t>异步传输：支持同步（阻塞）和异步</a:t>
            </a:r>
            <a:r>
              <a:rPr lang="zh-CN" altLang="en-US" sz="2600" dirty="0" smtClean="0"/>
              <a:t>（中断驱动</a:t>
            </a:r>
            <a:r>
              <a:rPr lang="zh-CN" altLang="en-US" sz="2600" dirty="0" smtClean="0"/>
              <a:t>）两种工作方式。 </a:t>
            </a:r>
            <a:endParaRPr lang="zh-CN" altLang="en-US" sz="2600" dirty="0" smtClean="0"/>
          </a:p>
          <a:p>
            <a:pPr lvl="1"/>
            <a:r>
              <a:rPr lang="zh-CN" altLang="en-US" sz="2600" dirty="0" smtClean="0"/>
              <a:t>缓冲技术：数据处理速率不匹配，数据处理大小不一致。</a:t>
            </a:r>
            <a:endParaRPr lang="en-US" altLang="zh-CN" sz="2600" dirty="0" smtClean="0"/>
          </a:p>
          <a:p>
            <a:pPr lvl="1"/>
            <a:r>
              <a:rPr lang="zh-CN" altLang="en-US" sz="2600" dirty="0" smtClean="0"/>
              <a:t>独占性外围设备和共享性外围设备：分配和共享。 </a:t>
            </a:r>
            <a:endParaRPr lang="en-US" altLang="zh-CN" sz="2600" dirty="0" smtClean="0"/>
          </a:p>
        </p:txBody>
      </p:sp>
    </p:spTree>
  </p:cSld>
  <p:clrMapOvr>
    <a:masterClrMapping/>
  </p:clrMapOvr>
  <p:transition>
    <p:zo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idx="4294967295"/>
          </p:nvPr>
        </p:nvSpPr>
        <p:spPr>
          <a:xfrm>
            <a:off x="323850" y="260350"/>
            <a:ext cx="8458200" cy="1143000"/>
          </a:xfrm>
        </p:spPr>
        <p:txBody>
          <a:bodyPr/>
          <a:lstStyle/>
          <a:p>
            <a:pPr eaLnBrk="1" hangingPunct="1"/>
            <a:r>
              <a:rPr lang="en-US" altLang="zh-CN" smtClean="0">
                <a:latin typeface="华文新魏" panose="02010800040101010101" pitchFamily="2" charset="-122"/>
                <a:ea typeface="华文新魏" panose="02010800040101010101" pitchFamily="2" charset="-122"/>
              </a:rPr>
              <a:t>I/O</a:t>
            </a:r>
            <a:r>
              <a:rPr lang="zh-CN" altLang="en-US" smtClean="0">
                <a:latin typeface="华文新魏" panose="02010800040101010101" pitchFamily="2" charset="-122"/>
                <a:ea typeface="华文新魏" panose="02010800040101010101" pitchFamily="2" charset="-122"/>
              </a:rPr>
              <a:t>软件组织成四个层次</a:t>
            </a:r>
          </a:p>
        </p:txBody>
      </p:sp>
      <p:sp>
        <p:nvSpPr>
          <p:cNvPr id="44034" name="Rectangle 3"/>
          <p:cNvSpPr>
            <a:spLocks noGrp="1" noChangeArrowheads="1"/>
          </p:cNvSpPr>
          <p:nvPr>
            <p:ph type="body" idx="4294967295"/>
          </p:nvPr>
        </p:nvSpPr>
        <p:spPr>
          <a:xfrm>
            <a:off x="971550" y="1676400"/>
            <a:ext cx="7632700" cy="3840163"/>
          </a:xfrm>
        </p:spPr>
        <p:txBody>
          <a:bodyPr/>
          <a:lstStyle/>
          <a:p>
            <a:r>
              <a:rPr lang="en-US" altLang="zh-CN" sz="3000" dirty="0" smtClean="0"/>
              <a:t>I/O</a:t>
            </a:r>
            <a:r>
              <a:rPr lang="zh-CN" altLang="en-US" sz="3000" dirty="0" smtClean="0"/>
              <a:t>中断处理程序。</a:t>
            </a:r>
          </a:p>
          <a:p>
            <a:r>
              <a:rPr lang="en-US" altLang="zh-CN" sz="3000" dirty="0" smtClean="0"/>
              <a:t>I/O</a:t>
            </a:r>
            <a:r>
              <a:rPr lang="zh-CN" altLang="en-US" sz="3000" dirty="0" smtClean="0"/>
              <a:t>设备驱动程序。</a:t>
            </a:r>
          </a:p>
          <a:p>
            <a:r>
              <a:rPr lang="zh-CN" altLang="en-US" sz="3000" dirty="0" smtClean="0"/>
              <a:t>独立于设备</a:t>
            </a:r>
            <a:r>
              <a:rPr lang="zh-CN" altLang="en-US" sz="3000" dirty="0" smtClean="0"/>
              <a:t>的操作系统</a:t>
            </a:r>
            <a:r>
              <a:rPr lang="en-US" altLang="zh-CN" sz="3000" dirty="0" smtClean="0"/>
              <a:t>I/O</a:t>
            </a:r>
            <a:r>
              <a:rPr lang="zh-CN" altLang="en-US" sz="3000" dirty="0" smtClean="0"/>
              <a:t>软件。</a:t>
            </a:r>
          </a:p>
          <a:p>
            <a:r>
              <a:rPr lang="zh-CN" altLang="en-US" sz="3000" dirty="0" smtClean="0"/>
              <a:t>用户空间的</a:t>
            </a:r>
            <a:r>
              <a:rPr lang="en-US" altLang="zh-CN" sz="3000" dirty="0" smtClean="0"/>
              <a:t>I/O</a:t>
            </a:r>
            <a:r>
              <a:rPr lang="zh-CN" altLang="en-US" sz="3000" dirty="0" smtClean="0"/>
              <a:t>软件。</a:t>
            </a:r>
            <a:endParaRPr lang="en-US" altLang="zh-CN" sz="3000" dirty="0" smtClean="0"/>
          </a:p>
        </p:txBody>
      </p:sp>
    </p:spTree>
  </p:cSld>
  <p:clrMapOvr>
    <a:masterClrMapping/>
  </p:clrMapOvr>
  <p:transition>
    <p:zo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idx="4294967295"/>
          </p:nvPr>
        </p:nvSpPr>
        <p:spPr>
          <a:xfrm>
            <a:off x="827088" y="188913"/>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5.2.2 I/O</a:t>
            </a:r>
            <a:r>
              <a:rPr lang="zh-CN" altLang="en-US" sz="4800" smtClean="0">
                <a:latin typeface="华文新魏" panose="02010800040101010101" pitchFamily="2" charset="-122"/>
                <a:ea typeface="华文新魏" panose="02010800040101010101" pitchFamily="2" charset="-122"/>
              </a:rPr>
              <a:t>中断处理程序</a:t>
            </a:r>
          </a:p>
        </p:txBody>
      </p:sp>
      <p:sp>
        <p:nvSpPr>
          <p:cNvPr id="45058" name="Rectangle 3"/>
          <p:cNvSpPr>
            <a:spLocks noGrp="1" noChangeArrowheads="1"/>
          </p:cNvSpPr>
          <p:nvPr>
            <p:ph type="body" idx="4294967295"/>
          </p:nvPr>
        </p:nvSpPr>
        <p:spPr>
          <a:xfrm>
            <a:off x="685800" y="1412875"/>
            <a:ext cx="8153400" cy="5140325"/>
          </a:xfrm>
        </p:spPr>
        <p:txBody>
          <a:bodyPr/>
          <a:lstStyle/>
          <a:p>
            <a:r>
              <a:rPr lang="en-US" altLang="zh-CN" sz="3000" dirty="0" smtClean="0"/>
              <a:t>I/O</a:t>
            </a:r>
            <a:r>
              <a:rPr lang="zh-CN" altLang="en-US" sz="3000" dirty="0" smtClean="0"/>
              <a:t>中断的类型和功能</a:t>
            </a:r>
          </a:p>
          <a:p>
            <a:pPr lvl="1"/>
            <a:r>
              <a:rPr lang="zh-CN" altLang="en-US" sz="2600" dirty="0" smtClean="0"/>
              <a:t>通知用户程序</a:t>
            </a:r>
            <a:r>
              <a:rPr lang="en-US" altLang="zh-CN" sz="2600" dirty="0" smtClean="0"/>
              <a:t>I/O</a:t>
            </a:r>
            <a:r>
              <a:rPr lang="zh-CN" altLang="en-US" sz="2600" dirty="0" smtClean="0"/>
              <a:t>操作沿链推进程度</a:t>
            </a:r>
          </a:p>
          <a:p>
            <a:pPr lvl="1"/>
            <a:r>
              <a:rPr lang="zh-CN" altLang="en-US" sz="2600" dirty="0" smtClean="0"/>
              <a:t>通知用户程序</a:t>
            </a:r>
            <a:r>
              <a:rPr lang="en-US" altLang="zh-CN" sz="2600" dirty="0" smtClean="0"/>
              <a:t>I/O</a:t>
            </a:r>
            <a:r>
              <a:rPr lang="zh-CN" altLang="en-US" sz="2600" dirty="0" smtClean="0"/>
              <a:t>操作正常结束</a:t>
            </a:r>
          </a:p>
          <a:p>
            <a:pPr lvl="1"/>
            <a:r>
              <a:rPr lang="zh-CN" altLang="en-US" sz="2600" dirty="0" smtClean="0"/>
              <a:t>通知用户程序发现的</a:t>
            </a:r>
            <a:r>
              <a:rPr lang="en-US" altLang="zh-CN" sz="2600" dirty="0" smtClean="0"/>
              <a:t>I/O</a:t>
            </a:r>
            <a:r>
              <a:rPr lang="zh-CN" altLang="en-US" sz="2600" dirty="0" smtClean="0"/>
              <a:t>操作异常</a:t>
            </a:r>
          </a:p>
          <a:p>
            <a:pPr lvl="1"/>
            <a:r>
              <a:rPr lang="zh-CN" altLang="en-US" sz="2600" dirty="0" smtClean="0"/>
              <a:t>通知程序外围设备上重要的异步信号</a:t>
            </a:r>
          </a:p>
          <a:p>
            <a:r>
              <a:rPr lang="en-US" altLang="zh-CN" sz="3000" dirty="0" smtClean="0"/>
              <a:t>I/O</a:t>
            </a:r>
            <a:r>
              <a:rPr lang="zh-CN" altLang="en-US" sz="3000" dirty="0" smtClean="0"/>
              <a:t>中断的处理原则</a:t>
            </a:r>
          </a:p>
          <a:p>
            <a:pPr lvl="1"/>
            <a:r>
              <a:rPr lang="zh-CN" altLang="en-US" sz="2600" dirty="0" smtClean="0"/>
              <a:t>操作正常</a:t>
            </a:r>
            <a:r>
              <a:rPr lang="zh-CN" altLang="en-US" sz="2600" dirty="0" smtClean="0"/>
              <a:t>结束：唤醒等待进程，并置为就绪态。</a:t>
            </a:r>
            <a:endParaRPr lang="zh-CN" altLang="en-US" sz="2600" dirty="0" smtClean="0"/>
          </a:p>
          <a:p>
            <a:pPr lvl="1"/>
            <a:r>
              <a:rPr lang="zh-CN" altLang="en-US" sz="2600" dirty="0" smtClean="0"/>
              <a:t>操作发生故障或特殊事件的中断处理</a:t>
            </a:r>
          </a:p>
          <a:p>
            <a:pPr lvl="1"/>
            <a:r>
              <a:rPr lang="zh-CN" altLang="en-US" sz="2600" dirty="0" smtClean="0"/>
              <a:t>人为要求而产生的中断处理</a:t>
            </a:r>
          </a:p>
          <a:p>
            <a:pPr lvl="1"/>
            <a:r>
              <a:rPr lang="zh-CN" altLang="en-US" sz="2600" dirty="0" smtClean="0"/>
              <a:t>外围设备的异步信号处理</a:t>
            </a:r>
            <a:endParaRPr lang="en-US" altLang="zh-CN" sz="2600" dirty="0" smtClean="0"/>
          </a:p>
        </p:txBody>
      </p:sp>
    </p:spTree>
  </p:cSld>
  <p:clrMapOvr>
    <a:masterClrMapping/>
  </p:clrMapOvr>
  <p:transition>
    <p:zo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idx="4294967295"/>
          </p:nvPr>
        </p:nvSpPr>
        <p:spPr>
          <a:xfrm>
            <a:off x="838200" y="44450"/>
            <a:ext cx="7772400" cy="1143000"/>
          </a:xfrm>
        </p:spPr>
        <p:txBody>
          <a:bodyPr/>
          <a:lstStyle/>
          <a:p>
            <a:pPr eaLnBrk="1" hangingPunct="1"/>
            <a:r>
              <a:rPr lang="en-US" altLang="zh-CN" sz="5400" smtClean="0">
                <a:latin typeface="华文新魏" panose="02010800040101010101" pitchFamily="2" charset="-122"/>
                <a:ea typeface="华文新魏" panose="02010800040101010101" pitchFamily="2" charset="-122"/>
              </a:rPr>
              <a:t>5.2.3 </a:t>
            </a:r>
            <a:r>
              <a:rPr lang="zh-CN" altLang="en-US" sz="5400" smtClean="0">
                <a:latin typeface="华文新魏" panose="02010800040101010101" pitchFamily="2" charset="-122"/>
                <a:ea typeface="华文新魏" panose="02010800040101010101" pitchFamily="2" charset="-122"/>
              </a:rPr>
              <a:t>设备驱动程序</a:t>
            </a:r>
            <a:r>
              <a:rPr lang="en-US" altLang="zh-CN" sz="5400" smtClean="0">
                <a:latin typeface="华文新魏" panose="02010800040101010101" pitchFamily="2" charset="-122"/>
                <a:ea typeface="华文新魏" panose="02010800040101010101" pitchFamily="2" charset="-122"/>
              </a:rPr>
              <a:t>(1)</a:t>
            </a:r>
          </a:p>
        </p:txBody>
      </p:sp>
      <p:sp>
        <p:nvSpPr>
          <p:cNvPr id="46082" name="Rectangle 3"/>
          <p:cNvSpPr>
            <a:spLocks noGrp="1" noChangeArrowheads="1"/>
          </p:cNvSpPr>
          <p:nvPr>
            <p:ph type="body" idx="4294967295"/>
          </p:nvPr>
        </p:nvSpPr>
        <p:spPr>
          <a:xfrm>
            <a:off x="611188" y="1341438"/>
            <a:ext cx="8065268" cy="5327922"/>
          </a:xfrm>
        </p:spPr>
        <p:txBody>
          <a:bodyPr/>
          <a:lstStyle/>
          <a:p>
            <a:r>
              <a:rPr lang="zh-CN" altLang="en-US" sz="2800" dirty="0" smtClean="0"/>
              <a:t>设备驱动程序：</a:t>
            </a:r>
            <a:r>
              <a:rPr lang="en-US" altLang="zh-CN" sz="2800" dirty="0" smtClean="0"/>
              <a:t>I/O </a:t>
            </a:r>
            <a:r>
              <a:rPr lang="zh-CN" altLang="en-US" sz="2800" dirty="0" smtClean="0"/>
              <a:t>系统高层与设备控制器之间的通信程序，是与设备密切相关</a:t>
            </a:r>
            <a:r>
              <a:rPr lang="zh-CN" altLang="en-US" sz="2800" dirty="0" smtClean="0"/>
              <a:t>的</a:t>
            </a:r>
            <a:r>
              <a:rPr lang="zh-CN" altLang="en-US" sz="2800" dirty="0" smtClean="0"/>
              <a:t>代码。</a:t>
            </a:r>
            <a:endParaRPr lang="en-US" altLang="zh-CN" sz="2800" dirty="0" smtClean="0"/>
          </a:p>
          <a:p>
            <a:r>
              <a:rPr lang="zh-CN" altLang="en-US" sz="2800" dirty="0" smtClean="0"/>
              <a:t>主要任务：</a:t>
            </a:r>
            <a:endParaRPr lang="en-US" altLang="zh-CN" sz="2800" dirty="0" smtClean="0"/>
          </a:p>
          <a:p>
            <a:pPr lvl="1"/>
            <a:r>
              <a:rPr lang="zh-CN" altLang="en-US" sz="2600" dirty="0" smtClean="0"/>
              <a:t>接收用户提交的逻辑</a:t>
            </a:r>
            <a:r>
              <a:rPr lang="en-US" altLang="zh-CN" sz="2600" dirty="0" smtClean="0"/>
              <a:t>I/O</a:t>
            </a:r>
            <a:r>
              <a:rPr lang="zh-CN" altLang="en-US" sz="2600" dirty="0" smtClean="0"/>
              <a:t>请求，转化为物理</a:t>
            </a:r>
            <a:r>
              <a:rPr lang="en-US" altLang="zh-CN" sz="2600" dirty="0" smtClean="0"/>
              <a:t>I/O</a:t>
            </a:r>
            <a:r>
              <a:rPr lang="zh-CN" altLang="en-US" sz="2600" dirty="0" smtClean="0"/>
              <a:t>操作，发送给设备控制器，启动设备去执行。如设备名转化为端口地址、逻辑记录转化为物理记录、逻辑操作转化为物理操作等。</a:t>
            </a:r>
            <a:endParaRPr lang="en-US" altLang="zh-CN" sz="2600" dirty="0" smtClean="0"/>
          </a:p>
          <a:p>
            <a:pPr lvl="1"/>
            <a:r>
              <a:rPr lang="zh-CN" altLang="en-US" sz="2600" dirty="0" smtClean="0"/>
              <a:t>将设备控制器发来的信号传给上层软件。</a:t>
            </a:r>
          </a:p>
        </p:txBody>
      </p:sp>
    </p:spTree>
  </p:cSld>
  <p:clrMapOvr>
    <a:masterClrMapping/>
  </p:clrMapOvr>
  <p:transition>
    <p:zo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3"/>
          <p:cNvSpPr>
            <a:spLocks noGrp="1" noChangeArrowheads="1"/>
          </p:cNvSpPr>
          <p:nvPr>
            <p:ph type="body" idx="4294967295"/>
          </p:nvPr>
        </p:nvSpPr>
        <p:spPr>
          <a:xfrm>
            <a:off x="611188" y="1412875"/>
            <a:ext cx="8137525" cy="5140325"/>
          </a:xfrm>
        </p:spPr>
        <p:txBody>
          <a:bodyPr/>
          <a:lstStyle/>
          <a:p>
            <a:r>
              <a:rPr lang="zh-CN" altLang="en-US" sz="2800" dirty="0" smtClean="0"/>
              <a:t>设备驱动程序</a:t>
            </a:r>
            <a:r>
              <a:rPr lang="zh-CN" altLang="en-US" sz="2800" dirty="0" smtClean="0"/>
              <a:t>主要功能：</a:t>
            </a:r>
          </a:p>
          <a:p>
            <a:pPr lvl="1"/>
            <a:r>
              <a:rPr lang="zh-CN" altLang="en-US" dirty="0" smtClean="0"/>
              <a:t>设备初始化：检查并预置设备和控制器以及通道的状态。</a:t>
            </a:r>
            <a:endParaRPr lang="zh-CN" altLang="en-US" dirty="0" smtClean="0"/>
          </a:p>
          <a:p>
            <a:pPr lvl="1"/>
            <a:r>
              <a:rPr lang="zh-CN" altLang="en-US" dirty="0" smtClean="0"/>
              <a:t>执行</a:t>
            </a:r>
            <a:r>
              <a:rPr lang="zh-CN" altLang="en-US" dirty="0" smtClean="0"/>
              <a:t>设备驱动</a:t>
            </a:r>
            <a:r>
              <a:rPr lang="zh-CN" altLang="en-US" dirty="0" smtClean="0"/>
              <a:t>例程：启动设备，进行数据传输；生成通道指令和通道程序，启动通道工作。</a:t>
            </a:r>
            <a:endParaRPr lang="zh-CN" altLang="en-US" dirty="0" smtClean="0"/>
          </a:p>
          <a:p>
            <a:pPr lvl="1"/>
            <a:r>
              <a:rPr lang="zh-CN" altLang="en-US" dirty="0" smtClean="0"/>
              <a:t> </a:t>
            </a:r>
            <a:r>
              <a:rPr lang="zh-CN" altLang="en-US" dirty="0" smtClean="0"/>
              <a:t>执行</a:t>
            </a:r>
            <a:r>
              <a:rPr lang="zh-CN" altLang="en-US" dirty="0" smtClean="0"/>
              <a:t>中断处理</a:t>
            </a:r>
            <a:r>
              <a:rPr lang="zh-CN" altLang="en-US" dirty="0" smtClean="0"/>
              <a:t>例程：响应设备、控制器和通道发出的中断请求，调用相应的中断处理程序进行处理。</a:t>
            </a:r>
            <a:endParaRPr lang="en-US" altLang="zh-CN" dirty="0" smtClean="0"/>
          </a:p>
        </p:txBody>
      </p:sp>
      <p:sp>
        <p:nvSpPr>
          <p:cNvPr id="47106" name="Rectangle 2"/>
          <p:cNvSpPr>
            <a:spLocks noChangeArrowheads="1"/>
          </p:cNvSpPr>
          <p:nvPr/>
        </p:nvSpPr>
        <p:spPr bwMode="auto">
          <a:xfrm>
            <a:off x="838200" y="53975"/>
            <a:ext cx="7772400" cy="1143000"/>
          </a:xfrm>
          <a:prstGeom prst="rect">
            <a:avLst/>
          </a:prstGeom>
          <a:noFill/>
          <a:ln w="9525">
            <a:noFill/>
            <a:miter lim="800000"/>
          </a:ln>
        </p:spPr>
        <p:txBody>
          <a:bodyPr anchor="ctr"/>
          <a:lstStyle/>
          <a:p>
            <a:pPr algn="ctr"/>
            <a:r>
              <a:rPr lang="en-US" altLang="zh-CN" sz="5400">
                <a:solidFill>
                  <a:schemeClr val="tx2"/>
                </a:solidFill>
                <a:latin typeface="华文新魏" panose="02010800040101010101" pitchFamily="2" charset="-122"/>
                <a:ea typeface="华文新魏" panose="02010800040101010101" pitchFamily="2" charset="-122"/>
              </a:rPr>
              <a:t>5.2.3 </a:t>
            </a:r>
            <a:r>
              <a:rPr lang="zh-CN" altLang="en-US" sz="5400">
                <a:solidFill>
                  <a:schemeClr val="tx2"/>
                </a:solidFill>
                <a:latin typeface="华文新魏" panose="02010800040101010101" pitchFamily="2" charset="-122"/>
                <a:ea typeface="华文新魏" panose="02010800040101010101" pitchFamily="2" charset="-122"/>
              </a:rPr>
              <a:t>设备驱动程序</a:t>
            </a:r>
            <a:r>
              <a:rPr lang="en-US" altLang="zh-CN" sz="5400">
                <a:solidFill>
                  <a:schemeClr val="tx2"/>
                </a:solidFill>
                <a:latin typeface="华文新魏" panose="02010800040101010101" pitchFamily="2" charset="-122"/>
                <a:ea typeface="华文新魏" panose="02010800040101010101" pitchFamily="2" charset="-122"/>
              </a:rPr>
              <a:t>(2)</a:t>
            </a:r>
          </a:p>
        </p:txBody>
      </p:sp>
    </p:spTree>
  </p:cSld>
  <p:clrMapOvr>
    <a:masterClrMapping/>
  </p:clrMapOvr>
  <p:transition>
    <p:zo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3"/>
          <p:cNvSpPr>
            <a:spLocks noGrp="1" noChangeArrowheads="1"/>
          </p:cNvSpPr>
          <p:nvPr>
            <p:ph type="body" idx="4294967295"/>
          </p:nvPr>
        </p:nvSpPr>
        <p:spPr>
          <a:xfrm>
            <a:off x="467544" y="1412776"/>
            <a:ext cx="7776864" cy="5140325"/>
          </a:xfrm>
        </p:spPr>
        <p:txBody>
          <a:bodyPr/>
          <a:lstStyle/>
          <a:p>
            <a:r>
              <a:rPr lang="zh-CN" altLang="en-US" sz="2800" dirty="0" smtClean="0"/>
              <a:t>设备驱动程序特点</a:t>
            </a:r>
            <a:endParaRPr lang="zh-CN" altLang="en-US" sz="2800" dirty="0" smtClean="0"/>
          </a:p>
          <a:p>
            <a:pPr lvl="1">
              <a:lnSpc>
                <a:spcPct val="110000"/>
              </a:lnSpc>
            </a:pPr>
            <a:r>
              <a:rPr lang="zh-CN" altLang="en-US" sz="2600" dirty="0" smtClean="0"/>
              <a:t>是设备无关软件</a:t>
            </a:r>
            <a:r>
              <a:rPr lang="zh-CN" altLang="en-US" sz="2600" dirty="0"/>
              <a:t>和设备控制器之间通信和</a:t>
            </a:r>
            <a:r>
              <a:rPr lang="zh-CN" altLang="en-US" sz="2600" dirty="0" smtClean="0"/>
              <a:t>转换程序。</a:t>
            </a:r>
            <a:endParaRPr lang="en-US" altLang="zh-CN" sz="2600" dirty="0" smtClean="0"/>
          </a:p>
          <a:p>
            <a:pPr lvl="1">
              <a:lnSpc>
                <a:spcPct val="110000"/>
              </a:lnSpc>
            </a:pPr>
            <a:r>
              <a:rPr lang="zh-CN" altLang="en-US" sz="2600" dirty="0" smtClean="0"/>
              <a:t>与</a:t>
            </a:r>
            <a:r>
              <a:rPr lang="zh-CN" altLang="en-US" sz="2600" dirty="0"/>
              <a:t>设备控制器和</a:t>
            </a:r>
            <a:r>
              <a:rPr lang="en-US" altLang="zh-CN" sz="2600" dirty="0"/>
              <a:t>I/O</a:t>
            </a:r>
            <a:r>
              <a:rPr lang="zh-CN" altLang="en-US" sz="2600" dirty="0"/>
              <a:t>设备的硬件</a:t>
            </a:r>
            <a:r>
              <a:rPr lang="zh-CN" altLang="en-US" sz="2600" dirty="0" smtClean="0"/>
              <a:t>特性紧密</a:t>
            </a:r>
            <a:r>
              <a:rPr lang="zh-CN" altLang="en-US" sz="2600" dirty="0"/>
              <a:t>相关</a:t>
            </a:r>
            <a:r>
              <a:rPr lang="zh-CN" altLang="en-US" sz="2600" dirty="0" smtClean="0"/>
              <a:t>。不同类型的设备应配置不同的设备驱动程序。 </a:t>
            </a:r>
            <a:endParaRPr lang="en-US" altLang="zh-CN" sz="2600" dirty="0" smtClean="0"/>
          </a:p>
          <a:p>
            <a:pPr lvl="1">
              <a:lnSpc>
                <a:spcPct val="110000"/>
              </a:lnSpc>
            </a:pPr>
            <a:r>
              <a:rPr lang="zh-CN" altLang="en-US" sz="2600" dirty="0" smtClean="0"/>
              <a:t>与</a:t>
            </a:r>
            <a:r>
              <a:rPr lang="en-US" altLang="zh-CN" sz="2600" dirty="0"/>
              <a:t>I/O</a:t>
            </a:r>
            <a:r>
              <a:rPr lang="zh-CN" altLang="en-US" sz="2600" dirty="0"/>
              <a:t>设备所采用的</a:t>
            </a:r>
            <a:r>
              <a:rPr lang="en-US" altLang="zh-CN" sz="2600" dirty="0"/>
              <a:t>I/O</a:t>
            </a:r>
            <a:r>
              <a:rPr lang="zh-CN" altLang="en-US" sz="2600" dirty="0"/>
              <a:t>控制方式紧密相关</a:t>
            </a:r>
            <a:r>
              <a:rPr lang="zh-CN" altLang="en-US" sz="2600" dirty="0" smtClean="0"/>
              <a:t>。</a:t>
            </a:r>
            <a:endParaRPr lang="en-US" altLang="zh-CN" sz="2600" dirty="0" smtClean="0"/>
          </a:p>
          <a:p>
            <a:pPr lvl="1">
              <a:lnSpc>
                <a:spcPct val="110000"/>
              </a:lnSpc>
            </a:pPr>
            <a:r>
              <a:rPr lang="zh-CN" altLang="en-US" sz="2600" dirty="0" smtClean="0"/>
              <a:t>由于</a:t>
            </a:r>
            <a:r>
              <a:rPr lang="zh-CN" altLang="en-US" sz="2600" dirty="0"/>
              <a:t>驱动程序与硬件紧密相关，因而其中的一部分必须用汇编语言编写</a:t>
            </a:r>
            <a:r>
              <a:rPr lang="zh-CN" altLang="en-US" sz="2600" dirty="0" smtClean="0"/>
              <a:t>。</a:t>
            </a:r>
            <a:endParaRPr lang="en-US" altLang="zh-CN" sz="2600" dirty="0" smtClean="0"/>
          </a:p>
          <a:p>
            <a:pPr lvl="1">
              <a:lnSpc>
                <a:spcPct val="110000"/>
              </a:lnSpc>
            </a:pPr>
            <a:r>
              <a:rPr lang="zh-CN" altLang="en-US" sz="2600" dirty="0" smtClean="0"/>
              <a:t>驱动程序</a:t>
            </a:r>
            <a:r>
              <a:rPr lang="zh-CN" altLang="en-US" sz="2600" dirty="0"/>
              <a:t>应允许可重入，一个正在运行的驱动程序常会在一次调用完成前被再次调用</a:t>
            </a:r>
            <a:r>
              <a:rPr lang="zh-CN" altLang="en-US" sz="2600" dirty="0" smtClean="0"/>
              <a:t>。</a:t>
            </a:r>
            <a:endParaRPr lang="en-US" altLang="zh-CN" sz="2600" dirty="0" smtClean="0"/>
          </a:p>
        </p:txBody>
      </p:sp>
      <p:sp>
        <p:nvSpPr>
          <p:cNvPr id="47106" name="Rectangle 2"/>
          <p:cNvSpPr>
            <a:spLocks noChangeArrowheads="1"/>
          </p:cNvSpPr>
          <p:nvPr/>
        </p:nvSpPr>
        <p:spPr bwMode="auto">
          <a:xfrm>
            <a:off x="838200" y="53975"/>
            <a:ext cx="7772400" cy="1143000"/>
          </a:xfrm>
          <a:prstGeom prst="rect">
            <a:avLst/>
          </a:prstGeom>
          <a:noFill/>
          <a:ln w="9525">
            <a:noFill/>
            <a:miter lim="800000"/>
          </a:ln>
        </p:spPr>
        <p:txBody>
          <a:bodyPr anchor="ctr"/>
          <a:lstStyle/>
          <a:p>
            <a:pPr algn="ctr"/>
            <a:r>
              <a:rPr lang="en-US" altLang="zh-CN" sz="5400" dirty="0">
                <a:solidFill>
                  <a:schemeClr val="tx2"/>
                </a:solidFill>
                <a:latin typeface="华文新魏" panose="02010800040101010101" pitchFamily="2" charset="-122"/>
                <a:ea typeface="华文新魏" panose="02010800040101010101" pitchFamily="2" charset="-122"/>
              </a:rPr>
              <a:t>5.2.3 </a:t>
            </a:r>
            <a:r>
              <a:rPr lang="zh-CN" altLang="en-US" sz="5400" dirty="0">
                <a:solidFill>
                  <a:schemeClr val="tx2"/>
                </a:solidFill>
                <a:latin typeface="华文新魏" panose="02010800040101010101" pitchFamily="2" charset="-122"/>
                <a:ea typeface="华文新魏" panose="02010800040101010101" pitchFamily="2" charset="-122"/>
              </a:rPr>
              <a:t>设备驱动程序</a:t>
            </a:r>
            <a:r>
              <a:rPr lang="en-US" altLang="zh-CN" sz="5400" dirty="0" smtClean="0">
                <a:solidFill>
                  <a:schemeClr val="tx2"/>
                </a:solidFill>
                <a:latin typeface="华文新魏" panose="02010800040101010101" pitchFamily="2" charset="-122"/>
                <a:ea typeface="华文新魏" panose="02010800040101010101" pitchFamily="2" charset="-122"/>
              </a:rPr>
              <a:t>(3)</a:t>
            </a:r>
            <a:endParaRPr lang="en-US" altLang="zh-CN" sz="5400" dirty="0">
              <a:solidFill>
                <a:schemeClr val="tx2"/>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868345795"/>
      </p:ext>
    </p:extLst>
  </p:cSld>
  <p:clrMapOvr>
    <a:masterClrMapping/>
  </p:clrMapOvr>
  <p:transition>
    <p:zo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文本占位符 699393"/>
          <p:cNvSpPr>
            <a:spLocks noGrp="1"/>
          </p:cNvSpPr>
          <p:nvPr>
            <p:ph type="body" idx="1"/>
          </p:nvPr>
        </p:nvSpPr>
        <p:spPr>
          <a:xfrm>
            <a:off x="213360" y="1988840"/>
            <a:ext cx="8717280" cy="2823210"/>
          </a:xfrm>
        </p:spPr>
        <p:txBody>
          <a:bodyPr wrap="square" lIns="92075" tIns="46038" rIns="92075" bIns="46038">
            <a:spAutoFit/>
          </a:bodyPr>
          <a:lstStyle/>
          <a:p>
            <a:pPr marL="1066800" lvl="1" indent="-609600">
              <a:lnSpc>
                <a:spcPct val="120000"/>
              </a:lnSpc>
              <a:spcBef>
                <a:spcPct val="0"/>
              </a:spcBef>
              <a:buFont typeface="Monotype Sorts" charset="2"/>
              <a:buNone/>
            </a:pPr>
            <a:r>
              <a:rPr lang="zh-CN" altLang="en-US" sz="2400" dirty="0"/>
              <a:t>在</a:t>
            </a:r>
            <a:r>
              <a:rPr lang="en-US" altLang="zh-CN" sz="2400" dirty="0"/>
              <a:t>UNIX</a:t>
            </a:r>
            <a:r>
              <a:rPr lang="zh-CN" altLang="en-US" sz="2400" dirty="0"/>
              <a:t>系统中，每类设备都有一个驱动程序，用它来</a:t>
            </a:r>
          </a:p>
          <a:p>
            <a:pPr marL="1066800" lvl="1" indent="-609600">
              <a:lnSpc>
                <a:spcPct val="120000"/>
              </a:lnSpc>
              <a:spcBef>
                <a:spcPct val="0"/>
              </a:spcBef>
              <a:buFont typeface="Monotype Sorts" charset="2"/>
              <a:buNone/>
            </a:pPr>
            <a:r>
              <a:rPr lang="zh-CN" altLang="en-US" sz="2400" dirty="0"/>
              <a:t>控制该类设备。任何一个驱动程序通常都包含了用于执行</a:t>
            </a:r>
          </a:p>
          <a:p>
            <a:pPr marL="1066800" lvl="1" indent="-609600">
              <a:lnSpc>
                <a:spcPct val="120000"/>
              </a:lnSpc>
              <a:spcBef>
                <a:spcPct val="0"/>
              </a:spcBef>
              <a:buFont typeface="Monotype Sorts" charset="2"/>
              <a:buNone/>
            </a:pPr>
            <a:r>
              <a:rPr lang="zh-CN" altLang="en-US" sz="2400" dirty="0"/>
              <a:t>不同操作的多个函数，如打开、关闭、启动设备、读和写</a:t>
            </a:r>
          </a:p>
          <a:p>
            <a:pPr marL="1066800" lvl="1" indent="-609600">
              <a:lnSpc>
                <a:spcPct val="120000"/>
              </a:lnSpc>
              <a:spcBef>
                <a:spcPct val="0"/>
              </a:spcBef>
              <a:buFont typeface="Monotype Sorts" charset="2"/>
              <a:buNone/>
            </a:pPr>
            <a:r>
              <a:rPr lang="zh-CN" altLang="en-US" sz="2400" dirty="0"/>
              <a:t>等函数。为使核心能方便地转向各函数，系统为每类设备</a:t>
            </a:r>
          </a:p>
          <a:p>
            <a:pPr marL="1066800" lvl="1" indent="-609600">
              <a:lnSpc>
                <a:spcPct val="120000"/>
              </a:lnSpc>
              <a:spcBef>
                <a:spcPct val="0"/>
              </a:spcBef>
              <a:buFont typeface="Monotype Sorts" charset="2"/>
              <a:buNone/>
            </a:pPr>
            <a:r>
              <a:rPr lang="zh-CN" altLang="en-US" sz="2400" dirty="0"/>
              <a:t>提供了一个设备开关表，其中有该类设备的各函数的入口</a:t>
            </a:r>
          </a:p>
          <a:p>
            <a:pPr marL="1066800" lvl="1" indent="-609600">
              <a:lnSpc>
                <a:spcPct val="120000"/>
              </a:lnSpc>
              <a:spcBef>
                <a:spcPct val="0"/>
              </a:spcBef>
              <a:buFont typeface="Monotype Sorts" charset="2"/>
              <a:buNone/>
            </a:pPr>
            <a:r>
              <a:rPr lang="zh-CN" altLang="en-US" sz="2400" dirty="0"/>
              <a:t>地址，它是核心与驱动的接口。如下图所示</a:t>
            </a:r>
            <a:r>
              <a:rPr lang="zh-CN" altLang="en-US" dirty="0"/>
              <a:t>。</a:t>
            </a:r>
          </a:p>
        </p:txBody>
      </p:sp>
      <p:sp>
        <p:nvSpPr>
          <p:cNvPr id="699395" name="标题 699394"/>
          <p:cNvSpPr>
            <a:spLocks noGrp="1"/>
          </p:cNvSpPr>
          <p:nvPr>
            <p:ph type="title"/>
          </p:nvPr>
        </p:nvSpPr>
        <p:spPr/>
        <p:txBody>
          <a:bodyPr anchor="ctr"/>
          <a:lstStyle/>
          <a:p>
            <a:r>
              <a:rPr lang="en-US" altLang="zh-CN" sz="3200" dirty="0">
                <a:sym typeface="Symbol" panose="05050102010706020507" pitchFamily="18" charset="2"/>
              </a:rPr>
              <a:t> </a:t>
            </a:r>
            <a:r>
              <a:rPr lang="zh-CN" altLang="en-US" sz="3200" dirty="0"/>
              <a:t>设备驱动程序（</a:t>
            </a:r>
            <a:r>
              <a:rPr lang="en-US" altLang="zh-CN" sz="3200" dirty="0"/>
              <a:t>UNIX</a:t>
            </a:r>
            <a:r>
              <a:rPr lang="zh-CN" altLang="en-US" sz="3200" dirty="0"/>
              <a:t>）</a:t>
            </a:r>
            <a:endParaRPr lang="en-US" altLang="zh-CN" sz="3200" dirty="0"/>
          </a:p>
        </p:txBody>
      </p:sp>
    </p:spTree>
  </p:cSld>
  <p:clrMapOvr>
    <a:masterClrMapping/>
  </p:clrMapOvr>
  <p:transition spd="med">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idx="4294967295"/>
          </p:nvPr>
        </p:nvSpPr>
        <p:spPr>
          <a:xfrm>
            <a:off x="609600" y="304800"/>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第五章 设备管理</a:t>
            </a:r>
          </a:p>
        </p:txBody>
      </p:sp>
      <p:sp>
        <p:nvSpPr>
          <p:cNvPr id="17410" name="Rectangle 3"/>
          <p:cNvSpPr>
            <a:spLocks noGrp="1" noChangeArrowheads="1"/>
          </p:cNvSpPr>
          <p:nvPr>
            <p:ph type="body" idx="4294967295"/>
          </p:nvPr>
        </p:nvSpPr>
        <p:spPr>
          <a:xfrm>
            <a:off x="1258888" y="1628775"/>
            <a:ext cx="7275512" cy="4105275"/>
          </a:xfrm>
        </p:spPr>
        <p:txBody>
          <a:bodyPr/>
          <a:lstStyle/>
          <a:p>
            <a:pPr>
              <a:lnSpc>
                <a:spcPct val="90000"/>
              </a:lnSpc>
            </a:pPr>
            <a:r>
              <a:rPr lang="en-US" altLang="zh-CN" smtClean="0"/>
              <a:t>5.1 I/O</a:t>
            </a:r>
            <a:r>
              <a:rPr lang="zh-CN" altLang="en-US" smtClean="0"/>
              <a:t>硬件原理 </a:t>
            </a:r>
          </a:p>
          <a:p>
            <a:pPr>
              <a:lnSpc>
                <a:spcPct val="90000"/>
              </a:lnSpc>
            </a:pPr>
            <a:r>
              <a:rPr lang="en-US" altLang="zh-CN" smtClean="0"/>
              <a:t>5.2 I/O</a:t>
            </a:r>
            <a:r>
              <a:rPr lang="zh-CN" altLang="en-US" smtClean="0"/>
              <a:t>软件原理 </a:t>
            </a:r>
          </a:p>
          <a:p>
            <a:pPr>
              <a:lnSpc>
                <a:spcPct val="90000"/>
              </a:lnSpc>
            </a:pPr>
            <a:r>
              <a:rPr lang="en-US" altLang="zh-CN" smtClean="0"/>
              <a:t>5.3 </a:t>
            </a:r>
            <a:r>
              <a:rPr lang="zh-CN" altLang="en-US" smtClean="0"/>
              <a:t>驱动调度技术 </a:t>
            </a:r>
          </a:p>
          <a:p>
            <a:pPr>
              <a:lnSpc>
                <a:spcPct val="90000"/>
              </a:lnSpc>
            </a:pPr>
            <a:r>
              <a:rPr lang="en-US" altLang="zh-CN" smtClean="0"/>
              <a:t>5.4 </a:t>
            </a:r>
            <a:r>
              <a:rPr lang="zh-CN" altLang="en-US" smtClean="0"/>
              <a:t>设备分配</a:t>
            </a:r>
          </a:p>
          <a:p>
            <a:pPr>
              <a:lnSpc>
                <a:spcPct val="90000"/>
              </a:lnSpc>
            </a:pPr>
            <a:r>
              <a:rPr lang="en-US" altLang="zh-CN" smtClean="0"/>
              <a:t>5.5 </a:t>
            </a:r>
            <a:r>
              <a:rPr lang="zh-CN" altLang="en-US" smtClean="0"/>
              <a:t>虚拟设备</a:t>
            </a:r>
            <a:endParaRPr lang="en-US" altLang="zh-CN"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701444" name="组合 701443"/>
          <p:cNvGrpSpPr/>
          <p:nvPr/>
        </p:nvGrpSpPr>
        <p:grpSpPr>
          <a:xfrm>
            <a:off x="684213" y="555625"/>
            <a:ext cx="7696200" cy="5943600"/>
            <a:chOff x="2877" y="1596"/>
            <a:chExt cx="7203" cy="6396"/>
          </a:xfrm>
        </p:grpSpPr>
        <p:sp>
          <p:nvSpPr>
            <p:cNvPr id="701445" name="文本框 701444"/>
            <p:cNvSpPr txBox="1"/>
            <p:nvPr/>
          </p:nvSpPr>
          <p:spPr>
            <a:xfrm>
              <a:off x="2880" y="1596"/>
              <a:ext cx="7200" cy="780"/>
            </a:xfrm>
            <a:prstGeom prst="rect">
              <a:avLst/>
            </a:prstGeom>
            <a:noFill/>
            <a:ln w="9525" cap="flat" cmpd="sng">
              <a:solidFill>
                <a:schemeClr val="tx1"/>
              </a:solidFill>
              <a:prstDash val="solid"/>
              <a:miter/>
              <a:headEnd type="none" w="med" len="med"/>
              <a:tailEnd type="none" w="med" len="med"/>
            </a:ln>
          </p:spPr>
          <p:txBody>
            <a:bodyPr/>
            <a:lstStyle/>
            <a:p>
              <a:pPr algn="just" eaLnBrk="1" hangingPunct="1"/>
              <a:r>
                <a:rPr lang="zh-CN" altLang="en-US" sz="1000" b="1" dirty="0">
                  <a:latin typeface="Times New Roman" panose="02020603050405020304" pitchFamily="18" charset="0"/>
                  <a:ea typeface="宋体" panose="02010600030101010101" pitchFamily="2" charset="-122"/>
                </a:rPr>
                <a:t>                                                                                                                                        </a:t>
              </a:r>
              <a:r>
                <a:rPr lang="en-US" altLang="zh-CN" sz="1000" b="1">
                  <a:latin typeface="Times New Roman" panose="02020603050405020304" pitchFamily="18" charset="0"/>
                  <a:ea typeface="宋体" panose="02010600030101010101" pitchFamily="2" charset="-122"/>
                </a:rPr>
                <a:t> </a:t>
              </a:r>
              <a:r>
                <a:rPr lang="en-US" altLang="zh-CN" sz="2000" b="1">
                  <a:latin typeface="Times New Roman" panose="02020603050405020304" pitchFamily="18" charset="0"/>
                  <a:ea typeface="宋体" panose="02010600030101010101" pitchFamily="2" charset="-122"/>
                </a:rPr>
                <a:t>Open    close</a:t>
              </a:r>
            </a:p>
            <a:p>
              <a:pPr algn="just" eaLnBrk="1" hangingPunct="1"/>
              <a:r>
                <a:rPr lang="en-US" altLang="zh-CN" sz="2000" b="1">
                  <a:latin typeface="Times New Roman" panose="02020603050405020304" pitchFamily="18" charset="0"/>
                  <a:ea typeface="宋体" panose="02010600030101010101" pitchFamily="2" charset="-122"/>
                </a:rPr>
                <a:t> Open  close  read write </a:t>
              </a:r>
              <a:r>
                <a:rPr lang="en-US" altLang="zh-CN" sz="2000" b="1" err="1">
                  <a:latin typeface="Times New Roman" panose="02020603050405020304" pitchFamily="18" charset="0"/>
                  <a:ea typeface="宋体" panose="02010600030101010101" pitchFamily="2" charset="-122"/>
                </a:rPr>
                <a:t>ioctl</a:t>
              </a:r>
              <a:r>
                <a:rPr lang="en-US" altLang="zh-CN" sz="2000" b="1">
                  <a:latin typeface="Times New Roman" panose="02020603050405020304" pitchFamily="18" charset="0"/>
                  <a:ea typeface="宋体" panose="02010600030101010101" pitchFamily="2" charset="-122"/>
                </a:rPr>
                <a:t>                  mount  </a:t>
              </a:r>
              <a:r>
                <a:rPr lang="en-US" altLang="zh-CN" sz="2000" b="1" err="1">
                  <a:latin typeface="Times New Roman" panose="02020603050405020304" pitchFamily="18" charset="0"/>
                  <a:ea typeface="宋体" panose="02010600030101010101" pitchFamily="2" charset="-122"/>
                </a:rPr>
                <a:t>unmount</a:t>
              </a:r>
              <a:r>
                <a:rPr lang="en-US" altLang="zh-CN" sz="2000" b="1">
                  <a:latin typeface="Times New Roman" panose="02020603050405020304" pitchFamily="18" charset="0"/>
                  <a:ea typeface="宋体" panose="02010600030101010101" pitchFamily="2" charset="-122"/>
                </a:rPr>
                <a:t>  read   write</a:t>
              </a:r>
            </a:p>
          </p:txBody>
        </p:sp>
        <p:sp>
          <p:nvSpPr>
            <p:cNvPr id="701446" name="矩形 701445"/>
            <p:cNvSpPr/>
            <p:nvPr/>
          </p:nvSpPr>
          <p:spPr>
            <a:xfrm>
              <a:off x="2880" y="3936"/>
              <a:ext cx="3420" cy="468"/>
            </a:xfrm>
            <a:prstGeom prst="rect">
              <a:avLst/>
            </a:prstGeom>
            <a:noFill/>
            <a:ln w="9525" cap="flat" cmpd="sng">
              <a:solidFill>
                <a:schemeClr val="tx1"/>
              </a:solidFill>
              <a:prstDash val="solid"/>
              <a:miter/>
              <a:headEnd type="none" w="med" len="med"/>
              <a:tailEnd type="none" w="med" len="med"/>
            </a:ln>
          </p:spPr>
          <p:txBody>
            <a:bodyPr/>
            <a:lstStyle/>
            <a:p>
              <a:pPr algn="just" eaLnBrk="1" hangingPunct="1"/>
              <a:r>
                <a:rPr lang="zh-CN" altLang="en-US" sz="1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字符设备开关表</a:t>
              </a:r>
            </a:p>
          </p:txBody>
        </p:sp>
        <p:sp>
          <p:nvSpPr>
            <p:cNvPr id="701447" name="矩形 701446"/>
            <p:cNvSpPr/>
            <p:nvPr/>
          </p:nvSpPr>
          <p:spPr>
            <a:xfrm flipH="1">
              <a:off x="8640" y="2844"/>
              <a:ext cx="1260" cy="780"/>
            </a:xfrm>
            <a:prstGeom prst="rect">
              <a:avLst/>
            </a:prstGeom>
            <a:noFill/>
            <a:ln w="9525" cap="flat" cmpd="sng">
              <a:solidFill>
                <a:schemeClr val="tx1"/>
              </a:solidFill>
              <a:prstDash val="solid"/>
              <a:miter/>
              <a:headEnd type="none" w="med" len="med"/>
              <a:tailEnd type="none" w="med" len="med"/>
            </a:ln>
          </p:spPr>
          <p:txBody>
            <a:bodyPr/>
            <a:lstStyle/>
            <a:p>
              <a:pPr algn="just" eaLnBrk="1" hangingPunct="1"/>
              <a:r>
                <a:rPr lang="zh-CN" altLang="en-US" sz="2000" b="1" dirty="0">
                  <a:latin typeface="Times New Roman" panose="02020603050405020304" pitchFamily="18" charset="0"/>
                  <a:ea typeface="宋体" panose="02010600030101010101" pitchFamily="2" charset="-122"/>
                </a:rPr>
                <a:t>高速缓冲调用</a:t>
              </a:r>
              <a:endParaRPr lang="zh-CN" altLang="en-US" sz="2400" b="1" dirty="0">
                <a:latin typeface="Times New Roman" panose="02020603050405020304" pitchFamily="18" charset="0"/>
                <a:ea typeface="宋体" panose="02010600030101010101" pitchFamily="2" charset="-122"/>
              </a:endParaRPr>
            </a:p>
          </p:txBody>
        </p:sp>
        <p:sp>
          <p:nvSpPr>
            <p:cNvPr id="701448" name="矩形 701447"/>
            <p:cNvSpPr/>
            <p:nvPr/>
          </p:nvSpPr>
          <p:spPr>
            <a:xfrm>
              <a:off x="6840" y="3936"/>
              <a:ext cx="3060" cy="468"/>
            </a:xfrm>
            <a:prstGeom prst="rect">
              <a:avLst/>
            </a:prstGeom>
            <a:noFill/>
            <a:ln w="9525" cap="flat" cmpd="sng">
              <a:solidFill>
                <a:schemeClr val="tx1"/>
              </a:solidFill>
              <a:prstDash val="solid"/>
              <a:miter/>
              <a:headEnd type="none" w="med" len="med"/>
              <a:tailEnd type="none" w="med" len="med"/>
            </a:ln>
          </p:spPr>
          <p:txBody>
            <a:bodyPr/>
            <a:lstStyle/>
            <a:p>
              <a:pPr algn="just" eaLnBrk="1" hangingPunct="1"/>
              <a:r>
                <a:rPr lang="zh-CN" altLang="en-US" sz="1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块设备开关表</a:t>
              </a:r>
            </a:p>
          </p:txBody>
        </p:sp>
        <p:sp>
          <p:nvSpPr>
            <p:cNvPr id="701449" name="矩形 701448"/>
            <p:cNvSpPr/>
            <p:nvPr/>
          </p:nvSpPr>
          <p:spPr>
            <a:xfrm>
              <a:off x="2877" y="4872"/>
              <a:ext cx="3420" cy="1092"/>
            </a:xfrm>
            <a:prstGeom prst="rect">
              <a:avLst/>
            </a:prstGeom>
            <a:noFill/>
            <a:ln w="9525" cap="flat" cmpd="sng">
              <a:solidFill>
                <a:schemeClr val="tx1"/>
              </a:solidFill>
              <a:prstDash val="solid"/>
              <a:miter/>
              <a:headEnd type="none" w="med" len="med"/>
              <a:tailEnd type="none" w="med" len="med"/>
            </a:ln>
          </p:spPr>
          <p:txBody>
            <a:bodyPr/>
            <a:lstStyle/>
            <a:p>
              <a:pPr algn="just" eaLnBrk="1" hangingPunct="1"/>
              <a:r>
                <a:rPr lang="en-US" altLang="zh-CN" sz="2000" b="1">
                  <a:latin typeface="Times New Roman" panose="02020603050405020304" pitchFamily="18" charset="0"/>
                  <a:ea typeface="宋体" panose="02010600030101010101" pitchFamily="2" charset="-122"/>
                </a:rPr>
                <a:t>Open  close  read  write  </a:t>
              </a:r>
              <a:r>
                <a:rPr lang="en-US" altLang="zh-CN" sz="2000" b="1" err="1">
                  <a:latin typeface="Times New Roman" panose="02020603050405020304" pitchFamily="18" charset="0"/>
                  <a:ea typeface="宋体" panose="02010600030101010101" pitchFamily="2" charset="-122"/>
                </a:rPr>
                <a:t>ioctl</a:t>
              </a:r>
              <a:endParaRPr lang="en-US" altLang="zh-CN" sz="2000" b="1">
                <a:latin typeface="Times New Roman" panose="02020603050405020304" pitchFamily="18" charset="0"/>
                <a:ea typeface="宋体" panose="02010600030101010101" pitchFamily="2" charset="-122"/>
              </a:endParaRPr>
            </a:p>
            <a:p>
              <a:pPr algn="just" eaLnBrk="1" hangingPunct="1"/>
              <a:r>
                <a:rPr lang="en-US" altLang="zh-CN" sz="2000" b="1">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驱动程序</a:t>
              </a:r>
            </a:p>
            <a:p>
              <a:pPr algn="just" eaLnBrk="1" hangingPunct="1"/>
              <a:r>
                <a:rPr lang="zh-CN" altLang="en-US" sz="2000" b="1" dirty="0">
                  <a:latin typeface="Times New Roman" panose="02020603050405020304" pitchFamily="18" charset="0"/>
                  <a:ea typeface="宋体" panose="02010600030101010101" pitchFamily="2" charset="-122"/>
                </a:rPr>
                <a:t>设备中断处理程序</a:t>
              </a:r>
              <a:endParaRPr lang="zh-CN" altLang="en-US" sz="1000" b="1" dirty="0">
                <a:latin typeface="Times New Roman" panose="02020603050405020304" pitchFamily="18" charset="0"/>
                <a:ea typeface="宋体" panose="02010600030101010101" pitchFamily="2" charset="-122"/>
              </a:endParaRPr>
            </a:p>
            <a:p>
              <a:pPr algn="just" eaLnBrk="1" hangingPunct="1"/>
              <a:endParaRPr lang="zh-CN" altLang="en-US" sz="1000" b="1" dirty="0">
                <a:latin typeface="Times New Roman" panose="02020603050405020304" pitchFamily="18" charset="0"/>
                <a:ea typeface="宋体" panose="02010600030101010101" pitchFamily="2" charset="-122"/>
              </a:endParaRPr>
            </a:p>
          </p:txBody>
        </p:sp>
        <p:sp>
          <p:nvSpPr>
            <p:cNvPr id="701450" name="矩形 701449"/>
            <p:cNvSpPr/>
            <p:nvPr/>
          </p:nvSpPr>
          <p:spPr>
            <a:xfrm>
              <a:off x="6840" y="4872"/>
              <a:ext cx="3060" cy="1092"/>
            </a:xfrm>
            <a:prstGeom prst="rect">
              <a:avLst/>
            </a:prstGeom>
            <a:noFill/>
            <a:ln w="9525" cap="flat" cmpd="sng">
              <a:solidFill>
                <a:schemeClr val="tx1"/>
              </a:solidFill>
              <a:prstDash val="solid"/>
              <a:miter/>
              <a:headEnd type="none" w="med" len="med"/>
              <a:tailEnd type="none" w="med" len="med"/>
            </a:ln>
          </p:spPr>
          <p:txBody>
            <a:bodyPr/>
            <a:lstStyle/>
            <a:p>
              <a:pPr algn="just" eaLnBrk="1" hangingPunct="1"/>
              <a:r>
                <a:rPr lang="en-US" altLang="zh-CN" sz="2000" b="1">
                  <a:latin typeface="Times New Roman" panose="02020603050405020304" pitchFamily="18" charset="0"/>
                  <a:ea typeface="宋体" panose="02010600030101010101" pitchFamily="2" charset="-122"/>
                </a:rPr>
                <a:t>Open   close   strategy</a:t>
              </a:r>
            </a:p>
            <a:p>
              <a:pPr algn="just" eaLnBrk="1" hangingPunct="1"/>
              <a:r>
                <a:rPr lang="en-US" altLang="zh-CN" sz="2000" b="1">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驱动程序</a:t>
              </a:r>
            </a:p>
            <a:p>
              <a:pPr algn="just" eaLnBrk="1" hangingPunct="1"/>
              <a:r>
                <a:rPr lang="zh-CN" altLang="en-US" sz="2000" b="1" dirty="0">
                  <a:latin typeface="Times New Roman" panose="02020603050405020304" pitchFamily="18" charset="0"/>
                  <a:ea typeface="宋体" panose="02010600030101010101" pitchFamily="2" charset="-122"/>
                </a:rPr>
                <a:t>设备中断处理程序</a:t>
              </a:r>
            </a:p>
          </p:txBody>
        </p:sp>
        <p:sp>
          <p:nvSpPr>
            <p:cNvPr id="701451" name="直接连接符 701450"/>
            <p:cNvSpPr/>
            <p:nvPr/>
          </p:nvSpPr>
          <p:spPr>
            <a:xfrm>
              <a:off x="3420" y="2376"/>
              <a:ext cx="0" cy="1560"/>
            </a:xfrm>
            <a:prstGeom prst="line">
              <a:avLst/>
            </a:prstGeom>
            <a:ln w="9525" cap="flat" cmpd="sng">
              <a:solidFill>
                <a:schemeClr val="tx1"/>
              </a:solidFill>
              <a:prstDash val="solid"/>
              <a:headEnd type="none" w="med" len="med"/>
              <a:tailEnd type="none" w="med" len="med"/>
            </a:ln>
          </p:spPr>
        </p:sp>
        <p:sp>
          <p:nvSpPr>
            <p:cNvPr id="701452" name="直接连接符 701451"/>
            <p:cNvSpPr/>
            <p:nvPr/>
          </p:nvSpPr>
          <p:spPr>
            <a:xfrm>
              <a:off x="3960" y="2376"/>
              <a:ext cx="0" cy="1560"/>
            </a:xfrm>
            <a:prstGeom prst="line">
              <a:avLst/>
            </a:prstGeom>
            <a:ln w="9525" cap="flat" cmpd="sng">
              <a:solidFill>
                <a:schemeClr val="tx1"/>
              </a:solidFill>
              <a:prstDash val="solid"/>
              <a:headEnd type="none" w="med" len="med"/>
              <a:tailEnd type="none" w="med" len="med"/>
            </a:ln>
          </p:spPr>
        </p:sp>
        <p:sp>
          <p:nvSpPr>
            <p:cNvPr id="701453" name="直接连接符 701452"/>
            <p:cNvSpPr/>
            <p:nvPr/>
          </p:nvSpPr>
          <p:spPr>
            <a:xfrm>
              <a:off x="4500" y="2376"/>
              <a:ext cx="0" cy="1560"/>
            </a:xfrm>
            <a:prstGeom prst="line">
              <a:avLst/>
            </a:prstGeom>
            <a:ln w="9525" cap="flat" cmpd="sng">
              <a:solidFill>
                <a:schemeClr val="tx1"/>
              </a:solidFill>
              <a:prstDash val="solid"/>
              <a:headEnd type="none" w="med" len="med"/>
              <a:tailEnd type="none" w="med" len="med"/>
            </a:ln>
          </p:spPr>
        </p:sp>
        <p:sp>
          <p:nvSpPr>
            <p:cNvPr id="701454" name="直接连接符 701453"/>
            <p:cNvSpPr/>
            <p:nvPr/>
          </p:nvSpPr>
          <p:spPr>
            <a:xfrm>
              <a:off x="5040" y="2376"/>
              <a:ext cx="0" cy="1560"/>
            </a:xfrm>
            <a:prstGeom prst="line">
              <a:avLst/>
            </a:prstGeom>
            <a:ln w="9525" cap="flat" cmpd="sng">
              <a:solidFill>
                <a:schemeClr val="tx1"/>
              </a:solidFill>
              <a:prstDash val="solid"/>
              <a:headEnd type="none" w="med" len="med"/>
              <a:tailEnd type="none" w="med" len="med"/>
            </a:ln>
          </p:spPr>
        </p:sp>
        <p:sp>
          <p:nvSpPr>
            <p:cNvPr id="701455" name="直接连接符 701454"/>
            <p:cNvSpPr/>
            <p:nvPr/>
          </p:nvSpPr>
          <p:spPr>
            <a:xfrm>
              <a:off x="5580" y="2376"/>
              <a:ext cx="0" cy="1560"/>
            </a:xfrm>
            <a:prstGeom prst="line">
              <a:avLst/>
            </a:prstGeom>
            <a:ln w="9525" cap="flat" cmpd="sng">
              <a:solidFill>
                <a:schemeClr val="tx1"/>
              </a:solidFill>
              <a:prstDash val="solid"/>
              <a:headEnd type="none" w="med" len="med"/>
              <a:tailEnd type="none" w="med" len="med"/>
            </a:ln>
          </p:spPr>
        </p:sp>
        <p:sp>
          <p:nvSpPr>
            <p:cNvPr id="701456" name="直接连接符 701455"/>
            <p:cNvSpPr/>
            <p:nvPr/>
          </p:nvSpPr>
          <p:spPr>
            <a:xfrm>
              <a:off x="3420" y="4404"/>
              <a:ext cx="0" cy="468"/>
            </a:xfrm>
            <a:prstGeom prst="line">
              <a:avLst/>
            </a:prstGeom>
            <a:ln w="9525" cap="flat" cmpd="sng">
              <a:solidFill>
                <a:schemeClr val="tx1"/>
              </a:solidFill>
              <a:prstDash val="solid"/>
              <a:headEnd type="none" w="med" len="med"/>
              <a:tailEnd type="none" w="med" len="med"/>
            </a:ln>
          </p:spPr>
        </p:sp>
        <p:sp>
          <p:nvSpPr>
            <p:cNvPr id="701457" name="直接连接符 701456"/>
            <p:cNvSpPr/>
            <p:nvPr/>
          </p:nvSpPr>
          <p:spPr>
            <a:xfrm>
              <a:off x="3960" y="4404"/>
              <a:ext cx="0" cy="468"/>
            </a:xfrm>
            <a:prstGeom prst="line">
              <a:avLst/>
            </a:prstGeom>
            <a:ln w="9525" cap="flat" cmpd="sng">
              <a:solidFill>
                <a:schemeClr val="tx1"/>
              </a:solidFill>
              <a:prstDash val="solid"/>
              <a:headEnd type="none" w="med" len="med"/>
              <a:tailEnd type="none" w="med" len="med"/>
            </a:ln>
          </p:spPr>
        </p:sp>
        <p:sp>
          <p:nvSpPr>
            <p:cNvPr id="701458" name="直接连接符 701457"/>
            <p:cNvSpPr/>
            <p:nvPr/>
          </p:nvSpPr>
          <p:spPr>
            <a:xfrm>
              <a:off x="4500" y="4404"/>
              <a:ext cx="0" cy="468"/>
            </a:xfrm>
            <a:prstGeom prst="line">
              <a:avLst/>
            </a:prstGeom>
            <a:ln w="9525" cap="flat" cmpd="sng">
              <a:solidFill>
                <a:schemeClr val="tx1"/>
              </a:solidFill>
              <a:prstDash val="solid"/>
              <a:headEnd type="none" w="med" len="med"/>
              <a:tailEnd type="none" w="med" len="med"/>
            </a:ln>
          </p:spPr>
        </p:sp>
        <p:sp>
          <p:nvSpPr>
            <p:cNvPr id="701459" name="直接连接符 701458"/>
            <p:cNvSpPr/>
            <p:nvPr/>
          </p:nvSpPr>
          <p:spPr>
            <a:xfrm>
              <a:off x="5040" y="4404"/>
              <a:ext cx="0" cy="468"/>
            </a:xfrm>
            <a:prstGeom prst="line">
              <a:avLst/>
            </a:prstGeom>
            <a:ln w="9525" cap="flat" cmpd="sng">
              <a:solidFill>
                <a:schemeClr val="tx1"/>
              </a:solidFill>
              <a:prstDash val="solid"/>
              <a:headEnd type="none" w="med" len="med"/>
              <a:tailEnd type="none" w="med" len="med"/>
            </a:ln>
          </p:spPr>
        </p:sp>
        <p:sp>
          <p:nvSpPr>
            <p:cNvPr id="701460" name="直接连接符 701459"/>
            <p:cNvSpPr/>
            <p:nvPr/>
          </p:nvSpPr>
          <p:spPr>
            <a:xfrm>
              <a:off x="5580" y="4404"/>
              <a:ext cx="0" cy="468"/>
            </a:xfrm>
            <a:prstGeom prst="line">
              <a:avLst/>
            </a:prstGeom>
            <a:ln w="9525" cap="flat" cmpd="sng">
              <a:solidFill>
                <a:schemeClr val="tx1"/>
              </a:solidFill>
              <a:prstDash val="solid"/>
              <a:headEnd type="none" w="med" len="med"/>
              <a:tailEnd type="none" w="med" len="med"/>
            </a:ln>
          </p:spPr>
        </p:sp>
        <p:sp>
          <p:nvSpPr>
            <p:cNvPr id="701461" name="直接连接符 701460"/>
            <p:cNvSpPr/>
            <p:nvPr/>
          </p:nvSpPr>
          <p:spPr>
            <a:xfrm>
              <a:off x="7200" y="2376"/>
              <a:ext cx="0" cy="1560"/>
            </a:xfrm>
            <a:prstGeom prst="line">
              <a:avLst/>
            </a:prstGeom>
            <a:ln w="9525" cap="flat" cmpd="sng">
              <a:solidFill>
                <a:schemeClr val="tx1"/>
              </a:solidFill>
              <a:prstDash val="solid"/>
              <a:headEnd type="none" w="med" len="med"/>
              <a:tailEnd type="none" w="med" len="med"/>
            </a:ln>
          </p:spPr>
        </p:sp>
        <p:sp>
          <p:nvSpPr>
            <p:cNvPr id="701462" name="直接连接符 701461"/>
            <p:cNvSpPr/>
            <p:nvPr/>
          </p:nvSpPr>
          <p:spPr>
            <a:xfrm>
              <a:off x="8100" y="2376"/>
              <a:ext cx="0" cy="1560"/>
            </a:xfrm>
            <a:prstGeom prst="line">
              <a:avLst/>
            </a:prstGeom>
            <a:ln w="9525" cap="flat" cmpd="sng">
              <a:solidFill>
                <a:schemeClr val="tx1"/>
              </a:solidFill>
              <a:prstDash val="solid"/>
              <a:headEnd type="none" w="med" len="med"/>
              <a:tailEnd type="none" w="med" len="med"/>
            </a:ln>
          </p:spPr>
        </p:sp>
        <p:sp>
          <p:nvSpPr>
            <p:cNvPr id="701463" name="直接连接符 701462"/>
            <p:cNvSpPr/>
            <p:nvPr/>
          </p:nvSpPr>
          <p:spPr>
            <a:xfrm>
              <a:off x="9000" y="2376"/>
              <a:ext cx="0" cy="468"/>
            </a:xfrm>
            <a:prstGeom prst="line">
              <a:avLst/>
            </a:prstGeom>
            <a:ln w="9525" cap="flat" cmpd="sng">
              <a:solidFill>
                <a:schemeClr val="tx1"/>
              </a:solidFill>
              <a:prstDash val="solid"/>
              <a:headEnd type="none" w="med" len="med"/>
              <a:tailEnd type="none" w="med" len="med"/>
            </a:ln>
          </p:spPr>
        </p:sp>
        <p:sp>
          <p:nvSpPr>
            <p:cNvPr id="701464" name="直接连接符 701463"/>
            <p:cNvSpPr/>
            <p:nvPr/>
          </p:nvSpPr>
          <p:spPr>
            <a:xfrm>
              <a:off x="9720" y="2376"/>
              <a:ext cx="0" cy="468"/>
            </a:xfrm>
            <a:prstGeom prst="line">
              <a:avLst/>
            </a:prstGeom>
            <a:ln w="9525" cap="flat" cmpd="sng">
              <a:solidFill>
                <a:schemeClr val="tx1"/>
              </a:solidFill>
              <a:prstDash val="solid"/>
              <a:headEnd type="none" w="med" len="med"/>
              <a:tailEnd type="none" w="med" len="med"/>
            </a:ln>
          </p:spPr>
        </p:sp>
        <p:sp>
          <p:nvSpPr>
            <p:cNvPr id="701465" name="直接连接符 701464"/>
            <p:cNvSpPr/>
            <p:nvPr/>
          </p:nvSpPr>
          <p:spPr>
            <a:xfrm>
              <a:off x="9360" y="3624"/>
              <a:ext cx="0" cy="312"/>
            </a:xfrm>
            <a:prstGeom prst="line">
              <a:avLst/>
            </a:prstGeom>
            <a:ln w="9525" cap="flat" cmpd="sng">
              <a:solidFill>
                <a:schemeClr val="tx1"/>
              </a:solidFill>
              <a:prstDash val="solid"/>
              <a:headEnd type="none" w="med" len="med"/>
              <a:tailEnd type="none" w="med" len="med"/>
            </a:ln>
          </p:spPr>
        </p:sp>
        <p:sp>
          <p:nvSpPr>
            <p:cNvPr id="701466" name="直接连接符 701465"/>
            <p:cNvSpPr/>
            <p:nvPr/>
          </p:nvSpPr>
          <p:spPr>
            <a:xfrm>
              <a:off x="7560" y="4404"/>
              <a:ext cx="0" cy="468"/>
            </a:xfrm>
            <a:prstGeom prst="line">
              <a:avLst/>
            </a:prstGeom>
            <a:ln w="9525" cap="flat" cmpd="sng">
              <a:solidFill>
                <a:schemeClr val="tx1"/>
              </a:solidFill>
              <a:prstDash val="solid"/>
              <a:headEnd type="none" w="med" len="med"/>
              <a:tailEnd type="none" w="med" len="med"/>
            </a:ln>
          </p:spPr>
        </p:sp>
        <p:sp>
          <p:nvSpPr>
            <p:cNvPr id="701467" name="直接连接符 701466"/>
            <p:cNvSpPr/>
            <p:nvPr/>
          </p:nvSpPr>
          <p:spPr>
            <a:xfrm>
              <a:off x="8460" y="4404"/>
              <a:ext cx="0" cy="468"/>
            </a:xfrm>
            <a:prstGeom prst="line">
              <a:avLst/>
            </a:prstGeom>
            <a:ln w="9525" cap="flat" cmpd="sng">
              <a:solidFill>
                <a:schemeClr val="tx1"/>
              </a:solidFill>
              <a:prstDash val="solid"/>
              <a:headEnd type="none" w="med" len="med"/>
              <a:tailEnd type="none" w="med" len="med"/>
            </a:ln>
          </p:spPr>
        </p:sp>
        <p:sp>
          <p:nvSpPr>
            <p:cNvPr id="701468" name="直接连接符 701467"/>
            <p:cNvSpPr/>
            <p:nvPr/>
          </p:nvSpPr>
          <p:spPr>
            <a:xfrm>
              <a:off x="9360" y="4404"/>
              <a:ext cx="0" cy="468"/>
            </a:xfrm>
            <a:prstGeom prst="line">
              <a:avLst/>
            </a:prstGeom>
            <a:ln w="9525" cap="flat" cmpd="sng">
              <a:solidFill>
                <a:schemeClr val="tx1"/>
              </a:solidFill>
              <a:prstDash val="solid"/>
              <a:headEnd type="none" w="med" len="med"/>
              <a:tailEnd type="none" w="med" len="med"/>
            </a:ln>
          </p:spPr>
        </p:sp>
        <p:sp>
          <p:nvSpPr>
            <p:cNvPr id="701469" name="直接连接符 701468"/>
            <p:cNvSpPr/>
            <p:nvPr/>
          </p:nvSpPr>
          <p:spPr>
            <a:xfrm>
              <a:off x="4500" y="5964"/>
              <a:ext cx="0" cy="624"/>
            </a:xfrm>
            <a:prstGeom prst="line">
              <a:avLst/>
            </a:prstGeom>
            <a:ln w="9525" cap="flat" cmpd="sng">
              <a:solidFill>
                <a:schemeClr val="tx1"/>
              </a:solidFill>
              <a:prstDash val="solid"/>
              <a:headEnd type="none" w="med" len="med"/>
              <a:tailEnd type="triangle" w="med" len="med"/>
            </a:ln>
          </p:spPr>
        </p:sp>
        <p:sp>
          <p:nvSpPr>
            <p:cNvPr id="701470" name="直接连接符 701469"/>
            <p:cNvSpPr/>
            <p:nvPr/>
          </p:nvSpPr>
          <p:spPr>
            <a:xfrm>
              <a:off x="8460" y="5964"/>
              <a:ext cx="0" cy="624"/>
            </a:xfrm>
            <a:prstGeom prst="line">
              <a:avLst/>
            </a:prstGeom>
            <a:ln w="9525" cap="flat" cmpd="sng">
              <a:solidFill>
                <a:schemeClr val="tx1"/>
              </a:solidFill>
              <a:prstDash val="solid"/>
              <a:headEnd type="none" w="med" len="med"/>
              <a:tailEnd type="triangle" w="med" len="med"/>
            </a:ln>
          </p:spPr>
        </p:sp>
        <p:sp>
          <p:nvSpPr>
            <p:cNvPr id="701471" name="矩形 701470"/>
            <p:cNvSpPr/>
            <p:nvPr/>
          </p:nvSpPr>
          <p:spPr>
            <a:xfrm>
              <a:off x="3420" y="6588"/>
              <a:ext cx="1800" cy="468"/>
            </a:xfrm>
            <a:prstGeom prst="rect">
              <a:avLst/>
            </a:prstGeom>
            <a:noFill/>
            <a:ln w="9525" cap="flat" cmpd="sng">
              <a:solidFill>
                <a:schemeClr val="tx1"/>
              </a:solidFill>
              <a:prstDash val="solid"/>
              <a:miter/>
              <a:headEnd type="none" w="med" len="med"/>
              <a:tailEnd type="none" w="med" len="med"/>
            </a:ln>
          </p:spPr>
          <p:txBody>
            <a:bodyPr/>
            <a:lstStyle/>
            <a:p>
              <a:pPr algn="just" eaLnBrk="1" hangingPunct="1"/>
              <a:r>
                <a:rPr lang="zh-CN" altLang="en-US" sz="1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 中断向量</a:t>
              </a:r>
              <a:endParaRPr lang="zh-CN" altLang="en-US" sz="1000" b="1" dirty="0">
                <a:latin typeface="Times New Roman" panose="02020603050405020304" pitchFamily="18" charset="0"/>
                <a:ea typeface="宋体" panose="02010600030101010101" pitchFamily="2" charset="-122"/>
              </a:endParaRPr>
            </a:p>
          </p:txBody>
        </p:sp>
        <p:sp>
          <p:nvSpPr>
            <p:cNvPr id="701472" name="矩形 701471"/>
            <p:cNvSpPr/>
            <p:nvPr/>
          </p:nvSpPr>
          <p:spPr>
            <a:xfrm>
              <a:off x="7380" y="6588"/>
              <a:ext cx="1800" cy="468"/>
            </a:xfrm>
            <a:prstGeom prst="rect">
              <a:avLst/>
            </a:prstGeom>
            <a:noFill/>
            <a:ln w="9525" cap="flat" cmpd="sng">
              <a:solidFill>
                <a:schemeClr val="tx1"/>
              </a:solidFill>
              <a:prstDash val="solid"/>
              <a:miter/>
              <a:headEnd type="none" w="med" len="med"/>
              <a:tailEnd type="none" w="med" len="med"/>
            </a:ln>
          </p:spPr>
          <p:txBody>
            <a:bodyPr/>
            <a:lstStyle/>
            <a:p>
              <a:pPr algn="just" eaLnBrk="1" hangingPunct="1"/>
              <a:r>
                <a:rPr lang="zh-CN" altLang="en-US" sz="1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中断向量</a:t>
              </a:r>
            </a:p>
          </p:txBody>
        </p:sp>
        <p:sp>
          <p:nvSpPr>
            <p:cNvPr id="701473" name="直接连接符 701472"/>
            <p:cNvSpPr/>
            <p:nvPr/>
          </p:nvSpPr>
          <p:spPr>
            <a:xfrm>
              <a:off x="4140" y="7056"/>
              <a:ext cx="2160" cy="936"/>
            </a:xfrm>
            <a:prstGeom prst="line">
              <a:avLst/>
            </a:prstGeom>
            <a:ln w="9525" cap="flat" cmpd="sng">
              <a:solidFill>
                <a:schemeClr val="tx1"/>
              </a:solidFill>
              <a:prstDash val="solid"/>
              <a:headEnd type="none" w="med" len="med"/>
              <a:tailEnd type="none" w="med" len="med"/>
            </a:ln>
          </p:spPr>
        </p:sp>
        <p:sp>
          <p:nvSpPr>
            <p:cNvPr id="701474" name="直接连接符 701473"/>
            <p:cNvSpPr/>
            <p:nvPr/>
          </p:nvSpPr>
          <p:spPr>
            <a:xfrm flipH="1">
              <a:off x="6300" y="7056"/>
              <a:ext cx="2340" cy="936"/>
            </a:xfrm>
            <a:prstGeom prst="line">
              <a:avLst/>
            </a:prstGeom>
            <a:ln w="9525" cap="flat" cmpd="sng">
              <a:solidFill>
                <a:schemeClr val="tx1"/>
              </a:solidFill>
              <a:prstDash val="solid"/>
              <a:headEnd type="none" w="med" len="med"/>
              <a:tailEnd type="none" w="med" len="med"/>
            </a:ln>
          </p:spPr>
        </p:sp>
      </p:grpSp>
    </p:spTree>
  </p:cSld>
  <p:clrMapOvr>
    <a:masterClrMapping/>
  </p:clrMapOvr>
  <p:transition spd="med">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idx="4294967295"/>
          </p:nvPr>
        </p:nvSpPr>
        <p:spPr>
          <a:xfrm>
            <a:off x="228600" y="115888"/>
            <a:ext cx="8839200" cy="990600"/>
          </a:xfrm>
        </p:spPr>
        <p:txBody>
          <a:bodyPr/>
          <a:lstStyle/>
          <a:p>
            <a:pPr eaLnBrk="1" hangingPunct="1"/>
            <a:r>
              <a:rPr lang="en-US" altLang="zh-CN" sz="4000" dirty="0" smtClean="0">
                <a:latin typeface="华文新魏" panose="02010800040101010101" pitchFamily="2" charset="-122"/>
                <a:ea typeface="华文新魏" panose="02010800040101010101" pitchFamily="2" charset="-122"/>
              </a:rPr>
              <a:t>5.2.4 </a:t>
            </a:r>
            <a:r>
              <a:rPr lang="zh-CN" altLang="en-US" sz="4000" dirty="0" smtClean="0">
                <a:latin typeface="华文新魏" panose="02010800040101010101" pitchFamily="2" charset="-122"/>
                <a:ea typeface="华文新魏" panose="02010800040101010101" pitchFamily="2" charset="-122"/>
              </a:rPr>
              <a:t>独立于设备</a:t>
            </a:r>
            <a:r>
              <a:rPr lang="zh-CN" altLang="en-US" sz="4000" dirty="0" smtClean="0">
                <a:latin typeface="华文新魏" panose="02010800040101010101" pitchFamily="2" charset="-122"/>
                <a:ea typeface="华文新魏" panose="02010800040101010101" pitchFamily="2" charset="-122"/>
              </a:rPr>
              <a:t>的</a:t>
            </a:r>
            <a:r>
              <a:rPr lang="en-US" altLang="zh-CN" sz="4000" dirty="0" smtClean="0">
                <a:latin typeface="华文新魏" panose="02010800040101010101" pitchFamily="2" charset="-122"/>
                <a:ea typeface="华文新魏" panose="02010800040101010101" pitchFamily="2" charset="-122"/>
              </a:rPr>
              <a:t>I/O</a:t>
            </a:r>
            <a:r>
              <a:rPr lang="zh-CN" altLang="en-US" sz="4000" dirty="0" smtClean="0">
                <a:latin typeface="华文新魏" panose="02010800040101010101" pitchFamily="2" charset="-122"/>
                <a:ea typeface="华文新魏" panose="02010800040101010101" pitchFamily="2" charset="-122"/>
              </a:rPr>
              <a:t>软件</a:t>
            </a:r>
            <a:r>
              <a:rPr lang="en-US" altLang="zh-CN" sz="4000" dirty="0" smtClean="0">
                <a:latin typeface="华文新魏" panose="02010800040101010101" pitchFamily="2" charset="-122"/>
                <a:ea typeface="华文新魏" panose="02010800040101010101" pitchFamily="2" charset="-122"/>
              </a:rPr>
              <a:t>(1)</a:t>
            </a:r>
          </a:p>
        </p:txBody>
      </p:sp>
      <p:sp>
        <p:nvSpPr>
          <p:cNvPr id="48130" name="Rectangle 3"/>
          <p:cNvSpPr>
            <a:spLocks noGrp="1" noChangeArrowheads="1"/>
          </p:cNvSpPr>
          <p:nvPr>
            <p:ph type="body" idx="4294967295"/>
          </p:nvPr>
        </p:nvSpPr>
        <p:spPr>
          <a:xfrm>
            <a:off x="467544" y="1196752"/>
            <a:ext cx="8280846" cy="5472608"/>
          </a:xfrm>
        </p:spPr>
        <p:txBody>
          <a:bodyPr/>
          <a:lstStyle/>
          <a:p>
            <a:r>
              <a:rPr lang="zh-CN" altLang="en-US" sz="3000" dirty="0" smtClean="0"/>
              <a:t>设备无关软件完成的功能：</a:t>
            </a:r>
          </a:p>
          <a:p>
            <a:pPr lvl="1"/>
            <a:r>
              <a:rPr lang="zh-CN" altLang="en-US" sz="2400" dirty="0" smtClean="0"/>
              <a:t>提高设备驱动程序统一</a:t>
            </a:r>
            <a:r>
              <a:rPr lang="zh-CN" altLang="en-US" sz="2400" dirty="0"/>
              <a:t>接口</a:t>
            </a:r>
            <a:r>
              <a:rPr lang="zh-CN" altLang="en-US" sz="2400" dirty="0"/>
              <a:t>：</a:t>
            </a:r>
            <a:r>
              <a:rPr lang="zh-CN" altLang="en-US" sz="2400" dirty="0"/>
              <a:t>方便添加</a:t>
            </a:r>
            <a:r>
              <a:rPr lang="zh-CN" altLang="en-US" sz="2400" dirty="0" smtClean="0"/>
              <a:t>设备驱动程序</a:t>
            </a:r>
            <a:r>
              <a:rPr lang="zh-CN" altLang="en-US" sz="2400" dirty="0"/>
              <a:t>。</a:t>
            </a:r>
            <a:endParaRPr lang="zh-CN" altLang="en-US" sz="2400" dirty="0"/>
          </a:p>
          <a:p>
            <a:pPr lvl="1"/>
            <a:r>
              <a:rPr lang="zh-CN" altLang="en-US" sz="2400" dirty="0" smtClean="0"/>
              <a:t>设备</a:t>
            </a:r>
            <a:r>
              <a:rPr lang="zh-CN" altLang="en-US" sz="2400" dirty="0" smtClean="0"/>
              <a:t>命名和设备保护</a:t>
            </a:r>
            <a:r>
              <a:rPr lang="zh-CN" altLang="en-US" sz="2400" dirty="0" smtClean="0"/>
              <a:t>：所有设备抽象为文件，用设备文件来表示设备。</a:t>
            </a:r>
            <a:endParaRPr lang="zh-CN" altLang="en-US" sz="2400" dirty="0" smtClean="0"/>
          </a:p>
          <a:p>
            <a:pPr lvl="1"/>
            <a:r>
              <a:rPr lang="zh-CN" altLang="en-US" sz="2400" dirty="0" smtClean="0"/>
              <a:t>提供独立于设备的块</a:t>
            </a:r>
            <a:r>
              <a:rPr lang="zh-CN" altLang="en-US" sz="2400" dirty="0" smtClean="0"/>
              <a:t>大小：</a:t>
            </a:r>
            <a:r>
              <a:rPr lang="zh-CN" altLang="en-US" sz="2400" dirty="0"/>
              <a:t>隐藏不同设备的物理数据块大小的差异，向高层软件提供大小统一的</a:t>
            </a:r>
            <a:r>
              <a:rPr lang="zh-CN" altLang="en-US" sz="2400" dirty="0"/>
              <a:t>逻辑数据块。</a:t>
            </a:r>
            <a:endParaRPr lang="zh-CN" altLang="en-US" sz="2400" dirty="0"/>
          </a:p>
          <a:p>
            <a:pPr lvl="1"/>
            <a:r>
              <a:rPr lang="zh-CN" altLang="en-US" sz="2400" dirty="0"/>
              <a:t>缓冲区</a:t>
            </a:r>
            <a:r>
              <a:rPr lang="zh-CN" altLang="en-US" sz="2400" dirty="0" smtClean="0"/>
              <a:t>管理：建立</a:t>
            </a:r>
            <a:r>
              <a:rPr lang="zh-CN" altLang="en-US" sz="2400" dirty="0"/>
              <a:t>内核</a:t>
            </a:r>
            <a:r>
              <a:rPr lang="zh-CN" altLang="en-US" sz="2400" dirty="0" smtClean="0"/>
              <a:t>缓冲区、数据复制。</a:t>
            </a:r>
            <a:endParaRPr lang="zh-CN" altLang="en-US" sz="2400" dirty="0"/>
          </a:p>
          <a:p>
            <a:pPr lvl="1"/>
            <a:r>
              <a:rPr lang="zh-CN" altLang="en-US" sz="2400" dirty="0"/>
              <a:t>块设备的</a:t>
            </a:r>
            <a:r>
              <a:rPr lang="zh-CN" altLang="en-US" sz="2400" dirty="0" smtClean="0"/>
              <a:t>存储分配：实现块设备共享。</a:t>
            </a:r>
            <a:endParaRPr lang="zh-CN" altLang="en-US" sz="2400" dirty="0"/>
          </a:p>
          <a:p>
            <a:pPr lvl="1"/>
            <a:r>
              <a:rPr lang="zh-CN" altLang="en-US" sz="2400" dirty="0"/>
              <a:t>独占性外围设备的分配和回收</a:t>
            </a:r>
            <a:r>
              <a:rPr lang="zh-CN" altLang="en-US" sz="2400" dirty="0" smtClean="0"/>
              <a:t>：由</a:t>
            </a:r>
            <a:r>
              <a:rPr lang="zh-CN" altLang="en-US" sz="2400" dirty="0"/>
              <a:t>系统</a:t>
            </a:r>
            <a:r>
              <a:rPr lang="zh-CN" altLang="en-US" sz="2400" dirty="0"/>
              <a:t>进行统一的分配和回收</a:t>
            </a:r>
            <a:r>
              <a:rPr lang="zh-CN" altLang="en-US" sz="2400" dirty="0"/>
              <a:t>处理。</a:t>
            </a:r>
          </a:p>
          <a:p>
            <a:pPr lvl="1"/>
            <a:r>
              <a:rPr lang="zh-CN" altLang="en-US" sz="2400" dirty="0" smtClean="0"/>
              <a:t>错误</a:t>
            </a:r>
            <a:r>
              <a:rPr lang="zh-CN" altLang="en-US" sz="2400" dirty="0" smtClean="0"/>
              <a:t>报告：发现错误、就近逐层处理错误、提示错误。</a:t>
            </a:r>
            <a:endParaRPr lang="en-US" altLang="zh-CN" sz="2400" dirty="0" smtClean="0"/>
          </a:p>
        </p:txBody>
      </p:sp>
    </p:spTree>
  </p:cSld>
  <p:clrMapOvr>
    <a:masterClrMapping/>
  </p:clrMapOvr>
  <p:transition>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idx="4294967295"/>
          </p:nvPr>
        </p:nvSpPr>
        <p:spPr>
          <a:xfrm>
            <a:off x="683568" y="0"/>
            <a:ext cx="7772400" cy="1143000"/>
          </a:xfrm>
        </p:spPr>
        <p:txBody>
          <a:bodyPr/>
          <a:lstStyle/>
          <a:p>
            <a:pPr eaLnBrk="1" hangingPunct="1"/>
            <a:r>
              <a:rPr lang="en-US" altLang="zh-CN" sz="4800" dirty="0" smtClean="0">
                <a:latin typeface="华文新魏" panose="02010800040101010101" pitchFamily="2" charset="-122"/>
                <a:ea typeface="华文新魏" panose="02010800040101010101" pitchFamily="2" charset="-122"/>
              </a:rPr>
              <a:t>5.2.5 </a:t>
            </a:r>
            <a:r>
              <a:rPr lang="zh-CN" altLang="en-US" sz="4800" dirty="0" smtClean="0">
                <a:latin typeface="华文新魏" panose="02010800040101010101" pitchFamily="2" charset="-122"/>
                <a:ea typeface="华文新魏" panose="02010800040101010101" pitchFamily="2" charset="-122"/>
              </a:rPr>
              <a:t>用户空间的</a:t>
            </a:r>
            <a:r>
              <a:rPr lang="en-US" altLang="zh-CN" sz="4800" dirty="0" smtClean="0">
                <a:latin typeface="华文新魏" panose="02010800040101010101" pitchFamily="2" charset="-122"/>
                <a:ea typeface="华文新魏" panose="02010800040101010101" pitchFamily="2" charset="-122"/>
              </a:rPr>
              <a:t>I/O</a:t>
            </a:r>
            <a:r>
              <a:rPr lang="zh-CN" altLang="en-US" sz="4800" dirty="0" smtClean="0">
                <a:latin typeface="华文新魏" panose="02010800040101010101" pitchFamily="2" charset="-122"/>
                <a:ea typeface="华文新魏" panose="02010800040101010101" pitchFamily="2" charset="-122"/>
              </a:rPr>
              <a:t>软件</a:t>
            </a:r>
            <a:endParaRPr lang="zh-CN" altLang="en-US" dirty="0" smtClean="0">
              <a:latin typeface="华文新魏" panose="02010800040101010101" pitchFamily="2" charset="-122"/>
              <a:ea typeface="华文新魏" panose="02010800040101010101" pitchFamily="2" charset="-122"/>
            </a:endParaRPr>
          </a:p>
        </p:txBody>
      </p:sp>
      <p:sp>
        <p:nvSpPr>
          <p:cNvPr id="49154" name="Rectangle 3"/>
          <p:cNvSpPr>
            <a:spLocks noGrp="1" noChangeArrowheads="1"/>
          </p:cNvSpPr>
          <p:nvPr>
            <p:ph type="body" idx="4294967295"/>
          </p:nvPr>
        </p:nvSpPr>
        <p:spPr>
          <a:xfrm>
            <a:off x="755576" y="1171435"/>
            <a:ext cx="7993063" cy="5373960"/>
          </a:xfrm>
        </p:spPr>
        <p:txBody>
          <a:bodyPr/>
          <a:lstStyle/>
          <a:p>
            <a:r>
              <a:rPr lang="zh-CN" altLang="en-US" sz="2800" dirty="0"/>
              <a:t>小部分</a:t>
            </a:r>
            <a:r>
              <a:rPr lang="en-US" altLang="zh-CN" sz="2800" dirty="0"/>
              <a:t>I/O</a:t>
            </a:r>
            <a:r>
              <a:rPr lang="zh-CN" altLang="en-US" sz="2800" dirty="0"/>
              <a:t>系统软件放</a:t>
            </a:r>
            <a:r>
              <a:rPr lang="zh-CN" altLang="en-US" sz="2800" dirty="0" smtClean="0"/>
              <a:t>在用户应用层</a:t>
            </a:r>
            <a:endParaRPr lang="zh-CN" altLang="en-US" sz="2800" dirty="0"/>
          </a:p>
          <a:p>
            <a:pPr lvl="1"/>
            <a:r>
              <a:rPr lang="zh-CN" altLang="en-US" sz="3000" dirty="0"/>
              <a:t>库函数（与应用程序链接）</a:t>
            </a:r>
          </a:p>
          <a:p>
            <a:pPr lvl="1"/>
            <a:r>
              <a:rPr lang="zh-CN" altLang="en-US" sz="3000" dirty="0"/>
              <a:t>假脱机技术（虚拟设备）</a:t>
            </a:r>
          </a:p>
          <a:p>
            <a:r>
              <a:rPr lang="zh-CN" altLang="en-US" sz="3000" dirty="0" smtClean="0"/>
              <a:t>库</a:t>
            </a:r>
            <a:r>
              <a:rPr lang="zh-CN" altLang="en-US" sz="3000" dirty="0" smtClean="0"/>
              <a:t>函数实现的 </a:t>
            </a:r>
            <a:r>
              <a:rPr lang="en-US" altLang="zh-CN" sz="3000" dirty="0" smtClean="0"/>
              <a:t>I/O</a:t>
            </a:r>
            <a:r>
              <a:rPr lang="zh-CN" altLang="en-US" sz="3000" dirty="0" smtClean="0"/>
              <a:t>系统调用</a:t>
            </a:r>
          </a:p>
          <a:p>
            <a:pPr lvl="1"/>
            <a:r>
              <a:rPr lang="zh-CN" altLang="en-US" sz="3000" dirty="0" smtClean="0"/>
              <a:t> </a:t>
            </a:r>
            <a:r>
              <a:rPr lang="en-US" altLang="zh-CN" sz="3000" dirty="0" smtClean="0"/>
              <a:t>I/O</a:t>
            </a:r>
            <a:r>
              <a:rPr lang="zh-CN" altLang="en-US" sz="3000" dirty="0" smtClean="0"/>
              <a:t>系统调用通常先是库函数</a:t>
            </a:r>
            <a:r>
              <a:rPr lang="zh-CN" altLang="en-US" sz="3000" dirty="0" smtClean="0"/>
              <a:t>调用：</a:t>
            </a:r>
            <a:r>
              <a:rPr lang="zh-CN" altLang="en-US" sz="3000" dirty="0" smtClean="0"/>
              <a:t>库</a:t>
            </a:r>
            <a:r>
              <a:rPr lang="zh-CN" altLang="en-US" sz="3000" dirty="0"/>
              <a:t>函数与调用程序连接在一起，被嵌入在运行时装入内存的二进制程序中</a:t>
            </a:r>
            <a:r>
              <a:rPr lang="zh-CN" altLang="en-US" sz="3000" dirty="0" smtClean="0"/>
              <a:t>。</a:t>
            </a:r>
            <a:endParaRPr lang="en-US" altLang="zh-CN" sz="3000" dirty="0" smtClean="0"/>
          </a:p>
          <a:p>
            <a:pPr lvl="1"/>
            <a:r>
              <a:rPr lang="zh-CN" altLang="en-US" sz="3000" dirty="0" smtClean="0"/>
              <a:t> </a:t>
            </a:r>
            <a:r>
              <a:rPr lang="en-US" altLang="zh-CN" sz="3000" dirty="0" smtClean="0"/>
              <a:t>count=write(</a:t>
            </a:r>
            <a:r>
              <a:rPr lang="en-US" altLang="zh-CN" sz="3000" dirty="0" err="1" smtClean="0"/>
              <a:t>fd</a:t>
            </a:r>
            <a:r>
              <a:rPr lang="zh-CN" altLang="en-US" sz="3000" dirty="0" smtClean="0"/>
              <a:t>，</a:t>
            </a:r>
            <a:r>
              <a:rPr lang="en-US" altLang="zh-CN" sz="3000" dirty="0" smtClean="0"/>
              <a:t>buffer</a:t>
            </a:r>
            <a:r>
              <a:rPr lang="zh-CN" altLang="en-US" sz="3000" dirty="0" smtClean="0"/>
              <a:t>，</a:t>
            </a:r>
            <a:r>
              <a:rPr lang="en-US" altLang="zh-CN" sz="3000" dirty="0" err="1" smtClean="0"/>
              <a:t>nbytes</a:t>
            </a:r>
            <a:r>
              <a:rPr lang="en-US" altLang="zh-CN" sz="3000" dirty="0" smtClean="0"/>
              <a:t>)</a:t>
            </a:r>
            <a:r>
              <a:rPr lang="zh-CN" altLang="en-US" sz="3000" dirty="0" smtClean="0"/>
              <a:t>；</a:t>
            </a:r>
          </a:p>
          <a:p>
            <a:r>
              <a:rPr lang="zh-CN" altLang="en-US" sz="3000" dirty="0" smtClean="0"/>
              <a:t>非库函数实现的 </a:t>
            </a:r>
            <a:r>
              <a:rPr lang="en-US" altLang="zh-CN" sz="3000" dirty="0" smtClean="0"/>
              <a:t>I/O</a:t>
            </a:r>
            <a:r>
              <a:rPr lang="zh-CN" altLang="en-US" sz="3000" dirty="0" smtClean="0"/>
              <a:t>系统调用 </a:t>
            </a:r>
          </a:p>
          <a:p>
            <a:pPr lvl="1"/>
            <a:r>
              <a:rPr lang="zh-CN" altLang="en-US" sz="3000" dirty="0" smtClean="0"/>
              <a:t> </a:t>
            </a:r>
            <a:r>
              <a:rPr lang="en-US" altLang="zh-CN" sz="3000" dirty="0" smtClean="0"/>
              <a:t>spooling</a:t>
            </a:r>
            <a:r>
              <a:rPr lang="zh-CN" altLang="en-US" sz="3000" dirty="0" smtClean="0"/>
              <a:t>系统 </a:t>
            </a:r>
            <a:endParaRPr lang="en-US" altLang="zh-CN" sz="3000" dirty="0" smtClean="0"/>
          </a:p>
        </p:txBody>
      </p:sp>
    </p:spTree>
  </p:cSld>
  <p:clrMapOvr>
    <a:masterClrMapping/>
  </p:clrMapOvr>
  <p:transition>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idx="4294967295"/>
          </p:nvPr>
        </p:nvSpPr>
        <p:spPr>
          <a:xfrm>
            <a:off x="831654" y="225798"/>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I/O</a:t>
            </a:r>
            <a:r>
              <a:rPr lang="zh-CN" altLang="en-US" sz="4800" smtClean="0">
                <a:latin typeface="华文新魏" panose="02010800040101010101" pitchFamily="2" charset="-122"/>
                <a:ea typeface="华文新魏" panose="02010800040101010101" pitchFamily="2" charset="-122"/>
              </a:rPr>
              <a:t>系统各层软件及其功能</a:t>
            </a:r>
            <a:r>
              <a:rPr lang="zh-CN" altLang="en-US" smtClean="0">
                <a:latin typeface="华文新魏" panose="02010800040101010101" pitchFamily="2" charset="-122"/>
                <a:ea typeface="华文新魏" panose="02010800040101010101" pitchFamily="2" charset="-122"/>
              </a:rPr>
              <a:t> </a:t>
            </a:r>
          </a:p>
        </p:txBody>
      </p:sp>
      <p:grpSp>
        <p:nvGrpSpPr>
          <p:cNvPr id="50180" name="Group 5"/>
          <p:cNvGrpSpPr/>
          <p:nvPr/>
        </p:nvGrpSpPr>
        <p:grpSpPr bwMode="auto">
          <a:xfrm>
            <a:off x="1358578" y="2148751"/>
            <a:ext cx="7029452" cy="4001304"/>
            <a:chOff x="2859" y="10990"/>
            <a:chExt cx="6642" cy="2401"/>
          </a:xfrm>
        </p:grpSpPr>
        <p:grpSp>
          <p:nvGrpSpPr>
            <p:cNvPr id="50186" name="Group 6"/>
            <p:cNvGrpSpPr/>
            <p:nvPr/>
          </p:nvGrpSpPr>
          <p:grpSpPr bwMode="auto">
            <a:xfrm>
              <a:off x="3141" y="10990"/>
              <a:ext cx="6360" cy="468"/>
              <a:chOff x="4041" y="10522"/>
              <a:chExt cx="6360" cy="468"/>
            </a:xfrm>
          </p:grpSpPr>
          <p:sp>
            <p:nvSpPr>
              <p:cNvPr id="50206" name="Text Box 7"/>
              <p:cNvSpPr txBox="1">
                <a:spLocks noChangeArrowheads="1"/>
              </p:cNvSpPr>
              <p:nvPr/>
            </p:nvSpPr>
            <p:spPr bwMode="auto">
              <a:xfrm>
                <a:off x="4041" y="10522"/>
                <a:ext cx="2160" cy="468"/>
              </a:xfrm>
              <a:prstGeom prst="rect">
                <a:avLst/>
              </a:prstGeom>
              <a:solidFill>
                <a:schemeClr val="tx2">
                  <a:lumMod val="20000"/>
                  <a:lumOff val="80000"/>
                </a:schemeClr>
              </a:solidFill>
              <a:ln w="9525">
                <a:solidFill>
                  <a:srgbClr val="000000"/>
                </a:solidFill>
                <a:miter lim="800000"/>
              </a:ln>
            </p:spPr>
            <p:txBody>
              <a:bodyPr/>
              <a:lstStyle/>
              <a:p>
                <a:pPr algn="ctr" eaLnBrk="0" hangingPunct="0"/>
                <a:r>
                  <a:rPr kumimoji="0" lang="zh-CN" altLang="en-US" sz="2000">
                    <a:solidFill>
                      <a:schemeClr val="tx2"/>
                    </a:solidFill>
                    <a:latin typeface="华文新魏" panose="02010800040101010101" pitchFamily="2" charset="-122"/>
                    <a:ea typeface="华文新魏" panose="02010800040101010101" pitchFamily="2" charset="-122"/>
                  </a:rPr>
                  <a:t>用户进程</a:t>
                </a:r>
              </a:p>
            </p:txBody>
          </p:sp>
          <p:sp>
            <p:nvSpPr>
              <p:cNvPr id="50207" name="Text Box 8"/>
              <p:cNvSpPr txBox="1">
                <a:spLocks noChangeArrowheads="1"/>
              </p:cNvSpPr>
              <p:nvPr/>
            </p:nvSpPr>
            <p:spPr bwMode="auto">
              <a:xfrm>
                <a:off x="6801" y="10522"/>
                <a:ext cx="3600" cy="468"/>
              </a:xfrm>
              <a:prstGeom prst="rect">
                <a:avLst/>
              </a:prstGeom>
              <a:solidFill>
                <a:schemeClr val="tx2">
                  <a:lumMod val="20000"/>
                  <a:lumOff val="80000"/>
                </a:schemeClr>
              </a:solidFill>
              <a:ln w="9525">
                <a:noFill/>
                <a:miter lim="800000"/>
              </a:ln>
            </p:spPr>
            <p:txBody>
              <a:bodyPr/>
              <a:lstStyle/>
              <a:p>
                <a:pPr algn="ctr" eaLnBrk="0" hangingPunct="0"/>
                <a:r>
                  <a:rPr kumimoji="0" lang="zh-CN" altLang="en-US" sz="2000" dirty="0">
                    <a:solidFill>
                      <a:schemeClr val="tx2"/>
                    </a:solidFill>
                    <a:latin typeface="华文新魏" panose="02010800040101010101" pitchFamily="2" charset="-122"/>
                    <a:ea typeface="华文新魏" panose="02010800040101010101" pitchFamily="2" charset="-122"/>
                  </a:rPr>
                  <a:t>进行</a:t>
                </a:r>
                <a:r>
                  <a:rPr kumimoji="0" lang="en-US" altLang="zh-CN" sz="2000" dirty="0">
                    <a:solidFill>
                      <a:schemeClr val="tx2"/>
                    </a:solidFill>
                    <a:latin typeface="华文新魏" panose="02010800040101010101" pitchFamily="2" charset="-122"/>
                    <a:ea typeface="华文新魏" panose="02010800040101010101" pitchFamily="2" charset="-122"/>
                  </a:rPr>
                  <a:t>I/O</a:t>
                </a:r>
                <a:r>
                  <a:rPr kumimoji="0" lang="zh-CN" altLang="en-US" sz="2000" dirty="0">
                    <a:solidFill>
                      <a:schemeClr val="tx2"/>
                    </a:solidFill>
                    <a:latin typeface="华文新魏" panose="02010800040101010101" pitchFamily="2" charset="-122"/>
                    <a:ea typeface="华文新魏" panose="02010800040101010101" pitchFamily="2" charset="-122"/>
                  </a:rPr>
                  <a:t>调用；格式化</a:t>
                </a:r>
                <a:r>
                  <a:rPr kumimoji="0" lang="en-US" altLang="zh-CN" sz="2000" dirty="0">
                    <a:solidFill>
                      <a:schemeClr val="tx2"/>
                    </a:solidFill>
                    <a:latin typeface="华文新魏" panose="02010800040101010101" pitchFamily="2" charset="-122"/>
                    <a:ea typeface="华文新魏" panose="02010800040101010101" pitchFamily="2" charset="-122"/>
                  </a:rPr>
                  <a:t>I/O</a:t>
                </a:r>
                <a:r>
                  <a:rPr kumimoji="0" lang="zh-CN" altLang="en-US" sz="2000" dirty="0">
                    <a:solidFill>
                      <a:schemeClr val="tx2"/>
                    </a:solidFill>
                    <a:latin typeface="华文新魏" panose="02010800040101010101" pitchFamily="2" charset="-122"/>
                    <a:ea typeface="华文新魏" panose="02010800040101010101" pitchFamily="2" charset="-122"/>
                  </a:rPr>
                  <a:t>；</a:t>
                </a:r>
                <a:r>
                  <a:rPr kumimoji="0" lang="en-US" altLang="zh-CN" sz="2000" dirty="0">
                    <a:solidFill>
                      <a:schemeClr val="tx2"/>
                    </a:solidFill>
                    <a:latin typeface="华文新魏" panose="02010800040101010101" pitchFamily="2" charset="-122"/>
                    <a:ea typeface="华文新魏" panose="02010800040101010101" pitchFamily="2" charset="-122"/>
                  </a:rPr>
                  <a:t>SPOOLING</a:t>
                </a:r>
              </a:p>
            </p:txBody>
          </p:sp>
        </p:grpSp>
        <p:grpSp>
          <p:nvGrpSpPr>
            <p:cNvPr id="50187" name="Group 9"/>
            <p:cNvGrpSpPr/>
            <p:nvPr/>
          </p:nvGrpSpPr>
          <p:grpSpPr bwMode="auto">
            <a:xfrm>
              <a:off x="3141" y="11458"/>
              <a:ext cx="6360" cy="468"/>
              <a:chOff x="4041" y="10522"/>
              <a:chExt cx="6360" cy="468"/>
            </a:xfrm>
          </p:grpSpPr>
          <p:sp>
            <p:nvSpPr>
              <p:cNvPr id="50204" name="Text Box 10"/>
              <p:cNvSpPr txBox="1">
                <a:spLocks noChangeArrowheads="1"/>
              </p:cNvSpPr>
              <p:nvPr/>
            </p:nvSpPr>
            <p:spPr bwMode="auto">
              <a:xfrm>
                <a:off x="4041" y="10522"/>
                <a:ext cx="2160" cy="468"/>
              </a:xfrm>
              <a:prstGeom prst="rect">
                <a:avLst/>
              </a:prstGeom>
              <a:solidFill>
                <a:srgbClr val="00B0F0"/>
              </a:solidFill>
              <a:ln w="9525">
                <a:solidFill>
                  <a:srgbClr val="000000"/>
                </a:solidFill>
                <a:miter lim="800000"/>
              </a:ln>
            </p:spPr>
            <p:txBody>
              <a:bodyPr/>
              <a:lstStyle/>
              <a:p>
                <a:pPr algn="ctr" eaLnBrk="0" hangingPunct="0"/>
                <a:r>
                  <a:rPr kumimoji="0" lang="zh-CN" altLang="en-US" sz="2000">
                    <a:solidFill>
                      <a:schemeClr val="tx2"/>
                    </a:solidFill>
                    <a:latin typeface="华文新魏" panose="02010800040101010101" pitchFamily="2" charset="-122"/>
                    <a:ea typeface="华文新魏" panose="02010800040101010101" pitchFamily="2" charset="-122"/>
                  </a:rPr>
                  <a:t>设备无关软件</a:t>
                </a:r>
              </a:p>
            </p:txBody>
          </p:sp>
          <p:sp>
            <p:nvSpPr>
              <p:cNvPr id="50205" name="Text Box 11"/>
              <p:cNvSpPr txBox="1">
                <a:spLocks noChangeArrowheads="1"/>
              </p:cNvSpPr>
              <p:nvPr/>
            </p:nvSpPr>
            <p:spPr bwMode="auto">
              <a:xfrm>
                <a:off x="6801" y="10522"/>
                <a:ext cx="3600" cy="468"/>
              </a:xfrm>
              <a:prstGeom prst="rect">
                <a:avLst/>
              </a:prstGeom>
              <a:solidFill>
                <a:srgbClr val="00B0F0"/>
              </a:solidFill>
              <a:ln w="9525">
                <a:noFill/>
                <a:miter lim="800000"/>
              </a:ln>
            </p:spPr>
            <p:txBody>
              <a:bodyPr/>
              <a:lstStyle/>
              <a:p>
                <a:pPr algn="ctr" eaLnBrk="0" hangingPunct="0"/>
                <a:r>
                  <a:rPr kumimoji="0" lang="zh-CN" altLang="en-US" sz="2000" dirty="0">
                    <a:solidFill>
                      <a:schemeClr val="tx2"/>
                    </a:solidFill>
                    <a:latin typeface="华文新魏" panose="02010800040101010101" pitchFamily="2" charset="-122"/>
                    <a:ea typeface="华文新魏" panose="02010800040101010101" pitchFamily="2" charset="-122"/>
                  </a:rPr>
                  <a:t>命名；保护；阻塞；缓冲；分配</a:t>
                </a:r>
              </a:p>
            </p:txBody>
          </p:sp>
        </p:grpSp>
        <p:grpSp>
          <p:nvGrpSpPr>
            <p:cNvPr id="50188" name="Group 12"/>
            <p:cNvGrpSpPr/>
            <p:nvPr/>
          </p:nvGrpSpPr>
          <p:grpSpPr bwMode="auto">
            <a:xfrm>
              <a:off x="3141" y="11926"/>
              <a:ext cx="6360" cy="468"/>
              <a:chOff x="4041" y="10522"/>
              <a:chExt cx="6360" cy="468"/>
            </a:xfrm>
          </p:grpSpPr>
          <p:sp>
            <p:nvSpPr>
              <p:cNvPr id="50202" name="Text Box 13"/>
              <p:cNvSpPr txBox="1">
                <a:spLocks noChangeArrowheads="1"/>
              </p:cNvSpPr>
              <p:nvPr/>
            </p:nvSpPr>
            <p:spPr bwMode="auto">
              <a:xfrm>
                <a:off x="4041" y="10522"/>
                <a:ext cx="2160" cy="468"/>
              </a:xfrm>
              <a:prstGeom prst="rect">
                <a:avLst/>
              </a:prstGeom>
              <a:solidFill>
                <a:schemeClr val="tx2">
                  <a:lumMod val="40000"/>
                  <a:lumOff val="60000"/>
                </a:schemeClr>
              </a:solidFill>
              <a:ln w="9525">
                <a:solidFill>
                  <a:srgbClr val="000000"/>
                </a:solidFill>
                <a:miter lim="800000"/>
              </a:ln>
            </p:spPr>
            <p:txBody>
              <a:bodyPr/>
              <a:lstStyle/>
              <a:p>
                <a:pPr algn="ctr" eaLnBrk="0" hangingPunct="0"/>
                <a:r>
                  <a:rPr kumimoji="0" lang="zh-CN" altLang="en-US" sz="2000">
                    <a:solidFill>
                      <a:schemeClr val="tx2"/>
                    </a:solidFill>
                    <a:latin typeface="华文新魏" panose="02010800040101010101" pitchFamily="2" charset="-122"/>
                    <a:ea typeface="华文新魏" panose="02010800040101010101" pitchFamily="2" charset="-122"/>
                  </a:rPr>
                  <a:t>设备驱动程序</a:t>
                </a:r>
              </a:p>
            </p:txBody>
          </p:sp>
          <p:sp>
            <p:nvSpPr>
              <p:cNvPr id="50203" name="Text Box 14"/>
              <p:cNvSpPr txBox="1">
                <a:spLocks noChangeArrowheads="1"/>
              </p:cNvSpPr>
              <p:nvPr/>
            </p:nvSpPr>
            <p:spPr bwMode="auto">
              <a:xfrm>
                <a:off x="6801" y="10522"/>
                <a:ext cx="3600" cy="468"/>
              </a:xfrm>
              <a:prstGeom prst="rect">
                <a:avLst/>
              </a:prstGeom>
              <a:solidFill>
                <a:schemeClr val="tx2">
                  <a:lumMod val="40000"/>
                  <a:lumOff val="60000"/>
                </a:schemeClr>
              </a:solidFill>
              <a:ln w="9525">
                <a:noFill/>
                <a:miter lim="800000"/>
              </a:ln>
            </p:spPr>
            <p:txBody>
              <a:bodyPr/>
              <a:lstStyle/>
              <a:p>
                <a:pPr algn="ctr" eaLnBrk="0" hangingPunct="0"/>
                <a:r>
                  <a:rPr kumimoji="0" lang="zh-CN" altLang="en-US" sz="2000">
                    <a:solidFill>
                      <a:schemeClr val="tx2"/>
                    </a:solidFill>
                    <a:latin typeface="华文新魏" panose="02010800040101010101" pitchFamily="2" charset="-122"/>
                    <a:ea typeface="华文新魏" panose="02010800040101010101" pitchFamily="2" charset="-122"/>
                  </a:rPr>
                  <a:t>建立设备寄存器；检查状态</a:t>
                </a:r>
              </a:p>
            </p:txBody>
          </p:sp>
        </p:grpSp>
        <p:grpSp>
          <p:nvGrpSpPr>
            <p:cNvPr id="50189" name="Group 15"/>
            <p:cNvGrpSpPr/>
            <p:nvPr/>
          </p:nvGrpSpPr>
          <p:grpSpPr bwMode="auto">
            <a:xfrm>
              <a:off x="3141" y="12862"/>
              <a:ext cx="6360" cy="468"/>
              <a:chOff x="4041" y="10522"/>
              <a:chExt cx="6360" cy="468"/>
            </a:xfrm>
          </p:grpSpPr>
          <p:sp>
            <p:nvSpPr>
              <p:cNvPr id="50200" name="Text Box 16"/>
              <p:cNvSpPr txBox="1">
                <a:spLocks noChangeArrowheads="1"/>
              </p:cNvSpPr>
              <p:nvPr/>
            </p:nvSpPr>
            <p:spPr bwMode="auto">
              <a:xfrm>
                <a:off x="4041" y="10522"/>
                <a:ext cx="2160" cy="468"/>
              </a:xfrm>
              <a:prstGeom prst="rect">
                <a:avLst/>
              </a:prstGeom>
              <a:solidFill>
                <a:srgbClr val="CC99FF"/>
              </a:solidFill>
              <a:ln w="9525">
                <a:solidFill>
                  <a:srgbClr val="000000"/>
                </a:solidFill>
                <a:miter lim="800000"/>
              </a:ln>
            </p:spPr>
            <p:txBody>
              <a:bodyPr/>
              <a:lstStyle/>
              <a:p>
                <a:pPr algn="ctr" eaLnBrk="0" hangingPunct="0"/>
                <a:r>
                  <a:rPr kumimoji="0" lang="zh-CN" altLang="en-US" sz="2000">
                    <a:solidFill>
                      <a:schemeClr val="tx2"/>
                    </a:solidFill>
                    <a:latin typeface="华文新魏" panose="02010800040101010101" pitchFamily="2" charset="-122"/>
                    <a:ea typeface="华文新魏" panose="02010800040101010101" pitchFamily="2" charset="-122"/>
                  </a:rPr>
                  <a:t>硬件</a:t>
                </a:r>
              </a:p>
            </p:txBody>
          </p:sp>
          <p:sp>
            <p:nvSpPr>
              <p:cNvPr id="50201" name="Text Box 17"/>
              <p:cNvSpPr txBox="1">
                <a:spLocks noChangeArrowheads="1"/>
              </p:cNvSpPr>
              <p:nvPr/>
            </p:nvSpPr>
            <p:spPr bwMode="auto">
              <a:xfrm>
                <a:off x="6801" y="10522"/>
                <a:ext cx="3600" cy="468"/>
              </a:xfrm>
              <a:prstGeom prst="rect">
                <a:avLst/>
              </a:prstGeom>
              <a:solidFill>
                <a:srgbClr val="CC99FF"/>
              </a:solidFill>
              <a:ln w="9525">
                <a:noFill/>
                <a:miter lim="800000"/>
              </a:ln>
            </p:spPr>
            <p:txBody>
              <a:bodyPr/>
              <a:lstStyle/>
              <a:p>
                <a:pPr algn="ctr" eaLnBrk="0" hangingPunct="0"/>
                <a:r>
                  <a:rPr kumimoji="0" lang="zh-CN" altLang="en-US" sz="2000">
                    <a:solidFill>
                      <a:schemeClr val="tx2"/>
                    </a:solidFill>
                    <a:latin typeface="华文新魏" panose="02010800040101010101" pitchFamily="2" charset="-122"/>
                    <a:ea typeface="华文新魏" panose="02010800040101010101" pitchFamily="2" charset="-122"/>
                  </a:rPr>
                  <a:t>执行</a:t>
                </a:r>
                <a:r>
                  <a:rPr kumimoji="0" lang="en-US" altLang="zh-CN" sz="2000">
                    <a:solidFill>
                      <a:schemeClr val="tx2"/>
                    </a:solidFill>
                    <a:latin typeface="华文新魏" panose="02010800040101010101" pitchFamily="2" charset="-122"/>
                    <a:ea typeface="华文新魏" panose="02010800040101010101" pitchFamily="2" charset="-122"/>
                  </a:rPr>
                  <a:t>I/O</a:t>
                </a:r>
                <a:r>
                  <a:rPr kumimoji="0" lang="zh-CN" altLang="en-US" sz="2000">
                    <a:solidFill>
                      <a:schemeClr val="tx2"/>
                    </a:solidFill>
                    <a:latin typeface="华文新魏" panose="02010800040101010101" pitchFamily="2" charset="-122"/>
                    <a:ea typeface="华文新魏" panose="02010800040101010101" pitchFamily="2" charset="-122"/>
                  </a:rPr>
                  <a:t>操作</a:t>
                </a:r>
              </a:p>
            </p:txBody>
          </p:sp>
        </p:grpSp>
        <p:grpSp>
          <p:nvGrpSpPr>
            <p:cNvPr id="50190" name="Group 18"/>
            <p:cNvGrpSpPr/>
            <p:nvPr/>
          </p:nvGrpSpPr>
          <p:grpSpPr bwMode="auto">
            <a:xfrm>
              <a:off x="3141" y="12394"/>
              <a:ext cx="6360" cy="468"/>
              <a:chOff x="4041" y="10522"/>
              <a:chExt cx="6360" cy="468"/>
            </a:xfrm>
          </p:grpSpPr>
          <p:sp>
            <p:nvSpPr>
              <p:cNvPr id="50198" name="Text Box 19"/>
              <p:cNvSpPr txBox="1">
                <a:spLocks noChangeArrowheads="1"/>
              </p:cNvSpPr>
              <p:nvPr/>
            </p:nvSpPr>
            <p:spPr bwMode="auto">
              <a:xfrm>
                <a:off x="4041" y="10522"/>
                <a:ext cx="2160" cy="468"/>
              </a:xfrm>
              <a:prstGeom prst="rect">
                <a:avLst/>
              </a:prstGeom>
              <a:solidFill>
                <a:srgbClr val="00B0F0"/>
              </a:solidFill>
              <a:ln w="9525">
                <a:solidFill>
                  <a:srgbClr val="000000"/>
                </a:solidFill>
                <a:miter lim="800000"/>
              </a:ln>
            </p:spPr>
            <p:txBody>
              <a:bodyPr/>
              <a:lstStyle/>
              <a:p>
                <a:pPr algn="ctr" eaLnBrk="0" hangingPunct="0"/>
                <a:r>
                  <a:rPr kumimoji="0" lang="zh-CN" altLang="en-US" sz="2000">
                    <a:solidFill>
                      <a:schemeClr val="tx2"/>
                    </a:solidFill>
                    <a:latin typeface="华文新魏" panose="02010800040101010101" pitchFamily="2" charset="-122"/>
                    <a:ea typeface="华文新魏" panose="02010800040101010101" pitchFamily="2" charset="-122"/>
                  </a:rPr>
                  <a:t>中断处理程序</a:t>
                </a:r>
              </a:p>
            </p:txBody>
          </p:sp>
          <p:sp>
            <p:nvSpPr>
              <p:cNvPr id="50199" name="Text Box 20"/>
              <p:cNvSpPr txBox="1">
                <a:spLocks noChangeArrowheads="1"/>
              </p:cNvSpPr>
              <p:nvPr/>
            </p:nvSpPr>
            <p:spPr bwMode="auto">
              <a:xfrm>
                <a:off x="6801" y="10522"/>
                <a:ext cx="3600" cy="468"/>
              </a:xfrm>
              <a:prstGeom prst="rect">
                <a:avLst/>
              </a:prstGeom>
              <a:solidFill>
                <a:srgbClr val="00B0F0"/>
              </a:solidFill>
              <a:ln w="9525">
                <a:noFill/>
                <a:miter lim="800000"/>
              </a:ln>
            </p:spPr>
            <p:txBody>
              <a:bodyPr/>
              <a:lstStyle/>
              <a:p>
                <a:pPr algn="ctr" eaLnBrk="0" hangingPunct="0"/>
                <a:r>
                  <a:rPr kumimoji="0" lang="zh-CN" altLang="en-US" sz="2000">
                    <a:solidFill>
                      <a:schemeClr val="tx2"/>
                    </a:solidFill>
                    <a:latin typeface="华文新魏" panose="02010800040101010101" pitchFamily="2" charset="-122"/>
                    <a:ea typeface="华文新魏" panose="02010800040101010101" pitchFamily="2" charset="-122"/>
                  </a:rPr>
                  <a:t>当</a:t>
                </a:r>
                <a:r>
                  <a:rPr kumimoji="0" lang="en-US" altLang="zh-CN" sz="2000">
                    <a:solidFill>
                      <a:schemeClr val="tx2"/>
                    </a:solidFill>
                    <a:latin typeface="华文新魏" panose="02010800040101010101" pitchFamily="2" charset="-122"/>
                    <a:ea typeface="华文新魏" panose="02010800040101010101" pitchFamily="2" charset="-122"/>
                  </a:rPr>
                  <a:t>I/O</a:t>
                </a:r>
                <a:r>
                  <a:rPr kumimoji="0" lang="zh-CN" altLang="en-US" sz="2000">
                    <a:solidFill>
                      <a:schemeClr val="tx2"/>
                    </a:solidFill>
                    <a:latin typeface="华文新魏" panose="02010800040101010101" pitchFamily="2" charset="-122"/>
                    <a:ea typeface="华文新魏" panose="02010800040101010101" pitchFamily="2" charset="-122"/>
                  </a:rPr>
                  <a:t>结束时，唤醒驱动程序</a:t>
                </a:r>
              </a:p>
            </p:txBody>
          </p:sp>
        </p:grpSp>
        <p:sp>
          <p:nvSpPr>
            <p:cNvPr id="50191" name="Line 21"/>
            <p:cNvSpPr>
              <a:spLocks noChangeShapeType="1"/>
            </p:cNvSpPr>
            <p:nvPr/>
          </p:nvSpPr>
          <p:spPr bwMode="auto">
            <a:xfrm>
              <a:off x="3321" y="11302"/>
              <a:ext cx="0" cy="312"/>
            </a:xfrm>
            <a:prstGeom prst="line">
              <a:avLst/>
            </a:prstGeom>
            <a:noFill/>
            <a:ln w="34925">
              <a:solidFill>
                <a:srgbClr val="C00000"/>
              </a:solidFill>
              <a:round/>
              <a:headEnd w="lg" len="lg"/>
              <a:tailEnd type="triangle" w="sm" len="sm"/>
            </a:ln>
          </p:spPr>
          <p:txBody>
            <a:bodyPr/>
            <a:lstStyle/>
            <a:p>
              <a:endParaRPr lang="zh-CN" altLang="en-US"/>
            </a:p>
          </p:txBody>
        </p:sp>
        <p:sp>
          <p:nvSpPr>
            <p:cNvPr id="50192" name="Line 22"/>
            <p:cNvSpPr>
              <a:spLocks noChangeShapeType="1"/>
            </p:cNvSpPr>
            <p:nvPr/>
          </p:nvSpPr>
          <p:spPr bwMode="auto">
            <a:xfrm>
              <a:off x="5121" y="11302"/>
              <a:ext cx="0" cy="312"/>
            </a:xfrm>
            <a:prstGeom prst="line">
              <a:avLst/>
            </a:prstGeom>
            <a:noFill/>
            <a:ln w="28575">
              <a:solidFill>
                <a:srgbClr val="C00000"/>
              </a:solidFill>
              <a:round/>
              <a:headEnd type="triangle" w="sm" len="sm"/>
              <a:tailEnd type="none" w="lg" len="med"/>
            </a:ln>
          </p:spPr>
          <p:txBody>
            <a:bodyPr/>
            <a:lstStyle/>
            <a:p>
              <a:endParaRPr lang="zh-CN" altLang="en-US"/>
            </a:p>
          </p:txBody>
        </p:sp>
        <p:sp>
          <p:nvSpPr>
            <p:cNvPr id="50193" name="Line 23"/>
            <p:cNvSpPr>
              <a:spLocks noChangeShapeType="1"/>
            </p:cNvSpPr>
            <p:nvPr/>
          </p:nvSpPr>
          <p:spPr bwMode="auto">
            <a:xfrm>
              <a:off x="3321" y="11770"/>
              <a:ext cx="0" cy="312"/>
            </a:xfrm>
            <a:prstGeom prst="line">
              <a:avLst/>
            </a:prstGeom>
            <a:noFill/>
            <a:ln w="34925">
              <a:solidFill>
                <a:srgbClr val="C00000"/>
              </a:solidFill>
              <a:round/>
              <a:headEnd w="lg" len="lg"/>
              <a:tailEnd type="triangle" w="sm" len="sm"/>
            </a:ln>
          </p:spPr>
          <p:txBody>
            <a:bodyPr/>
            <a:lstStyle/>
            <a:p>
              <a:endParaRPr lang="zh-CN" altLang="en-US"/>
            </a:p>
          </p:txBody>
        </p:sp>
        <p:sp>
          <p:nvSpPr>
            <p:cNvPr id="50194" name="Line 24"/>
            <p:cNvSpPr>
              <a:spLocks noChangeShapeType="1"/>
            </p:cNvSpPr>
            <p:nvPr/>
          </p:nvSpPr>
          <p:spPr bwMode="auto">
            <a:xfrm>
              <a:off x="3321" y="12238"/>
              <a:ext cx="0" cy="780"/>
            </a:xfrm>
            <a:prstGeom prst="line">
              <a:avLst/>
            </a:prstGeom>
            <a:noFill/>
            <a:ln w="34925">
              <a:solidFill>
                <a:srgbClr val="C00000"/>
              </a:solidFill>
              <a:round/>
              <a:headEnd w="lg" len="lg"/>
              <a:tailEnd type="triangle" w="sm" len="sm"/>
            </a:ln>
          </p:spPr>
          <p:txBody>
            <a:bodyPr/>
            <a:lstStyle/>
            <a:p>
              <a:endParaRPr lang="zh-CN" altLang="en-US"/>
            </a:p>
          </p:txBody>
        </p:sp>
        <p:sp>
          <p:nvSpPr>
            <p:cNvPr id="50195" name="Line 25"/>
            <p:cNvSpPr>
              <a:spLocks noChangeShapeType="1"/>
            </p:cNvSpPr>
            <p:nvPr/>
          </p:nvSpPr>
          <p:spPr bwMode="auto">
            <a:xfrm>
              <a:off x="5121" y="12238"/>
              <a:ext cx="0" cy="780"/>
            </a:xfrm>
            <a:prstGeom prst="line">
              <a:avLst/>
            </a:prstGeom>
            <a:noFill/>
            <a:ln w="28575">
              <a:solidFill>
                <a:srgbClr val="C00000"/>
              </a:solidFill>
              <a:round/>
              <a:headEnd type="triangle" w="sm" len="sm"/>
              <a:tailEnd type="none" w="lg" len="med"/>
            </a:ln>
          </p:spPr>
          <p:txBody>
            <a:bodyPr/>
            <a:lstStyle/>
            <a:p>
              <a:endParaRPr lang="zh-CN" altLang="en-US"/>
            </a:p>
          </p:txBody>
        </p:sp>
        <p:sp>
          <p:nvSpPr>
            <p:cNvPr id="50196" name="Line 26"/>
            <p:cNvSpPr>
              <a:spLocks noChangeShapeType="1"/>
            </p:cNvSpPr>
            <p:nvPr/>
          </p:nvSpPr>
          <p:spPr bwMode="auto">
            <a:xfrm>
              <a:off x="5121" y="11770"/>
              <a:ext cx="0" cy="312"/>
            </a:xfrm>
            <a:prstGeom prst="line">
              <a:avLst/>
            </a:prstGeom>
            <a:noFill/>
            <a:ln w="28575">
              <a:solidFill>
                <a:srgbClr val="C00000"/>
              </a:solidFill>
              <a:round/>
              <a:headEnd type="triangle" w="sm" len="sm"/>
              <a:tailEnd type="none" w="lg" len="med"/>
            </a:ln>
          </p:spPr>
          <p:txBody>
            <a:bodyPr/>
            <a:lstStyle/>
            <a:p>
              <a:endParaRPr lang="zh-CN" altLang="en-US"/>
            </a:p>
          </p:txBody>
        </p:sp>
        <p:sp>
          <p:nvSpPr>
            <p:cNvPr id="50197" name="Line 27"/>
            <p:cNvSpPr>
              <a:spLocks noChangeShapeType="1"/>
            </p:cNvSpPr>
            <p:nvPr/>
          </p:nvSpPr>
          <p:spPr bwMode="auto">
            <a:xfrm flipH="1">
              <a:off x="2859" y="12758"/>
              <a:ext cx="383" cy="633"/>
            </a:xfrm>
            <a:prstGeom prst="line">
              <a:avLst/>
            </a:prstGeom>
            <a:noFill/>
            <a:ln w="9525">
              <a:solidFill>
                <a:srgbClr val="000000"/>
              </a:solidFill>
              <a:round/>
              <a:headEnd type="triangle" w="sm" len="sm"/>
              <a:tailEnd type="none" w="sm" len="sm"/>
            </a:ln>
          </p:spPr>
          <p:txBody>
            <a:bodyPr/>
            <a:lstStyle/>
            <a:p>
              <a:endParaRPr lang="zh-CN" altLang="en-US"/>
            </a:p>
          </p:txBody>
        </p:sp>
      </p:grpSp>
      <p:sp>
        <p:nvSpPr>
          <p:cNvPr id="50181" name="Line 28"/>
          <p:cNvSpPr>
            <a:spLocks noChangeShapeType="1"/>
          </p:cNvSpPr>
          <p:nvPr/>
        </p:nvSpPr>
        <p:spPr bwMode="auto">
          <a:xfrm flipH="1" flipV="1">
            <a:off x="3834878" y="5095150"/>
            <a:ext cx="298650" cy="1008266"/>
          </a:xfrm>
          <a:prstGeom prst="line">
            <a:avLst/>
          </a:prstGeom>
          <a:noFill/>
          <a:ln w="9525">
            <a:solidFill>
              <a:srgbClr val="000000"/>
            </a:solidFill>
            <a:round/>
            <a:tailEnd type="triangle" w="sm" len="sm"/>
          </a:ln>
        </p:spPr>
        <p:txBody>
          <a:bodyPr/>
          <a:lstStyle/>
          <a:p>
            <a:endParaRPr lang="zh-CN" altLang="en-US"/>
          </a:p>
        </p:txBody>
      </p:sp>
      <p:sp>
        <p:nvSpPr>
          <p:cNvPr id="50182" name="Text Box 29"/>
          <p:cNvSpPr txBox="1">
            <a:spLocks noChangeArrowheads="1"/>
          </p:cNvSpPr>
          <p:nvPr/>
        </p:nvSpPr>
        <p:spPr bwMode="auto">
          <a:xfrm>
            <a:off x="2034853" y="1628800"/>
            <a:ext cx="1524000" cy="519953"/>
          </a:xfrm>
          <a:prstGeom prst="rect">
            <a:avLst/>
          </a:prstGeom>
          <a:noFill/>
          <a:ln w="9525">
            <a:noFill/>
            <a:miter lim="800000"/>
          </a:ln>
        </p:spPr>
        <p:txBody>
          <a:bodyPr lIns="0" tIns="0" rIns="0" bIns="0"/>
          <a:lstStyle/>
          <a:p>
            <a:pPr algn="ctr" eaLnBrk="0" hangingPunct="0"/>
            <a:r>
              <a:rPr kumimoji="0" lang="zh-CN" altLang="en-US" sz="2000" dirty="0">
                <a:solidFill>
                  <a:schemeClr val="tx2"/>
                </a:solidFill>
                <a:latin typeface="华文新魏" panose="02010800040101010101" pitchFamily="2" charset="-122"/>
                <a:ea typeface="华文新魏" panose="02010800040101010101" pitchFamily="2" charset="-122"/>
              </a:rPr>
              <a:t>层次</a:t>
            </a:r>
          </a:p>
        </p:txBody>
      </p:sp>
      <p:sp>
        <p:nvSpPr>
          <p:cNvPr id="50183" name="Text Box 30"/>
          <p:cNvSpPr txBox="1">
            <a:spLocks noChangeArrowheads="1"/>
          </p:cNvSpPr>
          <p:nvPr/>
        </p:nvSpPr>
        <p:spPr bwMode="auto">
          <a:xfrm>
            <a:off x="3275856" y="6103416"/>
            <a:ext cx="1524000" cy="519953"/>
          </a:xfrm>
          <a:prstGeom prst="rect">
            <a:avLst/>
          </a:prstGeom>
          <a:noFill/>
          <a:ln w="22225">
            <a:solidFill>
              <a:srgbClr val="C00000"/>
            </a:solidFill>
            <a:miter lim="800000"/>
          </a:ln>
        </p:spPr>
        <p:txBody>
          <a:bodyPr lIns="0" tIns="0" rIns="0" bIns="0"/>
          <a:lstStyle/>
          <a:p>
            <a:pPr algn="ctr" eaLnBrk="0" hangingPunct="0"/>
            <a:r>
              <a:rPr kumimoji="0" lang="en-US" altLang="zh-CN" sz="2000" dirty="0">
                <a:solidFill>
                  <a:schemeClr val="tx2"/>
                </a:solidFill>
                <a:latin typeface="华文新魏" panose="02010800040101010101" pitchFamily="2" charset="-122"/>
                <a:ea typeface="华文新魏" panose="02010800040101010101" pitchFamily="2" charset="-122"/>
              </a:rPr>
              <a:t>I/O</a:t>
            </a:r>
            <a:r>
              <a:rPr kumimoji="0" lang="zh-CN" altLang="en-US" sz="2000" dirty="0">
                <a:solidFill>
                  <a:schemeClr val="tx2"/>
                </a:solidFill>
                <a:latin typeface="华文新魏" panose="02010800040101010101" pitchFamily="2" charset="-122"/>
                <a:ea typeface="华文新魏" panose="02010800040101010101" pitchFamily="2" charset="-122"/>
              </a:rPr>
              <a:t>应答</a:t>
            </a:r>
          </a:p>
        </p:txBody>
      </p:sp>
      <p:sp>
        <p:nvSpPr>
          <p:cNvPr id="50184" name="Text Box 31"/>
          <p:cNvSpPr txBox="1">
            <a:spLocks noChangeArrowheads="1"/>
          </p:cNvSpPr>
          <p:nvPr/>
        </p:nvSpPr>
        <p:spPr bwMode="auto">
          <a:xfrm>
            <a:off x="5721029" y="1628800"/>
            <a:ext cx="1524000" cy="519953"/>
          </a:xfrm>
          <a:prstGeom prst="rect">
            <a:avLst/>
          </a:prstGeom>
          <a:noFill/>
          <a:ln w="9525">
            <a:noFill/>
            <a:miter lim="800000"/>
          </a:ln>
        </p:spPr>
        <p:txBody>
          <a:bodyPr lIns="0" tIns="0" rIns="0" bIns="0"/>
          <a:lstStyle/>
          <a:p>
            <a:pPr algn="ctr" eaLnBrk="0" hangingPunct="0"/>
            <a:r>
              <a:rPr kumimoji="0" lang="en-US" altLang="zh-CN" sz="2000" dirty="0">
                <a:solidFill>
                  <a:schemeClr val="tx2"/>
                </a:solidFill>
                <a:latin typeface="华文新魏" panose="02010800040101010101" pitchFamily="2" charset="-122"/>
                <a:ea typeface="华文新魏" panose="02010800040101010101" pitchFamily="2" charset="-122"/>
              </a:rPr>
              <a:t>I/O</a:t>
            </a:r>
            <a:r>
              <a:rPr kumimoji="0" lang="zh-CN" altLang="en-US" sz="2000" dirty="0">
                <a:solidFill>
                  <a:schemeClr val="tx2"/>
                </a:solidFill>
                <a:latin typeface="华文新魏" panose="02010800040101010101" pitchFamily="2" charset="-122"/>
                <a:ea typeface="华文新魏" panose="02010800040101010101" pitchFamily="2" charset="-122"/>
              </a:rPr>
              <a:t>功能</a:t>
            </a:r>
          </a:p>
        </p:txBody>
      </p:sp>
      <p:sp>
        <p:nvSpPr>
          <p:cNvPr id="50185" name="Text Box 32"/>
          <p:cNvSpPr txBox="1">
            <a:spLocks noChangeArrowheads="1"/>
          </p:cNvSpPr>
          <p:nvPr/>
        </p:nvSpPr>
        <p:spPr bwMode="auto">
          <a:xfrm>
            <a:off x="971600" y="6103416"/>
            <a:ext cx="1143000" cy="519953"/>
          </a:xfrm>
          <a:prstGeom prst="rect">
            <a:avLst/>
          </a:prstGeom>
          <a:noFill/>
          <a:ln w="22225">
            <a:solidFill>
              <a:srgbClr val="C00000"/>
            </a:solidFill>
            <a:miter lim="800000"/>
          </a:ln>
        </p:spPr>
        <p:txBody>
          <a:bodyPr lIns="0" tIns="0" rIns="0" bIns="0"/>
          <a:lstStyle>
            <a:defPPr>
              <a:defRPr lang="zh-CN"/>
            </a:defPPr>
            <a:lvl1pPr algn="ctr" eaLnBrk="0" hangingPunct="0">
              <a:defRPr kumimoji="0" sz="2000">
                <a:solidFill>
                  <a:schemeClr val="tx2"/>
                </a:solidFill>
                <a:latin typeface="华文新魏" panose="02010800040101010101" pitchFamily="2" charset="-122"/>
                <a:ea typeface="华文新魏" panose="02010800040101010101" pitchFamily="2" charset="-122"/>
              </a:defRPr>
            </a:lvl1pPr>
          </a:lstStyle>
          <a:p>
            <a:r>
              <a:rPr lang="en-US" altLang="zh-CN" dirty="0"/>
              <a:t>I/O</a:t>
            </a:r>
            <a:r>
              <a:rPr lang="zh-CN" altLang="en-US" dirty="0"/>
              <a:t>请求</a:t>
            </a:r>
          </a:p>
        </p:txBody>
      </p:sp>
    </p:spTree>
  </p:cSld>
  <p:clrMapOvr>
    <a:masterClrMapping/>
  </p:clrMapOvr>
  <p:transition>
    <p:dissolv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idx="4294967295"/>
          </p:nvPr>
        </p:nvSpPr>
        <p:spPr>
          <a:xfrm>
            <a:off x="611188" y="115888"/>
            <a:ext cx="7772400" cy="865187"/>
          </a:xfrm>
        </p:spPr>
        <p:txBody>
          <a:bodyPr/>
          <a:lstStyle/>
          <a:p>
            <a:pPr eaLnBrk="1" hangingPunct="1"/>
            <a:r>
              <a:rPr lang="en-US" altLang="zh-CN" smtClean="0">
                <a:latin typeface="华文新魏" panose="02010800040101010101" pitchFamily="2" charset="-122"/>
                <a:ea typeface="华文新魏" panose="02010800040101010101" pitchFamily="2" charset="-122"/>
              </a:rPr>
              <a:t>I</a:t>
            </a:r>
            <a:r>
              <a:rPr lang="zh-CN" altLang="en-US" smtClean="0">
                <a:latin typeface="华文新魏" panose="02010800040101010101" pitchFamily="2" charset="-122"/>
                <a:ea typeface="华文新魏" panose="02010800040101010101" pitchFamily="2" charset="-122"/>
              </a:rPr>
              <a:t>／</a:t>
            </a:r>
            <a:r>
              <a:rPr lang="en-US" altLang="zh-CN" smtClean="0">
                <a:latin typeface="华文新魏" panose="02010800040101010101" pitchFamily="2" charset="-122"/>
                <a:ea typeface="华文新魏" panose="02010800040101010101" pitchFamily="2" charset="-122"/>
              </a:rPr>
              <a:t>O</a:t>
            </a:r>
            <a:r>
              <a:rPr lang="zh-CN" altLang="en-US" smtClean="0">
                <a:latin typeface="华文新魏" panose="02010800040101010101" pitchFamily="2" charset="-122"/>
                <a:ea typeface="华文新魏" panose="02010800040101010101" pitchFamily="2" charset="-122"/>
              </a:rPr>
              <a:t>操作执行步骤</a:t>
            </a:r>
            <a:r>
              <a:rPr lang="zh-CN" altLang="en-US" smtClean="0"/>
              <a:t> </a:t>
            </a:r>
          </a:p>
        </p:txBody>
      </p:sp>
      <p:sp>
        <p:nvSpPr>
          <p:cNvPr id="51202" name="Rectangle 3"/>
          <p:cNvSpPr>
            <a:spLocks noGrp="1" noChangeArrowheads="1"/>
          </p:cNvSpPr>
          <p:nvPr>
            <p:ph type="body" idx="4294967295"/>
          </p:nvPr>
        </p:nvSpPr>
        <p:spPr>
          <a:xfrm>
            <a:off x="685800" y="1196975"/>
            <a:ext cx="8134350" cy="5472113"/>
          </a:xfrm>
        </p:spPr>
        <p:txBody>
          <a:bodyPr/>
          <a:lstStyle/>
          <a:p>
            <a:pPr eaLnBrk="1" hangingPunct="1">
              <a:lnSpc>
                <a:spcPct val="90000"/>
              </a:lnSpc>
              <a:buFont typeface="Wingdings" panose="05000000000000000000" pitchFamily="2" charset="2"/>
              <a:buNone/>
            </a:pPr>
            <a:r>
              <a:rPr lang="en-US" altLang="zh-CN" sz="2400" smtClean="0">
                <a:latin typeface="宋体" panose="02010600030101010101" pitchFamily="2" charset="-122"/>
              </a:rPr>
              <a:t>1) </a:t>
            </a:r>
            <a:r>
              <a:rPr lang="zh-CN" altLang="en-US" sz="2400" smtClean="0">
                <a:latin typeface="宋体" panose="02010600030101010101" pitchFamily="2" charset="-122"/>
              </a:rPr>
              <a:t>进程对已打开文件的文件描述符执行读库函数；</a:t>
            </a:r>
          </a:p>
          <a:p>
            <a:pPr eaLnBrk="1" hangingPunct="1">
              <a:lnSpc>
                <a:spcPct val="90000"/>
              </a:lnSpc>
              <a:buFont typeface="Wingdings" panose="05000000000000000000" pitchFamily="2" charset="2"/>
              <a:buNone/>
            </a:pPr>
            <a:r>
              <a:rPr lang="en-US" altLang="zh-CN" sz="2400" smtClean="0">
                <a:latin typeface="宋体" panose="02010600030101010101" pitchFamily="2" charset="-122"/>
              </a:rPr>
              <a:t>2) </a:t>
            </a:r>
            <a:r>
              <a:rPr lang="zh-CN" altLang="en-US" sz="2400" smtClean="0">
                <a:latin typeface="宋体" panose="02010600030101010101" pitchFamily="2" charset="-122"/>
              </a:rPr>
              <a:t>独立设备</a:t>
            </a:r>
            <a:r>
              <a:rPr lang="en-US" altLang="zh-CN" sz="2400" smtClean="0">
                <a:latin typeface="宋体" panose="02010600030101010101" pitchFamily="2" charset="-122"/>
              </a:rPr>
              <a:t>I/O</a:t>
            </a:r>
            <a:r>
              <a:rPr lang="zh-CN" altLang="en-US" sz="2400" smtClean="0">
                <a:latin typeface="宋体" panose="02010600030101010101" pitchFamily="2" charset="-122"/>
              </a:rPr>
              <a:t>软件检查参数正确性。高速缓存中有要读的信息块，从缓冲区直接读到用户区，完成</a:t>
            </a:r>
            <a:r>
              <a:rPr lang="en-US" altLang="zh-CN" sz="2400" smtClean="0">
                <a:latin typeface="宋体" panose="02010600030101010101" pitchFamily="2" charset="-122"/>
              </a:rPr>
              <a:t>I/O</a:t>
            </a:r>
            <a:r>
              <a:rPr lang="zh-CN" altLang="en-US" sz="2400" smtClean="0">
                <a:latin typeface="宋体" panose="02010600030101010101" pitchFamily="2" charset="-122"/>
              </a:rPr>
              <a:t>请求；</a:t>
            </a:r>
          </a:p>
          <a:p>
            <a:pPr eaLnBrk="1" hangingPunct="1">
              <a:lnSpc>
                <a:spcPct val="90000"/>
              </a:lnSpc>
              <a:buFont typeface="Wingdings" panose="05000000000000000000" pitchFamily="2" charset="2"/>
              <a:buNone/>
            </a:pPr>
            <a:r>
              <a:rPr lang="en-US" altLang="zh-CN" sz="2400" smtClean="0">
                <a:latin typeface="宋体" panose="02010600030101010101" pitchFamily="2" charset="-122"/>
              </a:rPr>
              <a:t>3) </a:t>
            </a:r>
            <a:r>
              <a:rPr lang="zh-CN" altLang="en-US" sz="2400" smtClean="0">
                <a:latin typeface="宋体" panose="02010600030101010101" pitchFamily="2" charset="-122"/>
              </a:rPr>
              <a:t>若数据不在缓冲区，执行物理</a:t>
            </a:r>
            <a:r>
              <a:rPr lang="en-US" altLang="zh-CN" sz="2400" smtClean="0">
                <a:latin typeface="宋体" panose="02010600030101010101" pitchFamily="2" charset="-122"/>
              </a:rPr>
              <a:t>I/O</a:t>
            </a:r>
            <a:r>
              <a:rPr lang="zh-CN" altLang="en-US" sz="2400" smtClean="0">
                <a:latin typeface="宋体" panose="02010600030101010101" pitchFamily="2" charset="-122"/>
              </a:rPr>
              <a:t>，实现将设备逻辑名转换成物理名，检查对设备操作的权限，将</a:t>
            </a:r>
            <a:r>
              <a:rPr lang="en-US" altLang="zh-CN" sz="2400" smtClean="0">
                <a:latin typeface="宋体" panose="02010600030101010101" pitchFamily="2" charset="-122"/>
              </a:rPr>
              <a:t>I/O</a:t>
            </a:r>
            <a:r>
              <a:rPr lang="zh-CN" altLang="en-US" sz="2400" smtClean="0">
                <a:latin typeface="宋体" panose="02010600030101010101" pitchFamily="2" charset="-122"/>
              </a:rPr>
              <a:t>请求排队，阻塞进程且等待</a:t>
            </a:r>
            <a:r>
              <a:rPr lang="en-US" altLang="zh-CN" sz="2400" smtClean="0">
                <a:latin typeface="宋体" panose="02010600030101010101" pitchFamily="2" charset="-122"/>
              </a:rPr>
              <a:t>I/O</a:t>
            </a:r>
            <a:r>
              <a:rPr lang="zh-CN" altLang="en-US" sz="2400" smtClean="0">
                <a:latin typeface="宋体" panose="02010600030101010101" pitchFamily="2" charset="-122"/>
              </a:rPr>
              <a:t>完成；</a:t>
            </a:r>
          </a:p>
          <a:p>
            <a:pPr eaLnBrk="1" hangingPunct="1">
              <a:lnSpc>
                <a:spcPct val="90000"/>
              </a:lnSpc>
              <a:buFont typeface="Wingdings" panose="05000000000000000000" pitchFamily="2" charset="2"/>
              <a:buNone/>
            </a:pPr>
            <a:r>
              <a:rPr lang="en-US" altLang="zh-CN" sz="2400" smtClean="0">
                <a:latin typeface="宋体" panose="02010600030101010101" pitchFamily="2" charset="-122"/>
              </a:rPr>
              <a:t>4) </a:t>
            </a:r>
            <a:r>
              <a:rPr lang="zh-CN" altLang="en-US" sz="2400" smtClean="0">
                <a:latin typeface="宋体" panose="02010600030101010101" pitchFamily="2" charset="-122"/>
              </a:rPr>
              <a:t>内核启动设备驱动程序，分配存放读出块的缓冲区，准备接收数据，且向设备控制寄存器发启动命令，或建立</a:t>
            </a:r>
            <a:r>
              <a:rPr lang="en-US" altLang="zh-CN" sz="2400" smtClean="0">
                <a:latin typeface="宋体" panose="02010600030101010101" pitchFamily="2" charset="-122"/>
              </a:rPr>
              <a:t>DMA</a:t>
            </a:r>
            <a:r>
              <a:rPr lang="zh-CN" altLang="en-US" sz="2400" smtClean="0">
                <a:latin typeface="宋体" panose="02010600030101010101" pitchFamily="2" charset="-122"/>
              </a:rPr>
              <a:t>传输，启动</a:t>
            </a:r>
            <a:r>
              <a:rPr lang="en-US" altLang="zh-CN" sz="2400" smtClean="0">
                <a:latin typeface="宋体" panose="02010600030101010101" pitchFamily="2" charset="-122"/>
              </a:rPr>
              <a:t>I/O</a:t>
            </a:r>
            <a:r>
              <a:rPr lang="zh-CN" altLang="en-US" sz="2400" smtClean="0">
                <a:latin typeface="宋体" panose="02010600030101010101" pitchFamily="2" charset="-122"/>
              </a:rPr>
              <a:t>；</a:t>
            </a:r>
          </a:p>
          <a:p>
            <a:pPr eaLnBrk="1" hangingPunct="1">
              <a:lnSpc>
                <a:spcPct val="90000"/>
              </a:lnSpc>
              <a:buFont typeface="Wingdings" panose="05000000000000000000" pitchFamily="2" charset="2"/>
              <a:buNone/>
            </a:pPr>
            <a:r>
              <a:rPr lang="en-US" altLang="zh-CN" sz="2400" smtClean="0">
                <a:latin typeface="宋体" panose="02010600030101010101" pitchFamily="2" charset="-122"/>
              </a:rPr>
              <a:t>5) </a:t>
            </a:r>
            <a:r>
              <a:rPr lang="zh-CN" altLang="en-US" sz="2400" smtClean="0">
                <a:latin typeface="宋体" panose="02010600030101010101" pitchFamily="2" charset="-122"/>
              </a:rPr>
              <a:t>设备控制器操作设备，执行数据传输；</a:t>
            </a:r>
          </a:p>
          <a:p>
            <a:pPr eaLnBrk="1" hangingPunct="1">
              <a:lnSpc>
                <a:spcPct val="90000"/>
              </a:lnSpc>
              <a:buFont typeface="Wingdings" panose="05000000000000000000" pitchFamily="2" charset="2"/>
              <a:buNone/>
            </a:pPr>
            <a:r>
              <a:rPr lang="en-US" altLang="zh-CN" sz="2400" smtClean="0">
                <a:latin typeface="宋体" panose="02010600030101010101" pitchFamily="2" charset="-122"/>
              </a:rPr>
              <a:t>6) DMA</a:t>
            </a:r>
            <a:r>
              <a:rPr lang="zh-CN" altLang="en-US" sz="2400" smtClean="0">
                <a:latin typeface="宋体" panose="02010600030101010101" pitchFamily="2" charset="-122"/>
              </a:rPr>
              <a:t>控制器控制一块传输完成，硬件产生</a:t>
            </a:r>
            <a:r>
              <a:rPr lang="en-US" altLang="zh-CN" sz="2400" smtClean="0">
                <a:latin typeface="宋体" panose="02010600030101010101" pitchFamily="2" charset="-122"/>
              </a:rPr>
              <a:t>I/O</a:t>
            </a:r>
            <a:r>
              <a:rPr lang="zh-CN" altLang="en-US" sz="2400" smtClean="0">
                <a:latin typeface="宋体" panose="02010600030101010101" pitchFamily="2" charset="-122"/>
              </a:rPr>
              <a:t>结束中断；</a:t>
            </a:r>
          </a:p>
          <a:p>
            <a:pPr eaLnBrk="1" hangingPunct="1">
              <a:lnSpc>
                <a:spcPct val="90000"/>
              </a:lnSpc>
              <a:buFont typeface="Wingdings" panose="05000000000000000000" pitchFamily="2" charset="2"/>
              <a:buNone/>
            </a:pPr>
            <a:r>
              <a:rPr lang="en-US" altLang="zh-CN" sz="2400" smtClean="0">
                <a:latin typeface="宋体" panose="02010600030101010101" pitchFamily="2" charset="-122"/>
              </a:rPr>
              <a:t>7) CPU</a:t>
            </a:r>
            <a:r>
              <a:rPr lang="zh-CN" altLang="en-US" sz="2400" smtClean="0">
                <a:latin typeface="宋体" panose="02010600030101010101" pitchFamily="2" charset="-122"/>
              </a:rPr>
              <a:t>响应中断，转向磁盘中断处理程序。</a:t>
            </a:r>
          </a:p>
          <a:p>
            <a:pPr eaLnBrk="1" hangingPunct="1">
              <a:lnSpc>
                <a:spcPct val="90000"/>
              </a:lnSpc>
              <a:buFont typeface="Wingdings" panose="05000000000000000000" pitchFamily="2" charset="2"/>
              <a:buNone/>
            </a:pPr>
            <a:r>
              <a:rPr lang="en-US" altLang="zh-CN" sz="2400" smtClean="0">
                <a:latin typeface="宋体" panose="02010600030101010101" pitchFamily="2" charset="-122"/>
              </a:rPr>
              <a:t>8) </a:t>
            </a:r>
            <a:r>
              <a:rPr lang="zh-CN" altLang="en-US" sz="2400" smtClean="0">
                <a:latin typeface="宋体" panose="02010600030101010101" pitchFamily="2" charset="-122"/>
              </a:rPr>
              <a:t>当应用进程被再次调度执行时，从</a:t>
            </a:r>
            <a:r>
              <a:rPr lang="en-US" altLang="zh-CN" sz="2400" smtClean="0">
                <a:latin typeface="宋体" panose="02010600030101010101" pitchFamily="2" charset="-122"/>
              </a:rPr>
              <a:t>I/O</a:t>
            </a:r>
            <a:r>
              <a:rPr lang="zh-CN" altLang="en-US" sz="2400" smtClean="0">
                <a:latin typeface="宋体" panose="02010600030101010101" pitchFamily="2" charset="-122"/>
              </a:rPr>
              <a:t>系统调用的断点恢复执行。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idx="4294967295"/>
          </p:nvPr>
        </p:nvSpPr>
        <p:spPr>
          <a:xfrm>
            <a:off x="755650" y="260350"/>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5.3 </a:t>
            </a:r>
            <a:r>
              <a:rPr lang="zh-CN" altLang="en-US" sz="4800" smtClean="0">
                <a:latin typeface="华文新魏" panose="02010800040101010101" pitchFamily="2" charset="-122"/>
                <a:ea typeface="华文新魏" panose="02010800040101010101" pitchFamily="2" charset="-122"/>
              </a:rPr>
              <a:t>驱动调度技术</a:t>
            </a:r>
            <a:endParaRPr lang="en-US" altLang="zh-CN" sz="4800" smtClean="0">
              <a:latin typeface="华文新魏" panose="02010800040101010101" pitchFamily="2" charset="-122"/>
              <a:ea typeface="华文新魏" panose="02010800040101010101" pitchFamily="2" charset="-122"/>
            </a:endParaRPr>
          </a:p>
        </p:txBody>
      </p:sp>
      <p:sp>
        <p:nvSpPr>
          <p:cNvPr id="52226" name="Rectangle 3"/>
          <p:cNvSpPr>
            <a:spLocks noGrp="1" noChangeArrowheads="1"/>
          </p:cNvSpPr>
          <p:nvPr>
            <p:ph type="body" idx="4294967295"/>
          </p:nvPr>
        </p:nvSpPr>
        <p:spPr>
          <a:xfrm>
            <a:off x="539750" y="1557338"/>
            <a:ext cx="8064500" cy="4608512"/>
          </a:xfrm>
        </p:spPr>
        <p:txBody>
          <a:bodyPr/>
          <a:lstStyle/>
          <a:p>
            <a:r>
              <a:rPr lang="zh-CN" altLang="en-US" sz="3000" smtClean="0"/>
              <a:t>驱动调度：系统根据调度策略，按最佳次序执行要求访问的诸多请求。</a:t>
            </a:r>
          </a:p>
          <a:p>
            <a:r>
              <a:rPr lang="zh-CN" altLang="en-US" sz="3000" smtClean="0"/>
              <a:t>驱动调度能减少为若干个</a:t>
            </a:r>
            <a:r>
              <a:rPr lang="en-US" altLang="zh-CN" sz="3000" smtClean="0"/>
              <a:t>I/O</a:t>
            </a:r>
            <a:r>
              <a:rPr lang="zh-CN" altLang="en-US" sz="3000" smtClean="0"/>
              <a:t>请求服务所需的总时间，提高系统效率、除了</a:t>
            </a:r>
            <a:r>
              <a:rPr lang="en-US" altLang="zh-CN" sz="3000" smtClean="0"/>
              <a:t>I/O</a:t>
            </a:r>
            <a:r>
              <a:rPr lang="zh-CN" altLang="en-US" sz="3000" smtClean="0"/>
              <a:t>请求的优化排序外，信息在辅助存储器上的排列方式，存储空间分配方法都能影响存取访问速度。</a:t>
            </a:r>
            <a:endParaRPr lang="en-US" altLang="zh-CN" sz="3000" smtClean="0"/>
          </a:p>
        </p:txBody>
      </p:sp>
    </p:spTree>
  </p:cSld>
  <p:clrMapOvr>
    <a:masterClrMapping/>
  </p:clrMapOvr>
  <p:transition>
    <p:zoom dir="in"/>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idx="4294967295"/>
          </p:nvPr>
        </p:nvSpPr>
        <p:spPr>
          <a:xfrm>
            <a:off x="838200" y="115888"/>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5.3.1 </a:t>
            </a:r>
            <a:r>
              <a:rPr lang="zh-CN" altLang="en-US" sz="4800" smtClean="0">
                <a:latin typeface="华文新魏" panose="02010800040101010101" pitchFamily="2" charset="-122"/>
                <a:ea typeface="华文新魏" panose="02010800040101010101" pitchFamily="2" charset="-122"/>
              </a:rPr>
              <a:t>存储设备的物理结构</a:t>
            </a:r>
            <a:r>
              <a:rPr lang="en-US" altLang="zh-CN" sz="4800" smtClean="0">
                <a:latin typeface="华文新魏" panose="02010800040101010101" pitchFamily="2" charset="-122"/>
                <a:ea typeface="华文新魏" panose="02010800040101010101" pitchFamily="2" charset="-122"/>
              </a:rPr>
              <a:t>(1)</a:t>
            </a:r>
          </a:p>
        </p:txBody>
      </p:sp>
      <p:sp>
        <p:nvSpPr>
          <p:cNvPr id="53250" name="Rectangle 3"/>
          <p:cNvSpPr>
            <a:spLocks noGrp="1" noChangeArrowheads="1"/>
          </p:cNvSpPr>
          <p:nvPr>
            <p:ph type="body" idx="4294967295"/>
          </p:nvPr>
        </p:nvSpPr>
        <p:spPr>
          <a:xfrm>
            <a:off x="762000" y="1341438"/>
            <a:ext cx="8001000" cy="2519362"/>
          </a:xfrm>
        </p:spPr>
        <p:txBody>
          <a:bodyPr/>
          <a:lstStyle/>
          <a:p>
            <a:pPr>
              <a:lnSpc>
                <a:spcPct val="90000"/>
              </a:lnSpc>
            </a:pPr>
            <a:r>
              <a:rPr lang="zh-CN" altLang="en-US" sz="2800" smtClean="0"/>
              <a:t>顺序存取存储设备：存取信息时，只能按存储单元的位置，顺序地一个接一个地进行存取的存储器。严格依赖信息的物理位置进行定位和读写的存储设备；</a:t>
            </a:r>
          </a:p>
          <a:p>
            <a:pPr>
              <a:lnSpc>
                <a:spcPct val="90000"/>
              </a:lnSpc>
            </a:pPr>
            <a:r>
              <a:rPr lang="zh-CN" altLang="en-US" sz="2800" smtClean="0"/>
              <a:t>具有存储容量大、稳定可靠、卷可装卸和便于保存等优点。</a:t>
            </a:r>
            <a:endParaRPr lang="en-US" altLang="zh-CN" sz="2800" smtClean="0"/>
          </a:p>
        </p:txBody>
      </p:sp>
      <p:grpSp>
        <p:nvGrpSpPr>
          <p:cNvPr id="53251" name="Group 4"/>
          <p:cNvGrpSpPr/>
          <p:nvPr/>
        </p:nvGrpSpPr>
        <p:grpSpPr bwMode="auto">
          <a:xfrm>
            <a:off x="1066800" y="4221163"/>
            <a:ext cx="7226300" cy="1981200"/>
            <a:chOff x="2016" y="11430"/>
            <a:chExt cx="8610" cy="2184"/>
          </a:xfrm>
        </p:grpSpPr>
        <p:sp>
          <p:nvSpPr>
            <p:cNvPr id="53252" name="Text Box 5"/>
            <p:cNvSpPr txBox="1">
              <a:spLocks noChangeArrowheads="1"/>
            </p:cNvSpPr>
            <p:nvPr/>
          </p:nvSpPr>
          <p:spPr bwMode="auto">
            <a:xfrm>
              <a:off x="2016" y="12366"/>
              <a:ext cx="420" cy="1248"/>
            </a:xfrm>
            <a:prstGeom prst="rect">
              <a:avLst/>
            </a:prstGeom>
            <a:solidFill>
              <a:schemeClr val="accent1"/>
            </a:solidFill>
            <a:ln w="19050">
              <a:solidFill>
                <a:srgbClr val="000000"/>
              </a:solidFill>
              <a:miter lim="800000"/>
            </a:ln>
          </p:spPr>
          <p:txBody>
            <a:bodyPr lIns="0" tIns="0" rIns="0" bIns="0"/>
            <a:lstStyle/>
            <a:p>
              <a:pPr algn="ctr" eaLnBrk="0" hangingPunct="0"/>
              <a:r>
                <a:rPr kumimoji="0" lang="en-US" altLang="zh-CN" sz="900">
                  <a:solidFill>
                    <a:srgbClr val="FF3300"/>
                  </a:solidFill>
                  <a:latin typeface="华文新魏" panose="02010800040101010101" pitchFamily="2" charset="-122"/>
                  <a:ea typeface="华文新魏" panose="02010800040101010101" pitchFamily="2" charset="-122"/>
                </a:rPr>
                <a:t>■</a:t>
              </a:r>
            </a:p>
            <a:p>
              <a:pPr algn="ctr" eaLnBrk="0" hangingPunct="0"/>
              <a:r>
                <a:rPr kumimoji="0" lang="zh-CN" altLang="en-US" sz="1800">
                  <a:solidFill>
                    <a:srgbClr val="FF3300"/>
                  </a:solidFill>
                  <a:latin typeface="华文新魏" panose="02010800040101010101" pitchFamily="2" charset="-122"/>
                  <a:ea typeface="华文新魏" panose="02010800040101010101" pitchFamily="2" charset="-122"/>
                </a:rPr>
                <a:t>始点</a:t>
              </a:r>
            </a:p>
          </p:txBody>
        </p:sp>
        <p:sp>
          <p:nvSpPr>
            <p:cNvPr id="53253" name="Text Box 6"/>
            <p:cNvSpPr txBox="1">
              <a:spLocks noChangeArrowheads="1"/>
            </p:cNvSpPr>
            <p:nvPr/>
          </p:nvSpPr>
          <p:spPr bwMode="auto">
            <a:xfrm>
              <a:off x="2436" y="12366"/>
              <a:ext cx="630" cy="1248"/>
            </a:xfrm>
            <a:prstGeom prst="rect">
              <a:avLst/>
            </a:prstGeom>
            <a:solidFill>
              <a:schemeClr val="accent1"/>
            </a:solidFill>
            <a:ln w="19050">
              <a:solidFill>
                <a:srgbClr val="000000"/>
              </a:solidFill>
              <a:miter lim="800000"/>
            </a:ln>
          </p:spPr>
          <p:txBody>
            <a:bodyPr lIns="0" tIns="0" rIns="0" bIns="0"/>
            <a:lstStyle/>
            <a:p>
              <a:pPr algn="ctr" eaLnBrk="0" hangingPunct="0"/>
              <a:r>
                <a:rPr kumimoji="0" lang="zh-CN" altLang="en-US" sz="1800">
                  <a:solidFill>
                    <a:srgbClr val="FF3300"/>
                  </a:solidFill>
                  <a:latin typeface="华文新魏" panose="02010800040101010101" pitchFamily="2" charset="-122"/>
                  <a:ea typeface="华文新魏" panose="02010800040101010101" pitchFamily="2" charset="-122"/>
                </a:rPr>
                <a:t>块</a:t>
              </a:r>
            </a:p>
            <a:p>
              <a:pPr algn="ctr" eaLnBrk="0" hangingPunct="0"/>
              <a:endParaRPr kumimoji="0" lang="zh-CN" altLang="en-US" sz="1800">
                <a:solidFill>
                  <a:srgbClr val="FF3300"/>
                </a:solidFill>
                <a:latin typeface="华文新魏" panose="02010800040101010101" pitchFamily="2" charset="-122"/>
                <a:ea typeface="华文新魏" panose="02010800040101010101" pitchFamily="2" charset="-122"/>
              </a:endParaRPr>
            </a:p>
            <a:p>
              <a:pPr algn="ctr" eaLnBrk="0" hangingPunct="0"/>
              <a:r>
                <a:rPr kumimoji="0" lang="en-US" altLang="zh-CN" sz="1800">
                  <a:solidFill>
                    <a:srgbClr val="FF3300"/>
                  </a:solidFill>
                  <a:latin typeface="华文新魏" panose="02010800040101010101" pitchFamily="2" charset="-122"/>
                  <a:ea typeface="华文新魏" panose="02010800040101010101" pitchFamily="2" charset="-122"/>
                </a:rPr>
                <a:t>1</a:t>
              </a:r>
            </a:p>
          </p:txBody>
        </p:sp>
        <p:sp>
          <p:nvSpPr>
            <p:cNvPr id="53254" name="Text Box 7"/>
            <p:cNvSpPr txBox="1">
              <a:spLocks noChangeArrowheads="1"/>
            </p:cNvSpPr>
            <p:nvPr/>
          </p:nvSpPr>
          <p:spPr bwMode="auto">
            <a:xfrm>
              <a:off x="3066" y="12366"/>
              <a:ext cx="315" cy="1248"/>
            </a:xfrm>
            <a:prstGeom prst="rect">
              <a:avLst/>
            </a:prstGeom>
            <a:solidFill>
              <a:schemeClr val="accent1"/>
            </a:solidFill>
            <a:ln w="19050">
              <a:solidFill>
                <a:srgbClr val="000000"/>
              </a:solidFill>
              <a:miter lim="800000"/>
            </a:ln>
          </p:spPr>
          <p:txBody>
            <a:bodyPr lIns="0" tIns="0" rIns="0" bIns="0"/>
            <a:lstStyle/>
            <a:p>
              <a:pPr algn="ctr" eaLnBrk="0" hangingPunct="0"/>
              <a:r>
                <a:rPr kumimoji="0" lang="zh-CN" altLang="en-US" sz="1800">
                  <a:solidFill>
                    <a:srgbClr val="FF3300"/>
                  </a:solidFill>
                  <a:latin typeface="华文新魏" panose="02010800040101010101" pitchFamily="2" charset="-122"/>
                  <a:ea typeface="华文新魏" panose="02010800040101010101" pitchFamily="2" charset="-122"/>
                </a:rPr>
                <a:t>间</a:t>
              </a:r>
            </a:p>
            <a:p>
              <a:pPr algn="ctr" eaLnBrk="0" hangingPunct="0"/>
              <a:endParaRPr kumimoji="0" lang="zh-CN" altLang="en-US" sz="1800">
                <a:solidFill>
                  <a:srgbClr val="FF3300"/>
                </a:solidFill>
                <a:latin typeface="华文新魏" panose="02010800040101010101" pitchFamily="2" charset="-122"/>
                <a:ea typeface="华文新魏" panose="02010800040101010101" pitchFamily="2" charset="-122"/>
              </a:endParaRPr>
            </a:p>
            <a:p>
              <a:pPr algn="ctr" eaLnBrk="0" hangingPunct="0"/>
              <a:r>
                <a:rPr kumimoji="0" lang="zh-CN" altLang="en-US" sz="1800">
                  <a:solidFill>
                    <a:srgbClr val="FF3300"/>
                  </a:solidFill>
                  <a:latin typeface="华文新魏" panose="02010800040101010101" pitchFamily="2" charset="-122"/>
                  <a:ea typeface="华文新魏" panose="02010800040101010101" pitchFamily="2" charset="-122"/>
                </a:rPr>
                <a:t>隙</a:t>
              </a:r>
            </a:p>
          </p:txBody>
        </p:sp>
        <p:sp>
          <p:nvSpPr>
            <p:cNvPr id="53255" name="Text Box 8"/>
            <p:cNvSpPr txBox="1">
              <a:spLocks noChangeArrowheads="1"/>
            </p:cNvSpPr>
            <p:nvPr/>
          </p:nvSpPr>
          <p:spPr bwMode="auto">
            <a:xfrm>
              <a:off x="3381" y="12366"/>
              <a:ext cx="630" cy="1248"/>
            </a:xfrm>
            <a:prstGeom prst="rect">
              <a:avLst/>
            </a:prstGeom>
            <a:solidFill>
              <a:schemeClr val="accent1"/>
            </a:solidFill>
            <a:ln w="19050">
              <a:solidFill>
                <a:srgbClr val="000000"/>
              </a:solidFill>
              <a:miter lim="800000"/>
            </a:ln>
          </p:spPr>
          <p:txBody>
            <a:bodyPr lIns="0" tIns="0" rIns="0" bIns="0"/>
            <a:lstStyle/>
            <a:p>
              <a:pPr algn="ctr" eaLnBrk="0" hangingPunct="0"/>
              <a:r>
                <a:rPr kumimoji="0" lang="zh-CN" altLang="en-US" sz="1800">
                  <a:solidFill>
                    <a:srgbClr val="FF3300"/>
                  </a:solidFill>
                  <a:latin typeface="华文新魏" panose="02010800040101010101" pitchFamily="2" charset="-122"/>
                  <a:ea typeface="华文新魏" panose="02010800040101010101" pitchFamily="2" charset="-122"/>
                </a:rPr>
                <a:t>块</a:t>
              </a:r>
            </a:p>
            <a:p>
              <a:pPr algn="ctr" eaLnBrk="0" hangingPunct="0"/>
              <a:endParaRPr kumimoji="0" lang="zh-CN" altLang="en-US" sz="1800">
                <a:solidFill>
                  <a:srgbClr val="FF3300"/>
                </a:solidFill>
                <a:latin typeface="华文新魏" panose="02010800040101010101" pitchFamily="2" charset="-122"/>
                <a:ea typeface="华文新魏" panose="02010800040101010101" pitchFamily="2" charset="-122"/>
              </a:endParaRPr>
            </a:p>
            <a:p>
              <a:pPr algn="ctr" eaLnBrk="0" hangingPunct="0"/>
              <a:r>
                <a:rPr kumimoji="0" lang="en-US" altLang="zh-CN" sz="1800">
                  <a:solidFill>
                    <a:srgbClr val="FF3300"/>
                  </a:solidFill>
                  <a:latin typeface="华文新魏" panose="02010800040101010101" pitchFamily="2" charset="-122"/>
                  <a:ea typeface="华文新魏" panose="02010800040101010101" pitchFamily="2" charset="-122"/>
                </a:rPr>
                <a:t>2</a:t>
              </a:r>
            </a:p>
          </p:txBody>
        </p:sp>
        <p:sp>
          <p:nvSpPr>
            <p:cNvPr id="53256" name="Text Box 9"/>
            <p:cNvSpPr txBox="1">
              <a:spLocks noChangeArrowheads="1"/>
            </p:cNvSpPr>
            <p:nvPr/>
          </p:nvSpPr>
          <p:spPr bwMode="auto">
            <a:xfrm>
              <a:off x="4011" y="12366"/>
              <a:ext cx="315" cy="1248"/>
            </a:xfrm>
            <a:prstGeom prst="rect">
              <a:avLst/>
            </a:prstGeom>
            <a:solidFill>
              <a:schemeClr val="accent1"/>
            </a:solidFill>
            <a:ln w="19050">
              <a:solidFill>
                <a:srgbClr val="000000"/>
              </a:solidFill>
              <a:miter lim="800000"/>
            </a:ln>
          </p:spPr>
          <p:txBody>
            <a:bodyPr lIns="0" tIns="0" rIns="0" bIns="0"/>
            <a:lstStyle/>
            <a:p>
              <a:pPr algn="ctr" eaLnBrk="0" hangingPunct="0"/>
              <a:r>
                <a:rPr kumimoji="0" lang="zh-CN" altLang="en-US" sz="1800">
                  <a:solidFill>
                    <a:srgbClr val="FF3300"/>
                  </a:solidFill>
                  <a:latin typeface="华文新魏" panose="02010800040101010101" pitchFamily="2" charset="-122"/>
                  <a:ea typeface="华文新魏" panose="02010800040101010101" pitchFamily="2" charset="-122"/>
                </a:rPr>
                <a:t>间</a:t>
              </a:r>
            </a:p>
            <a:p>
              <a:pPr algn="ctr" eaLnBrk="0" hangingPunct="0"/>
              <a:endParaRPr kumimoji="0" lang="zh-CN" altLang="en-US" sz="1800">
                <a:solidFill>
                  <a:srgbClr val="FF3300"/>
                </a:solidFill>
                <a:latin typeface="华文新魏" panose="02010800040101010101" pitchFamily="2" charset="-122"/>
                <a:ea typeface="华文新魏" panose="02010800040101010101" pitchFamily="2" charset="-122"/>
              </a:endParaRPr>
            </a:p>
            <a:p>
              <a:pPr algn="ctr" eaLnBrk="0" hangingPunct="0"/>
              <a:r>
                <a:rPr kumimoji="0" lang="zh-CN" altLang="en-US" sz="1800">
                  <a:solidFill>
                    <a:srgbClr val="FF3300"/>
                  </a:solidFill>
                  <a:latin typeface="华文新魏" panose="02010800040101010101" pitchFamily="2" charset="-122"/>
                  <a:ea typeface="华文新魏" panose="02010800040101010101" pitchFamily="2" charset="-122"/>
                </a:rPr>
                <a:t>隙</a:t>
              </a:r>
            </a:p>
          </p:txBody>
        </p:sp>
        <p:sp>
          <p:nvSpPr>
            <p:cNvPr id="53257" name="Text Box 10"/>
            <p:cNvSpPr txBox="1">
              <a:spLocks noChangeArrowheads="1"/>
            </p:cNvSpPr>
            <p:nvPr/>
          </p:nvSpPr>
          <p:spPr bwMode="auto">
            <a:xfrm>
              <a:off x="4326" y="12366"/>
              <a:ext cx="630" cy="1248"/>
            </a:xfrm>
            <a:prstGeom prst="rect">
              <a:avLst/>
            </a:prstGeom>
            <a:solidFill>
              <a:schemeClr val="accent1"/>
            </a:solidFill>
            <a:ln w="19050">
              <a:solidFill>
                <a:srgbClr val="000000"/>
              </a:solidFill>
              <a:miter lim="800000"/>
            </a:ln>
          </p:spPr>
          <p:txBody>
            <a:bodyPr lIns="0" tIns="0" rIns="0" bIns="0"/>
            <a:lstStyle/>
            <a:p>
              <a:pPr algn="ctr" eaLnBrk="0" hangingPunct="0"/>
              <a:r>
                <a:rPr kumimoji="0" lang="zh-CN" altLang="en-US" sz="1800">
                  <a:solidFill>
                    <a:srgbClr val="FF3300"/>
                  </a:solidFill>
                  <a:latin typeface="华文新魏" panose="02010800040101010101" pitchFamily="2" charset="-122"/>
                  <a:ea typeface="华文新魏" panose="02010800040101010101" pitchFamily="2" charset="-122"/>
                </a:rPr>
                <a:t>块</a:t>
              </a:r>
            </a:p>
            <a:p>
              <a:pPr algn="ctr" eaLnBrk="0" hangingPunct="0"/>
              <a:endParaRPr kumimoji="0" lang="zh-CN" altLang="en-US" sz="1800">
                <a:solidFill>
                  <a:srgbClr val="FF3300"/>
                </a:solidFill>
                <a:latin typeface="华文新魏" panose="02010800040101010101" pitchFamily="2" charset="-122"/>
                <a:ea typeface="华文新魏" panose="02010800040101010101" pitchFamily="2" charset="-122"/>
              </a:endParaRPr>
            </a:p>
            <a:p>
              <a:pPr algn="ctr" eaLnBrk="0" hangingPunct="0"/>
              <a:r>
                <a:rPr kumimoji="0" lang="en-US" altLang="zh-CN" sz="1800">
                  <a:solidFill>
                    <a:srgbClr val="FF3300"/>
                  </a:solidFill>
                  <a:latin typeface="华文新魏" panose="02010800040101010101" pitchFamily="2" charset="-122"/>
                  <a:ea typeface="华文新魏" panose="02010800040101010101" pitchFamily="2" charset="-122"/>
                </a:rPr>
                <a:t>3</a:t>
              </a:r>
            </a:p>
          </p:txBody>
        </p:sp>
        <p:sp>
          <p:nvSpPr>
            <p:cNvPr id="53258" name="Text Box 11"/>
            <p:cNvSpPr txBox="1">
              <a:spLocks noChangeArrowheads="1"/>
            </p:cNvSpPr>
            <p:nvPr/>
          </p:nvSpPr>
          <p:spPr bwMode="auto">
            <a:xfrm>
              <a:off x="4956" y="12366"/>
              <a:ext cx="315" cy="1248"/>
            </a:xfrm>
            <a:prstGeom prst="rect">
              <a:avLst/>
            </a:prstGeom>
            <a:solidFill>
              <a:schemeClr val="accent1"/>
            </a:solidFill>
            <a:ln w="19050">
              <a:solidFill>
                <a:srgbClr val="000000"/>
              </a:solidFill>
              <a:miter lim="800000"/>
            </a:ln>
          </p:spPr>
          <p:txBody>
            <a:bodyPr lIns="0" tIns="0" rIns="0" bIns="0"/>
            <a:lstStyle/>
            <a:p>
              <a:pPr algn="ctr" eaLnBrk="0" hangingPunct="0"/>
              <a:r>
                <a:rPr kumimoji="0" lang="zh-CN" altLang="en-US" sz="1800">
                  <a:solidFill>
                    <a:srgbClr val="FF3300"/>
                  </a:solidFill>
                  <a:latin typeface="华文新魏" panose="02010800040101010101" pitchFamily="2" charset="-122"/>
                  <a:ea typeface="华文新魏" panose="02010800040101010101" pitchFamily="2" charset="-122"/>
                </a:rPr>
                <a:t>间</a:t>
              </a:r>
            </a:p>
            <a:p>
              <a:pPr algn="ctr" eaLnBrk="0" hangingPunct="0"/>
              <a:endParaRPr kumimoji="0" lang="zh-CN" altLang="en-US" sz="1800">
                <a:solidFill>
                  <a:srgbClr val="FF3300"/>
                </a:solidFill>
                <a:latin typeface="华文新魏" panose="02010800040101010101" pitchFamily="2" charset="-122"/>
                <a:ea typeface="华文新魏" panose="02010800040101010101" pitchFamily="2" charset="-122"/>
              </a:endParaRPr>
            </a:p>
            <a:p>
              <a:pPr algn="ctr" eaLnBrk="0" hangingPunct="0"/>
              <a:r>
                <a:rPr kumimoji="0" lang="zh-CN" altLang="en-US" sz="1800">
                  <a:solidFill>
                    <a:srgbClr val="FF3300"/>
                  </a:solidFill>
                  <a:latin typeface="华文新魏" panose="02010800040101010101" pitchFamily="2" charset="-122"/>
                  <a:ea typeface="华文新魏" panose="02010800040101010101" pitchFamily="2" charset="-122"/>
                </a:rPr>
                <a:t>隙</a:t>
              </a:r>
            </a:p>
          </p:txBody>
        </p:sp>
        <p:sp>
          <p:nvSpPr>
            <p:cNvPr id="53259" name="Text Box 12"/>
            <p:cNvSpPr txBox="1">
              <a:spLocks noChangeArrowheads="1"/>
            </p:cNvSpPr>
            <p:nvPr/>
          </p:nvSpPr>
          <p:spPr bwMode="auto">
            <a:xfrm>
              <a:off x="6951" y="12366"/>
              <a:ext cx="630" cy="1248"/>
            </a:xfrm>
            <a:prstGeom prst="rect">
              <a:avLst/>
            </a:prstGeom>
            <a:solidFill>
              <a:schemeClr val="accent1"/>
            </a:solidFill>
            <a:ln w="19050">
              <a:solidFill>
                <a:srgbClr val="000000"/>
              </a:solidFill>
              <a:miter lim="800000"/>
            </a:ln>
          </p:spPr>
          <p:txBody>
            <a:bodyPr lIns="0" tIns="0" rIns="0" bIns="0"/>
            <a:lstStyle/>
            <a:p>
              <a:pPr algn="ctr" eaLnBrk="0" hangingPunct="0"/>
              <a:r>
                <a:rPr kumimoji="0" lang="zh-CN" altLang="en-US" sz="1800">
                  <a:solidFill>
                    <a:srgbClr val="FF3300"/>
                  </a:solidFill>
                  <a:latin typeface="华文新魏" panose="02010800040101010101" pitchFamily="2" charset="-122"/>
                  <a:ea typeface="华文新魏" panose="02010800040101010101" pitchFamily="2" charset="-122"/>
                </a:rPr>
                <a:t>块</a:t>
              </a:r>
            </a:p>
            <a:p>
              <a:pPr algn="ctr" eaLnBrk="0" hangingPunct="0"/>
              <a:endParaRPr kumimoji="0" lang="zh-CN" altLang="en-US" sz="1800">
                <a:solidFill>
                  <a:srgbClr val="FF3300"/>
                </a:solidFill>
                <a:latin typeface="华文新魏" panose="02010800040101010101" pitchFamily="2" charset="-122"/>
                <a:ea typeface="华文新魏" panose="02010800040101010101" pitchFamily="2" charset="-122"/>
              </a:endParaRPr>
            </a:p>
            <a:p>
              <a:pPr algn="ctr" eaLnBrk="0" hangingPunct="0"/>
              <a:r>
                <a:rPr kumimoji="0" lang="en-US" altLang="zh-CN" sz="1800">
                  <a:solidFill>
                    <a:srgbClr val="FF3300"/>
                  </a:solidFill>
                  <a:latin typeface="华文新魏" panose="02010800040101010101" pitchFamily="2" charset="-122"/>
                  <a:ea typeface="华文新魏" panose="02010800040101010101" pitchFamily="2" charset="-122"/>
                </a:rPr>
                <a:t>i</a:t>
              </a:r>
            </a:p>
          </p:txBody>
        </p:sp>
        <p:sp>
          <p:nvSpPr>
            <p:cNvPr id="53260" name="Text Box 13"/>
            <p:cNvSpPr txBox="1">
              <a:spLocks noChangeArrowheads="1"/>
            </p:cNvSpPr>
            <p:nvPr/>
          </p:nvSpPr>
          <p:spPr bwMode="auto">
            <a:xfrm>
              <a:off x="7581" y="12366"/>
              <a:ext cx="315" cy="1248"/>
            </a:xfrm>
            <a:prstGeom prst="rect">
              <a:avLst/>
            </a:prstGeom>
            <a:solidFill>
              <a:schemeClr val="accent1"/>
            </a:solidFill>
            <a:ln w="19050">
              <a:solidFill>
                <a:srgbClr val="000000"/>
              </a:solidFill>
              <a:miter lim="800000"/>
            </a:ln>
          </p:spPr>
          <p:txBody>
            <a:bodyPr lIns="0" tIns="0" rIns="0" bIns="0"/>
            <a:lstStyle/>
            <a:p>
              <a:pPr algn="ctr" eaLnBrk="0" hangingPunct="0"/>
              <a:r>
                <a:rPr kumimoji="0" lang="zh-CN" altLang="en-US" sz="1800">
                  <a:solidFill>
                    <a:srgbClr val="FF3300"/>
                  </a:solidFill>
                  <a:latin typeface="华文新魏" panose="02010800040101010101" pitchFamily="2" charset="-122"/>
                  <a:ea typeface="华文新魏" panose="02010800040101010101" pitchFamily="2" charset="-122"/>
                </a:rPr>
                <a:t>间</a:t>
              </a:r>
            </a:p>
            <a:p>
              <a:pPr algn="ctr" eaLnBrk="0" hangingPunct="0"/>
              <a:endParaRPr kumimoji="0" lang="zh-CN" altLang="en-US" sz="1800">
                <a:solidFill>
                  <a:srgbClr val="FF3300"/>
                </a:solidFill>
                <a:latin typeface="华文新魏" panose="02010800040101010101" pitchFamily="2" charset="-122"/>
                <a:ea typeface="华文新魏" panose="02010800040101010101" pitchFamily="2" charset="-122"/>
              </a:endParaRPr>
            </a:p>
            <a:p>
              <a:pPr algn="ctr" eaLnBrk="0" hangingPunct="0"/>
              <a:r>
                <a:rPr kumimoji="0" lang="zh-CN" altLang="en-US" sz="1800">
                  <a:solidFill>
                    <a:srgbClr val="FF3300"/>
                  </a:solidFill>
                  <a:latin typeface="华文新魏" panose="02010800040101010101" pitchFamily="2" charset="-122"/>
                  <a:ea typeface="华文新魏" panose="02010800040101010101" pitchFamily="2" charset="-122"/>
                </a:rPr>
                <a:t>隙</a:t>
              </a:r>
            </a:p>
          </p:txBody>
        </p:sp>
        <p:sp>
          <p:nvSpPr>
            <p:cNvPr id="53261" name="Text Box 14"/>
            <p:cNvSpPr txBox="1">
              <a:spLocks noChangeArrowheads="1"/>
            </p:cNvSpPr>
            <p:nvPr/>
          </p:nvSpPr>
          <p:spPr bwMode="auto">
            <a:xfrm>
              <a:off x="7896" y="12366"/>
              <a:ext cx="630" cy="1248"/>
            </a:xfrm>
            <a:prstGeom prst="rect">
              <a:avLst/>
            </a:prstGeom>
            <a:solidFill>
              <a:schemeClr val="accent1"/>
            </a:solidFill>
            <a:ln w="19050">
              <a:solidFill>
                <a:srgbClr val="000000"/>
              </a:solidFill>
              <a:miter lim="800000"/>
            </a:ln>
          </p:spPr>
          <p:txBody>
            <a:bodyPr lIns="0" tIns="0" rIns="0" bIns="0"/>
            <a:lstStyle/>
            <a:p>
              <a:pPr algn="ctr" eaLnBrk="0" hangingPunct="0"/>
              <a:r>
                <a:rPr kumimoji="0" lang="zh-CN" altLang="en-US" sz="1800">
                  <a:solidFill>
                    <a:srgbClr val="FF3300"/>
                  </a:solidFill>
                  <a:latin typeface="华文新魏" panose="02010800040101010101" pitchFamily="2" charset="-122"/>
                  <a:ea typeface="华文新魏" panose="02010800040101010101" pitchFamily="2" charset="-122"/>
                </a:rPr>
                <a:t>块</a:t>
              </a:r>
            </a:p>
            <a:p>
              <a:pPr algn="ctr" eaLnBrk="0" hangingPunct="0"/>
              <a:endParaRPr kumimoji="0" lang="zh-CN" altLang="en-US" sz="1800">
                <a:solidFill>
                  <a:srgbClr val="FF3300"/>
                </a:solidFill>
                <a:latin typeface="华文新魏" panose="02010800040101010101" pitchFamily="2" charset="-122"/>
                <a:ea typeface="华文新魏" panose="02010800040101010101" pitchFamily="2" charset="-122"/>
              </a:endParaRPr>
            </a:p>
            <a:p>
              <a:pPr algn="ctr" eaLnBrk="0" hangingPunct="0"/>
              <a:r>
                <a:rPr kumimoji="0" lang="en-US" altLang="zh-CN" sz="1800">
                  <a:solidFill>
                    <a:srgbClr val="FF3300"/>
                  </a:solidFill>
                  <a:latin typeface="华文新魏" panose="02010800040101010101" pitchFamily="2" charset="-122"/>
                  <a:ea typeface="华文新魏" panose="02010800040101010101" pitchFamily="2" charset="-122"/>
                </a:rPr>
                <a:t>i+1</a:t>
              </a:r>
            </a:p>
          </p:txBody>
        </p:sp>
        <p:sp>
          <p:nvSpPr>
            <p:cNvPr id="53262" name="Text Box 15"/>
            <p:cNvSpPr txBox="1">
              <a:spLocks noChangeArrowheads="1"/>
            </p:cNvSpPr>
            <p:nvPr/>
          </p:nvSpPr>
          <p:spPr bwMode="auto">
            <a:xfrm>
              <a:off x="10206" y="12366"/>
              <a:ext cx="420" cy="1248"/>
            </a:xfrm>
            <a:prstGeom prst="rect">
              <a:avLst/>
            </a:prstGeom>
            <a:solidFill>
              <a:schemeClr val="accent1"/>
            </a:solidFill>
            <a:ln w="19050">
              <a:solidFill>
                <a:srgbClr val="000000"/>
              </a:solidFill>
              <a:miter lim="800000"/>
            </a:ln>
          </p:spPr>
          <p:txBody>
            <a:bodyPr lIns="0" tIns="0" rIns="0" bIns="0"/>
            <a:lstStyle/>
            <a:p>
              <a:pPr algn="ctr" eaLnBrk="0" hangingPunct="0"/>
              <a:r>
                <a:rPr kumimoji="0" lang="en-US" altLang="zh-CN" sz="900">
                  <a:solidFill>
                    <a:srgbClr val="FF3300"/>
                  </a:solidFill>
                  <a:latin typeface="华文新魏" panose="02010800040101010101" pitchFamily="2" charset="-122"/>
                  <a:ea typeface="华文新魏" panose="02010800040101010101" pitchFamily="2" charset="-122"/>
                </a:rPr>
                <a:t>■</a:t>
              </a:r>
            </a:p>
            <a:p>
              <a:pPr algn="ctr" eaLnBrk="0" hangingPunct="0"/>
              <a:r>
                <a:rPr kumimoji="0" lang="zh-CN" altLang="en-US" sz="1800">
                  <a:solidFill>
                    <a:srgbClr val="FF3300"/>
                  </a:solidFill>
                  <a:latin typeface="华文新魏" panose="02010800040101010101" pitchFamily="2" charset="-122"/>
                  <a:ea typeface="华文新魏" panose="02010800040101010101" pitchFamily="2" charset="-122"/>
                </a:rPr>
                <a:t>末点</a:t>
              </a:r>
            </a:p>
          </p:txBody>
        </p:sp>
        <p:sp>
          <p:nvSpPr>
            <p:cNvPr id="53263" name="Text Box 16"/>
            <p:cNvSpPr txBox="1">
              <a:spLocks noChangeArrowheads="1"/>
            </p:cNvSpPr>
            <p:nvPr/>
          </p:nvSpPr>
          <p:spPr bwMode="auto">
            <a:xfrm>
              <a:off x="5271" y="12366"/>
              <a:ext cx="1680" cy="1248"/>
            </a:xfrm>
            <a:prstGeom prst="rect">
              <a:avLst/>
            </a:prstGeom>
            <a:solidFill>
              <a:schemeClr val="accent1"/>
            </a:solidFill>
            <a:ln w="19050">
              <a:solidFill>
                <a:srgbClr val="000000"/>
              </a:solidFill>
              <a:miter lim="800000"/>
            </a:ln>
          </p:spPr>
          <p:txBody>
            <a:bodyPr lIns="0" tIns="0" rIns="0" bIns="0"/>
            <a:lstStyle/>
            <a:p>
              <a:pPr algn="ctr" eaLnBrk="0" hangingPunct="0"/>
              <a:endParaRPr kumimoji="0" lang="en-US" altLang="zh-CN" sz="900">
                <a:solidFill>
                  <a:srgbClr val="FF3300"/>
                </a:solidFill>
                <a:latin typeface="华文新魏" panose="02010800040101010101" pitchFamily="2" charset="-122"/>
                <a:ea typeface="华文新魏" panose="02010800040101010101" pitchFamily="2" charset="-122"/>
              </a:endParaRPr>
            </a:p>
            <a:p>
              <a:pPr algn="ctr" eaLnBrk="0" hangingPunct="0"/>
              <a:r>
                <a:rPr kumimoji="0" lang="en-US" altLang="zh-CN" sz="1800">
                  <a:solidFill>
                    <a:srgbClr val="FF3300"/>
                  </a:solidFill>
                  <a:ea typeface="华文新魏" panose="02010800040101010101" pitchFamily="2" charset="-122"/>
                </a:rPr>
                <a:t>…</a:t>
              </a:r>
              <a:r>
                <a:rPr kumimoji="0" lang="en-US" altLang="zh-CN" sz="1800">
                  <a:solidFill>
                    <a:srgbClr val="FF3300"/>
                  </a:solidFill>
                  <a:latin typeface="华文新魏" panose="02010800040101010101" pitchFamily="2" charset="-122"/>
                  <a:ea typeface="华文新魏" panose="02010800040101010101" pitchFamily="2" charset="-122"/>
                </a:rPr>
                <a:t> </a:t>
              </a:r>
              <a:r>
                <a:rPr kumimoji="0" lang="en-US" altLang="zh-CN" sz="1800">
                  <a:solidFill>
                    <a:srgbClr val="FF3300"/>
                  </a:solidFill>
                  <a:ea typeface="华文新魏" panose="02010800040101010101" pitchFamily="2" charset="-122"/>
                </a:rPr>
                <a:t>…</a:t>
              </a:r>
              <a:endParaRPr kumimoji="0" lang="en-US" altLang="zh-CN" sz="1800">
                <a:solidFill>
                  <a:srgbClr val="FF3300"/>
                </a:solidFill>
                <a:latin typeface="华文新魏" panose="02010800040101010101" pitchFamily="2" charset="-122"/>
                <a:ea typeface="华文新魏" panose="02010800040101010101" pitchFamily="2" charset="-122"/>
              </a:endParaRPr>
            </a:p>
          </p:txBody>
        </p:sp>
        <p:sp>
          <p:nvSpPr>
            <p:cNvPr id="53264" name="Text Box 17"/>
            <p:cNvSpPr txBox="1">
              <a:spLocks noChangeArrowheads="1"/>
            </p:cNvSpPr>
            <p:nvPr/>
          </p:nvSpPr>
          <p:spPr bwMode="auto">
            <a:xfrm>
              <a:off x="8526" y="12366"/>
              <a:ext cx="1680" cy="1248"/>
            </a:xfrm>
            <a:prstGeom prst="rect">
              <a:avLst/>
            </a:prstGeom>
            <a:solidFill>
              <a:schemeClr val="accent1"/>
            </a:solidFill>
            <a:ln w="19050">
              <a:solidFill>
                <a:srgbClr val="000000"/>
              </a:solidFill>
              <a:miter lim="800000"/>
            </a:ln>
          </p:spPr>
          <p:txBody>
            <a:bodyPr lIns="0" tIns="0" rIns="0" bIns="0"/>
            <a:lstStyle/>
            <a:p>
              <a:pPr algn="ctr" eaLnBrk="0" hangingPunct="0"/>
              <a:endParaRPr kumimoji="0" lang="en-US" altLang="zh-CN" sz="1800" b="1">
                <a:solidFill>
                  <a:srgbClr val="FF3300"/>
                </a:solidFill>
                <a:latin typeface="华文新魏" panose="02010800040101010101" pitchFamily="2" charset="-122"/>
                <a:ea typeface="华文新魏" panose="02010800040101010101" pitchFamily="2" charset="-122"/>
              </a:endParaRPr>
            </a:p>
            <a:p>
              <a:pPr algn="ctr" eaLnBrk="0" hangingPunct="0"/>
              <a:r>
                <a:rPr kumimoji="0" lang="en-US" altLang="zh-CN" sz="1800">
                  <a:solidFill>
                    <a:srgbClr val="FF3300"/>
                  </a:solidFill>
                  <a:ea typeface="华文新魏" panose="02010800040101010101" pitchFamily="2" charset="-122"/>
                </a:rPr>
                <a:t>…</a:t>
              </a:r>
              <a:r>
                <a:rPr kumimoji="0" lang="en-US" altLang="zh-CN" sz="1800">
                  <a:solidFill>
                    <a:srgbClr val="FF3300"/>
                  </a:solidFill>
                  <a:latin typeface="华文新魏" panose="02010800040101010101" pitchFamily="2" charset="-122"/>
                  <a:ea typeface="华文新魏" panose="02010800040101010101" pitchFamily="2" charset="-122"/>
                </a:rPr>
                <a:t> </a:t>
              </a:r>
              <a:r>
                <a:rPr kumimoji="0" lang="en-US" altLang="zh-CN" sz="1800">
                  <a:solidFill>
                    <a:srgbClr val="FF3300"/>
                  </a:solidFill>
                  <a:ea typeface="华文新魏" panose="02010800040101010101" pitchFamily="2" charset="-122"/>
                </a:rPr>
                <a:t>…</a:t>
              </a:r>
              <a:endParaRPr kumimoji="0" lang="en-US" altLang="zh-CN" sz="1800">
                <a:solidFill>
                  <a:srgbClr val="FF3300"/>
                </a:solidFill>
                <a:latin typeface="华文新魏" panose="02010800040101010101" pitchFamily="2" charset="-122"/>
                <a:ea typeface="华文新魏" panose="02010800040101010101" pitchFamily="2" charset="-122"/>
              </a:endParaRPr>
            </a:p>
          </p:txBody>
        </p:sp>
        <p:sp>
          <p:nvSpPr>
            <p:cNvPr id="53265" name="AutoShape 18"/>
            <p:cNvSpPr>
              <a:spLocks noChangeArrowheads="1"/>
            </p:cNvSpPr>
            <p:nvPr/>
          </p:nvSpPr>
          <p:spPr bwMode="auto">
            <a:xfrm>
              <a:off x="3486" y="12054"/>
              <a:ext cx="420" cy="312"/>
            </a:xfrm>
            <a:prstGeom prst="flowChartMerge">
              <a:avLst/>
            </a:prstGeom>
            <a:solidFill>
              <a:schemeClr val="accent1"/>
            </a:solidFill>
            <a:ln w="19050">
              <a:solidFill>
                <a:srgbClr val="000000"/>
              </a:solidFill>
              <a:miter lim="800000"/>
            </a:ln>
          </p:spPr>
          <p:txBody>
            <a:bodyPr/>
            <a:lstStyle/>
            <a:p>
              <a:endParaRPr lang="zh-CN" altLang="en-US"/>
            </a:p>
          </p:txBody>
        </p:sp>
        <p:sp>
          <p:nvSpPr>
            <p:cNvPr id="53266" name="Text Box 19"/>
            <p:cNvSpPr txBox="1">
              <a:spLocks noChangeArrowheads="1"/>
            </p:cNvSpPr>
            <p:nvPr/>
          </p:nvSpPr>
          <p:spPr bwMode="auto">
            <a:xfrm>
              <a:off x="3486" y="11430"/>
              <a:ext cx="6510" cy="468"/>
            </a:xfrm>
            <a:prstGeom prst="rect">
              <a:avLst/>
            </a:prstGeom>
            <a:solidFill>
              <a:schemeClr val="accent1"/>
            </a:solidFill>
            <a:ln w="19050">
              <a:noFill/>
              <a:miter lim="800000"/>
            </a:ln>
          </p:spPr>
          <p:txBody>
            <a:bodyPr lIns="0" tIns="0" rIns="0" bIns="0"/>
            <a:lstStyle/>
            <a:p>
              <a:pPr algn="just" eaLnBrk="0" hangingPunct="0"/>
              <a:r>
                <a:rPr kumimoji="0" lang="zh-CN" altLang="en-US" sz="2000">
                  <a:solidFill>
                    <a:srgbClr val="FF3300"/>
                  </a:solidFill>
                  <a:latin typeface="华文新魏" panose="02010800040101010101" pitchFamily="2" charset="-122"/>
                  <a:ea typeface="华文新魏" panose="02010800040101010101" pitchFamily="2" charset="-122"/>
                </a:rPr>
                <a:t>磁头</a:t>
              </a:r>
              <a:r>
                <a:rPr kumimoji="0" lang="en-US" altLang="zh-CN" sz="2000">
                  <a:solidFill>
                    <a:srgbClr val="FF3300"/>
                  </a:solidFill>
                  <a:latin typeface="华文新魏" panose="02010800040101010101" pitchFamily="2" charset="-122"/>
                  <a:ea typeface="华文新魏" panose="02010800040101010101" pitchFamily="2" charset="-122"/>
                </a:rPr>
                <a:t>(</a:t>
              </a:r>
              <a:r>
                <a:rPr kumimoji="0" lang="zh-CN" altLang="en-US" sz="2000">
                  <a:solidFill>
                    <a:srgbClr val="FF3300"/>
                  </a:solidFill>
                  <a:latin typeface="华文新魏" panose="02010800040101010101" pitchFamily="2" charset="-122"/>
                  <a:ea typeface="华文新魏" panose="02010800040101010101" pitchFamily="2" charset="-122"/>
                </a:rPr>
                <a:t>正走</a:t>
              </a:r>
              <a:r>
                <a:rPr kumimoji="0" lang="en-US" altLang="zh-CN" sz="2000">
                  <a:solidFill>
                    <a:srgbClr val="FF3300"/>
                  </a:solidFill>
                  <a:latin typeface="华文新魏" panose="02010800040101010101" pitchFamily="2" charset="-122"/>
                  <a:ea typeface="华文新魏" panose="02010800040101010101" pitchFamily="2" charset="-122"/>
                </a:rPr>
                <a:t>,</a:t>
              </a:r>
              <a:r>
                <a:rPr kumimoji="0" lang="zh-CN" altLang="en-US" sz="2000">
                  <a:solidFill>
                    <a:srgbClr val="FF3300"/>
                  </a:solidFill>
                  <a:latin typeface="华文新魏" panose="02010800040101010101" pitchFamily="2" charset="-122"/>
                  <a:ea typeface="华文新魏" panose="02010800040101010101" pitchFamily="2" charset="-122"/>
                </a:rPr>
                <a:t>反走</a:t>
              </a:r>
              <a:r>
                <a:rPr kumimoji="0" lang="en-US" altLang="zh-CN" sz="2000">
                  <a:solidFill>
                    <a:srgbClr val="FF3300"/>
                  </a:solidFill>
                  <a:latin typeface="华文新魏" panose="02010800040101010101" pitchFamily="2" charset="-122"/>
                  <a:ea typeface="华文新魏" panose="02010800040101010101" pitchFamily="2" charset="-122"/>
                </a:rPr>
                <a:t>,</a:t>
              </a:r>
              <a:r>
                <a:rPr kumimoji="0" lang="zh-CN" altLang="en-US" sz="2000">
                  <a:solidFill>
                    <a:srgbClr val="FF3300"/>
                  </a:solidFill>
                  <a:latin typeface="华文新魏" panose="02010800040101010101" pitchFamily="2" charset="-122"/>
                  <a:ea typeface="华文新魏" panose="02010800040101010101" pitchFamily="2" charset="-122"/>
                </a:rPr>
                <a:t>正读</a:t>
              </a:r>
              <a:r>
                <a:rPr kumimoji="0" lang="en-US" altLang="zh-CN" sz="2000">
                  <a:solidFill>
                    <a:srgbClr val="FF3300"/>
                  </a:solidFill>
                  <a:latin typeface="华文新魏" panose="02010800040101010101" pitchFamily="2" charset="-122"/>
                  <a:ea typeface="华文新魏" panose="02010800040101010101" pitchFamily="2" charset="-122"/>
                </a:rPr>
                <a:t>,</a:t>
              </a:r>
              <a:r>
                <a:rPr kumimoji="0" lang="zh-CN" altLang="en-US" sz="2000">
                  <a:solidFill>
                    <a:srgbClr val="FF3300"/>
                  </a:solidFill>
                  <a:latin typeface="华文新魏" panose="02010800040101010101" pitchFamily="2" charset="-122"/>
                  <a:ea typeface="华文新魏" panose="02010800040101010101" pitchFamily="2" charset="-122"/>
                </a:rPr>
                <a:t>反读</a:t>
              </a:r>
              <a:r>
                <a:rPr kumimoji="0" lang="en-US" altLang="zh-CN" sz="2000">
                  <a:solidFill>
                    <a:srgbClr val="FF3300"/>
                  </a:solidFill>
                  <a:latin typeface="华文新魏" panose="02010800040101010101" pitchFamily="2" charset="-122"/>
                  <a:ea typeface="华文新魏" panose="02010800040101010101" pitchFamily="2" charset="-122"/>
                </a:rPr>
                <a:t>,</a:t>
              </a:r>
              <a:r>
                <a:rPr kumimoji="0" lang="zh-CN" altLang="en-US" sz="2000">
                  <a:solidFill>
                    <a:srgbClr val="FF3300"/>
                  </a:solidFill>
                  <a:latin typeface="华文新魏" panose="02010800040101010101" pitchFamily="2" charset="-122"/>
                  <a:ea typeface="华文新魏" panose="02010800040101010101" pitchFamily="2" charset="-122"/>
                </a:rPr>
                <a:t>正写</a:t>
              </a:r>
              <a:r>
                <a:rPr kumimoji="0" lang="en-US" altLang="zh-CN" sz="2000">
                  <a:solidFill>
                    <a:srgbClr val="FF3300"/>
                  </a:solidFill>
                  <a:latin typeface="华文新魏" panose="02010800040101010101" pitchFamily="2" charset="-122"/>
                  <a:ea typeface="华文新魏" panose="02010800040101010101" pitchFamily="2" charset="-122"/>
                </a:rPr>
                <a:t>,</a:t>
              </a:r>
              <a:r>
                <a:rPr kumimoji="0" lang="zh-CN" altLang="en-US" sz="2000">
                  <a:solidFill>
                    <a:srgbClr val="FF3300"/>
                  </a:solidFill>
                  <a:latin typeface="华文新魏" panose="02010800040101010101" pitchFamily="2" charset="-122"/>
                  <a:ea typeface="华文新魏" panose="02010800040101010101" pitchFamily="2" charset="-122"/>
                </a:rPr>
                <a:t>反写</a:t>
              </a:r>
              <a:r>
                <a:rPr kumimoji="0" lang="en-US" altLang="zh-CN" sz="2000">
                  <a:solidFill>
                    <a:srgbClr val="FF3300"/>
                  </a:solidFill>
                  <a:latin typeface="华文新魏" panose="02010800040101010101" pitchFamily="2" charset="-122"/>
                  <a:ea typeface="华文新魏" panose="02010800040101010101" pitchFamily="2" charset="-122"/>
                </a:rPr>
                <a:t>,</a:t>
              </a:r>
              <a:r>
                <a:rPr kumimoji="0" lang="zh-CN" altLang="en-US" sz="2000">
                  <a:solidFill>
                    <a:srgbClr val="FF3300"/>
                  </a:solidFill>
                  <a:latin typeface="华文新魏" panose="02010800040101010101" pitchFamily="2" charset="-122"/>
                  <a:ea typeface="华文新魏" panose="02010800040101010101" pitchFamily="2" charset="-122"/>
                </a:rPr>
                <a:t>倒带</a:t>
              </a:r>
              <a:r>
                <a:rPr kumimoji="0" lang="en-US" altLang="zh-CN" sz="2000">
                  <a:solidFill>
                    <a:srgbClr val="FF3300"/>
                  </a:solidFill>
                  <a:latin typeface="华文新魏" panose="02010800040101010101" pitchFamily="2" charset="-122"/>
                  <a:ea typeface="华文新魏" panose="02010800040101010101" pitchFamily="2" charset="-122"/>
                </a:rPr>
                <a:t>)</a:t>
              </a:r>
            </a:p>
          </p:txBody>
        </p:sp>
      </p:grpSp>
    </p:spTree>
  </p:cSld>
  <p:clrMapOvr>
    <a:masterClrMapping/>
  </p:clrMapOvr>
  <p:transition>
    <p:dissolv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idx="4294967295"/>
          </p:nvPr>
        </p:nvSpPr>
        <p:spPr>
          <a:xfrm>
            <a:off x="755650" y="333375"/>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存储设备的物理结构</a:t>
            </a:r>
            <a:r>
              <a:rPr lang="en-US" altLang="zh-CN" sz="4800" smtClean="0">
                <a:latin typeface="华文新魏" panose="02010800040101010101" pitchFamily="2" charset="-122"/>
                <a:ea typeface="华文新魏" panose="02010800040101010101" pitchFamily="2" charset="-122"/>
              </a:rPr>
              <a:t>(2)</a:t>
            </a:r>
            <a:endParaRPr lang="zh-CN" altLang="en-US" sz="4800" smtClean="0">
              <a:latin typeface="华文新魏" panose="02010800040101010101" pitchFamily="2" charset="-122"/>
              <a:ea typeface="华文新魏" panose="02010800040101010101" pitchFamily="2" charset="-122"/>
            </a:endParaRPr>
          </a:p>
        </p:txBody>
      </p:sp>
      <p:sp>
        <p:nvSpPr>
          <p:cNvPr id="54274" name="Rectangle 3"/>
          <p:cNvSpPr>
            <a:spLocks noGrp="1" noChangeArrowheads="1"/>
          </p:cNvSpPr>
          <p:nvPr>
            <p:ph type="body" idx="4294967295"/>
          </p:nvPr>
        </p:nvSpPr>
        <p:spPr>
          <a:xfrm>
            <a:off x="468313" y="1844675"/>
            <a:ext cx="8280400" cy="4191000"/>
          </a:xfrm>
        </p:spPr>
        <p:txBody>
          <a:bodyPr/>
          <a:lstStyle/>
          <a:p>
            <a:r>
              <a:rPr lang="zh-CN" altLang="en-US" sz="3000" dirty="0" smtClean="0"/>
              <a:t>直接存取存储设备：每个物理记录有确定的位置和唯一的地址。信息存取所需的时间几乎不依赖于此信息的位置。 </a:t>
            </a:r>
          </a:p>
          <a:p>
            <a:r>
              <a:rPr lang="zh-CN" altLang="en-US" sz="3000" dirty="0" smtClean="0"/>
              <a:t>磁盘是一种直接</a:t>
            </a:r>
            <a:r>
              <a:rPr lang="en-US" altLang="zh-CN" sz="3000" dirty="0" smtClean="0"/>
              <a:t>(</a:t>
            </a:r>
            <a:r>
              <a:rPr lang="zh-CN" altLang="en-US" sz="3000" dirty="0" smtClean="0"/>
              <a:t>随机</a:t>
            </a:r>
            <a:r>
              <a:rPr lang="en-US" altLang="zh-CN" sz="3000" dirty="0" smtClean="0"/>
              <a:t>)</a:t>
            </a:r>
            <a:r>
              <a:rPr lang="zh-CN" altLang="en-US" sz="3000" dirty="0" smtClean="0"/>
              <a:t>存取存储设备。</a:t>
            </a:r>
          </a:p>
          <a:p>
            <a:r>
              <a:rPr lang="zh-CN" altLang="en-US" sz="3000" dirty="0" smtClean="0"/>
              <a:t>访问磁盘记录参数：柱面号、磁头号、块号</a:t>
            </a:r>
            <a:endParaRPr lang="en-US" altLang="zh-CN" sz="3000" dirty="0" smtClean="0"/>
          </a:p>
        </p:txBody>
      </p:sp>
    </p:spTree>
  </p:cSld>
  <p:clrMapOvr>
    <a:masterClrMapping/>
  </p:clrMapOvr>
  <p:transition>
    <p:zoom dir="in"/>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p:cNvSpPr>
          <p:nvPr>
            <p:ph type="title" idx="4294967295"/>
          </p:nvPr>
        </p:nvSpPr>
        <p:spPr>
          <a:xfrm>
            <a:off x="684213" y="260350"/>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移动头磁盘结构</a:t>
            </a:r>
          </a:p>
        </p:txBody>
      </p:sp>
      <p:pic>
        <p:nvPicPr>
          <p:cNvPr id="55298" name="Picture 2" descr="未标题-1"/>
          <p:cNvPicPr>
            <a:picLocks noChangeAspect="1" noChangeArrowheads="1"/>
          </p:cNvPicPr>
          <p:nvPr/>
        </p:nvPicPr>
        <p:blipFill>
          <a:blip r:embed="rId2"/>
          <a:srcRect/>
          <a:stretch>
            <a:fillRect/>
          </a:stretch>
        </p:blipFill>
        <p:spPr bwMode="auto">
          <a:xfrm>
            <a:off x="179512" y="2204864"/>
            <a:ext cx="5112568" cy="3201975"/>
          </a:xfrm>
          <a:prstGeom prst="rect">
            <a:avLst/>
          </a:prstGeom>
          <a:noFill/>
          <a:ln w="9525">
            <a:noFill/>
            <a:miter lim="800000"/>
            <a:headEnd/>
            <a:tailEnd/>
          </a:ln>
        </p:spPr>
      </p:pic>
      <p:pic>
        <p:nvPicPr>
          <p:cNvPr id="2" name="图片 1"/>
          <p:cNvPicPr>
            <a:picLocks noChangeAspect="1"/>
          </p:cNvPicPr>
          <p:nvPr/>
        </p:nvPicPr>
        <p:blipFill>
          <a:blip r:embed="rId3"/>
          <a:stretch>
            <a:fillRect/>
          </a:stretch>
        </p:blipFill>
        <p:spPr>
          <a:xfrm>
            <a:off x="5508104" y="2276872"/>
            <a:ext cx="3274374" cy="2604947"/>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文本占位符 799745"/>
          <p:cNvSpPr>
            <a:spLocks noGrp="1"/>
          </p:cNvSpPr>
          <p:nvPr>
            <p:ph type="body" idx="1"/>
          </p:nvPr>
        </p:nvSpPr>
        <p:spPr>
          <a:xfrm>
            <a:off x="208915" y="1124744"/>
            <a:ext cx="8935085" cy="5733256"/>
          </a:xfrm>
          <a:noFill/>
          <a:ln w="9525">
            <a:noFill/>
            <a:miter lim="800000"/>
          </a:ln>
        </p:spPr>
        <p:txBody>
          <a:bodyPr vert="horz" wrap="square" lIns="91440" tIns="45720" rIns="91440" bIns="45720" numCol="1" anchor="t" anchorCtr="0" compatLnSpc="1"/>
          <a:lstStyle/>
          <a:p>
            <a:r>
              <a:rPr lang="zh-CN" altLang="en-US" sz="2400" dirty="0"/>
              <a:t>盘</a:t>
            </a:r>
            <a:r>
              <a:rPr lang="zh-CN" altLang="en-US" sz="2400" dirty="0"/>
              <a:t>片（</a:t>
            </a:r>
            <a:r>
              <a:rPr lang="en-US" altLang="zh-CN" sz="2400" dirty="0"/>
              <a:t>Platter </a:t>
            </a:r>
            <a:r>
              <a:rPr lang="zh-CN" altLang="en-US" sz="2400" dirty="0"/>
              <a:t>）　　</a:t>
            </a:r>
          </a:p>
          <a:p>
            <a:pPr lvl="1"/>
            <a:r>
              <a:rPr lang="zh-CN" altLang="en-US" sz="2400" dirty="0" smtClean="0"/>
              <a:t>磁盘</a:t>
            </a:r>
            <a:r>
              <a:rPr lang="zh-CN" altLang="en-US" sz="2400" dirty="0"/>
              <a:t>最基本的组成部分是由坚硬金属材料制成的涂以</a:t>
            </a:r>
            <a:r>
              <a:rPr lang="zh-CN" altLang="en-US" sz="2400" dirty="0" smtClean="0"/>
              <a:t>磁性</a:t>
            </a:r>
            <a:r>
              <a:rPr lang="zh-CN" altLang="en-US" sz="2400" dirty="0"/>
              <a:t>介质的盘片，不同容量硬盘的盘片数不等。每个盘片有</a:t>
            </a:r>
            <a:r>
              <a:rPr lang="zh-CN" altLang="en-US" sz="2400" dirty="0" smtClean="0"/>
              <a:t>两面</a:t>
            </a:r>
            <a:r>
              <a:rPr lang="zh-CN" altLang="en-US" sz="2400" dirty="0"/>
              <a:t>，都可记录信息。</a:t>
            </a:r>
          </a:p>
          <a:p>
            <a:r>
              <a:rPr lang="zh-CN" altLang="en-US" sz="2400" dirty="0"/>
              <a:t>磁道 </a:t>
            </a:r>
            <a:r>
              <a:rPr lang="en-US" altLang="zh-CN" sz="2400" dirty="0"/>
              <a:t>(Tracks)</a:t>
            </a:r>
          </a:p>
          <a:p>
            <a:pPr lvl="1"/>
            <a:r>
              <a:rPr lang="zh-CN" altLang="en-US" sz="2400" dirty="0"/>
              <a:t>盘片</a:t>
            </a:r>
            <a:r>
              <a:rPr lang="zh-CN" altLang="en-US" sz="2400" dirty="0" smtClean="0"/>
              <a:t>表面以</a:t>
            </a:r>
            <a:r>
              <a:rPr lang="zh-CN" altLang="en-US" sz="2400" dirty="0"/>
              <a:t>盘片中心为圆心，不同半径的同心圆称为磁道。</a:t>
            </a:r>
          </a:p>
          <a:p>
            <a:r>
              <a:rPr lang="zh-CN" altLang="en-US" sz="2400" dirty="0"/>
              <a:t>扇区</a:t>
            </a:r>
            <a:r>
              <a:rPr lang="en-US" altLang="zh-CN" sz="2400" dirty="0"/>
              <a:t>(Sectors)</a:t>
            </a:r>
            <a:r>
              <a:rPr lang="zh-CN" altLang="en-US" sz="2400" dirty="0"/>
              <a:t> </a:t>
            </a:r>
          </a:p>
          <a:p>
            <a:pPr lvl="1"/>
            <a:r>
              <a:rPr lang="zh-CN" altLang="en-US" sz="2400" dirty="0" smtClean="0"/>
              <a:t>盘</a:t>
            </a:r>
            <a:r>
              <a:rPr lang="zh-CN" altLang="en-US" sz="2400" dirty="0"/>
              <a:t>片被分成许多扇形的区域，每个区域叫一个扇区，</a:t>
            </a:r>
            <a:r>
              <a:rPr lang="zh-CN" altLang="en-US" sz="2400" dirty="0" smtClean="0"/>
              <a:t>硬盘</a:t>
            </a:r>
            <a:r>
              <a:rPr lang="zh-CN" altLang="en-US" sz="2400" dirty="0"/>
              <a:t>每个扇区可存储</a:t>
            </a:r>
            <a:r>
              <a:rPr lang="en-US" altLang="zh-CN" sz="2400" dirty="0"/>
              <a:t>512</a:t>
            </a:r>
            <a:r>
              <a:rPr lang="zh-CN" altLang="en-US" sz="2400" dirty="0"/>
              <a:t>字节信息。</a:t>
            </a:r>
            <a:r>
              <a:rPr lang="en-US" altLang="zh-CN" sz="2400" dirty="0"/>
              <a:t>FAT32</a:t>
            </a:r>
            <a:r>
              <a:rPr lang="zh-CN" altLang="en-US" sz="2400" dirty="0"/>
              <a:t>模式下，每个扇区</a:t>
            </a:r>
            <a:r>
              <a:rPr lang="zh-CN" altLang="en-US" sz="2400" dirty="0" smtClean="0"/>
              <a:t>的容量</a:t>
            </a:r>
            <a:r>
              <a:rPr lang="zh-CN" altLang="en-US" sz="2400" dirty="0"/>
              <a:t>为</a:t>
            </a:r>
            <a:r>
              <a:rPr lang="en-US" altLang="zh-CN" sz="2400" dirty="0"/>
              <a:t>4KB</a:t>
            </a:r>
            <a:r>
              <a:rPr lang="zh-CN" altLang="en-US" sz="2400" dirty="0"/>
              <a:t>。每个扇区的大小相当于一个盘块。</a:t>
            </a:r>
          </a:p>
          <a:p>
            <a:r>
              <a:rPr lang="zh-CN" altLang="en-US" sz="2400" dirty="0"/>
              <a:t>磁头</a:t>
            </a:r>
            <a:r>
              <a:rPr lang="en-US" altLang="zh-CN" sz="2400" dirty="0"/>
              <a:t>(Heads)</a:t>
            </a:r>
          </a:p>
          <a:p>
            <a:pPr lvl="1"/>
            <a:r>
              <a:rPr lang="zh-CN" altLang="en-US" sz="2400" dirty="0">
                <a:cs typeface="+mn-cs"/>
              </a:rPr>
              <a:t>每个盘片的每一面</a:t>
            </a:r>
            <a:r>
              <a:rPr lang="zh-CN" altLang="en-US" sz="2400" dirty="0" smtClean="0">
                <a:cs typeface="+mn-cs"/>
              </a:rPr>
              <a:t>都有</a:t>
            </a:r>
            <a:r>
              <a:rPr lang="zh-CN" altLang="en-US" sz="2400" dirty="0">
                <a:cs typeface="+mn-cs"/>
              </a:rPr>
              <a:t>一个读写头（</a:t>
            </a:r>
            <a:r>
              <a:rPr lang="en-US" altLang="zh-CN" sz="2400" dirty="0">
                <a:cs typeface="+mn-cs"/>
              </a:rPr>
              <a:t>read-write head</a:t>
            </a:r>
            <a:r>
              <a:rPr lang="zh-CN" altLang="en-US" sz="2400" dirty="0" smtClean="0">
                <a:cs typeface="+mn-cs"/>
              </a:rPr>
              <a:t>），用于读取</a:t>
            </a:r>
            <a:r>
              <a:rPr lang="zh-CN" altLang="en-US" sz="2400" dirty="0">
                <a:cs typeface="+mn-cs"/>
              </a:rPr>
              <a:t>相应盘</a:t>
            </a:r>
            <a:r>
              <a:rPr lang="zh-CN" altLang="en-US" sz="2400" dirty="0" smtClean="0">
                <a:cs typeface="+mn-cs"/>
              </a:rPr>
              <a:t>面的数据。</a:t>
            </a:r>
            <a:r>
              <a:rPr lang="zh-CN" altLang="en-US" sz="2400" dirty="0">
                <a:cs typeface="+mn-cs"/>
              </a:rPr>
              <a:t>习惯用磁头号来区分。</a:t>
            </a:r>
          </a:p>
        </p:txBody>
      </p:sp>
      <p:sp>
        <p:nvSpPr>
          <p:cNvPr id="3" name="标题 1"/>
          <p:cNvSpPr>
            <a:spLocks noGrp="1"/>
          </p:cNvSpPr>
          <p:nvPr>
            <p:ph type="title" idx="4294967295"/>
          </p:nvPr>
        </p:nvSpPr>
        <p:spPr>
          <a:xfrm>
            <a:off x="684213" y="116632"/>
            <a:ext cx="7772400" cy="1143000"/>
          </a:xfrm>
        </p:spPr>
        <p:txBody>
          <a:bodyPr/>
          <a:lstStyle/>
          <a:p>
            <a:pPr eaLnBrk="1" hangingPunct="1"/>
            <a:r>
              <a:rPr lang="zh-CN" altLang="en-US" sz="4800" dirty="0" smtClean="0">
                <a:latin typeface="华文新魏" panose="02010800040101010101" pitchFamily="2" charset="-122"/>
                <a:ea typeface="华文新魏" panose="02010800040101010101" pitchFamily="2" charset="-122"/>
              </a:rPr>
              <a:t>数据的组织</a:t>
            </a:r>
            <a:endParaRPr lang="zh-CN" altLang="en-US" sz="4800" dirty="0" smtClean="0">
              <a:latin typeface="华文新魏" panose="02010800040101010101" pitchFamily="2" charset="-122"/>
              <a:ea typeface="华文新魏" panose="02010800040101010101" pitchFamily="2" charset="-122"/>
            </a:endParaRPr>
          </a:p>
        </p:txBody>
      </p:sp>
    </p:spTree>
  </p:cSld>
  <p:clrMapOvr>
    <a:masterClrMapping/>
  </p:clrMapOvr>
  <p:transition spd="med">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idx="4294967295"/>
          </p:nvPr>
        </p:nvSpPr>
        <p:spPr>
          <a:xfrm>
            <a:off x="323850" y="115888"/>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设备管理的主要工作</a:t>
            </a:r>
          </a:p>
        </p:txBody>
      </p:sp>
      <p:sp>
        <p:nvSpPr>
          <p:cNvPr id="18434" name="Rectangle 3"/>
          <p:cNvSpPr>
            <a:spLocks noGrp="1" noChangeArrowheads="1"/>
          </p:cNvSpPr>
          <p:nvPr>
            <p:ph type="body" idx="4294967295"/>
          </p:nvPr>
        </p:nvSpPr>
        <p:spPr>
          <a:xfrm>
            <a:off x="900113" y="1484313"/>
            <a:ext cx="6989762" cy="4392612"/>
          </a:xfrm>
        </p:spPr>
        <p:txBody>
          <a:bodyPr/>
          <a:lstStyle/>
          <a:p>
            <a:pPr>
              <a:lnSpc>
                <a:spcPct val="90000"/>
              </a:lnSpc>
            </a:pPr>
            <a:r>
              <a:rPr lang="zh-CN" altLang="en-US" smtClean="0"/>
              <a:t>外围设备中断处理</a:t>
            </a:r>
          </a:p>
          <a:p>
            <a:pPr>
              <a:lnSpc>
                <a:spcPct val="90000"/>
              </a:lnSpc>
            </a:pPr>
            <a:r>
              <a:rPr lang="zh-CN" altLang="en-US" smtClean="0"/>
              <a:t>缓冲区管理</a:t>
            </a:r>
          </a:p>
          <a:p>
            <a:pPr>
              <a:lnSpc>
                <a:spcPct val="90000"/>
              </a:lnSpc>
            </a:pPr>
            <a:r>
              <a:rPr lang="zh-CN" altLang="en-US" smtClean="0"/>
              <a:t>外围设备的分配和去配     </a:t>
            </a:r>
          </a:p>
          <a:p>
            <a:pPr>
              <a:lnSpc>
                <a:spcPct val="90000"/>
              </a:lnSpc>
            </a:pPr>
            <a:r>
              <a:rPr lang="zh-CN" altLang="en-US" smtClean="0"/>
              <a:t>外围设备驱动调度</a:t>
            </a:r>
          </a:p>
          <a:p>
            <a:pPr>
              <a:lnSpc>
                <a:spcPct val="90000"/>
              </a:lnSpc>
            </a:pPr>
            <a:r>
              <a:rPr lang="zh-CN" altLang="en-US" smtClean="0"/>
              <a:t>虚拟设备及其实现</a:t>
            </a:r>
            <a:endParaRPr lang="en-US" altLang="zh-CN" smtClean="0"/>
          </a:p>
        </p:txBody>
      </p:sp>
    </p:spTree>
  </p:cSld>
  <p:clrMapOvr>
    <a:masterClrMapping/>
  </p:clrMapOvr>
  <p:transition>
    <p:cove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5" name="文本占位符 801794"/>
          <p:cNvSpPr>
            <a:spLocks noGrp="1"/>
          </p:cNvSpPr>
          <p:nvPr>
            <p:ph type="body" sz="half" idx="1"/>
          </p:nvPr>
        </p:nvSpPr>
        <p:spPr>
          <a:xfrm>
            <a:off x="395536" y="1484784"/>
            <a:ext cx="8605838" cy="2752165"/>
          </a:xfrm>
        </p:spPr>
        <p:txBody>
          <a:bodyPr wrap="square" lIns="92075" tIns="46038" rIns="92075" bIns="46038">
            <a:spAutoFit/>
          </a:bodyPr>
          <a:lstStyle/>
          <a:p>
            <a:pPr marL="666750" indent="-609600">
              <a:lnSpc>
                <a:spcPct val="80000"/>
              </a:lnSpc>
            </a:pPr>
            <a:r>
              <a:rPr lang="zh-CN" altLang="en-US" sz="2400" dirty="0"/>
              <a:t>柱面 </a:t>
            </a:r>
            <a:r>
              <a:rPr lang="en-US" altLang="zh-CN" sz="2400" dirty="0"/>
              <a:t>(Cylinders</a:t>
            </a:r>
            <a:r>
              <a:rPr lang="en-US" altLang="zh-CN" sz="2400" dirty="0"/>
              <a:t>)</a:t>
            </a:r>
          </a:p>
          <a:p>
            <a:pPr lvl="1"/>
            <a:r>
              <a:rPr lang="zh-CN" altLang="en-US" sz="2400" dirty="0">
                <a:cs typeface="+mn-cs"/>
              </a:rPr>
              <a:t>不同盘片相同半径的磁道所组成的圆柱称为柱面。</a:t>
            </a:r>
            <a:r>
              <a:rPr lang="zh-CN" altLang="en-US" sz="2400" dirty="0">
                <a:cs typeface="+mn-cs"/>
              </a:rPr>
              <a:t>磁道与</a:t>
            </a:r>
            <a:r>
              <a:rPr lang="zh-CN" altLang="en-US" sz="2400" dirty="0">
                <a:cs typeface="+mn-cs"/>
              </a:rPr>
              <a:t>柱面都是表示不同半径的圆，在许多场合，磁道和</a:t>
            </a:r>
            <a:r>
              <a:rPr lang="zh-CN" altLang="en-US" sz="2400" dirty="0">
                <a:cs typeface="+mn-cs"/>
              </a:rPr>
              <a:t>柱面可以</a:t>
            </a:r>
            <a:r>
              <a:rPr lang="zh-CN" altLang="en-US" sz="2400" dirty="0">
                <a:cs typeface="+mn-cs"/>
              </a:rPr>
              <a:t>互换使用。</a:t>
            </a:r>
            <a:endParaRPr lang="en-US" altLang="zh-CN" sz="2400" dirty="0">
              <a:cs typeface="+mn-cs"/>
            </a:endParaRPr>
          </a:p>
          <a:p>
            <a:pPr marL="666750" lvl="1" indent="-609600">
              <a:lnSpc>
                <a:spcPct val="80000"/>
              </a:lnSpc>
              <a:buClr>
                <a:srgbClr val="CC3300"/>
              </a:buClr>
              <a:buSzPct val="85000"/>
            </a:pPr>
            <a:r>
              <a:rPr lang="zh-CN" altLang="en-US" sz="2400" dirty="0">
                <a:cs typeface="+mn-cs"/>
              </a:rPr>
              <a:t>容量</a:t>
            </a:r>
            <a:r>
              <a:rPr lang="zh-CN" altLang="en-US" sz="2400" dirty="0" smtClean="0">
                <a:cs typeface="+mn-cs"/>
              </a:rPr>
              <a:t>磁盘</a:t>
            </a:r>
            <a:endParaRPr lang="en-US" altLang="zh-CN" sz="2400" dirty="0" smtClean="0">
              <a:cs typeface="+mn-cs"/>
            </a:endParaRPr>
          </a:p>
          <a:p>
            <a:pPr lvl="1"/>
            <a:r>
              <a:rPr lang="zh-CN" altLang="en-US" sz="2400" dirty="0">
                <a:cs typeface="+mn-cs"/>
              </a:rPr>
              <a:t>扇区</a:t>
            </a:r>
            <a:r>
              <a:rPr lang="zh-CN" altLang="en-US" sz="2400" dirty="0">
                <a:cs typeface="+mn-cs"/>
              </a:rPr>
              <a:t>，磁道（或柱面）和磁头数构成了硬盘结构的</a:t>
            </a:r>
            <a:r>
              <a:rPr lang="zh-CN" altLang="en-US" sz="2400" dirty="0" smtClean="0">
                <a:cs typeface="+mn-cs"/>
              </a:rPr>
              <a:t>基本参数，通过这些参数</a:t>
            </a:r>
            <a:r>
              <a:rPr lang="zh-CN" altLang="en-US" sz="2400" dirty="0">
                <a:cs typeface="+mn-cs"/>
              </a:rPr>
              <a:t>可以得到硬盘的容量</a:t>
            </a:r>
            <a:r>
              <a:rPr lang="zh-CN" altLang="en-US" sz="2400" dirty="0" smtClean="0">
                <a:cs typeface="+mn-cs"/>
              </a:rPr>
              <a:t>，计算</a:t>
            </a:r>
            <a:r>
              <a:rPr lang="zh-CN" altLang="en-US" sz="2400" dirty="0">
                <a:cs typeface="+mn-cs"/>
              </a:rPr>
              <a:t>公式为</a:t>
            </a:r>
            <a:r>
              <a:rPr lang="zh-CN" altLang="en-US" sz="2400" dirty="0" smtClean="0">
                <a:cs typeface="+mn-cs"/>
              </a:rPr>
              <a:t>：</a:t>
            </a:r>
            <a:endParaRPr lang="zh-CN" altLang="en-US" sz="2400" dirty="0">
              <a:cs typeface="+mn-cs"/>
            </a:endParaRPr>
          </a:p>
        </p:txBody>
      </p:sp>
      <p:sp>
        <p:nvSpPr>
          <p:cNvPr id="801796" name="矩形 801795"/>
          <p:cNvSpPr/>
          <p:nvPr/>
        </p:nvSpPr>
        <p:spPr>
          <a:xfrm>
            <a:off x="826294" y="4293096"/>
            <a:ext cx="7488238" cy="1847302"/>
          </a:xfrm>
          <a:prstGeom prst="rect">
            <a:avLst/>
          </a:prstGeom>
          <a:noFill/>
          <a:ln w="9525">
            <a:noFill/>
          </a:ln>
        </p:spPr>
        <p:txBody>
          <a:bodyPr lIns="92075" tIns="46038" rIns="92075" bIns="46038">
            <a:spAutoFit/>
          </a:bodyPr>
          <a:lstStyle/>
          <a:p>
            <a:pPr lvl="1" eaLnBrk="0" hangingPunct="0">
              <a:lnSpc>
                <a:spcPct val="150000"/>
              </a:lnSpc>
            </a:pPr>
            <a:r>
              <a:rPr lang="zh-CN" altLang="en-US" b="1" dirty="0">
                <a:solidFill>
                  <a:schemeClr val="bg2"/>
                </a:solidFill>
                <a:latin typeface="Arial" panose="020B0604020202020204" pitchFamily="34" charset="0"/>
                <a:ea typeface="宋体" panose="02010600030101010101" pitchFamily="2" charset="-122"/>
              </a:rPr>
              <a:t>存储容量＝磁头数</a:t>
            </a:r>
            <a:r>
              <a:rPr lang="en-US" altLang="zh-CN" b="1" dirty="0">
                <a:solidFill>
                  <a:schemeClr val="bg2"/>
                </a:solidFill>
                <a:latin typeface="Arial" panose="020B0604020202020204" pitchFamily="34" charset="0"/>
                <a:ea typeface="宋体" panose="02010600030101010101" pitchFamily="2" charset="-122"/>
              </a:rPr>
              <a:t>×</a:t>
            </a:r>
            <a:r>
              <a:rPr lang="zh-CN" altLang="en-US" b="1" dirty="0">
                <a:solidFill>
                  <a:schemeClr val="bg2"/>
                </a:solidFill>
                <a:latin typeface="Arial" panose="020B0604020202020204" pitchFamily="34" charset="0"/>
                <a:ea typeface="宋体" panose="02010600030101010101" pitchFamily="2" charset="-122"/>
              </a:rPr>
              <a:t>磁道（柱面）数</a:t>
            </a:r>
            <a:r>
              <a:rPr lang="en-US" altLang="zh-CN" b="1" dirty="0">
                <a:solidFill>
                  <a:schemeClr val="bg2"/>
                </a:solidFill>
                <a:latin typeface="Arial" panose="020B0604020202020204" pitchFamily="34" charset="0"/>
                <a:ea typeface="宋体" panose="02010600030101010101" pitchFamily="2" charset="-122"/>
              </a:rPr>
              <a:t>×</a:t>
            </a:r>
            <a:r>
              <a:rPr lang="zh-CN" altLang="en-US" b="1" dirty="0">
                <a:solidFill>
                  <a:schemeClr val="bg2"/>
                </a:solidFill>
                <a:latin typeface="Arial" panose="020B0604020202020204" pitchFamily="34" charset="0"/>
                <a:ea typeface="宋体" panose="02010600030101010101" pitchFamily="2" charset="-122"/>
              </a:rPr>
              <a:t>每道扇区</a:t>
            </a:r>
            <a:r>
              <a:rPr lang="zh-CN" altLang="en-US" b="1" dirty="0" smtClean="0">
                <a:solidFill>
                  <a:schemeClr val="bg2"/>
                </a:solidFill>
                <a:latin typeface="Arial" panose="020B0604020202020204" pitchFamily="34" charset="0"/>
                <a:ea typeface="宋体" panose="02010600030101010101" pitchFamily="2" charset="-122"/>
              </a:rPr>
              <a:t>数    </a:t>
            </a:r>
            <a:endParaRPr lang="en-US" altLang="zh-CN" b="1" dirty="0" smtClean="0">
              <a:solidFill>
                <a:schemeClr val="bg2"/>
              </a:solidFill>
              <a:latin typeface="Arial" panose="020B0604020202020204" pitchFamily="34" charset="0"/>
              <a:ea typeface="宋体" panose="02010600030101010101" pitchFamily="2" charset="-122"/>
            </a:endParaRPr>
          </a:p>
          <a:p>
            <a:pPr lvl="1" eaLnBrk="0" hangingPunct="0">
              <a:lnSpc>
                <a:spcPct val="150000"/>
              </a:lnSpc>
            </a:pPr>
            <a:r>
              <a:rPr lang="en-US" altLang="zh-CN" b="1" dirty="0">
                <a:solidFill>
                  <a:schemeClr val="bg2"/>
                </a:solidFill>
                <a:latin typeface="Arial" panose="020B0604020202020204" pitchFamily="34" charset="0"/>
              </a:rPr>
              <a:t> </a:t>
            </a:r>
            <a:r>
              <a:rPr lang="en-US" altLang="zh-CN" b="1" dirty="0" smtClean="0">
                <a:solidFill>
                  <a:schemeClr val="bg2"/>
                </a:solidFill>
                <a:latin typeface="Arial" panose="020B0604020202020204" pitchFamily="34" charset="0"/>
              </a:rPr>
              <a:t>                 </a:t>
            </a:r>
            <a:r>
              <a:rPr lang="en-US" altLang="zh-CN" b="1" dirty="0" smtClean="0">
                <a:solidFill>
                  <a:schemeClr val="bg2"/>
                </a:solidFill>
                <a:latin typeface="Arial" panose="020B0604020202020204" pitchFamily="34" charset="0"/>
                <a:ea typeface="宋体" panose="02010600030101010101" pitchFamily="2" charset="-122"/>
              </a:rPr>
              <a:t>×</a:t>
            </a:r>
            <a:r>
              <a:rPr lang="zh-CN" altLang="en-US" b="1" dirty="0">
                <a:solidFill>
                  <a:schemeClr val="bg2"/>
                </a:solidFill>
                <a:latin typeface="Arial" panose="020B0604020202020204" pitchFamily="34" charset="0"/>
                <a:ea typeface="宋体" panose="02010600030101010101" pitchFamily="2" charset="-122"/>
              </a:rPr>
              <a:t>每扇区字节数</a:t>
            </a:r>
          </a:p>
          <a:p>
            <a:pPr lvl="1" eaLnBrk="0" hangingPunct="0">
              <a:lnSpc>
                <a:spcPct val="150000"/>
              </a:lnSpc>
            </a:pPr>
            <a:r>
              <a:rPr lang="en-US" altLang="zh-CN" sz="2800" b="1" dirty="0">
                <a:solidFill>
                  <a:schemeClr val="bg2"/>
                </a:solidFill>
                <a:latin typeface="Arial" panose="020B0604020202020204" pitchFamily="34" charset="0"/>
                <a:ea typeface="宋体" panose="02010600030101010101" pitchFamily="2" charset="-122"/>
              </a:rPr>
              <a:t>1.44M =2×80×18×512</a:t>
            </a:r>
            <a:r>
              <a:rPr lang="en-US" altLang="zh-CN" sz="2800" dirty="0">
                <a:solidFill>
                  <a:schemeClr val="bg2"/>
                </a:solidFill>
                <a:latin typeface="Arial" panose="020B0604020202020204" pitchFamily="34" charset="0"/>
                <a:ea typeface="宋体" panose="02010600030101010101" pitchFamily="2" charset="-122"/>
              </a:rPr>
              <a:t> </a:t>
            </a:r>
          </a:p>
        </p:txBody>
      </p:sp>
      <p:sp>
        <p:nvSpPr>
          <p:cNvPr id="4" name="标题 1"/>
          <p:cNvSpPr>
            <a:spLocks noGrp="1"/>
          </p:cNvSpPr>
          <p:nvPr>
            <p:ph type="title" idx="4294967295"/>
          </p:nvPr>
        </p:nvSpPr>
        <p:spPr>
          <a:xfrm>
            <a:off x="684213" y="116632"/>
            <a:ext cx="7772400" cy="1143000"/>
          </a:xfrm>
        </p:spPr>
        <p:txBody>
          <a:bodyPr/>
          <a:lstStyle/>
          <a:p>
            <a:pPr eaLnBrk="1" hangingPunct="1"/>
            <a:r>
              <a:rPr lang="zh-CN" altLang="en-US" sz="4800" dirty="0" smtClean="0">
                <a:latin typeface="华文新魏" panose="02010800040101010101" pitchFamily="2" charset="-122"/>
                <a:ea typeface="华文新魏" panose="02010800040101010101" pitchFamily="2" charset="-122"/>
              </a:rPr>
              <a:t>数据的组织</a:t>
            </a:r>
            <a:endParaRPr lang="zh-CN" altLang="en-US" sz="4800" dirty="0" smtClean="0">
              <a:latin typeface="华文新魏" panose="02010800040101010101" pitchFamily="2" charset="-122"/>
              <a:ea typeface="华文新魏" panose="02010800040101010101" pitchFamily="2" charset="-122"/>
            </a:endParaRPr>
          </a:p>
        </p:txBody>
      </p:sp>
    </p:spTree>
  </p:cSld>
  <p:clrMapOvr>
    <a:masterClrMapping/>
  </p:clrMapOvr>
  <p:transition spd="med">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文本占位符 803841"/>
          <p:cNvSpPr>
            <a:spLocks noGrp="1"/>
          </p:cNvSpPr>
          <p:nvPr>
            <p:ph type="body" idx="1"/>
          </p:nvPr>
        </p:nvSpPr>
        <p:spPr>
          <a:xfrm>
            <a:off x="395536" y="1259632"/>
            <a:ext cx="8424936" cy="5115889"/>
          </a:xfrm>
        </p:spPr>
        <p:txBody>
          <a:bodyPr wrap="square" lIns="92075" tIns="46038" rIns="92075" bIns="46038">
            <a:spAutoFit/>
          </a:bodyPr>
          <a:lstStyle/>
          <a:p>
            <a:pPr marL="363855" lvl="1" indent="-93980">
              <a:buFont typeface="Wingdings" panose="05000000000000000000" pitchFamily="2" charset="2"/>
              <a:buAutoNum type="arabicPeriod"/>
            </a:pPr>
            <a:r>
              <a:rPr lang="zh-CN" altLang="en-US" sz="2400" dirty="0" smtClean="0"/>
              <a:t>固定</a:t>
            </a:r>
            <a:r>
              <a:rPr lang="zh-CN" altLang="en-US" sz="2400" dirty="0"/>
              <a:t>头磁盘</a:t>
            </a:r>
          </a:p>
          <a:p>
            <a:pPr marL="903605" lvl="2" indent="-282575"/>
            <a:r>
              <a:rPr lang="zh-CN" altLang="en-US" sz="2400" dirty="0">
                <a:solidFill>
                  <a:srgbClr val="FF0000"/>
                </a:solidFill>
              </a:rPr>
              <a:t>每条磁道</a:t>
            </a:r>
            <a:r>
              <a:rPr lang="zh-CN" altLang="en-US" sz="2400" dirty="0"/>
              <a:t>上都有一个读</a:t>
            </a:r>
            <a:r>
              <a:rPr lang="en-US" altLang="zh-CN" sz="2400" dirty="0"/>
              <a:t>/</a:t>
            </a:r>
            <a:r>
              <a:rPr lang="zh-CN" altLang="en-US" sz="2400" dirty="0"/>
              <a:t>写磁头，所有的磁头被装入一个磁臂</a:t>
            </a:r>
          </a:p>
          <a:p>
            <a:pPr marL="903605" lvl="2" indent="-282575"/>
            <a:r>
              <a:rPr lang="zh-CN" altLang="en-US" sz="2400" dirty="0"/>
              <a:t>通过这些磁头可以访问所有磁道，并进行并行读写</a:t>
            </a:r>
          </a:p>
          <a:p>
            <a:pPr marL="903605" lvl="2" indent="-282575"/>
            <a:r>
              <a:rPr lang="zh-CN" altLang="en-US" sz="2400" dirty="0"/>
              <a:t>主要用于大容量磁盘</a:t>
            </a:r>
          </a:p>
          <a:p>
            <a:pPr marL="363855" lvl="1" indent="-93980">
              <a:buFont typeface="Wingdings" panose="05000000000000000000" pitchFamily="2" charset="2"/>
              <a:buAutoNum type="arabicPeriod"/>
            </a:pPr>
            <a:r>
              <a:rPr lang="zh-CN" altLang="en-US" sz="2400" dirty="0"/>
              <a:t>移动头磁盘</a:t>
            </a:r>
          </a:p>
          <a:p>
            <a:pPr marL="903605" lvl="2" indent="-282575"/>
            <a:r>
              <a:rPr lang="zh-CN" altLang="en-US" sz="2400" dirty="0">
                <a:solidFill>
                  <a:srgbClr val="FF0000"/>
                </a:solidFill>
              </a:rPr>
              <a:t>每个盘面</a:t>
            </a:r>
            <a:r>
              <a:rPr lang="zh-CN" altLang="en-US" sz="2400" dirty="0"/>
              <a:t>仅有一个磁头，被装入一个磁臂中</a:t>
            </a:r>
          </a:p>
          <a:p>
            <a:pPr marL="903605" lvl="2" indent="-282575"/>
            <a:r>
              <a:rPr lang="zh-CN" altLang="en-US" sz="2400" dirty="0"/>
              <a:t>为能访问盘面上的所有磁道，该磁头必须移动以进行寻道</a:t>
            </a:r>
          </a:p>
          <a:p>
            <a:pPr marL="903605" lvl="2" indent="-282575"/>
            <a:r>
              <a:rPr lang="zh-CN" altLang="en-US" sz="2400" dirty="0"/>
              <a:t>只能串行读</a:t>
            </a:r>
            <a:r>
              <a:rPr lang="en-US" altLang="zh-CN" sz="2400" dirty="0"/>
              <a:t>/</a:t>
            </a:r>
            <a:r>
              <a:rPr lang="zh-CN" altLang="en-US" sz="2400" dirty="0"/>
              <a:t>写，致使</a:t>
            </a:r>
            <a:r>
              <a:rPr lang="en-US" altLang="zh-CN" sz="2400" dirty="0"/>
              <a:t>I/O</a:t>
            </a:r>
            <a:r>
              <a:rPr lang="zh-CN" altLang="en-US" sz="2400" dirty="0"/>
              <a:t>速度较慢</a:t>
            </a:r>
          </a:p>
          <a:p>
            <a:pPr marL="903605" lvl="2" indent="-282575"/>
            <a:r>
              <a:rPr lang="zh-CN" altLang="en-US" sz="2400" dirty="0"/>
              <a:t>结构简单，广泛应用中、小型磁盘，微机上的硬盘和软盘，都采用移动磁头结构</a:t>
            </a:r>
          </a:p>
        </p:txBody>
      </p:sp>
      <p:sp>
        <p:nvSpPr>
          <p:cNvPr id="3" name="标题 1"/>
          <p:cNvSpPr>
            <a:spLocks noGrp="1"/>
          </p:cNvSpPr>
          <p:nvPr>
            <p:ph type="title" idx="4294967295"/>
          </p:nvPr>
        </p:nvSpPr>
        <p:spPr>
          <a:xfrm>
            <a:off x="684213" y="116632"/>
            <a:ext cx="7772400" cy="1143000"/>
          </a:xfrm>
        </p:spPr>
        <p:txBody>
          <a:bodyPr/>
          <a:lstStyle/>
          <a:p>
            <a:pPr eaLnBrk="1" hangingPunct="1"/>
            <a:r>
              <a:rPr lang="zh-CN" altLang="en-US" sz="4800" dirty="0" smtClean="0">
                <a:latin typeface="华文新魏" panose="02010800040101010101" pitchFamily="2" charset="-122"/>
                <a:ea typeface="华文新魏" panose="02010800040101010101" pitchFamily="2" charset="-122"/>
              </a:rPr>
              <a:t>磁盘</a:t>
            </a:r>
            <a:r>
              <a:rPr lang="zh-CN" altLang="en-US" sz="4800" dirty="0">
                <a:latin typeface="华文新魏" panose="02010800040101010101" pitchFamily="2" charset="-122"/>
                <a:ea typeface="华文新魏" panose="02010800040101010101" pitchFamily="2" charset="-122"/>
              </a:rPr>
              <a:t>的</a:t>
            </a:r>
            <a:r>
              <a:rPr lang="zh-CN" altLang="en-US" sz="4800" dirty="0" smtClean="0">
                <a:latin typeface="华文新魏" panose="02010800040101010101" pitchFamily="2" charset="-122"/>
                <a:ea typeface="华文新魏" panose="02010800040101010101" pitchFamily="2" charset="-122"/>
              </a:rPr>
              <a:t>类型</a:t>
            </a:r>
            <a:endParaRPr lang="zh-CN" altLang="en-US" sz="4800" dirty="0" smtClean="0">
              <a:latin typeface="华文新魏" panose="02010800040101010101" pitchFamily="2" charset="-122"/>
              <a:ea typeface="华文新魏" panose="02010800040101010101" pitchFamily="2" charset="-122"/>
            </a:endParaRPr>
          </a:p>
        </p:txBody>
      </p:sp>
    </p:spTree>
  </p:cSld>
  <p:clrMapOvr>
    <a:masterClrMapping/>
  </p:clrMapOvr>
  <p:transition spd="med">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文本占位符 805889"/>
          <p:cNvSpPr>
            <a:spLocks noGrp="1"/>
          </p:cNvSpPr>
          <p:nvPr>
            <p:ph type="body" idx="1"/>
          </p:nvPr>
        </p:nvSpPr>
        <p:spPr>
          <a:xfrm>
            <a:off x="467544" y="1484784"/>
            <a:ext cx="8424936" cy="4364914"/>
          </a:xfrm>
        </p:spPr>
        <p:txBody>
          <a:bodyPr wrap="square" lIns="92075" tIns="46038" rIns="92075" bIns="46038">
            <a:spAutoFit/>
          </a:bodyPr>
          <a:lstStyle/>
          <a:p>
            <a:pPr marL="514350" indent="-457200">
              <a:lnSpc>
                <a:spcPct val="110000"/>
              </a:lnSpc>
            </a:pPr>
            <a:r>
              <a:rPr lang="zh-CN" altLang="en-US" dirty="0" smtClean="0"/>
              <a:t>寻道时间</a:t>
            </a:r>
            <a:r>
              <a:rPr lang="zh-CN" altLang="en-US" dirty="0"/>
              <a:t>（</a:t>
            </a:r>
            <a:r>
              <a:rPr lang="en-US" altLang="zh-CN" dirty="0"/>
              <a:t>seek time</a:t>
            </a:r>
            <a:r>
              <a:rPr lang="zh-CN" altLang="en-US" dirty="0"/>
              <a:t>）</a:t>
            </a:r>
            <a:r>
              <a:rPr lang="en-US" altLang="zh-CN" dirty="0" err="1" smtClean="0"/>
              <a:t>T</a:t>
            </a:r>
            <a:r>
              <a:rPr lang="en-US" altLang="zh-CN" sz="1800" dirty="0" err="1" smtClean="0"/>
              <a:t>s</a:t>
            </a:r>
            <a:r>
              <a:rPr lang="en-US" altLang="zh-CN" dirty="0" smtClean="0"/>
              <a:t>	</a:t>
            </a:r>
          </a:p>
          <a:p>
            <a:pPr marL="914400" lvl="1" indent="-457200">
              <a:lnSpc>
                <a:spcPct val="110000"/>
              </a:lnSpc>
            </a:pPr>
            <a:r>
              <a:rPr lang="zh-CN" altLang="en-US" dirty="0" smtClean="0"/>
              <a:t>将磁头</a:t>
            </a:r>
            <a:r>
              <a:rPr lang="zh-CN" altLang="en-US" dirty="0"/>
              <a:t>从当前位置移到指定磁道所经历的</a:t>
            </a:r>
            <a:r>
              <a:rPr lang="zh-CN" altLang="en-US" dirty="0" smtClean="0"/>
              <a:t>时间。一般</a:t>
            </a:r>
            <a:r>
              <a:rPr lang="zh-CN" altLang="en-US" dirty="0"/>
              <a:t>为</a:t>
            </a:r>
            <a:r>
              <a:rPr lang="en-US" altLang="zh-CN" dirty="0"/>
              <a:t>2</a:t>
            </a:r>
            <a:r>
              <a:rPr lang="zh-CN" altLang="en-US" dirty="0"/>
              <a:t>－</a:t>
            </a:r>
            <a:r>
              <a:rPr lang="en-US" altLang="zh-CN" dirty="0"/>
              <a:t>30</a:t>
            </a:r>
            <a:r>
              <a:rPr lang="zh-CN" altLang="en-US" dirty="0"/>
              <a:t>毫秒，平均约为</a:t>
            </a:r>
            <a:r>
              <a:rPr lang="en-US" altLang="zh-CN" dirty="0"/>
              <a:t>10</a:t>
            </a:r>
            <a:r>
              <a:rPr lang="zh-CN" altLang="en-US" dirty="0"/>
              <a:t>毫秒。</a:t>
            </a:r>
            <a:br>
              <a:rPr lang="zh-CN" altLang="en-US" dirty="0"/>
            </a:br>
            <a:r>
              <a:rPr lang="zh-CN" altLang="en-US" sz="2400" dirty="0">
                <a:solidFill>
                  <a:srgbClr val="FFFF00"/>
                </a:solidFill>
              </a:rPr>
              <a:t>	</a:t>
            </a:r>
            <a:r>
              <a:rPr lang="en-US" altLang="zh-CN" sz="3200" dirty="0" err="1" smtClean="0">
                <a:solidFill>
                  <a:srgbClr val="FF0000"/>
                </a:solidFill>
              </a:rPr>
              <a:t>Ts</a:t>
            </a:r>
            <a:r>
              <a:rPr lang="en-US" altLang="zh-CN" sz="3200" dirty="0" smtClean="0">
                <a:solidFill>
                  <a:srgbClr val="FF0000"/>
                </a:solidFill>
              </a:rPr>
              <a:t>=m*</a:t>
            </a:r>
            <a:r>
              <a:rPr lang="en-US" altLang="zh-CN" sz="3200" dirty="0" err="1" smtClean="0">
                <a:solidFill>
                  <a:srgbClr val="FF0000"/>
                </a:solidFill>
              </a:rPr>
              <a:t>n+s</a:t>
            </a:r>
            <a:endParaRPr lang="en-US" altLang="zh-CN" sz="3200" dirty="0">
              <a:solidFill>
                <a:srgbClr val="FF0000"/>
              </a:solidFill>
            </a:endParaRPr>
          </a:p>
          <a:p>
            <a:pPr marL="1066800" lvl="1" indent="-609600">
              <a:lnSpc>
                <a:spcPct val="110000"/>
              </a:lnSpc>
              <a:buFont typeface="Wingdings" panose="05000000000000000000" pitchFamily="2" charset="2"/>
              <a:buNone/>
            </a:pPr>
            <a:r>
              <a:rPr lang="en-US" altLang="zh-CN" dirty="0" smtClean="0"/>
              <a:t>s</a:t>
            </a:r>
            <a:r>
              <a:rPr lang="zh-CN" altLang="en-US" dirty="0" smtClean="0"/>
              <a:t>：磁盘</a:t>
            </a:r>
            <a:r>
              <a:rPr lang="zh-CN" altLang="en-US" dirty="0"/>
              <a:t>的启动时间</a:t>
            </a:r>
            <a:r>
              <a:rPr lang="en-US" altLang="zh-CN" dirty="0"/>
              <a:t>,</a:t>
            </a:r>
            <a:r>
              <a:rPr lang="zh-CN" altLang="en-US" dirty="0"/>
              <a:t>大约</a:t>
            </a:r>
            <a:r>
              <a:rPr lang="en-US" altLang="zh-CN" dirty="0"/>
              <a:t>3ms</a:t>
            </a:r>
            <a:r>
              <a:rPr lang="zh-CN" altLang="en-US" dirty="0"/>
              <a:t>；</a:t>
            </a:r>
          </a:p>
          <a:p>
            <a:pPr marL="1066800" lvl="1" indent="-609600">
              <a:lnSpc>
                <a:spcPct val="110000"/>
              </a:lnSpc>
              <a:buFont typeface="Wingdings" panose="05000000000000000000" pitchFamily="2" charset="2"/>
              <a:buNone/>
            </a:pPr>
            <a:r>
              <a:rPr lang="en-US" altLang="zh-CN" dirty="0" smtClean="0"/>
              <a:t>m</a:t>
            </a:r>
            <a:r>
              <a:rPr lang="zh-CN" altLang="en-US" dirty="0" smtClean="0"/>
              <a:t>：每</a:t>
            </a:r>
            <a:r>
              <a:rPr lang="zh-CN" altLang="en-US" dirty="0"/>
              <a:t>移动一条磁道所经历的时间，对一般磁盘：</a:t>
            </a:r>
            <a:r>
              <a:rPr lang="en-US" altLang="zh-CN" dirty="0"/>
              <a:t>m</a:t>
            </a:r>
            <a:r>
              <a:rPr lang="zh-CN" altLang="en-US" dirty="0"/>
              <a:t>＝</a:t>
            </a:r>
            <a:r>
              <a:rPr lang="en-US" altLang="zh-CN" dirty="0"/>
              <a:t>0.3ms</a:t>
            </a:r>
            <a:r>
              <a:rPr lang="zh-CN" altLang="en-US" dirty="0"/>
              <a:t>，对高速磁盘：</a:t>
            </a:r>
            <a:r>
              <a:rPr lang="en-US" altLang="zh-CN" dirty="0"/>
              <a:t>m&lt;</a:t>
            </a:r>
            <a:r>
              <a:rPr lang="zh-CN" altLang="en-US" dirty="0"/>
              <a:t>＝</a:t>
            </a:r>
            <a:r>
              <a:rPr lang="en-US" altLang="zh-CN" dirty="0"/>
              <a:t>0.1ms</a:t>
            </a:r>
            <a:r>
              <a:rPr lang="zh-CN" altLang="en-US" dirty="0"/>
              <a:t>；</a:t>
            </a:r>
            <a:endParaRPr lang="en-US" altLang="zh-CN" dirty="0"/>
          </a:p>
          <a:p>
            <a:pPr marL="1066800" lvl="1" indent="-609600">
              <a:lnSpc>
                <a:spcPct val="110000"/>
              </a:lnSpc>
              <a:buFont typeface="Wingdings" panose="05000000000000000000" pitchFamily="2" charset="2"/>
              <a:buNone/>
            </a:pPr>
            <a:r>
              <a:rPr lang="en-US" altLang="zh-CN" dirty="0" smtClean="0"/>
              <a:t>n</a:t>
            </a:r>
            <a:r>
              <a:rPr lang="zh-CN" altLang="en-US" dirty="0" smtClean="0"/>
              <a:t>：移动</a:t>
            </a:r>
            <a:r>
              <a:rPr lang="zh-CN" altLang="en-US" dirty="0"/>
              <a:t>的磁道数目；</a:t>
            </a:r>
          </a:p>
        </p:txBody>
      </p:sp>
      <p:sp>
        <p:nvSpPr>
          <p:cNvPr id="3" name="标题 1"/>
          <p:cNvSpPr>
            <a:spLocks noGrp="1"/>
          </p:cNvSpPr>
          <p:nvPr>
            <p:ph type="title" idx="4294967295"/>
          </p:nvPr>
        </p:nvSpPr>
        <p:spPr>
          <a:xfrm>
            <a:off x="684213" y="116632"/>
            <a:ext cx="7772400" cy="1143000"/>
          </a:xfrm>
        </p:spPr>
        <p:txBody>
          <a:bodyPr/>
          <a:lstStyle/>
          <a:p>
            <a:pPr eaLnBrk="1" hangingPunct="1"/>
            <a:r>
              <a:rPr lang="zh-CN" altLang="en-US" sz="4800" dirty="0" smtClean="0">
                <a:latin typeface="华文新魏" panose="02010800040101010101" pitchFamily="2" charset="-122"/>
                <a:ea typeface="华文新魏" panose="02010800040101010101" pitchFamily="2" charset="-122"/>
              </a:rPr>
              <a:t>磁盘</a:t>
            </a:r>
            <a:r>
              <a:rPr lang="zh-CN" altLang="en-US" sz="4800" dirty="0">
                <a:latin typeface="华文新魏" panose="02010800040101010101" pitchFamily="2" charset="-122"/>
                <a:ea typeface="华文新魏" panose="02010800040101010101" pitchFamily="2" charset="-122"/>
              </a:rPr>
              <a:t>访问</a:t>
            </a:r>
            <a:r>
              <a:rPr lang="zh-CN" altLang="en-US" sz="4800" dirty="0" smtClean="0">
                <a:latin typeface="华文新魏" panose="02010800040101010101" pitchFamily="2" charset="-122"/>
                <a:ea typeface="华文新魏" panose="02010800040101010101" pitchFamily="2" charset="-122"/>
              </a:rPr>
              <a:t>时间</a:t>
            </a:r>
            <a:endParaRPr lang="zh-CN" altLang="en-US" sz="4800" dirty="0" smtClean="0">
              <a:latin typeface="华文新魏" panose="02010800040101010101" pitchFamily="2" charset="-122"/>
              <a:ea typeface="华文新魏" panose="02010800040101010101" pitchFamily="2" charset="-122"/>
            </a:endParaRPr>
          </a:p>
        </p:txBody>
      </p:sp>
    </p:spTree>
  </p:cSld>
  <p:clrMapOvr>
    <a:masterClrMapping/>
  </p:clrMapOvr>
  <p:transition spd="med">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文本占位符 807937"/>
          <p:cNvSpPr>
            <a:spLocks noGrp="1"/>
          </p:cNvSpPr>
          <p:nvPr>
            <p:ph type="body" idx="1"/>
          </p:nvPr>
        </p:nvSpPr>
        <p:spPr>
          <a:xfrm>
            <a:off x="336452" y="1254200"/>
            <a:ext cx="8135937" cy="5411354"/>
          </a:xfrm>
          <a:noFill/>
          <a:ln w="9525">
            <a:noFill/>
            <a:miter lim="800000"/>
          </a:ln>
        </p:spPr>
        <p:txBody>
          <a:bodyPr vert="horz" wrap="square" lIns="92075" tIns="46038" rIns="92075" bIns="46038" numCol="1" anchor="t" anchorCtr="0" compatLnSpc="1">
            <a:spAutoFit/>
          </a:bodyPr>
          <a:lstStyle/>
          <a:p>
            <a:pPr marL="514350" indent="-457200"/>
            <a:r>
              <a:rPr lang="zh-CN" altLang="en-US" dirty="0"/>
              <a:t>旋转延迟时间（</a:t>
            </a:r>
            <a:r>
              <a:rPr lang="en-US" altLang="zh-CN" dirty="0"/>
              <a:t>rotational latency time</a:t>
            </a:r>
            <a:r>
              <a:rPr lang="zh-CN" altLang="en-US" dirty="0"/>
              <a:t>）</a:t>
            </a:r>
            <a:r>
              <a:rPr lang="en-US" altLang="zh-CN" dirty="0" err="1"/>
              <a:t>Tr</a:t>
            </a:r>
            <a:endParaRPr lang="en-US" altLang="zh-CN" dirty="0"/>
          </a:p>
          <a:p>
            <a:pPr marL="914400" lvl="1" indent="-457200"/>
            <a:r>
              <a:rPr lang="zh-CN" altLang="en-US" dirty="0" smtClean="0"/>
              <a:t>指定</a:t>
            </a:r>
            <a:r>
              <a:rPr lang="zh-CN" altLang="en-US" dirty="0"/>
              <a:t>扇区移动到磁头下所经历的时间。	 </a:t>
            </a:r>
          </a:p>
          <a:p>
            <a:pPr marL="457200" lvl="1" indent="0">
              <a:buNone/>
            </a:pPr>
            <a:r>
              <a:rPr lang="en-US" altLang="zh-CN" dirty="0" smtClean="0"/>
              <a:t>       </a:t>
            </a:r>
            <a:r>
              <a:rPr lang="en-US" altLang="zh-CN" dirty="0" err="1" smtClean="0"/>
              <a:t>Tr</a:t>
            </a:r>
            <a:r>
              <a:rPr lang="en-US" altLang="zh-CN" dirty="0" smtClean="0"/>
              <a:t>=1/2r </a:t>
            </a:r>
            <a:r>
              <a:rPr lang="zh-CN" altLang="en-US" dirty="0"/>
              <a:t>（平均情况下，需要旋转半圈）</a:t>
            </a:r>
            <a:endParaRPr lang="en-US" altLang="zh-CN" dirty="0"/>
          </a:p>
          <a:p>
            <a:pPr marL="914400" lvl="1" indent="-457200"/>
            <a:r>
              <a:rPr lang="en-US" altLang="zh-CN" dirty="0" smtClean="0"/>
              <a:t>r</a:t>
            </a:r>
            <a:r>
              <a:rPr lang="en-US" altLang="zh-CN" dirty="0"/>
              <a:t>—</a:t>
            </a:r>
            <a:r>
              <a:rPr lang="zh-CN" altLang="en-US" dirty="0"/>
              <a:t>磁盘以秒计的旋转速度</a:t>
            </a:r>
          </a:p>
          <a:p>
            <a:pPr marL="914400" lvl="1" indent="-457200"/>
            <a:r>
              <a:rPr lang="zh-CN" altLang="en-US" dirty="0" smtClean="0"/>
              <a:t>一个</a:t>
            </a:r>
            <a:r>
              <a:rPr lang="en-US" altLang="zh-CN" dirty="0" smtClean="0"/>
              <a:t>7200</a:t>
            </a:r>
            <a:r>
              <a:rPr lang="zh-CN" altLang="en-US" dirty="0" smtClean="0"/>
              <a:t>（转</a:t>
            </a:r>
            <a:r>
              <a:rPr lang="en-US" altLang="zh-CN" dirty="0" smtClean="0"/>
              <a:t>/</a:t>
            </a:r>
            <a:r>
              <a:rPr lang="zh-CN" altLang="en-US" dirty="0" smtClean="0"/>
              <a:t>每分钟）的硬盘，则旋转延迟时间为：</a:t>
            </a:r>
            <a:r>
              <a:rPr lang="en-US" altLang="zh-CN" dirty="0" smtClean="0"/>
              <a:t>60×1000÷7200÷2</a:t>
            </a:r>
            <a:r>
              <a:rPr lang="zh-CN" altLang="en-US" dirty="0"/>
              <a:t>＝</a:t>
            </a:r>
            <a:r>
              <a:rPr lang="en-US" altLang="zh-CN" dirty="0"/>
              <a:t>4.17</a:t>
            </a:r>
            <a:r>
              <a:rPr lang="zh-CN" altLang="en-US" dirty="0"/>
              <a:t>毫秒</a:t>
            </a:r>
            <a:r>
              <a:rPr lang="zh-CN" altLang="en-US" dirty="0" smtClean="0"/>
              <a:t>。</a:t>
            </a:r>
          </a:p>
          <a:p>
            <a:pPr marL="914400" lvl="1" indent="-457200"/>
            <a:r>
              <a:rPr lang="zh-CN" altLang="en-US" dirty="0" smtClean="0"/>
              <a:t>一个</a:t>
            </a:r>
            <a:r>
              <a:rPr lang="en-US" altLang="zh-CN" dirty="0" smtClean="0"/>
              <a:t>5400</a:t>
            </a:r>
            <a:r>
              <a:rPr lang="zh-CN" altLang="en-US" dirty="0" smtClean="0"/>
              <a:t>（转</a:t>
            </a:r>
            <a:r>
              <a:rPr lang="en-US" altLang="zh-CN" dirty="0" smtClean="0"/>
              <a:t>/</a:t>
            </a:r>
            <a:r>
              <a:rPr lang="zh-CN" altLang="en-US" dirty="0" smtClean="0"/>
              <a:t>每分钟）的硬盘，旋转延迟时间为：</a:t>
            </a:r>
            <a:r>
              <a:rPr lang="en-US" altLang="zh-CN" dirty="0" smtClean="0"/>
              <a:t>60×1000÷5400÷2</a:t>
            </a:r>
            <a:r>
              <a:rPr lang="zh-CN" altLang="en-US" dirty="0"/>
              <a:t>＝</a:t>
            </a:r>
            <a:r>
              <a:rPr lang="en-US" altLang="zh-CN" dirty="0"/>
              <a:t>5.56</a:t>
            </a:r>
            <a:r>
              <a:rPr lang="zh-CN" altLang="en-US" dirty="0"/>
              <a:t>毫秒。</a:t>
            </a:r>
          </a:p>
          <a:p>
            <a:pPr marL="914400" lvl="1" indent="-457200"/>
            <a:r>
              <a:rPr lang="zh-CN" altLang="en-US" dirty="0" smtClean="0"/>
              <a:t>一</a:t>
            </a:r>
            <a:r>
              <a:rPr lang="zh-CN" altLang="en-US" dirty="0"/>
              <a:t>个</a:t>
            </a:r>
            <a:r>
              <a:rPr lang="en-US" altLang="zh-CN" dirty="0"/>
              <a:t>300/600</a:t>
            </a:r>
            <a:r>
              <a:rPr lang="zh-CN" altLang="en-US" dirty="0"/>
              <a:t>（转</a:t>
            </a:r>
            <a:r>
              <a:rPr lang="en-US" altLang="zh-CN" dirty="0"/>
              <a:t>/</a:t>
            </a:r>
            <a:r>
              <a:rPr lang="zh-CN" altLang="en-US" dirty="0"/>
              <a:t>每分钟）软盘，平均旋转延迟时间</a:t>
            </a:r>
            <a:r>
              <a:rPr lang="zh-CN" altLang="en-US" dirty="0" smtClean="0"/>
              <a:t>为：</a:t>
            </a:r>
            <a:r>
              <a:rPr lang="en-US" altLang="zh-CN" dirty="0" smtClean="0"/>
              <a:t>60×1000÷300÷2</a:t>
            </a:r>
            <a:r>
              <a:rPr lang="zh-CN" altLang="en-US" dirty="0"/>
              <a:t>＝</a:t>
            </a:r>
            <a:r>
              <a:rPr lang="en-US" altLang="zh-CN" dirty="0"/>
              <a:t>100</a:t>
            </a:r>
            <a:r>
              <a:rPr lang="zh-CN" altLang="en-US" dirty="0"/>
              <a:t>毫秒</a:t>
            </a:r>
            <a:r>
              <a:rPr lang="en-US" altLang="zh-CN" dirty="0"/>
              <a:t>, </a:t>
            </a:r>
            <a:r>
              <a:rPr lang="en-US" altLang="zh-CN" dirty="0" smtClean="0"/>
              <a:t> 60×1000÷600÷2</a:t>
            </a:r>
            <a:r>
              <a:rPr lang="zh-CN" altLang="en-US" dirty="0"/>
              <a:t>＝</a:t>
            </a:r>
            <a:r>
              <a:rPr lang="en-US" altLang="zh-CN" dirty="0"/>
              <a:t>50</a:t>
            </a:r>
            <a:r>
              <a:rPr lang="zh-CN" altLang="en-US" dirty="0"/>
              <a:t>毫秒</a:t>
            </a:r>
            <a:r>
              <a:rPr lang="zh-CN" altLang="en-US" dirty="0" smtClean="0"/>
              <a:t>。</a:t>
            </a:r>
            <a:endParaRPr lang="zh-CN" altLang="en-US" dirty="0"/>
          </a:p>
        </p:txBody>
      </p:sp>
      <p:sp>
        <p:nvSpPr>
          <p:cNvPr id="3" name="标题 1"/>
          <p:cNvSpPr>
            <a:spLocks noGrp="1"/>
          </p:cNvSpPr>
          <p:nvPr>
            <p:ph type="title" idx="4294967295"/>
          </p:nvPr>
        </p:nvSpPr>
        <p:spPr>
          <a:xfrm>
            <a:off x="684213" y="116632"/>
            <a:ext cx="7772400" cy="1143000"/>
          </a:xfrm>
        </p:spPr>
        <p:txBody>
          <a:bodyPr/>
          <a:lstStyle/>
          <a:p>
            <a:pPr eaLnBrk="1" hangingPunct="1"/>
            <a:r>
              <a:rPr lang="zh-CN" altLang="en-US" sz="4800" dirty="0" smtClean="0">
                <a:latin typeface="华文新魏" panose="02010800040101010101" pitchFamily="2" charset="-122"/>
                <a:ea typeface="华文新魏" panose="02010800040101010101" pitchFamily="2" charset="-122"/>
              </a:rPr>
              <a:t>磁盘</a:t>
            </a:r>
            <a:r>
              <a:rPr lang="zh-CN" altLang="en-US" sz="4800" dirty="0">
                <a:latin typeface="华文新魏" panose="02010800040101010101" pitchFamily="2" charset="-122"/>
                <a:ea typeface="华文新魏" panose="02010800040101010101" pitchFamily="2" charset="-122"/>
              </a:rPr>
              <a:t>访问</a:t>
            </a:r>
            <a:r>
              <a:rPr lang="zh-CN" altLang="en-US" sz="4800" dirty="0" smtClean="0">
                <a:latin typeface="华文新魏" panose="02010800040101010101" pitchFamily="2" charset="-122"/>
                <a:ea typeface="华文新魏" panose="02010800040101010101" pitchFamily="2" charset="-122"/>
              </a:rPr>
              <a:t>时间</a:t>
            </a:r>
            <a:endParaRPr lang="zh-CN" altLang="en-US" sz="4800" dirty="0" smtClean="0">
              <a:latin typeface="华文新魏" panose="02010800040101010101" pitchFamily="2" charset="-122"/>
              <a:ea typeface="华文新魏" panose="02010800040101010101" pitchFamily="2" charset="-122"/>
            </a:endParaRPr>
          </a:p>
        </p:txBody>
      </p:sp>
    </p:spTree>
  </p:cSld>
  <p:clrMapOvr>
    <a:masterClrMapping/>
  </p:clrMapOvr>
  <p:transition spd="med">
    <p:rand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文本占位符 809985"/>
          <p:cNvSpPr>
            <a:spLocks noGrp="1"/>
          </p:cNvSpPr>
          <p:nvPr>
            <p:ph type="body" idx="1"/>
          </p:nvPr>
        </p:nvSpPr>
        <p:spPr>
          <a:xfrm>
            <a:off x="467544" y="1484784"/>
            <a:ext cx="8506825" cy="4783490"/>
          </a:xfrm>
          <a:noFill/>
          <a:ln w="9525">
            <a:noFill/>
            <a:miter lim="800000"/>
          </a:ln>
        </p:spPr>
        <p:txBody>
          <a:bodyPr vert="horz" wrap="square" lIns="92075" tIns="46038" rIns="92075" bIns="46038" numCol="1" anchor="t" anchorCtr="0" compatLnSpc="1">
            <a:spAutoFit/>
          </a:bodyPr>
          <a:lstStyle/>
          <a:p>
            <a:pPr marL="514350" indent="-457200"/>
            <a:r>
              <a:rPr lang="zh-CN" altLang="en-US" dirty="0"/>
              <a:t>传输时间</a:t>
            </a:r>
            <a:r>
              <a:rPr lang="en-US" altLang="zh-CN" dirty="0" err="1"/>
              <a:t>Tt</a:t>
            </a:r>
            <a:endParaRPr lang="en-US" altLang="zh-CN" dirty="0"/>
          </a:p>
          <a:p>
            <a:pPr marL="914400" lvl="1" indent="-457200"/>
            <a:r>
              <a:rPr lang="zh-CN" altLang="en-US" dirty="0" smtClean="0"/>
              <a:t>数据</a:t>
            </a:r>
            <a:r>
              <a:rPr lang="zh-CN" altLang="en-US" dirty="0"/>
              <a:t>从磁盘读出，或向磁盘写数据所经历的时间，</a:t>
            </a:r>
            <a:r>
              <a:rPr lang="zh-CN" altLang="en-US" dirty="0" smtClean="0"/>
              <a:t>约为</a:t>
            </a:r>
            <a:r>
              <a:rPr lang="zh-CN" altLang="en-US" dirty="0"/>
              <a:t>零点几个毫秒</a:t>
            </a:r>
            <a:r>
              <a:rPr lang="en-US" altLang="zh-CN" dirty="0"/>
              <a:t>,</a:t>
            </a:r>
            <a:r>
              <a:rPr lang="zh-CN" altLang="en-US" dirty="0"/>
              <a:t>可以忽略不计。</a:t>
            </a:r>
          </a:p>
          <a:p>
            <a:pPr marL="457200" lvl="1" indent="0">
              <a:buNone/>
            </a:pPr>
            <a:r>
              <a:rPr lang="zh-CN" altLang="en-US" dirty="0"/>
              <a:t> </a:t>
            </a:r>
            <a:r>
              <a:rPr lang="zh-CN" altLang="en-US" dirty="0" smtClean="0"/>
              <a:t>                </a:t>
            </a:r>
            <a:r>
              <a:rPr lang="en-US" altLang="zh-CN" dirty="0" err="1" smtClean="0"/>
              <a:t>Tt</a:t>
            </a:r>
            <a:r>
              <a:rPr lang="zh-CN" altLang="en-US" dirty="0"/>
              <a:t>＝</a:t>
            </a:r>
            <a:r>
              <a:rPr lang="en-US" altLang="zh-CN" dirty="0"/>
              <a:t>b/</a:t>
            </a:r>
            <a:r>
              <a:rPr lang="en-US" altLang="zh-CN" dirty="0" err="1"/>
              <a:t>rN</a:t>
            </a:r>
            <a:endParaRPr lang="en-US" altLang="zh-CN" dirty="0"/>
          </a:p>
          <a:p>
            <a:pPr marL="914400" lvl="1" indent="-457200"/>
            <a:r>
              <a:rPr lang="en-US" altLang="zh-CN" dirty="0" smtClean="0"/>
              <a:t>b</a:t>
            </a:r>
            <a:r>
              <a:rPr lang="zh-CN" altLang="en-US" dirty="0" smtClean="0"/>
              <a:t>：读写</a:t>
            </a:r>
            <a:r>
              <a:rPr lang="zh-CN" altLang="en-US" dirty="0"/>
              <a:t>的字节数</a:t>
            </a:r>
          </a:p>
          <a:p>
            <a:pPr marL="914400" lvl="1" indent="-457200"/>
            <a:r>
              <a:rPr lang="en-US" altLang="zh-CN" dirty="0" smtClean="0"/>
              <a:t>r</a:t>
            </a:r>
            <a:r>
              <a:rPr lang="zh-CN" altLang="en-US" dirty="0" smtClean="0"/>
              <a:t>：磁盘</a:t>
            </a:r>
            <a:r>
              <a:rPr lang="zh-CN" altLang="en-US" dirty="0"/>
              <a:t>以秒计的旋转速度</a:t>
            </a:r>
          </a:p>
          <a:p>
            <a:pPr marL="914400" lvl="1" indent="-457200"/>
            <a:r>
              <a:rPr lang="en-US" altLang="zh-CN" dirty="0" smtClean="0"/>
              <a:t>N</a:t>
            </a:r>
            <a:r>
              <a:rPr lang="zh-CN" altLang="en-US" dirty="0" smtClean="0"/>
              <a:t>：一</a:t>
            </a:r>
            <a:r>
              <a:rPr lang="zh-CN" altLang="en-US" dirty="0"/>
              <a:t>条磁道上的字节数</a:t>
            </a:r>
          </a:p>
          <a:p>
            <a:pPr marL="514350" indent="-457200"/>
            <a:r>
              <a:rPr lang="zh-CN" altLang="en-US" dirty="0" smtClean="0"/>
              <a:t>访问时间</a:t>
            </a:r>
            <a:endParaRPr lang="en-US" altLang="zh-CN" dirty="0" smtClean="0"/>
          </a:p>
          <a:p>
            <a:pPr marL="57150" indent="0">
              <a:buNone/>
            </a:pPr>
            <a:r>
              <a:rPr lang="en-US" altLang="zh-CN" dirty="0"/>
              <a:t> </a:t>
            </a:r>
            <a:r>
              <a:rPr lang="en-US" altLang="zh-CN" dirty="0" smtClean="0"/>
              <a:t>         Ta=</a:t>
            </a:r>
            <a:r>
              <a:rPr lang="en-US" altLang="zh-CN" dirty="0" err="1" smtClean="0"/>
              <a:t>Ts+Tr+Tt</a:t>
            </a:r>
            <a:r>
              <a:rPr lang="en-US" altLang="zh-CN" dirty="0"/>
              <a:t>=(m*</a:t>
            </a:r>
            <a:r>
              <a:rPr lang="en-US" altLang="zh-CN" dirty="0" err="1"/>
              <a:t>n+s</a:t>
            </a:r>
            <a:r>
              <a:rPr lang="en-US" altLang="zh-CN" dirty="0"/>
              <a:t>)+1/2r+b/</a:t>
            </a:r>
            <a:r>
              <a:rPr lang="en-US" altLang="zh-CN" dirty="0" err="1"/>
              <a:t>rN</a:t>
            </a:r>
            <a:endParaRPr lang="en-US" altLang="zh-CN" dirty="0"/>
          </a:p>
        </p:txBody>
      </p:sp>
      <p:sp>
        <p:nvSpPr>
          <p:cNvPr id="3" name="标题 1"/>
          <p:cNvSpPr>
            <a:spLocks noGrp="1"/>
          </p:cNvSpPr>
          <p:nvPr>
            <p:ph type="title" idx="4294967295"/>
          </p:nvPr>
        </p:nvSpPr>
        <p:spPr>
          <a:xfrm>
            <a:off x="684213" y="116632"/>
            <a:ext cx="7772400" cy="1143000"/>
          </a:xfrm>
        </p:spPr>
        <p:txBody>
          <a:bodyPr/>
          <a:lstStyle/>
          <a:p>
            <a:pPr eaLnBrk="1" hangingPunct="1"/>
            <a:r>
              <a:rPr lang="zh-CN" altLang="en-US" sz="4800" dirty="0" smtClean="0">
                <a:latin typeface="华文新魏" panose="02010800040101010101" pitchFamily="2" charset="-122"/>
                <a:ea typeface="华文新魏" panose="02010800040101010101" pitchFamily="2" charset="-122"/>
              </a:rPr>
              <a:t>磁盘</a:t>
            </a:r>
            <a:r>
              <a:rPr lang="zh-CN" altLang="en-US" sz="4800" dirty="0">
                <a:latin typeface="华文新魏" panose="02010800040101010101" pitchFamily="2" charset="-122"/>
                <a:ea typeface="华文新魏" panose="02010800040101010101" pitchFamily="2" charset="-122"/>
              </a:rPr>
              <a:t>访问</a:t>
            </a:r>
            <a:r>
              <a:rPr lang="zh-CN" altLang="en-US" sz="4800" dirty="0" smtClean="0">
                <a:latin typeface="华文新魏" panose="02010800040101010101" pitchFamily="2" charset="-122"/>
                <a:ea typeface="华文新魏" panose="02010800040101010101" pitchFamily="2" charset="-122"/>
              </a:rPr>
              <a:t>时间</a:t>
            </a:r>
            <a:endParaRPr lang="zh-CN" altLang="en-US" sz="4800" dirty="0" smtClean="0">
              <a:latin typeface="华文新魏" panose="02010800040101010101" pitchFamily="2" charset="-122"/>
              <a:ea typeface="华文新魏" panose="02010800040101010101" pitchFamily="2" charset="-122"/>
            </a:endParaRPr>
          </a:p>
        </p:txBody>
      </p:sp>
    </p:spTree>
  </p:cSld>
  <p:clrMapOvr>
    <a:masterClrMapping/>
  </p:clrMapOvr>
  <p:transition spd="med">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idx="4294967295"/>
          </p:nvPr>
        </p:nvSpPr>
        <p:spPr>
          <a:xfrm>
            <a:off x="755650" y="260350"/>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5.3.2</a:t>
            </a:r>
            <a:r>
              <a:rPr lang="zh-CN" altLang="en-US" sz="4800" smtClean="0">
                <a:latin typeface="华文新魏" panose="02010800040101010101" pitchFamily="2" charset="-122"/>
                <a:ea typeface="华文新魏" panose="02010800040101010101" pitchFamily="2" charset="-122"/>
              </a:rPr>
              <a:t>循环排序</a:t>
            </a:r>
            <a:r>
              <a:rPr lang="en-US" altLang="zh-CN" sz="4800" smtClean="0">
                <a:latin typeface="华文新魏" panose="02010800040101010101" pitchFamily="2" charset="-122"/>
                <a:ea typeface="华文新魏" panose="02010800040101010101" pitchFamily="2" charset="-122"/>
              </a:rPr>
              <a:t>(1)</a:t>
            </a:r>
          </a:p>
        </p:txBody>
      </p:sp>
      <p:sp>
        <p:nvSpPr>
          <p:cNvPr id="56322" name="Rectangle 3"/>
          <p:cNvSpPr>
            <a:spLocks noGrp="1" noChangeArrowheads="1"/>
          </p:cNvSpPr>
          <p:nvPr>
            <p:ph type="body" idx="4294967295"/>
          </p:nvPr>
        </p:nvSpPr>
        <p:spPr>
          <a:xfrm>
            <a:off x="468313" y="1416050"/>
            <a:ext cx="8229600" cy="5181600"/>
          </a:xfrm>
        </p:spPr>
        <p:txBody>
          <a:bodyPr/>
          <a:lstStyle/>
          <a:p>
            <a:r>
              <a:rPr lang="zh-CN" altLang="en-US" sz="3000" smtClean="0"/>
              <a:t>考虑磁道保存</a:t>
            </a:r>
            <a:r>
              <a:rPr lang="en-US" altLang="zh-CN" sz="3000" smtClean="0"/>
              <a:t>4</a:t>
            </a:r>
            <a:r>
              <a:rPr lang="zh-CN" altLang="en-US" sz="3000" smtClean="0"/>
              <a:t>个记录的旋转型设备，假定收到四个</a:t>
            </a:r>
            <a:r>
              <a:rPr lang="en-US" altLang="zh-CN" sz="3000" smtClean="0"/>
              <a:t>I/O</a:t>
            </a:r>
            <a:r>
              <a:rPr lang="zh-CN" altLang="en-US" sz="3000" smtClean="0"/>
              <a:t>请求。</a:t>
            </a:r>
          </a:p>
          <a:p>
            <a:pPr lvl="1"/>
            <a:r>
              <a:rPr lang="zh-CN" altLang="en-US" sz="3000" smtClean="0"/>
              <a:t>      请求次序    记录号</a:t>
            </a:r>
          </a:p>
          <a:p>
            <a:pPr lvl="1"/>
            <a:r>
              <a:rPr lang="zh-CN" altLang="en-US" sz="3000" smtClean="0"/>
              <a:t>       （</a:t>
            </a:r>
            <a:r>
              <a:rPr lang="en-US" altLang="zh-CN" sz="3000" smtClean="0"/>
              <a:t>1</a:t>
            </a:r>
            <a:r>
              <a:rPr lang="zh-CN" altLang="en-US" sz="3000" smtClean="0"/>
              <a:t>）        读记录</a:t>
            </a:r>
            <a:r>
              <a:rPr lang="en-US" altLang="zh-CN" sz="3000" smtClean="0"/>
              <a:t>4</a:t>
            </a:r>
          </a:p>
          <a:p>
            <a:pPr lvl="1"/>
            <a:r>
              <a:rPr lang="en-US" altLang="zh-CN" sz="3000" smtClean="0"/>
              <a:t>       </a:t>
            </a:r>
            <a:r>
              <a:rPr lang="zh-CN" altLang="en-US" sz="3000" smtClean="0"/>
              <a:t>（</a:t>
            </a:r>
            <a:r>
              <a:rPr lang="en-US" altLang="zh-CN" sz="3000" smtClean="0"/>
              <a:t>2</a:t>
            </a:r>
            <a:r>
              <a:rPr lang="zh-CN" altLang="en-US" sz="3000" smtClean="0"/>
              <a:t>）        读记录</a:t>
            </a:r>
            <a:r>
              <a:rPr lang="en-US" altLang="zh-CN" sz="3000" smtClean="0"/>
              <a:t>3	</a:t>
            </a:r>
          </a:p>
          <a:p>
            <a:pPr lvl="1"/>
            <a:r>
              <a:rPr lang="en-US" altLang="zh-CN" sz="3000" smtClean="0"/>
              <a:t>       </a:t>
            </a:r>
            <a:r>
              <a:rPr lang="zh-CN" altLang="en-US" sz="3000" smtClean="0"/>
              <a:t>（</a:t>
            </a:r>
            <a:r>
              <a:rPr lang="en-US" altLang="zh-CN" sz="3000" smtClean="0"/>
              <a:t>3</a:t>
            </a:r>
            <a:r>
              <a:rPr lang="zh-CN" altLang="en-US" sz="3000" smtClean="0"/>
              <a:t>）        读记录</a:t>
            </a:r>
            <a:r>
              <a:rPr lang="en-US" altLang="zh-CN" sz="3000" smtClean="0"/>
              <a:t>2</a:t>
            </a:r>
          </a:p>
          <a:p>
            <a:pPr lvl="1"/>
            <a:r>
              <a:rPr lang="en-US" altLang="zh-CN" sz="3000" smtClean="0"/>
              <a:t>       </a:t>
            </a:r>
            <a:r>
              <a:rPr lang="zh-CN" altLang="en-US" sz="3000" smtClean="0"/>
              <a:t>（</a:t>
            </a:r>
            <a:r>
              <a:rPr lang="en-US" altLang="zh-CN" sz="3000" smtClean="0"/>
              <a:t>4</a:t>
            </a:r>
            <a:r>
              <a:rPr lang="zh-CN" altLang="en-US" sz="3000" smtClean="0"/>
              <a:t>）        读记录</a:t>
            </a:r>
            <a:r>
              <a:rPr lang="en-US" altLang="zh-CN" sz="3000" smtClean="0"/>
              <a:t>1</a:t>
            </a:r>
            <a:endParaRPr lang="en-US" altLang="zh-CN" sz="2600" smtClean="0"/>
          </a:p>
        </p:txBody>
      </p:sp>
      <p:grpSp>
        <p:nvGrpSpPr>
          <p:cNvPr id="56323" name="Group 12"/>
          <p:cNvGrpSpPr/>
          <p:nvPr/>
        </p:nvGrpSpPr>
        <p:grpSpPr bwMode="auto">
          <a:xfrm>
            <a:off x="6227763" y="2997200"/>
            <a:ext cx="1944687" cy="1944688"/>
            <a:chOff x="3832" y="1979"/>
            <a:chExt cx="1225" cy="1225"/>
          </a:xfrm>
        </p:grpSpPr>
        <p:sp>
          <p:nvSpPr>
            <p:cNvPr id="56324" name="AutoShape 4"/>
            <p:cNvSpPr>
              <a:spLocks noChangeArrowheads="1"/>
            </p:cNvSpPr>
            <p:nvPr/>
          </p:nvSpPr>
          <p:spPr bwMode="auto">
            <a:xfrm>
              <a:off x="3832" y="1979"/>
              <a:ext cx="1225" cy="1225"/>
            </a:xfrm>
            <a:prstGeom prst="can">
              <a:avLst>
                <a:gd name="adj" fmla="val 25000"/>
              </a:avLst>
            </a:prstGeom>
            <a:solidFill>
              <a:srgbClr val="FFCC66"/>
            </a:solidFill>
            <a:ln w="9525">
              <a:solidFill>
                <a:schemeClr val="tx1"/>
              </a:solidFill>
              <a:round/>
            </a:ln>
          </p:spPr>
          <p:txBody>
            <a:bodyPr wrap="none" anchor="ctr"/>
            <a:lstStyle/>
            <a:p>
              <a:endParaRPr lang="zh-CN" altLang="en-US"/>
            </a:p>
          </p:txBody>
        </p:sp>
        <p:sp>
          <p:nvSpPr>
            <p:cNvPr id="56325" name="Line 5"/>
            <p:cNvSpPr>
              <a:spLocks noChangeShapeType="1"/>
            </p:cNvSpPr>
            <p:nvPr/>
          </p:nvSpPr>
          <p:spPr bwMode="auto">
            <a:xfrm>
              <a:off x="4422" y="2296"/>
              <a:ext cx="0" cy="908"/>
            </a:xfrm>
            <a:prstGeom prst="line">
              <a:avLst/>
            </a:prstGeom>
            <a:noFill/>
            <a:ln w="9525">
              <a:solidFill>
                <a:schemeClr val="tx1"/>
              </a:solidFill>
              <a:round/>
            </a:ln>
          </p:spPr>
          <p:txBody>
            <a:bodyPr/>
            <a:lstStyle/>
            <a:p>
              <a:endParaRPr lang="zh-CN" altLang="en-US"/>
            </a:p>
          </p:txBody>
        </p:sp>
        <p:sp>
          <p:nvSpPr>
            <p:cNvPr id="56326" name="Line 6"/>
            <p:cNvSpPr>
              <a:spLocks noChangeShapeType="1"/>
            </p:cNvSpPr>
            <p:nvPr/>
          </p:nvSpPr>
          <p:spPr bwMode="auto">
            <a:xfrm>
              <a:off x="4059" y="2251"/>
              <a:ext cx="0" cy="908"/>
            </a:xfrm>
            <a:prstGeom prst="line">
              <a:avLst/>
            </a:prstGeom>
            <a:noFill/>
            <a:ln w="9525">
              <a:solidFill>
                <a:schemeClr val="tx1"/>
              </a:solidFill>
              <a:round/>
            </a:ln>
          </p:spPr>
          <p:txBody>
            <a:bodyPr/>
            <a:lstStyle/>
            <a:p>
              <a:endParaRPr lang="zh-CN" altLang="en-US"/>
            </a:p>
          </p:txBody>
        </p:sp>
        <p:sp>
          <p:nvSpPr>
            <p:cNvPr id="56327" name="Line 7"/>
            <p:cNvSpPr>
              <a:spLocks noChangeShapeType="1"/>
            </p:cNvSpPr>
            <p:nvPr/>
          </p:nvSpPr>
          <p:spPr bwMode="auto">
            <a:xfrm>
              <a:off x="4785" y="2251"/>
              <a:ext cx="0" cy="908"/>
            </a:xfrm>
            <a:prstGeom prst="line">
              <a:avLst/>
            </a:prstGeom>
            <a:noFill/>
            <a:ln w="9525">
              <a:solidFill>
                <a:schemeClr val="tx1"/>
              </a:solidFill>
              <a:round/>
            </a:ln>
          </p:spPr>
          <p:txBody>
            <a:bodyPr/>
            <a:lstStyle/>
            <a:p>
              <a:endParaRPr lang="zh-CN" altLang="en-US"/>
            </a:p>
          </p:txBody>
        </p:sp>
        <p:sp>
          <p:nvSpPr>
            <p:cNvPr id="56328" name="Text Box 8"/>
            <p:cNvSpPr txBox="1">
              <a:spLocks noChangeArrowheads="1"/>
            </p:cNvSpPr>
            <p:nvPr/>
          </p:nvSpPr>
          <p:spPr bwMode="auto">
            <a:xfrm>
              <a:off x="3833" y="2568"/>
              <a:ext cx="181" cy="288"/>
            </a:xfrm>
            <a:prstGeom prst="rect">
              <a:avLst/>
            </a:prstGeom>
            <a:noFill/>
            <a:ln w="9525">
              <a:noFill/>
              <a:miter lim="800000"/>
            </a:ln>
          </p:spPr>
          <p:txBody>
            <a:bodyPr>
              <a:spAutoFit/>
            </a:bodyPr>
            <a:lstStyle/>
            <a:p>
              <a:pPr>
                <a:spcBef>
                  <a:spcPct val="50000"/>
                </a:spcBef>
              </a:pPr>
              <a:r>
                <a:rPr lang="en-US" altLang="zh-CN"/>
                <a:t>1</a:t>
              </a:r>
            </a:p>
          </p:txBody>
        </p:sp>
        <p:sp>
          <p:nvSpPr>
            <p:cNvPr id="56329" name="Text Box 9"/>
            <p:cNvSpPr txBox="1">
              <a:spLocks noChangeArrowheads="1"/>
            </p:cNvSpPr>
            <p:nvPr/>
          </p:nvSpPr>
          <p:spPr bwMode="auto">
            <a:xfrm>
              <a:off x="4105" y="2568"/>
              <a:ext cx="227" cy="288"/>
            </a:xfrm>
            <a:prstGeom prst="rect">
              <a:avLst/>
            </a:prstGeom>
            <a:noFill/>
            <a:ln w="9525">
              <a:noFill/>
              <a:miter lim="800000"/>
            </a:ln>
          </p:spPr>
          <p:txBody>
            <a:bodyPr>
              <a:spAutoFit/>
            </a:bodyPr>
            <a:lstStyle/>
            <a:p>
              <a:pPr>
                <a:spcBef>
                  <a:spcPct val="50000"/>
                </a:spcBef>
              </a:pPr>
              <a:r>
                <a:rPr lang="en-US" altLang="zh-CN"/>
                <a:t>2</a:t>
              </a:r>
            </a:p>
          </p:txBody>
        </p:sp>
        <p:sp>
          <p:nvSpPr>
            <p:cNvPr id="56330" name="Text Box 10"/>
            <p:cNvSpPr txBox="1">
              <a:spLocks noChangeArrowheads="1"/>
            </p:cNvSpPr>
            <p:nvPr/>
          </p:nvSpPr>
          <p:spPr bwMode="auto">
            <a:xfrm>
              <a:off x="4468" y="2568"/>
              <a:ext cx="227" cy="288"/>
            </a:xfrm>
            <a:prstGeom prst="rect">
              <a:avLst/>
            </a:prstGeom>
            <a:noFill/>
            <a:ln w="9525">
              <a:noFill/>
              <a:miter lim="800000"/>
            </a:ln>
          </p:spPr>
          <p:txBody>
            <a:bodyPr>
              <a:spAutoFit/>
            </a:bodyPr>
            <a:lstStyle/>
            <a:p>
              <a:pPr>
                <a:spcBef>
                  <a:spcPct val="50000"/>
                </a:spcBef>
              </a:pPr>
              <a:r>
                <a:rPr lang="en-US" altLang="zh-CN"/>
                <a:t>3</a:t>
              </a:r>
            </a:p>
          </p:txBody>
        </p:sp>
        <p:sp>
          <p:nvSpPr>
            <p:cNvPr id="56331" name="Text Box 11"/>
            <p:cNvSpPr txBox="1">
              <a:spLocks noChangeArrowheads="1"/>
            </p:cNvSpPr>
            <p:nvPr/>
          </p:nvSpPr>
          <p:spPr bwMode="auto">
            <a:xfrm>
              <a:off x="4740" y="2568"/>
              <a:ext cx="227" cy="288"/>
            </a:xfrm>
            <a:prstGeom prst="rect">
              <a:avLst/>
            </a:prstGeom>
            <a:noFill/>
            <a:ln w="9525">
              <a:noFill/>
              <a:miter lim="800000"/>
            </a:ln>
          </p:spPr>
          <p:txBody>
            <a:bodyPr>
              <a:spAutoFit/>
            </a:bodyPr>
            <a:lstStyle/>
            <a:p>
              <a:pPr>
                <a:spcBef>
                  <a:spcPct val="50000"/>
                </a:spcBef>
              </a:pPr>
              <a:r>
                <a:rPr lang="en-US" altLang="zh-CN"/>
                <a:t>4</a:t>
              </a:r>
            </a:p>
          </p:txBody>
        </p:sp>
      </p:grpSp>
    </p:spTree>
  </p:cSld>
  <p:clrMapOvr>
    <a:masterClrMapping/>
  </p:clrMapOvr>
  <p:transition>
    <p:zoom dir="in"/>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idx="4294967295"/>
          </p:nvPr>
        </p:nvSpPr>
        <p:spPr>
          <a:xfrm>
            <a:off x="685800" y="115888"/>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循环排序</a:t>
            </a:r>
            <a:r>
              <a:rPr lang="en-US" altLang="zh-CN" sz="4800" smtClean="0">
                <a:latin typeface="华文新魏" panose="02010800040101010101" pitchFamily="2" charset="-122"/>
                <a:ea typeface="华文新魏" panose="02010800040101010101" pitchFamily="2" charset="-122"/>
              </a:rPr>
              <a:t>(2)</a:t>
            </a:r>
            <a:endParaRPr lang="zh-CN" altLang="en-US" sz="4800" smtClean="0">
              <a:latin typeface="华文新魏" panose="02010800040101010101" pitchFamily="2" charset="-122"/>
              <a:ea typeface="华文新魏" panose="02010800040101010101" pitchFamily="2" charset="-122"/>
            </a:endParaRPr>
          </a:p>
        </p:txBody>
      </p:sp>
      <p:sp>
        <p:nvSpPr>
          <p:cNvPr id="57346" name="Rectangle 3"/>
          <p:cNvSpPr>
            <a:spLocks noGrp="1" noChangeArrowheads="1"/>
          </p:cNvSpPr>
          <p:nvPr>
            <p:ph type="body" idx="4294967295"/>
          </p:nvPr>
        </p:nvSpPr>
        <p:spPr>
          <a:xfrm>
            <a:off x="539750" y="1412875"/>
            <a:ext cx="8286750" cy="4953000"/>
          </a:xfrm>
        </p:spPr>
        <p:txBody>
          <a:bodyPr/>
          <a:lstStyle/>
          <a:p>
            <a:r>
              <a:rPr lang="zh-CN" altLang="en-US" sz="3000" smtClean="0"/>
              <a:t>多种</a:t>
            </a:r>
            <a:r>
              <a:rPr lang="en-US" altLang="zh-CN" sz="3000" smtClean="0"/>
              <a:t>I/O</a:t>
            </a:r>
            <a:r>
              <a:rPr lang="zh-CN" altLang="en-US" sz="3000" smtClean="0"/>
              <a:t>请求排序方法</a:t>
            </a:r>
            <a:endParaRPr lang="en-US" altLang="zh-CN" sz="3000" smtClean="0"/>
          </a:p>
          <a:p>
            <a:pPr lvl="1"/>
            <a:r>
              <a:rPr lang="zh-CN" altLang="en-US" sz="3000" smtClean="0"/>
              <a:t>方法</a:t>
            </a:r>
            <a:r>
              <a:rPr lang="en-US" altLang="zh-CN" sz="3000" smtClean="0"/>
              <a:t>1</a:t>
            </a:r>
            <a:r>
              <a:rPr lang="zh-CN" altLang="en-US" sz="3000" smtClean="0"/>
              <a:t>：按照</a:t>
            </a:r>
            <a:r>
              <a:rPr lang="en-US" altLang="zh-CN" sz="3000" smtClean="0"/>
              <a:t>I/O</a:t>
            </a:r>
            <a:r>
              <a:rPr lang="zh-CN" altLang="en-US" sz="3000" smtClean="0"/>
              <a:t>请求次序读记录</a:t>
            </a:r>
            <a:r>
              <a:rPr lang="en-US" altLang="zh-CN" sz="3000" smtClean="0"/>
              <a:t>4</a:t>
            </a:r>
            <a:r>
              <a:rPr lang="zh-CN" altLang="en-US" sz="3000" smtClean="0"/>
              <a:t>、</a:t>
            </a:r>
            <a:r>
              <a:rPr lang="en-US" altLang="zh-CN" sz="3000" smtClean="0"/>
              <a:t>3</a:t>
            </a:r>
            <a:r>
              <a:rPr lang="zh-CN" altLang="en-US" sz="3000" smtClean="0"/>
              <a:t>、</a:t>
            </a:r>
            <a:r>
              <a:rPr lang="en-US" altLang="zh-CN" sz="3000" smtClean="0"/>
              <a:t>2</a:t>
            </a:r>
            <a:r>
              <a:rPr lang="zh-CN" altLang="en-US" sz="3000" smtClean="0"/>
              <a:t>、</a:t>
            </a:r>
            <a:r>
              <a:rPr lang="en-US" altLang="zh-CN" sz="3000" smtClean="0"/>
              <a:t>1</a:t>
            </a:r>
            <a:r>
              <a:rPr lang="zh-CN" altLang="en-US" sz="3000" smtClean="0"/>
              <a:t>，平均用</a:t>
            </a:r>
            <a:r>
              <a:rPr lang="en-US" altLang="zh-CN" sz="3000" smtClean="0"/>
              <a:t>1/2</a:t>
            </a:r>
            <a:r>
              <a:rPr lang="zh-CN" altLang="en-US" sz="3000" smtClean="0"/>
              <a:t>周定位，再加上</a:t>
            </a:r>
            <a:r>
              <a:rPr lang="en-US" altLang="zh-CN" sz="3000" smtClean="0"/>
              <a:t>1/4</a:t>
            </a:r>
            <a:r>
              <a:rPr lang="zh-CN" altLang="en-US" sz="3000" smtClean="0"/>
              <a:t>周读出记录，总处理时间等于</a:t>
            </a:r>
            <a:r>
              <a:rPr lang="en-US" altLang="zh-CN" sz="3000" smtClean="0"/>
              <a:t>3</a:t>
            </a:r>
            <a:r>
              <a:rPr lang="zh-CN" altLang="en-US" sz="3000" smtClean="0"/>
              <a:t>周，即</a:t>
            </a:r>
            <a:r>
              <a:rPr lang="en-US" altLang="zh-CN" sz="3000" smtClean="0"/>
              <a:t>60</a:t>
            </a:r>
            <a:r>
              <a:rPr lang="zh-CN" altLang="en-US" sz="3000" smtClean="0"/>
              <a:t>毫秒。</a:t>
            </a:r>
          </a:p>
          <a:p>
            <a:pPr lvl="1"/>
            <a:r>
              <a:rPr lang="zh-CN" altLang="en-US" sz="3000" smtClean="0"/>
              <a:t>方法</a:t>
            </a:r>
            <a:r>
              <a:rPr lang="en-US" altLang="zh-CN" sz="3000" smtClean="0"/>
              <a:t>2</a:t>
            </a:r>
            <a:r>
              <a:rPr lang="zh-CN" altLang="en-US" sz="3000" smtClean="0"/>
              <a:t>：如果次序为读记录</a:t>
            </a:r>
            <a:r>
              <a:rPr lang="en-US" altLang="zh-CN" sz="3000" smtClean="0"/>
              <a:t>1</a:t>
            </a:r>
            <a:r>
              <a:rPr lang="zh-CN" altLang="en-US" sz="3000" smtClean="0"/>
              <a:t>、</a:t>
            </a:r>
            <a:r>
              <a:rPr lang="en-US" altLang="zh-CN" sz="3000" smtClean="0"/>
              <a:t>2</a:t>
            </a:r>
            <a:r>
              <a:rPr lang="zh-CN" altLang="en-US" sz="3000" smtClean="0"/>
              <a:t>、</a:t>
            </a:r>
            <a:r>
              <a:rPr lang="en-US" altLang="zh-CN" sz="3000" smtClean="0"/>
              <a:t>3</a:t>
            </a:r>
            <a:r>
              <a:rPr lang="zh-CN" altLang="en-US" sz="3000" smtClean="0"/>
              <a:t>、</a:t>
            </a:r>
            <a:r>
              <a:rPr lang="en-US" altLang="zh-CN" sz="3000" smtClean="0"/>
              <a:t>4</a:t>
            </a:r>
            <a:r>
              <a:rPr lang="zh-CN" altLang="en-US" sz="3000" smtClean="0"/>
              <a:t>。总处理时间等于</a:t>
            </a:r>
            <a:r>
              <a:rPr lang="en-US" altLang="zh-CN" sz="3000" smtClean="0"/>
              <a:t>1.5</a:t>
            </a:r>
            <a:r>
              <a:rPr lang="zh-CN" altLang="en-US" sz="3000" smtClean="0"/>
              <a:t>周，即</a:t>
            </a:r>
            <a:r>
              <a:rPr lang="en-US" altLang="zh-CN" sz="3000" smtClean="0"/>
              <a:t>30</a:t>
            </a:r>
            <a:r>
              <a:rPr lang="zh-CN" altLang="en-US" sz="3000" smtClean="0"/>
              <a:t>毫秒。</a:t>
            </a:r>
          </a:p>
          <a:p>
            <a:pPr lvl="1"/>
            <a:r>
              <a:rPr lang="zh-CN" altLang="en-US" sz="3000" smtClean="0"/>
              <a:t>方法</a:t>
            </a:r>
            <a:r>
              <a:rPr lang="en-US" altLang="zh-CN" sz="3000" smtClean="0"/>
              <a:t>3</a:t>
            </a:r>
            <a:r>
              <a:rPr lang="zh-CN" altLang="en-US" sz="3000" smtClean="0"/>
              <a:t>：如果知道当前读位置是记录</a:t>
            </a:r>
            <a:r>
              <a:rPr lang="en-US" altLang="zh-CN" sz="3000" smtClean="0"/>
              <a:t>3</a:t>
            </a:r>
            <a:r>
              <a:rPr lang="zh-CN" altLang="en-US" sz="3000" smtClean="0"/>
              <a:t>，则采用次序为读记录</a:t>
            </a:r>
            <a:r>
              <a:rPr lang="en-US" altLang="zh-CN" sz="3000" smtClean="0"/>
              <a:t>4</a:t>
            </a:r>
            <a:r>
              <a:rPr lang="zh-CN" altLang="en-US" sz="3000" smtClean="0"/>
              <a:t>、</a:t>
            </a:r>
            <a:r>
              <a:rPr lang="en-US" altLang="zh-CN" sz="3000" smtClean="0"/>
              <a:t>1</a:t>
            </a:r>
            <a:r>
              <a:rPr lang="zh-CN" altLang="en-US" sz="3000" smtClean="0"/>
              <a:t>、</a:t>
            </a:r>
            <a:r>
              <a:rPr lang="en-US" altLang="zh-CN" sz="3000" smtClean="0"/>
              <a:t>2</a:t>
            </a:r>
            <a:r>
              <a:rPr lang="zh-CN" altLang="en-US" sz="3000" smtClean="0"/>
              <a:t>、</a:t>
            </a:r>
            <a:r>
              <a:rPr lang="en-US" altLang="zh-CN" sz="3000" smtClean="0"/>
              <a:t>3</a:t>
            </a:r>
            <a:r>
              <a:rPr lang="zh-CN" altLang="en-US" sz="3000" smtClean="0"/>
              <a:t>。总处理时间等于１周，即</a:t>
            </a:r>
            <a:r>
              <a:rPr lang="en-US" altLang="zh-CN" sz="3000" smtClean="0"/>
              <a:t>20</a:t>
            </a:r>
            <a:r>
              <a:rPr lang="zh-CN" altLang="en-US" sz="3000" smtClean="0"/>
              <a:t>毫秒。</a:t>
            </a:r>
            <a:endParaRPr lang="en-US" altLang="zh-CN" sz="3000" smtClean="0"/>
          </a:p>
        </p:txBody>
      </p:sp>
    </p:spTree>
  </p:cSld>
  <p:clrMapOvr>
    <a:masterClrMapping/>
  </p:clrMapOvr>
  <p:transition>
    <p:zoom dir="in"/>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idx="4294967295"/>
          </p:nvPr>
        </p:nvSpPr>
        <p:spPr>
          <a:xfrm>
            <a:off x="755650" y="188913"/>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5.3.3 </a:t>
            </a:r>
            <a:r>
              <a:rPr lang="zh-CN" altLang="en-US" sz="4800" smtClean="0">
                <a:latin typeface="华文新魏" panose="02010800040101010101" pitchFamily="2" charset="-122"/>
                <a:ea typeface="华文新魏" panose="02010800040101010101" pitchFamily="2" charset="-122"/>
              </a:rPr>
              <a:t>优化分布</a:t>
            </a:r>
            <a:r>
              <a:rPr lang="en-US" altLang="zh-CN" sz="4800" smtClean="0">
                <a:latin typeface="华文新魏" panose="02010800040101010101" pitchFamily="2" charset="-122"/>
                <a:ea typeface="华文新魏" panose="02010800040101010101" pitchFamily="2" charset="-122"/>
              </a:rPr>
              <a:t>(1)</a:t>
            </a:r>
          </a:p>
        </p:txBody>
      </p:sp>
      <p:sp>
        <p:nvSpPr>
          <p:cNvPr id="58370" name="Rectangle 3"/>
          <p:cNvSpPr>
            <a:spLocks noGrp="1" noChangeArrowheads="1"/>
          </p:cNvSpPr>
          <p:nvPr>
            <p:ph type="body" idx="4294967295"/>
          </p:nvPr>
        </p:nvSpPr>
        <p:spPr>
          <a:xfrm>
            <a:off x="827088" y="1371600"/>
            <a:ext cx="7402512" cy="5257800"/>
          </a:xfrm>
        </p:spPr>
        <p:txBody>
          <a:bodyPr/>
          <a:lstStyle/>
          <a:p>
            <a:pPr algn="just" eaLnBrk="1" hangingPunct="1"/>
            <a:r>
              <a:rPr lang="zh-CN" altLang="en-US" sz="2800" smtClean="0">
                <a:latin typeface="宋体" panose="02010600030101010101" pitchFamily="2" charset="-122"/>
              </a:rPr>
              <a:t>考虑</a:t>
            </a:r>
            <a:r>
              <a:rPr lang="en-US" altLang="zh-CN" sz="2800" smtClean="0">
                <a:latin typeface="宋体" panose="02010600030101010101" pitchFamily="2" charset="-122"/>
              </a:rPr>
              <a:t>10</a:t>
            </a:r>
            <a:r>
              <a:rPr lang="zh-CN" altLang="en-US" sz="2800" smtClean="0">
                <a:latin typeface="宋体" panose="02010600030101010101" pitchFamily="2" charset="-122"/>
              </a:rPr>
              <a:t>个逻辑记录</a:t>
            </a:r>
            <a:r>
              <a:rPr lang="en-US" altLang="zh-CN" sz="2800" smtClean="0">
                <a:latin typeface="宋体" panose="02010600030101010101" pitchFamily="2" charset="-122"/>
              </a:rPr>
              <a:t>A</a:t>
            </a:r>
            <a:r>
              <a:rPr lang="zh-CN" altLang="en-US" sz="2800" smtClean="0">
                <a:latin typeface="宋体" panose="02010600030101010101" pitchFamily="2" charset="-122"/>
              </a:rPr>
              <a:t>，</a:t>
            </a:r>
            <a:r>
              <a:rPr lang="en-US" altLang="zh-CN" sz="2800" smtClean="0">
                <a:latin typeface="宋体" panose="02010600030101010101" pitchFamily="2" charset="-122"/>
              </a:rPr>
              <a:t>B……</a:t>
            </a:r>
            <a:r>
              <a:rPr lang="zh-CN" altLang="en-US" sz="2800" smtClean="0">
                <a:latin typeface="宋体" panose="02010600030101010101" pitchFamily="2" charset="-122"/>
              </a:rPr>
              <a:t>，</a:t>
            </a:r>
            <a:r>
              <a:rPr lang="en-US" altLang="zh-CN" sz="2800" smtClean="0">
                <a:latin typeface="宋体" panose="02010600030101010101" pitchFamily="2" charset="-122"/>
              </a:rPr>
              <a:t>J</a:t>
            </a:r>
            <a:r>
              <a:rPr lang="zh-CN" altLang="en-US" sz="2800" smtClean="0">
                <a:latin typeface="宋体" panose="02010600030101010101" pitchFamily="2" charset="-122"/>
              </a:rPr>
              <a:t>被存于旋转型设备上，每道存放</a:t>
            </a:r>
            <a:r>
              <a:rPr lang="en-US" altLang="zh-CN" sz="2800" smtClean="0">
                <a:latin typeface="宋体" panose="02010600030101010101" pitchFamily="2" charset="-122"/>
              </a:rPr>
              <a:t>10</a:t>
            </a:r>
            <a:r>
              <a:rPr lang="zh-CN" altLang="en-US" sz="2800" smtClean="0">
                <a:latin typeface="宋体" panose="02010600030101010101" pitchFamily="2" charset="-122"/>
              </a:rPr>
              <a:t>个记录，安排如下：      </a:t>
            </a:r>
          </a:p>
          <a:p>
            <a:pPr algn="just" eaLnBrk="1" hangingPunct="1">
              <a:buFont typeface="Wingdings" panose="05000000000000000000" pitchFamily="2" charset="2"/>
              <a:buNone/>
            </a:pPr>
            <a:r>
              <a:rPr lang="zh-CN" altLang="en-US" sz="2800" smtClean="0">
                <a:latin typeface="宋体" panose="02010600030101010101" pitchFamily="2" charset="-122"/>
              </a:rPr>
              <a:t>    </a:t>
            </a:r>
            <a:r>
              <a:rPr lang="zh-CN" altLang="en-US" sz="2800" smtClean="0">
                <a:solidFill>
                  <a:schemeClr val="tx2"/>
                </a:solidFill>
                <a:latin typeface="宋体" panose="02010600030101010101" pitchFamily="2" charset="-122"/>
              </a:rPr>
              <a:t>物理块            逻辑记录</a:t>
            </a:r>
          </a:p>
          <a:p>
            <a:pPr algn="just" eaLnBrk="1" hangingPunct="1">
              <a:buFont typeface="Wingdings" panose="05000000000000000000" pitchFamily="2" charset="2"/>
              <a:buNone/>
            </a:pPr>
            <a:r>
              <a:rPr lang="zh-CN" altLang="en-US" sz="2800" smtClean="0">
                <a:solidFill>
                  <a:schemeClr val="tx2"/>
                </a:solidFill>
                <a:latin typeface="宋体" panose="02010600030101010101" pitchFamily="2" charset="-122"/>
              </a:rPr>
              <a:t>     </a:t>
            </a:r>
            <a:r>
              <a:rPr lang="en-US" altLang="zh-CN" sz="2800" smtClean="0">
                <a:solidFill>
                  <a:schemeClr val="tx2"/>
                </a:solidFill>
                <a:latin typeface="宋体" panose="02010600030101010101" pitchFamily="2" charset="-122"/>
              </a:rPr>
              <a:t>1-10          A-J  (A B C D E …..)</a:t>
            </a:r>
          </a:p>
          <a:p>
            <a:pPr algn="just" eaLnBrk="1" hangingPunct="1"/>
            <a:r>
              <a:rPr lang="zh-CN" altLang="en-US" sz="2800" smtClean="0">
                <a:latin typeface="宋体" panose="02010600030101010101" pitchFamily="2" charset="-122"/>
              </a:rPr>
              <a:t>处理</a:t>
            </a:r>
            <a:r>
              <a:rPr lang="en-US" altLang="zh-CN" sz="2800" smtClean="0">
                <a:latin typeface="宋体" panose="02010600030101010101" pitchFamily="2" charset="-122"/>
              </a:rPr>
              <a:t>10</a:t>
            </a:r>
            <a:r>
              <a:rPr lang="zh-CN" altLang="en-US" sz="2800" smtClean="0">
                <a:latin typeface="宋体" panose="02010600030101010101" pitchFamily="2" charset="-122"/>
              </a:rPr>
              <a:t>个记录的总时间                         </a:t>
            </a:r>
          </a:p>
          <a:p>
            <a:pPr algn="just" eaLnBrk="1" hangingPunct="1">
              <a:buFont typeface="Wingdings" panose="05000000000000000000" pitchFamily="2" charset="2"/>
              <a:buNone/>
            </a:pPr>
            <a:r>
              <a:rPr lang="zh-CN" altLang="en-US" sz="2800" smtClean="0">
                <a:latin typeface="宋体" panose="02010600030101010101" pitchFamily="2" charset="-122"/>
              </a:rPr>
              <a:t>   </a:t>
            </a:r>
            <a:r>
              <a:rPr lang="en-US" altLang="zh-CN" sz="2800" smtClean="0">
                <a:latin typeface="宋体" panose="02010600030101010101" pitchFamily="2" charset="-122"/>
              </a:rPr>
              <a:t>10</a:t>
            </a:r>
            <a:r>
              <a:rPr lang="zh-CN" altLang="en-US" sz="2800" smtClean="0">
                <a:latin typeface="宋体" panose="02010600030101010101" pitchFamily="2" charset="-122"/>
              </a:rPr>
              <a:t>毫秒</a:t>
            </a:r>
            <a:r>
              <a:rPr lang="en-US" altLang="zh-CN" sz="2800" smtClean="0">
                <a:latin typeface="宋体" panose="02010600030101010101" pitchFamily="2" charset="-122"/>
              </a:rPr>
              <a:t>(</a:t>
            </a:r>
            <a:r>
              <a:rPr lang="zh-CN" altLang="en-US" sz="2800" smtClean="0">
                <a:latin typeface="宋体" panose="02010600030101010101" pitchFamily="2" charset="-122"/>
              </a:rPr>
              <a:t>移动到记录</a:t>
            </a:r>
            <a:r>
              <a:rPr lang="en-US" altLang="zh-CN" sz="2800" smtClean="0">
                <a:latin typeface="宋体" panose="02010600030101010101" pitchFamily="2" charset="-122"/>
              </a:rPr>
              <a:t>A</a:t>
            </a:r>
            <a:r>
              <a:rPr lang="zh-CN" altLang="en-US" sz="2800" smtClean="0">
                <a:latin typeface="宋体" panose="02010600030101010101" pitchFamily="2" charset="-122"/>
              </a:rPr>
              <a:t>的平均时间</a:t>
            </a:r>
            <a:r>
              <a:rPr lang="en-US" altLang="zh-CN" sz="2800" smtClean="0">
                <a:latin typeface="宋体" panose="02010600030101010101" pitchFamily="2" charset="-122"/>
              </a:rPr>
              <a:t>)+ 2</a:t>
            </a:r>
            <a:r>
              <a:rPr lang="zh-CN" altLang="en-US" sz="2800" smtClean="0">
                <a:latin typeface="宋体" panose="02010600030101010101" pitchFamily="2" charset="-122"/>
              </a:rPr>
              <a:t>毫秒</a:t>
            </a:r>
            <a:r>
              <a:rPr lang="en-US" altLang="zh-CN" sz="2800" smtClean="0">
                <a:latin typeface="宋体" panose="02010600030101010101" pitchFamily="2" charset="-122"/>
              </a:rPr>
              <a:t>(</a:t>
            </a:r>
            <a:r>
              <a:rPr lang="zh-CN" altLang="en-US" sz="2800" smtClean="0">
                <a:latin typeface="宋体" panose="02010600030101010101" pitchFamily="2" charset="-122"/>
              </a:rPr>
              <a:t>读记录</a:t>
            </a:r>
            <a:r>
              <a:rPr lang="en-US" altLang="zh-CN" sz="2800" smtClean="0">
                <a:latin typeface="宋体" panose="02010600030101010101" pitchFamily="2" charset="-122"/>
              </a:rPr>
              <a:t>A)+4</a:t>
            </a:r>
            <a:r>
              <a:rPr lang="zh-CN" altLang="en-US" sz="2800" smtClean="0">
                <a:latin typeface="宋体" panose="02010600030101010101" pitchFamily="2" charset="-122"/>
              </a:rPr>
              <a:t>毫秒</a:t>
            </a:r>
            <a:r>
              <a:rPr lang="en-US" altLang="zh-CN" sz="2800" smtClean="0">
                <a:latin typeface="宋体" panose="02010600030101010101" pitchFamily="2" charset="-122"/>
              </a:rPr>
              <a:t>(</a:t>
            </a:r>
            <a:r>
              <a:rPr lang="zh-CN" altLang="en-US" sz="2800" smtClean="0">
                <a:latin typeface="宋体" panose="02010600030101010101" pitchFamily="2" charset="-122"/>
              </a:rPr>
              <a:t>处理记录</a:t>
            </a:r>
            <a:r>
              <a:rPr lang="en-US" altLang="zh-CN" sz="2800" smtClean="0">
                <a:latin typeface="宋体" panose="02010600030101010101" pitchFamily="2" charset="-122"/>
              </a:rPr>
              <a:t>A)+9×[16</a:t>
            </a:r>
            <a:r>
              <a:rPr lang="zh-CN" altLang="en-US" sz="2800" smtClean="0">
                <a:latin typeface="宋体" panose="02010600030101010101" pitchFamily="2" charset="-122"/>
              </a:rPr>
              <a:t>毫秒</a:t>
            </a:r>
            <a:r>
              <a:rPr lang="en-US" altLang="zh-CN" sz="2800" smtClean="0">
                <a:latin typeface="宋体" panose="02010600030101010101" pitchFamily="2" charset="-122"/>
              </a:rPr>
              <a:t>(</a:t>
            </a:r>
            <a:r>
              <a:rPr lang="zh-CN" altLang="en-US" sz="2800" smtClean="0">
                <a:latin typeface="宋体" panose="02010600030101010101" pitchFamily="2" charset="-122"/>
              </a:rPr>
              <a:t>访问下一记录</a:t>
            </a:r>
            <a:r>
              <a:rPr lang="en-US" altLang="zh-CN" sz="2800" smtClean="0">
                <a:latin typeface="宋体" panose="02010600030101010101" pitchFamily="2" charset="-122"/>
              </a:rPr>
              <a:t>) +2</a:t>
            </a:r>
            <a:r>
              <a:rPr lang="zh-CN" altLang="en-US" sz="2800" smtClean="0">
                <a:latin typeface="宋体" panose="02010600030101010101" pitchFamily="2" charset="-122"/>
              </a:rPr>
              <a:t>毫秒</a:t>
            </a:r>
            <a:r>
              <a:rPr lang="en-US" altLang="zh-CN" sz="2800" smtClean="0">
                <a:latin typeface="宋体" panose="02010600030101010101" pitchFamily="2" charset="-122"/>
              </a:rPr>
              <a:t>(</a:t>
            </a:r>
            <a:r>
              <a:rPr lang="zh-CN" altLang="en-US" sz="2800" smtClean="0">
                <a:latin typeface="宋体" panose="02010600030101010101" pitchFamily="2" charset="-122"/>
              </a:rPr>
              <a:t>读记录</a:t>
            </a:r>
            <a:r>
              <a:rPr lang="en-US" altLang="zh-CN" sz="2800" smtClean="0">
                <a:latin typeface="宋体" panose="02010600030101010101" pitchFamily="2" charset="-122"/>
              </a:rPr>
              <a:t>)+4</a:t>
            </a:r>
            <a:r>
              <a:rPr lang="zh-CN" altLang="en-US" sz="2800" smtClean="0">
                <a:latin typeface="宋体" panose="02010600030101010101" pitchFamily="2" charset="-122"/>
              </a:rPr>
              <a:t>毫秒</a:t>
            </a:r>
            <a:r>
              <a:rPr lang="en-US" altLang="zh-CN" sz="2800" smtClean="0">
                <a:latin typeface="宋体" panose="02010600030101010101" pitchFamily="2" charset="-122"/>
              </a:rPr>
              <a:t>(</a:t>
            </a:r>
            <a:r>
              <a:rPr lang="zh-CN" altLang="en-US" sz="2800" smtClean="0">
                <a:latin typeface="宋体" panose="02010600030101010101" pitchFamily="2" charset="-122"/>
              </a:rPr>
              <a:t>处理记录</a:t>
            </a:r>
            <a:r>
              <a:rPr lang="en-US" altLang="zh-CN" sz="2800" smtClean="0">
                <a:latin typeface="宋体" panose="02010600030101010101" pitchFamily="2" charset="-122"/>
              </a:rPr>
              <a:t>)] </a:t>
            </a:r>
            <a:r>
              <a:rPr lang="zh-CN" altLang="en-US" sz="2800" smtClean="0">
                <a:latin typeface="宋体" panose="02010600030101010101" pitchFamily="2" charset="-122"/>
              </a:rPr>
              <a:t>＝</a:t>
            </a:r>
            <a:r>
              <a:rPr lang="en-US" altLang="zh-CN" sz="2800" smtClean="0">
                <a:latin typeface="宋体" panose="02010600030101010101" pitchFamily="2" charset="-122"/>
              </a:rPr>
              <a:t>214</a:t>
            </a:r>
            <a:r>
              <a:rPr lang="zh-CN" altLang="en-US" sz="2800" smtClean="0">
                <a:latin typeface="宋体" panose="02010600030101010101" pitchFamily="2" charset="-122"/>
              </a:rPr>
              <a:t>毫秒</a:t>
            </a:r>
            <a:endParaRPr lang="en-US" altLang="zh-CN" sz="2800" smtClean="0">
              <a:latin typeface="宋体" panose="02010600030101010101" pitchFamily="2" charset="-122"/>
            </a:endParaRPr>
          </a:p>
        </p:txBody>
      </p:sp>
    </p:spTree>
  </p:cSld>
  <p:clrMapOvr>
    <a:masterClrMapping/>
  </p:clrMapOvr>
  <p:transition>
    <p:zoom dir="in"/>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idx="4294967295"/>
          </p:nvPr>
        </p:nvSpPr>
        <p:spPr>
          <a:xfrm>
            <a:off x="684213" y="188913"/>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优化分布</a:t>
            </a:r>
            <a:r>
              <a:rPr lang="en-US" altLang="zh-CN" sz="4800" smtClean="0">
                <a:latin typeface="华文新魏" panose="02010800040101010101" pitchFamily="2" charset="-122"/>
                <a:ea typeface="华文新魏" panose="02010800040101010101" pitchFamily="2" charset="-122"/>
              </a:rPr>
              <a:t>(2)</a:t>
            </a:r>
            <a:endParaRPr lang="zh-CN" altLang="en-US" sz="4800" smtClean="0">
              <a:latin typeface="华文新魏" panose="02010800040101010101" pitchFamily="2" charset="-122"/>
              <a:ea typeface="华文新魏" panose="02010800040101010101" pitchFamily="2" charset="-122"/>
            </a:endParaRPr>
          </a:p>
        </p:txBody>
      </p:sp>
      <p:sp>
        <p:nvSpPr>
          <p:cNvPr id="59394" name="Rectangle 3"/>
          <p:cNvSpPr>
            <a:spLocks noGrp="1" noChangeArrowheads="1"/>
          </p:cNvSpPr>
          <p:nvPr>
            <p:ph type="body" idx="4294967295"/>
          </p:nvPr>
        </p:nvSpPr>
        <p:spPr>
          <a:xfrm>
            <a:off x="4356100" y="1628775"/>
            <a:ext cx="4032250" cy="4941888"/>
          </a:xfrm>
        </p:spPr>
        <p:txBody>
          <a:bodyPr/>
          <a:lstStyle/>
          <a:p>
            <a:pPr algn="ctr" eaLnBrk="1" hangingPunct="1">
              <a:lnSpc>
                <a:spcPct val="90000"/>
              </a:lnSpc>
              <a:buFont typeface="Wingdings" panose="05000000000000000000" pitchFamily="2" charset="2"/>
              <a:buNone/>
            </a:pPr>
            <a:r>
              <a:rPr lang="zh-CN" altLang="en-US" sz="2600" smtClean="0">
                <a:solidFill>
                  <a:srgbClr val="6600CC"/>
                </a:solidFill>
                <a:latin typeface="宋体" panose="02010600030101010101" pitchFamily="2" charset="-122"/>
              </a:rPr>
              <a:t>物理块       逻辑记录</a:t>
            </a:r>
          </a:p>
          <a:p>
            <a:pPr algn="ctr" eaLnBrk="1" hangingPunct="1">
              <a:lnSpc>
                <a:spcPct val="90000"/>
              </a:lnSpc>
              <a:buFont typeface="Wingdings" panose="05000000000000000000" pitchFamily="2" charset="2"/>
              <a:buNone/>
            </a:pPr>
            <a:r>
              <a:rPr lang="en-US" altLang="zh-CN" sz="2600" smtClean="0">
                <a:solidFill>
                  <a:srgbClr val="6600CC"/>
                </a:solidFill>
                <a:latin typeface="宋体" panose="02010600030101010101" pitchFamily="2" charset="-122"/>
              </a:rPr>
              <a:t>1               A</a:t>
            </a:r>
          </a:p>
          <a:p>
            <a:pPr algn="ctr" eaLnBrk="1" hangingPunct="1">
              <a:lnSpc>
                <a:spcPct val="90000"/>
              </a:lnSpc>
              <a:buFont typeface="Wingdings" panose="05000000000000000000" pitchFamily="2" charset="2"/>
              <a:buNone/>
            </a:pPr>
            <a:r>
              <a:rPr lang="en-US" altLang="zh-CN" sz="2600" smtClean="0">
                <a:solidFill>
                  <a:srgbClr val="6600CC"/>
                </a:solidFill>
                <a:latin typeface="宋体" panose="02010600030101010101" pitchFamily="2" charset="-122"/>
              </a:rPr>
              <a:t>2               H</a:t>
            </a:r>
          </a:p>
          <a:p>
            <a:pPr algn="ctr" eaLnBrk="1" hangingPunct="1">
              <a:lnSpc>
                <a:spcPct val="90000"/>
              </a:lnSpc>
              <a:buFont typeface="Wingdings" panose="05000000000000000000" pitchFamily="2" charset="2"/>
              <a:buNone/>
            </a:pPr>
            <a:r>
              <a:rPr lang="en-US" altLang="zh-CN" sz="2600" smtClean="0">
                <a:solidFill>
                  <a:srgbClr val="6600CC"/>
                </a:solidFill>
                <a:latin typeface="宋体" panose="02010600030101010101" pitchFamily="2" charset="-122"/>
              </a:rPr>
              <a:t>3               E</a:t>
            </a:r>
          </a:p>
          <a:p>
            <a:pPr algn="ctr" eaLnBrk="1" hangingPunct="1">
              <a:lnSpc>
                <a:spcPct val="90000"/>
              </a:lnSpc>
              <a:buFont typeface="Wingdings" panose="05000000000000000000" pitchFamily="2" charset="2"/>
              <a:buNone/>
            </a:pPr>
            <a:r>
              <a:rPr lang="en-US" altLang="zh-CN" sz="2600" smtClean="0">
                <a:solidFill>
                  <a:srgbClr val="6600CC"/>
                </a:solidFill>
                <a:latin typeface="宋体" panose="02010600030101010101" pitchFamily="2" charset="-122"/>
              </a:rPr>
              <a:t>4               B</a:t>
            </a:r>
          </a:p>
          <a:p>
            <a:pPr algn="ctr" eaLnBrk="1" hangingPunct="1">
              <a:lnSpc>
                <a:spcPct val="90000"/>
              </a:lnSpc>
              <a:buFont typeface="Wingdings" panose="05000000000000000000" pitchFamily="2" charset="2"/>
              <a:buNone/>
            </a:pPr>
            <a:r>
              <a:rPr lang="en-US" altLang="zh-CN" sz="2600" smtClean="0">
                <a:solidFill>
                  <a:srgbClr val="6600CC"/>
                </a:solidFill>
                <a:latin typeface="宋体" panose="02010600030101010101" pitchFamily="2" charset="-122"/>
              </a:rPr>
              <a:t>5               I</a:t>
            </a:r>
          </a:p>
          <a:p>
            <a:pPr algn="ctr" eaLnBrk="1" hangingPunct="1">
              <a:lnSpc>
                <a:spcPct val="90000"/>
              </a:lnSpc>
              <a:buFont typeface="Wingdings" panose="05000000000000000000" pitchFamily="2" charset="2"/>
              <a:buNone/>
            </a:pPr>
            <a:r>
              <a:rPr lang="en-US" altLang="zh-CN" sz="2600" smtClean="0">
                <a:solidFill>
                  <a:srgbClr val="6600CC"/>
                </a:solidFill>
                <a:latin typeface="宋体" panose="02010600030101010101" pitchFamily="2" charset="-122"/>
              </a:rPr>
              <a:t>6               F</a:t>
            </a:r>
          </a:p>
          <a:p>
            <a:pPr algn="ctr" eaLnBrk="1" hangingPunct="1">
              <a:lnSpc>
                <a:spcPct val="90000"/>
              </a:lnSpc>
              <a:buFont typeface="Wingdings" panose="05000000000000000000" pitchFamily="2" charset="2"/>
              <a:buNone/>
            </a:pPr>
            <a:r>
              <a:rPr lang="en-US" altLang="zh-CN" sz="2600" smtClean="0">
                <a:solidFill>
                  <a:srgbClr val="6600CC"/>
                </a:solidFill>
                <a:latin typeface="宋体" panose="02010600030101010101" pitchFamily="2" charset="-122"/>
              </a:rPr>
              <a:t>7               C</a:t>
            </a:r>
          </a:p>
          <a:p>
            <a:pPr algn="ctr" eaLnBrk="1" hangingPunct="1">
              <a:lnSpc>
                <a:spcPct val="90000"/>
              </a:lnSpc>
              <a:buFont typeface="Wingdings" panose="05000000000000000000" pitchFamily="2" charset="2"/>
              <a:buNone/>
            </a:pPr>
            <a:r>
              <a:rPr lang="en-US" altLang="zh-CN" sz="2600" smtClean="0">
                <a:solidFill>
                  <a:srgbClr val="6600CC"/>
                </a:solidFill>
                <a:latin typeface="宋体" panose="02010600030101010101" pitchFamily="2" charset="-122"/>
              </a:rPr>
              <a:t>8               J</a:t>
            </a:r>
          </a:p>
          <a:p>
            <a:pPr algn="ctr" eaLnBrk="1" hangingPunct="1">
              <a:lnSpc>
                <a:spcPct val="90000"/>
              </a:lnSpc>
              <a:buFont typeface="Wingdings" panose="05000000000000000000" pitchFamily="2" charset="2"/>
              <a:buNone/>
            </a:pPr>
            <a:r>
              <a:rPr lang="en-US" altLang="zh-CN" sz="2600" smtClean="0">
                <a:solidFill>
                  <a:srgbClr val="6600CC"/>
                </a:solidFill>
                <a:latin typeface="宋体" panose="02010600030101010101" pitchFamily="2" charset="-122"/>
              </a:rPr>
              <a:t>9               G</a:t>
            </a:r>
          </a:p>
          <a:p>
            <a:pPr algn="ctr" eaLnBrk="1" hangingPunct="1">
              <a:lnSpc>
                <a:spcPct val="90000"/>
              </a:lnSpc>
              <a:buFont typeface="Wingdings" panose="05000000000000000000" pitchFamily="2" charset="2"/>
              <a:buNone/>
            </a:pPr>
            <a:r>
              <a:rPr lang="en-US" altLang="zh-CN" sz="2600" smtClean="0">
                <a:solidFill>
                  <a:srgbClr val="6600CC"/>
                </a:solidFill>
                <a:latin typeface="宋体" panose="02010600030101010101" pitchFamily="2" charset="-122"/>
              </a:rPr>
              <a:t>10               D</a:t>
            </a:r>
          </a:p>
        </p:txBody>
      </p:sp>
      <p:sp>
        <p:nvSpPr>
          <p:cNvPr id="59395" name="Rectangle 4"/>
          <p:cNvSpPr>
            <a:spLocks noChangeArrowheads="1"/>
          </p:cNvSpPr>
          <p:nvPr/>
        </p:nvSpPr>
        <p:spPr bwMode="auto">
          <a:xfrm>
            <a:off x="468313" y="1628775"/>
            <a:ext cx="2663825" cy="549275"/>
          </a:xfrm>
          <a:prstGeom prst="rect">
            <a:avLst/>
          </a:prstGeom>
          <a:noFill/>
          <a:ln w="9525">
            <a:noFill/>
            <a:miter lim="800000"/>
          </a:ln>
        </p:spPr>
        <p:txBody>
          <a:bodyPr>
            <a:spAutoFit/>
          </a:bodyPr>
          <a:lstStyle/>
          <a:p>
            <a:r>
              <a:rPr lang="zh-CN" altLang="en-US" sz="3000" b="1">
                <a:solidFill>
                  <a:srgbClr val="CC3300"/>
                </a:solidFill>
              </a:rPr>
              <a:t>信息优化分布</a:t>
            </a:r>
          </a:p>
        </p:txBody>
      </p:sp>
      <p:sp>
        <p:nvSpPr>
          <p:cNvPr id="59396" name="Rectangle 3"/>
          <p:cNvSpPr>
            <a:spLocks noChangeArrowheads="1"/>
          </p:cNvSpPr>
          <p:nvPr/>
        </p:nvSpPr>
        <p:spPr bwMode="auto">
          <a:xfrm>
            <a:off x="179388" y="2924175"/>
            <a:ext cx="4103687" cy="2879725"/>
          </a:xfrm>
          <a:prstGeom prst="rect">
            <a:avLst/>
          </a:prstGeom>
          <a:noFill/>
          <a:ln w="9525" algn="ctr">
            <a:noFill/>
            <a:miter lim="800000"/>
          </a:ln>
        </p:spPr>
        <p:txBody>
          <a:bodyPr/>
          <a:lstStyle/>
          <a:p>
            <a:pPr marL="342900" indent="-342900" algn="just">
              <a:spcBef>
                <a:spcPct val="20000"/>
              </a:spcBef>
              <a:buClr>
                <a:srgbClr val="CC3300"/>
              </a:buClr>
              <a:buSzPct val="85000"/>
              <a:buFont typeface="Wingdings" panose="05000000000000000000" pitchFamily="2" charset="2"/>
              <a:buChar char="n"/>
            </a:pPr>
            <a:r>
              <a:rPr lang="zh-CN" altLang="en-US" sz="3200">
                <a:solidFill>
                  <a:schemeClr val="tx2"/>
                </a:solidFill>
              </a:rPr>
              <a:t>处理</a:t>
            </a:r>
            <a:r>
              <a:rPr lang="en-US" altLang="zh-CN" sz="3200">
                <a:solidFill>
                  <a:schemeClr val="tx2"/>
                </a:solidFill>
              </a:rPr>
              <a:t>10</a:t>
            </a:r>
            <a:r>
              <a:rPr lang="zh-CN" altLang="en-US" sz="3200">
                <a:solidFill>
                  <a:schemeClr val="tx2"/>
                </a:solidFill>
              </a:rPr>
              <a:t>个记录的总时间为：</a:t>
            </a:r>
            <a:endParaRPr lang="en-US" altLang="zh-CN" sz="2800">
              <a:latin typeface="宋体" panose="02010600030101010101" pitchFamily="2" charset="-122"/>
            </a:endParaRPr>
          </a:p>
          <a:p>
            <a:pPr marL="342900" indent="-342900" algn="just">
              <a:spcBef>
                <a:spcPct val="20000"/>
              </a:spcBef>
              <a:buClr>
                <a:srgbClr val="CC3300"/>
              </a:buClr>
              <a:buSzPct val="85000"/>
              <a:buFont typeface="Wingdings" panose="05000000000000000000" pitchFamily="2" charset="2"/>
              <a:buNone/>
            </a:pPr>
            <a:r>
              <a:rPr lang="en-US" altLang="zh-CN" sz="2800">
                <a:latin typeface="宋体" panose="02010600030101010101" pitchFamily="2" charset="-122"/>
              </a:rPr>
              <a:t>  10</a:t>
            </a:r>
            <a:r>
              <a:rPr lang="zh-CN" altLang="en-US" sz="2800">
                <a:latin typeface="宋体" panose="02010600030101010101" pitchFamily="2" charset="-122"/>
              </a:rPr>
              <a:t>毫秒</a:t>
            </a:r>
            <a:r>
              <a:rPr lang="en-US" altLang="zh-CN" sz="2800">
                <a:latin typeface="宋体" panose="02010600030101010101" pitchFamily="2" charset="-122"/>
              </a:rPr>
              <a:t>(</a:t>
            </a:r>
            <a:r>
              <a:rPr lang="zh-CN" altLang="en-US" sz="2800">
                <a:latin typeface="宋体" panose="02010600030101010101" pitchFamily="2" charset="-122"/>
              </a:rPr>
              <a:t>移动到记录</a:t>
            </a:r>
            <a:r>
              <a:rPr lang="en-US" altLang="zh-CN" sz="2800">
                <a:latin typeface="宋体" panose="02010600030101010101" pitchFamily="2" charset="-122"/>
              </a:rPr>
              <a:t>A</a:t>
            </a:r>
            <a:r>
              <a:rPr lang="zh-CN" altLang="en-US" sz="2800">
                <a:latin typeface="宋体" panose="02010600030101010101" pitchFamily="2" charset="-122"/>
              </a:rPr>
              <a:t>的平均时间</a:t>
            </a:r>
            <a:r>
              <a:rPr lang="en-US" altLang="zh-CN" sz="2800">
                <a:latin typeface="宋体" panose="02010600030101010101" pitchFamily="2" charset="-122"/>
              </a:rPr>
              <a:t>)+10×[2</a:t>
            </a:r>
            <a:r>
              <a:rPr lang="zh-CN" altLang="en-US" sz="2800">
                <a:latin typeface="宋体" panose="02010600030101010101" pitchFamily="2" charset="-122"/>
              </a:rPr>
              <a:t>毫秒（读记录）</a:t>
            </a:r>
            <a:r>
              <a:rPr lang="en-US" altLang="zh-CN" sz="2800">
                <a:latin typeface="宋体" panose="02010600030101010101" pitchFamily="2" charset="-122"/>
              </a:rPr>
              <a:t>×4</a:t>
            </a:r>
            <a:r>
              <a:rPr lang="zh-CN" altLang="en-US" sz="2800">
                <a:latin typeface="宋体" panose="02010600030101010101" pitchFamily="2" charset="-122"/>
              </a:rPr>
              <a:t>毫秒（处理记录）</a:t>
            </a:r>
            <a:r>
              <a:rPr lang="en-US" altLang="zh-CN" sz="2800">
                <a:latin typeface="宋体" panose="02010600030101010101" pitchFamily="2" charset="-122"/>
              </a:rPr>
              <a:t>]=70</a:t>
            </a:r>
            <a:r>
              <a:rPr lang="zh-CN" altLang="en-US" sz="2800">
                <a:latin typeface="宋体" panose="02010600030101010101" pitchFamily="2" charset="-122"/>
              </a:rPr>
              <a:t>毫秒</a:t>
            </a:r>
            <a:endParaRPr lang="en-US" altLang="zh-CN" sz="2800">
              <a:latin typeface="宋体" panose="02010600030101010101" pitchFamily="2" charset="-122"/>
            </a:endParaRPr>
          </a:p>
        </p:txBody>
      </p:sp>
    </p:spTree>
  </p:cSld>
  <p:clrMapOvr>
    <a:masterClrMapping/>
  </p:clrMapOvr>
  <p:transition>
    <p:zoom dir="in"/>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idx="4294967295"/>
          </p:nvPr>
        </p:nvSpPr>
        <p:spPr>
          <a:xfrm>
            <a:off x="609600" y="115888"/>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5.3.4 </a:t>
            </a:r>
            <a:r>
              <a:rPr lang="zh-CN" altLang="en-US" sz="4800" smtClean="0">
                <a:latin typeface="华文新魏" panose="02010800040101010101" pitchFamily="2" charset="-122"/>
                <a:ea typeface="华文新魏" panose="02010800040101010101" pitchFamily="2" charset="-122"/>
              </a:rPr>
              <a:t>交替地址</a:t>
            </a:r>
          </a:p>
        </p:txBody>
      </p:sp>
      <p:sp>
        <p:nvSpPr>
          <p:cNvPr id="60418" name="Rectangle 3"/>
          <p:cNvSpPr>
            <a:spLocks noGrp="1" noChangeArrowheads="1"/>
          </p:cNvSpPr>
          <p:nvPr>
            <p:ph type="body" idx="4294967295"/>
          </p:nvPr>
        </p:nvSpPr>
        <p:spPr>
          <a:xfrm>
            <a:off x="611188" y="1484313"/>
            <a:ext cx="7705725" cy="4687887"/>
          </a:xfrm>
        </p:spPr>
        <p:txBody>
          <a:bodyPr/>
          <a:lstStyle/>
          <a:p>
            <a:pPr algn="just" eaLnBrk="1" hangingPunct="1"/>
            <a:r>
              <a:rPr lang="zh-CN" altLang="en-US" sz="3000" smtClean="0">
                <a:latin typeface="宋体" panose="02010600030101010101" pitchFamily="2" charset="-122"/>
              </a:rPr>
              <a:t>每个记录重复记录在设备的多个区域，读相同的数据，有几个交替地址，也称为多重副本或折迭。</a:t>
            </a:r>
          </a:p>
          <a:p>
            <a:pPr algn="just" eaLnBrk="1" hangingPunct="1"/>
            <a:r>
              <a:rPr lang="zh-CN" altLang="en-US" sz="3000" smtClean="0">
                <a:latin typeface="宋体" panose="02010600030101010101" pitchFamily="2" charset="-122"/>
              </a:rPr>
              <a:t>成功与否取决于下列因素：数据记录总是读出使用，不需修改写入；数据记录占用的存储空间总量不太大；数据使用极为频繁。</a:t>
            </a:r>
            <a:endParaRPr lang="en-US" altLang="zh-CN" sz="3000" smtClean="0">
              <a:latin typeface="宋体" panose="02010600030101010101" pitchFamily="2" charset="-122"/>
            </a:endParaRPr>
          </a:p>
        </p:txBody>
      </p:sp>
    </p:spTree>
  </p:cSld>
  <p:clrMapOvr>
    <a:masterClrMapping/>
  </p:clrMapOvr>
  <p:transition>
    <p:zoom dir="in"/>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idx="4294967295"/>
          </p:nvPr>
        </p:nvSpPr>
        <p:spPr>
          <a:xfrm>
            <a:off x="762000" y="260350"/>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5.1  I/O</a:t>
            </a:r>
            <a:r>
              <a:rPr lang="zh-CN" altLang="en-US" sz="4800" smtClean="0">
                <a:latin typeface="华文新魏" panose="02010800040101010101" pitchFamily="2" charset="-122"/>
                <a:ea typeface="华文新魏" panose="02010800040101010101" pitchFamily="2" charset="-122"/>
              </a:rPr>
              <a:t>硬件原理</a:t>
            </a:r>
          </a:p>
        </p:txBody>
      </p:sp>
      <p:sp>
        <p:nvSpPr>
          <p:cNvPr id="19458" name="Rectangle 3"/>
          <p:cNvSpPr>
            <a:spLocks noGrp="1" noChangeArrowheads="1"/>
          </p:cNvSpPr>
          <p:nvPr>
            <p:ph type="body" idx="4294967295"/>
          </p:nvPr>
        </p:nvSpPr>
        <p:spPr>
          <a:xfrm>
            <a:off x="900113" y="1557338"/>
            <a:ext cx="7559675" cy="4005262"/>
          </a:xfrm>
        </p:spPr>
        <p:txBody>
          <a:bodyPr/>
          <a:lstStyle/>
          <a:p>
            <a:r>
              <a:rPr lang="en-US" altLang="zh-CN" dirty="0" smtClean="0"/>
              <a:t>I/O</a:t>
            </a:r>
            <a:r>
              <a:rPr lang="zh-CN" altLang="en-US" dirty="0" smtClean="0"/>
              <a:t>系统定义</a:t>
            </a:r>
          </a:p>
          <a:p>
            <a:r>
              <a:rPr lang="en-US" altLang="zh-CN" dirty="0" smtClean="0"/>
              <a:t>I/O</a:t>
            </a:r>
            <a:r>
              <a:rPr lang="zh-CN" altLang="en-US" dirty="0" smtClean="0"/>
              <a:t>控制方式 </a:t>
            </a:r>
          </a:p>
          <a:p>
            <a:r>
              <a:rPr lang="zh-CN" altLang="en-US" dirty="0" smtClean="0"/>
              <a:t>设备控制器 </a:t>
            </a:r>
            <a:endParaRPr lang="en-US" altLang="zh-CN" dirty="0" smtClean="0"/>
          </a:p>
        </p:txBody>
      </p:sp>
    </p:spTree>
  </p:cSld>
  <p:clrMapOvr>
    <a:masterClrMapping/>
  </p:clrMapOvr>
  <p:transition>
    <p:cove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idx="4294967295"/>
          </p:nvPr>
        </p:nvSpPr>
        <p:spPr>
          <a:xfrm>
            <a:off x="755650" y="0"/>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5.3.5 </a:t>
            </a:r>
            <a:r>
              <a:rPr lang="zh-CN" altLang="en-US" sz="4800" smtClean="0">
                <a:latin typeface="华文新魏" panose="02010800040101010101" pitchFamily="2" charset="-122"/>
                <a:ea typeface="华文新魏" panose="02010800040101010101" pitchFamily="2" charset="-122"/>
              </a:rPr>
              <a:t>搜查定位</a:t>
            </a:r>
            <a:r>
              <a:rPr lang="en-US" altLang="zh-CN" sz="4800" smtClean="0">
                <a:latin typeface="华文新魏" panose="02010800040101010101" pitchFamily="2" charset="-122"/>
                <a:ea typeface="华文新魏" panose="02010800040101010101" pitchFamily="2" charset="-122"/>
              </a:rPr>
              <a:t>(1)</a:t>
            </a:r>
            <a:endParaRPr lang="zh-CN" altLang="en-US" sz="4800" smtClean="0">
              <a:latin typeface="华文新魏" panose="02010800040101010101" pitchFamily="2" charset="-122"/>
              <a:ea typeface="华文新魏" panose="02010800040101010101" pitchFamily="2" charset="-122"/>
            </a:endParaRPr>
          </a:p>
        </p:txBody>
      </p:sp>
      <p:sp>
        <p:nvSpPr>
          <p:cNvPr id="61442" name="Rectangle 3"/>
          <p:cNvSpPr>
            <a:spLocks noGrp="1" noChangeArrowheads="1"/>
          </p:cNvSpPr>
          <p:nvPr>
            <p:ph type="body" idx="4294967295"/>
          </p:nvPr>
        </p:nvSpPr>
        <p:spPr>
          <a:xfrm>
            <a:off x="539750" y="1268413"/>
            <a:ext cx="8353425" cy="5400675"/>
          </a:xfrm>
        </p:spPr>
        <p:txBody>
          <a:bodyPr/>
          <a:lstStyle/>
          <a:p>
            <a:pPr eaLnBrk="1" hangingPunct="1">
              <a:lnSpc>
                <a:spcPct val="90000"/>
              </a:lnSpc>
            </a:pPr>
            <a:r>
              <a:rPr lang="zh-CN" altLang="en-US" sz="3000" smtClean="0">
                <a:latin typeface="宋体" panose="02010600030101010101" pitchFamily="2" charset="-122"/>
              </a:rPr>
              <a:t>移臂调度有若干策略 </a:t>
            </a:r>
          </a:p>
          <a:p>
            <a:pPr eaLnBrk="1" hangingPunct="1">
              <a:lnSpc>
                <a:spcPct val="90000"/>
              </a:lnSpc>
              <a:buFont typeface="Wingdings" panose="05000000000000000000" pitchFamily="2" charset="2"/>
              <a:buNone/>
            </a:pPr>
            <a:r>
              <a:rPr lang="zh-CN" altLang="en-US" sz="3000" smtClean="0">
                <a:latin typeface="宋体" panose="02010600030101010101" pitchFamily="2" charset="-122"/>
              </a:rPr>
              <a:t> </a:t>
            </a:r>
            <a:r>
              <a:rPr lang="en-US" altLang="zh-CN" sz="3000" smtClean="0">
                <a:latin typeface="宋体" panose="02010600030101010101" pitchFamily="2" charset="-122"/>
              </a:rPr>
              <a:t>(1)“先来先服务” </a:t>
            </a:r>
            <a:r>
              <a:rPr lang="zh-CN" altLang="en-US" sz="3000" smtClean="0">
                <a:latin typeface="宋体" panose="02010600030101010101" pitchFamily="2" charset="-122"/>
              </a:rPr>
              <a:t>算法</a:t>
            </a:r>
            <a:endParaRPr lang="en-US" altLang="zh-CN" sz="3000" smtClean="0">
              <a:latin typeface="宋体" panose="02010600030101010101" pitchFamily="2" charset="-122"/>
            </a:endParaRPr>
          </a:p>
          <a:p>
            <a:pPr eaLnBrk="1" hangingPunct="1">
              <a:lnSpc>
                <a:spcPct val="90000"/>
              </a:lnSpc>
              <a:buFont typeface="Wingdings" panose="05000000000000000000" pitchFamily="2" charset="2"/>
              <a:buNone/>
            </a:pPr>
            <a:r>
              <a:rPr lang="en-US" altLang="zh-CN" sz="3000" smtClean="0">
                <a:latin typeface="宋体" panose="02010600030101010101" pitchFamily="2" charset="-122"/>
              </a:rPr>
              <a:t> (2)“</a:t>
            </a:r>
            <a:r>
              <a:rPr lang="zh-CN" altLang="en-US" sz="3000" smtClean="0">
                <a:latin typeface="宋体" panose="02010600030101010101" pitchFamily="2" charset="-122"/>
              </a:rPr>
              <a:t>最短查找时间优先”算法 </a:t>
            </a:r>
            <a:endParaRPr lang="en-US" altLang="zh-CN" sz="3000" smtClean="0">
              <a:latin typeface="宋体" panose="02010600030101010101" pitchFamily="2" charset="-122"/>
            </a:endParaRPr>
          </a:p>
          <a:p>
            <a:pPr eaLnBrk="1" hangingPunct="1">
              <a:lnSpc>
                <a:spcPct val="90000"/>
              </a:lnSpc>
              <a:buFont typeface="Wingdings" panose="05000000000000000000" pitchFamily="2" charset="2"/>
              <a:buNone/>
            </a:pPr>
            <a:r>
              <a:rPr lang="zh-CN" altLang="en-US" sz="3000" smtClean="0">
                <a:latin typeface="宋体" panose="02010600030101010101" pitchFamily="2" charset="-122"/>
              </a:rPr>
              <a:t> </a:t>
            </a:r>
            <a:r>
              <a:rPr lang="en-US" altLang="zh-CN" sz="3000" smtClean="0">
                <a:latin typeface="宋体" panose="02010600030101010101" pitchFamily="2" charset="-122"/>
              </a:rPr>
              <a:t>(3)“</a:t>
            </a:r>
            <a:r>
              <a:rPr lang="zh-CN" altLang="en-US" sz="3000" smtClean="0">
                <a:latin typeface="宋体" panose="02010600030101010101" pitchFamily="2" charset="-122"/>
              </a:rPr>
              <a:t>扫描”算法</a:t>
            </a:r>
          </a:p>
          <a:p>
            <a:pPr eaLnBrk="1" hangingPunct="1">
              <a:lnSpc>
                <a:spcPct val="90000"/>
              </a:lnSpc>
              <a:buFont typeface="Wingdings" panose="05000000000000000000" pitchFamily="2" charset="2"/>
              <a:buNone/>
            </a:pPr>
            <a:r>
              <a:rPr lang="zh-CN" altLang="en-US" sz="3000" smtClean="0">
                <a:latin typeface="宋体" panose="02010600030101010101" pitchFamily="2" charset="-122"/>
              </a:rPr>
              <a:t> </a:t>
            </a:r>
            <a:r>
              <a:rPr lang="en-US" altLang="zh-CN" sz="3000" smtClean="0">
                <a:latin typeface="宋体" panose="02010600030101010101" pitchFamily="2" charset="-122"/>
              </a:rPr>
              <a:t>(4)“</a:t>
            </a:r>
            <a:r>
              <a:rPr lang="zh-CN" altLang="en-US" sz="3000" smtClean="0">
                <a:latin typeface="宋体" panose="02010600030101010101" pitchFamily="2" charset="-122"/>
              </a:rPr>
              <a:t>分步扫描”算法 </a:t>
            </a:r>
            <a:endParaRPr lang="en-US" altLang="zh-CN" sz="3000" smtClean="0">
              <a:latin typeface="宋体" panose="02010600030101010101" pitchFamily="2" charset="-122"/>
            </a:endParaRPr>
          </a:p>
          <a:p>
            <a:pPr eaLnBrk="1" hangingPunct="1">
              <a:lnSpc>
                <a:spcPct val="90000"/>
              </a:lnSpc>
              <a:buFont typeface="Wingdings" panose="05000000000000000000" pitchFamily="2" charset="2"/>
              <a:buNone/>
            </a:pPr>
            <a:r>
              <a:rPr lang="en-US" altLang="zh-CN" sz="3000" smtClean="0">
                <a:latin typeface="宋体" panose="02010600030101010101" pitchFamily="2" charset="-122"/>
              </a:rPr>
              <a:t> (5)“</a:t>
            </a:r>
            <a:r>
              <a:rPr lang="zh-CN" altLang="en-US" sz="3000" smtClean="0">
                <a:latin typeface="宋体" panose="02010600030101010101" pitchFamily="2" charset="-122"/>
              </a:rPr>
              <a:t>电梯调度”算法</a:t>
            </a:r>
          </a:p>
          <a:p>
            <a:pPr eaLnBrk="1" hangingPunct="1">
              <a:lnSpc>
                <a:spcPct val="90000"/>
              </a:lnSpc>
              <a:buFont typeface="Wingdings" panose="05000000000000000000" pitchFamily="2" charset="2"/>
              <a:buNone/>
            </a:pPr>
            <a:r>
              <a:rPr lang="zh-CN" altLang="en-US" sz="3000" smtClean="0">
                <a:latin typeface="宋体" panose="02010600030101010101" pitchFamily="2" charset="-122"/>
              </a:rPr>
              <a:t> </a:t>
            </a:r>
            <a:r>
              <a:rPr lang="en-US" altLang="zh-CN" sz="3000" smtClean="0">
                <a:latin typeface="宋体" panose="02010600030101010101" pitchFamily="2" charset="-122"/>
              </a:rPr>
              <a:t>(6)“</a:t>
            </a:r>
            <a:r>
              <a:rPr lang="zh-CN" altLang="en-US" sz="3000" smtClean="0">
                <a:latin typeface="宋体" panose="02010600030101010101" pitchFamily="2" charset="-122"/>
              </a:rPr>
              <a:t>循环扫描”算法 </a:t>
            </a:r>
            <a:endParaRPr lang="zh-CN" altLang="en-US" smtClean="0">
              <a:latin typeface="宋体" panose="02010600030101010101" pitchFamily="2" charset="-122"/>
            </a:endParaRPr>
          </a:p>
        </p:txBody>
      </p:sp>
    </p:spTree>
  </p:cSld>
  <p:clrMapOvr>
    <a:masterClrMapping/>
  </p:clrMapOvr>
  <p:transition>
    <p:zoom dir="in"/>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p:txBody>
          <a:bodyPr/>
          <a:lstStyle/>
          <a:p>
            <a:endParaRPr lang="zh-CN" altLang="en-US" smtClean="0"/>
          </a:p>
        </p:txBody>
      </p:sp>
      <p:sp>
        <p:nvSpPr>
          <p:cNvPr id="62466" name="Rectangle 3"/>
          <p:cNvSpPr>
            <a:spLocks noGrp="1" noChangeArrowheads="1"/>
          </p:cNvSpPr>
          <p:nvPr>
            <p:ph type="body" idx="1"/>
          </p:nvPr>
        </p:nvSpPr>
        <p:spPr/>
        <p:txBody>
          <a:bodyPr/>
          <a:lstStyle/>
          <a:p>
            <a:r>
              <a:rPr lang="zh-CN" altLang="en-US" sz="3000" dirty="0" smtClean="0">
                <a:latin typeface="宋体" panose="02010600030101010101" pitchFamily="2" charset="-122"/>
              </a:rPr>
              <a:t>举例：</a:t>
            </a:r>
            <a:r>
              <a:rPr lang="zh-CN" altLang="zh-CN" sz="3000" dirty="0" smtClean="0">
                <a:latin typeface="宋体" panose="02010600030101010101" pitchFamily="2" charset="-122"/>
              </a:rPr>
              <a:t>假如磁盘机共有</a:t>
            </a:r>
            <a:r>
              <a:rPr lang="en-US" altLang="zh-CN" sz="3000" dirty="0" smtClean="0">
                <a:latin typeface="宋体" panose="02010600030101010101" pitchFamily="2" charset="-122"/>
              </a:rPr>
              <a:t>200</a:t>
            </a:r>
            <a:r>
              <a:rPr lang="zh-CN" altLang="zh-CN" sz="3000" dirty="0" smtClean="0">
                <a:latin typeface="宋体" panose="02010600030101010101" pitchFamily="2" charset="-122"/>
              </a:rPr>
              <a:t>个柱面，编号</a:t>
            </a:r>
            <a:r>
              <a:rPr lang="en-US" altLang="zh-CN" sz="3000" dirty="0" smtClean="0">
                <a:latin typeface="宋体" panose="02010600030101010101" pitchFamily="2" charset="-122"/>
              </a:rPr>
              <a:t>0</a:t>
            </a:r>
            <a:r>
              <a:rPr lang="zh-CN" altLang="zh-CN" sz="3000" dirty="0" smtClean="0">
                <a:latin typeface="宋体" panose="02010600030101010101" pitchFamily="2" charset="-122"/>
              </a:rPr>
              <a:t>至</a:t>
            </a:r>
            <a:r>
              <a:rPr lang="en-US" altLang="zh-CN" sz="3000" dirty="0" smtClean="0">
                <a:latin typeface="宋体" panose="02010600030101010101" pitchFamily="2" charset="-122"/>
              </a:rPr>
              <a:t>199</a:t>
            </a:r>
            <a:r>
              <a:rPr lang="zh-CN" altLang="zh-CN" sz="3000" dirty="0" smtClean="0">
                <a:latin typeface="宋体" panose="02010600030101010101" pitchFamily="2" charset="-122"/>
              </a:rPr>
              <a:t>，考虑依次到达下列柱面访问请求序列：</a:t>
            </a:r>
          </a:p>
          <a:p>
            <a:pPr>
              <a:buFont typeface="Wingdings" panose="05000000000000000000" pitchFamily="2" charset="2"/>
              <a:buNone/>
            </a:pPr>
            <a:r>
              <a:rPr lang="en-US" altLang="zh-CN" sz="3000" dirty="0" smtClean="0">
                <a:latin typeface="宋体" panose="02010600030101010101" pitchFamily="2" charset="-122"/>
              </a:rPr>
              <a:t>     150</a:t>
            </a:r>
            <a:r>
              <a:rPr lang="zh-CN" altLang="zh-CN" sz="3000" dirty="0" smtClean="0">
                <a:latin typeface="宋体" panose="02010600030101010101" pitchFamily="2" charset="-122"/>
              </a:rPr>
              <a:t>，</a:t>
            </a:r>
            <a:r>
              <a:rPr lang="en-US" altLang="zh-CN" sz="3000" dirty="0" smtClean="0">
                <a:latin typeface="宋体" panose="02010600030101010101" pitchFamily="2" charset="-122"/>
              </a:rPr>
              <a:t>30</a:t>
            </a:r>
            <a:r>
              <a:rPr lang="zh-CN" altLang="zh-CN" sz="3000" dirty="0" smtClean="0">
                <a:latin typeface="宋体" panose="02010600030101010101" pitchFamily="2" charset="-122"/>
              </a:rPr>
              <a:t>，</a:t>
            </a:r>
            <a:r>
              <a:rPr lang="en-US" altLang="zh-CN" sz="3000" dirty="0" smtClean="0">
                <a:latin typeface="宋体" panose="02010600030101010101" pitchFamily="2" charset="-122"/>
              </a:rPr>
              <a:t>190</a:t>
            </a:r>
            <a:r>
              <a:rPr lang="zh-CN" altLang="zh-CN" sz="3000" dirty="0" smtClean="0">
                <a:latin typeface="宋体" panose="02010600030101010101" pitchFamily="2" charset="-122"/>
              </a:rPr>
              <a:t>，</a:t>
            </a:r>
            <a:r>
              <a:rPr lang="en-US" altLang="zh-CN" sz="3000" dirty="0" smtClean="0">
                <a:latin typeface="宋体" panose="02010600030101010101" pitchFamily="2" charset="-122"/>
              </a:rPr>
              <a:t>20</a:t>
            </a:r>
            <a:r>
              <a:rPr lang="zh-CN" altLang="zh-CN" sz="3000" dirty="0" smtClean="0">
                <a:latin typeface="宋体" panose="02010600030101010101" pitchFamily="2" charset="-122"/>
              </a:rPr>
              <a:t>，</a:t>
            </a:r>
            <a:r>
              <a:rPr lang="en-US" altLang="zh-CN" sz="3000" dirty="0" smtClean="0">
                <a:latin typeface="宋体" panose="02010600030101010101" pitchFamily="2" charset="-122"/>
              </a:rPr>
              <a:t>100</a:t>
            </a:r>
            <a:r>
              <a:rPr lang="zh-CN" altLang="zh-CN" sz="3000" dirty="0" smtClean="0">
                <a:latin typeface="宋体" panose="02010600030101010101" pitchFamily="2" charset="-122"/>
              </a:rPr>
              <a:t>，</a:t>
            </a:r>
            <a:r>
              <a:rPr lang="en-US" altLang="zh-CN" sz="3000" dirty="0" smtClean="0">
                <a:latin typeface="宋体" panose="02010600030101010101" pitchFamily="2" charset="-122"/>
              </a:rPr>
              <a:t>55</a:t>
            </a:r>
            <a:r>
              <a:rPr lang="zh-CN" altLang="zh-CN" sz="3000" dirty="0" smtClean="0">
                <a:latin typeface="宋体" panose="02010600030101010101" pitchFamily="2" charset="-122"/>
              </a:rPr>
              <a:t>，</a:t>
            </a:r>
            <a:r>
              <a:rPr lang="en-US" altLang="zh-CN" sz="3000" dirty="0" smtClean="0">
                <a:latin typeface="宋体" panose="02010600030101010101" pitchFamily="2" charset="-122"/>
              </a:rPr>
              <a:t>90</a:t>
            </a:r>
            <a:endParaRPr lang="zh-CN" altLang="zh-CN" sz="3000" dirty="0" smtClean="0">
              <a:latin typeface="宋体" panose="02010600030101010101" pitchFamily="2" charset="-122"/>
            </a:endParaRPr>
          </a:p>
          <a:p>
            <a:r>
              <a:rPr lang="zh-CN" altLang="zh-CN" sz="3000" dirty="0" smtClean="0">
                <a:latin typeface="宋体" panose="02010600030101010101" pitchFamily="2" charset="-122"/>
              </a:rPr>
              <a:t>同时假</a:t>
            </a:r>
            <a:r>
              <a:rPr lang="zh-CN" altLang="en-US" sz="3000" dirty="0" smtClean="0">
                <a:latin typeface="宋体" panose="02010600030101010101" pitchFamily="2" charset="-122"/>
              </a:rPr>
              <a:t>设</a:t>
            </a:r>
            <a:r>
              <a:rPr lang="zh-CN" altLang="zh-CN" sz="3000" dirty="0" smtClean="0">
                <a:latin typeface="宋体" panose="02010600030101010101" pitchFamily="2" charset="-122"/>
              </a:rPr>
              <a:t>磁头当前处于</a:t>
            </a:r>
            <a:r>
              <a:rPr lang="en-US" altLang="zh-CN" sz="3000" dirty="0" smtClean="0">
                <a:latin typeface="宋体" panose="02010600030101010101" pitchFamily="2" charset="-122"/>
              </a:rPr>
              <a:t>50</a:t>
            </a:r>
            <a:r>
              <a:rPr lang="zh-CN" altLang="zh-CN" sz="3000" dirty="0" smtClean="0">
                <a:latin typeface="宋体" panose="02010600030101010101" pitchFamily="2" charset="-122"/>
              </a:rPr>
              <a:t>号柱面位置，且正在向柱面号大的方向移动。</a:t>
            </a:r>
            <a:endParaRPr lang="zh-CN" altLang="en-US" sz="3000" dirty="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1"/>
          <p:cNvSpPr>
            <a:spLocks noGrp="1"/>
          </p:cNvSpPr>
          <p:nvPr>
            <p:ph type="title" idx="4294967295"/>
          </p:nvPr>
        </p:nvSpPr>
        <p:spPr>
          <a:xfrm>
            <a:off x="611188" y="188913"/>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(1)“先来先服务” </a:t>
            </a:r>
            <a:r>
              <a:rPr lang="zh-CN" altLang="en-US" sz="4800" smtClean="0">
                <a:latin typeface="华文新魏" panose="02010800040101010101" pitchFamily="2" charset="-122"/>
                <a:ea typeface="华文新魏" panose="02010800040101010101" pitchFamily="2" charset="-122"/>
              </a:rPr>
              <a:t>算法</a:t>
            </a:r>
          </a:p>
        </p:txBody>
      </p:sp>
      <p:sp>
        <p:nvSpPr>
          <p:cNvPr id="63490" name="内容占位符 2"/>
          <p:cNvSpPr>
            <a:spLocks noGrp="1"/>
          </p:cNvSpPr>
          <p:nvPr>
            <p:ph idx="4294967295"/>
          </p:nvPr>
        </p:nvSpPr>
        <p:spPr>
          <a:xfrm>
            <a:off x="611188" y="1341438"/>
            <a:ext cx="8207375" cy="2447925"/>
          </a:xfrm>
        </p:spPr>
        <p:txBody>
          <a:bodyPr/>
          <a:lstStyle/>
          <a:p>
            <a:r>
              <a:rPr lang="zh-CN" altLang="zh-CN" sz="3000" smtClean="0">
                <a:latin typeface="宋体" panose="02010600030101010101" pitchFamily="2" charset="-122"/>
              </a:rPr>
              <a:t>磁盘臂是随机移动的，不考虑各</a:t>
            </a:r>
            <a:r>
              <a:rPr lang="en-US" altLang="zh-CN" sz="3000" smtClean="0">
                <a:latin typeface="宋体" panose="02010600030101010101" pitchFamily="2" charset="-122"/>
              </a:rPr>
              <a:t>I</a:t>
            </a:r>
            <a:r>
              <a:rPr lang="zh-CN" altLang="zh-CN" sz="3000" smtClean="0">
                <a:latin typeface="宋体" panose="02010600030101010101" pitchFamily="2" charset="-122"/>
              </a:rPr>
              <a:t>／</a:t>
            </a:r>
            <a:r>
              <a:rPr lang="en-US" altLang="zh-CN" sz="3000" smtClean="0">
                <a:latin typeface="宋体" panose="02010600030101010101" pitchFamily="2" charset="-122"/>
              </a:rPr>
              <a:t>O</a:t>
            </a:r>
            <a:r>
              <a:rPr lang="zh-CN" altLang="zh-CN" sz="3000" smtClean="0">
                <a:latin typeface="宋体" panose="02010600030101010101" pitchFamily="2" charset="-122"/>
              </a:rPr>
              <a:t>请求间的相对次序和移动臂当前所处位置，进程等待</a:t>
            </a:r>
            <a:r>
              <a:rPr lang="en-US" altLang="zh-CN" sz="3000" smtClean="0">
                <a:latin typeface="宋体" panose="02010600030101010101" pitchFamily="2" charset="-122"/>
              </a:rPr>
              <a:t>I</a:t>
            </a:r>
            <a:r>
              <a:rPr lang="zh-CN" altLang="zh-CN" sz="3000" smtClean="0">
                <a:latin typeface="宋体" panose="02010600030101010101" pitchFamily="2" charset="-122"/>
              </a:rPr>
              <a:t>／</a:t>
            </a:r>
            <a:r>
              <a:rPr lang="en-US" altLang="zh-CN" sz="3000" smtClean="0">
                <a:latin typeface="宋体" panose="02010600030101010101" pitchFamily="2" charset="-122"/>
              </a:rPr>
              <a:t>O</a:t>
            </a:r>
            <a:r>
              <a:rPr lang="zh-CN" altLang="zh-CN" sz="3000" smtClean="0">
                <a:latin typeface="宋体" panose="02010600030101010101" pitchFamily="2" charset="-122"/>
              </a:rPr>
              <a:t>请求时间会很长，寻道性能较差。</a:t>
            </a:r>
            <a:endParaRPr lang="en-US" altLang="zh-CN" sz="3000" smtClean="0">
              <a:latin typeface="宋体" panose="02010600030101010101" pitchFamily="2" charset="-122"/>
            </a:endParaRPr>
          </a:p>
          <a:p>
            <a:r>
              <a:rPr lang="zh-CN" altLang="zh-CN" sz="3000" smtClean="0">
                <a:latin typeface="宋体" panose="02010600030101010101" pitchFamily="2" charset="-122"/>
              </a:rPr>
              <a:t>移动臂移动柱面总数</a:t>
            </a:r>
            <a:r>
              <a:rPr lang="en-US" altLang="zh-CN" sz="3000" smtClean="0">
                <a:latin typeface="宋体" panose="02010600030101010101" pitchFamily="2" charset="-122"/>
              </a:rPr>
              <a:t>=710。</a:t>
            </a:r>
            <a:endParaRPr lang="zh-CN" altLang="en-US" sz="3000" smtClean="0">
              <a:latin typeface="宋体" panose="02010600030101010101" pitchFamily="2" charset="-122"/>
            </a:endParaRPr>
          </a:p>
        </p:txBody>
      </p:sp>
      <p:grpSp>
        <p:nvGrpSpPr>
          <p:cNvPr id="63491" name="Group 2"/>
          <p:cNvGrpSpPr/>
          <p:nvPr/>
        </p:nvGrpSpPr>
        <p:grpSpPr bwMode="auto">
          <a:xfrm>
            <a:off x="684213" y="4005263"/>
            <a:ext cx="7559675" cy="2376487"/>
            <a:chOff x="1017" y="8436"/>
            <a:chExt cx="8308" cy="1562"/>
          </a:xfrm>
        </p:grpSpPr>
        <p:grpSp>
          <p:nvGrpSpPr>
            <p:cNvPr id="63492" name="Group 3"/>
            <p:cNvGrpSpPr/>
            <p:nvPr/>
          </p:nvGrpSpPr>
          <p:grpSpPr bwMode="auto">
            <a:xfrm>
              <a:off x="1017" y="8436"/>
              <a:ext cx="8308" cy="1455"/>
              <a:chOff x="1017" y="8436"/>
              <a:chExt cx="8308" cy="1455"/>
            </a:xfrm>
          </p:grpSpPr>
          <p:sp>
            <p:nvSpPr>
              <p:cNvPr id="108548" name="Text Box 4"/>
              <p:cNvSpPr txBox="1">
                <a:spLocks noChangeArrowheads="1"/>
              </p:cNvSpPr>
              <p:nvPr/>
            </p:nvSpPr>
            <p:spPr bwMode="auto">
              <a:xfrm>
                <a:off x="1017" y="8436"/>
                <a:ext cx="8308" cy="548"/>
              </a:xfrm>
              <a:prstGeom prst="rect">
                <a:avLst/>
              </a:prstGeom>
              <a:solidFill>
                <a:schemeClr val="accent2">
                  <a:lumMod val="40000"/>
                  <a:lumOff val="60000"/>
                </a:schemeClr>
              </a:solidFill>
              <a:ln w="9525">
                <a:noFill/>
                <a:miter lim="800000"/>
              </a:ln>
            </p:spPr>
            <p:txBody>
              <a:bodyPr/>
              <a:lstStyle/>
              <a:p>
                <a:pPr algn="just">
                  <a:defRPr/>
                </a:pPr>
                <a:r>
                  <a:rPr lang="en-US" altLang="zh-CN" sz="1000" b="1" dirty="0">
                    <a:latin typeface="Calibri" panose="020F0502020204030204" pitchFamily="34" charset="0"/>
                    <a:ea typeface="宋体" panose="02010600030101010101" pitchFamily="2" charset="-122"/>
                  </a:rPr>
                  <a:t>         0            15             30                      50                                    90                                                       150                                    190                199</a:t>
                </a:r>
              </a:p>
              <a:p>
                <a:pPr algn="just">
                  <a:defRPr/>
                </a:pPr>
                <a:endParaRPr lang="en-US" altLang="zh-CN" sz="1000" dirty="0">
                  <a:ea typeface="宋体" panose="02010600030101010101" pitchFamily="2" charset="-122"/>
                </a:endParaRPr>
              </a:p>
              <a:p>
                <a:pPr algn="just">
                  <a:defRPr/>
                </a:pPr>
                <a:endParaRPr lang="en-US" altLang="zh-CN" sz="1000" dirty="0">
                  <a:ea typeface="宋体" panose="02010600030101010101" pitchFamily="2" charset="-122"/>
                </a:endParaRPr>
              </a:p>
              <a:p>
                <a:pPr>
                  <a:defRPr/>
                </a:pPr>
                <a:endParaRPr lang="zh-CN" altLang="zh-CN" dirty="0">
                  <a:ea typeface="宋体" panose="02010600030101010101" pitchFamily="2" charset="-122"/>
                </a:endParaRPr>
              </a:p>
            </p:txBody>
          </p:sp>
          <p:sp>
            <p:nvSpPr>
              <p:cNvPr id="63495" name="Line 5"/>
              <p:cNvSpPr>
                <a:spLocks noChangeShapeType="1"/>
              </p:cNvSpPr>
              <p:nvPr/>
            </p:nvSpPr>
            <p:spPr bwMode="auto">
              <a:xfrm>
                <a:off x="1039" y="8992"/>
                <a:ext cx="7805" cy="0"/>
              </a:xfrm>
              <a:prstGeom prst="line">
                <a:avLst/>
              </a:prstGeom>
              <a:noFill/>
              <a:ln w="9525">
                <a:solidFill>
                  <a:srgbClr val="000000"/>
                </a:solidFill>
                <a:round/>
              </a:ln>
            </p:spPr>
            <p:txBody>
              <a:bodyPr/>
              <a:lstStyle/>
              <a:p>
                <a:endParaRPr lang="zh-CN" altLang="en-US"/>
              </a:p>
            </p:txBody>
          </p:sp>
          <p:sp>
            <p:nvSpPr>
              <p:cNvPr id="63496" name="Line 6"/>
              <p:cNvSpPr>
                <a:spLocks noChangeShapeType="1"/>
              </p:cNvSpPr>
              <p:nvPr/>
            </p:nvSpPr>
            <p:spPr bwMode="auto">
              <a:xfrm>
                <a:off x="1426" y="8796"/>
                <a:ext cx="0" cy="328"/>
              </a:xfrm>
              <a:prstGeom prst="line">
                <a:avLst/>
              </a:prstGeom>
              <a:noFill/>
              <a:ln w="9525">
                <a:solidFill>
                  <a:srgbClr val="000000"/>
                </a:solidFill>
                <a:round/>
              </a:ln>
            </p:spPr>
            <p:txBody>
              <a:bodyPr/>
              <a:lstStyle/>
              <a:p>
                <a:endParaRPr lang="zh-CN" altLang="en-US"/>
              </a:p>
            </p:txBody>
          </p:sp>
          <p:sp>
            <p:nvSpPr>
              <p:cNvPr id="63497" name="Line 7"/>
              <p:cNvSpPr>
                <a:spLocks noChangeShapeType="1"/>
              </p:cNvSpPr>
              <p:nvPr/>
            </p:nvSpPr>
            <p:spPr bwMode="auto">
              <a:xfrm>
                <a:off x="1902" y="8796"/>
                <a:ext cx="0" cy="328"/>
              </a:xfrm>
              <a:prstGeom prst="line">
                <a:avLst/>
              </a:prstGeom>
              <a:noFill/>
              <a:ln w="9525">
                <a:solidFill>
                  <a:srgbClr val="000000"/>
                </a:solidFill>
                <a:round/>
              </a:ln>
            </p:spPr>
            <p:txBody>
              <a:bodyPr/>
              <a:lstStyle/>
              <a:p>
                <a:endParaRPr lang="zh-CN" altLang="en-US"/>
              </a:p>
            </p:txBody>
          </p:sp>
          <p:sp>
            <p:nvSpPr>
              <p:cNvPr id="63498" name="Line 8"/>
              <p:cNvSpPr>
                <a:spLocks noChangeShapeType="1"/>
              </p:cNvSpPr>
              <p:nvPr/>
            </p:nvSpPr>
            <p:spPr bwMode="auto">
              <a:xfrm>
                <a:off x="2486" y="8796"/>
                <a:ext cx="0" cy="328"/>
              </a:xfrm>
              <a:prstGeom prst="line">
                <a:avLst/>
              </a:prstGeom>
              <a:noFill/>
              <a:ln w="9525">
                <a:solidFill>
                  <a:srgbClr val="000000"/>
                </a:solidFill>
                <a:round/>
              </a:ln>
            </p:spPr>
            <p:txBody>
              <a:bodyPr/>
              <a:lstStyle/>
              <a:p>
                <a:endParaRPr lang="zh-CN" altLang="en-US"/>
              </a:p>
            </p:txBody>
          </p:sp>
          <p:sp>
            <p:nvSpPr>
              <p:cNvPr id="63499" name="Line 9"/>
              <p:cNvSpPr>
                <a:spLocks noChangeShapeType="1"/>
              </p:cNvSpPr>
              <p:nvPr/>
            </p:nvSpPr>
            <p:spPr bwMode="auto">
              <a:xfrm>
                <a:off x="3301" y="8763"/>
                <a:ext cx="0" cy="328"/>
              </a:xfrm>
              <a:prstGeom prst="line">
                <a:avLst/>
              </a:prstGeom>
              <a:noFill/>
              <a:ln w="9525">
                <a:solidFill>
                  <a:srgbClr val="000000"/>
                </a:solidFill>
                <a:round/>
              </a:ln>
            </p:spPr>
            <p:txBody>
              <a:bodyPr/>
              <a:lstStyle/>
              <a:p>
                <a:endParaRPr lang="zh-CN" altLang="en-US"/>
              </a:p>
            </p:txBody>
          </p:sp>
          <p:sp>
            <p:nvSpPr>
              <p:cNvPr id="63500" name="Line 10"/>
              <p:cNvSpPr>
                <a:spLocks noChangeShapeType="1"/>
              </p:cNvSpPr>
              <p:nvPr/>
            </p:nvSpPr>
            <p:spPr bwMode="auto">
              <a:xfrm>
                <a:off x="4592" y="8735"/>
                <a:ext cx="0" cy="328"/>
              </a:xfrm>
              <a:prstGeom prst="line">
                <a:avLst/>
              </a:prstGeom>
              <a:noFill/>
              <a:ln w="9525">
                <a:solidFill>
                  <a:srgbClr val="000000"/>
                </a:solidFill>
                <a:round/>
              </a:ln>
            </p:spPr>
            <p:txBody>
              <a:bodyPr/>
              <a:lstStyle/>
              <a:p>
                <a:endParaRPr lang="zh-CN" altLang="en-US"/>
              </a:p>
            </p:txBody>
          </p:sp>
          <p:sp>
            <p:nvSpPr>
              <p:cNvPr id="63501" name="Line 11"/>
              <p:cNvSpPr>
                <a:spLocks noChangeShapeType="1"/>
              </p:cNvSpPr>
              <p:nvPr/>
            </p:nvSpPr>
            <p:spPr bwMode="auto">
              <a:xfrm>
                <a:off x="6494" y="8730"/>
                <a:ext cx="0" cy="328"/>
              </a:xfrm>
              <a:prstGeom prst="line">
                <a:avLst/>
              </a:prstGeom>
              <a:noFill/>
              <a:ln w="9525">
                <a:solidFill>
                  <a:srgbClr val="000000"/>
                </a:solidFill>
                <a:round/>
              </a:ln>
            </p:spPr>
            <p:txBody>
              <a:bodyPr/>
              <a:lstStyle/>
              <a:p>
                <a:endParaRPr lang="zh-CN" altLang="en-US"/>
              </a:p>
            </p:txBody>
          </p:sp>
          <p:sp>
            <p:nvSpPr>
              <p:cNvPr id="63502" name="Line 12"/>
              <p:cNvSpPr>
                <a:spLocks noChangeShapeType="1"/>
              </p:cNvSpPr>
              <p:nvPr/>
            </p:nvSpPr>
            <p:spPr bwMode="auto">
              <a:xfrm>
                <a:off x="7838" y="8763"/>
                <a:ext cx="0" cy="328"/>
              </a:xfrm>
              <a:prstGeom prst="line">
                <a:avLst/>
              </a:prstGeom>
              <a:noFill/>
              <a:ln w="9525">
                <a:solidFill>
                  <a:srgbClr val="000000"/>
                </a:solidFill>
                <a:round/>
              </a:ln>
            </p:spPr>
            <p:txBody>
              <a:bodyPr/>
              <a:lstStyle/>
              <a:p>
                <a:endParaRPr lang="zh-CN" altLang="en-US"/>
              </a:p>
            </p:txBody>
          </p:sp>
          <p:sp>
            <p:nvSpPr>
              <p:cNvPr id="63503" name="Line 13"/>
              <p:cNvSpPr>
                <a:spLocks noChangeShapeType="1"/>
              </p:cNvSpPr>
              <p:nvPr/>
            </p:nvSpPr>
            <p:spPr bwMode="auto">
              <a:xfrm>
                <a:off x="8524" y="8763"/>
                <a:ext cx="0" cy="328"/>
              </a:xfrm>
              <a:prstGeom prst="line">
                <a:avLst/>
              </a:prstGeom>
              <a:noFill/>
              <a:ln w="9525">
                <a:solidFill>
                  <a:srgbClr val="000000"/>
                </a:solidFill>
                <a:round/>
              </a:ln>
            </p:spPr>
            <p:txBody>
              <a:bodyPr/>
              <a:lstStyle/>
              <a:p>
                <a:endParaRPr lang="zh-CN" altLang="en-US"/>
              </a:p>
            </p:txBody>
          </p:sp>
          <p:sp>
            <p:nvSpPr>
              <p:cNvPr id="63504" name="Line 14"/>
              <p:cNvSpPr>
                <a:spLocks noChangeShapeType="1"/>
              </p:cNvSpPr>
              <p:nvPr/>
            </p:nvSpPr>
            <p:spPr bwMode="auto">
              <a:xfrm>
                <a:off x="3233" y="8992"/>
                <a:ext cx="3261" cy="241"/>
              </a:xfrm>
              <a:prstGeom prst="line">
                <a:avLst/>
              </a:prstGeom>
              <a:noFill/>
              <a:ln w="9525">
                <a:solidFill>
                  <a:srgbClr val="000000"/>
                </a:solidFill>
                <a:round/>
                <a:tailEnd type="triangle" w="med" len="med"/>
              </a:ln>
            </p:spPr>
            <p:txBody>
              <a:bodyPr/>
              <a:lstStyle/>
              <a:p>
                <a:endParaRPr lang="zh-CN" altLang="en-US"/>
              </a:p>
            </p:txBody>
          </p:sp>
          <p:sp>
            <p:nvSpPr>
              <p:cNvPr id="63505" name="Line 15"/>
              <p:cNvSpPr>
                <a:spLocks noChangeShapeType="1"/>
              </p:cNvSpPr>
              <p:nvPr/>
            </p:nvSpPr>
            <p:spPr bwMode="auto">
              <a:xfrm flipH="1">
                <a:off x="2486" y="9233"/>
                <a:ext cx="3936" cy="68"/>
              </a:xfrm>
              <a:prstGeom prst="line">
                <a:avLst/>
              </a:prstGeom>
              <a:noFill/>
              <a:ln w="9525">
                <a:solidFill>
                  <a:srgbClr val="000000"/>
                </a:solidFill>
                <a:round/>
                <a:tailEnd type="triangle" w="med" len="med"/>
              </a:ln>
            </p:spPr>
            <p:txBody>
              <a:bodyPr/>
              <a:lstStyle/>
              <a:p>
                <a:endParaRPr lang="zh-CN" altLang="en-US"/>
              </a:p>
            </p:txBody>
          </p:sp>
          <p:sp>
            <p:nvSpPr>
              <p:cNvPr id="63506" name="Line 16"/>
              <p:cNvSpPr>
                <a:spLocks noChangeShapeType="1"/>
              </p:cNvSpPr>
              <p:nvPr/>
            </p:nvSpPr>
            <p:spPr bwMode="auto">
              <a:xfrm>
                <a:off x="2486" y="9301"/>
                <a:ext cx="5352" cy="149"/>
              </a:xfrm>
              <a:prstGeom prst="line">
                <a:avLst/>
              </a:prstGeom>
              <a:noFill/>
              <a:ln w="9525">
                <a:solidFill>
                  <a:srgbClr val="000000"/>
                </a:solidFill>
                <a:round/>
                <a:tailEnd type="triangle" w="med" len="med"/>
              </a:ln>
            </p:spPr>
            <p:txBody>
              <a:bodyPr/>
              <a:lstStyle/>
              <a:p>
                <a:endParaRPr lang="zh-CN" altLang="en-US"/>
              </a:p>
            </p:txBody>
          </p:sp>
          <p:sp>
            <p:nvSpPr>
              <p:cNvPr id="63507" name="Line 17"/>
              <p:cNvSpPr>
                <a:spLocks noChangeShapeType="1"/>
              </p:cNvSpPr>
              <p:nvPr/>
            </p:nvSpPr>
            <p:spPr bwMode="auto">
              <a:xfrm flipH="1">
                <a:off x="2024" y="9450"/>
                <a:ext cx="5814" cy="122"/>
              </a:xfrm>
              <a:prstGeom prst="line">
                <a:avLst/>
              </a:prstGeom>
              <a:noFill/>
              <a:ln w="9525">
                <a:solidFill>
                  <a:srgbClr val="000000"/>
                </a:solidFill>
                <a:round/>
                <a:tailEnd type="triangle" w="med" len="med"/>
              </a:ln>
            </p:spPr>
            <p:txBody>
              <a:bodyPr/>
              <a:lstStyle/>
              <a:p>
                <a:endParaRPr lang="zh-CN" altLang="en-US"/>
              </a:p>
            </p:txBody>
          </p:sp>
          <p:sp>
            <p:nvSpPr>
              <p:cNvPr id="63508" name="Line 18"/>
              <p:cNvSpPr>
                <a:spLocks noChangeShapeType="1"/>
              </p:cNvSpPr>
              <p:nvPr/>
            </p:nvSpPr>
            <p:spPr bwMode="auto">
              <a:xfrm>
                <a:off x="2024" y="9572"/>
                <a:ext cx="2934" cy="123"/>
              </a:xfrm>
              <a:prstGeom prst="line">
                <a:avLst/>
              </a:prstGeom>
              <a:noFill/>
              <a:ln w="9525">
                <a:solidFill>
                  <a:srgbClr val="000000"/>
                </a:solidFill>
                <a:round/>
                <a:tailEnd type="triangle" w="med" len="med"/>
              </a:ln>
            </p:spPr>
            <p:txBody>
              <a:bodyPr/>
              <a:lstStyle/>
              <a:p>
                <a:endParaRPr lang="zh-CN" altLang="en-US"/>
              </a:p>
            </p:txBody>
          </p:sp>
          <p:sp>
            <p:nvSpPr>
              <p:cNvPr id="63509" name="Line 19"/>
              <p:cNvSpPr>
                <a:spLocks noChangeShapeType="1"/>
              </p:cNvSpPr>
              <p:nvPr/>
            </p:nvSpPr>
            <p:spPr bwMode="auto">
              <a:xfrm flipH="1">
                <a:off x="3491" y="9737"/>
                <a:ext cx="1332" cy="154"/>
              </a:xfrm>
              <a:prstGeom prst="line">
                <a:avLst/>
              </a:prstGeom>
              <a:noFill/>
              <a:ln w="9525">
                <a:solidFill>
                  <a:srgbClr val="000000"/>
                </a:solidFill>
                <a:round/>
                <a:tailEnd type="triangle" w="med" len="med"/>
              </a:ln>
            </p:spPr>
            <p:txBody>
              <a:bodyPr/>
              <a:lstStyle/>
              <a:p>
                <a:endParaRPr lang="zh-CN" altLang="en-US"/>
              </a:p>
            </p:txBody>
          </p:sp>
        </p:grpSp>
        <p:sp>
          <p:nvSpPr>
            <p:cNvPr id="63493" name="Line 20"/>
            <p:cNvSpPr>
              <a:spLocks noChangeShapeType="1"/>
            </p:cNvSpPr>
            <p:nvPr/>
          </p:nvSpPr>
          <p:spPr bwMode="auto">
            <a:xfrm>
              <a:off x="3491" y="9891"/>
              <a:ext cx="1101" cy="107"/>
            </a:xfrm>
            <a:prstGeom prst="line">
              <a:avLst/>
            </a:prstGeom>
            <a:noFill/>
            <a:ln w="9525">
              <a:solidFill>
                <a:srgbClr val="000000"/>
              </a:solidFill>
              <a:round/>
              <a:tailEnd type="triangle" w="med" len="med"/>
            </a:ln>
          </p:spPr>
          <p:txBody>
            <a:bodyPr/>
            <a:lstStyle/>
            <a:p>
              <a:endParaRPr lang="zh-CN" altLang="en-US"/>
            </a:p>
          </p:txBody>
        </p:sp>
      </p:grpSp>
      <p:grpSp>
        <p:nvGrpSpPr>
          <p:cNvPr id="63513" name="Group 25"/>
          <p:cNvGrpSpPr/>
          <p:nvPr/>
        </p:nvGrpSpPr>
        <p:grpSpPr bwMode="auto">
          <a:xfrm>
            <a:off x="1619250" y="3378200"/>
            <a:ext cx="5253038" cy="519113"/>
            <a:chOff x="1020" y="2128"/>
            <a:chExt cx="3309" cy="327"/>
          </a:xfrm>
        </p:grpSpPr>
        <p:sp>
          <p:nvSpPr>
            <p:cNvPr id="63511" name="Rectangle 23"/>
            <p:cNvSpPr>
              <a:spLocks noChangeArrowheads="1"/>
            </p:cNvSpPr>
            <p:nvPr/>
          </p:nvSpPr>
          <p:spPr bwMode="auto">
            <a:xfrm>
              <a:off x="1429" y="2160"/>
              <a:ext cx="2900" cy="288"/>
            </a:xfrm>
            <a:prstGeom prst="rect">
              <a:avLst/>
            </a:prstGeom>
            <a:noFill/>
            <a:ln w="9525">
              <a:noFill/>
              <a:miter lim="800000"/>
            </a:ln>
            <a:effectLst/>
          </p:spPr>
          <p:txBody>
            <a:bodyPr wrap="none">
              <a:spAutoFit/>
            </a:bodyPr>
            <a:lstStyle/>
            <a:p>
              <a:pPr eaLnBrk="0" hangingPunct="0">
                <a:spcBef>
                  <a:spcPct val="20000"/>
                </a:spcBef>
                <a:buClr>
                  <a:srgbClr val="CC3300"/>
                </a:buClr>
                <a:buSzPct val="85000"/>
                <a:buFont typeface="Wingdings" panose="05000000000000000000" pitchFamily="2" charset="2"/>
                <a:buNone/>
              </a:pPr>
              <a:r>
                <a:rPr lang="en-US" altLang="zh-CN">
                  <a:solidFill>
                    <a:srgbClr val="FF3300"/>
                  </a:solidFill>
                </a:rPr>
                <a:t>150</a:t>
              </a:r>
              <a:r>
                <a:rPr lang="zh-CN" altLang="zh-CN">
                  <a:solidFill>
                    <a:srgbClr val="FF3300"/>
                  </a:solidFill>
                </a:rPr>
                <a:t>，</a:t>
              </a:r>
              <a:r>
                <a:rPr lang="en-US" altLang="zh-CN">
                  <a:solidFill>
                    <a:srgbClr val="FF3300"/>
                  </a:solidFill>
                </a:rPr>
                <a:t>30</a:t>
              </a:r>
              <a:r>
                <a:rPr lang="zh-CN" altLang="zh-CN">
                  <a:solidFill>
                    <a:srgbClr val="FF3300"/>
                  </a:solidFill>
                </a:rPr>
                <a:t>，</a:t>
              </a:r>
              <a:r>
                <a:rPr lang="en-US" altLang="zh-CN">
                  <a:solidFill>
                    <a:srgbClr val="FF3300"/>
                  </a:solidFill>
                </a:rPr>
                <a:t>190</a:t>
              </a:r>
              <a:r>
                <a:rPr lang="zh-CN" altLang="zh-CN">
                  <a:solidFill>
                    <a:srgbClr val="FF3300"/>
                  </a:solidFill>
                </a:rPr>
                <a:t>，</a:t>
              </a:r>
              <a:r>
                <a:rPr lang="en-US" altLang="zh-CN">
                  <a:solidFill>
                    <a:srgbClr val="FF3300"/>
                  </a:solidFill>
                </a:rPr>
                <a:t>20</a:t>
              </a:r>
              <a:r>
                <a:rPr lang="zh-CN" altLang="zh-CN">
                  <a:solidFill>
                    <a:srgbClr val="FF3300"/>
                  </a:solidFill>
                </a:rPr>
                <a:t>，</a:t>
              </a:r>
              <a:r>
                <a:rPr lang="en-US" altLang="zh-CN">
                  <a:solidFill>
                    <a:srgbClr val="FF3300"/>
                  </a:solidFill>
                </a:rPr>
                <a:t>100</a:t>
              </a:r>
              <a:r>
                <a:rPr lang="zh-CN" altLang="zh-CN">
                  <a:solidFill>
                    <a:srgbClr val="FF3300"/>
                  </a:solidFill>
                </a:rPr>
                <a:t>，</a:t>
              </a:r>
              <a:r>
                <a:rPr lang="en-US" altLang="zh-CN">
                  <a:solidFill>
                    <a:srgbClr val="FF3300"/>
                  </a:solidFill>
                </a:rPr>
                <a:t>55</a:t>
              </a:r>
              <a:r>
                <a:rPr lang="zh-CN" altLang="zh-CN">
                  <a:solidFill>
                    <a:srgbClr val="FF3300"/>
                  </a:solidFill>
                </a:rPr>
                <a:t>，</a:t>
              </a:r>
              <a:r>
                <a:rPr lang="en-US" altLang="zh-CN">
                  <a:solidFill>
                    <a:srgbClr val="FF3300"/>
                  </a:solidFill>
                </a:rPr>
                <a:t>90</a:t>
              </a:r>
              <a:endParaRPr lang="zh-CN" altLang="zh-CN">
                <a:solidFill>
                  <a:srgbClr val="FF3300"/>
                </a:solidFill>
              </a:endParaRPr>
            </a:p>
          </p:txBody>
        </p:sp>
        <p:sp>
          <p:nvSpPr>
            <p:cNvPr id="63512" name="Rectangle 24"/>
            <p:cNvSpPr>
              <a:spLocks noChangeArrowheads="1"/>
            </p:cNvSpPr>
            <p:nvPr/>
          </p:nvSpPr>
          <p:spPr bwMode="auto">
            <a:xfrm>
              <a:off x="1020" y="2128"/>
              <a:ext cx="340" cy="327"/>
            </a:xfrm>
            <a:prstGeom prst="rect">
              <a:avLst/>
            </a:prstGeom>
            <a:noFill/>
            <a:ln w="9525">
              <a:noFill/>
              <a:miter lim="800000"/>
            </a:ln>
            <a:effectLst/>
          </p:spPr>
          <p:txBody>
            <a:bodyPr wrap="none">
              <a:spAutoFit/>
            </a:bodyPr>
            <a:lstStyle/>
            <a:p>
              <a:r>
                <a:rPr lang="en-US" altLang="zh-CN" sz="2800" b="1">
                  <a:solidFill>
                    <a:srgbClr val="3366FF"/>
                  </a:solidFill>
                </a:rPr>
                <a:t>50</a:t>
              </a:r>
              <a:endParaRPr lang="zh-CN" altLang="en-US" sz="2800" b="1">
                <a:solidFill>
                  <a:srgbClr val="3366FF"/>
                </a:solidFill>
              </a:endParaRPr>
            </a:p>
          </p:txBody>
        </p:sp>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
          <p:cNvSpPr>
            <a:spLocks noGrp="1"/>
          </p:cNvSpPr>
          <p:nvPr>
            <p:ph type="title" idx="4294967295"/>
          </p:nvPr>
        </p:nvSpPr>
        <p:spPr>
          <a:xfrm>
            <a:off x="179388" y="115888"/>
            <a:ext cx="8496300" cy="1081087"/>
          </a:xfrm>
        </p:spPr>
        <p:txBody>
          <a:bodyPr/>
          <a:lstStyle/>
          <a:p>
            <a:pPr eaLnBrk="1" hangingPunct="1"/>
            <a:r>
              <a:rPr lang="en-US" altLang="zh-CN" sz="4800" smtClean="0">
                <a:latin typeface="华文新魏" panose="02010800040101010101" pitchFamily="2" charset="-122"/>
                <a:ea typeface="华文新魏" panose="02010800040101010101" pitchFamily="2" charset="-122"/>
              </a:rPr>
              <a:t> (2)“</a:t>
            </a:r>
            <a:r>
              <a:rPr lang="zh-CN" altLang="en-US" sz="4800" smtClean="0">
                <a:latin typeface="华文新魏" panose="02010800040101010101" pitchFamily="2" charset="-122"/>
                <a:ea typeface="华文新魏" panose="02010800040101010101" pitchFamily="2" charset="-122"/>
              </a:rPr>
              <a:t>最短查找时间优先”算法 </a:t>
            </a:r>
          </a:p>
        </p:txBody>
      </p:sp>
      <p:sp>
        <p:nvSpPr>
          <p:cNvPr id="64514" name="内容占位符 2"/>
          <p:cNvSpPr>
            <a:spLocks noGrp="1"/>
          </p:cNvSpPr>
          <p:nvPr>
            <p:ph idx="4294967295"/>
          </p:nvPr>
        </p:nvSpPr>
        <p:spPr>
          <a:xfrm>
            <a:off x="685800" y="1196975"/>
            <a:ext cx="7772400" cy="2303463"/>
          </a:xfrm>
        </p:spPr>
        <p:txBody>
          <a:bodyPr/>
          <a:lstStyle/>
          <a:p>
            <a:r>
              <a:rPr lang="zh-CN" altLang="zh-CN" sz="3000" smtClean="0">
                <a:latin typeface="宋体" panose="02010600030101010101" pitchFamily="2" charset="-122"/>
              </a:rPr>
              <a:t>考虑</a:t>
            </a:r>
            <a:r>
              <a:rPr lang="en-US" altLang="zh-CN" sz="3000" smtClean="0">
                <a:latin typeface="宋体" panose="02010600030101010101" pitchFamily="2" charset="-122"/>
              </a:rPr>
              <a:t>I</a:t>
            </a:r>
            <a:r>
              <a:rPr lang="zh-CN" altLang="zh-CN" sz="3000" smtClean="0">
                <a:latin typeface="宋体" panose="02010600030101010101" pitchFamily="2" charset="-122"/>
              </a:rPr>
              <a:t>／</a:t>
            </a:r>
            <a:r>
              <a:rPr lang="en-US" altLang="zh-CN" sz="3000" smtClean="0">
                <a:latin typeface="宋体" panose="02010600030101010101" pitchFamily="2" charset="-122"/>
              </a:rPr>
              <a:t>O</a:t>
            </a:r>
            <a:r>
              <a:rPr lang="zh-CN" altLang="zh-CN" sz="3000" smtClean="0">
                <a:latin typeface="宋体" panose="02010600030101010101" pitchFamily="2" charset="-122"/>
              </a:rPr>
              <a:t>请求之间的区别，总是先执行查找时间最短的请求，与</a:t>
            </a:r>
            <a:r>
              <a:rPr lang="en-US" altLang="zh-CN" sz="3000" smtClean="0">
                <a:latin typeface="宋体" panose="02010600030101010101" pitchFamily="2" charset="-122"/>
              </a:rPr>
              <a:t>FIFO </a:t>
            </a:r>
            <a:r>
              <a:rPr lang="zh-CN" altLang="zh-CN" sz="3000" smtClean="0">
                <a:latin typeface="宋体" panose="02010600030101010101" pitchFamily="2" charset="-122"/>
              </a:rPr>
              <a:t>算法相比有较好寻道性能。</a:t>
            </a:r>
            <a:endParaRPr lang="en-US" altLang="zh-CN" sz="3000" smtClean="0">
              <a:latin typeface="宋体" panose="02010600030101010101" pitchFamily="2" charset="-122"/>
            </a:endParaRPr>
          </a:p>
          <a:p>
            <a:r>
              <a:rPr lang="zh-CN" altLang="zh-CN" sz="3000" smtClean="0">
                <a:latin typeface="宋体" panose="02010600030101010101" pitchFamily="2" charset="-122"/>
              </a:rPr>
              <a:t>移动臂移动柱面总数</a:t>
            </a:r>
            <a:r>
              <a:rPr lang="en-US" altLang="zh-CN" sz="3000" smtClean="0">
                <a:latin typeface="宋体" panose="02010600030101010101" pitchFamily="2" charset="-122"/>
              </a:rPr>
              <a:t>=210。</a:t>
            </a:r>
            <a:endParaRPr lang="zh-CN" altLang="en-US" sz="3000" smtClean="0">
              <a:latin typeface="宋体" panose="02010600030101010101" pitchFamily="2" charset="-122"/>
            </a:endParaRPr>
          </a:p>
        </p:txBody>
      </p:sp>
      <p:grpSp>
        <p:nvGrpSpPr>
          <p:cNvPr id="64515" name="Group 2"/>
          <p:cNvGrpSpPr/>
          <p:nvPr/>
        </p:nvGrpSpPr>
        <p:grpSpPr bwMode="auto">
          <a:xfrm>
            <a:off x="827088" y="3913188"/>
            <a:ext cx="7273925" cy="2468562"/>
            <a:chOff x="680" y="4118"/>
            <a:chExt cx="8308" cy="1844"/>
          </a:xfrm>
        </p:grpSpPr>
        <p:sp>
          <p:nvSpPr>
            <p:cNvPr id="109571" name="Text Box 3"/>
            <p:cNvSpPr txBox="1">
              <a:spLocks noChangeArrowheads="1"/>
            </p:cNvSpPr>
            <p:nvPr/>
          </p:nvSpPr>
          <p:spPr bwMode="auto">
            <a:xfrm>
              <a:off x="680" y="4118"/>
              <a:ext cx="8308" cy="548"/>
            </a:xfrm>
            <a:prstGeom prst="rect">
              <a:avLst/>
            </a:prstGeom>
            <a:solidFill>
              <a:schemeClr val="accent2">
                <a:lumMod val="40000"/>
                <a:lumOff val="60000"/>
              </a:schemeClr>
            </a:solidFill>
            <a:ln w="9525">
              <a:noFill/>
              <a:miter lim="800000"/>
            </a:ln>
          </p:spPr>
          <p:txBody>
            <a:bodyPr/>
            <a:lstStyle/>
            <a:p>
              <a:pPr algn="just">
                <a:defRPr/>
              </a:pPr>
              <a:r>
                <a:rPr lang="en-US" altLang="zh-CN" sz="1000" b="1" dirty="0">
                  <a:latin typeface="Calibri" panose="020F0502020204030204" pitchFamily="34" charset="0"/>
                  <a:ea typeface="宋体" panose="02010600030101010101" pitchFamily="2" charset="-122"/>
                </a:rPr>
                <a:t>         0            15             30                    50                                  90                                                     150                                 190              199</a:t>
              </a:r>
            </a:p>
            <a:p>
              <a:pPr algn="just">
                <a:defRPr/>
              </a:pPr>
              <a:endParaRPr lang="en-US" altLang="zh-CN" sz="1000" dirty="0">
                <a:ea typeface="宋体" panose="02010600030101010101" pitchFamily="2" charset="-122"/>
              </a:endParaRPr>
            </a:p>
            <a:p>
              <a:pPr algn="just">
                <a:defRPr/>
              </a:pPr>
              <a:endParaRPr lang="en-US" altLang="zh-CN" sz="1000" dirty="0">
                <a:ea typeface="宋体" panose="02010600030101010101" pitchFamily="2" charset="-122"/>
              </a:endParaRPr>
            </a:p>
            <a:p>
              <a:pPr>
                <a:defRPr/>
              </a:pPr>
              <a:endParaRPr lang="zh-CN" altLang="zh-CN" dirty="0">
                <a:ea typeface="宋体" panose="02010600030101010101" pitchFamily="2" charset="-122"/>
              </a:endParaRPr>
            </a:p>
          </p:txBody>
        </p:sp>
        <p:sp>
          <p:nvSpPr>
            <p:cNvPr id="64517" name="Line 4"/>
            <p:cNvSpPr>
              <a:spLocks noChangeShapeType="1"/>
            </p:cNvSpPr>
            <p:nvPr/>
          </p:nvSpPr>
          <p:spPr bwMode="auto">
            <a:xfrm>
              <a:off x="702" y="4674"/>
              <a:ext cx="7805" cy="0"/>
            </a:xfrm>
            <a:prstGeom prst="line">
              <a:avLst/>
            </a:prstGeom>
            <a:noFill/>
            <a:ln w="9525">
              <a:solidFill>
                <a:srgbClr val="000000"/>
              </a:solidFill>
              <a:round/>
            </a:ln>
          </p:spPr>
          <p:txBody>
            <a:bodyPr/>
            <a:lstStyle/>
            <a:p>
              <a:endParaRPr lang="zh-CN" altLang="en-US"/>
            </a:p>
          </p:txBody>
        </p:sp>
        <p:sp>
          <p:nvSpPr>
            <p:cNvPr id="64518" name="Line 5"/>
            <p:cNvSpPr>
              <a:spLocks noChangeShapeType="1"/>
            </p:cNvSpPr>
            <p:nvPr/>
          </p:nvSpPr>
          <p:spPr bwMode="auto">
            <a:xfrm>
              <a:off x="1089" y="4478"/>
              <a:ext cx="0" cy="328"/>
            </a:xfrm>
            <a:prstGeom prst="line">
              <a:avLst/>
            </a:prstGeom>
            <a:noFill/>
            <a:ln w="9525">
              <a:solidFill>
                <a:srgbClr val="000000"/>
              </a:solidFill>
              <a:round/>
            </a:ln>
          </p:spPr>
          <p:txBody>
            <a:bodyPr/>
            <a:lstStyle/>
            <a:p>
              <a:endParaRPr lang="zh-CN" altLang="en-US"/>
            </a:p>
          </p:txBody>
        </p:sp>
        <p:sp>
          <p:nvSpPr>
            <p:cNvPr id="64519" name="Line 6"/>
            <p:cNvSpPr>
              <a:spLocks noChangeShapeType="1"/>
            </p:cNvSpPr>
            <p:nvPr/>
          </p:nvSpPr>
          <p:spPr bwMode="auto">
            <a:xfrm>
              <a:off x="1565" y="4478"/>
              <a:ext cx="0" cy="328"/>
            </a:xfrm>
            <a:prstGeom prst="line">
              <a:avLst/>
            </a:prstGeom>
            <a:noFill/>
            <a:ln w="9525">
              <a:solidFill>
                <a:srgbClr val="000000"/>
              </a:solidFill>
              <a:round/>
            </a:ln>
          </p:spPr>
          <p:txBody>
            <a:bodyPr/>
            <a:lstStyle/>
            <a:p>
              <a:endParaRPr lang="zh-CN" altLang="en-US"/>
            </a:p>
          </p:txBody>
        </p:sp>
        <p:sp>
          <p:nvSpPr>
            <p:cNvPr id="64520" name="Line 7"/>
            <p:cNvSpPr>
              <a:spLocks noChangeShapeType="1"/>
            </p:cNvSpPr>
            <p:nvPr/>
          </p:nvSpPr>
          <p:spPr bwMode="auto">
            <a:xfrm>
              <a:off x="2149" y="4478"/>
              <a:ext cx="0" cy="328"/>
            </a:xfrm>
            <a:prstGeom prst="line">
              <a:avLst/>
            </a:prstGeom>
            <a:noFill/>
            <a:ln w="9525">
              <a:solidFill>
                <a:srgbClr val="000000"/>
              </a:solidFill>
              <a:round/>
            </a:ln>
          </p:spPr>
          <p:txBody>
            <a:bodyPr/>
            <a:lstStyle/>
            <a:p>
              <a:endParaRPr lang="zh-CN" altLang="en-US"/>
            </a:p>
          </p:txBody>
        </p:sp>
        <p:sp>
          <p:nvSpPr>
            <p:cNvPr id="64521" name="Line 8"/>
            <p:cNvSpPr>
              <a:spLocks noChangeShapeType="1"/>
            </p:cNvSpPr>
            <p:nvPr/>
          </p:nvSpPr>
          <p:spPr bwMode="auto">
            <a:xfrm>
              <a:off x="2964" y="4445"/>
              <a:ext cx="0" cy="328"/>
            </a:xfrm>
            <a:prstGeom prst="line">
              <a:avLst/>
            </a:prstGeom>
            <a:noFill/>
            <a:ln w="9525">
              <a:solidFill>
                <a:srgbClr val="000000"/>
              </a:solidFill>
              <a:round/>
            </a:ln>
          </p:spPr>
          <p:txBody>
            <a:bodyPr/>
            <a:lstStyle/>
            <a:p>
              <a:endParaRPr lang="zh-CN" altLang="en-US"/>
            </a:p>
          </p:txBody>
        </p:sp>
        <p:sp>
          <p:nvSpPr>
            <p:cNvPr id="64522" name="Line 9"/>
            <p:cNvSpPr>
              <a:spLocks noChangeShapeType="1"/>
            </p:cNvSpPr>
            <p:nvPr/>
          </p:nvSpPr>
          <p:spPr bwMode="auto">
            <a:xfrm>
              <a:off x="4255" y="4417"/>
              <a:ext cx="0" cy="328"/>
            </a:xfrm>
            <a:prstGeom prst="line">
              <a:avLst/>
            </a:prstGeom>
            <a:noFill/>
            <a:ln w="9525">
              <a:solidFill>
                <a:srgbClr val="000000"/>
              </a:solidFill>
              <a:round/>
            </a:ln>
          </p:spPr>
          <p:txBody>
            <a:bodyPr/>
            <a:lstStyle/>
            <a:p>
              <a:endParaRPr lang="zh-CN" altLang="en-US"/>
            </a:p>
          </p:txBody>
        </p:sp>
        <p:sp>
          <p:nvSpPr>
            <p:cNvPr id="64523" name="Line 10"/>
            <p:cNvSpPr>
              <a:spLocks noChangeShapeType="1"/>
            </p:cNvSpPr>
            <p:nvPr/>
          </p:nvSpPr>
          <p:spPr bwMode="auto">
            <a:xfrm>
              <a:off x="6157" y="4412"/>
              <a:ext cx="0" cy="328"/>
            </a:xfrm>
            <a:prstGeom prst="line">
              <a:avLst/>
            </a:prstGeom>
            <a:noFill/>
            <a:ln w="9525">
              <a:solidFill>
                <a:srgbClr val="000000"/>
              </a:solidFill>
              <a:round/>
            </a:ln>
          </p:spPr>
          <p:txBody>
            <a:bodyPr/>
            <a:lstStyle/>
            <a:p>
              <a:endParaRPr lang="zh-CN" altLang="en-US"/>
            </a:p>
          </p:txBody>
        </p:sp>
        <p:sp>
          <p:nvSpPr>
            <p:cNvPr id="64524" name="Line 11"/>
            <p:cNvSpPr>
              <a:spLocks noChangeShapeType="1"/>
            </p:cNvSpPr>
            <p:nvPr/>
          </p:nvSpPr>
          <p:spPr bwMode="auto">
            <a:xfrm>
              <a:off x="7501" y="4445"/>
              <a:ext cx="0" cy="328"/>
            </a:xfrm>
            <a:prstGeom prst="line">
              <a:avLst/>
            </a:prstGeom>
            <a:noFill/>
            <a:ln w="9525">
              <a:solidFill>
                <a:srgbClr val="000000"/>
              </a:solidFill>
              <a:round/>
            </a:ln>
          </p:spPr>
          <p:txBody>
            <a:bodyPr/>
            <a:lstStyle/>
            <a:p>
              <a:endParaRPr lang="zh-CN" altLang="en-US"/>
            </a:p>
          </p:txBody>
        </p:sp>
        <p:sp>
          <p:nvSpPr>
            <p:cNvPr id="64525" name="Line 12"/>
            <p:cNvSpPr>
              <a:spLocks noChangeShapeType="1"/>
            </p:cNvSpPr>
            <p:nvPr/>
          </p:nvSpPr>
          <p:spPr bwMode="auto">
            <a:xfrm>
              <a:off x="8187" y="4445"/>
              <a:ext cx="0" cy="328"/>
            </a:xfrm>
            <a:prstGeom prst="line">
              <a:avLst/>
            </a:prstGeom>
            <a:noFill/>
            <a:ln w="9525">
              <a:solidFill>
                <a:srgbClr val="000000"/>
              </a:solidFill>
              <a:round/>
            </a:ln>
          </p:spPr>
          <p:txBody>
            <a:bodyPr/>
            <a:lstStyle/>
            <a:p>
              <a:endParaRPr lang="zh-CN" altLang="en-US"/>
            </a:p>
          </p:txBody>
        </p:sp>
        <p:sp>
          <p:nvSpPr>
            <p:cNvPr id="64526" name="Line 13"/>
            <p:cNvSpPr>
              <a:spLocks noChangeShapeType="1"/>
            </p:cNvSpPr>
            <p:nvPr/>
          </p:nvSpPr>
          <p:spPr bwMode="auto">
            <a:xfrm>
              <a:off x="2896" y="4674"/>
              <a:ext cx="690" cy="99"/>
            </a:xfrm>
            <a:prstGeom prst="line">
              <a:avLst/>
            </a:prstGeom>
            <a:noFill/>
            <a:ln w="9525">
              <a:solidFill>
                <a:srgbClr val="000000"/>
              </a:solidFill>
              <a:round/>
              <a:tailEnd type="triangle" w="med" len="med"/>
            </a:ln>
          </p:spPr>
          <p:txBody>
            <a:bodyPr/>
            <a:lstStyle/>
            <a:p>
              <a:endParaRPr lang="zh-CN" altLang="en-US"/>
            </a:p>
          </p:txBody>
        </p:sp>
        <p:sp>
          <p:nvSpPr>
            <p:cNvPr id="64527" name="Line 14"/>
            <p:cNvSpPr>
              <a:spLocks noChangeShapeType="1"/>
            </p:cNvSpPr>
            <p:nvPr/>
          </p:nvSpPr>
          <p:spPr bwMode="auto">
            <a:xfrm flipH="1">
              <a:off x="2149" y="4773"/>
              <a:ext cx="1329" cy="210"/>
            </a:xfrm>
            <a:prstGeom prst="line">
              <a:avLst/>
            </a:prstGeom>
            <a:noFill/>
            <a:ln w="9525">
              <a:solidFill>
                <a:srgbClr val="000000"/>
              </a:solidFill>
              <a:round/>
              <a:tailEnd type="triangle" w="med" len="med"/>
            </a:ln>
          </p:spPr>
          <p:txBody>
            <a:bodyPr/>
            <a:lstStyle/>
            <a:p>
              <a:endParaRPr lang="zh-CN" altLang="en-US"/>
            </a:p>
          </p:txBody>
        </p:sp>
        <p:sp>
          <p:nvSpPr>
            <p:cNvPr id="64528" name="Line 15"/>
            <p:cNvSpPr>
              <a:spLocks noChangeShapeType="1"/>
            </p:cNvSpPr>
            <p:nvPr/>
          </p:nvSpPr>
          <p:spPr bwMode="auto">
            <a:xfrm flipH="1">
              <a:off x="1834" y="4983"/>
              <a:ext cx="315" cy="149"/>
            </a:xfrm>
            <a:prstGeom prst="line">
              <a:avLst/>
            </a:prstGeom>
            <a:noFill/>
            <a:ln w="9525">
              <a:solidFill>
                <a:srgbClr val="000000"/>
              </a:solidFill>
              <a:round/>
              <a:tailEnd type="triangle" w="med" len="med"/>
            </a:ln>
          </p:spPr>
          <p:txBody>
            <a:bodyPr/>
            <a:lstStyle/>
            <a:p>
              <a:endParaRPr lang="zh-CN" altLang="en-US"/>
            </a:p>
          </p:txBody>
        </p:sp>
        <p:sp>
          <p:nvSpPr>
            <p:cNvPr id="64529" name="Line 16"/>
            <p:cNvSpPr>
              <a:spLocks noChangeShapeType="1"/>
            </p:cNvSpPr>
            <p:nvPr/>
          </p:nvSpPr>
          <p:spPr bwMode="auto">
            <a:xfrm>
              <a:off x="4592" y="5526"/>
              <a:ext cx="1510" cy="218"/>
            </a:xfrm>
            <a:prstGeom prst="line">
              <a:avLst/>
            </a:prstGeom>
            <a:noFill/>
            <a:ln w="9525">
              <a:solidFill>
                <a:srgbClr val="000000"/>
              </a:solidFill>
              <a:round/>
              <a:tailEnd type="triangle" w="med" len="med"/>
            </a:ln>
          </p:spPr>
          <p:txBody>
            <a:bodyPr/>
            <a:lstStyle/>
            <a:p>
              <a:endParaRPr lang="zh-CN" altLang="en-US"/>
            </a:p>
          </p:txBody>
        </p:sp>
        <p:sp>
          <p:nvSpPr>
            <p:cNvPr id="64530" name="Line 17"/>
            <p:cNvSpPr>
              <a:spLocks noChangeShapeType="1"/>
            </p:cNvSpPr>
            <p:nvPr/>
          </p:nvSpPr>
          <p:spPr bwMode="auto">
            <a:xfrm>
              <a:off x="1929" y="5132"/>
              <a:ext cx="2326" cy="245"/>
            </a:xfrm>
            <a:prstGeom prst="line">
              <a:avLst/>
            </a:prstGeom>
            <a:noFill/>
            <a:ln w="9525">
              <a:solidFill>
                <a:srgbClr val="000000"/>
              </a:solidFill>
              <a:round/>
              <a:tailEnd type="triangle" w="med" len="med"/>
            </a:ln>
          </p:spPr>
          <p:txBody>
            <a:bodyPr/>
            <a:lstStyle/>
            <a:p>
              <a:endParaRPr lang="zh-CN" altLang="en-US"/>
            </a:p>
          </p:txBody>
        </p:sp>
        <p:sp>
          <p:nvSpPr>
            <p:cNvPr id="64531" name="Line 18"/>
            <p:cNvSpPr>
              <a:spLocks noChangeShapeType="1"/>
            </p:cNvSpPr>
            <p:nvPr/>
          </p:nvSpPr>
          <p:spPr bwMode="auto">
            <a:xfrm>
              <a:off x="4255" y="5377"/>
              <a:ext cx="337" cy="150"/>
            </a:xfrm>
            <a:prstGeom prst="line">
              <a:avLst/>
            </a:prstGeom>
            <a:noFill/>
            <a:ln w="9525">
              <a:solidFill>
                <a:srgbClr val="000000"/>
              </a:solidFill>
              <a:round/>
              <a:tailEnd type="triangle" w="med" len="med"/>
            </a:ln>
          </p:spPr>
          <p:txBody>
            <a:bodyPr/>
            <a:lstStyle/>
            <a:p>
              <a:endParaRPr lang="zh-CN" altLang="en-US"/>
            </a:p>
          </p:txBody>
        </p:sp>
        <p:sp>
          <p:nvSpPr>
            <p:cNvPr id="64532" name="Line 19"/>
            <p:cNvSpPr>
              <a:spLocks noChangeShapeType="1"/>
            </p:cNvSpPr>
            <p:nvPr/>
          </p:nvSpPr>
          <p:spPr bwMode="auto">
            <a:xfrm>
              <a:off x="6102" y="5744"/>
              <a:ext cx="1440" cy="218"/>
            </a:xfrm>
            <a:prstGeom prst="line">
              <a:avLst/>
            </a:prstGeom>
            <a:noFill/>
            <a:ln w="9525">
              <a:solidFill>
                <a:srgbClr val="000000"/>
              </a:solidFill>
              <a:round/>
              <a:tailEnd type="triangle" w="med" len="med"/>
            </a:ln>
          </p:spPr>
          <p:txBody>
            <a:bodyPr/>
            <a:lstStyle/>
            <a:p>
              <a:endParaRPr lang="zh-CN" altLang="en-US"/>
            </a:p>
          </p:txBody>
        </p:sp>
      </p:grpSp>
      <p:grpSp>
        <p:nvGrpSpPr>
          <p:cNvPr id="64534" name="Group 22"/>
          <p:cNvGrpSpPr/>
          <p:nvPr/>
        </p:nvGrpSpPr>
        <p:grpSpPr bwMode="auto">
          <a:xfrm>
            <a:off x="1619250" y="3284538"/>
            <a:ext cx="5253038" cy="519112"/>
            <a:chOff x="1020" y="2128"/>
            <a:chExt cx="3309" cy="327"/>
          </a:xfrm>
        </p:grpSpPr>
        <p:sp>
          <p:nvSpPr>
            <p:cNvPr id="64535" name="Rectangle 23"/>
            <p:cNvSpPr>
              <a:spLocks noChangeArrowheads="1"/>
            </p:cNvSpPr>
            <p:nvPr/>
          </p:nvSpPr>
          <p:spPr bwMode="auto">
            <a:xfrm>
              <a:off x="1429" y="2160"/>
              <a:ext cx="2900" cy="288"/>
            </a:xfrm>
            <a:prstGeom prst="rect">
              <a:avLst/>
            </a:prstGeom>
            <a:noFill/>
            <a:ln w="9525">
              <a:noFill/>
              <a:miter lim="800000"/>
            </a:ln>
            <a:effectLst/>
          </p:spPr>
          <p:txBody>
            <a:bodyPr wrap="none">
              <a:spAutoFit/>
            </a:bodyPr>
            <a:lstStyle/>
            <a:p>
              <a:pPr eaLnBrk="0" hangingPunct="0">
                <a:spcBef>
                  <a:spcPct val="20000"/>
                </a:spcBef>
                <a:buClr>
                  <a:srgbClr val="CC3300"/>
                </a:buClr>
                <a:buSzPct val="85000"/>
                <a:buFont typeface="Wingdings" panose="05000000000000000000" pitchFamily="2" charset="2"/>
                <a:buNone/>
              </a:pPr>
              <a:r>
                <a:rPr lang="en-US" altLang="zh-CN">
                  <a:solidFill>
                    <a:srgbClr val="FF3300"/>
                  </a:solidFill>
                </a:rPr>
                <a:t>150</a:t>
              </a:r>
              <a:r>
                <a:rPr lang="zh-CN" altLang="zh-CN">
                  <a:solidFill>
                    <a:srgbClr val="FF3300"/>
                  </a:solidFill>
                </a:rPr>
                <a:t>，</a:t>
              </a:r>
              <a:r>
                <a:rPr lang="en-US" altLang="zh-CN">
                  <a:solidFill>
                    <a:srgbClr val="FF3300"/>
                  </a:solidFill>
                </a:rPr>
                <a:t>30</a:t>
              </a:r>
              <a:r>
                <a:rPr lang="zh-CN" altLang="zh-CN">
                  <a:solidFill>
                    <a:srgbClr val="FF3300"/>
                  </a:solidFill>
                </a:rPr>
                <a:t>，</a:t>
              </a:r>
              <a:r>
                <a:rPr lang="en-US" altLang="zh-CN">
                  <a:solidFill>
                    <a:srgbClr val="FF3300"/>
                  </a:solidFill>
                </a:rPr>
                <a:t>190</a:t>
              </a:r>
              <a:r>
                <a:rPr lang="zh-CN" altLang="zh-CN">
                  <a:solidFill>
                    <a:srgbClr val="FF3300"/>
                  </a:solidFill>
                </a:rPr>
                <a:t>，</a:t>
              </a:r>
              <a:r>
                <a:rPr lang="en-US" altLang="zh-CN">
                  <a:solidFill>
                    <a:srgbClr val="FF3300"/>
                  </a:solidFill>
                </a:rPr>
                <a:t>20</a:t>
              </a:r>
              <a:r>
                <a:rPr lang="zh-CN" altLang="zh-CN">
                  <a:solidFill>
                    <a:srgbClr val="FF3300"/>
                  </a:solidFill>
                </a:rPr>
                <a:t>，</a:t>
              </a:r>
              <a:r>
                <a:rPr lang="en-US" altLang="zh-CN">
                  <a:solidFill>
                    <a:srgbClr val="FF3300"/>
                  </a:solidFill>
                </a:rPr>
                <a:t>100</a:t>
              </a:r>
              <a:r>
                <a:rPr lang="zh-CN" altLang="zh-CN">
                  <a:solidFill>
                    <a:srgbClr val="FF3300"/>
                  </a:solidFill>
                </a:rPr>
                <a:t>，</a:t>
              </a:r>
              <a:r>
                <a:rPr lang="en-US" altLang="zh-CN">
                  <a:solidFill>
                    <a:srgbClr val="FF3300"/>
                  </a:solidFill>
                </a:rPr>
                <a:t>55</a:t>
              </a:r>
              <a:r>
                <a:rPr lang="zh-CN" altLang="zh-CN">
                  <a:solidFill>
                    <a:srgbClr val="FF3300"/>
                  </a:solidFill>
                </a:rPr>
                <a:t>，</a:t>
              </a:r>
              <a:r>
                <a:rPr lang="en-US" altLang="zh-CN">
                  <a:solidFill>
                    <a:srgbClr val="FF3300"/>
                  </a:solidFill>
                </a:rPr>
                <a:t>90</a:t>
              </a:r>
              <a:endParaRPr lang="zh-CN" altLang="zh-CN">
                <a:solidFill>
                  <a:srgbClr val="FF3300"/>
                </a:solidFill>
              </a:endParaRPr>
            </a:p>
          </p:txBody>
        </p:sp>
        <p:sp>
          <p:nvSpPr>
            <p:cNvPr id="64536" name="Rectangle 24"/>
            <p:cNvSpPr>
              <a:spLocks noChangeArrowheads="1"/>
            </p:cNvSpPr>
            <p:nvPr/>
          </p:nvSpPr>
          <p:spPr bwMode="auto">
            <a:xfrm>
              <a:off x="1020" y="2128"/>
              <a:ext cx="340" cy="327"/>
            </a:xfrm>
            <a:prstGeom prst="rect">
              <a:avLst/>
            </a:prstGeom>
            <a:noFill/>
            <a:ln w="9525">
              <a:noFill/>
              <a:miter lim="800000"/>
            </a:ln>
            <a:effectLst/>
          </p:spPr>
          <p:txBody>
            <a:bodyPr wrap="none">
              <a:spAutoFit/>
            </a:bodyPr>
            <a:lstStyle/>
            <a:p>
              <a:r>
                <a:rPr lang="en-US" altLang="zh-CN" sz="2800" b="1">
                  <a:solidFill>
                    <a:srgbClr val="3366FF"/>
                  </a:solidFill>
                </a:rPr>
                <a:t>50</a:t>
              </a:r>
              <a:endParaRPr lang="zh-CN" altLang="en-US" sz="2800" b="1">
                <a:solidFill>
                  <a:srgbClr val="3366FF"/>
                </a:solidFill>
              </a:endParaRPr>
            </a:p>
          </p:txBody>
        </p:sp>
      </p:gr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
          <p:cNvSpPr>
            <a:spLocks noGrp="1"/>
          </p:cNvSpPr>
          <p:nvPr>
            <p:ph type="title" idx="4294967295"/>
          </p:nvPr>
        </p:nvSpPr>
        <p:spPr>
          <a:xfrm>
            <a:off x="544513" y="115888"/>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(3)“</a:t>
            </a:r>
            <a:r>
              <a:rPr lang="zh-CN" altLang="en-US" sz="4800" smtClean="0">
                <a:latin typeface="华文新魏" panose="02010800040101010101" pitchFamily="2" charset="-122"/>
                <a:ea typeface="华文新魏" panose="02010800040101010101" pitchFamily="2" charset="-122"/>
              </a:rPr>
              <a:t>扫描”算法</a:t>
            </a:r>
          </a:p>
        </p:txBody>
      </p:sp>
      <p:sp>
        <p:nvSpPr>
          <p:cNvPr id="65538" name="内容占位符 2"/>
          <p:cNvSpPr>
            <a:spLocks noGrp="1"/>
          </p:cNvSpPr>
          <p:nvPr>
            <p:ph idx="4294967295"/>
          </p:nvPr>
        </p:nvSpPr>
        <p:spPr>
          <a:xfrm>
            <a:off x="468313" y="1341438"/>
            <a:ext cx="8280400" cy="2087562"/>
          </a:xfrm>
        </p:spPr>
        <p:txBody>
          <a:bodyPr/>
          <a:lstStyle/>
          <a:p>
            <a:r>
              <a:rPr lang="zh-CN" altLang="en-US" sz="3000" smtClean="0">
                <a:latin typeface="宋体" panose="02010600030101010101" pitchFamily="2" charset="-122"/>
              </a:rPr>
              <a:t>磁盘臂每次沿一个方向移动，扫过所有柱面，遇到最近的</a:t>
            </a:r>
            <a:r>
              <a:rPr lang="en-US" altLang="zh-CN" sz="3000" smtClean="0">
                <a:latin typeface="宋体" panose="02010600030101010101" pitchFamily="2" charset="-122"/>
              </a:rPr>
              <a:t>I/O</a:t>
            </a:r>
            <a:r>
              <a:rPr lang="zh-CN" altLang="en-US" sz="3000" smtClean="0">
                <a:latin typeface="宋体" panose="02010600030101010101" pitchFamily="2" charset="-122"/>
              </a:rPr>
              <a:t>请求便进行处理，直到</a:t>
            </a:r>
            <a:r>
              <a:rPr lang="zh-CN" altLang="en-US" sz="3000" smtClean="0">
                <a:solidFill>
                  <a:srgbClr val="FF3300"/>
                </a:solidFill>
                <a:latin typeface="宋体" panose="02010600030101010101" pitchFamily="2" charset="-122"/>
              </a:rPr>
              <a:t>最后一个柱面</a:t>
            </a:r>
            <a:r>
              <a:rPr lang="zh-CN" altLang="en-US" sz="3000" smtClean="0">
                <a:latin typeface="宋体" panose="02010600030101010101" pitchFamily="2" charset="-122"/>
              </a:rPr>
              <a:t>后，再向相反方向移动回来。</a:t>
            </a:r>
            <a:endParaRPr lang="en-US" altLang="zh-CN" sz="3000" smtClean="0">
              <a:latin typeface="宋体" panose="02010600030101010101" pitchFamily="2" charset="-122"/>
            </a:endParaRPr>
          </a:p>
          <a:p>
            <a:r>
              <a:rPr lang="zh-CN" altLang="zh-CN" sz="3000" smtClean="0">
                <a:latin typeface="宋体" panose="02010600030101010101" pitchFamily="2" charset="-122"/>
              </a:rPr>
              <a:t>移动臂移动柱面总数</a:t>
            </a:r>
            <a:r>
              <a:rPr lang="en-US" altLang="zh-CN" sz="3000" smtClean="0">
                <a:latin typeface="宋体" panose="02010600030101010101" pitchFamily="2" charset="-122"/>
              </a:rPr>
              <a:t>=328。</a:t>
            </a:r>
            <a:endParaRPr lang="zh-CN" altLang="en-US" sz="3000" smtClean="0">
              <a:latin typeface="宋体" panose="02010600030101010101" pitchFamily="2" charset="-122"/>
            </a:endParaRPr>
          </a:p>
        </p:txBody>
      </p:sp>
      <p:sp>
        <p:nvSpPr>
          <p:cNvPr id="65539" name="Line 32"/>
          <p:cNvSpPr>
            <a:spLocks noChangeShapeType="1"/>
          </p:cNvSpPr>
          <p:nvPr/>
        </p:nvSpPr>
        <p:spPr bwMode="auto">
          <a:xfrm>
            <a:off x="4211638" y="4581525"/>
            <a:ext cx="0" cy="287338"/>
          </a:xfrm>
          <a:prstGeom prst="line">
            <a:avLst/>
          </a:prstGeom>
          <a:noFill/>
          <a:ln w="9525">
            <a:solidFill>
              <a:srgbClr val="000000"/>
            </a:solidFill>
            <a:round/>
          </a:ln>
        </p:spPr>
        <p:txBody>
          <a:bodyPr/>
          <a:lstStyle/>
          <a:p>
            <a:endParaRPr lang="zh-CN" altLang="en-US"/>
          </a:p>
        </p:txBody>
      </p:sp>
      <p:grpSp>
        <p:nvGrpSpPr>
          <p:cNvPr id="65540" name="Group 33"/>
          <p:cNvGrpSpPr/>
          <p:nvPr/>
        </p:nvGrpSpPr>
        <p:grpSpPr bwMode="auto">
          <a:xfrm>
            <a:off x="611188" y="4076700"/>
            <a:ext cx="7345362" cy="2016125"/>
            <a:chOff x="750" y="10127"/>
            <a:chExt cx="8308" cy="1843"/>
          </a:xfrm>
        </p:grpSpPr>
        <p:grpSp>
          <p:nvGrpSpPr>
            <p:cNvPr id="65541" name="Group 34"/>
            <p:cNvGrpSpPr/>
            <p:nvPr/>
          </p:nvGrpSpPr>
          <p:grpSpPr bwMode="auto">
            <a:xfrm>
              <a:off x="750" y="10127"/>
              <a:ext cx="8308" cy="1843"/>
              <a:chOff x="750" y="10127"/>
              <a:chExt cx="8308" cy="1843"/>
            </a:xfrm>
          </p:grpSpPr>
          <p:sp>
            <p:nvSpPr>
              <p:cNvPr id="65543" name="Line 35"/>
              <p:cNvSpPr>
                <a:spLocks noChangeShapeType="1"/>
              </p:cNvSpPr>
              <p:nvPr/>
            </p:nvSpPr>
            <p:spPr bwMode="auto">
              <a:xfrm>
                <a:off x="772" y="10683"/>
                <a:ext cx="7805" cy="0"/>
              </a:xfrm>
              <a:prstGeom prst="line">
                <a:avLst/>
              </a:prstGeom>
              <a:noFill/>
              <a:ln w="9525">
                <a:solidFill>
                  <a:srgbClr val="000000"/>
                </a:solidFill>
                <a:round/>
              </a:ln>
            </p:spPr>
            <p:txBody>
              <a:bodyPr/>
              <a:lstStyle/>
              <a:p>
                <a:endParaRPr lang="zh-CN" altLang="en-US"/>
              </a:p>
            </p:txBody>
          </p:sp>
          <p:grpSp>
            <p:nvGrpSpPr>
              <p:cNvPr id="65544" name="Group 36"/>
              <p:cNvGrpSpPr/>
              <p:nvPr/>
            </p:nvGrpSpPr>
            <p:grpSpPr bwMode="auto">
              <a:xfrm>
                <a:off x="750" y="10127"/>
                <a:ext cx="8308" cy="1843"/>
                <a:chOff x="750" y="10170"/>
                <a:chExt cx="8308" cy="1843"/>
              </a:xfrm>
            </p:grpSpPr>
            <p:sp>
              <p:nvSpPr>
                <p:cNvPr id="65551" name="Line 37"/>
                <p:cNvSpPr>
                  <a:spLocks noChangeShapeType="1"/>
                </p:cNvSpPr>
                <p:nvPr/>
              </p:nvSpPr>
              <p:spPr bwMode="auto">
                <a:xfrm flipH="1">
                  <a:off x="2133" y="11732"/>
                  <a:ext cx="6032" cy="132"/>
                </a:xfrm>
                <a:prstGeom prst="line">
                  <a:avLst/>
                </a:prstGeom>
                <a:noFill/>
                <a:ln w="9525">
                  <a:solidFill>
                    <a:srgbClr val="000000"/>
                  </a:solidFill>
                  <a:round/>
                  <a:tailEnd type="triangle" w="med" len="med"/>
                </a:ln>
              </p:spPr>
              <p:txBody>
                <a:bodyPr/>
                <a:lstStyle/>
                <a:p>
                  <a:endParaRPr lang="zh-CN" altLang="en-US"/>
                </a:p>
              </p:txBody>
            </p:sp>
            <p:sp>
              <p:nvSpPr>
                <p:cNvPr id="110630" name="Text Box 38"/>
                <p:cNvSpPr txBox="1">
                  <a:spLocks noChangeArrowheads="1"/>
                </p:cNvSpPr>
                <p:nvPr/>
              </p:nvSpPr>
              <p:spPr bwMode="auto">
                <a:xfrm>
                  <a:off x="750" y="10170"/>
                  <a:ext cx="8308" cy="549"/>
                </a:xfrm>
                <a:prstGeom prst="rect">
                  <a:avLst/>
                </a:prstGeom>
                <a:solidFill>
                  <a:schemeClr val="accent2">
                    <a:lumMod val="40000"/>
                    <a:lumOff val="60000"/>
                  </a:schemeClr>
                </a:solidFill>
                <a:ln w="9525">
                  <a:noFill/>
                  <a:miter lim="800000"/>
                </a:ln>
              </p:spPr>
              <p:txBody>
                <a:bodyPr/>
                <a:lstStyle/>
                <a:p>
                  <a:pPr algn="just"/>
                  <a:r>
                    <a:rPr lang="en-US" altLang="zh-CN" sz="1000" b="1">
                      <a:latin typeface="Calibri" panose="020F0502020204030204" pitchFamily="34" charset="0"/>
                    </a:rPr>
                    <a:t>          0             15            30                    50                                  90                                                     150                                 190               199</a:t>
                  </a:r>
                </a:p>
                <a:p>
                  <a:pPr algn="just"/>
                  <a:endParaRPr lang="zh-CN" altLang="zh-CN"/>
                </a:p>
              </p:txBody>
            </p:sp>
            <p:sp>
              <p:nvSpPr>
                <p:cNvPr id="65553" name="Line 39"/>
                <p:cNvSpPr>
                  <a:spLocks noChangeShapeType="1"/>
                </p:cNvSpPr>
                <p:nvPr/>
              </p:nvSpPr>
              <p:spPr bwMode="auto">
                <a:xfrm>
                  <a:off x="7571" y="10497"/>
                  <a:ext cx="0" cy="328"/>
                </a:xfrm>
                <a:prstGeom prst="line">
                  <a:avLst/>
                </a:prstGeom>
                <a:noFill/>
                <a:ln w="9525">
                  <a:solidFill>
                    <a:srgbClr val="000000"/>
                  </a:solidFill>
                  <a:round/>
                </a:ln>
              </p:spPr>
              <p:txBody>
                <a:bodyPr/>
                <a:lstStyle/>
                <a:p>
                  <a:endParaRPr lang="zh-CN" altLang="en-US"/>
                </a:p>
              </p:txBody>
            </p:sp>
            <p:sp>
              <p:nvSpPr>
                <p:cNvPr id="65554" name="Line 40"/>
                <p:cNvSpPr>
                  <a:spLocks noChangeShapeType="1"/>
                </p:cNvSpPr>
                <p:nvPr/>
              </p:nvSpPr>
              <p:spPr bwMode="auto">
                <a:xfrm>
                  <a:off x="2966" y="10726"/>
                  <a:ext cx="566" cy="132"/>
                </a:xfrm>
                <a:prstGeom prst="line">
                  <a:avLst/>
                </a:prstGeom>
                <a:noFill/>
                <a:ln w="9525">
                  <a:solidFill>
                    <a:srgbClr val="000000"/>
                  </a:solidFill>
                  <a:round/>
                  <a:tailEnd type="triangle" w="med" len="med"/>
                </a:ln>
              </p:spPr>
              <p:txBody>
                <a:bodyPr/>
                <a:lstStyle/>
                <a:p>
                  <a:endParaRPr lang="zh-CN" altLang="en-US"/>
                </a:p>
              </p:txBody>
            </p:sp>
            <p:sp>
              <p:nvSpPr>
                <p:cNvPr id="65555" name="Line 41"/>
                <p:cNvSpPr>
                  <a:spLocks noChangeShapeType="1"/>
                </p:cNvSpPr>
                <p:nvPr/>
              </p:nvSpPr>
              <p:spPr bwMode="auto">
                <a:xfrm>
                  <a:off x="3410" y="10858"/>
                  <a:ext cx="915" cy="177"/>
                </a:xfrm>
                <a:prstGeom prst="line">
                  <a:avLst/>
                </a:prstGeom>
                <a:noFill/>
                <a:ln w="9525">
                  <a:solidFill>
                    <a:srgbClr val="000000"/>
                  </a:solidFill>
                  <a:round/>
                  <a:tailEnd type="triangle" w="med" len="med"/>
                </a:ln>
              </p:spPr>
              <p:txBody>
                <a:bodyPr/>
                <a:lstStyle/>
                <a:p>
                  <a:endParaRPr lang="zh-CN" altLang="en-US"/>
                </a:p>
              </p:txBody>
            </p:sp>
            <p:sp>
              <p:nvSpPr>
                <p:cNvPr id="65556" name="Line 42"/>
                <p:cNvSpPr>
                  <a:spLocks noChangeShapeType="1"/>
                </p:cNvSpPr>
                <p:nvPr/>
              </p:nvSpPr>
              <p:spPr bwMode="auto">
                <a:xfrm>
                  <a:off x="4325" y="11035"/>
                  <a:ext cx="538" cy="149"/>
                </a:xfrm>
                <a:prstGeom prst="line">
                  <a:avLst/>
                </a:prstGeom>
                <a:noFill/>
                <a:ln w="9525">
                  <a:solidFill>
                    <a:srgbClr val="000000"/>
                  </a:solidFill>
                  <a:round/>
                  <a:tailEnd type="triangle" w="med" len="med"/>
                </a:ln>
              </p:spPr>
              <p:txBody>
                <a:bodyPr/>
                <a:lstStyle/>
                <a:p>
                  <a:endParaRPr lang="zh-CN" altLang="en-US"/>
                </a:p>
              </p:txBody>
            </p:sp>
            <p:sp>
              <p:nvSpPr>
                <p:cNvPr id="65557" name="Line 43"/>
                <p:cNvSpPr>
                  <a:spLocks noChangeShapeType="1"/>
                </p:cNvSpPr>
                <p:nvPr/>
              </p:nvSpPr>
              <p:spPr bwMode="auto">
                <a:xfrm>
                  <a:off x="4863" y="11184"/>
                  <a:ext cx="1364" cy="245"/>
                </a:xfrm>
                <a:prstGeom prst="line">
                  <a:avLst/>
                </a:prstGeom>
                <a:noFill/>
                <a:ln w="9525">
                  <a:solidFill>
                    <a:srgbClr val="000000"/>
                  </a:solidFill>
                  <a:round/>
                  <a:tailEnd type="triangle" w="med" len="med"/>
                </a:ln>
              </p:spPr>
              <p:txBody>
                <a:bodyPr/>
                <a:lstStyle/>
                <a:p>
                  <a:endParaRPr lang="zh-CN" altLang="en-US"/>
                </a:p>
              </p:txBody>
            </p:sp>
            <p:sp>
              <p:nvSpPr>
                <p:cNvPr id="65558" name="Line 44"/>
                <p:cNvSpPr>
                  <a:spLocks noChangeShapeType="1"/>
                </p:cNvSpPr>
                <p:nvPr/>
              </p:nvSpPr>
              <p:spPr bwMode="auto">
                <a:xfrm>
                  <a:off x="6227" y="11429"/>
                  <a:ext cx="1344" cy="196"/>
                </a:xfrm>
                <a:prstGeom prst="line">
                  <a:avLst/>
                </a:prstGeom>
                <a:noFill/>
                <a:ln w="9525">
                  <a:solidFill>
                    <a:srgbClr val="000000"/>
                  </a:solidFill>
                  <a:round/>
                  <a:tailEnd type="triangle" w="med" len="med"/>
                </a:ln>
              </p:spPr>
              <p:txBody>
                <a:bodyPr/>
                <a:lstStyle/>
                <a:p>
                  <a:endParaRPr lang="zh-CN" altLang="en-US"/>
                </a:p>
              </p:txBody>
            </p:sp>
            <p:sp>
              <p:nvSpPr>
                <p:cNvPr id="65559" name="Line 45"/>
                <p:cNvSpPr>
                  <a:spLocks noChangeShapeType="1"/>
                </p:cNvSpPr>
                <p:nvPr/>
              </p:nvSpPr>
              <p:spPr bwMode="auto">
                <a:xfrm>
                  <a:off x="7485" y="11625"/>
                  <a:ext cx="680" cy="107"/>
                </a:xfrm>
                <a:prstGeom prst="line">
                  <a:avLst/>
                </a:prstGeom>
                <a:noFill/>
                <a:ln w="9525">
                  <a:solidFill>
                    <a:srgbClr val="000000"/>
                  </a:solidFill>
                  <a:round/>
                  <a:tailEnd type="triangle" w="med" len="med"/>
                </a:ln>
              </p:spPr>
              <p:txBody>
                <a:bodyPr/>
                <a:lstStyle/>
                <a:p>
                  <a:endParaRPr lang="zh-CN" altLang="en-US"/>
                </a:p>
              </p:txBody>
            </p:sp>
            <p:sp>
              <p:nvSpPr>
                <p:cNvPr id="65560" name="Line 46"/>
                <p:cNvSpPr>
                  <a:spLocks noChangeShapeType="1"/>
                </p:cNvSpPr>
                <p:nvPr/>
              </p:nvSpPr>
              <p:spPr bwMode="auto">
                <a:xfrm flipH="1">
                  <a:off x="1793" y="11864"/>
                  <a:ext cx="426" cy="149"/>
                </a:xfrm>
                <a:prstGeom prst="line">
                  <a:avLst/>
                </a:prstGeom>
                <a:noFill/>
                <a:ln w="9525">
                  <a:solidFill>
                    <a:srgbClr val="000000"/>
                  </a:solidFill>
                  <a:round/>
                  <a:tailEnd type="triangle" w="med" len="med"/>
                </a:ln>
              </p:spPr>
              <p:txBody>
                <a:bodyPr/>
                <a:lstStyle/>
                <a:p>
                  <a:endParaRPr lang="zh-CN" altLang="en-US"/>
                </a:p>
              </p:txBody>
            </p:sp>
          </p:grpSp>
          <p:sp>
            <p:nvSpPr>
              <p:cNvPr id="65545" name="Line 47"/>
              <p:cNvSpPr>
                <a:spLocks noChangeShapeType="1"/>
              </p:cNvSpPr>
              <p:nvPr/>
            </p:nvSpPr>
            <p:spPr bwMode="auto">
              <a:xfrm>
                <a:off x="1159" y="10543"/>
                <a:ext cx="0" cy="328"/>
              </a:xfrm>
              <a:prstGeom prst="line">
                <a:avLst/>
              </a:prstGeom>
              <a:noFill/>
              <a:ln w="9525">
                <a:solidFill>
                  <a:srgbClr val="000000"/>
                </a:solidFill>
                <a:round/>
              </a:ln>
            </p:spPr>
            <p:txBody>
              <a:bodyPr/>
              <a:lstStyle/>
              <a:p>
                <a:endParaRPr lang="zh-CN" altLang="en-US"/>
              </a:p>
            </p:txBody>
          </p:sp>
          <p:sp>
            <p:nvSpPr>
              <p:cNvPr id="65546" name="Line 48"/>
              <p:cNvSpPr>
                <a:spLocks noChangeShapeType="1"/>
              </p:cNvSpPr>
              <p:nvPr/>
            </p:nvSpPr>
            <p:spPr bwMode="auto">
              <a:xfrm>
                <a:off x="1649" y="10557"/>
                <a:ext cx="0" cy="328"/>
              </a:xfrm>
              <a:prstGeom prst="line">
                <a:avLst/>
              </a:prstGeom>
              <a:noFill/>
              <a:ln w="9525">
                <a:solidFill>
                  <a:srgbClr val="000000"/>
                </a:solidFill>
                <a:round/>
              </a:ln>
            </p:spPr>
            <p:txBody>
              <a:bodyPr/>
              <a:lstStyle/>
              <a:p>
                <a:endParaRPr lang="zh-CN" altLang="en-US"/>
              </a:p>
            </p:txBody>
          </p:sp>
          <p:sp>
            <p:nvSpPr>
              <p:cNvPr id="65547" name="Line 49"/>
              <p:cNvSpPr>
                <a:spLocks noChangeShapeType="1"/>
              </p:cNvSpPr>
              <p:nvPr/>
            </p:nvSpPr>
            <p:spPr bwMode="auto">
              <a:xfrm>
                <a:off x="2219" y="10529"/>
                <a:ext cx="0" cy="328"/>
              </a:xfrm>
              <a:prstGeom prst="line">
                <a:avLst/>
              </a:prstGeom>
              <a:noFill/>
              <a:ln w="9525">
                <a:solidFill>
                  <a:srgbClr val="000000"/>
                </a:solidFill>
                <a:round/>
              </a:ln>
            </p:spPr>
            <p:txBody>
              <a:bodyPr/>
              <a:lstStyle/>
              <a:p>
                <a:endParaRPr lang="zh-CN" altLang="en-US"/>
              </a:p>
            </p:txBody>
          </p:sp>
          <p:sp>
            <p:nvSpPr>
              <p:cNvPr id="65548" name="Line 50"/>
              <p:cNvSpPr>
                <a:spLocks noChangeShapeType="1"/>
              </p:cNvSpPr>
              <p:nvPr/>
            </p:nvSpPr>
            <p:spPr bwMode="auto">
              <a:xfrm>
                <a:off x="3034" y="10580"/>
                <a:ext cx="0" cy="328"/>
              </a:xfrm>
              <a:prstGeom prst="line">
                <a:avLst/>
              </a:prstGeom>
              <a:noFill/>
              <a:ln w="9525">
                <a:solidFill>
                  <a:srgbClr val="000000"/>
                </a:solidFill>
                <a:round/>
              </a:ln>
            </p:spPr>
            <p:txBody>
              <a:bodyPr/>
              <a:lstStyle/>
              <a:p>
                <a:endParaRPr lang="zh-CN" altLang="en-US"/>
              </a:p>
            </p:txBody>
          </p:sp>
          <p:sp>
            <p:nvSpPr>
              <p:cNvPr id="65549" name="Line 51"/>
              <p:cNvSpPr>
                <a:spLocks noChangeShapeType="1"/>
              </p:cNvSpPr>
              <p:nvPr/>
            </p:nvSpPr>
            <p:spPr bwMode="auto">
              <a:xfrm>
                <a:off x="4325" y="10552"/>
                <a:ext cx="0" cy="328"/>
              </a:xfrm>
              <a:prstGeom prst="line">
                <a:avLst/>
              </a:prstGeom>
              <a:noFill/>
              <a:ln w="9525">
                <a:solidFill>
                  <a:srgbClr val="000000"/>
                </a:solidFill>
                <a:round/>
              </a:ln>
            </p:spPr>
            <p:txBody>
              <a:bodyPr/>
              <a:lstStyle/>
              <a:p>
                <a:endParaRPr lang="zh-CN" altLang="en-US"/>
              </a:p>
            </p:txBody>
          </p:sp>
          <p:sp>
            <p:nvSpPr>
              <p:cNvPr id="65550" name="Line 52"/>
              <p:cNvSpPr>
                <a:spLocks noChangeShapeType="1"/>
              </p:cNvSpPr>
              <p:nvPr/>
            </p:nvSpPr>
            <p:spPr bwMode="auto">
              <a:xfrm>
                <a:off x="6227" y="10547"/>
                <a:ext cx="0" cy="328"/>
              </a:xfrm>
              <a:prstGeom prst="line">
                <a:avLst/>
              </a:prstGeom>
              <a:noFill/>
              <a:ln w="9525">
                <a:solidFill>
                  <a:srgbClr val="000000"/>
                </a:solidFill>
                <a:round/>
              </a:ln>
            </p:spPr>
            <p:txBody>
              <a:bodyPr/>
              <a:lstStyle/>
              <a:p>
                <a:endParaRPr lang="zh-CN" altLang="en-US"/>
              </a:p>
            </p:txBody>
          </p:sp>
        </p:grpSp>
        <p:sp>
          <p:nvSpPr>
            <p:cNvPr id="65542" name="Line 53"/>
            <p:cNvSpPr>
              <a:spLocks noChangeShapeType="1"/>
            </p:cNvSpPr>
            <p:nvPr/>
          </p:nvSpPr>
          <p:spPr bwMode="auto">
            <a:xfrm>
              <a:off x="8257" y="10482"/>
              <a:ext cx="0" cy="328"/>
            </a:xfrm>
            <a:prstGeom prst="line">
              <a:avLst/>
            </a:prstGeom>
            <a:noFill/>
            <a:ln w="9525">
              <a:solidFill>
                <a:srgbClr val="000000"/>
              </a:solidFill>
              <a:round/>
            </a:ln>
          </p:spPr>
          <p:txBody>
            <a:bodyPr/>
            <a:lstStyle/>
            <a:p>
              <a:endParaRPr lang="zh-CN" altLang="en-US"/>
            </a:p>
          </p:txBody>
        </p:sp>
      </p:grpSp>
      <p:grpSp>
        <p:nvGrpSpPr>
          <p:cNvPr id="65562" name="Group 26"/>
          <p:cNvGrpSpPr/>
          <p:nvPr/>
        </p:nvGrpSpPr>
        <p:grpSpPr bwMode="auto">
          <a:xfrm>
            <a:off x="1547813" y="3414713"/>
            <a:ext cx="5253037" cy="519112"/>
            <a:chOff x="1020" y="2128"/>
            <a:chExt cx="3309" cy="327"/>
          </a:xfrm>
        </p:grpSpPr>
        <p:sp>
          <p:nvSpPr>
            <p:cNvPr id="65563" name="Rectangle 27"/>
            <p:cNvSpPr>
              <a:spLocks noChangeArrowheads="1"/>
            </p:cNvSpPr>
            <p:nvPr/>
          </p:nvSpPr>
          <p:spPr bwMode="auto">
            <a:xfrm>
              <a:off x="1429" y="2160"/>
              <a:ext cx="2900" cy="288"/>
            </a:xfrm>
            <a:prstGeom prst="rect">
              <a:avLst/>
            </a:prstGeom>
            <a:noFill/>
            <a:ln w="9525">
              <a:noFill/>
              <a:miter lim="800000"/>
            </a:ln>
            <a:effectLst/>
          </p:spPr>
          <p:txBody>
            <a:bodyPr wrap="none">
              <a:spAutoFit/>
            </a:bodyPr>
            <a:lstStyle/>
            <a:p>
              <a:pPr eaLnBrk="0" hangingPunct="0">
                <a:spcBef>
                  <a:spcPct val="20000"/>
                </a:spcBef>
                <a:buClr>
                  <a:srgbClr val="CC3300"/>
                </a:buClr>
                <a:buSzPct val="85000"/>
                <a:buFont typeface="Wingdings" panose="05000000000000000000" pitchFamily="2" charset="2"/>
                <a:buNone/>
              </a:pPr>
              <a:r>
                <a:rPr lang="en-US" altLang="zh-CN">
                  <a:solidFill>
                    <a:srgbClr val="FF3300"/>
                  </a:solidFill>
                </a:rPr>
                <a:t>150</a:t>
              </a:r>
              <a:r>
                <a:rPr lang="zh-CN" altLang="zh-CN">
                  <a:solidFill>
                    <a:srgbClr val="FF3300"/>
                  </a:solidFill>
                </a:rPr>
                <a:t>，</a:t>
              </a:r>
              <a:r>
                <a:rPr lang="en-US" altLang="zh-CN">
                  <a:solidFill>
                    <a:srgbClr val="FF3300"/>
                  </a:solidFill>
                </a:rPr>
                <a:t>30</a:t>
              </a:r>
              <a:r>
                <a:rPr lang="zh-CN" altLang="zh-CN">
                  <a:solidFill>
                    <a:srgbClr val="FF3300"/>
                  </a:solidFill>
                </a:rPr>
                <a:t>，</a:t>
              </a:r>
              <a:r>
                <a:rPr lang="en-US" altLang="zh-CN">
                  <a:solidFill>
                    <a:srgbClr val="FF3300"/>
                  </a:solidFill>
                </a:rPr>
                <a:t>190</a:t>
              </a:r>
              <a:r>
                <a:rPr lang="zh-CN" altLang="zh-CN">
                  <a:solidFill>
                    <a:srgbClr val="FF3300"/>
                  </a:solidFill>
                </a:rPr>
                <a:t>，</a:t>
              </a:r>
              <a:r>
                <a:rPr lang="en-US" altLang="zh-CN">
                  <a:solidFill>
                    <a:srgbClr val="FF3300"/>
                  </a:solidFill>
                </a:rPr>
                <a:t>20</a:t>
              </a:r>
              <a:r>
                <a:rPr lang="zh-CN" altLang="zh-CN">
                  <a:solidFill>
                    <a:srgbClr val="FF3300"/>
                  </a:solidFill>
                </a:rPr>
                <a:t>，</a:t>
              </a:r>
              <a:r>
                <a:rPr lang="en-US" altLang="zh-CN">
                  <a:solidFill>
                    <a:srgbClr val="FF3300"/>
                  </a:solidFill>
                </a:rPr>
                <a:t>100</a:t>
              </a:r>
              <a:r>
                <a:rPr lang="zh-CN" altLang="zh-CN">
                  <a:solidFill>
                    <a:srgbClr val="FF3300"/>
                  </a:solidFill>
                </a:rPr>
                <a:t>，</a:t>
              </a:r>
              <a:r>
                <a:rPr lang="en-US" altLang="zh-CN">
                  <a:solidFill>
                    <a:srgbClr val="FF3300"/>
                  </a:solidFill>
                </a:rPr>
                <a:t>55</a:t>
              </a:r>
              <a:r>
                <a:rPr lang="zh-CN" altLang="zh-CN">
                  <a:solidFill>
                    <a:srgbClr val="FF3300"/>
                  </a:solidFill>
                </a:rPr>
                <a:t>，</a:t>
              </a:r>
              <a:r>
                <a:rPr lang="en-US" altLang="zh-CN">
                  <a:solidFill>
                    <a:srgbClr val="FF3300"/>
                  </a:solidFill>
                </a:rPr>
                <a:t>90</a:t>
              </a:r>
              <a:endParaRPr lang="zh-CN" altLang="zh-CN">
                <a:solidFill>
                  <a:srgbClr val="FF3300"/>
                </a:solidFill>
              </a:endParaRPr>
            </a:p>
          </p:txBody>
        </p:sp>
        <p:sp>
          <p:nvSpPr>
            <p:cNvPr id="65564" name="Rectangle 28"/>
            <p:cNvSpPr>
              <a:spLocks noChangeArrowheads="1"/>
            </p:cNvSpPr>
            <p:nvPr/>
          </p:nvSpPr>
          <p:spPr bwMode="auto">
            <a:xfrm>
              <a:off x="1020" y="2128"/>
              <a:ext cx="340" cy="327"/>
            </a:xfrm>
            <a:prstGeom prst="rect">
              <a:avLst/>
            </a:prstGeom>
            <a:noFill/>
            <a:ln w="9525">
              <a:noFill/>
              <a:miter lim="800000"/>
            </a:ln>
            <a:effectLst/>
          </p:spPr>
          <p:txBody>
            <a:bodyPr wrap="none">
              <a:spAutoFit/>
            </a:bodyPr>
            <a:lstStyle/>
            <a:p>
              <a:r>
                <a:rPr lang="en-US" altLang="zh-CN" sz="2800" b="1">
                  <a:solidFill>
                    <a:srgbClr val="3366FF"/>
                  </a:solidFill>
                </a:rPr>
                <a:t>50</a:t>
              </a:r>
              <a:endParaRPr lang="zh-CN" altLang="en-US" sz="2800" b="1">
                <a:solidFill>
                  <a:srgbClr val="3366FF"/>
                </a:solidFill>
              </a:endParaRPr>
            </a:p>
          </p:txBody>
        </p:sp>
      </p:gr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p:cNvSpPr>
            <a:spLocks noGrp="1"/>
          </p:cNvSpPr>
          <p:nvPr>
            <p:ph type="title" idx="4294967295"/>
          </p:nvPr>
        </p:nvSpPr>
        <p:spPr>
          <a:xfrm>
            <a:off x="539750" y="115888"/>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 </a:t>
            </a:r>
            <a:r>
              <a:rPr lang="en-US" altLang="zh-CN" sz="4800" smtClean="0">
                <a:latin typeface="华文新魏" panose="02010800040101010101" pitchFamily="2" charset="-122"/>
                <a:ea typeface="华文新魏" panose="02010800040101010101" pitchFamily="2" charset="-122"/>
              </a:rPr>
              <a:t>(4)“</a:t>
            </a:r>
            <a:r>
              <a:rPr lang="zh-CN" altLang="en-US" sz="4800" smtClean="0">
                <a:latin typeface="华文新魏" panose="02010800040101010101" pitchFamily="2" charset="-122"/>
                <a:ea typeface="华文新魏" panose="02010800040101010101" pitchFamily="2" charset="-122"/>
              </a:rPr>
              <a:t>分步扫描”算法 </a:t>
            </a:r>
          </a:p>
        </p:txBody>
      </p:sp>
      <p:sp>
        <p:nvSpPr>
          <p:cNvPr id="66562" name="内容占位符 2"/>
          <p:cNvSpPr>
            <a:spLocks noGrp="1"/>
          </p:cNvSpPr>
          <p:nvPr>
            <p:ph idx="4294967295"/>
          </p:nvPr>
        </p:nvSpPr>
        <p:spPr>
          <a:xfrm>
            <a:off x="468313" y="1341438"/>
            <a:ext cx="8280400" cy="5327650"/>
          </a:xfrm>
        </p:spPr>
        <p:txBody>
          <a:bodyPr/>
          <a:lstStyle/>
          <a:p>
            <a:r>
              <a:rPr lang="zh-CN" altLang="zh-CN" sz="3000" smtClean="0">
                <a:latin typeface="宋体" panose="02010600030101010101" pitchFamily="2" charset="-122"/>
              </a:rPr>
              <a:t>进程重复请求访问同一柱面会垄断设备，造成</a:t>
            </a:r>
            <a:r>
              <a:rPr lang="en-US" altLang="zh-CN" sz="3000" smtClean="0">
                <a:latin typeface="宋体" panose="02010600030101010101" pitchFamily="2" charset="-122"/>
              </a:rPr>
              <a:t>“</a:t>
            </a:r>
            <a:r>
              <a:rPr lang="zh-CN" altLang="zh-CN" sz="3000" smtClean="0">
                <a:latin typeface="宋体" panose="02010600030101010101" pitchFamily="2" charset="-122"/>
              </a:rPr>
              <a:t>磁臂粘性</a:t>
            </a:r>
            <a:r>
              <a:rPr lang="en-US" altLang="zh-CN" sz="3000" smtClean="0">
                <a:latin typeface="宋体" panose="02010600030101010101" pitchFamily="2" charset="-122"/>
              </a:rPr>
              <a:t>”</a:t>
            </a:r>
            <a:r>
              <a:rPr lang="zh-CN" altLang="zh-CN" sz="3000" smtClean="0">
                <a:latin typeface="宋体" panose="02010600030101010101" pitchFamily="2" charset="-122"/>
              </a:rPr>
              <a:t>，</a:t>
            </a:r>
            <a:r>
              <a:rPr lang="zh-CN" altLang="en-US" sz="3000" smtClean="0">
                <a:latin typeface="宋体" panose="02010600030101010101" pitchFamily="2" charset="-122"/>
              </a:rPr>
              <a:t>导致</a:t>
            </a:r>
            <a:r>
              <a:rPr lang="zh-CN" altLang="zh-CN" sz="3000" smtClean="0">
                <a:latin typeface="宋体" panose="02010600030101010101" pitchFamily="2" charset="-122"/>
              </a:rPr>
              <a:t>其他柱面访问请求长时间得不到服务，采用</a:t>
            </a:r>
            <a:r>
              <a:rPr lang="en-US" altLang="zh-CN" sz="3000" smtClean="0">
                <a:latin typeface="宋体" panose="02010600030101010101" pitchFamily="2" charset="-122"/>
              </a:rPr>
              <a:t>“</a:t>
            </a:r>
            <a:r>
              <a:rPr lang="zh-CN" altLang="zh-CN" sz="3000" smtClean="0">
                <a:latin typeface="宋体" panose="02010600030101010101" pitchFamily="2" charset="-122"/>
              </a:rPr>
              <a:t>分步扫描</a:t>
            </a:r>
            <a:r>
              <a:rPr lang="en-US" altLang="zh-CN" sz="3000" smtClean="0">
                <a:latin typeface="宋体" panose="02010600030101010101" pitchFamily="2" charset="-122"/>
              </a:rPr>
              <a:t>”</a:t>
            </a:r>
            <a:r>
              <a:rPr lang="zh-CN" altLang="zh-CN" sz="3000" smtClean="0">
                <a:latin typeface="宋体" panose="02010600030101010101" pitchFamily="2" charset="-122"/>
              </a:rPr>
              <a:t>算法可以避免这类问题。</a:t>
            </a:r>
            <a:endParaRPr lang="zh-CN" altLang="en-US" sz="3000" smtClean="0">
              <a:latin typeface="宋体" panose="02010600030101010101" pitchFamily="2" charset="-122"/>
            </a:endParaRPr>
          </a:p>
          <a:p>
            <a:r>
              <a:rPr lang="zh-CN" altLang="zh-CN" sz="3000" smtClean="0">
                <a:latin typeface="宋体" panose="02010600030101010101" pitchFamily="2" charset="-122"/>
              </a:rPr>
              <a:t>具体做法是：将</a:t>
            </a:r>
            <a:r>
              <a:rPr lang="en-US" altLang="zh-CN" sz="3000" smtClean="0">
                <a:latin typeface="宋体" panose="02010600030101010101" pitchFamily="2" charset="-122"/>
              </a:rPr>
              <a:t>I</a:t>
            </a:r>
            <a:r>
              <a:rPr lang="zh-CN" altLang="zh-CN" sz="3000" smtClean="0">
                <a:latin typeface="宋体" panose="02010600030101010101" pitchFamily="2" charset="-122"/>
              </a:rPr>
              <a:t>／</a:t>
            </a:r>
            <a:r>
              <a:rPr lang="en-US" altLang="zh-CN" sz="3000" smtClean="0">
                <a:latin typeface="宋体" panose="02010600030101010101" pitchFamily="2" charset="-122"/>
              </a:rPr>
              <a:t>O</a:t>
            </a:r>
            <a:r>
              <a:rPr lang="zh-CN" altLang="zh-CN" sz="3000" smtClean="0">
                <a:latin typeface="宋体" panose="02010600030101010101" pitchFamily="2" charset="-122"/>
              </a:rPr>
              <a:t>请求分为长度为</a:t>
            </a:r>
            <a:r>
              <a:rPr lang="en-US" altLang="zh-CN" sz="3000" smtClean="0">
                <a:latin typeface="宋体" panose="02010600030101010101" pitchFamily="2" charset="-122"/>
              </a:rPr>
              <a:t>N</a:t>
            </a:r>
            <a:r>
              <a:rPr lang="zh-CN" altLang="zh-CN" sz="3000" smtClean="0">
                <a:latin typeface="宋体" panose="02010600030101010101" pitchFamily="2" charset="-122"/>
              </a:rPr>
              <a:t>的子队列，按</a:t>
            </a:r>
            <a:r>
              <a:rPr lang="en-US" altLang="zh-CN" sz="3000" smtClean="0">
                <a:latin typeface="宋体" panose="02010600030101010101" pitchFamily="2" charset="-122"/>
              </a:rPr>
              <a:t>FIFO</a:t>
            </a:r>
            <a:r>
              <a:rPr lang="zh-CN" altLang="zh-CN" sz="3000" smtClean="0">
                <a:latin typeface="宋体" panose="02010600030101010101" pitchFamily="2" charset="-122"/>
              </a:rPr>
              <a:t>算法依次处理每个子队列，而每个子队列采用扫描算法，处理完一个后再服务下一个子队列</a:t>
            </a:r>
            <a:r>
              <a:rPr lang="zh-CN" altLang="en-US" sz="3000" smtClean="0">
                <a:latin typeface="宋体" panose="02010600030101010101" pitchFamily="2" charset="-122"/>
              </a:rPr>
              <a:t>，</a:t>
            </a:r>
            <a:r>
              <a:rPr lang="zh-CN" altLang="zh-CN" sz="3000" smtClean="0">
                <a:latin typeface="宋体" panose="02010600030101010101" pitchFamily="2" charset="-122"/>
              </a:rPr>
              <a:t>以避免出现磁臂粘住现象。这种调度算法能保证每个</a:t>
            </a:r>
            <a:r>
              <a:rPr lang="en-US" altLang="zh-CN" sz="3000" smtClean="0">
                <a:latin typeface="宋体" panose="02010600030101010101" pitchFamily="2" charset="-122"/>
              </a:rPr>
              <a:t>I/O</a:t>
            </a:r>
            <a:r>
              <a:rPr lang="zh-CN" altLang="zh-CN" sz="3000" smtClean="0">
                <a:latin typeface="宋体" panose="02010600030101010101" pitchFamily="2" charset="-122"/>
              </a:rPr>
              <a:t>请求的等待时间不致太长，当</a:t>
            </a:r>
            <a:r>
              <a:rPr lang="en-US" altLang="zh-CN" sz="3000" smtClean="0">
                <a:latin typeface="宋体" panose="02010600030101010101" pitchFamily="2" charset="-122"/>
              </a:rPr>
              <a:t> N </a:t>
            </a:r>
            <a:r>
              <a:rPr lang="zh-CN" altLang="zh-CN" sz="3000" smtClean="0">
                <a:latin typeface="宋体" panose="02010600030101010101" pitchFamily="2" charset="-122"/>
              </a:rPr>
              <a:t>值很大时，接近于</a:t>
            </a:r>
            <a:r>
              <a:rPr lang="en-US" altLang="zh-CN" sz="3000" smtClean="0">
                <a:latin typeface="宋体" panose="02010600030101010101" pitchFamily="2" charset="-122"/>
              </a:rPr>
              <a:t>“</a:t>
            </a:r>
            <a:r>
              <a:rPr lang="zh-CN" altLang="zh-CN" sz="3000" smtClean="0">
                <a:latin typeface="宋体" panose="02010600030101010101" pitchFamily="2" charset="-122"/>
              </a:rPr>
              <a:t>扫描</a:t>
            </a:r>
            <a:r>
              <a:rPr lang="en-US" altLang="zh-CN" sz="3000" smtClean="0">
                <a:latin typeface="宋体" panose="02010600030101010101" pitchFamily="2" charset="-122"/>
              </a:rPr>
              <a:t>”</a:t>
            </a:r>
            <a:r>
              <a:rPr lang="zh-CN" altLang="zh-CN" sz="3000" smtClean="0">
                <a:latin typeface="宋体" panose="02010600030101010101" pitchFamily="2" charset="-122"/>
              </a:rPr>
              <a:t>算法性能；当</a:t>
            </a:r>
            <a:r>
              <a:rPr lang="en-US" altLang="zh-CN" sz="3000" smtClean="0">
                <a:latin typeface="宋体" panose="02010600030101010101" pitchFamily="2" charset="-122"/>
              </a:rPr>
              <a:t>N</a:t>
            </a:r>
            <a:r>
              <a:rPr lang="zh-CN" altLang="zh-CN" sz="3000" smtClean="0">
                <a:latin typeface="宋体" panose="02010600030101010101" pitchFamily="2" charset="-122"/>
              </a:rPr>
              <a:t>＝１时，接近于</a:t>
            </a:r>
            <a:r>
              <a:rPr lang="en-US" altLang="zh-CN" sz="3000" smtClean="0">
                <a:latin typeface="宋体" panose="02010600030101010101" pitchFamily="2" charset="-122"/>
              </a:rPr>
              <a:t> FIFO</a:t>
            </a:r>
            <a:r>
              <a:rPr lang="zh-CN" altLang="zh-CN" sz="3000" smtClean="0">
                <a:latin typeface="宋体" panose="02010600030101010101" pitchFamily="2" charset="-122"/>
              </a:rPr>
              <a:t>算法性能。</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p:cNvSpPr>
          <p:nvPr>
            <p:ph type="title" idx="4294967295"/>
          </p:nvPr>
        </p:nvSpPr>
        <p:spPr>
          <a:xfrm>
            <a:off x="539750" y="260350"/>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(5)“</a:t>
            </a:r>
            <a:r>
              <a:rPr lang="zh-CN" altLang="en-US" sz="4800" smtClean="0">
                <a:latin typeface="华文新魏" panose="02010800040101010101" pitchFamily="2" charset="-122"/>
                <a:ea typeface="华文新魏" panose="02010800040101010101" pitchFamily="2" charset="-122"/>
              </a:rPr>
              <a:t>电梯调度”算法</a:t>
            </a:r>
          </a:p>
        </p:txBody>
      </p:sp>
      <p:sp>
        <p:nvSpPr>
          <p:cNvPr id="67586" name="内容占位符 2"/>
          <p:cNvSpPr>
            <a:spLocks noGrp="1"/>
          </p:cNvSpPr>
          <p:nvPr>
            <p:ph idx="4294967295"/>
          </p:nvPr>
        </p:nvSpPr>
        <p:spPr>
          <a:xfrm>
            <a:off x="685800" y="1412875"/>
            <a:ext cx="7772400" cy="2592388"/>
          </a:xfrm>
        </p:spPr>
        <p:txBody>
          <a:bodyPr/>
          <a:lstStyle/>
          <a:p>
            <a:r>
              <a:rPr lang="en-US" altLang="zh-CN" sz="3000" smtClean="0">
                <a:latin typeface="宋体" panose="02010600030101010101" pitchFamily="2" charset="-122"/>
              </a:rPr>
              <a:t>“</a:t>
            </a:r>
            <a:r>
              <a:rPr lang="zh-CN" altLang="zh-CN" sz="3000" smtClean="0">
                <a:latin typeface="宋体" panose="02010600030101010101" pitchFamily="2" charset="-122"/>
              </a:rPr>
              <a:t>电梯调度</a:t>
            </a:r>
            <a:r>
              <a:rPr lang="en-US" altLang="zh-CN" sz="3000" smtClean="0">
                <a:latin typeface="宋体" panose="02010600030101010101" pitchFamily="2" charset="-122"/>
              </a:rPr>
              <a:t>”</a:t>
            </a:r>
            <a:r>
              <a:rPr lang="zh-CN" altLang="zh-CN" sz="3000" smtClean="0">
                <a:latin typeface="宋体" panose="02010600030101010101" pitchFamily="2" charset="-122"/>
              </a:rPr>
              <a:t>算法 （</a:t>
            </a:r>
            <a:r>
              <a:rPr lang="en-US" altLang="zh-CN" sz="3000" smtClean="0">
                <a:latin typeface="宋体" panose="02010600030101010101" pitchFamily="2" charset="-122"/>
              </a:rPr>
              <a:t>elevator algorithm</a:t>
            </a:r>
            <a:r>
              <a:rPr lang="zh-CN" altLang="zh-CN" sz="3000" smtClean="0">
                <a:latin typeface="宋体" panose="02010600030101010101" pitchFamily="2" charset="-122"/>
              </a:rPr>
              <a:t>）又称</a:t>
            </a:r>
            <a:r>
              <a:rPr lang="en-US" altLang="zh-CN" sz="3000" smtClean="0">
                <a:latin typeface="宋体" panose="02010600030101010101" pitchFamily="2" charset="-122"/>
              </a:rPr>
              <a:t>LOCK</a:t>
            </a:r>
            <a:r>
              <a:rPr lang="zh-CN" altLang="zh-CN" sz="3000" smtClean="0">
                <a:latin typeface="宋体" panose="02010600030101010101" pitchFamily="2" charset="-122"/>
              </a:rPr>
              <a:t>算法，是如扫描算法的一种改进，无访问请求时，移动臂停止不动，有访问请求时，移动臂按电梯规律移动。</a:t>
            </a:r>
            <a:endParaRPr lang="en-US" altLang="zh-CN" sz="3000" smtClean="0">
              <a:latin typeface="宋体" panose="02010600030101010101" pitchFamily="2" charset="-122"/>
            </a:endParaRPr>
          </a:p>
          <a:p>
            <a:r>
              <a:rPr lang="zh-CN" altLang="zh-CN" sz="3000" smtClean="0">
                <a:latin typeface="宋体" panose="02010600030101010101" pitchFamily="2" charset="-122"/>
              </a:rPr>
              <a:t>移动臂移动柱面总数</a:t>
            </a:r>
            <a:r>
              <a:rPr lang="en-US" altLang="zh-CN" sz="3000" smtClean="0">
                <a:latin typeface="宋体" panose="02010600030101010101" pitchFamily="2" charset="-122"/>
              </a:rPr>
              <a:t>=310。</a:t>
            </a:r>
            <a:endParaRPr lang="zh-CN" altLang="en-US" sz="3000" smtClean="0">
              <a:latin typeface="宋体" panose="02010600030101010101" pitchFamily="2" charset="-122"/>
            </a:endParaRPr>
          </a:p>
        </p:txBody>
      </p:sp>
      <p:grpSp>
        <p:nvGrpSpPr>
          <p:cNvPr id="67587" name="Group 2"/>
          <p:cNvGrpSpPr/>
          <p:nvPr/>
        </p:nvGrpSpPr>
        <p:grpSpPr bwMode="auto">
          <a:xfrm>
            <a:off x="971550" y="4581525"/>
            <a:ext cx="7056438" cy="1800225"/>
            <a:chOff x="599" y="9257"/>
            <a:chExt cx="8308" cy="1445"/>
          </a:xfrm>
        </p:grpSpPr>
        <p:sp>
          <p:nvSpPr>
            <p:cNvPr id="67588" name="Line 3"/>
            <p:cNvSpPr>
              <a:spLocks noChangeShapeType="1"/>
            </p:cNvSpPr>
            <p:nvPr/>
          </p:nvSpPr>
          <p:spPr bwMode="auto">
            <a:xfrm flipH="1">
              <a:off x="2040" y="10624"/>
              <a:ext cx="5269" cy="0"/>
            </a:xfrm>
            <a:prstGeom prst="line">
              <a:avLst/>
            </a:prstGeom>
            <a:noFill/>
            <a:ln w="9525">
              <a:solidFill>
                <a:srgbClr val="000000"/>
              </a:solidFill>
              <a:round/>
              <a:tailEnd type="triangle" w="med" len="med"/>
            </a:ln>
          </p:spPr>
          <p:txBody>
            <a:bodyPr/>
            <a:lstStyle/>
            <a:p>
              <a:endParaRPr lang="zh-CN" altLang="en-US"/>
            </a:p>
          </p:txBody>
        </p:sp>
        <p:sp>
          <p:nvSpPr>
            <p:cNvPr id="67589" name="Line 4"/>
            <p:cNvSpPr>
              <a:spLocks noChangeShapeType="1"/>
            </p:cNvSpPr>
            <p:nvPr/>
          </p:nvSpPr>
          <p:spPr bwMode="auto">
            <a:xfrm>
              <a:off x="3260" y="9946"/>
              <a:ext cx="886" cy="173"/>
            </a:xfrm>
            <a:prstGeom prst="line">
              <a:avLst/>
            </a:prstGeom>
            <a:noFill/>
            <a:ln w="9525">
              <a:solidFill>
                <a:srgbClr val="000000"/>
              </a:solidFill>
              <a:round/>
              <a:tailEnd type="triangle" w="med" len="med"/>
            </a:ln>
          </p:spPr>
          <p:txBody>
            <a:bodyPr/>
            <a:lstStyle/>
            <a:p>
              <a:endParaRPr lang="zh-CN" altLang="en-US"/>
            </a:p>
          </p:txBody>
        </p:sp>
        <p:sp>
          <p:nvSpPr>
            <p:cNvPr id="67590" name="Line 5"/>
            <p:cNvSpPr>
              <a:spLocks noChangeShapeType="1"/>
            </p:cNvSpPr>
            <p:nvPr/>
          </p:nvSpPr>
          <p:spPr bwMode="auto">
            <a:xfrm>
              <a:off x="4146" y="10119"/>
              <a:ext cx="486" cy="118"/>
            </a:xfrm>
            <a:prstGeom prst="line">
              <a:avLst/>
            </a:prstGeom>
            <a:noFill/>
            <a:ln w="9525">
              <a:solidFill>
                <a:srgbClr val="000000"/>
              </a:solidFill>
              <a:round/>
              <a:tailEnd type="triangle" w="med" len="med"/>
            </a:ln>
          </p:spPr>
          <p:txBody>
            <a:bodyPr/>
            <a:lstStyle/>
            <a:p>
              <a:endParaRPr lang="zh-CN" altLang="en-US"/>
            </a:p>
          </p:txBody>
        </p:sp>
        <p:sp>
          <p:nvSpPr>
            <p:cNvPr id="67591" name="Line 6"/>
            <p:cNvSpPr>
              <a:spLocks noChangeShapeType="1"/>
            </p:cNvSpPr>
            <p:nvPr/>
          </p:nvSpPr>
          <p:spPr bwMode="auto">
            <a:xfrm>
              <a:off x="4632" y="10237"/>
              <a:ext cx="1416" cy="194"/>
            </a:xfrm>
            <a:prstGeom prst="line">
              <a:avLst/>
            </a:prstGeom>
            <a:noFill/>
            <a:ln w="9525">
              <a:solidFill>
                <a:srgbClr val="000000"/>
              </a:solidFill>
              <a:round/>
              <a:tailEnd type="triangle" w="med" len="med"/>
            </a:ln>
          </p:spPr>
          <p:txBody>
            <a:bodyPr/>
            <a:lstStyle/>
            <a:p>
              <a:endParaRPr lang="zh-CN" altLang="en-US"/>
            </a:p>
          </p:txBody>
        </p:sp>
        <p:sp>
          <p:nvSpPr>
            <p:cNvPr id="67592" name="Line 7"/>
            <p:cNvSpPr>
              <a:spLocks noChangeShapeType="1"/>
            </p:cNvSpPr>
            <p:nvPr/>
          </p:nvSpPr>
          <p:spPr bwMode="auto">
            <a:xfrm>
              <a:off x="5976" y="10431"/>
              <a:ext cx="1416" cy="194"/>
            </a:xfrm>
            <a:prstGeom prst="line">
              <a:avLst/>
            </a:prstGeom>
            <a:noFill/>
            <a:ln w="9525">
              <a:solidFill>
                <a:srgbClr val="000000"/>
              </a:solidFill>
              <a:round/>
              <a:tailEnd type="triangle" w="med" len="med"/>
            </a:ln>
          </p:spPr>
          <p:txBody>
            <a:bodyPr/>
            <a:lstStyle/>
            <a:p>
              <a:endParaRPr lang="zh-CN" altLang="en-US"/>
            </a:p>
          </p:txBody>
        </p:sp>
        <p:sp>
          <p:nvSpPr>
            <p:cNvPr id="67593" name="Line 8"/>
            <p:cNvSpPr>
              <a:spLocks noChangeShapeType="1"/>
            </p:cNvSpPr>
            <p:nvPr/>
          </p:nvSpPr>
          <p:spPr bwMode="auto">
            <a:xfrm flipH="1">
              <a:off x="1603" y="10624"/>
              <a:ext cx="437" cy="78"/>
            </a:xfrm>
            <a:prstGeom prst="line">
              <a:avLst/>
            </a:prstGeom>
            <a:noFill/>
            <a:ln w="9525">
              <a:solidFill>
                <a:srgbClr val="000000"/>
              </a:solidFill>
              <a:round/>
              <a:tailEnd type="triangle" w="med" len="med"/>
            </a:ln>
          </p:spPr>
          <p:txBody>
            <a:bodyPr/>
            <a:lstStyle/>
            <a:p>
              <a:endParaRPr lang="zh-CN" altLang="en-US"/>
            </a:p>
          </p:txBody>
        </p:sp>
        <p:grpSp>
          <p:nvGrpSpPr>
            <p:cNvPr id="67594" name="Group 9"/>
            <p:cNvGrpSpPr/>
            <p:nvPr/>
          </p:nvGrpSpPr>
          <p:grpSpPr bwMode="auto">
            <a:xfrm>
              <a:off x="599" y="9257"/>
              <a:ext cx="8308" cy="690"/>
              <a:chOff x="599" y="9257"/>
              <a:chExt cx="8308" cy="690"/>
            </a:xfrm>
          </p:grpSpPr>
          <p:grpSp>
            <p:nvGrpSpPr>
              <p:cNvPr id="67595" name="Group 10"/>
              <p:cNvGrpSpPr/>
              <p:nvPr/>
            </p:nvGrpSpPr>
            <p:grpSpPr bwMode="auto">
              <a:xfrm>
                <a:off x="599" y="9257"/>
                <a:ext cx="8308" cy="690"/>
                <a:chOff x="599" y="9257"/>
                <a:chExt cx="8308" cy="690"/>
              </a:xfrm>
            </p:grpSpPr>
            <p:sp>
              <p:nvSpPr>
                <p:cNvPr id="79883" name="Text Box 11"/>
                <p:cNvSpPr txBox="1">
                  <a:spLocks noChangeArrowheads="1"/>
                </p:cNvSpPr>
                <p:nvPr/>
              </p:nvSpPr>
              <p:spPr bwMode="auto">
                <a:xfrm>
                  <a:off x="599" y="9257"/>
                  <a:ext cx="8308" cy="548"/>
                </a:xfrm>
                <a:prstGeom prst="rect">
                  <a:avLst/>
                </a:prstGeom>
                <a:solidFill>
                  <a:schemeClr val="accent2">
                    <a:lumMod val="40000"/>
                    <a:lumOff val="60000"/>
                  </a:schemeClr>
                </a:solidFill>
                <a:ln w="9525">
                  <a:noFill/>
                  <a:miter lim="800000"/>
                </a:ln>
              </p:spPr>
              <p:txBody>
                <a:bodyPr/>
                <a:lstStyle/>
                <a:p>
                  <a:pPr algn="just"/>
                  <a:r>
                    <a:rPr lang="en-US" altLang="zh-CN" sz="1000" b="1">
                      <a:latin typeface="Calibri" panose="020F0502020204030204" pitchFamily="34" charset="0"/>
                    </a:rPr>
                    <a:t>         0          15            30                    50                                  90                                                  150                                190             199</a:t>
                  </a:r>
                </a:p>
                <a:p>
                  <a:pPr algn="just"/>
                  <a:endParaRPr lang="zh-CN" altLang="zh-CN"/>
                </a:p>
              </p:txBody>
            </p:sp>
            <p:sp>
              <p:nvSpPr>
                <p:cNvPr id="67602" name="Line 12"/>
                <p:cNvSpPr>
                  <a:spLocks noChangeShapeType="1"/>
                </p:cNvSpPr>
                <p:nvPr/>
              </p:nvSpPr>
              <p:spPr bwMode="auto">
                <a:xfrm>
                  <a:off x="980" y="9618"/>
                  <a:ext cx="0" cy="328"/>
                </a:xfrm>
                <a:prstGeom prst="line">
                  <a:avLst/>
                </a:prstGeom>
                <a:noFill/>
                <a:ln w="9525">
                  <a:solidFill>
                    <a:srgbClr val="000000"/>
                  </a:solidFill>
                  <a:round/>
                </a:ln>
              </p:spPr>
              <p:txBody>
                <a:bodyPr/>
                <a:lstStyle/>
                <a:p>
                  <a:endParaRPr lang="zh-CN" altLang="en-US"/>
                </a:p>
              </p:txBody>
            </p:sp>
            <p:sp>
              <p:nvSpPr>
                <p:cNvPr id="67603" name="Line 13"/>
                <p:cNvSpPr>
                  <a:spLocks noChangeShapeType="1"/>
                </p:cNvSpPr>
                <p:nvPr/>
              </p:nvSpPr>
              <p:spPr bwMode="auto">
                <a:xfrm>
                  <a:off x="1456" y="9618"/>
                  <a:ext cx="0" cy="328"/>
                </a:xfrm>
                <a:prstGeom prst="line">
                  <a:avLst/>
                </a:prstGeom>
                <a:noFill/>
                <a:ln w="9525">
                  <a:solidFill>
                    <a:srgbClr val="000000"/>
                  </a:solidFill>
                  <a:round/>
                </a:ln>
              </p:spPr>
              <p:txBody>
                <a:bodyPr/>
                <a:lstStyle/>
                <a:p>
                  <a:endParaRPr lang="zh-CN" altLang="en-US"/>
                </a:p>
              </p:txBody>
            </p:sp>
            <p:sp>
              <p:nvSpPr>
                <p:cNvPr id="67604" name="Line 14"/>
                <p:cNvSpPr>
                  <a:spLocks noChangeShapeType="1"/>
                </p:cNvSpPr>
                <p:nvPr/>
              </p:nvSpPr>
              <p:spPr bwMode="auto">
                <a:xfrm>
                  <a:off x="2040" y="9618"/>
                  <a:ext cx="0" cy="328"/>
                </a:xfrm>
                <a:prstGeom prst="line">
                  <a:avLst/>
                </a:prstGeom>
                <a:noFill/>
                <a:ln w="9525">
                  <a:solidFill>
                    <a:srgbClr val="000000"/>
                  </a:solidFill>
                  <a:round/>
                </a:ln>
              </p:spPr>
              <p:txBody>
                <a:bodyPr/>
                <a:lstStyle/>
                <a:p>
                  <a:endParaRPr lang="zh-CN" altLang="en-US"/>
                </a:p>
              </p:txBody>
            </p:sp>
            <p:sp>
              <p:nvSpPr>
                <p:cNvPr id="67605" name="Line 15"/>
                <p:cNvSpPr>
                  <a:spLocks noChangeShapeType="1"/>
                </p:cNvSpPr>
                <p:nvPr/>
              </p:nvSpPr>
              <p:spPr bwMode="auto">
                <a:xfrm>
                  <a:off x="803" y="9786"/>
                  <a:ext cx="7805" cy="0"/>
                </a:xfrm>
                <a:prstGeom prst="line">
                  <a:avLst/>
                </a:prstGeom>
                <a:noFill/>
                <a:ln w="9525">
                  <a:solidFill>
                    <a:srgbClr val="000000"/>
                  </a:solidFill>
                  <a:round/>
                </a:ln>
              </p:spPr>
              <p:txBody>
                <a:bodyPr/>
                <a:lstStyle/>
                <a:p>
                  <a:endParaRPr lang="zh-CN" altLang="en-US"/>
                </a:p>
              </p:txBody>
            </p:sp>
            <p:sp>
              <p:nvSpPr>
                <p:cNvPr id="67606" name="Line 16"/>
                <p:cNvSpPr>
                  <a:spLocks noChangeShapeType="1"/>
                </p:cNvSpPr>
                <p:nvPr/>
              </p:nvSpPr>
              <p:spPr bwMode="auto">
                <a:xfrm>
                  <a:off x="2855" y="9829"/>
                  <a:ext cx="405" cy="118"/>
                </a:xfrm>
                <a:prstGeom prst="line">
                  <a:avLst/>
                </a:prstGeom>
                <a:noFill/>
                <a:ln w="9525">
                  <a:solidFill>
                    <a:srgbClr val="000000"/>
                  </a:solidFill>
                  <a:round/>
                  <a:tailEnd type="triangle" w="med" len="med"/>
                </a:ln>
              </p:spPr>
              <p:txBody>
                <a:bodyPr/>
                <a:lstStyle/>
                <a:p>
                  <a:endParaRPr lang="zh-CN" altLang="en-US"/>
                </a:p>
              </p:txBody>
            </p:sp>
          </p:grpSp>
          <p:sp>
            <p:nvSpPr>
              <p:cNvPr id="67596" name="Line 17"/>
              <p:cNvSpPr>
                <a:spLocks noChangeShapeType="1"/>
              </p:cNvSpPr>
              <p:nvPr/>
            </p:nvSpPr>
            <p:spPr bwMode="auto">
              <a:xfrm>
                <a:off x="8078" y="9585"/>
                <a:ext cx="0" cy="328"/>
              </a:xfrm>
              <a:prstGeom prst="line">
                <a:avLst/>
              </a:prstGeom>
              <a:noFill/>
              <a:ln w="9525">
                <a:solidFill>
                  <a:srgbClr val="000000"/>
                </a:solidFill>
                <a:round/>
              </a:ln>
            </p:spPr>
            <p:txBody>
              <a:bodyPr/>
              <a:lstStyle/>
              <a:p>
                <a:endParaRPr lang="zh-CN" altLang="en-US"/>
              </a:p>
            </p:txBody>
          </p:sp>
          <p:sp>
            <p:nvSpPr>
              <p:cNvPr id="67597" name="Line 18"/>
              <p:cNvSpPr>
                <a:spLocks noChangeShapeType="1"/>
              </p:cNvSpPr>
              <p:nvPr/>
            </p:nvSpPr>
            <p:spPr bwMode="auto">
              <a:xfrm>
                <a:off x="7392" y="9585"/>
                <a:ext cx="0" cy="328"/>
              </a:xfrm>
              <a:prstGeom prst="line">
                <a:avLst/>
              </a:prstGeom>
              <a:noFill/>
              <a:ln w="9525">
                <a:solidFill>
                  <a:srgbClr val="000000"/>
                </a:solidFill>
                <a:round/>
              </a:ln>
            </p:spPr>
            <p:txBody>
              <a:bodyPr/>
              <a:lstStyle/>
              <a:p>
                <a:endParaRPr lang="zh-CN" altLang="en-US"/>
              </a:p>
            </p:txBody>
          </p:sp>
          <p:sp>
            <p:nvSpPr>
              <p:cNvPr id="67598" name="Line 19"/>
              <p:cNvSpPr>
                <a:spLocks noChangeShapeType="1"/>
              </p:cNvSpPr>
              <p:nvPr/>
            </p:nvSpPr>
            <p:spPr bwMode="auto">
              <a:xfrm>
                <a:off x="6048" y="9552"/>
                <a:ext cx="0" cy="328"/>
              </a:xfrm>
              <a:prstGeom prst="line">
                <a:avLst/>
              </a:prstGeom>
              <a:noFill/>
              <a:ln w="9525">
                <a:solidFill>
                  <a:srgbClr val="000000"/>
                </a:solidFill>
                <a:round/>
              </a:ln>
            </p:spPr>
            <p:txBody>
              <a:bodyPr/>
              <a:lstStyle/>
              <a:p>
                <a:endParaRPr lang="zh-CN" altLang="en-US"/>
              </a:p>
            </p:txBody>
          </p:sp>
          <p:sp>
            <p:nvSpPr>
              <p:cNvPr id="67599" name="Line 20"/>
              <p:cNvSpPr>
                <a:spLocks noChangeShapeType="1"/>
              </p:cNvSpPr>
              <p:nvPr/>
            </p:nvSpPr>
            <p:spPr bwMode="auto">
              <a:xfrm>
                <a:off x="4146" y="9585"/>
                <a:ext cx="0" cy="328"/>
              </a:xfrm>
              <a:prstGeom prst="line">
                <a:avLst/>
              </a:prstGeom>
              <a:noFill/>
              <a:ln w="9525">
                <a:solidFill>
                  <a:srgbClr val="000000"/>
                </a:solidFill>
                <a:round/>
              </a:ln>
            </p:spPr>
            <p:txBody>
              <a:bodyPr/>
              <a:lstStyle/>
              <a:p>
                <a:endParaRPr lang="zh-CN" altLang="en-US"/>
              </a:p>
            </p:txBody>
          </p:sp>
          <p:sp>
            <p:nvSpPr>
              <p:cNvPr id="67600" name="Line 21"/>
              <p:cNvSpPr>
                <a:spLocks noChangeShapeType="1"/>
              </p:cNvSpPr>
              <p:nvPr/>
            </p:nvSpPr>
            <p:spPr bwMode="auto">
              <a:xfrm>
                <a:off x="2855" y="9585"/>
                <a:ext cx="0" cy="328"/>
              </a:xfrm>
              <a:prstGeom prst="line">
                <a:avLst/>
              </a:prstGeom>
              <a:noFill/>
              <a:ln w="9525">
                <a:solidFill>
                  <a:srgbClr val="000000"/>
                </a:solidFill>
                <a:round/>
              </a:ln>
            </p:spPr>
            <p:txBody>
              <a:bodyPr/>
              <a:lstStyle/>
              <a:p>
                <a:endParaRPr lang="zh-CN" altLang="en-US"/>
              </a:p>
            </p:txBody>
          </p:sp>
        </p:grpSp>
      </p:grpSp>
      <p:grpSp>
        <p:nvGrpSpPr>
          <p:cNvPr id="67608" name="Group 24"/>
          <p:cNvGrpSpPr/>
          <p:nvPr/>
        </p:nvGrpSpPr>
        <p:grpSpPr bwMode="auto">
          <a:xfrm>
            <a:off x="1619250" y="3846513"/>
            <a:ext cx="5253038" cy="519112"/>
            <a:chOff x="1020" y="2128"/>
            <a:chExt cx="3309" cy="327"/>
          </a:xfrm>
        </p:grpSpPr>
        <p:sp>
          <p:nvSpPr>
            <p:cNvPr id="67609" name="Rectangle 25"/>
            <p:cNvSpPr>
              <a:spLocks noChangeArrowheads="1"/>
            </p:cNvSpPr>
            <p:nvPr/>
          </p:nvSpPr>
          <p:spPr bwMode="auto">
            <a:xfrm>
              <a:off x="1429" y="2160"/>
              <a:ext cx="2900" cy="288"/>
            </a:xfrm>
            <a:prstGeom prst="rect">
              <a:avLst/>
            </a:prstGeom>
            <a:noFill/>
            <a:ln w="9525">
              <a:noFill/>
              <a:miter lim="800000"/>
            </a:ln>
            <a:effectLst/>
          </p:spPr>
          <p:txBody>
            <a:bodyPr wrap="none">
              <a:spAutoFit/>
            </a:bodyPr>
            <a:lstStyle/>
            <a:p>
              <a:pPr eaLnBrk="0" hangingPunct="0">
                <a:spcBef>
                  <a:spcPct val="20000"/>
                </a:spcBef>
                <a:buClr>
                  <a:srgbClr val="CC3300"/>
                </a:buClr>
                <a:buSzPct val="85000"/>
                <a:buFont typeface="Wingdings" panose="05000000000000000000" pitchFamily="2" charset="2"/>
                <a:buNone/>
              </a:pPr>
              <a:r>
                <a:rPr lang="en-US" altLang="zh-CN">
                  <a:solidFill>
                    <a:srgbClr val="FF3300"/>
                  </a:solidFill>
                </a:rPr>
                <a:t>150</a:t>
              </a:r>
              <a:r>
                <a:rPr lang="zh-CN" altLang="zh-CN">
                  <a:solidFill>
                    <a:srgbClr val="FF3300"/>
                  </a:solidFill>
                </a:rPr>
                <a:t>，</a:t>
              </a:r>
              <a:r>
                <a:rPr lang="en-US" altLang="zh-CN">
                  <a:solidFill>
                    <a:srgbClr val="FF3300"/>
                  </a:solidFill>
                </a:rPr>
                <a:t>30</a:t>
              </a:r>
              <a:r>
                <a:rPr lang="zh-CN" altLang="zh-CN">
                  <a:solidFill>
                    <a:srgbClr val="FF3300"/>
                  </a:solidFill>
                </a:rPr>
                <a:t>，</a:t>
              </a:r>
              <a:r>
                <a:rPr lang="en-US" altLang="zh-CN">
                  <a:solidFill>
                    <a:srgbClr val="FF3300"/>
                  </a:solidFill>
                </a:rPr>
                <a:t>190</a:t>
              </a:r>
              <a:r>
                <a:rPr lang="zh-CN" altLang="zh-CN">
                  <a:solidFill>
                    <a:srgbClr val="FF3300"/>
                  </a:solidFill>
                </a:rPr>
                <a:t>，</a:t>
              </a:r>
              <a:r>
                <a:rPr lang="en-US" altLang="zh-CN">
                  <a:solidFill>
                    <a:srgbClr val="FF3300"/>
                  </a:solidFill>
                </a:rPr>
                <a:t>20</a:t>
              </a:r>
              <a:r>
                <a:rPr lang="zh-CN" altLang="zh-CN">
                  <a:solidFill>
                    <a:srgbClr val="FF3300"/>
                  </a:solidFill>
                </a:rPr>
                <a:t>，</a:t>
              </a:r>
              <a:r>
                <a:rPr lang="en-US" altLang="zh-CN">
                  <a:solidFill>
                    <a:srgbClr val="FF3300"/>
                  </a:solidFill>
                </a:rPr>
                <a:t>100</a:t>
              </a:r>
              <a:r>
                <a:rPr lang="zh-CN" altLang="zh-CN">
                  <a:solidFill>
                    <a:srgbClr val="FF3300"/>
                  </a:solidFill>
                </a:rPr>
                <a:t>，</a:t>
              </a:r>
              <a:r>
                <a:rPr lang="en-US" altLang="zh-CN">
                  <a:solidFill>
                    <a:srgbClr val="FF3300"/>
                  </a:solidFill>
                </a:rPr>
                <a:t>55</a:t>
              </a:r>
              <a:r>
                <a:rPr lang="zh-CN" altLang="zh-CN">
                  <a:solidFill>
                    <a:srgbClr val="FF3300"/>
                  </a:solidFill>
                </a:rPr>
                <a:t>，</a:t>
              </a:r>
              <a:r>
                <a:rPr lang="en-US" altLang="zh-CN">
                  <a:solidFill>
                    <a:srgbClr val="FF3300"/>
                  </a:solidFill>
                </a:rPr>
                <a:t>90</a:t>
              </a:r>
              <a:endParaRPr lang="zh-CN" altLang="zh-CN">
                <a:solidFill>
                  <a:srgbClr val="FF3300"/>
                </a:solidFill>
              </a:endParaRPr>
            </a:p>
          </p:txBody>
        </p:sp>
        <p:sp>
          <p:nvSpPr>
            <p:cNvPr id="67610" name="Rectangle 26"/>
            <p:cNvSpPr>
              <a:spLocks noChangeArrowheads="1"/>
            </p:cNvSpPr>
            <p:nvPr/>
          </p:nvSpPr>
          <p:spPr bwMode="auto">
            <a:xfrm>
              <a:off x="1020" y="2128"/>
              <a:ext cx="340" cy="327"/>
            </a:xfrm>
            <a:prstGeom prst="rect">
              <a:avLst/>
            </a:prstGeom>
            <a:noFill/>
            <a:ln w="9525">
              <a:noFill/>
              <a:miter lim="800000"/>
            </a:ln>
            <a:effectLst/>
          </p:spPr>
          <p:txBody>
            <a:bodyPr wrap="none">
              <a:spAutoFit/>
            </a:bodyPr>
            <a:lstStyle/>
            <a:p>
              <a:r>
                <a:rPr lang="en-US" altLang="zh-CN" sz="2800" b="1">
                  <a:solidFill>
                    <a:srgbClr val="3366FF"/>
                  </a:solidFill>
                </a:rPr>
                <a:t>50</a:t>
              </a:r>
              <a:endParaRPr lang="zh-CN" altLang="en-US" sz="2800" b="1">
                <a:solidFill>
                  <a:srgbClr val="3366FF"/>
                </a:solidFill>
              </a:endParaRPr>
            </a:p>
          </p:txBody>
        </p:sp>
      </p:gr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idx="4294967295"/>
          </p:nvPr>
        </p:nvSpPr>
        <p:spPr>
          <a:xfrm>
            <a:off x="395288" y="188913"/>
            <a:ext cx="7772400" cy="954087"/>
          </a:xfrm>
        </p:spPr>
        <p:txBody>
          <a:bodyPr/>
          <a:lstStyle/>
          <a:p>
            <a:pPr eaLnBrk="1" hangingPunct="1"/>
            <a:r>
              <a:rPr lang="en-US" altLang="zh-CN" sz="4800" smtClean="0">
                <a:latin typeface="华文新魏" panose="02010800040101010101" pitchFamily="2" charset="-122"/>
                <a:ea typeface="华文新魏" panose="02010800040101010101" pitchFamily="2" charset="-122"/>
              </a:rPr>
              <a:t>“</a:t>
            </a:r>
            <a:r>
              <a:rPr lang="zh-CN" altLang="en-US" sz="4800" smtClean="0">
                <a:latin typeface="华文新魏" panose="02010800040101010101" pitchFamily="2" charset="-122"/>
                <a:ea typeface="华文新魏" panose="02010800040101010101" pitchFamily="2" charset="-122"/>
              </a:rPr>
              <a:t>电梯调度”算法流程</a:t>
            </a:r>
            <a:r>
              <a:rPr lang="en-US" altLang="zh-CN" sz="4800" smtClean="0">
                <a:latin typeface="华文新魏" panose="02010800040101010101" pitchFamily="2" charset="-122"/>
                <a:ea typeface="华文新魏" panose="02010800040101010101" pitchFamily="2" charset="-122"/>
              </a:rPr>
              <a:t> </a:t>
            </a:r>
            <a:endParaRPr lang="zh-CN" altLang="en-US" sz="4800" smtClean="0">
              <a:latin typeface="华文新魏" panose="02010800040101010101" pitchFamily="2" charset="-122"/>
              <a:ea typeface="华文新魏" panose="02010800040101010101" pitchFamily="2" charset="-122"/>
            </a:endParaRPr>
          </a:p>
        </p:txBody>
      </p:sp>
      <p:grpSp>
        <p:nvGrpSpPr>
          <p:cNvPr id="68610" name="Group 98"/>
          <p:cNvGrpSpPr/>
          <p:nvPr/>
        </p:nvGrpSpPr>
        <p:grpSpPr bwMode="auto">
          <a:xfrm>
            <a:off x="457200" y="981075"/>
            <a:ext cx="7848600" cy="5800725"/>
            <a:chOff x="288" y="960"/>
            <a:chExt cx="4944" cy="3312"/>
          </a:xfrm>
        </p:grpSpPr>
        <p:sp>
          <p:nvSpPr>
            <p:cNvPr id="68611" name="Text Box 5"/>
            <p:cNvSpPr txBox="1">
              <a:spLocks noChangeArrowheads="1"/>
            </p:cNvSpPr>
            <p:nvPr/>
          </p:nvSpPr>
          <p:spPr bwMode="auto">
            <a:xfrm>
              <a:off x="2185" y="960"/>
              <a:ext cx="503" cy="346"/>
            </a:xfrm>
            <a:prstGeom prst="rect">
              <a:avLst/>
            </a:prstGeom>
            <a:solidFill>
              <a:schemeClr val="accent1"/>
            </a:solidFill>
            <a:ln w="9525">
              <a:solidFill>
                <a:srgbClr val="FFFFFF"/>
              </a:solidFill>
              <a:miter lim="800000"/>
            </a:ln>
          </p:spPr>
          <p:txBody>
            <a:bodyPr/>
            <a:lstStyle/>
            <a:p>
              <a:pPr algn="just" eaLnBrk="0" hangingPunct="0"/>
              <a:r>
                <a:rPr kumimoji="0" lang="zh-CN" altLang="en-US" sz="1400">
                  <a:solidFill>
                    <a:srgbClr val="6600CC"/>
                  </a:solidFill>
                  <a:latin typeface="华文新魏" panose="02010800040101010101" pitchFamily="2" charset="-122"/>
                  <a:ea typeface="华文新魏" panose="02010800040101010101" pitchFamily="2" charset="-122"/>
                </a:rPr>
                <a:t>电梯调</a:t>
              </a:r>
            </a:p>
            <a:p>
              <a:pPr algn="just" eaLnBrk="0" hangingPunct="0"/>
              <a:r>
                <a:rPr kumimoji="0" lang="zh-CN" altLang="en-US" sz="1400">
                  <a:solidFill>
                    <a:srgbClr val="6600CC"/>
                  </a:solidFill>
                  <a:latin typeface="华文新魏" panose="02010800040101010101" pitchFamily="2" charset="-122"/>
                  <a:ea typeface="华文新魏" panose="02010800040101010101" pitchFamily="2" charset="-122"/>
                </a:rPr>
                <a:t>度算法</a:t>
              </a:r>
            </a:p>
          </p:txBody>
        </p:sp>
        <p:grpSp>
          <p:nvGrpSpPr>
            <p:cNvPr id="68612" name="Group 6"/>
            <p:cNvGrpSpPr/>
            <p:nvPr/>
          </p:nvGrpSpPr>
          <p:grpSpPr bwMode="auto">
            <a:xfrm>
              <a:off x="2185" y="960"/>
              <a:ext cx="455" cy="435"/>
              <a:chOff x="4500" y="7164"/>
              <a:chExt cx="720" cy="624"/>
            </a:xfrm>
          </p:grpSpPr>
          <p:sp>
            <p:nvSpPr>
              <p:cNvPr id="68694" name="Line 7"/>
              <p:cNvSpPr>
                <a:spLocks noChangeShapeType="1"/>
              </p:cNvSpPr>
              <p:nvPr/>
            </p:nvSpPr>
            <p:spPr bwMode="auto">
              <a:xfrm>
                <a:off x="5220" y="7164"/>
                <a:ext cx="0" cy="312"/>
              </a:xfrm>
              <a:prstGeom prst="line">
                <a:avLst/>
              </a:prstGeom>
              <a:noFill/>
              <a:ln w="9525">
                <a:solidFill>
                  <a:srgbClr val="000000"/>
                </a:solidFill>
                <a:round/>
              </a:ln>
            </p:spPr>
            <p:txBody>
              <a:bodyPr/>
              <a:lstStyle/>
              <a:p>
                <a:endParaRPr lang="zh-CN" altLang="en-US"/>
              </a:p>
            </p:txBody>
          </p:sp>
          <p:sp>
            <p:nvSpPr>
              <p:cNvPr id="68695" name="Line 8"/>
              <p:cNvSpPr>
                <a:spLocks noChangeShapeType="1"/>
              </p:cNvSpPr>
              <p:nvPr/>
            </p:nvSpPr>
            <p:spPr bwMode="auto">
              <a:xfrm>
                <a:off x="4500" y="7164"/>
                <a:ext cx="720" cy="0"/>
              </a:xfrm>
              <a:prstGeom prst="line">
                <a:avLst/>
              </a:prstGeom>
              <a:noFill/>
              <a:ln w="9525">
                <a:solidFill>
                  <a:srgbClr val="000000"/>
                </a:solidFill>
                <a:round/>
              </a:ln>
            </p:spPr>
            <p:txBody>
              <a:bodyPr/>
              <a:lstStyle/>
              <a:p>
                <a:endParaRPr lang="zh-CN" altLang="en-US"/>
              </a:p>
            </p:txBody>
          </p:sp>
          <p:sp>
            <p:nvSpPr>
              <p:cNvPr id="68696" name="Line 9"/>
              <p:cNvSpPr>
                <a:spLocks noChangeShapeType="1"/>
              </p:cNvSpPr>
              <p:nvPr/>
            </p:nvSpPr>
            <p:spPr bwMode="auto">
              <a:xfrm>
                <a:off x="4500" y="7164"/>
                <a:ext cx="0" cy="312"/>
              </a:xfrm>
              <a:prstGeom prst="line">
                <a:avLst/>
              </a:prstGeom>
              <a:noFill/>
              <a:ln w="9525">
                <a:solidFill>
                  <a:srgbClr val="000000"/>
                </a:solidFill>
                <a:round/>
              </a:ln>
            </p:spPr>
            <p:txBody>
              <a:bodyPr/>
              <a:lstStyle/>
              <a:p>
                <a:endParaRPr lang="zh-CN" altLang="en-US"/>
              </a:p>
            </p:txBody>
          </p:sp>
          <p:sp>
            <p:nvSpPr>
              <p:cNvPr id="68697" name="Line 10"/>
              <p:cNvSpPr>
                <a:spLocks noChangeShapeType="1"/>
              </p:cNvSpPr>
              <p:nvPr/>
            </p:nvSpPr>
            <p:spPr bwMode="auto">
              <a:xfrm>
                <a:off x="4500" y="7476"/>
                <a:ext cx="360" cy="312"/>
              </a:xfrm>
              <a:prstGeom prst="line">
                <a:avLst/>
              </a:prstGeom>
              <a:noFill/>
              <a:ln w="9525">
                <a:solidFill>
                  <a:srgbClr val="000000"/>
                </a:solidFill>
                <a:round/>
              </a:ln>
            </p:spPr>
            <p:txBody>
              <a:bodyPr/>
              <a:lstStyle/>
              <a:p>
                <a:endParaRPr lang="zh-CN" altLang="en-US"/>
              </a:p>
            </p:txBody>
          </p:sp>
          <p:sp>
            <p:nvSpPr>
              <p:cNvPr id="68698" name="Line 11"/>
              <p:cNvSpPr>
                <a:spLocks noChangeShapeType="1"/>
              </p:cNvSpPr>
              <p:nvPr/>
            </p:nvSpPr>
            <p:spPr bwMode="auto">
              <a:xfrm flipV="1">
                <a:off x="4860" y="7476"/>
                <a:ext cx="360" cy="312"/>
              </a:xfrm>
              <a:prstGeom prst="line">
                <a:avLst/>
              </a:prstGeom>
              <a:noFill/>
              <a:ln w="9525">
                <a:solidFill>
                  <a:srgbClr val="000000"/>
                </a:solidFill>
                <a:round/>
              </a:ln>
            </p:spPr>
            <p:txBody>
              <a:bodyPr/>
              <a:lstStyle/>
              <a:p>
                <a:endParaRPr lang="zh-CN" altLang="en-US"/>
              </a:p>
            </p:txBody>
          </p:sp>
        </p:grpSp>
        <p:sp>
          <p:nvSpPr>
            <p:cNvPr id="68613" name="Line 12"/>
            <p:cNvSpPr>
              <a:spLocks noChangeShapeType="1"/>
            </p:cNvSpPr>
            <p:nvPr/>
          </p:nvSpPr>
          <p:spPr bwMode="auto">
            <a:xfrm>
              <a:off x="2434" y="1395"/>
              <a:ext cx="0" cy="122"/>
            </a:xfrm>
            <a:prstGeom prst="line">
              <a:avLst/>
            </a:prstGeom>
            <a:noFill/>
            <a:ln w="9525">
              <a:solidFill>
                <a:srgbClr val="000000"/>
              </a:solidFill>
              <a:round/>
              <a:tailEnd type="triangle" w="med" len="med"/>
            </a:ln>
          </p:spPr>
          <p:txBody>
            <a:bodyPr/>
            <a:lstStyle/>
            <a:p>
              <a:endParaRPr lang="zh-CN" altLang="en-US"/>
            </a:p>
          </p:txBody>
        </p:sp>
        <p:grpSp>
          <p:nvGrpSpPr>
            <p:cNvPr id="68614" name="Group 13"/>
            <p:cNvGrpSpPr/>
            <p:nvPr/>
          </p:nvGrpSpPr>
          <p:grpSpPr bwMode="auto">
            <a:xfrm>
              <a:off x="2060" y="1517"/>
              <a:ext cx="747" cy="245"/>
              <a:chOff x="4320" y="2532"/>
              <a:chExt cx="1080" cy="624"/>
            </a:xfrm>
          </p:grpSpPr>
          <p:sp>
            <p:nvSpPr>
              <p:cNvPr id="68689" name="Text Box 14"/>
              <p:cNvSpPr txBox="1">
                <a:spLocks noChangeArrowheads="1"/>
              </p:cNvSpPr>
              <p:nvPr/>
            </p:nvSpPr>
            <p:spPr bwMode="auto">
              <a:xfrm>
                <a:off x="4500" y="2532"/>
                <a:ext cx="900" cy="624"/>
              </a:xfrm>
              <a:prstGeom prst="rect">
                <a:avLst/>
              </a:prstGeom>
              <a:solidFill>
                <a:schemeClr val="accent1"/>
              </a:solidFill>
              <a:ln w="9525">
                <a:solidFill>
                  <a:srgbClr val="FFFFFF"/>
                </a:solidFill>
                <a:miter lim="800000"/>
              </a:ln>
            </p:spPr>
            <p:txBody>
              <a:bodyPr/>
              <a:lstStyle/>
              <a:p>
                <a:pPr eaLnBrk="0" hangingPunct="0"/>
                <a:r>
                  <a:rPr kumimoji="0" lang="zh-CN" altLang="en-US" sz="1200">
                    <a:solidFill>
                      <a:srgbClr val="6600CC"/>
                    </a:solidFill>
                    <a:latin typeface="华文新魏" panose="02010800040101010101" pitchFamily="2" charset="-122"/>
                    <a:ea typeface="华文新魏" panose="02010800040101010101" pitchFamily="2" charset="-122"/>
                  </a:rPr>
                  <a:t>有等待</a:t>
                </a:r>
              </a:p>
              <a:p>
                <a:pPr eaLnBrk="0" hangingPunct="0"/>
                <a:r>
                  <a:rPr kumimoji="0" lang="zh-CN" altLang="en-US" sz="1200">
                    <a:solidFill>
                      <a:srgbClr val="6600CC"/>
                    </a:solidFill>
                    <a:latin typeface="华文新魏" panose="02010800040101010101" pitchFamily="2" charset="-122"/>
                    <a:ea typeface="华文新魏" panose="02010800040101010101" pitchFamily="2" charset="-122"/>
                  </a:rPr>
                  <a:t>请求</a:t>
                </a:r>
                <a:r>
                  <a:rPr kumimoji="0" lang="en-US" altLang="zh-CN" sz="1200">
                    <a:solidFill>
                      <a:srgbClr val="6600CC"/>
                    </a:solidFill>
                    <a:latin typeface="华文新魏" panose="02010800040101010101" pitchFamily="2" charset="-122"/>
                    <a:ea typeface="华文新魏" panose="02010800040101010101" pitchFamily="2" charset="-122"/>
                  </a:rPr>
                  <a:t>?</a:t>
                </a:r>
              </a:p>
            </p:txBody>
          </p:sp>
          <p:sp>
            <p:nvSpPr>
              <p:cNvPr id="68690" name="Line 15"/>
              <p:cNvSpPr>
                <a:spLocks noChangeShapeType="1"/>
              </p:cNvSpPr>
              <p:nvPr/>
            </p:nvSpPr>
            <p:spPr bwMode="auto">
              <a:xfrm flipH="1">
                <a:off x="4320" y="2532"/>
                <a:ext cx="540" cy="312"/>
              </a:xfrm>
              <a:prstGeom prst="line">
                <a:avLst/>
              </a:prstGeom>
              <a:noFill/>
              <a:ln w="9525">
                <a:solidFill>
                  <a:srgbClr val="000000"/>
                </a:solidFill>
                <a:round/>
              </a:ln>
            </p:spPr>
            <p:txBody>
              <a:bodyPr/>
              <a:lstStyle/>
              <a:p>
                <a:endParaRPr lang="zh-CN" altLang="en-US"/>
              </a:p>
            </p:txBody>
          </p:sp>
          <p:sp>
            <p:nvSpPr>
              <p:cNvPr id="68691" name="Line 16"/>
              <p:cNvSpPr>
                <a:spLocks noChangeShapeType="1"/>
              </p:cNvSpPr>
              <p:nvPr/>
            </p:nvSpPr>
            <p:spPr bwMode="auto">
              <a:xfrm>
                <a:off x="4320" y="2844"/>
                <a:ext cx="540" cy="312"/>
              </a:xfrm>
              <a:prstGeom prst="line">
                <a:avLst/>
              </a:prstGeom>
              <a:noFill/>
              <a:ln w="9525">
                <a:solidFill>
                  <a:srgbClr val="000000"/>
                </a:solidFill>
                <a:round/>
              </a:ln>
            </p:spPr>
            <p:txBody>
              <a:bodyPr/>
              <a:lstStyle/>
              <a:p>
                <a:endParaRPr lang="zh-CN" altLang="en-US"/>
              </a:p>
            </p:txBody>
          </p:sp>
          <p:sp>
            <p:nvSpPr>
              <p:cNvPr id="68692" name="Line 17"/>
              <p:cNvSpPr>
                <a:spLocks noChangeShapeType="1"/>
              </p:cNvSpPr>
              <p:nvPr/>
            </p:nvSpPr>
            <p:spPr bwMode="auto">
              <a:xfrm>
                <a:off x="4860" y="2532"/>
                <a:ext cx="540" cy="312"/>
              </a:xfrm>
              <a:prstGeom prst="line">
                <a:avLst/>
              </a:prstGeom>
              <a:noFill/>
              <a:ln w="9525">
                <a:solidFill>
                  <a:srgbClr val="000000"/>
                </a:solidFill>
                <a:round/>
              </a:ln>
            </p:spPr>
            <p:txBody>
              <a:bodyPr/>
              <a:lstStyle/>
              <a:p>
                <a:endParaRPr lang="zh-CN" altLang="en-US"/>
              </a:p>
            </p:txBody>
          </p:sp>
          <p:sp>
            <p:nvSpPr>
              <p:cNvPr id="68693" name="Line 18"/>
              <p:cNvSpPr>
                <a:spLocks noChangeShapeType="1"/>
              </p:cNvSpPr>
              <p:nvPr/>
            </p:nvSpPr>
            <p:spPr bwMode="auto">
              <a:xfrm flipV="1">
                <a:off x="4860" y="2844"/>
                <a:ext cx="540" cy="312"/>
              </a:xfrm>
              <a:prstGeom prst="line">
                <a:avLst/>
              </a:prstGeom>
              <a:noFill/>
              <a:ln w="9525">
                <a:solidFill>
                  <a:srgbClr val="000000"/>
                </a:solidFill>
                <a:round/>
              </a:ln>
            </p:spPr>
            <p:txBody>
              <a:bodyPr/>
              <a:lstStyle/>
              <a:p>
                <a:endParaRPr lang="zh-CN" altLang="en-US"/>
              </a:p>
            </p:txBody>
          </p:sp>
        </p:grpSp>
        <p:sp>
          <p:nvSpPr>
            <p:cNvPr id="68615" name="Line 19"/>
            <p:cNvSpPr>
              <a:spLocks noChangeShapeType="1"/>
            </p:cNvSpPr>
            <p:nvPr/>
          </p:nvSpPr>
          <p:spPr bwMode="auto">
            <a:xfrm>
              <a:off x="1562" y="1640"/>
              <a:ext cx="0" cy="122"/>
            </a:xfrm>
            <a:prstGeom prst="line">
              <a:avLst/>
            </a:prstGeom>
            <a:noFill/>
            <a:ln w="9525">
              <a:solidFill>
                <a:srgbClr val="000000"/>
              </a:solidFill>
              <a:round/>
              <a:tailEnd type="triangle" w="med" len="med"/>
            </a:ln>
          </p:spPr>
          <p:txBody>
            <a:bodyPr/>
            <a:lstStyle/>
            <a:p>
              <a:endParaRPr lang="zh-CN" altLang="en-US"/>
            </a:p>
          </p:txBody>
        </p:sp>
        <p:sp>
          <p:nvSpPr>
            <p:cNvPr id="68616" name="Text Box 20"/>
            <p:cNvSpPr txBox="1">
              <a:spLocks noChangeArrowheads="1"/>
            </p:cNvSpPr>
            <p:nvPr/>
          </p:nvSpPr>
          <p:spPr bwMode="auto">
            <a:xfrm>
              <a:off x="1313" y="1762"/>
              <a:ext cx="415" cy="206"/>
            </a:xfrm>
            <a:prstGeom prst="rect">
              <a:avLst/>
            </a:prstGeom>
            <a:solidFill>
              <a:schemeClr val="accent1"/>
            </a:solidFill>
            <a:ln w="9525">
              <a:solidFill>
                <a:srgbClr val="000000"/>
              </a:solidFill>
              <a:miter lim="800000"/>
            </a:ln>
          </p:spPr>
          <p:txBody>
            <a:bodyPr/>
            <a:lstStyle/>
            <a:p>
              <a:pPr eaLnBrk="0" hangingPunct="0"/>
              <a:r>
                <a:rPr kumimoji="0" lang="zh-CN" altLang="en-US" sz="1400">
                  <a:solidFill>
                    <a:srgbClr val="6600CC"/>
                  </a:solidFill>
                  <a:latin typeface="华文新魏" panose="02010800040101010101" pitchFamily="2" charset="-122"/>
                  <a:ea typeface="华文新魏" panose="02010800040101010101" pitchFamily="2" charset="-122"/>
                </a:rPr>
                <a:t>结束</a:t>
              </a:r>
            </a:p>
          </p:txBody>
        </p:sp>
        <p:sp>
          <p:nvSpPr>
            <p:cNvPr id="68617" name="Line 21"/>
            <p:cNvSpPr>
              <a:spLocks noChangeShapeType="1"/>
            </p:cNvSpPr>
            <p:nvPr/>
          </p:nvSpPr>
          <p:spPr bwMode="auto">
            <a:xfrm>
              <a:off x="3430" y="1640"/>
              <a:ext cx="0" cy="122"/>
            </a:xfrm>
            <a:prstGeom prst="line">
              <a:avLst/>
            </a:prstGeom>
            <a:noFill/>
            <a:ln w="9525">
              <a:solidFill>
                <a:srgbClr val="000000"/>
              </a:solidFill>
              <a:round/>
              <a:tailEnd type="triangle" w="med" len="med"/>
            </a:ln>
          </p:spPr>
          <p:txBody>
            <a:bodyPr/>
            <a:lstStyle/>
            <a:p>
              <a:endParaRPr lang="zh-CN" altLang="en-US"/>
            </a:p>
          </p:txBody>
        </p:sp>
        <p:grpSp>
          <p:nvGrpSpPr>
            <p:cNvPr id="68618" name="Group 22"/>
            <p:cNvGrpSpPr/>
            <p:nvPr/>
          </p:nvGrpSpPr>
          <p:grpSpPr bwMode="auto">
            <a:xfrm>
              <a:off x="3056" y="1762"/>
              <a:ext cx="872" cy="307"/>
              <a:chOff x="5760" y="3156"/>
              <a:chExt cx="1260" cy="780"/>
            </a:xfrm>
          </p:grpSpPr>
          <p:sp>
            <p:nvSpPr>
              <p:cNvPr id="68687" name="Text Box 23"/>
              <p:cNvSpPr txBox="1">
                <a:spLocks noChangeArrowheads="1"/>
              </p:cNvSpPr>
              <p:nvPr/>
            </p:nvSpPr>
            <p:spPr bwMode="auto">
              <a:xfrm>
                <a:off x="5760" y="3312"/>
                <a:ext cx="1080" cy="624"/>
              </a:xfrm>
              <a:prstGeom prst="rect">
                <a:avLst/>
              </a:prstGeom>
              <a:solidFill>
                <a:schemeClr val="accent1"/>
              </a:solidFill>
              <a:ln w="9525">
                <a:solidFill>
                  <a:srgbClr val="FFFFFF"/>
                </a:solidFill>
                <a:miter lim="800000"/>
              </a:ln>
            </p:spPr>
            <p:txBody>
              <a:bodyPr/>
              <a:lstStyle/>
              <a:p>
                <a:pPr eaLnBrk="0" hangingPunct="0"/>
                <a:r>
                  <a:rPr kumimoji="0" lang="zh-CN" altLang="en-US" sz="1200">
                    <a:solidFill>
                      <a:srgbClr val="6600CC"/>
                    </a:solidFill>
                    <a:latin typeface="华文新魏" panose="02010800040101010101" pitchFamily="2" charset="-122"/>
                    <a:ea typeface="华文新魏" panose="02010800040101010101" pitchFamily="2" charset="-122"/>
                  </a:rPr>
                  <a:t>请求与当前</a:t>
                </a:r>
              </a:p>
              <a:p>
                <a:pPr eaLnBrk="0" hangingPunct="0"/>
                <a:r>
                  <a:rPr kumimoji="0" lang="zh-CN" altLang="en-US" sz="1200">
                    <a:solidFill>
                      <a:srgbClr val="6600CC"/>
                    </a:solidFill>
                    <a:latin typeface="华文新魏" panose="02010800040101010101" pitchFamily="2" charset="-122"/>
                    <a:ea typeface="华文新魏" panose="02010800040101010101" pitchFamily="2" charset="-122"/>
                  </a:rPr>
                  <a:t> 柱面相同</a:t>
                </a:r>
                <a:r>
                  <a:rPr kumimoji="0" lang="en-US" altLang="zh-CN" sz="1200">
                    <a:solidFill>
                      <a:srgbClr val="6600CC"/>
                    </a:solidFill>
                    <a:latin typeface="华文新魏" panose="02010800040101010101" pitchFamily="2" charset="-122"/>
                    <a:ea typeface="华文新魏" panose="02010800040101010101" pitchFamily="2" charset="-122"/>
                  </a:rPr>
                  <a:t>?</a:t>
                </a:r>
              </a:p>
            </p:txBody>
          </p:sp>
          <p:sp>
            <p:nvSpPr>
              <p:cNvPr id="68688" name="Line 24"/>
              <p:cNvSpPr>
                <a:spLocks noChangeShapeType="1"/>
              </p:cNvSpPr>
              <p:nvPr/>
            </p:nvSpPr>
            <p:spPr bwMode="auto">
              <a:xfrm>
                <a:off x="6300" y="3156"/>
                <a:ext cx="720" cy="468"/>
              </a:xfrm>
              <a:prstGeom prst="line">
                <a:avLst/>
              </a:prstGeom>
              <a:noFill/>
              <a:ln w="9525">
                <a:solidFill>
                  <a:srgbClr val="000000"/>
                </a:solidFill>
                <a:round/>
              </a:ln>
            </p:spPr>
            <p:txBody>
              <a:bodyPr/>
              <a:lstStyle/>
              <a:p>
                <a:endParaRPr lang="zh-CN" altLang="en-US"/>
              </a:p>
            </p:txBody>
          </p:sp>
        </p:grpSp>
        <p:sp>
          <p:nvSpPr>
            <p:cNvPr id="68619" name="Line 25"/>
            <p:cNvSpPr>
              <a:spLocks noChangeShapeType="1"/>
            </p:cNvSpPr>
            <p:nvPr/>
          </p:nvSpPr>
          <p:spPr bwMode="auto">
            <a:xfrm flipV="1">
              <a:off x="3430" y="1946"/>
              <a:ext cx="498" cy="184"/>
            </a:xfrm>
            <a:prstGeom prst="line">
              <a:avLst/>
            </a:prstGeom>
            <a:noFill/>
            <a:ln w="9525">
              <a:solidFill>
                <a:srgbClr val="000000"/>
              </a:solidFill>
              <a:round/>
            </a:ln>
          </p:spPr>
          <p:txBody>
            <a:bodyPr/>
            <a:lstStyle/>
            <a:p>
              <a:endParaRPr lang="zh-CN" altLang="en-US"/>
            </a:p>
          </p:txBody>
        </p:sp>
        <p:sp>
          <p:nvSpPr>
            <p:cNvPr id="68620" name="Line 26"/>
            <p:cNvSpPr>
              <a:spLocks noChangeShapeType="1"/>
            </p:cNvSpPr>
            <p:nvPr/>
          </p:nvSpPr>
          <p:spPr bwMode="auto">
            <a:xfrm>
              <a:off x="4426" y="1946"/>
              <a:ext cx="0" cy="123"/>
            </a:xfrm>
            <a:prstGeom prst="line">
              <a:avLst/>
            </a:prstGeom>
            <a:noFill/>
            <a:ln w="9525">
              <a:solidFill>
                <a:srgbClr val="000000"/>
              </a:solidFill>
              <a:round/>
              <a:tailEnd type="triangle" w="med" len="med"/>
            </a:ln>
          </p:spPr>
          <p:txBody>
            <a:bodyPr/>
            <a:lstStyle/>
            <a:p>
              <a:endParaRPr lang="zh-CN" altLang="en-US"/>
            </a:p>
          </p:txBody>
        </p:sp>
        <p:sp>
          <p:nvSpPr>
            <p:cNvPr id="68621" name="Text Box 27"/>
            <p:cNvSpPr txBox="1">
              <a:spLocks noChangeArrowheads="1"/>
            </p:cNvSpPr>
            <p:nvPr/>
          </p:nvSpPr>
          <p:spPr bwMode="auto">
            <a:xfrm>
              <a:off x="3984" y="2064"/>
              <a:ext cx="1248" cy="192"/>
            </a:xfrm>
            <a:prstGeom prst="rect">
              <a:avLst/>
            </a:prstGeom>
            <a:solidFill>
              <a:schemeClr val="accent1"/>
            </a:solidFill>
            <a:ln w="9525">
              <a:solidFill>
                <a:srgbClr val="000000"/>
              </a:solidFill>
              <a:miter lim="800000"/>
            </a:ln>
          </p:spPr>
          <p:txBody>
            <a:bodyPr/>
            <a:lstStyle/>
            <a:p>
              <a:pPr eaLnBrk="0" hangingPunct="0"/>
              <a:r>
                <a:rPr kumimoji="0" lang="zh-CN" altLang="en-US" sz="1400">
                  <a:solidFill>
                    <a:srgbClr val="6600CC"/>
                  </a:solidFill>
                  <a:latin typeface="华文新魏" panose="02010800040101010101" pitchFamily="2" charset="-122"/>
                  <a:ea typeface="华文新魏" panose="02010800040101010101" pitchFamily="2" charset="-122"/>
                </a:rPr>
                <a:t>处理有最近块号的请求</a:t>
              </a:r>
            </a:p>
          </p:txBody>
        </p:sp>
        <p:sp>
          <p:nvSpPr>
            <p:cNvPr id="68622" name="Line 28"/>
            <p:cNvSpPr>
              <a:spLocks noChangeShapeType="1"/>
            </p:cNvSpPr>
            <p:nvPr/>
          </p:nvSpPr>
          <p:spPr bwMode="auto">
            <a:xfrm>
              <a:off x="4426" y="2271"/>
              <a:ext cx="0" cy="123"/>
            </a:xfrm>
            <a:prstGeom prst="line">
              <a:avLst/>
            </a:prstGeom>
            <a:noFill/>
            <a:ln w="9525">
              <a:solidFill>
                <a:srgbClr val="000000"/>
              </a:solidFill>
              <a:round/>
              <a:tailEnd type="triangle" w="med" len="med"/>
            </a:ln>
          </p:spPr>
          <p:txBody>
            <a:bodyPr/>
            <a:lstStyle/>
            <a:p>
              <a:endParaRPr lang="zh-CN" altLang="en-US"/>
            </a:p>
          </p:txBody>
        </p:sp>
        <p:sp>
          <p:nvSpPr>
            <p:cNvPr id="68623" name="Text Box 29"/>
            <p:cNvSpPr txBox="1">
              <a:spLocks noChangeArrowheads="1"/>
            </p:cNvSpPr>
            <p:nvPr/>
          </p:nvSpPr>
          <p:spPr bwMode="auto">
            <a:xfrm>
              <a:off x="4225" y="2394"/>
              <a:ext cx="431" cy="150"/>
            </a:xfrm>
            <a:prstGeom prst="rect">
              <a:avLst/>
            </a:prstGeom>
            <a:solidFill>
              <a:schemeClr val="accent1"/>
            </a:solidFill>
            <a:ln w="9525">
              <a:solidFill>
                <a:srgbClr val="000000"/>
              </a:solidFill>
              <a:miter lim="800000"/>
            </a:ln>
          </p:spPr>
          <p:txBody>
            <a:bodyPr/>
            <a:lstStyle/>
            <a:p>
              <a:pPr eaLnBrk="0" hangingPunct="0"/>
              <a:r>
                <a:rPr kumimoji="0" lang="zh-CN" altLang="en-US" sz="1200">
                  <a:solidFill>
                    <a:srgbClr val="6600CC"/>
                  </a:solidFill>
                  <a:latin typeface="华文新魏" panose="02010800040101010101" pitchFamily="2" charset="-122"/>
                  <a:ea typeface="华文新魏" panose="02010800040101010101" pitchFamily="2" charset="-122"/>
                </a:rPr>
                <a:t>启动</a:t>
              </a:r>
            </a:p>
          </p:txBody>
        </p:sp>
        <p:sp>
          <p:nvSpPr>
            <p:cNvPr id="68624" name="Line 30"/>
            <p:cNvSpPr>
              <a:spLocks noChangeShapeType="1"/>
            </p:cNvSpPr>
            <p:nvPr/>
          </p:nvSpPr>
          <p:spPr bwMode="auto">
            <a:xfrm>
              <a:off x="4426" y="2544"/>
              <a:ext cx="0" cy="122"/>
            </a:xfrm>
            <a:prstGeom prst="line">
              <a:avLst/>
            </a:prstGeom>
            <a:noFill/>
            <a:ln w="9525">
              <a:solidFill>
                <a:srgbClr val="000000"/>
              </a:solidFill>
              <a:round/>
              <a:tailEnd type="triangle" w="med" len="med"/>
            </a:ln>
          </p:spPr>
          <p:txBody>
            <a:bodyPr/>
            <a:lstStyle/>
            <a:p>
              <a:endParaRPr lang="zh-CN" altLang="en-US"/>
            </a:p>
          </p:txBody>
        </p:sp>
        <p:sp>
          <p:nvSpPr>
            <p:cNvPr id="68625" name="Text Box 31"/>
            <p:cNvSpPr txBox="1">
              <a:spLocks noChangeArrowheads="1"/>
            </p:cNvSpPr>
            <p:nvPr/>
          </p:nvSpPr>
          <p:spPr bwMode="auto">
            <a:xfrm>
              <a:off x="4302" y="2639"/>
              <a:ext cx="306" cy="145"/>
            </a:xfrm>
            <a:prstGeom prst="rect">
              <a:avLst/>
            </a:prstGeom>
            <a:solidFill>
              <a:srgbClr val="CCFF33"/>
            </a:solidFill>
            <a:ln w="9525">
              <a:solidFill>
                <a:srgbClr val="FFFFFF"/>
              </a:solidFill>
              <a:miter lim="800000"/>
            </a:ln>
          </p:spPr>
          <p:txBody>
            <a:bodyPr/>
            <a:lstStyle/>
            <a:p>
              <a:pPr eaLnBrk="0" hangingPunct="0">
                <a:spcBef>
                  <a:spcPts val="600"/>
                </a:spcBef>
                <a:spcAft>
                  <a:spcPts val="600"/>
                </a:spcAft>
              </a:pPr>
              <a:r>
                <a:rPr kumimoji="0" lang="en-US" altLang="zh-CN" sz="1200" b="1">
                  <a:solidFill>
                    <a:srgbClr val="6600CC"/>
                  </a:solidFill>
                  <a:latin typeface="华文新魏" panose="02010800040101010101" pitchFamily="2" charset="-122"/>
                  <a:ea typeface="华文新魏" panose="02010800040101010101" pitchFamily="2" charset="-122"/>
                </a:rPr>
                <a:t>C</a:t>
              </a:r>
            </a:p>
          </p:txBody>
        </p:sp>
        <p:sp>
          <p:nvSpPr>
            <p:cNvPr id="68626" name="Line 32"/>
            <p:cNvSpPr>
              <a:spLocks noChangeShapeType="1"/>
            </p:cNvSpPr>
            <p:nvPr/>
          </p:nvSpPr>
          <p:spPr bwMode="auto">
            <a:xfrm flipH="1">
              <a:off x="2434" y="1414"/>
              <a:ext cx="498" cy="0"/>
            </a:xfrm>
            <a:prstGeom prst="line">
              <a:avLst/>
            </a:prstGeom>
            <a:noFill/>
            <a:ln w="9525">
              <a:solidFill>
                <a:srgbClr val="000000"/>
              </a:solidFill>
              <a:round/>
              <a:tailEnd type="triangle" w="med" len="med"/>
            </a:ln>
          </p:spPr>
          <p:txBody>
            <a:bodyPr/>
            <a:lstStyle/>
            <a:p>
              <a:endParaRPr lang="zh-CN" altLang="en-US"/>
            </a:p>
          </p:txBody>
        </p:sp>
        <p:sp>
          <p:nvSpPr>
            <p:cNvPr id="68627" name="Text Box 33"/>
            <p:cNvSpPr txBox="1">
              <a:spLocks noChangeArrowheads="1"/>
            </p:cNvSpPr>
            <p:nvPr/>
          </p:nvSpPr>
          <p:spPr bwMode="auto">
            <a:xfrm>
              <a:off x="2932" y="1352"/>
              <a:ext cx="266" cy="142"/>
            </a:xfrm>
            <a:prstGeom prst="rect">
              <a:avLst/>
            </a:prstGeom>
            <a:solidFill>
              <a:srgbClr val="CCFF33"/>
            </a:solidFill>
            <a:ln w="9525">
              <a:solidFill>
                <a:srgbClr val="FFFFFF"/>
              </a:solidFill>
              <a:miter lim="800000"/>
            </a:ln>
          </p:spPr>
          <p:txBody>
            <a:bodyPr/>
            <a:lstStyle/>
            <a:p>
              <a:pPr eaLnBrk="0" hangingPunct="0">
                <a:spcBef>
                  <a:spcPts val="600"/>
                </a:spcBef>
                <a:spcAft>
                  <a:spcPts val="600"/>
                </a:spcAft>
              </a:pPr>
              <a:r>
                <a:rPr kumimoji="0" lang="en-US" altLang="zh-CN" sz="1200" b="1">
                  <a:solidFill>
                    <a:srgbClr val="6600CC"/>
                  </a:solidFill>
                  <a:latin typeface="华文新魏" panose="02010800040101010101" pitchFamily="2" charset="-122"/>
                  <a:ea typeface="华文新魏" panose="02010800040101010101" pitchFamily="2" charset="-122"/>
                </a:rPr>
                <a:t>C</a:t>
              </a:r>
            </a:p>
            <a:p>
              <a:pPr algn="just" eaLnBrk="0" hangingPunct="0"/>
              <a:endParaRPr kumimoji="0" lang="en-US" altLang="zh-CN" sz="1200">
                <a:solidFill>
                  <a:srgbClr val="6600CC"/>
                </a:solidFill>
                <a:latin typeface="华文新魏" panose="02010800040101010101" pitchFamily="2" charset="-122"/>
                <a:ea typeface="华文新魏" panose="02010800040101010101" pitchFamily="2" charset="-122"/>
              </a:endParaRPr>
            </a:p>
            <a:p>
              <a:pPr algn="just" eaLnBrk="0" hangingPunct="0"/>
              <a:r>
                <a:rPr kumimoji="0" lang="zh-CN" altLang="en-US" sz="1200">
                  <a:solidFill>
                    <a:srgbClr val="6600CC"/>
                  </a:solidFill>
                  <a:latin typeface="华文新魏" panose="02010800040101010101" pitchFamily="2" charset="-122"/>
                  <a:ea typeface="华文新魏" panose="02010800040101010101" pitchFamily="2" charset="-122"/>
                </a:rPr>
                <a:t>是</a:t>
              </a:r>
            </a:p>
            <a:p>
              <a:pPr algn="just" eaLnBrk="0" hangingPunct="0"/>
              <a:endParaRPr kumimoji="0" lang="en-US" altLang="zh-CN" sz="700">
                <a:solidFill>
                  <a:srgbClr val="6600CC"/>
                </a:solidFill>
                <a:latin typeface="华文新魏" panose="02010800040101010101" pitchFamily="2" charset="-122"/>
                <a:ea typeface="华文新魏" panose="02010800040101010101" pitchFamily="2" charset="-122"/>
              </a:endParaRPr>
            </a:p>
          </p:txBody>
        </p:sp>
        <p:sp>
          <p:nvSpPr>
            <p:cNvPr id="68628" name="Line 34"/>
            <p:cNvSpPr>
              <a:spLocks noChangeShapeType="1"/>
            </p:cNvSpPr>
            <p:nvPr/>
          </p:nvSpPr>
          <p:spPr bwMode="auto">
            <a:xfrm>
              <a:off x="2434" y="1946"/>
              <a:ext cx="0" cy="123"/>
            </a:xfrm>
            <a:prstGeom prst="line">
              <a:avLst/>
            </a:prstGeom>
            <a:noFill/>
            <a:ln w="9525">
              <a:solidFill>
                <a:srgbClr val="000000"/>
              </a:solidFill>
              <a:round/>
              <a:tailEnd type="triangle" w="med" len="med"/>
            </a:ln>
          </p:spPr>
          <p:txBody>
            <a:bodyPr/>
            <a:lstStyle/>
            <a:p>
              <a:endParaRPr lang="zh-CN" altLang="en-US"/>
            </a:p>
          </p:txBody>
        </p:sp>
        <p:grpSp>
          <p:nvGrpSpPr>
            <p:cNvPr id="68629" name="Group 35"/>
            <p:cNvGrpSpPr/>
            <p:nvPr/>
          </p:nvGrpSpPr>
          <p:grpSpPr bwMode="auto">
            <a:xfrm>
              <a:off x="2060" y="2069"/>
              <a:ext cx="747" cy="245"/>
              <a:chOff x="4320" y="2532"/>
              <a:chExt cx="1080" cy="624"/>
            </a:xfrm>
          </p:grpSpPr>
          <p:sp>
            <p:nvSpPr>
              <p:cNvPr id="68682" name="Text Box 36"/>
              <p:cNvSpPr txBox="1">
                <a:spLocks noChangeArrowheads="1"/>
              </p:cNvSpPr>
              <p:nvPr/>
            </p:nvSpPr>
            <p:spPr bwMode="auto">
              <a:xfrm>
                <a:off x="4500" y="2532"/>
                <a:ext cx="900" cy="624"/>
              </a:xfrm>
              <a:prstGeom prst="rect">
                <a:avLst/>
              </a:prstGeom>
              <a:solidFill>
                <a:schemeClr val="accent1"/>
              </a:solidFill>
              <a:ln w="9525">
                <a:solidFill>
                  <a:srgbClr val="FFFFFF"/>
                </a:solidFill>
                <a:miter lim="800000"/>
              </a:ln>
            </p:spPr>
            <p:txBody>
              <a:bodyPr/>
              <a:lstStyle/>
              <a:p>
                <a:pPr eaLnBrk="0" hangingPunct="0"/>
                <a:r>
                  <a:rPr kumimoji="0" lang="zh-CN" altLang="en-US" sz="1200">
                    <a:solidFill>
                      <a:srgbClr val="6600CC"/>
                    </a:solidFill>
                    <a:latin typeface="华文新魏" panose="02010800040101010101" pitchFamily="2" charset="-122"/>
                    <a:ea typeface="华文新魏" panose="02010800040101010101" pitchFamily="2" charset="-122"/>
                  </a:rPr>
                  <a:t>向里或</a:t>
                </a:r>
              </a:p>
              <a:p>
                <a:pPr eaLnBrk="0" hangingPunct="0"/>
                <a:r>
                  <a:rPr kumimoji="0" lang="zh-CN" altLang="en-US" sz="1200">
                    <a:solidFill>
                      <a:srgbClr val="6600CC"/>
                    </a:solidFill>
                    <a:latin typeface="华文新魏" panose="02010800040101010101" pitchFamily="2" charset="-122"/>
                    <a:ea typeface="华文新魏" panose="02010800040101010101" pitchFamily="2" charset="-122"/>
                  </a:rPr>
                  <a:t>向外移</a:t>
                </a:r>
                <a:r>
                  <a:rPr kumimoji="0" lang="en-US" altLang="zh-CN" sz="1200">
                    <a:solidFill>
                      <a:srgbClr val="6600CC"/>
                    </a:solidFill>
                    <a:latin typeface="华文新魏" panose="02010800040101010101" pitchFamily="2" charset="-122"/>
                    <a:ea typeface="华文新魏" panose="02010800040101010101" pitchFamily="2" charset="-122"/>
                  </a:rPr>
                  <a:t>?</a:t>
                </a:r>
              </a:p>
            </p:txBody>
          </p:sp>
          <p:sp>
            <p:nvSpPr>
              <p:cNvPr id="68683" name="Line 37"/>
              <p:cNvSpPr>
                <a:spLocks noChangeShapeType="1"/>
              </p:cNvSpPr>
              <p:nvPr/>
            </p:nvSpPr>
            <p:spPr bwMode="auto">
              <a:xfrm flipH="1">
                <a:off x="4320" y="2532"/>
                <a:ext cx="540" cy="312"/>
              </a:xfrm>
              <a:prstGeom prst="line">
                <a:avLst/>
              </a:prstGeom>
              <a:noFill/>
              <a:ln w="9525">
                <a:solidFill>
                  <a:srgbClr val="000000"/>
                </a:solidFill>
                <a:round/>
              </a:ln>
            </p:spPr>
            <p:txBody>
              <a:bodyPr/>
              <a:lstStyle/>
              <a:p>
                <a:endParaRPr lang="zh-CN" altLang="en-US"/>
              </a:p>
            </p:txBody>
          </p:sp>
          <p:sp>
            <p:nvSpPr>
              <p:cNvPr id="68684" name="Line 38"/>
              <p:cNvSpPr>
                <a:spLocks noChangeShapeType="1"/>
              </p:cNvSpPr>
              <p:nvPr/>
            </p:nvSpPr>
            <p:spPr bwMode="auto">
              <a:xfrm>
                <a:off x="4320" y="2844"/>
                <a:ext cx="540" cy="312"/>
              </a:xfrm>
              <a:prstGeom prst="line">
                <a:avLst/>
              </a:prstGeom>
              <a:noFill/>
              <a:ln w="9525">
                <a:solidFill>
                  <a:srgbClr val="000000"/>
                </a:solidFill>
                <a:round/>
              </a:ln>
            </p:spPr>
            <p:txBody>
              <a:bodyPr/>
              <a:lstStyle/>
              <a:p>
                <a:endParaRPr lang="zh-CN" altLang="en-US"/>
              </a:p>
            </p:txBody>
          </p:sp>
          <p:sp>
            <p:nvSpPr>
              <p:cNvPr id="68685" name="Line 39"/>
              <p:cNvSpPr>
                <a:spLocks noChangeShapeType="1"/>
              </p:cNvSpPr>
              <p:nvPr/>
            </p:nvSpPr>
            <p:spPr bwMode="auto">
              <a:xfrm>
                <a:off x="4860" y="2532"/>
                <a:ext cx="540" cy="312"/>
              </a:xfrm>
              <a:prstGeom prst="line">
                <a:avLst/>
              </a:prstGeom>
              <a:noFill/>
              <a:ln w="9525">
                <a:solidFill>
                  <a:srgbClr val="000000"/>
                </a:solidFill>
                <a:round/>
              </a:ln>
            </p:spPr>
            <p:txBody>
              <a:bodyPr/>
              <a:lstStyle/>
              <a:p>
                <a:endParaRPr lang="zh-CN" altLang="en-US"/>
              </a:p>
            </p:txBody>
          </p:sp>
          <p:sp>
            <p:nvSpPr>
              <p:cNvPr id="68686" name="Line 40"/>
              <p:cNvSpPr>
                <a:spLocks noChangeShapeType="1"/>
              </p:cNvSpPr>
              <p:nvPr/>
            </p:nvSpPr>
            <p:spPr bwMode="auto">
              <a:xfrm flipV="1">
                <a:off x="4860" y="2844"/>
                <a:ext cx="540" cy="312"/>
              </a:xfrm>
              <a:prstGeom prst="line">
                <a:avLst/>
              </a:prstGeom>
              <a:noFill/>
              <a:ln w="9525">
                <a:solidFill>
                  <a:srgbClr val="000000"/>
                </a:solidFill>
                <a:round/>
              </a:ln>
            </p:spPr>
            <p:txBody>
              <a:bodyPr/>
              <a:lstStyle/>
              <a:p>
                <a:endParaRPr lang="zh-CN" altLang="en-US"/>
              </a:p>
            </p:txBody>
          </p:sp>
        </p:grpSp>
        <p:sp>
          <p:nvSpPr>
            <p:cNvPr id="68630" name="Line 41"/>
            <p:cNvSpPr>
              <a:spLocks noChangeShapeType="1"/>
            </p:cNvSpPr>
            <p:nvPr/>
          </p:nvSpPr>
          <p:spPr bwMode="auto">
            <a:xfrm>
              <a:off x="2807" y="1640"/>
              <a:ext cx="623" cy="0"/>
            </a:xfrm>
            <a:prstGeom prst="line">
              <a:avLst/>
            </a:prstGeom>
            <a:noFill/>
            <a:ln w="9525">
              <a:solidFill>
                <a:srgbClr val="000000"/>
              </a:solidFill>
              <a:round/>
            </a:ln>
          </p:spPr>
          <p:txBody>
            <a:bodyPr/>
            <a:lstStyle/>
            <a:p>
              <a:endParaRPr lang="zh-CN" altLang="en-US"/>
            </a:p>
          </p:txBody>
        </p:sp>
        <p:sp>
          <p:nvSpPr>
            <p:cNvPr id="68631" name="Text Box 42"/>
            <p:cNvSpPr txBox="1">
              <a:spLocks noChangeArrowheads="1"/>
            </p:cNvSpPr>
            <p:nvPr/>
          </p:nvSpPr>
          <p:spPr bwMode="auto">
            <a:xfrm>
              <a:off x="3928" y="1728"/>
              <a:ext cx="296" cy="192"/>
            </a:xfrm>
            <a:prstGeom prst="rect">
              <a:avLst/>
            </a:prstGeom>
            <a:solidFill>
              <a:srgbClr val="FF6600"/>
            </a:solidFill>
            <a:ln w="9525">
              <a:solidFill>
                <a:srgbClr val="FFFFFF"/>
              </a:solidFill>
              <a:miter lim="800000"/>
            </a:ln>
          </p:spPr>
          <p:txBody>
            <a:bodyPr/>
            <a:lstStyle/>
            <a:p>
              <a:pPr eaLnBrk="0" hangingPunct="0"/>
              <a:r>
                <a:rPr kumimoji="0" lang="zh-CN" altLang="en-US" sz="1200">
                  <a:solidFill>
                    <a:srgbClr val="6600CC"/>
                  </a:solidFill>
                  <a:latin typeface="华文新魏" panose="02010800040101010101" pitchFamily="2" charset="-122"/>
                  <a:ea typeface="华文新魏" panose="02010800040101010101" pitchFamily="2" charset="-122"/>
                </a:rPr>
                <a:t>是</a:t>
              </a:r>
            </a:p>
          </p:txBody>
        </p:sp>
        <p:sp>
          <p:nvSpPr>
            <p:cNvPr id="68632" name="Line 43"/>
            <p:cNvSpPr>
              <a:spLocks noChangeShapeType="1"/>
            </p:cNvSpPr>
            <p:nvPr/>
          </p:nvSpPr>
          <p:spPr bwMode="auto">
            <a:xfrm>
              <a:off x="3928" y="1946"/>
              <a:ext cx="498" cy="0"/>
            </a:xfrm>
            <a:prstGeom prst="line">
              <a:avLst/>
            </a:prstGeom>
            <a:noFill/>
            <a:ln w="9525">
              <a:solidFill>
                <a:srgbClr val="000000"/>
              </a:solidFill>
              <a:round/>
            </a:ln>
          </p:spPr>
          <p:txBody>
            <a:bodyPr/>
            <a:lstStyle/>
            <a:p>
              <a:endParaRPr lang="zh-CN" altLang="en-US"/>
            </a:p>
          </p:txBody>
        </p:sp>
        <p:sp>
          <p:nvSpPr>
            <p:cNvPr id="68633" name="Text Box 44"/>
            <p:cNvSpPr txBox="1">
              <a:spLocks noChangeArrowheads="1"/>
            </p:cNvSpPr>
            <p:nvPr/>
          </p:nvSpPr>
          <p:spPr bwMode="auto">
            <a:xfrm>
              <a:off x="1686" y="1392"/>
              <a:ext cx="282" cy="192"/>
            </a:xfrm>
            <a:prstGeom prst="rect">
              <a:avLst/>
            </a:prstGeom>
            <a:solidFill>
              <a:srgbClr val="FF6600"/>
            </a:solidFill>
            <a:ln w="9525">
              <a:solidFill>
                <a:srgbClr val="FFFFFF"/>
              </a:solidFill>
              <a:miter lim="800000"/>
            </a:ln>
          </p:spPr>
          <p:txBody>
            <a:bodyPr/>
            <a:lstStyle/>
            <a:p>
              <a:pPr eaLnBrk="0" hangingPunct="0"/>
              <a:r>
                <a:rPr kumimoji="0" lang="zh-CN" altLang="en-US" sz="1400">
                  <a:solidFill>
                    <a:srgbClr val="6600CC"/>
                  </a:solidFill>
                  <a:latin typeface="华文新魏" panose="02010800040101010101" pitchFamily="2" charset="-122"/>
                  <a:ea typeface="华文新魏" panose="02010800040101010101" pitchFamily="2" charset="-122"/>
                </a:rPr>
                <a:t>否</a:t>
              </a:r>
            </a:p>
          </p:txBody>
        </p:sp>
        <p:sp>
          <p:nvSpPr>
            <p:cNvPr id="68634" name="Line 45"/>
            <p:cNvSpPr>
              <a:spLocks noChangeShapeType="1"/>
            </p:cNvSpPr>
            <p:nvPr/>
          </p:nvSpPr>
          <p:spPr bwMode="auto">
            <a:xfrm>
              <a:off x="1562" y="1640"/>
              <a:ext cx="498" cy="0"/>
            </a:xfrm>
            <a:prstGeom prst="line">
              <a:avLst/>
            </a:prstGeom>
            <a:noFill/>
            <a:ln w="9525">
              <a:solidFill>
                <a:srgbClr val="000000"/>
              </a:solidFill>
              <a:round/>
            </a:ln>
          </p:spPr>
          <p:txBody>
            <a:bodyPr/>
            <a:lstStyle/>
            <a:p>
              <a:endParaRPr lang="zh-CN" altLang="en-US"/>
            </a:p>
          </p:txBody>
        </p:sp>
        <p:sp>
          <p:nvSpPr>
            <p:cNvPr id="68635" name="Text Box 46"/>
            <p:cNvSpPr txBox="1">
              <a:spLocks noChangeArrowheads="1"/>
            </p:cNvSpPr>
            <p:nvPr/>
          </p:nvSpPr>
          <p:spPr bwMode="auto">
            <a:xfrm>
              <a:off x="2558" y="1824"/>
              <a:ext cx="374" cy="122"/>
            </a:xfrm>
            <a:prstGeom prst="rect">
              <a:avLst/>
            </a:prstGeom>
            <a:solidFill>
              <a:srgbClr val="FF6600"/>
            </a:solidFill>
            <a:ln w="9525">
              <a:solidFill>
                <a:srgbClr val="FFFFFF"/>
              </a:solidFill>
              <a:miter lim="800000"/>
            </a:ln>
          </p:spPr>
          <p:txBody>
            <a:bodyPr/>
            <a:lstStyle/>
            <a:p>
              <a:pPr eaLnBrk="0" hangingPunct="0"/>
              <a:r>
                <a:rPr kumimoji="0" lang="zh-CN" altLang="en-US" sz="1200">
                  <a:solidFill>
                    <a:srgbClr val="6600CC"/>
                  </a:solidFill>
                  <a:latin typeface="华文新魏" panose="02010800040101010101" pitchFamily="2" charset="-122"/>
                  <a:ea typeface="华文新魏" panose="02010800040101010101" pitchFamily="2" charset="-122"/>
                </a:rPr>
                <a:t>否</a:t>
              </a:r>
            </a:p>
          </p:txBody>
        </p:sp>
        <p:sp>
          <p:nvSpPr>
            <p:cNvPr id="68636" name="Line 47"/>
            <p:cNvSpPr>
              <a:spLocks noChangeShapeType="1"/>
            </p:cNvSpPr>
            <p:nvPr/>
          </p:nvSpPr>
          <p:spPr bwMode="auto">
            <a:xfrm>
              <a:off x="2434" y="1946"/>
              <a:ext cx="498" cy="0"/>
            </a:xfrm>
            <a:prstGeom prst="line">
              <a:avLst/>
            </a:prstGeom>
            <a:noFill/>
            <a:ln w="9525">
              <a:solidFill>
                <a:srgbClr val="000000"/>
              </a:solidFill>
              <a:round/>
            </a:ln>
          </p:spPr>
          <p:txBody>
            <a:bodyPr/>
            <a:lstStyle/>
            <a:p>
              <a:endParaRPr lang="zh-CN" altLang="en-US"/>
            </a:p>
          </p:txBody>
        </p:sp>
        <p:sp>
          <p:nvSpPr>
            <p:cNvPr id="68637" name="Line 48"/>
            <p:cNvSpPr>
              <a:spLocks noChangeShapeType="1"/>
            </p:cNvSpPr>
            <p:nvPr/>
          </p:nvSpPr>
          <p:spPr bwMode="auto">
            <a:xfrm>
              <a:off x="3430" y="2191"/>
              <a:ext cx="0" cy="201"/>
            </a:xfrm>
            <a:prstGeom prst="line">
              <a:avLst/>
            </a:prstGeom>
            <a:noFill/>
            <a:ln w="9525">
              <a:solidFill>
                <a:srgbClr val="000000"/>
              </a:solidFill>
              <a:round/>
              <a:tailEnd type="triangle" w="med" len="med"/>
            </a:ln>
          </p:spPr>
          <p:txBody>
            <a:bodyPr/>
            <a:lstStyle/>
            <a:p>
              <a:endParaRPr lang="zh-CN" altLang="en-US"/>
            </a:p>
          </p:txBody>
        </p:sp>
        <p:sp>
          <p:nvSpPr>
            <p:cNvPr id="68638" name="Line 49"/>
            <p:cNvSpPr>
              <a:spLocks noChangeShapeType="1"/>
            </p:cNvSpPr>
            <p:nvPr/>
          </p:nvSpPr>
          <p:spPr bwMode="auto">
            <a:xfrm>
              <a:off x="1437" y="2191"/>
              <a:ext cx="0" cy="201"/>
            </a:xfrm>
            <a:prstGeom prst="line">
              <a:avLst/>
            </a:prstGeom>
            <a:noFill/>
            <a:ln w="9525">
              <a:solidFill>
                <a:srgbClr val="000000"/>
              </a:solidFill>
              <a:round/>
              <a:tailEnd type="triangle" w="med" len="med"/>
            </a:ln>
          </p:spPr>
          <p:txBody>
            <a:bodyPr/>
            <a:lstStyle/>
            <a:p>
              <a:endParaRPr lang="zh-CN" altLang="en-US"/>
            </a:p>
          </p:txBody>
        </p:sp>
        <p:sp>
          <p:nvSpPr>
            <p:cNvPr id="68639" name="Text Box 50"/>
            <p:cNvSpPr txBox="1">
              <a:spLocks noChangeArrowheads="1"/>
            </p:cNvSpPr>
            <p:nvPr/>
          </p:nvSpPr>
          <p:spPr bwMode="auto">
            <a:xfrm>
              <a:off x="2784" y="2016"/>
              <a:ext cx="361" cy="192"/>
            </a:xfrm>
            <a:prstGeom prst="rect">
              <a:avLst/>
            </a:prstGeom>
            <a:solidFill>
              <a:srgbClr val="FF6600"/>
            </a:solidFill>
            <a:ln w="9525">
              <a:solidFill>
                <a:srgbClr val="FFFFFF"/>
              </a:solidFill>
              <a:miter lim="800000"/>
            </a:ln>
          </p:spPr>
          <p:txBody>
            <a:bodyPr/>
            <a:lstStyle/>
            <a:p>
              <a:pPr eaLnBrk="0" hangingPunct="0"/>
              <a:r>
                <a:rPr kumimoji="0" lang="zh-CN" altLang="en-US" sz="1200">
                  <a:solidFill>
                    <a:srgbClr val="6600CC"/>
                  </a:solidFill>
                  <a:latin typeface="华文新魏" panose="02010800040101010101" pitchFamily="2" charset="-122"/>
                  <a:ea typeface="华文新魏" panose="02010800040101010101" pitchFamily="2" charset="-122"/>
                </a:rPr>
                <a:t>向外</a:t>
              </a:r>
            </a:p>
          </p:txBody>
        </p:sp>
        <p:sp>
          <p:nvSpPr>
            <p:cNvPr id="68640" name="Line 51"/>
            <p:cNvSpPr>
              <a:spLocks noChangeShapeType="1"/>
            </p:cNvSpPr>
            <p:nvPr/>
          </p:nvSpPr>
          <p:spPr bwMode="auto">
            <a:xfrm>
              <a:off x="2807" y="2191"/>
              <a:ext cx="623" cy="0"/>
            </a:xfrm>
            <a:prstGeom prst="line">
              <a:avLst/>
            </a:prstGeom>
            <a:noFill/>
            <a:ln w="9525">
              <a:solidFill>
                <a:srgbClr val="000000"/>
              </a:solidFill>
              <a:round/>
            </a:ln>
          </p:spPr>
          <p:txBody>
            <a:bodyPr/>
            <a:lstStyle/>
            <a:p>
              <a:endParaRPr lang="zh-CN" altLang="en-US"/>
            </a:p>
          </p:txBody>
        </p:sp>
        <p:sp>
          <p:nvSpPr>
            <p:cNvPr id="68641" name="Line 52"/>
            <p:cNvSpPr>
              <a:spLocks noChangeShapeType="1"/>
            </p:cNvSpPr>
            <p:nvPr/>
          </p:nvSpPr>
          <p:spPr bwMode="auto">
            <a:xfrm>
              <a:off x="2932" y="1946"/>
              <a:ext cx="498" cy="184"/>
            </a:xfrm>
            <a:prstGeom prst="line">
              <a:avLst/>
            </a:prstGeom>
            <a:noFill/>
            <a:ln w="9525">
              <a:solidFill>
                <a:srgbClr val="000000"/>
              </a:solidFill>
              <a:round/>
            </a:ln>
          </p:spPr>
          <p:txBody>
            <a:bodyPr/>
            <a:lstStyle/>
            <a:p>
              <a:endParaRPr lang="zh-CN" altLang="en-US"/>
            </a:p>
          </p:txBody>
        </p:sp>
        <p:sp>
          <p:nvSpPr>
            <p:cNvPr id="68642" name="Text Box 53"/>
            <p:cNvSpPr txBox="1">
              <a:spLocks noChangeArrowheads="1"/>
            </p:cNvSpPr>
            <p:nvPr/>
          </p:nvSpPr>
          <p:spPr bwMode="auto">
            <a:xfrm>
              <a:off x="1562" y="2016"/>
              <a:ext cx="406" cy="139"/>
            </a:xfrm>
            <a:prstGeom prst="rect">
              <a:avLst/>
            </a:prstGeom>
            <a:solidFill>
              <a:srgbClr val="FF6600"/>
            </a:solidFill>
            <a:ln w="9525">
              <a:solidFill>
                <a:srgbClr val="FFFFFF"/>
              </a:solidFill>
              <a:miter lim="800000"/>
            </a:ln>
          </p:spPr>
          <p:txBody>
            <a:bodyPr/>
            <a:lstStyle/>
            <a:p>
              <a:pPr eaLnBrk="0" hangingPunct="0"/>
              <a:r>
                <a:rPr kumimoji="0" lang="zh-CN" altLang="en-US" sz="1200">
                  <a:solidFill>
                    <a:srgbClr val="6600CC"/>
                  </a:solidFill>
                  <a:latin typeface="华文新魏" panose="02010800040101010101" pitchFamily="2" charset="-122"/>
                  <a:ea typeface="华文新魏" panose="02010800040101010101" pitchFamily="2" charset="-122"/>
                </a:rPr>
                <a:t>向里</a:t>
              </a:r>
            </a:p>
          </p:txBody>
        </p:sp>
        <p:sp>
          <p:nvSpPr>
            <p:cNvPr id="68643" name="Line 54"/>
            <p:cNvSpPr>
              <a:spLocks noChangeShapeType="1"/>
            </p:cNvSpPr>
            <p:nvPr/>
          </p:nvSpPr>
          <p:spPr bwMode="auto">
            <a:xfrm>
              <a:off x="1437" y="2191"/>
              <a:ext cx="623" cy="0"/>
            </a:xfrm>
            <a:prstGeom prst="line">
              <a:avLst/>
            </a:prstGeom>
            <a:noFill/>
            <a:ln w="9525">
              <a:solidFill>
                <a:srgbClr val="000000"/>
              </a:solidFill>
              <a:round/>
            </a:ln>
          </p:spPr>
          <p:txBody>
            <a:bodyPr/>
            <a:lstStyle/>
            <a:p>
              <a:endParaRPr lang="zh-CN" altLang="en-US"/>
            </a:p>
          </p:txBody>
        </p:sp>
        <p:sp>
          <p:nvSpPr>
            <p:cNvPr id="68644" name="Line 55"/>
            <p:cNvSpPr>
              <a:spLocks noChangeShapeType="1"/>
            </p:cNvSpPr>
            <p:nvPr/>
          </p:nvSpPr>
          <p:spPr bwMode="auto">
            <a:xfrm flipH="1">
              <a:off x="2932" y="1762"/>
              <a:ext cx="498" cy="184"/>
            </a:xfrm>
            <a:prstGeom prst="line">
              <a:avLst/>
            </a:prstGeom>
            <a:noFill/>
            <a:ln w="9525">
              <a:solidFill>
                <a:srgbClr val="000000"/>
              </a:solidFill>
              <a:round/>
            </a:ln>
          </p:spPr>
          <p:txBody>
            <a:bodyPr/>
            <a:lstStyle/>
            <a:p>
              <a:endParaRPr lang="zh-CN" altLang="en-US"/>
            </a:p>
          </p:txBody>
        </p:sp>
        <p:sp>
          <p:nvSpPr>
            <p:cNvPr id="68645" name="Text Box 56"/>
            <p:cNvSpPr txBox="1">
              <a:spLocks noChangeArrowheads="1"/>
            </p:cNvSpPr>
            <p:nvPr/>
          </p:nvSpPr>
          <p:spPr bwMode="auto">
            <a:xfrm>
              <a:off x="3056" y="2455"/>
              <a:ext cx="748" cy="307"/>
            </a:xfrm>
            <a:prstGeom prst="rect">
              <a:avLst/>
            </a:prstGeom>
            <a:solidFill>
              <a:schemeClr val="accent1"/>
            </a:solidFill>
            <a:ln w="9525">
              <a:solidFill>
                <a:srgbClr val="FFFFFF"/>
              </a:solidFill>
              <a:miter lim="800000"/>
            </a:ln>
          </p:spPr>
          <p:txBody>
            <a:bodyPr/>
            <a:lstStyle/>
            <a:p>
              <a:pPr eaLnBrk="0" hangingPunct="0"/>
              <a:r>
                <a:rPr kumimoji="0" lang="zh-CN" altLang="en-US" sz="1200">
                  <a:solidFill>
                    <a:srgbClr val="6600CC"/>
                  </a:solidFill>
                  <a:latin typeface="华文新魏" panose="02010800040101010101" pitchFamily="2" charset="-122"/>
                  <a:ea typeface="华文新魏" panose="02010800040101010101" pitchFamily="2" charset="-122"/>
                </a:rPr>
                <a:t>有比当前柱</a:t>
              </a:r>
            </a:p>
            <a:p>
              <a:pPr eaLnBrk="0" hangingPunct="0"/>
              <a:r>
                <a:rPr kumimoji="0" lang="zh-CN" altLang="en-US" sz="1200">
                  <a:solidFill>
                    <a:srgbClr val="6600CC"/>
                  </a:solidFill>
                  <a:latin typeface="华文新魏" panose="02010800040101010101" pitchFamily="2" charset="-122"/>
                  <a:ea typeface="华文新魏" panose="02010800040101010101" pitchFamily="2" charset="-122"/>
                </a:rPr>
                <a:t>面小的请求</a:t>
              </a:r>
              <a:r>
                <a:rPr kumimoji="0" lang="en-US" altLang="zh-CN" sz="1200">
                  <a:solidFill>
                    <a:srgbClr val="6600CC"/>
                  </a:solidFill>
                  <a:latin typeface="华文新魏" panose="02010800040101010101" pitchFamily="2" charset="-122"/>
                  <a:ea typeface="华文新魏" panose="02010800040101010101" pitchFamily="2" charset="-122"/>
                </a:rPr>
                <a:t>?</a:t>
              </a:r>
            </a:p>
          </p:txBody>
        </p:sp>
        <p:sp>
          <p:nvSpPr>
            <p:cNvPr id="68646" name="Line 57"/>
            <p:cNvSpPr>
              <a:spLocks noChangeShapeType="1"/>
            </p:cNvSpPr>
            <p:nvPr/>
          </p:nvSpPr>
          <p:spPr bwMode="auto">
            <a:xfrm flipH="1">
              <a:off x="2932" y="2394"/>
              <a:ext cx="498" cy="184"/>
            </a:xfrm>
            <a:prstGeom prst="line">
              <a:avLst/>
            </a:prstGeom>
            <a:noFill/>
            <a:ln w="9525">
              <a:solidFill>
                <a:srgbClr val="000000"/>
              </a:solidFill>
              <a:round/>
            </a:ln>
          </p:spPr>
          <p:txBody>
            <a:bodyPr/>
            <a:lstStyle/>
            <a:p>
              <a:endParaRPr lang="zh-CN" altLang="en-US"/>
            </a:p>
          </p:txBody>
        </p:sp>
        <p:sp>
          <p:nvSpPr>
            <p:cNvPr id="68647" name="Line 58"/>
            <p:cNvSpPr>
              <a:spLocks noChangeShapeType="1"/>
            </p:cNvSpPr>
            <p:nvPr/>
          </p:nvSpPr>
          <p:spPr bwMode="auto">
            <a:xfrm>
              <a:off x="2932" y="2578"/>
              <a:ext cx="498" cy="184"/>
            </a:xfrm>
            <a:prstGeom prst="line">
              <a:avLst/>
            </a:prstGeom>
            <a:noFill/>
            <a:ln w="9525">
              <a:solidFill>
                <a:srgbClr val="000000"/>
              </a:solidFill>
              <a:round/>
            </a:ln>
          </p:spPr>
          <p:txBody>
            <a:bodyPr/>
            <a:lstStyle/>
            <a:p>
              <a:endParaRPr lang="zh-CN" altLang="en-US"/>
            </a:p>
          </p:txBody>
        </p:sp>
        <p:sp>
          <p:nvSpPr>
            <p:cNvPr id="68648" name="Line 59"/>
            <p:cNvSpPr>
              <a:spLocks noChangeShapeType="1"/>
            </p:cNvSpPr>
            <p:nvPr/>
          </p:nvSpPr>
          <p:spPr bwMode="auto">
            <a:xfrm flipV="1">
              <a:off x="3430" y="2578"/>
              <a:ext cx="498" cy="184"/>
            </a:xfrm>
            <a:prstGeom prst="line">
              <a:avLst/>
            </a:prstGeom>
            <a:noFill/>
            <a:ln w="9525">
              <a:solidFill>
                <a:srgbClr val="000000"/>
              </a:solidFill>
              <a:round/>
            </a:ln>
          </p:spPr>
          <p:txBody>
            <a:bodyPr/>
            <a:lstStyle/>
            <a:p>
              <a:endParaRPr lang="zh-CN" altLang="en-US"/>
            </a:p>
          </p:txBody>
        </p:sp>
        <p:sp>
          <p:nvSpPr>
            <p:cNvPr id="68649" name="Line 60"/>
            <p:cNvSpPr>
              <a:spLocks noChangeShapeType="1"/>
            </p:cNvSpPr>
            <p:nvPr/>
          </p:nvSpPr>
          <p:spPr bwMode="auto">
            <a:xfrm flipH="1">
              <a:off x="4176" y="2578"/>
              <a:ext cx="1" cy="254"/>
            </a:xfrm>
            <a:prstGeom prst="line">
              <a:avLst/>
            </a:prstGeom>
            <a:noFill/>
            <a:ln w="9525">
              <a:solidFill>
                <a:srgbClr val="000000"/>
              </a:solidFill>
              <a:round/>
              <a:tailEnd type="triangle" w="med" len="med"/>
            </a:ln>
          </p:spPr>
          <p:txBody>
            <a:bodyPr/>
            <a:lstStyle/>
            <a:p>
              <a:endParaRPr lang="zh-CN" altLang="en-US"/>
            </a:p>
          </p:txBody>
        </p:sp>
        <p:sp>
          <p:nvSpPr>
            <p:cNvPr id="68650" name="Text Box 61"/>
            <p:cNvSpPr txBox="1">
              <a:spLocks noChangeArrowheads="1"/>
            </p:cNvSpPr>
            <p:nvPr/>
          </p:nvSpPr>
          <p:spPr bwMode="auto">
            <a:xfrm>
              <a:off x="3804" y="2810"/>
              <a:ext cx="804" cy="214"/>
            </a:xfrm>
            <a:prstGeom prst="rect">
              <a:avLst/>
            </a:prstGeom>
            <a:solidFill>
              <a:schemeClr val="accent1"/>
            </a:solidFill>
            <a:ln w="9525">
              <a:solidFill>
                <a:srgbClr val="000000"/>
              </a:solidFill>
              <a:miter lim="800000"/>
            </a:ln>
          </p:spPr>
          <p:txBody>
            <a:bodyPr/>
            <a:lstStyle/>
            <a:p>
              <a:pPr eaLnBrk="0" hangingPunct="0"/>
              <a:r>
                <a:rPr kumimoji="0" lang="zh-CN" altLang="en-US" sz="1400">
                  <a:solidFill>
                    <a:srgbClr val="6600CC"/>
                  </a:solidFill>
                  <a:latin typeface="华文新魏" panose="02010800040101010101" pitchFamily="2" charset="-122"/>
                  <a:ea typeface="华文新魏" panose="02010800040101010101" pitchFamily="2" charset="-122"/>
                </a:rPr>
                <a:t>改变移动方向</a:t>
              </a:r>
            </a:p>
          </p:txBody>
        </p:sp>
        <p:sp>
          <p:nvSpPr>
            <p:cNvPr id="68651" name="Line 62"/>
            <p:cNvSpPr>
              <a:spLocks noChangeShapeType="1"/>
            </p:cNvSpPr>
            <p:nvPr/>
          </p:nvSpPr>
          <p:spPr bwMode="auto">
            <a:xfrm>
              <a:off x="4176" y="3045"/>
              <a:ext cx="0" cy="123"/>
            </a:xfrm>
            <a:prstGeom prst="line">
              <a:avLst/>
            </a:prstGeom>
            <a:noFill/>
            <a:ln w="9525">
              <a:solidFill>
                <a:srgbClr val="000000"/>
              </a:solidFill>
              <a:round/>
              <a:tailEnd type="triangle" w="med" len="med"/>
            </a:ln>
          </p:spPr>
          <p:txBody>
            <a:bodyPr/>
            <a:lstStyle/>
            <a:p>
              <a:endParaRPr lang="zh-CN" altLang="en-US"/>
            </a:p>
          </p:txBody>
        </p:sp>
        <p:sp>
          <p:nvSpPr>
            <p:cNvPr id="68652" name="Text Box 63"/>
            <p:cNvSpPr txBox="1">
              <a:spLocks noChangeArrowheads="1"/>
            </p:cNvSpPr>
            <p:nvPr/>
          </p:nvSpPr>
          <p:spPr bwMode="auto">
            <a:xfrm>
              <a:off x="4101" y="3199"/>
              <a:ext cx="267" cy="161"/>
            </a:xfrm>
            <a:prstGeom prst="rect">
              <a:avLst/>
            </a:prstGeom>
            <a:solidFill>
              <a:srgbClr val="FFCC66"/>
            </a:solidFill>
            <a:ln w="9525">
              <a:solidFill>
                <a:srgbClr val="FFFFFF"/>
              </a:solidFill>
              <a:miter lim="800000"/>
            </a:ln>
          </p:spPr>
          <p:txBody>
            <a:bodyPr/>
            <a:lstStyle/>
            <a:p>
              <a:pPr eaLnBrk="0" hangingPunct="0">
                <a:spcBef>
                  <a:spcPts val="600"/>
                </a:spcBef>
                <a:spcAft>
                  <a:spcPts val="600"/>
                </a:spcAft>
              </a:pPr>
              <a:r>
                <a:rPr kumimoji="0" lang="en-US" altLang="zh-CN" sz="1200" b="1">
                  <a:solidFill>
                    <a:srgbClr val="6600CC"/>
                  </a:solidFill>
                  <a:latin typeface="华文新魏" panose="02010800040101010101" pitchFamily="2" charset="-122"/>
                  <a:ea typeface="华文新魏" panose="02010800040101010101" pitchFamily="2" charset="-122"/>
                </a:rPr>
                <a:t>A</a:t>
              </a:r>
            </a:p>
          </p:txBody>
        </p:sp>
        <p:sp>
          <p:nvSpPr>
            <p:cNvPr id="68653" name="Text Box 64"/>
            <p:cNvSpPr txBox="1">
              <a:spLocks noChangeArrowheads="1"/>
            </p:cNvSpPr>
            <p:nvPr/>
          </p:nvSpPr>
          <p:spPr bwMode="auto">
            <a:xfrm>
              <a:off x="1064" y="2455"/>
              <a:ext cx="747" cy="307"/>
            </a:xfrm>
            <a:prstGeom prst="rect">
              <a:avLst/>
            </a:prstGeom>
            <a:solidFill>
              <a:schemeClr val="accent1"/>
            </a:solidFill>
            <a:ln w="9525">
              <a:solidFill>
                <a:srgbClr val="FFFFFF"/>
              </a:solidFill>
              <a:miter lim="800000"/>
            </a:ln>
          </p:spPr>
          <p:txBody>
            <a:bodyPr/>
            <a:lstStyle/>
            <a:p>
              <a:pPr eaLnBrk="0" hangingPunct="0"/>
              <a:r>
                <a:rPr kumimoji="0" lang="zh-CN" altLang="en-US" sz="1200">
                  <a:solidFill>
                    <a:srgbClr val="6600CC"/>
                  </a:solidFill>
                  <a:latin typeface="华文新魏" panose="02010800040101010101" pitchFamily="2" charset="-122"/>
                  <a:ea typeface="华文新魏" panose="02010800040101010101" pitchFamily="2" charset="-122"/>
                </a:rPr>
                <a:t>有比当前柱</a:t>
              </a:r>
            </a:p>
            <a:p>
              <a:pPr eaLnBrk="0" hangingPunct="0"/>
              <a:r>
                <a:rPr kumimoji="0" lang="zh-CN" altLang="en-US" sz="1200">
                  <a:solidFill>
                    <a:srgbClr val="6600CC"/>
                  </a:solidFill>
                  <a:latin typeface="华文新魏" panose="02010800040101010101" pitchFamily="2" charset="-122"/>
                  <a:ea typeface="华文新魏" panose="02010800040101010101" pitchFamily="2" charset="-122"/>
                </a:rPr>
                <a:t>面大的请求</a:t>
              </a:r>
              <a:r>
                <a:rPr kumimoji="0" lang="en-US" altLang="zh-CN" sz="1200">
                  <a:solidFill>
                    <a:srgbClr val="6600CC"/>
                  </a:solidFill>
                  <a:latin typeface="华文新魏" panose="02010800040101010101" pitchFamily="2" charset="-122"/>
                  <a:ea typeface="华文新魏" panose="02010800040101010101" pitchFamily="2" charset="-122"/>
                </a:rPr>
                <a:t>?</a:t>
              </a:r>
            </a:p>
          </p:txBody>
        </p:sp>
        <p:sp>
          <p:nvSpPr>
            <p:cNvPr id="68654" name="Line 65"/>
            <p:cNvSpPr>
              <a:spLocks noChangeShapeType="1"/>
            </p:cNvSpPr>
            <p:nvPr/>
          </p:nvSpPr>
          <p:spPr bwMode="auto">
            <a:xfrm>
              <a:off x="1437" y="2394"/>
              <a:ext cx="499" cy="184"/>
            </a:xfrm>
            <a:prstGeom prst="line">
              <a:avLst/>
            </a:prstGeom>
            <a:noFill/>
            <a:ln w="9525">
              <a:solidFill>
                <a:srgbClr val="000000"/>
              </a:solidFill>
              <a:round/>
            </a:ln>
          </p:spPr>
          <p:txBody>
            <a:bodyPr/>
            <a:lstStyle/>
            <a:p>
              <a:endParaRPr lang="zh-CN" altLang="en-US"/>
            </a:p>
          </p:txBody>
        </p:sp>
        <p:sp>
          <p:nvSpPr>
            <p:cNvPr id="68655" name="Line 66"/>
            <p:cNvSpPr>
              <a:spLocks noChangeShapeType="1"/>
            </p:cNvSpPr>
            <p:nvPr/>
          </p:nvSpPr>
          <p:spPr bwMode="auto">
            <a:xfrm>
              <a:off x="939" y="2578"/>
              <a:ext cx="498" cy="184"/>
            </a:xfrm>
            <a:prstGeom prst="line">
              <a:avLst/>
            </a:prstGeom>
            <a:noFill/>
            <a:ln w="9525">
              <a:solidFill>
                <a:srgbClr val="000000"/>
              </a:solidFill>
              <a:round/>
            </a:ln>
          </p:spPr>
          <p:txBody>
            <a:bodyPr/>
            <a:lstStyle/>
            <a:p>
              <a:endParaRPr lang="zh-CN" altLang="en-US"/>
            </a:p>
          </p:txBody>
        </p:sp>
        <p:sp>
          <p:nvSpPr>
            <p:cNvPr id="68656" name="Line 67"/>
            <p:cNvSpPr>
              <a:spLocks noChangeShapeType="1"/>
            </p:cNvSpPr>
            <p:nvPr/>
          </p:nvSpPr>
          <p:spPr bwMode="auto">
            <a:xfrm flipV="1">
              <a:off x="1437" y="2578"/>
              <a:ext cx="499" cy="184"/>
            </a:xfrm>
            <a:prstGeom prst="line">
              <a:avLst/>
            </a:prstGeom>
            <a:noFill/>
            <a:ln w="9525">
              <a:solidFill>
                <a:srgbClr val="000000"/>
              </a:solidFill>
              <a:round/>
            </a:ln>
          </p:spPr>
          <p:txBody>
            <a:bodyPr/>
            <a:lstStyle/>
            <a:p>
              <a:endParaRPr lang="zh-CN" altLang="en-US"/>
            </a:p>
          </p:txBody>
        </p:sp>
        <p:sp>
          <p:nvSpPr>
            <p:cNvPr id="68657" name="Line 68"/>
            <p:cNvSpPr>
              <a:spLocks noChangeShapeType="1"/>
            </p:cNvSpPr>
            <p:nvPr/>
          </p:nvSpPr>
          <p:spPr bwMode="auto">
            <a:xfrm flipH="1">
              <a:off x="672" y="2578"/>
              <a:ext cx="18" cy="158"/>
            </a:xfrm>
            <a:prstGeom prst="line">
              <a:avLst/>
            </a:prstGeom>
            <a:noFill/>
            <a:ln w="9525">
              <a:solidFill>
                <a:srgbClr val="000000"/>
              </a:solidFill>
              <a:round/>
              <a:tailEnd type="triangle" w="med" len="med"/>
            </a:ln>
          </p:spPr>
          <p:txBody>
            <a:bodyPr/>
            <a:lstStyle/>
            <a:p>
              <a:endParaRPr lang="zh-CN" altLang="en-US"/>
            </a:p>
          </p:txBody>
        </p:sp>
        <p:sp>
          <p:nvSpPr>
            <p:cNvPr id="68658" name="Text Box 69"/>
            <p:cNvSpPr txBox="1">
              <a:spLocks noChangeArrowheads="1"/>
            </p:cNvSpPr>
            <p:nvPr/>
          </p:nvSpPr>
          <p:spPr bwMode="auto">
            <a:xfrm>
              <a:off x="288" y="2736"/>
              <a:ext cx="768" cy="192"/>
            </a:xfrm>
            <a:prstGeom prst="rect">
              <a:avLst/>
            </a:prstGeom>
            <a:solidFill>
              <a:schemeClr val="accent1"/>
            </a:solidFill>
            <a:ln w="9525">
              <a:solidFill>
                <a:srgbClr val="000000"/>
              </a:solidFill>
              <a:miter lim="800000"/>
            </a:ln>
          </p:spPr>
          <p:txBody>
            <a:bodyPr/>
            <a:lstStyle/>
            <a:p>
              <a:pPr eaLnBrk="0" hangingPunct="0"/>
              <a:r>
                <a:rPr kumimoji="0" lang="zh-CN" altLang="en-US" sz="1200">
                  <a:solidFill>
                    <a:srgbClr val="6600CC"/>
                  </a:solidFill>
                  <a:latin typeface="华文新魏" panose="02010800040101010101" pitchFamily="2" charset="-122"/>
                  <a:ea typeface="华文新魏" panose="02010800040101010101" pitchFamily="2" charset="-122"/>
                </a:rPr>
                <a:t>改变移动方向</a:t>
              </a:r>
            </a:p>
          </p:txBody>
        </p:sp>
        <p:sp>
          <p:nvSpPr>
            <p:cNvPr id="68659" name="Line 70"/>
            <p:cNvSpPr>
              <a:spLocks noChangeShapeType="1"/>
            </p:cNvSpPr>
            <p:nvPr/>
          </p:nvSpPr>
          <p:spPr bwMode="auto">
            <a:xfrm>
              <a:off x="690" y="2902"/>
              <a:ext cx="0" cy="122"/>
            </a:xfrm>
            <a:prstGeom prst="line">
              <a:avLst/>
            </a:prstGeom>
            <a:noFill/>
            <a:ln w="9525">
              <a:solidFill>
                <a:srgbClr val="000000"/>
              </a:solidFill>
              <a:round/>
              <a:tailEnd type="triangle" w="med" len="med"/>
            </a:ln>
          </p:spPr>
          <p:txBody>
            <a:bodyPr/>
            <a:lstStyle/>
            <a:p>
              <a:endParaRPr lang="zh-CN" altLang="en-US"/>
            </a:p>
          </p:txBody>
        </p:sp>
        <p:sp>
          <p:nvSpPr>
            <p:cNvPr id="68660" name="Line 71"/>
            <p:cNvSpPr>
              <a:spLocks noChangeShapeType="1"/>
            </p:cNvSpPr>
            <p:nvPr/>
          </p:nvSpPr>
          <p:spPr bwMode="auto">
            <a:xfrm>
              <a:off x="1936" y="2578"/>
              <a:ext cx="124" cy="0"/>
            </a:xfrm>
            <a:prstGeom prst="line">
              <a:avLst/>
            </a:prstGeom>
            <a:noFill/>
            <a:ln w="9525">
              <a:solidFill>
                <a:srgbClr val="000000"/>
              </a:solidFill>
              <a:round/>
            </a:ln>
          </p:spPr>
          <p:txBody>
            <a:bodyPr/>
            <a:lstStyle/>
            <a:p>
              <a:endParaRPr lang="zh-CN" altLang="en-US"/>
            </a:p>
          </p:txBody>
        </p:sp>
        <p:sp>
          <p:nvSpPr>
            <p:cNvPr id="68661" name="Text Box 72"/>
            <p:cNvSpPr txBox="1">
              <a:spLocks noChangeArrowheads="1"/>
            </p:cNvSpPr>
            <p:nvPr/>
          </p:nvSpPr>
          <p:spPr bwMode="auto">
            <a:xfrm>
              <a:off x="690" y="2400"/>
              <a:ext cx="270" cy="144"/>
            </a:xfrm>
            <a:prstGeom prst="rect">
              <a:avLst/>
            </a:prstGeom>
            <a:solidFill>
              <a:srgbClr val="FF6600"/>
            </a:solidFill>
            <a:ln w="9525">
              <a:solidFill>
                <a:srgbClr val="FFFFFF"/>
              </a:solidFill>
              <a:miter lim="800000"/>
            </a:ln>
          </p:spPr>
          <p:txBody>
            <a:bodyPr/>
            <a:lstStyle/>
            <a:p>
              <a:pPr eaLnBrk="0" hangingPunct="0"/>
              <a:r>
                <a:rPr kumimoji="0" lang="zh-CN" altLang="en-US" sz="1200">
                  <a:solidFill>
                    <a:srgbClr val="6600CC"/>
                  </a:solidFill>
                  <a:latin typeface="华文新魏" panose="02010800040101010101" pitchFamily="2" charset="-122"/>
                  <a:ea typeface="华文新魏" panose="02010800040101010101" pitchFamily="2" charset="-122"/>
                </a:rPr>
                <a:t>否</a:t>
              </a:r>
            </a:p>
          </p:txBody>
        </p:sp>
        <p:sp>
          <p:nvSpPr>
            <p:cNvPr id="68662" name="Line 73"/>
            <p:cNvSpPr>
              <a:spLocks noChangeShapeType="1"/>
            </p:cNvSpPr>
            <p:nvPr/>
          </p:nvSpPr>
          <p:spPr bwMode="auto">
            <a:xfrm flipH="1">
              <a:off x="939" y="2394"/>
              <a:ext cx="498" cy="184"/>
            </a:xfrm>
            <a:prstGeom prst="line">
              <a:avLst/>
            </a:prstGeom>
            <a:noFill/>
            <a:ln w="9525">
              <a:solidFill>
                <a:srgbClr val="000000"/>
              </a:solidFill>
              <a:round/>
            </a:ln>
          </p:spPr>
          <p:txBody>
            <a:bodyPr/>
            <a:lstStyle/>
            <a:p>
              <a:endParaRPr lang="zh-CN" altLang="en-US"/>
            </a:p>
          </p:txBody>
        </p:sp>
        <p:sp>
          <p:nvSpPr>
            <p:cNvPr id="68663" name="Line 74"/>
            <p:cNvSpPr>
              <a:spLocks noChangeShapeType="1"/>
            </p:cNvSpPr>
            <p:nvPr/>
          </p:nvSpPr>
          <p:spPr bwMode="auto">
            <a:xfrm>
              <a:off x="690" y="2578"/>
              <a:ext cx="249" cy="0"/>
            </a:xfrm>
            <a:prstGeom prst="line">
              <a:avLst/>
            </a:prstGeom>
            <a:noFill/>
            <a:ln w="9525">
              <a:solidFill>
                <a:srgbClr val="000000"/>
              </a:solidFill>
              <a:round/>
            </a:ln>
          </p:spPr>
          <p:txBody>
            <a:bodyPr/>
            <a:lstStyle/>
            <a:p>
              <a:endParaRPr lang="zh-CN" altLang="en-US"/>
            </a:p>
          </p:txBody>
        </p:sp>
        <p:sp>
          <p:nvSpPr>
            <p:cNvPr id="68664" name="Text Box 75"/>
            <p:cNvSpPr txBox="1">
              <a:spLocks noChangeArrowheads="1"/>
            </p:cNvSpPr>
            <p:nvPr/>
          </p:nvSpPr>
          <p:spPr bwMode="auto">
            <a:xfrm>
              <a:off x="3804" y="2400"/>
              <a:ext cx="276" cy="137"/>
            </a:xfrm>
            <a:prstGeom prst="rect">
              <a:avLst/>
            </a:prstGeom>
            <a:solidFill>
              <a:srgbClr val="FF6600"/>
            </a:solidFill>
            <a:ln w="9525">
              <a:solidFill>
                <a:srgbClr val="FFFFFF"/>
              </a:solidFill>
              <a:miter lim="800000"/>
            </a:ln>
          </p:spPr>
          <p:txBody>
            <a:bodyPr/>
            <a:lstStyle/>
            <a:p>
              <a:pPr eaLnBrk="0" hangingPunct="0"/>
              <a:r>
                <a:rPr kumimoji="0" lang="zh-CN" altLang="en-US" sz="1200">
                  <a:solidFill>
                    <a:srgbClr val="6600CC"/>
                  </a:solidFill>
                  <a:latin typeface="华文新魏" panose="02010800040101010101" pitchFamily="2" charset="-122"/>
                  <a:ea typeface="华文新魏" panose="02010800040101010101" pitchFamily="2" charset="-122"/>
                </a:rPr>
                <a:t>否</a:t>
              </a:r>
            </a:p>
          </p:txBody>
        </p:sp>
        <p:sp>
          <p:nvSpPr>
            <p:cNvPr id="68665" name="Line 76"/>
            <p:cNvSpPr>
              <a:spLocks noChangeShapeType="1"/>
            </p:cNvSpPr>
            <p:nvPr/>
          </p:nvSpPr>
          <p:spPr bwMode="auto">
            <a:xfrm>
              <a:off x="3928" y="2578"/>
              <a:ext cx="249" cy="0"/>
            </a:xfrm>
            <a:prstGeom prst="line">
              <a:avLst/>
            </a:prstGeom>
            <a:noFill/>
            <a:ln w="9525">
              <a:solidFill>
                <a:srgbClr val="000000"/>
              </a:solidFill>
              <a:round/>
            </a:ln>
          </p:spPr>
          <p:txBody>
            <a:bodyPr/>
            <a:lstStyle/>
            <a:p>
              <a:endParaRPr lang="zh-CN" altLang="en-US"/>
            </a:p>
          </p:txBody>
        </p:sp>
        <p:sp>
          <p:nvSpPr>
            <p:cNvPr id="68666" name="Line 77"/>
            <p:cNvSpPr>
              <a:spLocks noChangeShapeType="1"/>
            </p:cNvSpPr>
            <p:nvPr/>
          </p:nvSpPr>
          <p:spPr bwMode="auto">
            <a:xfrm>
              <a:off x="3430" y="2394"/>
              <a:ext cx="498" cy="184"/>
            </a:xfrm>
            <a:prstGeom prst="line">
              <a:avLst/>
            </a:prstGeom>
            <a:noFill/>
            <a:ln w="9525">
              <a:solidFill>
                <a:srgbClr val="000000"/>
              </a:solidFill>
              <a:round/>
            </a:ln>
          </p:spPr>
          <p:txBody>
            <a:bodyPr/>
            <a:lstStyle/>
            <a:p>
              <a:endParaRPr lang="zh-CN" altLang="en-US"/>
            </a:p>
          </p:txBody>
        </p:sp>
        <p:sp>
          <p:nvSpPr>
            <p:cNvPr id="68667" name="Line 78"/>
            <p:cNvSpPr>
              <a:spLocks noChangeShapeType="1"/>
            </p:cNvSpPr>
            <p:nvPr/>
          </p:nvSpPr>
          <p:spPr bwMode="auto">
            <a:xfrm>
              <a:off x="2058" y="2428"/>
              <a:ext cx="0" cy="334"/>
            </a:xfrm>
            <a:prstGeom prst="line">
              <a:avLst/>
            </a:prstGeom>
            <a:noFill/>
            <a:ln w="9525">
              <a:solidFill>
                <a:srgbClr val="000000"/>
              </a:solidFill>
              <a:round/>
              <a:tailEnd type="triangle" w="med" len="med"/>
            </a:ln>
          </p:spPr>
          <p:txBody>
            <a:bodyPr/>
            <a:lstStyle/>
            <a:p>
              <a:endParaRPr lang="zh-CN" altLang="en-US"/>
            </a:p>
          </p:txBody>
        </p:sp>
        <p:sp>
          <p:nvSpPr>
            <p:cNvPr id="68668" name="Text Box 80"/>
            <p:cNvSpPr txBox="1">
              <a:spLocks noChangeArrowheads="1"/>
            </p:cNvSpPr>
            <p:nvPr/>
          </p:nvSpPr>
          <p:spPr bwMode="auto">
            <a:xfrm>
              <a:off x="1440" y="2762"/>
              <a:ext cx="1248" cy="310"/>
            </a:xfrm>
            <a:prstGeom prst="rect">
              <a:avLst/>
            </a:prstGeom>
            <a:solidFill>
              <a:schemeClr val="accent1"/>
            </a:solidFill>
            <a:ln w="9525">
              <a:solidFill>
                <a:srgbClr val="000000"/>
              </a:solidFill>
              <a:miter lim="800000"/>
            </a:ln>
          </p:spPr>
          <p:txBody>
            <a:bodyPr/>
            <a:lstStyle/>
            <a:p>
              <a:pPr eaLnBrk="0" hangingPunct="0"/>
              <a:r>
                <a:rPr kumimoji="0" lang="zh-CN" altLang="en-US" sz="1200">
                  <a:solidFill>
                    <a:srgbClr val="6600CC"/>
                  </a:solidFill>
                  <a:latin typeface="华文新魏" panose="02010800040101010101" pitchFamily="2" charset="-122"/>
                  <a:ea typeface="华文新魏" panose="02010800040101010101" pitchFamily="2" charset="-122"/>
                </a:rPr>
                <a:t>处理大于当前柱面号请求中柱面号最小的请求</a:t>
              </a:r>
            </a:p>
          </p:txBody>
        </p:sp>
        <p:sp>
          <p:nvSpPr>
            <p:cNvPr id="68669" name="Line 81"/>
            <p:cNvSpPr>
              <a:spLocks noChangeShapeType="1"/>
            </p:cNvSpPr>
            <p:nvPr/>
          </p:nvSpPr>
          <p:spPr bwMode="auto">
            <a:xfrm>
              <a:off x="2807" y="2578"/>
              <a:ext cx="125" cy="0"/>
            </a:xfrm>
            <a:prstGeom prst="line">
              <a:avLst/>
            </a:prstGeom>
            <a:noFill/>
            <a:ln w="9525">
              <a:solidFill>
                <a:srgbClr val="000000"/>
              </a:solidFill>
              <a:round/>
            </a:ln>
          </p:spPr>
          <p:txBody>
            <a:bodyPr/>
            <a:lstStyle/>
            <a:p>
              <a:endParaRPr lang="zh-CN" altLang="en-US"/>
            </a:p>
          </p:txBody>
        </p:sp>
        <p:sp>
          <p:nvSpPr>
            <p:cNvPr id="68670" name="Line 82"/>
            <p:cNvSpPr>
              <a:spLocks noChangeShapeType="1"/>
            </p:cNvSpPr>
            <p:nvPr/>
          </p:nvSpPr>
          <p:spPr bwMode="auto">
            <a:xfrm>
              <a:off x="2807" y="2439"/>
              <a:ext cx="0" cy="690"/>
            </a:xfrm>
            <a:prstGeom prst="line">
              <a:avLst/>
            </a:prstGeom>
            <a:noFill/>
            <a:ln w="9525">
              <a:solidFill>
                <a:srgbClr val="000000"/>
              </a:solidFill>
              <a:round/>
              <a:tailEnd type="triangle" w="med" len="med"/>
            </a:ln>
          </p:spPr>
          <p:txBody>
            <a:bodyPr/>
            <a:lstStyle/>
            <a:p>
              <a:endParaRPr lang="zh-CN" altLang="en-US"/>
            </a:p>
          </p:txBody>
        </p:sp>
        <p:sp>
          <p:nvSpPr>
            <p:cNvPr id="68671" name="Text Box 84"/>
            <p:cNvSpPr txBox="1">
              <a:spLocks noChangeArrowheads="1"/>
            </p:cNvSpPr>
            <p:nvPr/>
          </p:nvSpPr>
          <p:spPr bwMode="auto">
            <a:xfrm>
              <a:off x="2434" y="3129"/>
              <a:ext cx="1214" cy="327"/>
            </a:xfrm>
            <a:prstGeom prst="rect">
              <a:avLst/>
            </a:prstGeom>
            <a:solidFill>
              <a:schemeClr val="accent1"/>
            </a:solidFill>
            <a:ln w="9525">
              <a:solidFill>
                <a:srgbClr val="000000"/>
              </a:solidFill>
              <a:miter lim="800000"/>
            </a:ln>
          </p:spPr>
          <p:txBody>
            <a:bodyPr/>
            <a:lstStyle/>
            <a:p>
              <a:pPr eaLnBrk="0" hangingPunct="0"/>
              <a:r>
                <a:rPr kumimoji="0" lang="zh-CN" altLang="en-US" sz="1200">
                  <a:solidFill>
                    <a:srgbClr val="6600CC"/>
                  </a:solidFill>
                  <a:latin typeface="华文新魏" panose="02010800040101010101" pitchFamily="2" charset="-122"/>
                  <a:ea typeface="华文新魏" panose="02010800040101010101" pitchFamily="2" charset="-122"/>
                </a:rPr>
                <a:t>处理小于当前柱面号请求中的柱面号最大的请求</a:t>
              </a:r>
            </a:p>
          </p:txBody>
        </p:sp>
        <p:sp>
          <p:nvSpPr>
            <p:cNvPr id="68672" name="Line 85"/>
            <p:cNvSpPr>
              <a:spLocks noChangeShapeType="1"/>
            </p:cNvSpPr>
            <p:nvPr/>
          </p:nvSpPr>
          <p:spPr bwMode="auto">
            <a:xfrm>
              <a:off x="2058" y="3068"/>
              <a:ext cx="0" cy="468"/>
            </a:xfrm>
            <a:prstGeom prst="line">
              <a:avLst/>
            </a:prstGeom>
            <a:noFill/>
            <a:ln w="9525">
              <a:solidFill>
                <a:srgbClr val="000000"/>
              </a:solidFill>
              <a:round/>
              <a:tailEnd type="triangle" w="med" len="med"/>
            </a:ln>
          </p:spPr>
          <p:txBody>
            <a:bodyPr/>
            <a:lstStyle/>
            <a:p>
              <a:endParaRPr lang="zh-CN" altLang="en-US"/>
            </a:p>
          </p:txBody>
        </p:sp>
        <p:sp>
          <p:nvSpPr>
            <p:cNvPr id="68673" name="Text Box 86"/>
            <p:cNvSpPr txBox="1">
              <a:spLocks noChangeArrowheads="1"/>
            </p:cNvSpPr>
            <p:nvPr/>
          </p:nvSpPr>
          <p:spPr bwMode="auto">
            <a:xfrm>
              <a:off x="1936" y="3558"/>
              <a:ext cx="1136" cy="330"/>
            </a:xfrm>
            <a:prstGeom prst="rect">
              <a:avLst/>
            </a:prstGeom>
            <a:solidFill>
              <a:schemeClr val="accent1"/>
            </a:solidFill>
            <a:ln w="9525">
              <a:solidFill>
                <a:srgbClr val="000000"/>
              </a:solidFill>
              <a:miter lim="800000"/>
            </a:ln>
          </p:spPr>
          <p:txBody>
            <a:bodyPr/>
            <a:lstStyle/>
            <a:p>
              <a:pPr eaLnBrk="0" hangingPunct="0"/>
              <a:r>
                <a:rPr kumimoji="0" lang="zh-CN" altLang="en-US" sz="1400">
                  <a:solidFill>
                    <a:srgbClr val="6600CC"/>
                  </a:solidFill>
                  <a:latin typeface="华文新魏" panose="02010800040101010101" pitchFamily="2" charset="-122"/>
                  <a:ea typeface="华文新魏" panose="02010800040101010101" pitchFamily="2" charset="-122"/>
                </a:rPr>
                <a:t>移动磁头到指定柱面，登记当前位置</a:t>
              </a:r>
            </a:p>
          </p:txBody>
        </p:sp>
        <p:sp>
          <p:nvSpPr>
            <p:cNvPr id="68674" name="Line 87"/>
            <p:cNvSpPr>
              <a:spLocks noChangeShapeType="1"/>
            </p:cNvSpPr>
            <p:nvPr/>
          </p:nvSpPr>
          <p:spPr bwMode="auto">
            <a:xfrm>
              <a:off x="2932" y="3436"/>
              <a:ext cx="0" cy="111"/>
            </a:xfrm>
            <a:prstGeom prst="line">
              <a:avLst/>
            </a:prstGeom>
            <a:noFill/>
            <a:ln w="9525">
              <a:solidFill>
                <a:srgbClr val="000000"/>
              </a:solidFill>
              <a:round/>
              <a:tailEnd type="triangle" w="med" len="med"/>
            </a:ln>
          </p:spPr>
          <p:txBody>
            <a:bodyPr/>
            <a:lstStyle/>
            <a:p>
              <a:endParaRPr lang="zh-CN" altLang="en-US"/>
            </a:p>
          </p:txBody>
        </p:sp>
        <p:sp>
          <p:nvSpPr>
            <p:cNvPr id="68675" name="Line 88"/>
            <p:cNvSpPr>
              <a:spLocks noChangeShapeType="1"/>
            </p:cNvSpPr>
            <p:nvPr/>
          </p:nvSpPr>
          <p:spPr bwMode="auto">
            <a:xfrm>
              <a:off x="2434" y="3861"/>
              <a:ext cx="0" cy="123"/>
            </a:xfrm>
            <a:prstGeom prst="line">
              <a:avLst/>
            </a:prstGeom>
            <a:noFill/>
            <a:ln w="9525">
              <a:solidFill>
                <a:srgbClr val="000000"/>
              </a:solidFill>
              <a:round/>
              <a:tailEnd type="triangle" w="med" len="med"/>
            </a:ln>
          </p:spPr>
          <p:txBody>
            <a:bodyPr/>
            <a:lstStyle/>
            <a:p>
              <a:endParaRPr lang="zh-CN" altLang="en-US"/>
            </a:p>
          </p:txBody>
        </p:sp>
        <p:sp>
          <p:nvSpPr>
            <p:cNvPr id="68676" name="Text Box 89"/>
            <p:cNvSpPr txBox="1">
              <a:spLocks noChangeArrowheads="1"/>
            </p:cNvSpPr>
            <p:nvPr/>
          </p:nvSpPr>
          <p:spPr bwMode="auto">
            <a:xfrm>
              <a:off x="2233" y="3974"/>
              <a:ext cx="407" cy="154"/>
            </a:xfrm>
            <a:prstGeom prst="rect">
              <a:avLst/>
            </a:prstGeom>
            <a:solidFill>
              <a:schemeClr val="accent1"/>
            </a:solidFill>
            <a:ln w="9525">
              <a:solidFill>
                <a:srgbClr val="000000"/>
              </a:solidFill>
              <a:miter lim="800000"/>
            </a:ln>
          </p:spPr>
          <p:txBody>
            <a:bodyPr/>
            <a:lstStyle/>
            <a:p>
              <a:pPr eaLnBrk="0" hangingPunct="0"/>
              <a:r>
                <a:rPr kumimoji="0" lang="zh-CN" altLang="en-US" sz="1200">
                  <a:solidFill>
                    <a:srgbClr val="6600CC"/>
                  </a:solidFill>
                  <a:latin typeface="华文新魏" panose="02010800040101010101" pitchFamily="2" charset="-122"/>
                  <a:ea typeface="华文新魏" panose="02010800040101010101" pitchFamily="2" charset="-122"/>
                </a:rPr>
                <a:t>启动</a:t>
              </a:r>
            </a:p>
          </p:txBody>
        </p:sp>
        <p:sp>
          <p:nvSpPr>
            <p:cNvPr id="68677" name="Line 90"/>
            <p:cNvSpPr>
              <a:spLocks noChangeShapeType="1"/>
            </p:cNvSpPr>
            <p:nvPr/>
          </p:nvSpPr>
          <p:spPr bwMode="auto">
            <a:xfrm>
              <a:off x="2434" y="4149"/>
              <a:ext cx="0" cy="123"/>
            </a:xfrm>
            <a:prstGeom prst="line">
              <a:avLst/>
            </a:prstGeom>
            <a:noFill/>
            <a:ln w="9525">
              <a:solidFill>
                <a:srgbClr val="000000"/>
              </a:solidFill>
              <a:round/>
              <a:tailEnd type="triangle" w="med" len="med"/>
            </a:ln>
          </p:spPr>
          <p:txBody>
            <a:bodyPr/>
            <a:lstStyle/>
            <a:p>
              <a:endParaRPr lang="zh-CN" altLang="en-US"/>
            </a:p>
          </p:txBody>
        </p:sp>
        <p:sp>
          <p:nvSpPr>
            <p:cNvPr id="68678" name="Text Box 91"/>
            <p:cNvSpPr txBox="1">
              <a:spLocks noChangeArrowheads="1"/>
            </p:cNvSpPr>
            <p:nvPr/>
          </p:nvSpPr>
          <p:spPr bwMode="auto">
            <a:xfrm>
              <a:off x="2558" y="4139"/>
              <a:ext cx="274" cy="133"/>
            </a:xfrm>
            <a:prstGeom prst="rect">
              <a:avLst/>
            </a:prstGeom>
            <a:solidFill>
              <a:srgbClr val="CCFF33"/>
            </a:solidFill>
            <a:ln w="9525">
              <a:solidFill>
                <a:srgbClr val="FFFFFF"/>
              </a:solidFill>
              <a:miter lim="800000"/>
            </a:ln>
          </p:spPr>
          <p:txBody>
            <a:bodyPr/>
            <a:lstStyle/>
            <a:p>
              <a:pPr algn="just" eaLnBrk="0" hangingPunct="0">
                <a:spcBef>
                  <a:spcPts val="600"/>
                </a:spcBef>
                <a:spcAft>
                  <a:spcPts val="600"/>
                </a:spcAft>
              </a:pPr>
              <a:r>
                <a:rPr kumimoji="0" lang="en-US" altLang="zh-CN" sz="1200" b="1">
                  <a:solidFill>
                    <a:srgbClr val="6600CC"/>
                  </a:solidFill>
                  <a:latin typeface="华文新魏" panose="02010800040101010101" pitchFamily="2" charset="-122"/>
                  <a:ea typeface="华文新魏" panose="02010800040101010101" pitchFamily="2" charset="-122"/>
                </a:rPr>
                <a:t>C</a:t>
              </a:r>
            </a:p>
          </p:txBody>
        </p:sp>
        <p:sp>
          <p:nvSpPr>
            <p:cNvPr id="68679" name="Text Box 93"/>
            <p:cNvSpPr txBox="1">
              <a:spLocks noChangeArrowheads="1"/>
            </p:cNvSpPr>
            <p:nvPr/>
          </p:nvSpPr>
          <p:spPr bwMode="auto">
            <a:xfrm>
              <a:off x="566" y="3041"/>
              <a:ext cx="250" cy="175"/>
            </a:xfrm>
            <a:prstGeom prst="rect">
              <a:avLst/>
            </a:prstGeom>
            <a:solidFill>
              <a:srgbClr val="FFCCCC"/>
            </a:solidFill>
            <a:ln w="9525">
              <a:solidFill>
                <a:srgbClr val="FFFFFF"/>
              </a:solidFill>
              <a:miter lim="800000"/>
            </a:ln>
          </p:spPr>
          <p:txBody>
            <a:bodyPr/>
            <a:lstStyle/>
            <a:p>
              <a:pPr eaLnBrk="0" hangingPunct="0">
                <a:spcBef>
                  <a:spcPts val="600"/>
                </a:spcBef>
                <a:spcAft>
                  <a:spcPts val="600"/>
                </a:spcAft>
              </a:pPr>
              <a:r>
                <a:rPr kumimoji="0" lang="en-US" altLang="zh-CN" sz="1200" b="1">
                  <a:solidFill>
                    <a:srgbClr val="6600CC"/>
                  </a:solidFill>
                  <a:latin typeface="华文新魏" panose="02010800040101010101" pitchFamily="2" charset="-122"/>
                  <a:ea typeface="华文新魏" panose="02010800040101010101" pitchFamily="2" charset="-122"/>
                </a:rPr>
                <a:t>B</a:t>
              </a:r>
            </a:p>
          </p:txBody>
        </p:sp>
        <p:sp>
          <p:nvSpPr>
            <p:cNvPr id="68680" name="Text Box 94"/>
            <p:cNvSpPr txBox="1">
              <a:spLocks noChangeArrowheads="1"/>
            </p:cNvSpPr>
            <p:nvPr/>
          </p:nvSpPr>
          <p:spPr bwMode="auto">
            <a:xfrm>
              <a:off x="2683" y="2333"/>
              <a:ext cx="293" cy="163"/>
            </a:xfrm>
            <a:prstGeom prst="rect">
              <a:avLst/>
            </a:prstGeom>
            <a:solidFill>
              <a:srgbClr val="FFCCCC"/>
            </a:solidFill>
            <a:ln w="9525">
              <a:solidFill>
                <a:srgbClr val="FFFFFF"/>
              </a:solidFill>
              <a:miter lim="800000"/>
            </a:ln>
          </p:spPr>
          <p:txBody>
            <a:bodyPr/>
            <a:lstStyle/>
            <a:p>
              <a:pPr eaLnBrk="0" hangingPunct="0">
                <a:spcBef>
                  <a:spcPts val="600"/>
                </a:spcBef>
                <a:spcAft>
                  <a:spcPts val="600"/>
                </a:spcAft>
              </a:pPr>
              <a:r>
                <a:rPr kumimoji="0" lang="en-US" altLang="zh-CN" sz="1200" b="1">
                  <a:solidFill>
                    <a:srgbClr val="6600CC"/>
                  </a:solidFill>
                  <a:latin typeface="华文新魏" panose="02010800040101010101" pitchFamily="2" charset="-122"/>
                  <a:ea typeface="华文新魏" panose="02010800040101010101" pitchFamily="2" charset="-122"/>
                </a:rPr>
                <a:t>B</a:t>
              </a:r>
            </a:p>
          </p:txBody>
        </p:sp>
        <p:sp>
          <p:nvSpPr>
            <p:cNvPr id="68681" name="Text Box 95"/>
            <p:cNvSpPr txBox="1">
              <a:spLocks noChangeArrowheads="1"/>
            </p:cNvSpPr>
            <p:nvPr/>
          </p:nvSpPr>
          <p:spPr bwMode="auto">
            <a:xfrm>
              <a:off x="1936" y="2333"/>
              <a:ext cx="224" cy="163"/>
            </a:xfrm>
            <a:prstGeom prst="rect">
              <a:avLst/>
            </a:prstGeom>
            <a:solidFill>
              <a:srgbClr val="FFCC66"/>
            </a:solidFill>
            <a:ln w="9525">
              <a:solidFill>
                <a:srgbClr val="FFFFFF"/>
              </a:solidFill>
              <a:miter lim="800000"/>
            </a:ln>
          </p:spPr>
          <p:txBody>
            <a:bodyPr/>
            <a:lstStyle/>
            <a:p>
              <a:pPr eaLnBrk="0" hangingPunct="0">
                <a:spcBef>
                  <a:spcPts val="600"/>
                </a:spcBef>
                <a:spcAft>
                  <a:spcPts val="600"/>
                </a:spcAft>
              </a:pPr>
              <a:r>
                <a:rPr kumimoji="0" lang="en-US" altLang="zh-CN" sz="1200" b="1">
                  <a:solidFill>
                    <a:srgbClr val="6600CC"/>
                  </a:solidFill>
                  <a:latin typeface="华文新魏" panose="02010800040101010101" pitchFamily="2" charset="-122"/>
                  <a:ea typeface="华文新魏" panose="02010800040101010101" pitchFamily="2" charset="-122"/>
                </a:rPr>
                <a:t>A</a:t>
              </a:r>
            </a:p>
          </p:txBody>
        </p:sp>
      </p:grpSp>
    </p:spTree>
  </p:cSld>
  <p:clrMapOvr>
    <a:masterClrMapping/>
  </p:clrMapOvr>
  <p:transition>
    <p:dissolv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1"/>
          <p:cNvSpPr>
            <a:spLocks noGrp="1"/>
          </p:cNvSpPr>
          <p:nvPr>
            <p:ph type="title" idx="4294967295"/>
          </p:nvPr>
        </p:nvSpPr>
        <p:spPr>
          <a:xfrm>
            <a:off x="684213" y="0"/>
            <a:ext cx="7772400" cy="1143000"/>
          </a:xfrm>
        </p:spPr>
        <p:txBody>
          <a:bodyPr/>
          <a:lstStyle/>
          <a:p>
            <a:r>
              <a:rPr lang="en-US" altLang="zh-CN" smtClean="0">
                <a:ea typeface="华文新魏" panose="02010800040101010101" pitchFamily="2" charset="-122"/>
              </a:rPr>
              <a:t>“</a:t>
            </a:r>
            <a:r>
              <a:rPr lang="zh-CN" altLang="en-US" smtClean="0">
                <a:latin typeface="华文新魏" panose="02010800040101010101" pitchFamily="2" charset="-122"/>
                <a:ea typeface="华文新魏" panose="02010800040101010101" pitchFamily="2" charset="-122"/>
              </a:rPr>
              <a:t>循环扫描</a:t>
            </a:r>
            <a:r>
              <a:rPr lang="zh-CN" altLang="en-US" smtClean="0">
                <a:ea typeface="华文新魏" panose="02010800040101010101" pitchFamily="2" charset="-122"/>
              </a:rPr>
              <a:t>”</a:t>
            </a:r>
            <a:r>
              <a:rPr lang="zh-CN" altLang="en-US" smtClean="0">
                <a:latin typeface="华文新魏" panose="02010800040101010101" pitchFamily="2" charset="-122"/>
                <a:ea typeface="华文新魏" panose="02010800040101010101" pitchFamily="2" charset="-122"/>
              </a:rPr>
              <a:t>算法</a:t>
            </a:r>
            <a:endParaRPr lang="zh-CN" altLang="en-US" smtClean="0"/>
          </a:p>
        </p:txBody>
      </p:sp>
      <p:sp>
        <p:nvSpPr>
          <p:cNvPr id="69634" name="内容占位符 2"/>
          <p:cNvSpPr>
            <a:spLocks noGrp="1"/>
          </p:cNvSpPr>
          <p:nvPr>
            <p:ph idx="4294967295"/>
          </p:nvPr>
        </p:nvSpPr>
        <p:spPr>
          <a:xfrm>
            <a:off x="539750" y="1125538"/>
            <a:ext cx="8350250" cy="3024187"/>
          </a:xfrm>
        </p:spPr>
        <p:txBody>
          <a:bodyPr/>
          <a:lstStyle/>
          <a:p>
            <a:r>
              <a:rPr lang="zh-CN" altLang="zh-CN" sz="2800" smtClean="0">
                <a:latin typeface="宋体" panose="02010600030101010101" pitchFamily="2" charset="-122"/>
              </a:rPr>
              <a:t>为适应有大量柱面均匀分布的存取请求进入系统而设计的扫描方式。移动臂总是从０柱面至最大号柱面顺序扫描，然后，直接返回０柱面重复进行，归途中不再提供服务，构成一个循环，缩短处理新来请求的最大延迟。</a:t>
            </a:r>
            <a:endParaRPr lang="en-US" altLang="zh-CN" sz="2800" smtClean="0">
              <a:latin typeface="宋体" panose="02010600030101010101" pitchFamily="2" charset="-122"/>
            </a:endParaRPr>
          </a:p>
          <a:p>
            <a:r>
              <a:rPr lang="zh-CN" altLang="zh-CN" sz="2800" smtClean="0">
                <a:latin typeface="宋体" panose="02010600030101010101" pitchFamily="2" charset="-122"/>
              </a:rPr>
              <a:t>移动臂移动柱面总数</a:t>
            </a:r>
            <a:r>
              <a:rPr lang="en-US" altLang="zh-CN" sz="2800" smtClean="0">
                <a:latin typeface="宋体" panose="02010600030101010101" pitchFamily="2" charset="-122"/>
              </a:rPr>
              <a:t>=378。</a:t>
            </a:r>
            <a:endParaRPr lang="zh-CN" altLang="en-US" sz="2800" smtClean="0">
              <a:latin typeface="宋体" panose="02010600030101010101" pitchFamily="2" charset="-122"/>
            </a:endParaRPr>
          </a:p>
        </p:txBody>
      </p:sp>
      <p:grpSp>
        <p:nvGrpSpPr>
          <p:cNvPr id="2" name="Group 4"/>
          <p:cNvGrpSpPr/>
          <p:nvPr/>
        </p:nvGrpSpPr>
        <p:grpSpPr bwMode="auto">
          <a:xfrm>
            <a:off x="835769" y="4374926"/>
            <a:ext cx="7579518" cy="2148954"/>
            <a:chOff x="823" y="1113"/>
            <a:chExt cx="8308" cy="1911"/>
          </a:xfrm>
          <a:solidFill>
            <a:schemeClr val="accent6">
              <a:lumMod val="40000"/>
              <a:lumOff val="60000"/>
            </a:schemeClr>
          </a:solidFill>
        </p:grpSpPr>
        <p:grpSp>
          <p:nvGrpSpPr>
            <p:cNvPr id="3" name="Group 5"/>
            <p:cNvGrpSpPr/>
            <p:nvPr/>
          </p:nvGrpSpPr>
          <p:grpSpPr bwMode="auto">
            <a:xfrm>
              <a:off x="823" y="1113"/>
              <a:ext cx="8308" cy="1911"/>
              <a:chOff x="823" y="1127"/>
              <a:chExt cx="8308" cy="1911"/>
            </a:xfrm>
            <a:grpFill/>
          </p:grpSpPr>
          <p:grpSp>
            <p:nvGrpSpPr>
              <p:cNvPr id="4" name="Group 6"/>
              <p:cNvGrpSpPr/>
              <p:nvPr/>
            </p:nvGrpSpPr>
            <p:grpSpPr bwMode="auto">
              <a:xfrm>
                <a:off x="823" y="1127"/>
                <a:ext cx="8308" cy="1911"/>
                <a:chOff x="823" y="1127"/>
                <a:chExt cx="8308" cy="1911"/>
              </a:xfrm>
              <a:grpFill/>
            </p:grpSpPr>
            <p:sp>
              <p:nvSpPr>
                <p:cNvPr id="32775" name="Line 7"/>
                <p:cNvSpPr>
                  <a:spLocks noChangeShapeType="1"/>
                </p:cNvSpPr>
                <p:nvPr/>
              </p:nvSpPr>
              <p:spPr bwMode="auto">
                <a:xfrm>
                  <a:off x="3067" y="1669"/>
                  <a:ext cx="647" cy="99"/>
                </a:xfrm>
                <a:prstGeom prst="line">
                  <a:avLst/>
                </a:prstGeom>
                <a:grpFill/>
                <a:ln w="9525">
                  <a:solidFill>
                    <a:srgbClr val="000000"/>
                  </a:solidFill>
                  <a:round/>
                  <a:tailEnd type="triangle" w="med" len="med"/>
                </a:ln>
              </p:spPr>
              <p:txBody>
                <a:bodyPr/>
                <a:lstStyle/>
                <a:p>
                  <a:pPr>
                    <a:defRPr/>
                  </a:pPr>
                  <a:endParaRPr lang="zh-CN" altLang="en-US">
                    <a:ea typeface="宋体" panose="02010600030101010101" pitchFamily="2" charset="-122"/>
                  </a:endParaRPr>
                </a:p>
              </p:txBody>
            </p:sp>
            <p:grpSp>
              <p:nvGrpSpPr>
                <p:cNvPr id="5" name="Group 8"/>
                <p:cNvGrpSpPr/>
                <p:nvPr/>
              </p:nvGrpSpPr>
              <p:grpSpPr bwMode="auto">
                <a:xfrm>
                  <a:off x="823" y="1127"/>
                  <a:ext cx="8308" cy="1911"/>
                  <a:chOff x="823" y="1127"/>
                  <a:chExt cx="8308" cy="1911"/>
                </a:xfrm>
                <a:grpFill/>
              </p:grpSpPr>
              <p:sp>
                <p:nvSpPr>
                  <p:cNvPr id="32777" name="Line 9"/>
                  <p:cNvSpPr>
                    <a:spLocks noChangeShapeType="1"/>
                  </p:cNvSpPr>
                  <p:nvPr/>
                </p:nvSpPr>
                <p:spPr bwMode="auto">
                  <a:xfrm>
                    <a:off x="942" y="1683"/>
                    <a:ext cx="7805" cy="0"/>
                  </a:xfrm>
                  <a:prstGeom prst="line">
                    <a:avLst/>
                  </a:prstGeom>
                  <a:grpFill/>
                  <a:ln w="9525">
                    <a:solidFill>
                      <a:srgbClr val="000000"/>
                    </a:solidFill>
                    <a:round/>
                  </a:ln>
                </p:spPr>
                <p:txBody>
                  <a:bodyPr/>
                  <a:lstStyle/>
                  <a:p>
                    <a:pPr>
                      <a:defRPr/>
                    </a:pPr>
                    <a:endParaRPr lang="zh-CN" altLang="en-US">
                      <a:ea typeface="宋体" panose="02010600030101010101" pitchFamily="2" charset="-122"/>
                    </a:endParaRPr>
                  </a:p>
                </p:txBody>
              </p:sp>
              <p:sp>
                <p:nvSpPr>
                  <p:cNvPr id="32778" name="Line 10"/>
                  <p:cNvSpPr>
                    <a:spLocks noChangeShapeType="1"/>
                  </p:cNvSpPr>
                  <p:nvPr/>
                </p:nvSpPr>
                <p:spPr bwMode="auto">
                  <a:xfrm flipH="1">
                    <a:off x="1232" y="2689"/>
                    <a:ext cx="7014" cy="0"/>
                  </a:xfrm>
                  <a:prstGeom prst="line">
                    <a:avLst/>
                  </a:prstGeom>
                  <a:grpFill/>
                  <a:ln w="9525">
                    <a:solidFill>
                      <a:srgbClr val="000000"/>
                    </a:solidFill>
                    <a:prstDash val="dash"/>
                    <a:round/>
                    <a:tailEnd type="triangle" w="med" len="med"/>
                  </a:ln>
                </p:spPr>
                <p:txBody>
                  <a:bodyPr/>
                  <a:lstStyle/>
                  <a:p>
                    <a:pPr>
                      <a:defRPr/>
                    </a:pPr>
                    <a:endParaRPr lang="zh-CN" altLang="en-US">
                      <a:ea typeface="宋体" panose="02010600030101010101" pitchFamily="2" charset="-122"/>
                    </a:endParaRPr>
                  </a:p>
                </p:txBody>
              </p:sp>
              <p:sp>
                <p:nvSpPr>
                  <p:cNvPr id="32779" name="Text Box 11"/>
                  <p:cNvSpPr txBox="1">
                    <a:spLocks noChangeArrowheads="1"/>
                  </p:cNvSpPr>
                  <p:nvPr/>
                </p:nvSpPr>
                <p:spPr bwMode="auto">
                  <a:xfrm>
                    <a:off x="823" y="1127"/>
                    <a:ext cx="8308" cy="548"/>
                  </a:xfrm>
                  <a:prstGeom prst="rect">
                    <a:avLst/>
                  </a:prstGeom>
                  <a:grpFill/>
                  <a:ln w="9525">
                    <a:noFill/>
                    <a:miter lim="800000"/>
                  </a:ln>
                </p:spPr>
                <p:txBody>
                  <a:bodyPr/>
                  <a:lstStyle/>
                  <a:p>
                    <a:pPr algn="just">
                      <a:defRPr/>
                    </a:pPr>
                    <a:r>
                      <a:rPr lang="en-US" altLang="zh-CN" sz="1000" b="1" dirty="0">
                        <a:latin typeface="Calibri" panose="020F0502020204030204" pitchFamily="34" charset="0"/>
                        <a:ea typeface="宋体" panose="02010600030101010101" pitchFamily="2" charset="-122"/>
                      </a:rPr>
                      <a:t>          0           15              30                     50                                    90                                                       150                                   190                 199</a:t>
                    </a:r>
                  </a:p>
                  <a:p>
                    <a:pPr algn="just">
                      <a:defRPr/>
                    </a:pPr>
                    <a:endParaRPr lang="en-US" altLang="zh-CN" sz="1000" dirty="0">
                      <a:ea typeface="宋体" panose="02010600030101010101" pitchFamily="2" charset="-122"/>
                    </a:endParaRPr>
                  </a:p>
                  <a:p>
                    <a:pPr algn="just">
                      <a:defRPr/>
                    </a:pPr>
                    <a:endParaRPr lang="en-US" altLang="zh-CN" sz="1000" dirty="0">
                      <a:ea typeface="宋体" panose="02010600030101010101" pitchFamily="2" charset="-122"/>
                    </a:endParaRPr>
                  </a:p>
                  <a:p>
                    <a:pPr>
                      <a:defRPr/>
                    </a:pPr>
                    <a:endParaRPr lang="zh-CN" altLang="zh-CN" dirty="0">
                      <a:ea typeface="宋体" panose="02010600030101010101" pitchFamily="2" charset="-122"/>
                    </a:endParaRPr>
                  </a:p>
                </p:txBody>
              </p:sp>
              <p:sp>
                <p:nvSpPr>
                  <p:cNvPr id="32780" name="Line 12"/>
                  <p:cNvSpPr>
                    <a:spLocks noChangeShapeType="1"/>
                  </p:cNvSpPr>
                  <p:nvPr/>
                </p:nvSpPr>
                <p:spPr bwMode="auto">
                  <a:xfrm>
                    <a:off x="3686" y="1755"/>
                    <a:ext cx="712" cy="157"/>
                  </a:xfrm>
                  <a:prstGeom prst="line">
                    <a:avLst/>
                  </a:prstGeom>
                  <a:grpFill/>
                  <a:ln w="9525">
                    <a:solidFill>
                      <a:srgbClr val="000000"/>
                    </a:solidFill>
                    <a:round/>
                    <a:tailEnd type="triangle" w="med" len="med"/>
                  </a:ln>
                </p:spPr>
                <p:txBody>
                  <a:bodyPr/>
                  <a:lstStyle/>
                  <a:p>
                    <a:pPr>
                      <a:defRPr/>
                    </a:pPr>
                    <a:endParaRPr lang="zh-CN" altLang="en-US">
                      <a:ea typeface="宋体" panose="02010600030101010101" pitchFamily="2" charset="-122"/>
                    </a:endParaRPr>
                  </a:p>
                </p:txBody>
              </p:sp>
              <p:sp>
                <p:nvSpPr>
                  <p:cNvPr id="32781" name="Line 13"/>
                  <p:cNvSpPr>
                    <a:spLocks noChangeShapeType="1"/>
                  </p:cNvSpPr>
                  <p:nvPr/>
                </p:nvSpPr>
                <p:spPr bwMode="auto">
                  <a:xfrm>
                    <a:off x="4398" y="1912"/>
                    <a:ext cx="465" cy="68"/>
                  </a:xfrm>
                  <a:prstGeom prst="line">
                    <a:avLst/>
                  </a:prstGeom>
                  <a:grpFill/>
                  <a:ln w="9525">
                    <a:solidFill>
                      <a:srgbClr val="000000"/>
                    </a:solidFill>
                    <a:round/>
                    <a:tailEnd type="triangle" w="med" len="med"/>
                  </a:ln>
                </p:spPr>
                <p:txBody>
                  <a:bodyPr/>
                  <a:lstStyle/>
                  <a:p>
                    <a:pPr>
                      <a:defRPr/>
                    </a:pPr>
                    <a:endParaRPr lang="zh-CN" altLang="en-US">
                      <a:ea typeface="宋体" panose="02010600030101010101" pitchFamily="2" charset="-122"/>
                    </a:endParaRPr>
                  </a:p>
                </p:txBody>
              </p:sp>
              <p:sp>
                <p:nvSpPr>
                  <p:cNvPr id="32782" name="Line 14"/>
                  <p:cNvSpPr>
                    <a:spLocks noChangeShapeType="1"/>
                  </p:cNvSpPr>
                  <p:nvPr/>
                </p:nvSpPr>
                <p:spPr bwMode="auto">
                  <a:xfrm>
                    <a:off x="4863" y="1980"/>
                    <a:ext cx="1437" cy="284"/>
                  </a:xfrm>
                  <a:prstGeom prst="line">
                    <a:avLst/>
                  </a:prstGeom>
                  <a:grpFill/>
                  <a:ln w="9525">
                    <a:solidFill>
                      <a:srgbClr val="000000"/>
                    </a:solidFill>
                    <a:round/>
                    <a:tailEnd type="triangle" w="med" len="med"/>
                  </a:ln>
                </p:spPr>
                <p:txBody>
                  <a:bodyPr/>
                  <a:lstStyle/>
                  <a:p>
                    <a:pPr>
                      <a:defRPr/>
                    </a:pPr>
                    <a:endParaRPr lang="zh-CN" altLang="en-US">
                      <a:ea typeface="宋体" panose="02010600030101010101" pitchFamily="2" charset="-122"/>
                    </a:endParaRPr>
                  </a:p>
                </p:txBody>
              </p:sp>
              <p:sp>
                <p:nvSpPr>
                  <p:cNvPr id="32783" name="Line 15"/>
                  <p:cNvSpPr>
                    <a:spLocks noChangeShapeType="1"/>
                  </p:cNvSpPr>
                  <p:nvPr/>
                </p:nvSpPr>
                <p:spPr bwMode="auto">
                  <a:xfrm>
                    <a:off x="6300" y="2263"/>
                    <a:ext cx="1416" cy="319"/>
                  </a:xfrm>
                  <a:prstGeom prst="line">
                    <a:avLst/>
                  </a:prstGeom>
                  <a:grpFill/>
                  <a:ln w="9525">
                    <a:solidFill>
                      <a:srgbClr val="000000"/>
                    </a:solidFill>
                    <a:round/>
                    <a:tailEnd type="triangle" w="med" len="med"/>
                  </a:ln>
                </p:spPr>
                <p:txBody>
                  <a:bodyPr/>
                  <a:lstStyle/>
                  <a:p>
                    <a:pPr>
                      <a:defRPr/>
                    </a:pPr>
                    <a:endParaRPr lang="zh-CN" altLang="en-US">
                      <a:ea typeface="宋体" panose="02010600030101010101" pitchFamily="2" charset="-122"/>
                    </a:endParaRPr>
                  </a:p>
                </p:txBody>
              </p:sp>
              <p:sp>
                <p:nvSpPr>
                  <p:cNvPr id="32784" name="Line 16"/>
                  <p:cNvSpPr>
                    <a:spLocks noChangeShapeType="1"/>
                  </p:cNvSpPr>
                  <p:nvPr/>
                </p:nvSpPr>
                <p:spPr bwMode="auto">
                  <a:xfrm>
                    <a:off x="7644" y="2582"/>
                    <a:ext cx="686" cy="107"/>
                  </a:xfrm>
                  <a:prstGeom prst="line">
                    <a:avLst/>
                  </a:prstGeom>
                  <a:grpFill/>
                  <a:ln w="9525">
                    <a:solidFill>
                      <a:srgbClr val="000000"/>
                    </a:solidFill>
                    <a:round/>
                    <a:tailEnd type="triangle" w="med" len="med"/>
                  </a:ln>
                </p:spPr>
                <p:txBody>
                  <a:bodyPr/>
                  <a:lstStyle/>
                  <a:p>
                    <a:pPr>
                      <a:defRPr/>
                    </a:pPr>
                    <a:endParaRPr lang="zh-CN" altLang="en-US">
                      <a:ea typeface="宋体" panose="02010600030101010101" pitchFamily="2" charset="-122"/>
                    </a:endParaRPr>
                  </a:p>
                </p:txBody>
              </p:sp>
              <p:sp>
                <p:nvSpPr>
                  <p:cNvPr id="32785" name="Line 17"/>
                  <p:cNvSpPr>
                    <a:spLocks noChangeShapeType="1"/>
                  </p:cNvSpPr>
                  <p:nvPr/>
                </p:nvSpPr>
                <p:spPr bwMode="auto">
                  <a:xfrm>
                    <a:off x="1304" y="2689"/>
                    <a:ext cx="516" cy="214"/>
                  </a:xfrm>
                  <a:prstGeom prst="line">
                    <a:avLst/>
                  </a:prstGeom>
                  <a:grpFill/>
                  <a:ln w="9525">
                    <a:solidFill>
                      <a:srgbClr val="000000"/>
                    </a:solidFill>
                    <a:round/>
                    <a:tailEnd type="triangle" w="med" len="med"/>
                  </a:ln>
                </p:spPr>
                <p:txBody>
                  <a:bodyPr/>
                  <a:lstStyle/>
                  <a:p>
                    <a:pPr>
                      <a:defRPr/>
                    </a:pPr>
                    <a:endParaRPr lang="zh-CN" altLang="en-US">
                      <a:ea typeface="宋体" panose="02010600030101010101" pitchFamily="2" charset="-122"/>
                    </a:endParaRPr>
                  </a:p>
                </p:txBody>
              </p:sp>
              <p:sp>
                <p:nvSpPr>
                  <p:cNvPr id="32786" name="Line 18"/>
                  <p:cNvSpPr>
                    <a:spLocks noChangeShapeType="1"/>
                  </p:cNvSpPr>
                  <p:nvPr/>
                </p:nvSpPr>
                <p:spPr bwMode="auto">
                  <a:xfrm>
                    <a:off x="1776" y="2903"/>
                    <a:ext cx="588" cy="135"/>
                  </a:xfrm>
                  <a:prstGeom prst="line">
                    <a:avLst/>
                  </a:prstGeom>
                  <a:grpFill/>
                  <a:ln w="9525">
                    <a:solidFill>
                      <a:srgbClr val="000000"/>
                    </a:solidFill>
                    <a:round/>
                    <a:tailEnd type="triangle" w="med" len="med"/>
                  </a:ln>
                </p:spPr>
                <p:txBody>
                  <a:bodyPr/>
                  <a:lstStyle/>
                  <a:p>
                    <a:pPr>
                      <a:defRPr/>
                    </a:pPr>
                    <a:endParaRPr lang="zh-CN" altLang="en-US">
                      <a:ea typeface="宋体" panose="02010600030101010101" pitchFamily="2" charset="-122"/>
                    </a:endParaRPr>
                  </a:p>
                </p:txBody>
              </p:sp>
              <p:sp>
                <p:nvSpPr>
                  <p:cNvPr id="32787" name="Line 19"/>
                  <p:cNvSpPr>
                    <a:spLocks noChangeShapeType="1"/>
                  </p:cNvSpPr>
                  <p:nvPr/>
                </p:nvSpPr>
                <p:spPr bwMode="auto">
                  <a:xfrm>
                    <a:off x="6300" y="1407"/>
                    <a:ext cx="0" cy="328"/>
                  </a:xfrm>
                  <a:prstGeom prst="line">
                    <a:avLst/>
                  </a:prstGeom>
                  <a:grpFill/>
                  <a:ln w="9525">
                    <a:solidFill>
                      <a:srgbClr val="000000"/>
                    </a:solidFill>
                    <a:round/>
                  </a:ln>
                </p:spPr>
                <p:txBody>
                  <a:bodyPr/>
                  <a:lstStyle/>
                  <a:p>
                    <a:pPr>
                      <a:defRPr/>
                    </a:pPr>
                    <a:endParaRPr lang="zh-CN" altLang="en-US">
                      <a:ea typeface="宋体" panose="02010600030101010101" pitchFamily="2" charset="-122"/>
                    </a:endParaRPr>
                  </a:p>
                </p:txBody>
              </p:sp>
              <p:sp>
                <p:nvSpPr>
                  <p:cNvPr id="32788" name="Line 20"/>
                  <p:cNvSpPr>
                    <a:spLocks noChangeShapeType="1"/>
                  </p:cNvSpPr>
                  <p:nvPr/>
                </p:nvSpPr>
                <p:spPr bwMode="auto">
                  <a:xfrm>
                    <a:off x="7644" y="1441"/>
                    <a:ext cx="0" cy="328"/>
                  </a:xfrm>
                  <a:prstGeom prst="line">
                    <a:avLst/>
                  </a:prstGeom>
                  <a:grpFill/>
                  <a:ln w="9525">
                    <a:solidFill>
                      <a:srgbClr val="000000"/>
                    </a:solidFill>
                    <a:round/>
                  </a:ln>
                </p:spPr>
                <p:txBody>
                  <a:bodyPr/>
                  <a:lstStyle/>
                  <a:p>
                    <a:pPr>
                      <a:defRPr/>
                    </a:pPr>
                    <a:endParaRPr lang="zh-CN" altLang="en-US">
                      <a:ea typeface="宋体" panose="02010600030101010101" pitchFamily="2" charset="-122"/>
                    </a:endParaRPr>
                  </a:p>
                </p:txBody>
              </p:sp>
              <p:sp>
                <p:nvSpPr>
                  <p:cNvPr id="32789" name="Line 21"/>
                  <p:cNvSpPr>
                    <a:spLocks noChangeShapeType="1"/>
                  </p:cNvSpPr>
                  <p:nvPr/>
                </p:nvSpPr>
                <p:spPr bwMode="auto">
                  <a:xfrm>
                    <a:off x="8330" y="1441"/>
                    <a:ext cx="0" cy="328"/>
                  </a:xfrm>
                  <a:prstGeom prst="line">
                    <a:avLst/>
                  </a:prstGeom>
                  <a:grpFill/>
                  <a:ln w="9525">
                    <a:solidFill>
                      <a:srgbClr val="000000"/>
                    </a:solidFill>
                    <a:round/>
                  </a:ln>
                </p:spPr>
                <p:txBody>
                  <a:bodyPr/>
                  <a:lstStyle/>
                  <a:p>
                    <a:pPr>
                      <a:defRPr/>
                    </a:pPr>
                    <a:endParaRPr lang="zh-CN" altLang="en-US">
                      <a:ea typeface="宋体" panose="02010600030101010101" pitchFamily="2" charset="-122"/>
                    </a:endParaRPr>
                  </a:p>
                </p:txBody>
              </p:sp>
            </p:grpSp>
            <p:sp>
              <p:nvSpPr>
                <p:cNvPr id="32790" name="Line 22"/>
                <p:cNvSpPr>
                  <a:spLocks noChangeShapeType="1"/>
                </p:cNvSpPr>
                <p:nvPr/>
              </p:nvSpPr>
              <p:spPr bwMode="auto">
                <a:xfrm>
                  <a:off x="1232" y="1488"/>
                  <a:ext cx="0" cy="328"/>
                </a:xfrm>
                <a:prstGeom prst="line">
                  <a:avLst/>
                </a:prstGeom>
                <a:grpFill/>
                <a:ln w="9525">
                  <a:solidFill>
                    <a:srgbClr val="000000"/>
                  </a:solidFill>
                  <a:round/>
                </a:ln>
              </p:spPr>
              <p:txBody>
                <a:bodyPr/>
                <a:lstStyle/>
                <a:p>
                  <a:pPr>
                    <a:defRPr/>
                  </a:pPr>
                  <a:endParaRPr lang="zh-CN" altLang="en-US">
                    <a:ea typeface="宋体" panose="02010600030101010101" pitchFamily="2" charset="-122"/>
                  </a:endParaRPr>
                </a:p>
              </p:txBody>
            </p:sp>
            <p:sp>
              <p:nvSpPr>
                <p:cNvPr id="32791" name="Line 23"/>
                <p:cNvSpPr>
                  <a:spLocks noChangeShapeType="1"/>
                </p:cNvSpPr>
                <p:nvPr/>
              </p:nvSpPr>
              <p:spPr bwMode="auto">
                <a:xfrm>
                  <a:off x="1708" y="1488"/>
                  <a:ext cx="0" cy="328"/>
                </a:xfrm>
                <a:prstGeom prst="line">
                  <a:avLst/>
                </a:prstGeom>
                <a:grpFill/>
                <a:ln w="9525">
                  <a:solidFill>
                    <a:srgbClr val="000000"/>
                  </a:solidFill>
                  <a:round/>
                </a:ln>
              </p:spPr>
              <p:txBody>
                <a:bodyPr/>
                <a:lstStyle/>
                <a:p>
                  <a:pPr>
                    <a:defRPr/>
                  </a:pPr>
                  <a:endParaRPr lang="zh-CN" altLang="en-US">
                    <a:ea typeface="宋体" panose="02010600030101010101" pitchFamily="2" charset="-122"/>
                  </a:endParaRPr>
                </a:p>
              </p:txBody>
            </p:sp>
            <p:sp>
              <p:nvSpPr>
                <p:cNvPr id="32792" name="Line 24"/>
                <p:cNvSpPr>
                  <a:spLocks noChangeShapeType="1"/>
                </p:cNvSpPr>
                <p:nvPr/>
              </p:nvSpPr>
              <p:spPr bwMode="auto">
                <a:xfrm>
                  <a:off x="2292" y="1488"/>
                  <a:ext cx="0" cy="328"/>
                </a:xfrm>
                <a:prstGeom prst="line">
                  <a:avLst/>
                </a:prstGeom>
                <a:grpFill/>
                <a:ln w="9525">
                  <a:solidFill>
                    <a:srgbClr val="000000"/>
                  </a:solidFill>
                  <a:round/>
                </a:ln>
              </p:spPr>
              <p:txBody>
                <a:bodyPr/>
                <a:lstStyle/>
                <a:p>
                  <a:pPr>
                    <a:defRPr/>
                  </a:pPr>
                  <a:endParaRPr lang="zh-CN" altLang="en-US">
                    <a:ea typeface="宋体" panose="02010600030101010101" pitchFamily="2" charset="-122"/>
                  </a:endParaRPr>
                </a:p>
              </p:txBody>
            </p:sp>
          </p:grpSp>
          <p:sp>
            <p:nvSpPr>
              <p:cNvPr id="32793" name="Line 25"/>
              <p:cNvSpPr>
                <a:spLocks noChangeShapeType="1"/>
              </p:cNvSpPr>
              <p:nvPr/>
            </p:nvSpPr>
            <p:spPr bwMode="auto">
              <a:xfrm>
                <a:off x="4398" y="1412"/>
                <a:ext cx="0" cy="328"/>
              </a:xfrm>
              <a:prstGeom prst="line">
                <a:avLst/>
              </a:prstGeom>
              <a:grpFill/>
              <a:ln w="9525">
                <a:solidFill>
                  <a:srgbClr val="000000"/>
                </a:solidFill>
                <a:round/>
              </a:ln>
            </p:spPr>
            <p:txBody>
              <a:bodyPr/>
              <a:lstStyle/>
              <a:p>
                <a:pPr>
                  <a:defRPr/>
                </a:pPr>
                <a:endParaRPr lang="zh-CN" altLang="en-US">
                  <a:ea typeface="宋体" panose="02010600030101010101" pitchFamily="2" charset="-122"/>
                </a:endParaRPr>
              </a:p>
            </p:txBody>
          </p:sp>
        </p:grpSp>
        <p:sp>
          <p:nvSpPr>
            <p:cNvPr id="32794" name="Line 26"/>
            <p:cNvSpPr>
              <a:spLocks noChangeShapeType="1"/>
            </p:cNvSpPr>
            <p:nvPr/>
          </p:nvSpPr>
          <p:spPr bwMode="auto">
            <a:xfrm>
              <a:off x="3110" y="1454"/>
              <a:ext cx="0" cy="328"/>
            </a:xfrm>
            <a:prstGeom prst="line">
              <a:avLst/>
            </a:prstGeom>
            <a:grpFill/>
            <a:ln w="9525">
              <a:solidFill>
                <a:srgbClr val="000000"/>
              </a:solidFill>
              <a:round/>
            </a:ln>
          </p:spPr>
          <p:txBody>
            <a:bodyPr/>
            <a:lstStyle/>
            <a:p>
              <a:pPr>
                <a:defRPr/>
              </a:pPr>
              <a:endParaRPr lang="zh-CN" altLang="en-US">
                <a:ea typeface="宋体" panose="02010600030101010101" pitchFamily="2" charset="-122"/>
              </a:endParaRPr>
            </a:p>
          </p:txBody>
        </p:sp>
      </p:grpSp>
      <p:grpSp>
        <p:nvGrpSpPr>
          <p:cNvPr id="69637" name="Group 5"/>
          <p:cNvGrpSpPr/>
          <p:nvPr/>
        </p:nvGrpSpPr>
        <p:grpSpPr bwMode="auto">
          <a:xfrm>
            <a:off x="1547813" y="3789363"/>
            <a:ext cx="5253037" cy="519112"/>
            <a:chOff x="1020" y="2128"/>
            <a:chExt cx="3309" cy="327"/>
          </a:xfrm>
        </p:grpSpPr>
        <p:sp>
          <p:nvSpPr>
            <p:cNvPr id="69638" name="Rectangle 6"/>
            <p:cNvSpPr>
              <a:spLocks noChangeArrowheads="1"/>
            </p:cNvSpPr>
            <p:nvPr/>
          </p:nvSpPr>
          <p:spPr bwMode="auto">
            <a:xfrm>
              <a:off x="1429" y="2160"/>
              <a:ext cx="2900" cy="288"/>
            </a:xfrm>
            <a:prstGeom prst="rect">
              <a:avLst/>
            </a:prstGeom>
            <a:noFill/>
            <a:ln w="9525">
              <a:noFill/>
              <a:miter lim="800000"/>
            </a:ln>
            <a:effectLst/>
          </p:spPr>
          <p:txBody>
            <a:bodyPr wrap="none">
              <a:spAutoFit/>
            </a:bodyPr>
            <a:lstStyle/>
            <a:p>
              <a:pPr eaLnBrk="0" hangingPunct="0">
                <a:spcBef>
                  <a:spcPct val="20000"/>
                </a:spcBef>
                <a:buClr>
                  <a:srgbClr val="CC3300"/>
                </a:buClr>
                <a:buSzPct val="85000"/>
                <a:buFont typeface="Wingdings" panose="05000000000000000000" pitchFamily="2" charset="2"/>
                <a:buNone/>
              </a:pPr>
              <a:r>
                <a:rPr lang="en-US" altLang="zh-CN">
                  <a:solidFill>
                    <a:srgbClr val="FF3300"/>
                  </a:solidFill>
                </a:rPr>
                <a:t>150</a:t>
              </a:r>
              <a:r>
                <a:rPr lang="zh-CN" altLang="zh-CN">
                  <a:solidFill>
                    <a:srgbClr val="FF3300"/>
                  </a:solidFill>
                </a:rPr>
                <a:t>，</a:t>
              </a:r>
              <a:r>
                <a:rPr lang="en-US" altLang="zh-CN">
                  <a:solidFill>
                    <a:srgbClr val="FF3300"/>
                  </a:solidFill>
                </a:rPr>
                <a:t>30</a:t>
              </a:r>
              <a:r>
                <a:rPr lang="zh-CN" altLang="zh-CN">
                  <a:solidFill>
                    <a:srgbClr val="FF3300"/>
                  </a:solidFill>
                </a:rPr>
                <a:t>，</a:t>
              </a:r>
              <a:r>
                <a:rPr lang="en-US" altLang="zh-CN">
                  <a:solidFill>
                    <a:srgbClr val="FF3300"/>
                  </a:solidFill>
                </a:rPr>
                <a:t>190</a:t>
              </a:r>
              <a:r>
                <a:rPr lang="zh-CN" altLang="zh-CN">
                  <a:solidFill>
                    <a:srgbClr val="FF3300"/>
                  </a:solidFill>
                </a:rPr>
                <a:t>，</a:t>
              </a:r>
              <a:r>
                <a:rPr lang="en-US" altLang="zh-CN">
                  <a:solidFill>
                    <a:srgbClr val="FF3300"/>
                  </a:solidFill>
                </a:rPr>
                <a:t>20</a:t>
              </a:r>
              <a:r>
                <a:rPr lang="zh-CN" altLang="zh-CN">
                  <a:solidFill>
                    <a:srgbClr val="FF3300"/>
                  </a:solidFill>
                </a:rPr>
                <a:t>，</a:t>
              </a:r>
              <a:r>
                <a:rPr lang="en-US" altLang="zh-CN">
                  <a:solidFill>
                    <a:srgbClr val="FF3300"/>
                  </a:solidFill>
                </a:rPr>
                <a:t>100</a:t>
              </a:r>
              <a:r>
                <a:rPr lang="zh-CN" altLang="zh-CN">
                  <a:solidFill>
                    <a:srgbClr val="FF3300"/>
                  </a:solidFill>
                </a:rPr>
                <a:t>，</a:t>
              </a:r>
              <a:r>
                <a:rPr lang="en-US" altLang="zh-CN">
                  <a:solidFill>
                    <a:srgbClr val="FF3300"/>
                  </a:solidFill>
                </a:rPr>
                <a:t>55</a:t>
              </a:r>
              <a:r>
                <a:rPr lang="zh-CN" altLang="zh-CN">
                  <a:solidFill>
                    <a:srgbClr val="FF3300"/>
                  </a:solidFill>
                </a:rPr>
                <a:t>，</a:t>
              </a:r>
              <a:r>
                <a:rPr lang="en-US" altLang="zh-CN">
                  <a:solidFill>
                    <a:srgbClr val="FF3300"/>
                  </a:solidFill>
                </a:rPr>
                <a:t>90</a:t>
              </a:r>
              <a:endParaRPr lang="zh-CN" altLang="zh-CN">
                <a:solidFill>
                  <a:srgbClr val="FF3300"/>
                </a:solidFill>
              </a:endParaRPr>
            </a:p>
          </p:txBody>
        </p:sp>
        <p:sp>
          <p:nvSpPr>
            <p:cNvPr id="69639" name="Rectangle 7"/>
            <p:cNvSpPr>
              <a:spLocks noChangeArrowheads="1"/>
            </p:cNvSpPr>
            <p:nvPr/>
          </p:nvSpPr>
          <p:spPr bwMode="auto">
            <a:xfrm>
              <a:off x="1020" y="2128"/>
              <a:ext cx="340" cy="327"/>
            </a:xfrm>
            <a:prstGeom prst="rect">
              <a:avLst/>
            </a:prstGeom>
            <a:noFill/>
            <a:ln w="9525">
              <a:noFill/>
              <a:miter lim="800000"/>
            </a:ln>
            <a:effectLst/>
          </p:spPr>
          <p:txBody>
            <a:bodyPr wrap="none">
              <a:spAutoFit/>
            </a:bodyPr>
            <a:lstStyle/>
            <a:p>
              <a:r>
                <a:rPr lang="en-US" altLang="zh-CN" sz="2800" b="1">
                  <a:solidFill>
                    <a:srgbClr val="3366FF"/>
                  </a:solidFill>
                </a:rPr>
                <a:t>50</a:t>
              </a:r>
              <a:endParaRPr lang="zh-CN" altLang="en-US" sz="2800" b="1">
                <a:solidFill>
                  <a:srgbClr val="3366FF"/>
                </a:solidFill>
              </a:endParaRPr>
            </a:p>
          </p:txBody>
        </p:sp>
      </p:gr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idx="4294967295"/>
          </p:nvPr>
        </p:nvSpPr>
        <p:spPr>
          <a:xfrm>
            <a:off x="539750" y="188913"/>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5.4 </a:t>
            </a:r>
            <a:r>
              <a:rPr lang="zh-CN" altLang="en-US" sz="4800" smtClean="0">
                <a:latin typeface="华文新魏" panose="02010800040101010101" pitchFamily="2" charset="-122"/>
                <a:ea typeface="华文新魏" panose="02010800040101010101" pitchFamily="2" charset="-122"/>
              </a:rPr>
              <a:t>设备分配</a:t>
            </a:r>
            <a:r>
              <a:rPr lang="zh-CN" altLang="en-US" smtClean="0">
                <a:latin typeface="华文新魏" panose="02010800040101010101" pitchFamily="2" charset="-122"/>
                <a:ea typeface="华文新魏" panose="02010800040101010101" pitchFamily="2" charset="-122"/>
              </a:rPr>
              <a:t> </a:t>
            </a:r>
          </a:p>
        </p:txBody>
      </p:sp>
      <p:sp>
        <p:nvSpPr>
          <p:cNvPr id="70658" name="Rectangle 3"/>
          <p:cNvSpPr>
            <a:spLocks noGrp="1" noChangeArrowheads="1"/>
          </p:cNvSpPr>
          <p:nvPr>
            <p:ph type="body" idx="4294967295"/>
          </p:nvPr>
        </p:nvSpPr>
        <p:spPr>
          <a:xfrm>
            <a:off x="1116013" y="1447800"/>
            <a:ext cx="7799387" cy="4495800"/>
          </a:xfrm>
        </p:spPr>
        <p:txBody>
          <a:bodyPr/>
          <a:lstStyle/>
          <a:p>
            <a:r>
              <a:rPr lang="en-US" altLang="zh-CN" sz="3000" smtClean="0">
                <a:latin typeface="宋体" panose="02010600030101010101" pitchFamily="2" charset="-122"/>
              </a:rPr>
              <a:t>5.4.1 </a:t>
            </a:r>
            <a:r>
              <a:rPr lang="zh-CN" altLang="en-US" sz="3000" smtClean="0">
                <a:latin typeface="宋体" panose="02010600030101010101" pitchFamily="2" charset="-122"/>
              </a:rPr>
              <a:t>设备独立性</a:t>
            </a:r>
          </a:p>
          <a:p>
            <a:r>
              <a:rPr lang="en-US" altLang="zh-CN" sz="3000" smtClean="0">
                <a:latin typeface="宋体" panose="02010600030101010101" pitchFamily="2" charset="-122"/>
              </a:rPr>
              <a:t>5.4.2 </a:t>
            </a:r>
            <a:r>
              <a:rPr lang="zh-CN" altLang="en-US" sz="3000" smtClean="0">
                <a:latin typeface="宋体" panose="02010600030101010101" pitchFamily="2" charset="-122"/>
              </a:rPr>
              <a:t>设备分配及其数据结构</a:t>
            </a:r>
            <a:endParaRPr lang="en-US" altLang="zh-CN" sz="3000" smtClean="0">
              <a:latin typeface="宋体" panose="02010600030101010101" pitchFamily="2" charset="-122"/>
            </a:endParaRPr>
          </a:p>
        </p:txBody>
      </p:sp>
    </p:spTree>
  </p:cSld>
  <p:clrMapOvr>
    <a:masterClrMapping/>
  </p:clrMapOvr>
  <p:transition>
    <p:zoom dir="in"/>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idx="4294967295"/>
          </p:nvPr>
        </p:nvSpPr>
        <p:spPr>
          <a:xfrm>
            <a:off x="762000" y="188913"/>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I/O</a:t>
            </a:r>
            <a:r>
              <a:rPr lang="zh-CN" altLang="en-US" sz="4800" smtClean="0">
                <a:latin typeface="华文新魏" panose="02010800040101010101" pitchFamily="2" charset="-122"/>
                <a:ea typeface="华文新魏" panose="02010800040101010101" pitchFamily="2" charset="-122"/>
              </a:rPr>
              <a:t>系统</a:t>
            </a:r>
            <a:endParaRPr lang="en-US" altLang="zh-CN" sz="4800" smtClean="0">
              <a:latin typeface="华文新魏" panose="02010800040101010101" pitchFamily="2" charset="-122"/>
              <a:ea typeface="华文新魏" panose="02010800040101010101" pitchFamily="2" charset="-122"/>
            </a:endParaRPr>
          </a:p>
        </p:txBody>
      </p:sp>
      <p:sp>
        <p:nvSpPr>
          <p:cNvPr id="20482" name="Rectangle 3"/>
          <p:cNvSpPr>
            <a:spLocks noGrp="1" noChangeArrowheads="1"/>
          </p:cNvSpPr>
          <p:nvPr>
            <p:ph type="body" idx="4294967295"/>
          </p:nvPr>
        </p:nvSpPr>
        <p:spPr>
          <a:xfrm>
            <a:off x="914400" y="1557338"/>
            <a:ext cx="7467600" cy="3906837"/>
          </a:xfrm>
        </p:spPr>
        <p:txBody>
          <a:bodyPr/>
          <a:lstStyle/>
          <a:p>
            <a:r>
              <a:rPr lang="en-US" altLang="zh-CN" sz="3000" smtClean="0"/>
              <a:t>I/O</a:t>
            </a:r>
            <a:r>
              <a:rPr lang="zh-CN" altLang="en-US" sz="3000" smtClean="0"/>
              <a:t>系统：</a:t>
            </a:r>
            <a:r>
              <a:rPr lang="en-US" altLang="zh-CN" sz="3000" smtClean="0"/>
              <a:t>I/O</a:t>
            </a:r>
            <a:r>
              <a:rPr lang="zh-CN" altLang="en-US" sz="3000" smtClean="0"/>
              <a:t>设备及其接口线路、控制部件、通道和管理软件的总称。</a:t>
            </a:r>
          </a:p>
          <a:p>
            <a:r>
              <a:rPr lang="en-US" altLang="zh-CN" sz="3000" smtClean="0"/>
              <a:t>I/O</a:t>
            </a:r>
            <a:r>
              <a:rPr lang="zh-CN" altLang="en-US" sz="3000" smtClean="0"/>
              <a:t>操作：计算机的内存和外围设备介质之间的信息传送操作。 </a:t>
            </a:r>
            <a:endParaRPr lang="en-US" altLang="zh-CN" sz="3000" smtClean="0"/>
          </a:p>
        </p:txBody>
      </p:sp>
    </p:spTree>
  </p:cSld>
  <p:clrMapOvr>
    <a:masterClrMapping/>
  </p:clrMapOvr>
  <p:transition>
    <p:cove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idx="4294967295"/>
          </p:nvPr>
        </p:nvSpPr>
        <p:spPr>
          <a:xfrm>
            <a:off x="684213" y="115888"/>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5.4.1 </a:t>
            </a:r>
            <a:r>
              <a:rPr lang="zh-CN" altLang="en-US" sz="4800" smtClean="0">
                <a:latin typeface="华文新魏" panose="02010800040101010101" pitchFamily="2" charset="-122"/>
                <a:ea typeface="华文新魏" panose="02010800040101010101" pitchFamily="2" charset="-122"/>
              </a:rPr>
              <a:t>设备独立性</a:t>
            </a:r>
            <a:endParaRPr lang="zh-CN" altLang="en-US" sz="4800" b="1" smtClean="0">
              <a:latin typeface="华文新魏" panose="02010800040101010101" pitchFamily="2" charset="-122"/>
              <a:ea typeface="华文新魏" panose="02010800040101010101" pitchFamily="2" charset="-122"/>
            </a:endParaRPr>
          </a:p>
        </p:txBody>
      </p:sp>
      <p:sp>
        <p:nvSpPr>
          <p:cNvPr id="71682" name="Rectangle 3"/>
          <p:cNvSpPr>
            <a:spLocks noGrp="1" noChangeArrowheads="1"/>
          </p:cNvSpPr>
          <p:nvPr>
            <p:ph type="body" idx="4294967295"/>
          </p:nvPr>
        </p:nvSpPr>
        <p:spPr>
          <a:xfrm>
            <a:off x="755650" y="1358900"/>
            <a:ext cx="8137525" cy="4446588"/>
          </a:xfrm>
        </p:spPr>
        <p:txBody>
          <a:bodyPr/>
          <a:lstStyle/>
          <a:p>
            <a:r>
              <a:rPr lang="zh-CN" altLang="en-US" sz="3000" dirty="0" smtClean="0">
                <a:latin typeface="宋体" panose="02010600030101010101" pitchFamily="2" charset="-122"/>
              </a:rPr>
              <a:t>用户不指定特定设备，指定逻辑设备，使得用户作业和物理设备独立开来，</a:t>
            </a:r>
          </a:p>
          <a:p>
            <a:r>
              <a:rPr lang="zh-CN" altLang="en-US" sz="3000" dirty="0" smtClean="0">
                <a:latin typeface="宋体" panose="02010600030101010101" pitchFamily="2" charset="-122"/>
              </a:rPr>
              <a:t>通过其它途径建立逻辑设备和物理设备之间对应关系，这种特性为“设备独立性”。</a:t>
            </a:r>
          </a:p>
          <a:p>
            <a:r>
              <a:rPr lang="zh-CN" altLang="en-US" sz="3000" dirty="0" smtClean="0">
                <a:latin typeface="宋体" panose="02010600030101010101" pitchFamily="2" charset="-122"/>
              </a:rPr>
              <a:t>好处</a:t>
            </a:r>
            <a:r>
              <a:rPr lang="en-US" altLang="zh-CN" sz="3000" dirty="0" smtClean="0">
                <a:latin typeface="宋体" panose="02010600030101010101" pitchFamily="2" charset="-122"/>
              </a:rPr>
              <a:t>--</a:t>
            </a:r>
            <a:r>
              <a:rPr lang="zh-CN" altLang="en-US" sz="3000" dirty="0" smtClean="0">
                <a:latin typeface="宋体" panose="02010600030101010101" pitchFamily="2" charset="-122"/>
              </a:rPr>
              <a:t>用户与物理的外围设备无关，系统增减或变更外围设备时程序不必修改；易于对付输入输出设备的故障。</a:t>
            </a:r>
          </a:p>
          <a:p>
            <a:endParaRPr lang="zh-CN" altLang="en-US" sz="3000" dirty="0" smtClean="0">
              <a:latin typeface="宋体" panose="02010600030101010101" pitchFamily="2" charset="-122"/>
            </a:endParaRPr>
          </a:p>
          <a:p>
            <a:endParaRPr lang="en-US" altLang="zh-CN" sz="3000" dirty="0" smtClean="0">
              <a:latin typeface="宋体" panose="02010600030101010101" pitchFamily="2" charset="-122"/>
            </a:endParaRPr>
          </a:p>
        </p:txBody>
      </p:sp>
    </p:spTree>
  </p:cSld>
  <p:clrMapOvr>
    <a:masterClrMapping/>
  </p:clrMapOvr>
  <p:transition>
    <p:zoom dir="in"/>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文本占位符 677889"/>
          <p:cNvSpPr>
            <a:spLocks noGrp="1"/>
          </p:cNvSpPr>
          <p:nvPr>
            <p:ph type="body" idx="1"/>
          </p:nvPr>
        </p:nvSpPr>
        <p:spPr>
          <a:xfrm>
            <a:off x="538163" y="1196975"/>
            <a:ext cx="8282309" cy="5078955"/>
          </a:xfrm>
          <a:noFill/>
          <a:ln w="9525">
            <a:noFill/>
            <a:miter lim="800000"/>
          </a:ln>
        </p:spPr>
        <p:txBody>
          <a:bodyPr vert="horz" wrap="square" lIns="91440" tIns="45720" rIns="91440" bIns="45720" numCol="1" anchor="t" anchorCtr="0" compatLnSpc="1"/>
          <a:lstStyle/>
          <a:p>
            <a:pPr marL="0" indent="0">
              <a:buNone/>
            </a:pPr>
            <a:r>
              <a:rPr lang="zh-CN" altLang="en-US" sz="3000" dirty="0">
                <a:latin typeface="宋体" panose="02010600030101010101" pitchFamily="2" charset="-122"/>
              </a:rPr>
              <a:t>设备独立性带来以下两方面的好处：</a:t>
            </a:r>
          </a:p>
          <a:p>
            <a:r>
              <a:rPr lang="zh-CN" altLang="en-US" sz="3000" dirty="0" smtClean="0">
                <a:latin typeface="宋体" panose="02010600030101010101" pitchFamily="2" charset="-122"/>
              </a:rPr>
              <a:t>设备</a:t>
            </a:r>
            <a:r>
              <a:rPr lang="zh-CN" altLang="en-US" sz="3000" dirty="0">
                <a:latin typeface="宋体" panose="02010600030101010101" pitchFamily="2" charset="-122"/>
              </a:rPr>
              <a:t>分配时的</a:t>
            </a:r>
            <a:r>
              <a:rPr lang="zh-CN" altLang="en-US" sz="3000" dirty="0" smtClean="0">
                <a:latin typeface="宋体" panose="02010600030101010101" pitchFamily="2" charset="-122"/>
              </a:rPr>
              <a:t>灵活性</a:t>
            </a:r>
            <a:endParaRPr lang="en-US" altLang="zh-CN" sz="3000" dirty="0" smtClean="0">
              <a:latin typeface="宋体" panose="02010600030101010101" pitchFamily="2" charset="-122"/>
            </a:endParaRPr>
          </a:p>
          <a:p>
            <a:pPr lvl="1"/>
            <a:r>
              <a:rPr lang="zh-CN" altLang="en-US" sz="3000" dirty="0" smtClean="0">
                <a:latin typeface="宋体" panose="02010600030101010101" pitchFamily="2" charset="-122"/>
              </a:rPr>
              <a:t>当</a:t>
            </a:r>
            <a:r>
              <a:rPr lang="zh-CN" altLang="en-US" sz="3000" dirty="0">
                <a:latin typeface="宋体" panose="02010600030101010101" pitchFamily="2" charset="-122"/>
              </a:rPr>
              <a:t>进程以逻辑设备名请求某类设备时，</a:t>
            </a:r>
            <a:r>
              <a:rPr lang="zh-CN" altLang="en-US" sz="3000" dirty="0" smtClean="0">
                <a:latin typeface="宋体" panose="02010600030101010101" pitchFamily="2" charset="-122"/>
              </a:rPr>
              <a:t>如果</a:t>
            </a:r>
            <a:r>
              <a:rPr lang="zh-CN" altLang="en-US" sz="3000" dirty="0">
                <a:latin typeface="宋体" panose="02010600030101010101" pitchFamily="2" charset="-122"/>
              </a:rPr>
              <a:t>一台设备已经分配给其它进程或正在检修，此时系统可以将其它几台相同的空闲设备中的任一台分配给该进程，只有当此类设备全部被分配完时，进程才会被阻塞。</a:t>
            </a:r>
          </a:p>
          <a:p>
            <a:r>
              <a:rPr lang="zh-CN" altLang="en-US" sz="3000" dirty="0" smtClean="0">
                <a:latin typeface="宋体" panose="02010600030101010101" pitchFamily="2" charset="-122"/>
              </a:rPr>
              <a:t>易于</a:t>
            </a:r>
            <a:r>
              <a:rPr lang="zh-CN" altLang="en-US" sz="3000" dirty="0">
                <a:latin typeface="宋体" panose="02010600030101010101" pitchFamily="2" charset="-122"/>
              </a:rPr>
              <a:t>实现</a:t>
            </a:r>
            <a:r>
              <a:rPr lang="en-US" altLang="zh-CN" sz="3000" dirty="0">
                <a:latin typeface="宋体" panose="02010600030101010101" pitchFamily="2" charset="-122"/>
              </a:rPr>
              <a:t>I/O</a:t>
            </a:r>
            <a:r>
              <a:rPr lang="zh-CN" altLang="en-US" sz="3000" dirty="0">
                <a:latin typeface="宋体" panose="02010600030101010101" pitchFamily="2" charset="-122"/>
              </a:rPr>
              <a:t>重定向</a:t>
            </a:r>
          </a:p>
          <a:p>
            <a:pPr lvl="1"/>
            <a:r>
              <a:rPr lang="zh-CN" altLang="en-US" sz="2600" dirty="0" smtClean="0">
                <a:latin typeface="宋体" panose="02010600030101010101" pitchFamily="2" charset="-122"/>
              </a:rPr>
              <a:t>用于</a:t>
            </a:r>
            <a:r>
              <a:rPr lang="en-US" altLang="zh-CN" sz="2600" dirty="0">
                <a:latin typeface="宋体" panose="02010600030101010101" pitchFamily="2" charset="-122"/>
              </a:rPr>
              <a:t>I/O</a:t>
            </a:r>
            <a:r>
              <a:rPr lang="zh-CN" altLang="en-US" sz="2600" dirty="0">
                <a:latin typeface="宋体" panose="02010600030101010101" pitchFamily="2" charset="-122"/>
              </a:rPr>
              <a:t>操作的设备可以更换，重定向即而不必改变应用程序。</a:t>
            </a:r>
          </a:p>
        </p:txBody>
      </p:sp>
      <p:sp>
        <p:nvSpPr>
          <p:cNvPr id="784385" name="标题 784384"/>
          <p:cNvSpPr>
            <a:spLocks noGrp="1"/>
          </p:cNvSpPr>
          <p:nvPr>
            <p:ph type="title"/>
          </p:nvPr>
        </p:nvSpPr>
        <p:spPr>
          <a:xfrm>
            <a:off x="611560" y="116632"/>
            <a:ext cx="7772400" cy="1143000"/>
          </a:xfrm>
        </p:spPr>
        <p:txBody>
          <a:bodyPr anchor="ctr"/>
          <a:lstStyle/>
          <a:p>
            <a:r>
              <a:rPr lang="zh-CN" altLang="en-US" dirty="0"/>
              <a:t>设备独立性</a:t>
            </a:r>
          </a:p>
        </p:txBody>
      </p:sp>
    </p:spTree>
  </p:cSld>
  <p:clrMapOvr>
    <a:masterClrMapping/>
  </p:clrMapOvr>
  <p:transition spd="med">
    <p:rand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文本占位符 679937"/>
          <p:cNvSpPr>
            <a:spLocks noGrp="1"/>
          </p:cNvSpPr>
          <p:nvPr>
            <p:ph type="body" idx="1"/>
          </p:nvPr>
        </p:nvSpPr>
        <p:spPr>
          <a:xfrm>
            <a:off x="539750" y="1196975"/>
            <a:ext cx="8281988" cy="5210175"/>
          </a:xfrm>
        </p:spPr>
        <p:txBody>
          <a:bodyPr wrap="square" lIns="92075" tIns="46038" rIns="92075" bIns="46038">
            <a:spAutoFit/>
          </a:bodyPr>
          <a:lstStyle/>
          <a:p>
            <a:pPr algn="just">
              <a:lnSpc>
                <a:spcPct val="120000"/>
              </a:lnSpc>
            </a:pPr>
            <a:r>
              <a:rPr lang="zh-CN" altLang="en-US" dirty="0"/>
              <a:t>设备独立性软件</a:t>
            </a:r>
            <a:r>
              <a:rPr lang="en-US" altLang="zh-CN" sz="2400" dirty="0"/>
              <a:t>	</a:t>
            </a:r>
          </a:p>
          <a:p>
            <a:pPr marL="0" indent="0" algn="just">
              <a:lnSpc>
                <a:spcPct val="120000"/>
              </a:lnSpc>
              <a:buNone/>
            </a:pPr>
            <a:r>
              <a:rPr lang="zh-CN" altLang="en-US" sz="2400" dirty="0"/>
              <a:t>    为了实现设备的独立性，必须在驱动程序之上设置一层软件，称为设备独立性软件，其主要功能有以下两个方面：</a:t>
            </a:r>
          </a:p>
          <a:p>
            <a:pPr lvl="1" algn="just">
              <a:lnSpc>
                <a:spcPct val="120000"/>
              </a:lnSpc>
            </a:pPr>
            <a:r>
              <a:rPr lang="zh-CN" altLang="en-US" sz="2400" dirty="0">
                <a:cs typeface="+mn-cs"/>
              </a:rPr>
              <a:t> </a:t>
            </a:r>
            <a:r>
              <a:rPr lang="en-US" altLang="zh-CN" sz="2400" dirty="0">
                <a:cs typeface="+mn-cs"/>
              </a:rPr>
              <a:t>1. </a:t>
            </a:r>
            <a:r>
              <a:rPr lang="zh-CN" altLang="en-US" sz="2400" dirty="0">
                <a:cs typeface="+mn-cs"/>
              </a:rPr>
              <a:t>执行所有设备的公有操作</a:t>
            </a:r>
            <a:endParaRPr lang="en-US" altLang="zh-CN" sz="2400" dirty="0">
              <a:cs typeface="+mn-cs"/>
            </a:endParaRPr>
          </a:p>
          <a:p>
            <a:pPr lvl="1" algn="just">
              <a:lnSpc>
                <a:spcPct val="120000"/>
              </a:lnSpc>
            </a:pPr>
            <a:r>
              <a:rPr lang="zh-CN" altLang="en-US" sz="2400" dirty="0">
                <a:cs typeface="+mn-cs"/>
              </a:rPr>
              <a:t> </a:t>
            </a:r>
            <a:r>
              <a:rPr lang="en-US" altLang="zh-CN" sz="2400" dirty="0">
                <a:cs typeface="+mn-cs"/>
              </a:rPr>
              <a:t>2</a:t>
            </a:r>
            <a:r>
              <a:rPr lang="en-US" altLang="zh-CN" sz="2400" dirty="0">
                <a:cs typeface="+mn-cs"/>
              </a:rPr>
              <a:t>.</a:t>
            </a:r>
            <a:r>
              <a:rPr lang="zh-CN" altLang="en-US" sz="2400" dirty="0">
                <a:cs typeface="+mn-cs"/>
              </a:rPr>
              <a:t>向</a:t>
            </a:r>
            <a:r>
              <a:rPr lang="zh-CN" altLang="en-US" sz="2400" dirty="0">
                <a:cs typeface="+mn-cs"/>
              </a:rPr>
              <a:t>用户层（或文件层）软件提供统一的接口</a:t>
            </a:r>
          </a:p>
          <a:p>
            <a:pPr algn="just">
              <a:lnSpc>
                <a:spcPct val="120000"/>
              </a:lnSpc>
            </a:pPr>
            <a:r>
              <a:rPr lang="zh-CN" altLang="en-US" dirty="0"/>
              <a:t>逻辑设备表    </a:t>
            </a:r>
          </a:p>
          <a:p>
            <a:pPr marL="0" indent="0" algn="just">
              <a:lnSpc>
                <a:spcPct val="120000"/>
              </a:lnSpc>
              <a:buNone/>
            </a:pPr>
            <a:r>
              <a:rPr lang="zh-CN" altLang="en-US" sz="2400" dirty="0"/>
              <a:t>    为了实现逻辑设备名到物理设备名的映射，系统必须设置一张逻辑设备表</a:t>
            </a:r>
            <a:r>
              <a:rPr lang="en-US" altLang="zh-CN" sz="2400" dirty="0"/>
              <a:t>LUT</a:t>
            </a:r>
            <a:r>
              <a:rPr lang="zh-CN" altLang="en-US" sz="2400" dirty="0"/>
              <a:t>（</a:t>
            </a:r>
            <a:r>
              <a:rPr lang="en-US" altLang="zh-CN" sz="2400" dirty="0"/>
              <a:t>Logical Unit Table</a:t>
            </a:r>
            <a:r>
              <a:rPr lang="zh-CN" altLang="en-US" sz="2400" dirty="0"/>
              <a:t>），能够将应用程序中所使用的逻辑设备名映射为物理设备名，并提供该设备驱动程序的入口地址。</a:t>
            </a:r>
            <a:endParaRPr lang="en-US" altLang="zh-CN" sz="2400" dirty="0"/>
          </a:p>
        </p:txBody>
      </p:sp>
      <p:sp>
        <p:nvSpPr>
          <p:cNvPr id="679939" name="标题 679938"/>
          <p:cNvSpPr>
            <a:spLocks noGrp="1"/>
          </p:cNvSpPr>
          <p:nvPr>
            <p:ph type="title"/>
          </p:nvPr>
        </p:nvSpPr>
        <p:spPr>
          <a:xfrm>
            <a:off x="611560" y="116632"/>
            <a:ext cx="7772400" cy="1143000"/>
          </a:xfrm>
          <a:noFill/>
          <a:ln w="9525">
            <a:noFill/>
            <a:miter lim="800000"/>
          </a:ln>
        </p:spPr>
        <p:txBody>
          <a:bodyPr vert="horz" wrap="square" lIns="91440" tIns="45720" rIns="91440" bIns="45720" numCol="1" anchor="ctr" anchorCtr="0" compatLnSpc="1"/>
          <a:lstStyle/>
          <a:p>
            <a:r>
              <a:rPr lang="en-US" altLang="zh-CN">
                <a:sym typeface="Symbol" panose="05050102010706020507" pitchFamily="18" charset="2"/>
              </a:rPr>
              <a:t> </a:t>
            </a:r>
            <a:r>
              <a:rPr lang="zh-CN" altLang="en-US" dirty="0"/>
              <a:t>设备独立性</a:t>
            </a:r>
          </a:p>
        </p:txBody>
      </p:sp>
    </p:spTree>
  </p:cSld>
  <p:clrMapOvr>
    <a:masterClrMapping/>
  </p:clrMapOvr>
  <p:transition spd="med">
    <p:rand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idx="4294967295"/>
          </p:nvPr>
        </p:nvSpPr>
        <p:spPr>
          <a:xfrm>
            <a:off x="755650" y="188913"/>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5.4.2 </a:t>
            </a:r>
            <a:r>
              <a:rPr lang="zh-CN" altLang="en-US" sz="4800" smtClean="0">
                <a:latin typeface="华文新魏" panose="02010800040101010101" pitchFamily="2" charset="-122"/>
                <a:ea typeface="华文新魏" panose="02010800040101010101" pitchFamily="2" charset="-122"/>
              </a:rPr>
              <a:t>设备分配</a:t>
            </a:r>
            <a:r>
              <a:rPr lang="en-US" altLang="zh-CN" sz="4800" smtClean="0">
                <a:latin typeface="华文新魏" panose="02010800040101010101" pitchFamily="2" charset="-122"/>
                <a:ea typeface="华文新魏" panose="02010800040101010101" pitchFamily="2" charset="-122"/>
              </a:rPr>
              <a:t>(1)</a:t>
            </a:r>
          </a:p>
        </p:txBody>
      </p:sp>
      <p:sp>
        <p:nvSpPr>
          <p:cNvPr id="72706" name="Rectangle 3"/>
          <p:cNvSpPr>
            <a:spLocks noGrp="1" noChangeArrowheads="1"/>
          </p:cNvSpPr>
          <p:nvPr>
            <p:ph type="body" idx="4294967295"/>
          </p:nvPr>
        </p:nvSpPr>
        <p:spPr>
          <a:xfrm>
            <a:off x="914400" y="1506538"/>
            <a:ext cx="7905750" cy="4875212"/>
          </a:xfrm>
        </p:spPr>
        <p:txBody>
          <a:bodyPr/>
          <a:lstStyle/>
          <a:p>
            <a:r>
              <a:rPr lang="zh-CN" altLang="en-US" sz="3000" dirty="0" smtClean="0">
                <a:latin typeface="宋体" panose="02010600030101010101" pitchFamily="2" charset="-122"/>
              </a:rPr>
              <a:t>从设备的特性来看，可以把设备分成独占设备、共享设备和虚拟设备三类：</a:t>
            </a:r>
          </a:p>
          <a:p>
            <a:r>
              <a:rPr lang="zh-CN" altLang="en-US" sz="3000" dirty="0" smtClean="0">
                <a:latin typeface="宋体" panose="02010600030101010101" pitchFamily="2" charset="-122"/>
              </a:rPr>
              <a:t>相应的管理和分配外围设备的技术可分成：</a:t>
            </a:r>
          </a:p>
          <a:p>
            <a:pPr lvl="1"/>
            <a:r>
              <a:rPr lang="zh-CN" altLang="en-US" sz="2600" dirty="0" smtClean="0">
                <a:latin typeface="宋体" panose="02010600030101010101" pitchFamily="2" charset="-122"/>
              </a:rPr>
              <a:t>独占方式、共享方式和虚拟方式。</a:t>
            </a:r>
          </a:p>
          <a:p>
            <a:r>
              <a:rPr lang="zh-CN" altLang="en-US" sz="3000" dirty="0" smtClean="0">
                <a:latin typeface="宋体" panose="02010600030101010101" pitchFamily="2" charset="-122"/>
              </a:rPr>
              <a:t>常用的</a:t>
            </a:r>
            <a:r>
              <a:rPr lang="en-US" altLang="zh-CN" sz="3000" dirty="0" smtClean="0">
                <a:latin typeface="宋体" panose="02010600030101010101" pitchFamily="2" charset="-122"/>
              </a:rPr>
              <a:t>I/O</a:t>
            </a:r>
            <a:r>
              <a:rPr lang="zh-CN" altLang="en-US" sz="3000" dirty="0" smtClean="0">
                <a:latin typeface="宋体" panose="02010600030101010101" pitchFamily="2" charset="-122"/>
              </a:rPr>
              <a:t>设备分配算法：</a:t>
            </a:r>
          </a:p>
          <a:p>
            <a:pPr lvl="1"/>
            <a:r>
              <a:rPr lang="zh-CN" altLang="en-US" sz="2600" dirty="0" smtClean="0">
                <a:latin typeface="宋体" panose="02010600030101010101" pitchFamily="2" charset="-122"/>
              </a:rPr>
              <a:t>先请求先服务，优先级高者先服务等。</a:t>
            </a:r>
          </a:p>
          <a:p>
            <a:r>
              <a:rPr lang="zh-CN" altLang="en-US" sz="3000" dirty="0" smtClean="0">
                <a:latin typeface="宋体" panose="02010600030101010101" pitchFamily="2" charset="-122"/>
              </a:rPr>
              <a:t>此外，在多进程请求</a:t>
            </a:r>
            <a:r>
              <a:rPr lang="en-US" altLang="zh-CN" sz="3000" dirty="0" smtClean="0">
                <a:latin typeface="宋体" panose="02010600030101010101" pitchFamily="2" charset="-122"/>
              </a:rPr>
              <a:t>I/O</a:t>
            </a:r>
            <a:r>
              <a:rPr lang="zh-CN" altLang="en-US" sz="3000" smtClean="0">
                <a:latin typeface="宋体" panose="02010600030101010101" pitchFamily="2" charset="-122"/>
              </a:rPr>
              <a:t>设备分配时，应防止因循环等待对方所占用的设备而产生死锁，应预先进行检查。</a:t>
            </a:r>
            <a:endParaRPr lang="en-US" altLang="zh-CN" sz="3000" dirty="0" smtClean="0">
              <a:latin typeface="宋体" panose="02010600030101010101" pitchFamily="2" charset="-122"/>
            </a:endParaRPr>
          </a:p>
        </p:txBody>
      </p:sp>
    </p:spTree>
  </p:cSld>
  <p:clrMapOvr>
    <a:masterClrMapping/>
  </p:clrMapOvr>
  <p:transition>
    <p:zoom dir="in"/>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40" name="标题 782339"/>
          <p:cNvSpPr>
            <a:spLocks noGrp="1"/>
          </p:cNvSpPr>
          <p:nvPr>
            <p:ph type="title"/>
          </p:nvPr>
        </p:nvSpPr>
        <p:spPr/>
        <p:txBody>
          <a:bodyPr anchor="ctr"/>
          <a:lstStyle/>
          <a:p>
            <a:r>
              <a:rPr lang="en-US" altLang="zh-CN">
                <a:sym typeface="Symbol" panose="05050102010706020507" pitchFamily="18" charset="2"/>
              </a:rPr>
              <a:t>  </a:t>
            </a:r>
            <a:r>
              <a:rPr lang="zh-CN" altLang="en-US" dirty="0"/>
              <a:t>设备分配中的数据结构</a:t>
            </a:r>
          </a:p>
        </p:txBody>
      </p:sp>
      <p:sp>
        <p:nvSpPr>
          <p:cNvPr id="782341" name="矩形 782340"/>
          <p:cNvSpPr/>
          <p:nvPr/>
        </p:nvSpPr>
        <p:spPr>
          <a:xfrm>
            <a:off x="685800" y="1772816"/>
            <a:ext cx="8064500" cy="4524958"/>
          </a:xfrm>
          <a:prstGeom prst="rect">
            <a:avLst/>
          </a:prstGeom>
          <a:noFill/>
          <a:ln w="9525">
            <a:noFill/>
          </a:ln>
        </p:spPr>
        <p:txBody>
          <a:bodyPr lIns="92075" tIns="46038" rIns="92075" bIns="46038">
            <a:spAutoFit/>
          </a:bodyPr>
          <a:lstStyle/>
          <a:p>
            <a:pPr>
              <a:lnSpc>
                <a:spcPct val="120000"/>
              </a:lnSpc>
            </a:pPr>
            <a:r>
              <a:rPr lang="zh-CN" altLang="en-US" sz="2400" b="1" dirty="0">
                <a:latin typeface="Arial" panose="020B0604020202020204" pitchFamily="34" charset="0"/>
                <a:ea typeface="宋体" panose="02010600030101010101" pitchFamily="2" charset="-122"/>
              </a:rPr>
              <a:t>       数据结构有：系统设备表</a:t>
            </a:r>
            <a:r>
              <a:rPr lang="en-US" altLang="zh-CN" sz="2400" b="1" dirty="0">
                <a:latin typeface="Arial" panose="020B0604020202020204" pitchFamily="34" charset="0"/>
                <a:ea typeface="宋体" panose="02010600030101010101" pitchFamily="2" charset="-122"/>
              </a:rPr>
              <a:t>(SDT)</a:t>
            </a:r>
            <a:r>
              <a:rPr lang="zh-CN" altLang="en-US" sz="2400" b="1" dirty="0">
                <a:latin typeface="Arial" panose="020B0604020202020204" pitchFamily="34" charset="0"/>
                <a:ea typeface="宋体" panose="02010600030101010101" pitchFamily="2" charset="-122"/>
              </a:rPr>
              <a:t>、设备控制表</a:t>
            </a:r>
            <a:r>
              <a:rPr lang="en-US" altLang="zh-CN" sz="2400" b="1" dirty="0">
                <a:latin typeface="Arial" panose="020B0604020202020204" pitchFamily="34" charset="0"/>
                <a:ea typeface="宋体" panose="02010600030101010101" pitchFamily="2" charset="-122"/>
              </a:rPr>
              <a:t>(DCT)</a:t>
            </a:r>
            <a:r>
              <a:rPr lang="zh-CN" altLang="en-US" sz="2400" b="1" dirty="0">
                <a:latin typeface="Arial" panose="020B0604020202020204" pitchFamily="34" charset="0"/>
                <a:ea typeface="宋体" panose="02010600030101010101" pitchFamily="2" charset="-122"/>
              </a:rPr>
              <a:t>、控制器控制表</a:t>
            </a:r>
            <a:r>
              <a:rPr lang="en-US" altLang="zh-CN" sz="2400" b="1" dirty="0">
                <a:latin typeface="Arial" panose="020B0604020202020204" pitchFamily="34" charset="0"/>
                <a:ea typeface="宋体" panose="02010600030101010101" pitchFamily="2" charset="-122"/>
              </a:rPr>
              <a:t>(COCT)</a:t>
            </a:r>
            <a:r>
              <a:rPr lang="zh-CN" altLang="en-US" sz="2400" b="1" dirty="0">
                <a:latin typeface="Arial" panose="020B0604020202020204" pitchFamily="34" charset="0"/>
                <a:ea typeface="宋体" panose="02010600030101010101" pitchFamily="2" charset="-122"/>
              </a:rPr>
              <a:t>、通道控制表</a:t>
            </a:r>
            <a:r>
              <a:rPr lang="en-US" altLang="zh-CN" sz="2400" b="1" dirty="0">
                <a:latin typeface="Arial" panose="020B0604020202020204" pitchFamily="34" charset="0"/>
                <a:ea typeface="宋体" panose="02010600030101010101" pitchFamily="2" charset="-122"/>
              </a:rPr>
              <a:t>(CHCT)</a:t>
            </a:r>
            <a:r>
              <a:rPr lang="zh-CN" altLang="en-US" sz="2400" b="1" dirty="0">
                <a:latin typeface="Arial" panose="020B0604020202020204" pitchFamily="34" charset="0"/>
                <a:ea typeface="宋体" panose="02010600030101010101" pitchFamily="2" charset="-122"/>
              </a:rPr>
              <a:t>。</a:t>
            </a:r>
          </a:p>
          <a:p>
            <a:pPr marL="342900" indent="-342900">
              <a:lnSpc>
                <a:spcPct val="120000"/>
              </a:lnSpc>
              <a:buClr>
                <a:srgbClr val="C00000"/>
              </a:buClr>
              <a:buFont typeface="Wingdings" panose="05000000000000000000" pitchFamily="2" charset="2"/>
              <a:buChar char="n"/>
            </a:pPr>
            <a:r>
              <a:rPr lang="en-US" altLang="zh-CN" b="1" dirty="0" smtClean="0">
                <a:latin typeface="Arial" panose="020B0604020202020204" pitchFamily="34" charset="0"/>
              </a:rPr>
              <a:t>1</a:t>
            </a:r>
            <a:r>
              <a:rPr lang="zh-CN" altLang="en-US" b="1" dirty="0" smtClean="0">
                <a:latin typeface="Arial" panose="020B0604020202020204" pitchFamily="34" charset="0"/>
              </a:rPr>
              <a:t>、</a:t>
            </a:r>
            <a:r>
              <a:rPr lang="zh-CN" altLang="en-US" sz="2400" b="1" dirty="0" smtClean="0">
                <a:latin typeface="Arial" panose="020B0604020202020204" pitchFamily="34" charset="0"/>
                <a:ea typeface="宋体" panose="02010600030101010101" pitchFamily="2" charset="-122"/>
              </a:rPr>
              <a:t>系统</a:t>
            </a:r>
            <a:r>
              <a:rPr lang="zh-CN" altLang="en-US" sz="2400" b="1" dirty="0">
                <a:latin typeface="Arial" panose="020B0604020202020204" pitchFamily="34" charset="0"/>
                <a:ea typeface="宋体" panose="02010600030101010101" pitchFamily="2" charset="-122"/>
              </a:rPr>
              <a:t>设备表</a:t>
            </a:r>
            <a:r>
              <a:rPr lang="en-US" altLang="zh-CN" sz="2400" b="1" dirty="0">
                <a:latin typeface="Arial" panose="020B0604020202020204" pitchFamily="34" charset="0"/>
                <a:ea typeface="宋体" panose="02010600030101010101" pitchFamily="2" charset="-122"/>
              </a:rPr>
              <a:t>SDT</a:t>
            </a:r>
          </a:p>
          <a:p>
            <a:pPr>
              <a:lnSpc>
                <a:spcPct val="120000"/>
              </a:lnSpc>
            </a:pPr>
            <a:r>
              <a:rPr lang="zh-CN" altLang="en-US" sz="2400" b="1" dirty="0">
                <a:latin typeface="Arial" panose="020B0604020202020204" pitchFamily="34" charset="0"/>
                <a:ea typeface="宋体" panose="02010600030101010101" pitchFamily="2" charset="-122"/>
              </a:rPr>
              <a:t>        在整个系统中，有一张系统设备表（</a:t>
            </a:r>
            <a:r>
              <a:rPr lang="en-US" altLang="zh-CN" sz="2400" b="1" dirty="0">
                <a:latin typeface="Arial" panose="020B0604020202020204" pitchFamily="34" charset="0"/>
                <a:ea typeface="宋体" panose="02010600030101010101" pitchFamily="2" charset="-122"/>
              </a:rPr>
              <a:t>SDT</a:t>
            </a:r>
            <a:r>
              <a:rPr lang="zh-CN" altLang="en-US" sz="2400" b="1" dirty="0">
                <a:latin typeface="Arial" panose="020B0604020202020204" pitchFamily="34" charset="0"/>
                <a:ea typeface="宋体" panose="02010600030101010101" pitchFamily="2" charset="-122"/>
              </a:rPr>
              <a:t>），用于记录系统中全部设备的信息。每个设备占一个表目，其中包括设备类型、设备标识符、设备控制表指针及设备驱动程序的入口地址等表项。</a:t>
            </a:r>
          </a:p>
          <a:p>
            <a:pPr marL="342900" indent="-342900">
              <a:lnSpc>
                <a:spcPct val="120000"/>
              </a:lnSpc>
              <a:buClr>
                <a:srgbClr val="C00000"/>
              </a:buClr>
              <a:buFont typeface="Wingdings" panose="05000000000000000000" pitchFamily="2" charset="2"/>
              <a:buChar char="n"/>
            </a:pPr>
            <a:r>
              <a:rPr lang="en-US" altLang="zh-CN" b="1" dirty="0" smtClean="0">
                <a:latin typeface="Arial" panose="020B0604020202020204" pitchFamily="34" charset="0"/>
                <a:sym typeface="Symbol" panose="05050102010706020507" pitchFamily="18" charset="2"/>
              </a:rPr>
              <a:t>2</a:t>
            </a:r>
            <a:r>
              <a:rPr lang="zh-CN" altLang="en-US" b="1" dirty="0" smtClean="0">
                <a:latin typeface="Arial" panose="020B0604020202020204" pitchFamily="34" charset="0"/>
                <a:sym typeface="Symbol" panose="05050102010706020507" pitchFamily="18" charset="2"/>
              </a:rPr>
              <a:t>、控制器</a:t>
            </a:r>
            <a:r>
              <a:rPr lang="zh-CN" altLang="en-US" b="1" dirty="0">
                <a:latin typeface="Arial" panose="020B0604020202020204" pitchFamily="34" charset="0"/>
                <a:sym typeface="Symbol" panose="05050102010706020507" pitchFamily="18" charset="2"/>
              </a:rPr>
              <a:t>控制表</a:t>
            </a:r>
            <a:r>
              <a:rPr lang="en-US" altLang="zh-CN" b="1" dirty="0">
                <a:latin typeface="Arial" panose="020B0604020202020204" pitchFamily="34" charset="0"/>
                <a:sym typeface="Symbol" panose="05050102010706020507" pitchFamily="18" charset="2"/>
              </a:rPr>
              <a:t>COCT</a:t>
            </a:r>
          </a:p>
          <a:p>
            <a:pPr>
              <a:lnSpc>
                <a:spcPct val="120000"/>
              </a:lnSpc>
            </a:pPr>
            <a:r>
              <a:rPr lang="zh-CN" altLang="en-US" sz="2400" b="1" dirty="0">
                <a:latin typeface="Arial" panose="020B0604020202020204" pitchFamily="34" charset="0"/>
                <a:ea typeface="宋体" panose="02010600030101010101" pitchFamily="2" charset="-122"/>
              </a:rPr>
              <a:t>       系统为每一个控制器都配置了一张用于记录本控制器情况的</a:t>
            </a:r>
            <a:r>
              <a:rPr lang="zh-CN" altLang="en-US" sz="2400" b="1" dirty="0">
                <a:latin typeface="Arial" panose="020B0604020202020204" pitchFamily="34" charset="0"/>
                <a:ea typeface="宋体" panose="02010600030101010101" pitchFamily="2" charset="-122"/>
                <a:sym typeface="Symbol" panose="05050102010706020507" pitchFamily="18" charset="2"/>
              </a:rPr>
              <a:t>控制器控制表。</a:t>
            </a:r>
          </a:p>
        </p:txBody>
      </p:sp>
    </p:spTree>
  </p:cSld>
  <p:clrMapOvr>
    <a:masterClrMapping/>
  </p:clrMapOvr>
  <p:transition spd="med">
    <p:rand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标题 783361"/>
          <p:cNvSpPr>
            <a:spLocks noGrp="1"/>
          </p:cNvSpPr>
          <p:nvPr>
            <p:ph type="title"/>
          </p:nvPr>
        </p:nvSpPr>
        <p:spPr/>
        <p:txBody>
          <a:bodyPr anchor="ctr"/>
          <a:lstStyle/>
          <a:p>
            <a:r>
              <a:rPr lang="en-US" altLang="zh-CN" dirty="0">
                <a:sym typeface="Symbol" panose="05050102010706020507" pitchFamily="18" charset="2"/>
              </a:rPr>
              <a:t>  </a:t>
            </a:r>
            <a:r>
              <a:rPr lang="zh-CN" altLang="en-US" dirty="0"/>
              <a:t>设备分配中的数据结构</a:t>
            </a:r>
          </a:p>
        </p:txBody>
      </p:sp>
      <p:sp>
        <p:nvSpPr>
          <p:cNvPr id="783363" name="矩形 783362"/>
          <p:cNvSpPr/>
          <p:nvPr/>
        </p:nvSpPr>
        <p:spPr>
          <a:xfrm>
            <a:off x="568887" y="1628800"/>
            <a:ext cx="8064500" cy="1422570"/>
          </a:xfrm>
          <a:prstGeom prst="rect">
            <a:avLst/>
          </a:prstGeom>
          <a:noFill/>
          <a:ln w="9525">
            <a:noFill/>
          </a:ln>
        </p:spPr>
        <p:txBody>
          <a:bodyPr lIns="92075" tIns="46038" rIns="92075" bIns="46038">
            <a:spAutoFit/>
          </a:bodyPr>
          <a:lstStyle/>
          <a:p>
            <a:pPr marL="342900" indent="-342900">
              <a:lnSpc>
                <a:spcPct val="120000"/>
              </a:lnSpc>
              <a:buClr>
                <a:srgbClr val="C00000"/>
              </a:buClr>
              <a:buFont typeface="Wingdings" panose="05000000000000000000" pitchFamily="2" charset="2"/>
              <a:buChar char="n"/>
            </a:pPr>
            <a:r>
              <a:rPr lang="en-US" altLang="zh-CN" b="1" dirty="0" smtClean="0">
                <a:latin typeface="Arial" panose="020B0604020202020204" pitchFamily="34" charset="0"/>
                <a:sym typeface="Symbol" panose="05050102010706020507" pitchFamily="18" charset="2"/>
              </a:rPr>
              <a:t>3</a:t>
            </a:r>
            <a:r>
              <a:rPr lang="zh-CN" altLang="en-US" b="1" dirty="0" smtClean="0">
                <a:latin typeface="Arial" panose="020B0604020202020204" pitchFamily="34" charset="0"/>
                <a:sym typeface="Symbol" panose="05050102010706020507" pitchFamily="18" charset="2"/>
              </a:rPr>
              <a:t>、通道</a:t>
            </a:r>
            <a:r>
              <a:rPr lang="zh-CN" altLang="en-US" b="1" dirty="0">
                <a:latin typeface="Arial" panose="020B0604020202020204" pitchFamily="34" charset="0"/>
                <a:sym typeface="Symbol" panose="05050102010706020507" pitchFamily="18" charset="2"/>
              </a:rPr>
              <a:t>控制表</a:t>
            </a:r>
            <a:r>
              <a:rPr lang="en-US" altLang="zh-CN" b="1" dirty="0">
                <a:latin typeface="Arial" panose="020B0604020202020204" pitchFamily="34" charset="0"/>
                <a:sym typeface="Symbol" panose="05050102010706020507" pitchFamily="18" charset="2"/>
              </a:rPr>
              <a:t>CHCT</a:t>
            </a:r>
          </a:p>
          <a:p>
            <a:pPr>
              <a:lnSpc>
                <a:spcPct val="120000"/>
              </a:lnSpc>
            </a:pPr>
            <a:r>
              <a:rPr lang="zh-CN" altLang="en-US" sz="2400" b="1" dirty="0">
                <a:latin typeface="Arial" panose="020B0604020202020204" pitchFamily="34" charset="0"/>
                <a:ea typeface="宋体" panose="02010600030101010101" pitchFamily="2" charset="-122"/>
              </a:rPr>
              <a:t>       系统为每一个</a:t>
            </a:r>
            <a:r>
              <a:rPr lang="zh-CN" altLang="en-US" sz="2400" b="1" dirty="0">
                <a:latin typeface="Arial" panose="020B0604020202020204" pitchFamily="34" charset="0"/>
                <a:ea typeface="宋体" panose="02010600030101010101" pitchFamily="2" charset="-122"/>
                <a:sym typeface="Symbol" panose="05050102010706020507" pitchFamily="18" charset="2"/>
              </a:rPr>
              <a:t>通道</a:t>
            </a:r>
            <a:r>
              <a:rPr lang="zh-CN" altLang="en-US" sz="2400" b="1" dirty="0">
                <a:latin typeface="Arial" panose="020B0604020202020204" pitchFamily="34" charset="0"/>
                <a:ea typeface="宋体" panose="02010600030101010101" pitchFamily="2" charset="-122"/>
              </a:rPr>
              <a:t>都配置了一张用于记录本</a:t>
            </a:r>
            <a:r>
              <a:rPr lang="zh-CN" altLang="en-US" sz="2400" b="1" dirty="0">
                <a:latin typeface="Arial" panose="020B0604020202020204" pitchFamily="34" charset="0"/>
                <a:ea typeface="宋体" panose="02010600030101010101" pitchFamily="2" charset="-122"/>
                <a:sym typeface="Symbol" panose="05050102010706020507" pitchFamily="18" charset="2"/>
              </a:rPr>
              <a:t>通道</a:t>
            </a:r>
            <a:r>
              <a:rPr lang="zh-CN" altLang="en-US" sz="2400" b="1" dirty="0">
                <a:latin typeface="Arial" panose="020B0604020202020204" pitchFamily="34" charset="0"/>
                <a:ea typeface="宋体" panose="02010600030101010101" pitchFamily="2" charset="-122"/>
              </a:rPr>
              <a:t>情况的</a:t>
            </a:r>
            <a:r>
              <a:rPr lang="zh-CN" altLang="en-US" sz="2400" b="1" dirty="0">
                <a:latin typeface="Arial" panose="020B0604020202020204" pitchFamily="34" charset="0"/>
                <a:ea typeface="宋体" panose="02010600030101010101" pitchFamily="2" charset="-122"/>
                <a:sym typeface="Symbol" panose="05050102010706020507" pitchFamily="18" charset="2"/>
              </a:rPr>
              <a:t>通道控制表。</a:t>
            </a:r>
          </a:p>
        </p:txBody>
      </p:sp>
      <p:sp>
        <p:nvSpPr>
          <p:cNvPr id="783364" name="矩形 783363"/>
          <p:cNvSpPr/>
          <p:nvPr/>
        </p:nvSpPr>
        <p:spPr>
          <a:xfrm>
            <a:off x="676837" y="3429000"/>
            <a:ext cx="7848600" cy="2752165"/>
          </a:xfrm>
          <a:prstGeom prst="rect">
            <a:avLst/>
          </a:prstGeom>
          <a:noFill/>
          <a:ln w="9525">
            <a:noFill/>
          </a:ln>
        </p:spPr>
        <p:txBody>
          <a:bodyPr lIns="92075" tIns="46038" rIns="92075" bIns="46038">
            <a:spAutoFit/>
          </a:bodyPr>
          <a:lstStyle/>
          <a:p>
            <a:pPr marL="342900" indent="-342900">
              <a:lnSpc>
                <a:spcPct val="120000"/>
              </a:lnSpc>
              <a:buClr>
                <a:srgbClr val="C00000"/>
              </a:buClr>
              <a:buFont typeface="Wingdings" panose="05000000000000000000" pitchFamily="2" charset="2"/>
              <a:buChar char="n"/>
            </a:pPr>
            <a:r>
              <a:rPr lang="en-US" altLang="zh-CN" b="1" dirty="0">
                <a:latin typeface="Arial" panose="020B0604020202020204" pitchFamily="34" charset="0"/>
                <a:sym typeface="Symbol" panose="05050102010706020507" pitchFamily="18" charset="2"/>
              </a:rPr>
              <a:t>4</a:t>
            </a:r>
            <a:r>
              <a:rPr lang="zh-CN" altLang="en-US" b="1" dirty="0" smtClean="0">
                <a:latin typeface="Arial" panose="020B0604020202020204" pitchFamily="34" charset="0"/>
                <a:sym typeface="Symbol" panose="05050102010706020507" pitchFamily="18" charset="2"/>
              </a:rPr>
              <a:t>、</a:t>
            </a:r>
            <a:r>
              <a:rPr lang="zh-CN" altLang="en-US" b="1" dirty="0">
                <a:latin typeface="Arial" panose="020B0604020202020204" pitchFamily="34" charset="0"/>
                <a:sym typeface="Symbol" panose="05050102010706020507" pitchFamily="18" charset="2"/>
              </a:rPr>
              <a:t>设备控制表</a:t>
            </a:r>
            <a:r>
              <a:rPr lang="en-US" altLang="zh-CN" b="1" dirty="0">
                <a:latin typeface="Arial" panose="020B0604020202020204" pitchFamily="34" charset="0"/>
                <a:sym typeface="Symbol" panose="05050102010706020507" pitchFamily="18" charset="2"/>
              </a:rPr>
              <a:t>DCT</a:t>
            </a:r>
          </a:p>
          <a:p>
            <a:pPr>
              <a:lnSpc>
                <a:spcPct val="120000"/>
              </a:lnSpc>
            </a:pPr>
            <a:r>
              <a:rPr lang="zh-CN" altLang="en-US" sz="2400" b="1" dirty="0">
                <a:latin typeface="Arial" panose="020B0604020202020204" pitchFamily="34" charset="0"/>
                <a:ea typeface="宋体" panose="02010600030101010101" pitchFamily="2" charset="-122"/>
              </a:rPr>
              <a:t>       系统为每一个设备都配置了一张设备控制表，用于记录该设备的情况。表中除了有用于指示设备类型的字段和设备标识符字段外，还应有下列字段：</a:t>
            </a:r>
          </a:p>
          <a:p>
            <a:pPr marL="800100" lvl="1" indent="-342900">
              <a:lnSpc>
                <a:spcPct val="120000"/>
              </a:lnSpc>
              <a:buClr>
                <a:srgbClr val="3366FF"/>
              </a:buClr>
              <a:buFont typeface="Wingdings" panose="05000000000000000000" pitchFamily="2" charset="2"/>
              <a:buChar char="n"/>
            </a:pPr>
            <a:r>
              <a:rPr lang="zh-CN" altLang="en-US" b="1" dirty="0" smtClean="0">
                <a:latin typeface="Arial" panose="020B0604020202020204" pitchFamily="34" charset="0"/>
                <a:ea typeface="宋体" panose="02010600030101010101" pitchFamily="2" charset="-122"/>
              </a:rPr>
              <a:t>设备</a:t>
            </a:r>
            <a:r>
              <a:rPr lang="zh-CN" altLang="en-US" b="1" dirty="0">
                <a:latin typeface="Arial" panose="020B0604020202020204" pitchFamily="34" charset="0"/>
                <a:ea typeface="宋体" panose="02010600030101010101" pitchFamily="2" charset="-122"/>
              </a:rPr>
              <a:t>队列队首指针、设备状态、与设备连接的控制器表指针、重复执行次数。</a:t>
            </a:r>
          </a:p>
        </p:txBody>
      </p:sp>
    </p:spTree>
  </p:cSld>
  <p:clrMapOvr>
    <a:masterClrMapping/>
  </p:clrMapOvr>
  <p:transition spd="med">
    <p:random/>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111125" y="344805"/>
            <a:ext cx="8945880" cy="6316345"/>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文本占位符 509953"/>
          <p:cNvSpPr>
            <a:spLocks noGrp="1"/>
          </p:cNvSpPr>
          <p:nvPr>
            <p:ph type="body" idx="1"/>
          </p:nvPr>
        </p:nvSpPr>
        <p:spPr>
          <a:xfrm>
            <a:off x="358775" y="1484784"/>
            <a:ext cx="8534400" cy="3635375"/>
          </a:xfrm>
        </p:spPr>
        <p:txBody>
          <a:bodyPr wrap="square" lIns="92075" tIns="46038" rIns="92075" bIns="46038">
            <a:spAutoFit/>
          </a:bodyPr>
          <a:lstStyle/>
          <a:p>
            <a:pPr marL="711200" indent="-711200" algn="just">
              <a:lnSpc>
                <a:spcPct val="120000"/>
              </a:lnSpc>
            </a:pPr>
            <a:r>
              <a:rPr lang="zh-CN" altLang="en-US" sz="2400" dirty="0" smtClean="0"/>
              <a:t>根据</a:t>
            </a:r>
            <a:r>
              <a:rPr lang="zh-CN" altLang="en-US" sz="2400" dirty="0"/>
              <a:t>设备的固有属性而采取的策略</a:t>
            </a:r>
          </a:p>
          <a:p>
            <a:pPr marL="1066800" lvl="1" indent="-609600" algn="just">
              <a:lnSpc>
                <a:spcPct val="120000"/>
              </a:lnSpc>
            </a:pPr>
            <a:r>
              <a:rPr lang="zh-CN" altLang="en-US" sz="2400" dirty="0">
                <a:solidFill>
                  <a:srgbClr val="FF0000"/>
                </a:solidFill>
              </a:rPr>
              <a:t>独享方式</a:t>
            </a:r>
          </a:p>
          <a:p>
            <a:pPr marL="1066800" lvl="1" indent="-609600" algn="just">
              <a:lnSpc>
                <a:spcPct val="120000"/>
              </a:lnSpc>
              <a:buNone/>
            </a:pPr>
            <a:r>
              <a:rPr lang="zh-CN" altLang="en-US" sz="2400" dirty="0"/>
              <a:t>   	独享方式是指将一个设备分配给某进程后，便一直由</a:t>
            </a:r>
          </a:p>
          <a:p>
            <a:pPr marL="1066800" lvl="1" indent="-609600" algn="just">
              <a:lnSpc>
                <a:spcPct val="120000"/>
              </a:lnSpc>
              <a:buNone/>
            </a:pPr>
            <a:r>
              <a:rPr lang="zh-CN" altLang="en-US" sz="2400" dirty="0"/>
              <a:t>它独占，直至该进程完成或释放该设备为止，系统才能将</a:t>
            </a:r>
          </a:p>
          <a:p>
            <a:pPr marL="1066800" lvl="1" indent="-609600" algn="just">
              <a:lnSpc>
                <a:spcPct val="120000"/>
              </a:lnSpc>
              <a:buNone/>
            </a:pPr>
            <a:r>
              <a:rPr lang="zh-CN" altLang="en-US" sz="2400" dirty="0"/>
              <a:t>该设备分配给其它进程使用。这种分配方式是对独占设备</a:t>
            </a:r>
          </a:p>
          <a:p>
            <a:pPr marL="1066800" lvl="1" indent="-609600" algn="just">
              <a:lnSpc>
                <a:spcPct val="120000"/>
              </a:lnSpc>
              <a:buNone/>
            </a:pPr>
            <a:r>
              <a:rPr lang="zh-CN" altLang="en-US" sz="2400" dirty="0"/>
              <a:t>采用的分配策略。它不仅往往造成设备利用率低，而且还</a:t>
            </a:r>
          </a:p>
          <a:p>
            <a:pPr marL="1066800" lvl="1" indent="-609600" algn="just">
              <a:lnSpc>
                <a:spcPct val="120000"/>
              </a:lnSpc>
              <a:buNone/>
            </a:pPr>
            <a:r>
              <a:rPr lang="zh-CN" altLang="en-US" sz="2400" dirty="0"/>
              <a:t>会引起系统死锁。</a:t>
            </a:r>
            <a:endParaRPr lang="zh-CN" altLang="en-US" sz="2400" dirty="0">
              <a:sym typeface="Symbol" panose="05050102010706020507" pitchFamily="18" charset="2"/>
            </a:endParaRPr>
          </a:p>
        </p:txBody>
      </p:sp>
      <p:sp>
        <p:nvSpPr>
          <p:cNvPr id="509955" name="标题 509954"/>
          <p:cNvSpPr>
            <a:spLocks noGrp="1"/>
          </p:cNvSpPr>
          <p:nvPr>
            <p:ph type="title"/>
          </p:nvPr>
        </p:nvSpPr>
        <p:spPr>
          <a:xfrm>
            <a:off x="739775" y="0"/>
            <a:ext cx="7772400" cy="1143000"/>
          </a:xfrm>
        </p:spPr>
        <p:txBody>
          <a:bodyPr anchor="ctr"/>
          <a:lstStyle/>
          <a:p>
            <a:r>
              <a:rPr lang="zh-CN" altLang="en-US" sz="3200" dirty="0"/>
              <a:t>设备分配的策略</a:t>
            </a:r>
          </a:p>
        </p:txBody>
      </p:sp>
    </p:spTree>
  </p:cSld>
  <p:clrMapOvr>
    <a:masterClrMapping/>
  </p:clrMapOvr>
  <p:transition spd="med">
    <p:random/>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文本占位符 667649"/>
          <p:cNvSpPr>
            <a:spLocks noGrp="1"/>
          </p:cNvSpPr>
          <p:nvPr>
            <p:ph type="body" idx="1"/>
          </p:nvPr>
        </p:nvSpPr>
        <p:spPr>
          <a:xfrm>
            <a:off x="179387" y="1628800"/>
            <a:ext cx="8785225" cy="3636010"/>
          </a:xfrm>
        </p:spPr>
        <p:txBody>
          <a:bodyPr wrap="square" lIns="92075" tIns="46038" rIns="92075" bIns="46038">
            <a:spAutoFit/>
          </a:bodyPr>
          <a:lstStyle/>
          <a:p>
            <a:pPr marL="1066800" lvl="1" indent="-609600" algn="just">
              <a:lnSpc>
                <a:spcPct val="120000"/>
              </a:lnSpc>
            </a:pPr>
            <a:r>
              <a:rPr lang="zh-CN" altLang="en-US" sz="2400" dirty="0">
                <a:solidFill>
                  <a:srgbClr val="FF0000"/>
                </a:solidFill>
              </a:rPr>
              <a:t>共享方式</a:t>
            </a:r>
          </a:p>
          <a:p>
            <a:pPr marL="1066800" lvl="1" indent="-609600">
              <a:lnSpc>
                <a:spcPct val="120000"/>
              </a:lnSpc>
              <a:spcBef>
                <a:spcPct val="0"/>
              </a:spcBef>
              <a:buNone/>
            </a:pPr>
            <a:r>
              <a:rPr lang="zh-CN" altLang="en-US" sz="2400" dirty="0"/>
              <a:t>    共享方式是指将共享设备（磁盘）同时分配给多个进</a:t>
            </a:r>
          </a:p>
          <a:p>
            <a:pPr marL="1066800" lvl="1" indent="-609600">
              <a:lnSpc>
                <a:spcPct val="120000"/>
              </a:lnSpc>
              <a:spcBef>
                <a:spcPct val="0"/>
              </a:spcBef>
              <a:buNone/>
            </a:pPr>
            <a:r>
              <a:rPr lang="zh-CN" altLang="en-US" sz="2400" dirty="0"/>
              <a:t>程使用。但是这些进程对设备的访问需进行合理的调度。</a:t>
            </a:r>
          </a:p>
          <a:p>
            <a:pPr marL="1066800" lvl="1" indent="-609600">
              <a:lnSpc>
                <a:spcPct val="120000"/>
              </a:lnSpc>
              <a:spcBef>
                <a:spcPct val="0"/>
              </a:spcBef>
              <a:buNone/>
            </a:pPr>
            <a:endParaRPr lang="zh-CN" altLang="en-US" sz="2400" dirty="0"/>
          </a:p>
          <a:p>
            <a:pPr marL="1066800" lvl="1" indent="-609600">
              <a:lnSpc>
                <a:spcPct val="120000"/>
              </a:lnSpc>
              <a:spcBef>
                <a:spcPct val="0"/>
              </a:spcBef>
            </a:pPr>
            <a:r>
              <a:rPr lang="zh-CN" altLang="en-US" sz="2400" dirty="0">
                <a:solidFill>
                  <a:srgbClr val="FF0000"/>
                </a:solidFill>
              </a:rPr>
              <a:t>虚拟方式</a:t>
            </a:r>
          </a:p>
          <a:p>
            <a:pPr marL="1066800" lvl="1" indent="-609600">
              <a:lnSpc>
                <a:spcPct val="120000"/>
              </a:lnSpc>
              <a:spcBef>
                <a:spcPct val="0"/>
              </a:spcBef>
              <a:buNone/>
            </a:pPr>
            <a:r>
              <a:rPr lang="zh-CN" altLang="en-US" sz="2400" dirty="0"/>
              <a:t>	虚拟方式是指通过高速的共享设备，把一台慢速的以</a:t>
            </a:r>
          </a:p>
          <a:p>
            <a:pPr marL="1066800" lvl="1" indent="-609600">
              <a:lnSpc>
                <a:spcPct val="120000"/>
              </a:lnSpc>
              <a:spcBef>
                <a:spcPct val="0"/>
              </a:spcBef>
              <a:buNone/>
            </a:pPr>
            <a:r>
              <a:rPr lang="zh-CN" altLang="en-US" sz="2400" dirty="0"/>
              <a:t>独占方式工作的物理设备改造成若干台虚拟的同类逻辑设</a:t>
            </a:r>
          </a:p>
          <a:p>
            <a:pPr marL="1066800" lvl="1" indent="-609600">
              <a:lnSpc>
                <a:spcPct val="120000"/>
              </a:lnSpc>
              <a:spcBef>
                <a:spcPct val="0"/>
              </a:spcBef>
              <a:buNone/>
            </a:pPr>
            <a:r>
              <a:rPr lang="zh-CN" altLang="en-US" sz="2400" dirty="0"/>
              <a:t>备，这就需要引入</a:t>
            </a:r>
            <a:r>
              <a:rPr lang="en-US" altLang="zh-CN" sz="2400" dirty="0" err="1"/>
              <a:t>SPOOLing</a:t>
            </a:r>
            <a:r>
              <a:rPr lang="zh-CN" altLang="en-US" sz="2400" dirty="0"/>
              <a:t>技术。虚拟设备属于逻辑设备。</a:t>
            </a:r>
          </a:p>
        </p:txBody>
      </p:sp>
      <p:sp>
        <p:nvSpPr>
          <p:cNvPr id="667651" name="标题 667650"/>
          <p:cNvSpPr>
            <a:spLocks noGrp="1"/>
          </p:cNvSpPr>
          <p:nvPr>
            <p:ph type="title"/>
          </p:nvPr>
        </p:nvSpPr>
        <p:spPr>
          <a:xfrm>
            <a:off x="685800" y="116840"/>
            <a:ext cx="7772400" cy="1143000"/>
          </a:xfrm>
        </p:spPr>
        <p:txBody>
          <a:bodyPr anchor="ctr"/>
          <a:lstStyle/>
          <a:p>
            <a:r>
              <a:rPr lang="zh-CN" altLang="en-US" dirty="0"/>
              <a:t>设备分配的策略</a:t>
            </a:r>
          </a:p>
        </p:txBody>
      </p:sp>
    </p:spTree>
  </p:cSld>
  <p:clrMapOvr>
    <a:masterClrMapping/>
  </p:clrMapOvr>
  <p:transition spd="med">
    <p:random/>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文本占位符 669697"/>
          <p:cNvSpPr>
            <a:spLocks noGrp="1"/>
          </p:cNvSpPr>
          <p:nvPr>
            <p:ph type="body" idx="1"/>
          </p:nvPr>
        </p:nvSpPr>
        <p:spPr>
          <a:xfrm>
            <a:off x="468313" y="1125220"/>
            <a:ext cx="8316912" cy="5186045"/>
          </a:xfrm>
        </p:spPr>
        <p:txBody>
          <a:bodyPr wrap="square" lIns="92075" tIns="46038" rIns="92075" bIns="46038">
            <a:spAutoFit/>
          </a:bodyPr>
          <a:lstStyle/>
          <a:p>
            <a:pPr marL="0" indent="0">
              <a:lnSpc>
                <a:spcPct val="120000"/>
              </a:lnSpc>
              <a:spcBef>
                <a:spcPct val="0"/>
              </a:spcBef>
              <a:buNone/>
            </a:pPr>
            <a:r>
              <a:rPr lang="zh-CN" altLang="en-US" dirty="0"/>
              <a:t>设备分配算法（与进程的调度算法相似）</a:t>
            </a:r>
          </a:p>
          <a:p>
            <a:pPr marL="803275" lvl="1" indent="-444500">
              <a:lnSpc>
                <a:spcPct val="120000"/>
              </a:lnSpc>
              <a:spcBef>
                <a:spcPct val="0"/>
              </a:spcBef>
            </a:pPr>
            <a:r>
              <a:rPr lang="zh-CN" altLang="en-US" sz="2400" dirty="0">
                <a:solidFill>
                  <a:srgbClr val="FF0000"/>
                </a:solidFill>
              </a:rPr>
              <a:t>先来先服务</a:t>
            </a:r>
          </a:p>
          <a:p>
            <a:pPr marL="803275" lvl="1" indent="-444500">
              <a:lnSpc>
                <a:spcPct val="120000"/>
              </a:lnSpc>
              <a:spcBef>
                <a:spcPct val="0"/>
              </a:spcBef>
              <a:buNone/>
            </a:pPr>
            <a:r>
              <a:rPr lang="zh-CN" altLang="en-US" sz="2400" dirty="0"/>
              <a:t>	当多个进程同时向某一设备提出</a:t>
            </a:r>
            <a:r>
              <a:rPr lang="en-US" altLang="zh-CN" sz="2400"/>
              <a:t>I/O</a:t>
            </a:r>
            <a:r>
              <a:rPr lang="zh-CN" altLang="en-US" sz="2400" dirty="0"/>
              <a:t>请求时，该算法就根据对该设备提出请求的先后次序将这些进程排列成一个设备请求队列，设备分配程序把设备首先分配给队首进程。</a:t>
            </a:r>
          </a:p>
          <a:p>
            <a:pPr marL="803275" lvl="1" indent="-444500">
              <a:lnSpc>
                <a:spcPct val="120000"/>
              </a:lnSpc>
              <a:spcBef>
                <a:spcPct val="0"/>
              </a:spcBef>
            </a:pPr>
            <a:r>
              <a:rPr lang="zh-CN" altLang="en-US" sz="2400" dirty="0">
                <a:solidFill>
                  <a:srgbClr val="FF0000"/>
                </a:solidFill>
              </a:rPr>
              <a:t>优先级高者优先</a:t>
            </a:r>
          </a:p>
          <a:p>
            <a:pPr marL="803275" lvl="1" indent="-444500">
              <a:lnSpc>
                <a:spcPct val="120000"/>
              </a:lnSpc>
              <a:spcBef>
                <a:spcPct val="0"/>
              </a:spcBef>
              <a:buNone/>
            </a:pPr>
            <a:r>
              <a:rPr lang="zh-CN" altLang="en-US" sz="2400" dirty="0"/>
              <a:t>	对优先权高的进程所提出的</a:t>
            </a:r>
            <a:r>
              <a:rPr lang="en-US" altLang="zh-CN" sz="2400"/>
              <a:t>I/O</a:t>
            </a:r>
            <a:r>
              <a:rPr lang="zh-CN" altLang="en-US" sz="2400" dirty="0"/>
              <a:t>请求赋予高优先权，在形成设备队列时，将优先级高的进程排在设备队列前面，先得到分配。而对于优先权相同的</a:t>
            </a:r>
            <a:r>
              <a:rPr lang="en-US" altLang="zh-CN" sz="2400"/>
              <a:t>I/O</a:t>
            </a:r>
            <a:r>
              <a:rPr lang="zh-CN" altLang="en-US" sz="2400" dirty="0"/>
              <a:t>请求，则按先来先服务原则排队分配</a:t>
            </a:r>
            <a:r>
              <a:rPr lang="zh-CN" altLang="en-US" dirty="0"/>
              <a:t>。</a:t>
            </a:r>
          </a:p>
        </p:txBody>
      </p:sp>
      <p:sp>
        <p:nvSpPr>
          <p:cNvPr id="669699" name="标题 669698"/>
          <p:cNvSpPr>
            <a:spLocks noGrp="1"/>
          </p:cNvSpPr>
          <p:nvPr>
            <p:ph type="title"/>
          </p:nvPr>
        </p:nvSpPr>
        <p:spPr>
          <a:xfrm>
            <a:off x="685800" y="45085"/>
            <a:ext cx="7772400" cy="1143000"/>
          </a:xfrm>
          <a:noFill/>
          <a:ln w="9525">
            <a:noFill/>
            <a:miter lim="800000"/>
          </a:ln>
        </p:spPr>
        <p:txBody>
          <a:bodyPr vert="horz" wrap="square" lIns="91440" tIns="45720" rIns="91440" bIns="45720" numCol="1" anchor="ctr" anchorCtr="0" compatLnSpc="1"/>
          <a:lstStyle/>
          <a:p>
            <a:r>
              <a:rPr lang="zh-CN" altLang="en-US" dirty="0"/>
              <a:t>设备分配的策略</a:t>
            </a:r>
          </a:p>
        </p:txBody>
      </p:sp>
    </p:spTree>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idx="4294967295"/>
          </p:nvPr>
        </p:nvSpPr>
        <p:spPr>
          <a:xfrm>
            <a:off x="685800" y="260350"/>
            <a:ext cx="7285038" cy="76200"/>
          </a:xfrm>
        </p:spPr>
        <p:txBody>
          <a:bodyPr/>
          <a:lstStyle/>
          <a:p>
            <a:pPr eaLnBrk="1" hangingPunct="1"/>
            <a:r>
              <a:rPr lang="en-US" altLang="zh-CN" smtClean="0">
                <a:latin typeface="华文新魏" panose="02010800040101010101" pitchFamily="2" charset="-122"/>
                <a:ea typeface="华文新魏" panose="02010800040101010101" pitchFamily="2" charset="-122"/>
              </a:rPr>
              <a:t> </a:t>
            </a:r>
          </a:p>
        </p:txBody>
      </p:sp>
      <p:sp>
        <p:nvSpPr>
          <p:cNvPr id="21506" name="Rectangle 3"/>
          <p:cNvSpPr>
            <a:spLocks noGrp="1" noChangeArrowheads="1"/>
          </p:cNvSpPr>
          <p:nvPr>
            <p:ph type="body" idx="4294967295"/>
          </p:nvPr>
        </p:nvSpPr>
        <p:spPr>
          <a:xfrm>
            <a:off x="424656" y="1412776"/>
            <a:ext cx="8294687" cy="5112568"/>
          </a:xfrm>
        </p:spPr>
        <p:txBody>
          <a:bodyPr/>
          <a:lstStyle/>
          <a:p>
            <a:r>
              <a:rPr lang="zh-CN" altLang="en-US" sz="2400" dirty="0" smtClean="0"/>
              <a:t>按照</a:t>
            </a:r>
            <a:r>
              <a:rPr lang="en-US" altLang="zh-CN" sz="2400" dirty="0" smtClean="0"/>
              <a:t>I/O</a:t>
            </a:r>
            <a:r>
              <a:rPr lang="zh-CN" altLang="en-US" sz="2400" dirty="0" smtClean="0"/>
              <a:t>操作特性</a:t>
            </a:r>
          </a:p>
          <a:p>
            <a:pPr lvl="1"/>
            <a:r>
              <a:rPr lang="zh-CN" altLang="en-US" sz="2400" dirty="0" smtClean="0"/>
              <a:t>输入型设备、输出型设备、存储型设备。</a:t>
            </a:r>
          </a:p>
          <a:p>
            <a:r>
              <a:rPr lang="zh-CN" altLang="en-US" sz="2400" dirty="0" smtClean="0"/>
              <a:t>按照</a:t>
            </a:r>
            <a:r>
              <a:rPr lang="en-US" altLang="zh-CN" sz="2400" dirty="0" smtClean="0"/>
              <a:t>I/O</a:t>
            </a:r>
            <a:r>
              <a:rPr lang="zh-CN" altLang="en-US" sz="2400" dirty="0" smtClean="0"/>
              <a:t>信息交换的单位</a:t>
            </a:r>
          </a:p>
          <a:p>
            <a:pPr lvl="1"/>
            <a:r>
              <a:rPr lang="zh-CN" altLang="en-US" sz="2400" dirty="0" smtClean="0"/>
              <a:t>字符设备、块设备。</a:t>
            </a:r>
          </a:p>
          <a:p>
            <a:r>
              <a:rPr lang="zh-CN" altLang="en-US" sz="2400" dirty="0" smtClean="0"/>
              <a:t>输入型外围设备和输出型外围设备一般为字符设备，与内存进行信息交换的单位是字节。</a:t>
            </a:r>
          </a:p>
          <a:p>
            <a:r>
              <a:rPr lang="zh-CN" altLang="en-US" sz="2400" dirty="0" smtClean="0"/>
              <a:t>存储型外围设备一般为块设备</a:t>
            </a:r>
            <a:endParaRPr lang="zh-CN" altLang="en-US" sz="2400" dirty="0"/>
          </a:p>
          <a:p>
            <a:pPr lvl="1"/>
            <a:r>
              <a:rPr lang="zh-CN" altLang="en-US" sz="2400" dirty="0"/>
              <a:t>顺序存取</a:t>
            </a:r>
            <a:r>
              <a:rPr lang="zh-CN" altLang="en-US" sz="2400" dirty="0" smtClean="0"/>
              <a:t>存储设备：</a:t>
            </a:r>
            <a:r>
              <a:rPr lang="zh-CN" altLang="en-US" sz="2400" dirty="0"/>
              <a:t>只有当前</a:t>
            </a:r>
            <a:r>
              <a:rPr lang="zh-CN" altLang="en-US" sz="2400" dirty="0" smtClean="0"/>
              <a:t>面的存储物理块</a:t>
            </a:r>
            <a:r>
              <a:rPr lang="zh-CN" altLang="en-US" sz="2400" dirty="0"/>
              <a:t>被存取以后，才能存取后面的物理</a:t>
            </a:r>
            <a:r>
              <a:rPr lang="zh-CN" altLang="en-US" sz="2400" dirty="0" smtClean="0"/>
              <a:t>块</a:t>
            </a:r>
            <a:r>
              <a:rPr lang="zh-CN" altLang="en-US" sz="2400" dirty="0"/>
              <a:t>，</a:t>
            </a:r>
            <a:r>
              <a:rPr lang="zh-CN" altLang="en-US" sz="2400" dirty="0" smtClean="0"/>
              <a:t>如</a:t>
            </a:r>
            <a:r>
              <a:rPr lang="zh-CN" altLang="en-US" sz="2400" dirty="0"/>
              <a:t>磁带。</a:t>
            </a:r>
          </a:p>
          <a:p>
            <a:pPr lvl="1"/>
            <a:r>
              <a:rPr lang="zh-CN" altLang="en-US" sz="2400" dirty="0"/>
              <a:t>直接存取</a:t>
            </a:r>
            <a:r>
              <a:rPr lang="zh-CN" altLang="en-US" sz="2400" dirty="0" smtClean="0"/>
              <a:t>存储设备：对任何一个物理块存取不必进行事先顺序搜索，如磁盘。存取</a:t>
            </a:r>
            <a:r>
              <a:rPr lang="zh-CN" altLang="en-US" sz="2400" dirty="0"/>
              <a:t>任何一个物理块所需</a:t>
            </a:r>
            <a:r>
              <a:rPr lang="zh-CN" altLang="en-US" sz="2400" dirty="0" smtClean="0"/>
              <a:t>的时间几乎</a:t>
            </a:r>
            <a:r>
              <a:rPr lang="zh-CN" altLang="en-US" sz="2400" dirty="0"/>
              <a:t>不依赖于此信息的</a:t>
            </a:r>
            <a:r>
              <a:rPr lang="zh-CN" altLang="en-US" sz="2400" dirty="0" smtClean="0"/>
              <a:t>位置。</a:t>
            </a:r>
            <a:endParaRPr lang="zh-CN" altLang="en-US" sz="2400" dirty="0"/>
          </a:p>
        </p:txBody>
      </p:sp>
      <p:sp>
        <p:nvSpPr>
          <p:cNvPr id="21507" name="Rectangle 4"/>
          <p:cNvSpPr>
            <a:spLocks noChangeArrowheads="1"/>
          </p:cNvSpPr>
          <p:nvPr/>
        </p:nvSpPr>
        <p:spPr bwMode="auto">
          <a:xfrm>
            <a:off x="1619250" y="304800"/>
            <a:ext cx="5905500" cy="823913"/>
          </a:xfrm>
          <a:prstGeom prst="rect">
            <a:avLst/>
          </a:prstGeom>
          <a:noFill/>
          <a:ln w="9525">
            <a:noFill/>
            <a:miter lim="800000"/>
          </a:ln>
        </p:spPr>
        <p:txBody>
          <a:bodyPr>
            <a:spAutoFit/>
          </a:bodyPr>
          <a:lstStyle/>
          <a:p>
            <a:pPr algn="ctr"/>
            <a:r>
              <a:rPr lang="en-US" altLang="zh-CN" sz="4800">
                <a:solidFill>
                  <a:schemeClr val="tx2"/>
                </a:solidFill>
                <a:latin typeface="华文新魏" panose="02010800040101010101" pitchFamily="2" charset="-122"/>
                <a:ea typeface="华文新魏" panose="02010800040101010101" pitchFamily="2" charset="-122"/>
              </a:rPr>
              <a:t>I/O</a:t>
            </a:r>
            <a:r>
              <a:rPr lang="zh-CN" altLang="en-US" sz="4800">
                <a:solidFill>
                  <a:schemeClr val="tx2"/>
                </a:solidFill>
                <a:latin typeface="华文新魏" panose="02010800040101010101" pitchFamily="2" charset="-122"/>
                <a:ea typeface="华文新魏" panose="02010800040101010101" pitchFamily="2" charset="-122"/>
              </a:rPr>
              <a:t>设备分类</a:t>
            </a:r>
          </a:p>
        </p:txBody>
      </p:sp>
    </p:spTree>
  </p:cSld>
  <p:clrMapOvr>
    <a:masterClrMapping/>
  </p:clrMapOvr>
  <p:transition>
    <p:cove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文本占位符 671745"/>
          <p:cNvSpPr>
            <a:spLocks noGrp="1"/>
          </p:cNvSpPr>
          <p:nvPr>
            <p:ph type="body" idx="1"/>
          </p:nvPr>
        </p:nvSpPr>
        <p:spPr>
          <a:xfrm>
            <a:off x="611560" y="1511160"/>
            <a:ext cx="6157913" cy="583565"/>
          </a:xfrm>
        </p:spPr>
        <p:txBody>
          <a:bodyPr wrap="square" lIns="92075" tIns="46038" rIns="92075" bIns="46038">
            <a:spAutoFit/>
          </a:bodyPr>
          <a:lstStyle/>
          <a:p>
            <a:pPr marL="0" indent="0" algn="just">
              <a:buNone/>
            </a:pPr>
            <a:r>
              <a:rPr lang="zh-CN" altLang="en-US" dirty="0"/>
              <a:t>设备分配中的安全性</a:t>
            </a:r>
          </a:p>
        </p:txBody>
      </p:sp>
      <p:sp>
        <p:nvSpPr>
          <p:cNvPr id="671747" name="标题 671746"/>
          <p:cNvSpPr>
            <a:spLocks noGrp="1"/>
          </p:cNvSpPr>
          <p:nvPr>
            <p:ph type="title"/>
          </p:nvPr>
        </p:nvSpPr>
        <p:spPr>
          <a:noFill/>
          <a:ln w="9525">
            <a:noFill/>
            <a:miter lim="800000"/>
          </a:ln>
        </p:spPr>
        <p:txBody>
          <a:bodyPr vert="horz" wrap="square" lIns="91440" tIns="45720" rIns="91440" bIns="45720" numCol="1" anchor="ctr" anchorCtr="0" compatLnSpc="1"/>
          <a:lstStyle/>
          <a:p>
            <a:r>
              <a:rPr lang="en-US" altLang="zh-CN" dirty="0">
                <a:sym typeface="Symbol" panose="05050102010706020507" pitchFamily="18" charset="2"/>
              </a:rPr>
              <a:t> </a:t>
            </a:r>
            <a:r>
              <a:rPr lang="zh-CN" altLang="en-US" dirty="0"/>
              <a:t>设备分配的策略</a:t>
            </a:r>
          </a:p>
        </p:txBody>
      </p:sp>
      <p:sp>
        <p:nvSpPr>
          <p:cNvPr id="671744" name="矩形 671743"/>
          <p:cNvSpPr/>
          <p:nvPr/>
        </p:nvSpPr>
        <p:spPr>
          <a:xfrm>
            <a:off x="971550" y="3749675"/>
            <a:ext cx="7272338" cy="1479550"/>
          </a:xfrm>
          <a:prstGeom prst="rect">
            <a:avLst/>
          </a:prstGeom>
          <a:noFill/>
          <a:ln w="9525">
            <a:noFill/>
          </a:ln>
        </p:spPr>
        <p:txBody>
          <a:bodyPr lIns="92075" tIns="46038" rIns="92075" bIns="46038">
            <a:spAutoFit/>
          </a:bodyPr>
          <a:lstStyle/>
          <a:p>
            <a:pPr algn="just">
              <a:lnSpc>
                <a:spcPct val="120000"/>
              </a:lnSpc>
              <a:spcBef>
                <a:spcPct val="20000"/>
              </a:spcBef>
              <a:buClr>
                <a:schemeClr val="tx1"/>
              </a:buClr>
              <a:buFont typeface="Wingdings" panose="05000000000000000000" pitchFamily="2" charset="2"/>
            </a:pPr>
            <a:r>
              <a:rPr lang="en-US" altLang="zh-CN" sz="2400" b="1">
                <a:latin typeface="宋体" panose="02010600030101010101" pitchFamily="2" charset="-122"/>
                <a:ea typeface="宋体" panose="02010600030101010101" pitchFamily="2" charset="-122"/>
              </a:rPr>
              <a:t>2. </a:t>
            </a:r>
            <a:r>
              <a:rPr lang="zh-CN" altLang="en-US" sz="2400" b="1" dirty="0">
                <a:latin typeface="宋体" panose="02010600030101010101" pitchFamily="2" charset="-122"/>
                <a:ea typeface="宋体" panose="02010600030101010101" pitchFamily="2" charset="-122"/>
              </a:rPr>
              <a:t>不安全分配方式</a:t>
            </a:r>
          </a:p>
          <a:p>
            <a:pPr algn="just">
              <a:lnSpc>
                <a:spcPct val="120000"/>
              </a:lnSpc>
              <a:spcBef>
                <a:spcPct val="20000"/>
              </a:spcBef>
              <a:buClr>
                <a:schemeClr val="tx1"/>
              </a:buClr>
              <a:buFont typeface="Wingdings" panose="05000000000000000000" pitchFamily="2" charset="2"/>
            </a:pPr>
            <a:r>
              <a:rPr lang="zh-CN" altLang="en-US" sz="2400" b="1" dirty="0">
                <a:latin typeface="宋体" panose="02010600030101010101" pitchFamily="2" charset="-122"/>
                <a:ea typeface="宋体" panose="02010600030101010101" pitchFamily="2" charset="-122"/>
              </a:rPr>
              <a:t>    进程在发出</a:t>
            </a:r>
            <a:r>
              <a:rPr lang="en-US" altLang="zh-CN" sz="2400" b="1">
                <a:latin typeface="宋体" panose="02010600030101010101" pitchFamily="2" charset="-122"/>
                <a:ea typeface="宋体" panose="02010600030101010101" pitchFamily="2" charset="-122"/>
              </a:rPr>
              <a:t>I/O</a:t>
            </a:r>
            <a:r>
              <a:rPr lang="zh-CN" altLang="en-US" sz="2400" b="1" dirty="0">
                <a:latin typeface="宋体" panose="02010600030101010101" pitchFamily="2" charset="-122"/>
                <a:ea typeface="宋体" panose="02010600030101010101" pitchFamily="2" charset="-122"/>
              </a:rPr>
              <a:t>请求后仍继续运行，需要时又发出第二个</a:t>
            </a:r>
            <a:r>
              <a:rPr lang="en-US" altLang="zh-CN" sz="2400" b="1">
                <a:latin typeface="宋体" panose="02010600030101010101" pitchFamily="2" charset="-122"/>
                <a:ea typeface="宋体" panose="02010600030101010101" pitchFamily="2" charset="-122"/>
              </a:rPr>
              <a:t>I/O</a:t>
            </a:r>
            <a:r>
              <a:rPr lang="zh-CN" altLang="en-US" sz="2400" b="1" dirty="0">
                <a:latin typeface="宋体" panose="02010600030101010101" pitchFamily="2" charset="-122"/>
                <a:ea typeface="宋体" panose="02010600030101010101" pitchFamily="2" charset="-122"/>
              </a:rPr>
              <a:t>请求、第三个</a:t>
            </a:r>
            <a:r>
              <a:rPr lang="en-US" altLang="zh-CN" sz="2400" b="1">
                <a:latin typeface="宋体" panose="02010600030101010101" pitchFamily="2" charset="-122"/>
                <a:ea typeface="宋体" panose="02010600030101010101" pitchFamily="2" charset="-122"/>
              </a:rPr>
              <a:t>I/O</a:t>
            </a:r>
            <a:r>
              <a:rPr lang="zh-CN" altLang="en-US" sz="2400" b="1" dirty="0">
                <a:latin typeface="宋体" panose="02010600030101010101" pitchFamily="2" charset="-122"/>
                <a:ea typeface="宋体" panose="02010600030101010101" pitchFamily="2" charset="-122"/>
              </a:rPr>
              <a:t>请求等。</a:t>
            </a:r>
          </a:p>
        </p:txBody>
      </p:sp>
      <p:sp>
        <p:nvSpPr>
          <p:cNvPr id="753666" name="矩形 753665"/>
          <p:cNvSpPr/>
          <p:nvPr/>
        </p:nvSpPr>
        <p:spPr>
          <a:xfrm>
            <a:off x="971550" y="2238375"/>
            <a:ext cx="7200900" cy="1406525"/>
          </a:xfrm>
          <a:prstGeom prst="rect">
            <a:avLst/>
          </a:prstGeom>
          <a:noFill/>
          <a:ln w="9525">
            <a:noFill/>
          </a:ln>
        </p:spPr>
        <p:txBody>
          <a:bodyPr lIns="92075" tIns="46038" rIns="92075" bIns="46038">
            <a:spAutoFit/>
          </a:bodyPr>
          <a:lstStyle/>
          <a:p>
            <a:pPr>
              <a:lnSpc>
                <a:spcPct val="120000"/>
              </a:lnSpc>
            </a:pPr>
            <a:r>
              <a:rPr lang="en-US" altLang="zh-CN" sz="2400" b="1">
                <a:latin typeface="Arial" panose="020B0604020202020204" pitchFamily="34" charset="0"/>
                <a:ea typeface="宋体" panose="02010600030101010101" pitchFamily="2" charset="-122"/>
              </a:rPr>
              <a:t>1.  </a:t>
            </a:r>
            <a:r>
              <a:rPr lang="zh-CN" altLang="en-US" sz="2400" b="1" dirty="0">
                <a:latin typeface="Arial" panose="020B0604020202020204" pitchFamily="34" charset="0"/>
                <a:ea typeface="宋体" panose="02010600030101010101" pitchFamily="2" charset="-122"/>
              </a:rPr>
              <a:t>安全分配方式</a:t>
            </a:r>
          </a:p>
          <a:p>
            <a:pPr>
              <a:lnSpc>
                <a:spcPct val="120000"/>
              </a:lnSpc>
            </a:pPr>
            <a:r>
              <a:rPr lang="zh-CN" altLang="en-US" sz="2400" b="1" dirty="0">
                <a:latin typeface="Arial" panose="020B0604020202020204" pitchFamily="34" charset="0"/>
                <a:ea typeface="宋体" panose="02010600030101010101" pitchFamily="2" charset="-122"/>
              </a:rPr>
              <a:t>      每当进程发出</a:t>
            </a:r>
            <a:r>
              <a:rPr lang="en-US" altLang="zh-CN" sz="2400" b="1">
                <a:latin typeface="Arial" panose="020B0604020202020204" pitchFamily="34" charset="0"/>
                <a:ea typeface="宋体" panose="02010600030101010101" pitchFamily="2" charset="-122"/>
              </a:rPr>
              <a:t>I/O</a:t>
            </a:r>
            <a:r>
              <a:rPr lang="zh-CN" altLang="en-US" sz="2400" b="1" dirty="0">
                <a:latin typeface="Arial" panose="020B0604020202020204" pitchFamily="34" charset="0"/>
                <a:ea typeface="宋体" panose="02010600030101010101" pitchFamily="2" charset="-122"/>
              </a:rPr>
              <a:t>请求后，便进入阻塞状态，直到其</a:t>
            </a:r>
            <a:r>
              <a:rPr lang="en-US" altLang="zh-CN" sz="2400" b="1">
                <a:latin typeface="Arial" panose="020B0604020202020204" pitchFamily="34" charset="0"/>
                <a:ea typeface="宋体" panose="02010600030101010101" pitchFamily="2" charset="-122"/>
              </a:rPr>
              <a:t>I/O</a:t>
            </a:r>
            <a:r>
              <a:rPr lang="zh-CN" altLang="en-US" sz="2400" b="1" dirty="0">
                <a:latin typeface="Arial" panose="020B0604020202020204" pitchFamily="34" charset="0"/>
                <a:ea typeface="宋体" panose="02010600030101010101" pitchFamily="2" charset="-122"/>
              </a:rPr>
              <a:t>操作完成时才会唤醒。</a:t>
            </a:r>
          </a:p>
        </p:txBody>
      </p:sp>
    </p:spTree>
  </p:cSld>
  <p:clrMapOvr>
    <a:masterClrMapping/>
  </p:clrMapOvr>
  <p:transition spd="med">
    <p:random/>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97155" y="459740"/>
            <a:ext cx="8754745" cy="6322060"/>
          </a:xfrm>
          <a:prstGeom prst="rect">
            <a:avLst/>
          </a:prstGeom>
        </p:spPr>
      </p:pic>
      <p:sp>
        <p:nvSpPr>
          <p:cNvPr id="684067" name="标题 684066"/>
          <p:cNvSpPr>
            <a:spLocks noGrp="1"/>
          </p:cNvSpPr>
          <p:nvPr/>
        </p:nvSpPr>
        <p:spPr>
          <a:xfrm>
            <a:off x="1331913" y="0"/>
            <a:ext cx="7239000" cy="404813"/>
          </a:xfrm>
          <a:prstGeom prst="rect">
            <a:avLst/>
          </a:prstGeom>
          <a:noFill/>
          <a:ln w="9525">
            <a:noFill/>
          </a:ln>
        </p:spPr>
        <p:txBody>
          <a:bodyPr anchor="ctr"/>
          <a:lstStyle>
            <a:lvl1pPr marL="0" lvl="0" indent="0" algn="l" defTabSz="914400" rtl="0" eaLnBrk="0" fontAlgn="base" latinLnBrk="0" hangingPunct="0">
              <a:lnSpc>
                <a:spcPct val="100000"/>
              </a:lnSpc>
              <a:spcBef>
                <a:spcPct val="0"/>
              </a:spcBef>
              <a:spcAft>
                <a:spcPct val="0"/>
              </a:spcAft>
              <a:buNone/>
              <a:defRPr sz="3600" b="1" i="0" u="none" kern="1200" baseline="0">
                <a:solidFill>
                  <a:schemeClr val="tx1"/>
                </a:solidFill>
                <a:latin typeface="+mj-lt"/>
                <a:ea typeface="+mj-ea"/>
                <a:cs typeface="+mj-cs"/>
              </a:defRPr>
            </a:lvl1pPr>
          </a:lstStyle>
          <a:p>
            <a:r>
              <a:rPr lang="en-US" altLang="zh-CN" sz="3200">
                <a:sym typeface="Symbol" panose="05050102010706020507" pitchFamily="18" charset="2"/>
              </a:rPr>
              <a:t>  </a:t>
            </a:r>
            <a:r>
              <a:rPr lang="zh-CN" altLang="en-US" sz="3200" dirty="0"/>
              <a:t>设备分配程序</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539750" y="125413"/>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5.5 </a:t>
            </a:r>
            <a:r>
              <a:rPr lang="zh-CN" altLang="en-US" sz="4800" smtClean="0">
                <a:latin typeface="华文新魏" panose="02010800040101010101" pitchFamily="2" charset="-122"/>
                <a:ea typeface="华文新魏" panose="02010800040101010101" pitchFamily="2" charset="-122"/>
              </a:rPr>
              <a:t>虚拟设备</a:t>
            </a:r>
          </a:p>
        </p:txBody>
      </p:sp>
      <p:sp>
        <p:nvSpPr>
          <p:cNvPr id="75778" name="Rectangle 3"/>
          <p:cNvSpPr>
            <a:spLocks noGrp="1" noChangeArrowheads="1"/>
          </p:cNvSpPr>
          <p:nvPr>
            <p:ph type="body" idx="4294967295"/>
          </p:nvPr>
        </p:nvSpPr>
        <p:spPr>
          <a:xfrm>
            <a:off x="1371600" y="1447800"/>
            <a:ext cx="7315200" cy="4800600"/>
          </a:xfrm>
        </p:spPr>
        <p:txBody>
          <a:bodyPr/>
          <a:lstStyle/>
          <a:p>
            <a:r>
              <a:rPr lang="en-US" altLang="zh-CN" sz="3000" smtClean="0">
                <a:latin typeface="宋体" panose="02010600030101010101" pitchFamily="2" charset="-122"/>
              </a:rPr>
              <a:t>5.5.1 </a:t>
            </a:r>
            <a:r>
              <a:rPr lang="zh-CN" altLang="en-US" sz="3000" smtClean="0">
                <a:latin typeface="宋体" panose="02010600030101010101" pitchFamily="2" charset="-122"/>
              </a:rPr>
              <a:t>问题的提出 </a:t>
            </a:r>
          </a:p>
          <a:p>
            <a:r>
              <a:rPr lang="en-US" altLang="zh-CN" sz="3000" smtClean="0">
                <a:latin typeface="宋体" panose="02010600030101010101" pitchFamily="2" charset="-122"/>
              </a:rPr>
              <a:t>5.5.2 SPOOLING</a:t>
            </a:r>
            <a:r>
              <a:rPr lang="zh-CN" altLang="en-US" sz="3000" smtClean="0">
                <a:latin typeface="宋体" panose="02010600030101010101" pitchFamily="2" charset="-122"/>
              </a:rPr>
              <a:t>设计和实现 </a:t>
            </a:r>
          </a:p>
          <a:p>
            <a:r>
              <a:rPr lang="en-US" altLang="zh-CN" sz="3000" smtClean="0">
                <a:latin typeface="宋体" panose="02010600030101010101" pitchFamily="2" charset="-122"/>
              </a:rPr>
              <a:t>5.5.3 SPOOLING</a:t>
            </a:r>
            <a:r>
              <a:rPr lang="zh-CN" altLang="en-US" sz="3000" smtClean="0">
                <a:latin typeface="宋体" panose="02010600030101010101" pitchFamily="2" charset="-122"/>
              </a:rPr>
              <a:t>应用 </a:t>
            </a:r>
          </a:p>
        </p:txBody>
      </p:sp>
    </p:spTree>
  </p:cSld>
  <p:clrMapOvr>
    <a:masterClrMapping/>
  </p:clrMapOvr>
  <p:transition>
    <p:zoom dir="in"/>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idx="4294967295"/>
          </p:nvPr>
        </p:nvSpPr>
        <p:spPr>
          <a:xfrm>
            <a:off x="685800" y="188913"/>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5.5.1</a:t>
            </a:r>
            <a:r>
              <a:rPr lang="zh-CN" altLang="en-US" sz="4800" smtClean="0">
                <a:latin typeface="华文新魏" panose="02010800040101010101" pitchFamily="2" charset="-122"/>
                <a:ea typeface="华文新魏" panose="02010800040101010101" pitchFamily="2" charset="-122"/>
              </a:rPr>
              <a:t>问题的提出 </a:t>
            </a:r>
          </a:p>
        </p:txBody>
      </p:sp>
      <p:sp>
        <p:nvSpPr>
          <p:cNvPr id="76802" name="Rectangle 3"/>
          <p:cNvSpPr>
            <a:spLocks noGrp="1" noChangeArrowheads="1"/>
          </p:cNvSpPr>
          <p:nvPr>
            <p:ph type="body" idx="4294967295"/>
          </p:nvPr>
        </p:nvSpPr>
        <p:spPr>
          <a:xfrm>
            <a:off x="684213" y="1341438"/>
            <a:ext cx="7991475" cy="4535487"/>
          </a:xfrm>
        </p:spPr>
        <p:txBody>
          <a:bodyPr/>
          <a:lstStyle/>
          <a:p>
            <a:r>
              <a:rPr lang="en-US" altLang="zh-CN" sz="2800" smtClean="0">
                <a:latin typeface="宋体" panose="02010600030101010101" pitchFamily="2" charset="-122"/>
              </a:rPr>
              <a:t>SPOOLing</a:t>
            </a:r>
            <a:r>
              <a:rPr lang="zh-CN" altLang="en-US" sz="2800" smtClean="0">
                <a:latin typeface="宋体" panose="02010600030101010101" pitchFamily="2" charset="-122"/>
              </a:rPr>
              <a:t>技术：是用一类物理设备模拟另一类物理设备的技术，是使独占设备变成共享设备的一种技术。</a:t>
            </a:r>
          </a:p>
        </p:txBody>
      </p:sp>
      <p:grpSp>
        <p:nvGrpSpPr>
          <p:cNvPr id="76803" name="Group 20"/>
          <p:cNvGrpSpPr/>
          <p:nvPr/>
        </p:nvGrpSpPr>
        <p:grpSpPr bwMode="auto">
          <a:xfrm>
            <a:off x="1219200" y="2417763"/>
            <a:ext cx="6705600" cy="4251325"/>
            <a:chOff x="768" y="1523"/>
            <a:chExt cx="4224" cy="2678"/>
          </a:xfrm>
        </p:grpSpPr>
        <p:sp>
          <p:nvSpPr>
            <p:cNvPr id="76804" name="AutoShape 4"/>
            <p:cNvSpPr>
              <a:spLocks noChangeArrowheads="1"/>
            </p:cNvSpPr>
            <p:nvPr/>
          </p:nvSpPr>
          <p:spPr bwMode="auto">
            <a:xfrm>
              <a:off x="2112" y="1523"/>
              <a:ext cx="1474" cy="2040"/>
            </a:xfrm>
            <a:prstGeom prst="can">
              <a:avLst>
                <a:gd name="adj" fmla="val 34600"/>
              </a:avLst>
            </a:prstGeom>
            <a:solidFill>
              <a:schemeClr val="accent1"/>
            </a:solidFill>
            <a:ln w="9525">
              <a:solidFill>
                <a:schemeClr val="tx1"/>
              </a:solidFill>
              <a:round/>
            </a:ln>
          </p:spPr>
          <p:txBody>
            <a:bodyPr wrap="none" anchor="ctr"/>
            <a:lstStyle/>
            <a:p>
              <a:endParaRPr lang="zh-CN" altLang="en-US"/>
            </a:p>
          </p:txBody>
        </p:sp>
        <p:sp>
          <p:nvSpPr>
            <p:cNvPr id="76805" name="Rectangle 5"/>
            <p:cNvSpPr>
              <a:spLocks noChangeArrowheads="1"/>
            </p:cNvSpPr>
            <p:nvPr/>
          </p:nvSpPr>
          <p:spPr bwMode="auto">
            <a:xfrm>
              <a:off x="2208" y="2078"/>
              <a:ext cx="363" cy="453"/>
            </a:xfrm>
            <a:prstGeom prst="rect">
              <a:avLst/>
            </a:prstGeom>
            <a:solidFill>
              <a:schemeClr val="accent1"/>
            </a:solidFill>
            <a:ln w="9525">
              <a:solidFill>
                <a:schemeClr val="tx1"/>
              </a:solidFill>
              <a:miter lim="800000"/>
            </a:ln>
          </p:spPr>
          <p:txBody>
            <a:bodyPr wrap="none" anchor="ctr"/>
            <a:lstStyle/>
            <a:p>
              <a:pPr algn="ctr"/>
              <a:r>
                <a:rPr lang="zh-CN" altLang="en-US" sz="2000"/>
                <a:t>虚拟</a:t>
              </a:r>
            </a:p>
            <a:p>
              <a:pPr algn="ctr"/>
              <a:r>
                <a:rPr lang="zh-CN" altLang="en-US" sz="2000"/>
                <a:t>设备</a:t>
              </a:r>
              <a:endParaRPr lang="zh-CN" altLang="en-US"/>
            </a:p>
          </p:txBody>
        </p:sp>
        <p:sp>
          <p:nvSpPr>
            <p:cNvPr id="76806" name="Rectangle 6"/>
            <p:cNvSpPr>
              <a:spLocks noChangeArrowheads="1"/>
            </p:cNvSpPr>
            <p:nvPr/>
          </p:nvSpPr>
          <p:spPr bwMode="auto">
            <a:xfrm>
              <a:off x="3072" y="2099"/>
              <a:ext cx="363" cy="453"/>
            </a:xfrm>
            <a:prstGeom prst="rect">
              <a:avLst/>
            </a:prstGeom>
            <a:solidFill>
              <a:schemeClr val="accent1"/>
            </a:solidFill>
            <a:ln w="9525">
              <a:solidFill>
                <a:schemeClr val="tx1"/>
              </a:solidFill>
              <a:miter lim="800000"/>
            </a:ln>
          </p:spPr>
          <p:txBody>
            <a:bodyPr wrap="none" anchor="ctr"/>
            <a:lstStyle/>
            <a:p>
              <a:pPr algn="ctr"/>
              <a:r>
                <a:rPr lang="zh-CN" altLang="en-US" sz="2000"/>
                <a:t>虚拟</a:t>
              </a:r>
            </a:p>
            <a:p>
              <a:pPr algn="ctr"/>
              <a:r>
                <a:rPr lang="zh-CN" altLang="en-US" sz="2000"/>
                <a:t>设备</a:t>
              </a:r>
              <a:endParaRPr lang="zh-CN" altLang="en-US"/>
            </a:p>
          </p:txBody>
        </p:sp>
        <p:sp>
          <p:nvSpPr>
            <p:cNvPr id="76807" name="Rectangle 7"/>
            <p:cNvSpPr>
              <a:spLocks noChangeArrowheads="1"/>
            </p:cNvSpPr>
            <p:nvPr/>
          </p:nvSpPr>
          <p:spPr bwMode="auto">
            <a:xfrm>
              <a:off x="2469" y="2627"/>
              <a:ext cx="363" cy="453"/>
            </a:xfrm>
            <a:prstGeom prst="rect">
              <a:avLst/>
            </a:prstGeom>
            <a:solidFill>
              <a:schemeClr val="accent1"/>
            </a:solidFill>
            <a:ln w="9525">
              <a:solidFill>
                <a:schemeClr val="tx1"/>
              </a:solidFill>
              <a:miter lim="800000"/>
            </a:ln>
          </p:spPr>
          <p:txBody>
            <a:bodyPr wrap="none" anchor="ctr"/>
            <a:lstStyle/>
            <a:p>
              <a:pPr algn="ctr"/>
              <a:r>
                <a:rPr lang="zh-CN" altLang="en-US" sz="2000"/>
                <a:t>虚拟</a:t>
              </a:r>
            </a:p>
            <a:p>
              <a:pPr algn="ctr"/>
              <a:r>
                <a:rPr lang="zh-CN" altLang="en-US" sz="2000"/>
                <a:t>设备</a:t>
              </a:r>
              <a:endParaRPr lang="zh-CN" altLang="en-US"/>
            </a:p>
          </p:txBody>
        </p:sp>
        <p:sp>
          <p:nvSpPr>
            <p:cNvPr id="76808" name="Rectangle 8"/>
            <p:cNvSpPr>
              <a:spLocks noChangeArrowheads="1"/>
            </p:cNvSpPr>
            <p:nvPr/>
          </p:nvSpPr>
          <p:spPr bwMode="auto">
            <a:xfrm>
              <a:off x="3045" y="2990"/>
              <a:ext cx="363" cy="453"/>
            </a:xfrm>
            <a:prstGeom prst="rect">
              <a:avLst/>
            </a:prstGeom>
            <a:solidFill>
              <a:schemeClr val="accent1"/>
            </a:solidFill>
            <a:ln w="9525">
              <a:solidFill>
                <a:schemeClr val="tx1"/>
              </a:solidFill>
              <a:miter lim="800000"/>
            </a:ln>
          </p:spPr>
          <p:txBody>
            <a:bodyPr wrap="none" anchor="ctr"/>
            <a:lstStyle/>
            <a:p>
              <a:pPr algn="ctr"/>
              <a:r>
                <a:rPr lang="zh-CN" altLang="en-US" sz="2000"/>
                <a:t>虚拟</a:t>
              </a:r>
            </a:p>
            <a:p>
              <a:pPr algn="ctr"/>
              <a:r>
                <a:rPr lang="zh-CN" altLang="en-US" sz="2000"/>
                <a:t>设备</a:t>
              </a:r>
              <a:endParaRPr lang="zh-CN" altLang="en-US"/>
            </a:p>
          </p:txBody>
        </p:sp>
        <p:sp>
          <p:nvSpPr>
            <p:cNvPr id="76809" name="Rectangle 9"/>
            <p:cNvSpPr>
              <a:spLocks noChangeArrowheads="1"/>
            </p:cNvSpPr>
            <p:nvPr/>
          </p:nvSpPr>
          <p:spPr bwMode="auto">
            <a:xfrm>
              <a:off x="768" y="2291"/>
              <a:ext cx="720" cy="816"/>
            </a:xfrm>
            <a:prstGeom prst="rect">
              <a:avLst/>
            </a:prstGeom>
            <a:solidFill>
              <a:schemeClr val="accent1"/>
            </a:solidFill>
            <a:ln w="9525">
              <a:solidFill>
                <a:schemeClr val="tx1"/>
              </a:solidFill>
              <a:miter lim="800000"/>
            </a:ln>
          </p:spPr>
          <p:txBody>
            <a:bodyPr wrap="none" anchor="ctr"/>
            <a:lstStyle/>
            <a:p>
              <a:pPr algn="ctr"/>
              <a:r>
                <a:rPr lang="zh-CN" altLang="en-US"/>
                <a:t>进程</a:t>
              </a:r>
            </a:p>
          </p:txBody>
        </p:sp>
        <p:sp>
          <p:nvSpPr>
            <p:cNvPr id="76810" name="AutoShape 10"/>
            <p:cNvSpPr>
              <a:spLocks noChangeArrowheads="1"/>
            </p:cNvSpPr>
            <p:nvPr/>
          </p:nvSpPr>
          <p:spPr bwMode="auto">
            <a:xfrm>
              <a:off x="4128" y="2531"/>
              <a:ext cx="864" cy="432"/>
            </a:xfrm>
            <a:prstGeom prst="roundRect">
              <a:avLst>
                <a:gd name="adj" fmla="val 16667"/>
              </a:avLst>
            </a:prstGeom>
            <a:solidFill>
              <a:schemeClr val="accent1"/>
            </a:solidFill>
            <a:ln w="9525">
              <a:solidFill>
                <a:schemeClr val="tx1"/>
              </a:solidFill>
              <a:round/>
            </a:ln>
          </p:spPr>
          <p:txBody>
            <a:bodyPr wrap="none" anchor="ctr"/>
            <a:lstStyle/>
            <a:p>
              <a:pPr algn="ctr"/>
              <a:r>
                <a:rPr lang="zh-CN" altLang="en-US"/>
                <a:t>独占设备</a:t>
              </a:r>
            </a:p>
          </p:txBody>
        </p:sp>
        <p:sp>
          <p:nvSpPr>
            <p:cNvPr id="76811" name="Line 11"/>
            <p:cNvSpPr>
              <a:spLocks noChangeShapeType="1"/>
            </p:cNvSpPr>
            <p:nvPr/>
          </p:nvSpPr>
          <p:spPr bwMode="auto">
            <a:xfrm>
              <a:off x="1488" y="2771"/>
              <a:ext cx="960" cy="0"/>
            </a:xfrm>
            <a:prstGeom prst="line">
              <a:avLst/>
            </a:prstGeom>
            <a:noFill/>
            <a:ln w="28575">
              <a:solidFill>
                <a:schemeClr val="tx1"/>
              </a:solidFill>
              <a:round/>
              <a:headEnd type="triangle" w="med" len="med"/>
              <a:tailEnd type="triangle" w="med" len="med"/>
            </a:ln>
          </p:spPr>
          <p:txBody>
            <a:bodyPr wrap="none" anchor="ctr"/>
            <a:lstStyle/>
            <a:p>
              <a:endParaRPr lang="zh-CN" altLang="en-US"/>
            </a:p>
          </p:txBody>
        </p:sp>
        <p:sp>
          <p:nvSpPr>
            <p:cNvPr id="76812" name="Line 12"/>
            <p:cNvSpPr>
              <a:spLocks noChangeShapeType="1"/>
            </p:cNvSpPr>
            <p:nvPr/>
          </p:nvSpPr>
          <p:spPr bwMode="auto">
            <a:xfrm>
              <a:off x="2832" y="2771"/>
              <a:ext cx="1296" cy="0"/>
            </a:xfrm>
            <a:prstGeom prst="line">
              <a:avLst/>
            </a:prstGeom>
            <a:noFill/>
            <a:ln w="28575">
              <a:solidFill>
                <a:schemeClr val="tx1"/>
              </a:solidFill>
              <a:round/>
              <a:headEnd type="triangle" w="med" len="med"/>
              <a:tailEnd type="triangle" w="med" len="med"/>
            </a:ln>
          </p:spPr>
          <p:txBody>
            <a:bodyPr wrap="none" anchor="ctr"/>
            <a:lstStyle/>
            <a:p>
              <a:endParaRPr lang="zh-CN" altLang="en-US"/>
            </a:p>
          </p:txBody>
        </p:sp>
        <p:sp>
          <p:nvSpPr>
            <p:cNvPr id="76813" name="Text Box 13"/>
            <p:cNvSpPr txBox="1">
              <a:spLocks noChangeArrowheads="1"/>
            </p:cNvSpPr>
            <p:nvPr/>
          </p:nvSpPr>
          <p:spPr bwMode="auto">
            <a:xfrm>
              <a:off x="2352" y="3683"/>
              <a:ext cx="1008" cy="518"/>
            </a:xfrm>
            <a:prstGeom prst="rect">
              <a:avLst/>
            </a:prstGeom>
            <a:solidFill>
              <a:schemeClr val="accent1"/>
            </a:solidFill>
            <a:ln w="9525">
              <a:noFill/>
              <a:miter lim="800000"/>
            </a:ln>
          </p:spPr>
          <p:txBody>
            <a:bodyPr>
              <a:spAutoFit/>
            </a:bodyPr>
            <a:lstStyle/>
            <a:p>
              <a:pPr>
                <a:spcBef>
                  <a:spcPct val="50000"/>
                </a:spcBef>
              </a:pPr>
              <a:r>
                <a:rPr lang="zh-CN" altLang="en-US"/>
                <a:t>  共享设备（如磁盘）</a:t>
              </a:r>
            </a:p>
          </p:txBody>
        </p:sp>
        <p:sp>
          <p:nvSpPr>
            <p:cNvPr id="76814" name="Text Box 14"/>
            <p:cNvSpPr txBox="1">
              <a:spLocks noChangeArrowheads="1"/>
            </p:cNvSpPr>
            <p:nvPr/>
          </p:nvSpPr>
          <p:spPr bwMode="auto">
            <a:xfrm>
              <a:off x="1200" y="3347"/>
              <a:ext cx="1008" cy="288"/>
            </a:xfrm>
            <a:prstGeom prst="rect">
              <a:avLst/>
            </a:prstGeom>
            <a:solidFill>
              <a:schemeClr val="accent1"/>
            </a:solidFill>
            <a:ln w="9525">
              <a:noFill/>
              <a:miter lim="800000"/>
            </a:ln>
          </p:spPr>
          <p:txBody>
            <a:bodyPr>
              <a:spAutoFit/>
            </a:bodyPr>
            <a:lstStyle/>
            <a:p>
              <a:pPr>
                <a:spcBef>
                  <a:spcPct val="50000"/>
                </a:spcBef>
              </a:pPr>
              <a:r>
                <a:rPr lang="zh-CN" altLang="en-US"/>
                <a:t>间断传输</a:t>
              </a:r>
            </a:p>
          </p:txBody>
        </p:sp>
        <p:sp>
          <p:nvSpPr>
            <p:cNvPr id="76815" name="Text Box 15"/>
            <p:cNvSpPr txBox="1">
              <a:spLocks noChangeArrowheads="1"/>
            </p:cNvSpPr>
            <p:nvPr/>
          </p:nvSpPr>
          <p:spPr bwMode="auto">
            <a:xfrm>
              <a:off x="3696" y="3299"/>
              <a:ext cx="1008" cy="288"/>
            </a:xfrm>
            <a:prstGeom prst="rect">
              <a:avLst/>
            </a:prstGeom>
            <a:solidFill>
              <a:schemeClr val="accent1"/>
            </a:solidFill>
            <a:ln w="9525">
              <a:noFill/>
              <a:miter lim="800000"/>
            </a:ln>
          </p:spPr>
          <p:txBody>
            <a:bodyPr>
              <a:spAutoFit/>
            </a:bodyPr>
            <a:lstStyle/>
            <a:p>
              <a:pPr>
                <a:spcBef>
                  <a:spcPct val="50000"/>
                </a:spcBef>
              </a:pPr>
              <a:r>
                <a:rPr lang="zh-CN" altLang="en-US"/>
                <a:t>连续传输</a:t>
              </a:r>
            </a:p>
          </p:txBody>
        </p:sp>
        <p:sp>
          <p:nvSpPr>
            <p:cNvPr id="76816" name="Line 16"/>
            <p:cNvSpPr>
              <a:spLocks noChangeShapeType="1"/>
            </p:cNvSpPr>
            <p:nvPr/>
          </p:nvSpPr>
          <p:spPr bwMode="auto">
            <a:xfrm flipV="1">
              <a:off x="1824" y="2771"/>
              <a:ext cx="0" cy="384"/>
            </a:xfrm>
            <a:prstGeom prst="line">
              <a:avLst/>
            </a:prstGeom>
            <a:noFill/>
            <a:ln w="19050">
              <a:solidFill>
                <a:schemeClr val="tx1"/>
              </a:solidFill>
              <a:round/>
              <a:tailEnd type="triangle" w="med" len="med"/>
            </a:ln>
          </p:spPr>
          <p:txBody>
            <a:bodyPr wrap="none" anchor="ctr"/>
            <a:lstStyle/>
            <a:p>
              <a:endParaRPr lang="zh-CN" altLang="en-US"/>
            </a:p>
          </p:txBody>
        </p:sp>
        <p:sp>
          <p:nvSpPr>
            <p:cNvPr id="76817" name="Line 17"/>
            <p:cNvSpPr>
              <a:spLocks noChangeShapeType="1"/>
            </p:cNvSpPr>
            <p:nvPr/>
          </p:nvSpPr>
          <p:spPr bwMode="auto">
            <a:xfrm flipV="1">
              <a:off x="3888" y="2771"/>
              <a:ext cx="0" cy="384"/>
            </a:xfrm>
            <a:prstGeom prst="line">
              <a:avLst/>
            </a:prstGeom>
            <a:noFill/>
            <a:ln w="19050">
              <a:solidFill>
                <a:schemeClr val="tx1"/>
              </a:solidFill>
              <a:round/>
              <a:tailEnd type="triangle" w="med" len="med"/>
            </a:ln>
          </p:spPr>
          <p:txBody>
            <a:bodyPr wrap="none" anchor="ctr"/>
            <a:lstStyle/>
            <a:p>
              <a:endParaRPr lang="zh-CN" altLang="en-US"/>
            </a:p>
          </p:txBody>
        </p:sp>
        <p:sp>
          <p:nvSpPr>
            <p:cNvPr id="76818" name="Text Box 18"/>
            <p:cNvSpPr txBox="1">
              <a:spLocks noChangeArrowheads="1"/>
            </p:cNvSpPr>
            <p:nvPr/>
          </p:nvSpPr>
          <p:spPr bwMode="auto">
            <a:xfrm>
              <a:off x="2496" y="3107"/>
              <a:ext cx="432" cy="288"/>
            </a:xfrm>
            <a:prstGeom prst="rect">
              <a:avLst/>
            </a:prstGeom>
            <a:solidFill>
              <a:schemeClr val="accent1"/>
            </a:solidFill>
            <a:ln w="9525">
              <a:noFill/>
              <a:miter lim="800000"/>
            </a:ln>
          </p:spPr>
          <p:txBody>
            <a:bodyPr>
              <a:spAutoFit/>
            </a:bodyPr>
            <a:lstStyle/>
            <a:p>
              <a:pPr>
                <a:spcBef>
                  <a:spcPct val="50000"/>
                </a:spcBef>
              </a:pPr>
              <a:r>
                <a:rPr lang="en-US" altLang="zh-CN"/>
                <a:t>…</a:t>
              </a:r>
            </a:p>
          </p:txBody>
        </p:sp>
        <p:sp>
          <p:nvSpPr>
            <p:cNvPr id="76819" name="Text Box 19"/>
            <p:cNvSpPr txBox="1">
              <a:spLocks noChangeArrowheads="1"/>
            </p:cNvSpPr>
            <p:nvPr/>
          </p:nvSpPr>
          <p:spPr bwMode="auto">
            <a:xfrm>
              <a:off x="2688" y="2147"/>
              <a:ext cx="288" cy="288"/>
            </a:xfrm>
            <a:prstGeom prst="rect">
              <a:avLst/>
            </a:prstGeom>
            <a:solidFill>
              <a:schemeClr val="accent1"/>
            </a:solidFill>
            <a:ln w="9525">
              <a:noFill/>
              <a:miter lim="800000"/>
            </a:ln>
          </p:spPr>
          <p:txBody>
            <a:bodyPr>
              <a:spAutoFit/>
            </a:bodyPr>
            <a:lstStyle/>
            <a:p>
              <a:pPr>
                <a:spcBef>
                  <a:spcPct val="50000"/>
                </a:spcBef>
              </a:pPr>
              <a:r>
                <a:rPr lang="en-US" altLang="zh-CN"/>
                <a:t>…</a:t>
              </a:r>
            </a:p>
          </p:txBody>
        </p:sp>
      </p:grpSp>
    </p:spTree>
  </p:cSld>
  <p:clrMapOvr>
    <a:masterClrMapping/>
  </p:clrMapOvr>
  <p:transition>
    <p:zoom dir="in"/>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文本占位符 520193"/>
          <p:cNvSpPr>
            <a:spLocks noGrp="1"/>
          </p:cNvSpPr>
          <p:nvPr>
            <p:ph type="body" idx="1"/>
          </p:nvPr>
        </p:nvSpPr>
        <p:spPr>
          <a:xfrm>
            <a:off x="539750" y="1412875"/>
            <a:ext cx="8135938" cy="4279900"/>
          </a:xfrm>
        </p:spPr>
        <p:txBody>
          <a:bodyPr wrap="square" lIns="92075" tIns="46038" rIns="92075" bIns="46038">
            <a:spAutoFit/>
          </a:bodyPr>
          <a:lstStyle/>
          <a:p>
            <a:pPr marL="0" indent="0">
              <a:lnSpc>
                <a:spcPct val="120000"/>
              </a:lnSpc>
              <a:buFont typeface="Wingdings" panose="05000000000000000000" pitchFamily="2" charset="2"/>
              <a:buNone/>
            </a:pPr>
            <a:r>
              <a:rPr lang="zh-CN" altLang="en-US" sz="2400" dirty="0"/>
              <a:t>    </a:t>
            </a:r>
            <a:r>
              <a:rPr lang="zh-CN" altLang="en-US" dirty="0"/>
              <a:t>早期批处理系统中使用的虚拟技术是以脱机方式工作的。为了缓和</a:t>
            </a:r>
            <a:r>
              <a:rPr lang="en-US" altLang="zh-CN"/>
              <a:t>CPU</a:t>
            </a:r>
            <a:r>
              <a:rPr lang="zh-CN" altLang="en-US"/>
              <a:t>和</a:t>
            </a:r>
            <a:r>
              <a:rPr lang="en-US" altLang="zh-CN"/>
              <a:t>I/O</a:t>
            </a:r>
            <a:r>
              <a:rPr lang="zh-CN" altLang="en-US" dirty="0"/>
              <a:t>设备之间的速度不匹配的问题。利用专门的外围控制机将低速</a:t>
            </a:r>
            <a:r>
              <a:rPr lang="en-US" altLang="zh-CN"/>
              <a:t>I/O</a:t>
            </a:r>
            <a:r>
              <a:rPr lang="zh-CN" altLang="en-US" dirty="0"/>
              <a:t>设备上的数据传送到高速磁盘上，或者相反。当多道程序设计的分时系统出现后，</a:t>
            </a:r>
            <a:r>
              <a:rPr lang="en-US" altLang="zh-CN" err="1"/>
              <a:t>SPOOLing</a:t>
            </a:r>
            <a:r>
              <a:rPr lang="zh-CN" altLang="en-US" dirty="0"/>
              <a:t>技术就孕育而生，它将一台独占设备改造成可以共享的虚拟设备。</a:t>
            </a:r>
          </a:p>
          <a:p>
            <a:pPr marL="0" indent="0">
              <a:lnSpc>
                <a:spcPct val="120000"/>
              </a:lnSpc>
              <a:buFont typeface="Wingdings" panose="05000000000000000000" pitchFamily="2" charset="2"/>
              <a:buNone/>
            </a:pPr>
            <a:endParaRPr lang="zh-CN" altLang="en-US" dirty="0"/>
          </a:p>
        </p:txBody>
      </p:sp>
      <p:sp>
        <p:nvSpPr>
          <p:cNvPr id="520195" name="标题 520194"/>
          <p:cNvSpPr>
            <a:spLocks noGrp="1"/>
          </p:cNvSpPr>
          <p:nvPr>
            <p:ph type="title"/>
          </p:nvPr>
        </p:nvSpPr>
        <p:spPr/>
        <p:txBody>
          <a:bodyPr anchor="ctr"/>
          <a:lstStyle/>
          <a:p>
            <a:r>
              <a:rPr lang="en-US" altLang="zh-CN" sz="3200">
                <a:sym typeface="Symbol" panose="05050102010706020507" pitchFamily="18" charset="2"/>
              </a:rPr>
              <a:t> </a:t>
            </a:r>
            <a:r>
              <a:rPr lang="en-US" altLang="zh-CN" sz="3200" err="1">
                <a:sym typeface="Symbol" panose="05050102010706020507" pitchFamily="18" charset="2"/>
              </a:rPr>
              <a:t>SPOOLing</a:t>
            </a:r>
            <a:r>
              <a:rPr lang="zh-CN" altLang="en-US" sz="3200" dirty="0">
                <a:sym typeface="Symbol" panose="05050102010706020507" pitchFamily="18" charset="2"/>
              </a:rPr>
              <a:t>技术</a:t>
            </a:r>
          </a:p>
        </p:txBody>
      </p:sp>
    </p:spTree>
  </p:cSld>
  <p:clrMapOvr>
    <a:masterClrMapping/>
  </p:clrMapOvr>
  <p:transition spd="med">
    <p:random/>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文本占位符 685057"/>
          <p:cNvSpPr>
            <a:spLocks noGrp="1"/>
          </p:cNvSpPr>
          <p:nvPr>
            <p:ph type="body" idx="1"/>
          </p:nvPr>
        </p:nvSpPr>
        <p:spPr>
          <a:xfrm>
            <a:off x="539750" y="1125538"/>
            <a:ext cx="8245475" cy="4964430"/>
          </a:xfrm>
        </p:spPr>
        <p:txBody>
          <a:bodyPr wrap="square" lIns="92075" tIns="46038" rIns="92075" bIns="46038">
            <a:spAutoFit/>
          </a:bodyPr>
          <a:lstStyle/>
          <a:p>
            <a:pPr marL="0" indent="0">
              <a:lnSpc>
                <a:spcPct val="120000"/>
              </a:lnSpc>
              <a:buFont typeface="Wingdings" panose="05000000000000000000" pitchFamily="2" charset="2"/>
              <a:buAutoNum type="arabicPeriod"/>
            </a:pPr>
            <a:r>
              <a:rPr lang="zh-CN" altLang="en-US" dirty="0"/>
              <a:t>什么是 </a:t>
            </a:r>
            <a:r>
              <a:rPr lang="en-US" altLang="zh-CN" err="1"/>
              <a:t>SPOOLing</a:t>
            </a:r>
            <a:r>
              <a:rPr lang="zh-CN" altLang="en-US" dirty="0"/>
              <a:t>技术</a:t>
            </a:r>
          </a:p>
          <a:p>
            <a:pPr marL="0" indent="0" algn="just">
              <a:lnSpc>
                <a:spcPct val="120000"/>
              </a:lnSpc>
              <a:buNone/>
            </a:pPr>
            <a:r>
              <a:rPr lang="zh-CN" altLang="en-US" sz="2400" dirty="0"/>
              <a:t>    当多道程序程序技术出现后，就可以利用一道程序，来模拟脱机输入时的外围控制机的功能，即把低速</a:t>
            </a:r>
            <a:r>
              <a:rPr lang="en-US" altLang="zh-CN" sz="2400"/>
              <a:t>I/O</a:t>
            </a:r>
            <a:r>
              <a:rPr lang="zh-CN" altLang="en-US" sz="2400" dirty="0"/>
              <a:t>设备上的数据传送到高速的磁盘上；</a:t>
            </a:r>
          </a:p>
          <a:p>
            <a:pPr marL="0" indent="0" algn="just">
              <a:lnSpc>
                <a:spcPct val="120000"/>
              </a:lnSpc>
              <a:buNone/>
            </a:pPr>
            <a:r>
              <a:rPr lang="zh-CN" altLang="en-US" sz="2400" dirty="0"/>
              <a:t>    再用另一道程序来模拟脱机输出时外围控制机的功能，即把数据从磁盘传送到低速</a:t>
            </a:r>
            <a:r>
              <a:rPr lang="en-US" altLang="zh-CN" sz="2400"/>
              <a:t>I/O</a:t>
            </a:r>
            <a:r>
              <a:rPr lang="zh-CN" altLang="en-US" sz="2400" dirty="0"/>
              <a:t>设备上。</a:t>
            </a:r>
          </a:p>
          <a:p>
            <a:pPr marL="0" indent="0" algn="just">
              <a:lnSpc>
                <a:spcPct val="120000"/>
              </a:lnSpc>
              <a:buNone/>
            </a:pPr>
            <a:r>
              <a:rPr lang="zh-CN" altLang="en-US" sz="2400" dirty="0"/>
              <a:t> 这样，便在主机的直接控制下，实现脱机输入、输出功能。</a:t>
            </a:r>
          </a:p>
          <a:p>
            <a:pPr marL="0" indent="0" algn="just">
              <a:lnSpc>
                <a:spcPct val="120000"/>
              </a:lnSpc>
              <a:buNone/>
            </a:pPr>
            <a:r>
              <a:rPr lang="zh-CN" altLang="en-US" sz="2400" dirty="0"/>
              <a:t>    所以，我们把这种在联机情况下实现的同时与外围设备联机操作的技术称为</a:t>
            </a:r>
            <a:r>
              <a:rPr lang="en-US" altLang="zh-CN" sz="2400" err="1"/>
              <a:t>SPOOLing</a:t>
            </a:r>
            <a:r>
              <a:rPr lang="zh-CN" altLang="en-US" sz="2400"/>
              <a:t>（</a:t>
            </a:r>
            <a:r>
              <a:rPr lang="en-US" altLang="zh-CN" sz="2400"/>
              <a:t>Simultaneous Peripheral Operation On Line</a:t>
            </a:r>
            <a:r>
              <a:rPr lang="zh-CN" altLang="en-US" sz="2400" dirty="0"/>
              <a:t>），或称为假脱机技术。</a:t>
            </a:r>
          </a:p>
        </p:txBody>
      </p:sp>
      <p:sp>
        <p:nvSpPr>
          <p:cNvPr id="685059" name="标题 685058"/>
          <p:cNvSpPr>
            <a:spLocks noGrp="1"/>
          </p:cNvSpPr>
          <p:nvPr>
            <p:ph type="title"/>
          </p:nvPr>
        </p:nvSpPr>
        <p:spPr/>
        <p:txBody>
          <a:bodyPr anchor="ctr"/>
          <a:lstStyle/>
          <a:p>
            <a:r>
              <a:rPr lang="en-US" altLang="zh-CN" sz="3200">
                <a:sym typeface="Symbol" panose="05050102010706020507" pitchFamily="18" charset="2"/>
              </a:rPr>
              <a:t>  </a:t>
            </a:r>
            <a:r>
              <a:rPr lang="en-US" altLang="zh-CN" sz="3200" err="1">
                <a:sym typeface="Symbol" panose="05050102010706020507" pitchFamily="18" charset="2"/>
              </a:rPr>
              <a:t>SPOOLing</a:t>
            </a:r>
            <a:r>
              <a:rPr lang="zh-CN" altLang="en-US" sz="3200" dirty="0">
                <a:sym typeface="Symbol" panose="05050102010706020507" pitchFamily="18" charset="2"/>
              </a:rPr>
              <a:t>技术</a:t>
            </a:r>
          </a:p>
        </p:txBody>
      </p:sp>
    </p:spTree>
  </p:cSld>
  <p:clrMapOvr>
    <a:masterClrMapping/>
  </p:clrMapOvr>
  <p:transition spd="med">
    <p:random/>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type="body" idx="1"/>
          </p:nvPr>
        </p:nvSpPr>
        <p:spPr/>
        <p:txBody>
          <a:bodyPr/>
          <a:lstStyle/>
          <a:p>
            <a:r>
              <a:rPr lang="zh-CN" altLang="en-US" smtClean="0"/>
              <a:t>虚拟设备的主要条件</a:t>
            </a:r>
          </a:p>
          <a:p>
            <a:pPr lvl="1"/>
            <a:r>
              <a:rPr lang="zh-CN" altLang="en-US" smtClean="0"/>
              <a:t>硬件方面：有大容量磁盘，中断机构和通道装置支撑，使</a:t>
            </a:r>
            <a:r>
              <a:rPr lang="en-US" altLang="zh-CN" smtClean="0"/>
              <a:t>CPU</a:t>
            </a:r>
            <a:r>
              <a:rPr lang="zh-CN" altLang="en-US" smtClean="0"/>
              <a:t>与外设设备可以并行工作的能力；</a:t>
            </a:r>
          </a:p>
          <a:p>
            <a:pPr lvl="1"/>
            <a:r>
              <a:rPr lang="zh-CN" altLang="en-US" smtClean="0"/>
              <a:t>软件方面：多道程序设计技术，合理分配处理器，实现联机的外围设备同时操作 。</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idx="4294967295"/>
          </p:nvPr>
        </p:nvSpPr>
        <p:spPr>
          <a:xfrm>
            <a:off x="395288" y="115888"/>
            <a:ext cx="8610600" cy="1143000"/>
          </a:xfrm>
        </p:spPr>
        <p:txBody>
          <a:bodyPr/>
          <a:lstStyle/>
          <a:p>
            <a:pPr eaLnBrk="1" hangingPunct="1"/>
            <a:r>
              <a:rPr lang="en-US" altLang="zh-CN" smtClean="0">
                <a:latin typeface="华文新魏" panose="02010800040101010101" pitchFamily="2" charset="-122"/>
                <a:ea typeface="华文新魏" panose="02010800040101010101" pitchFamily="2" charset="-122"/>
              </a:rPr>
              <a:t>5.5.2 </a:t>
            </a:r>
            <a:r>
              <a:rPr lang="zh-CN" altLang="en-US" smtClean="0">
                <a:latin typeface="华文新魏" panose="02010800040101010101" pitchFamily="2" charset="-122"/>
                <a:ea typeface="华文新魏" panose="02010800040101010101" pitchFamily="2" charset="-122"/>
              </a:rPr>
              <a:t>斯普林系统的设计和实现</a:t>
            </a:r>
            <a:r>
              <a:rPr lang="en-US" altLang="zh-CN" smtClean="0">
                <a:latin typeface="华文新魏" panose="02010800040101010101" pitchFamily="2" charset="-122"/>
                <a:ea typeface="华文新魏" panose="02010800040101010101" pitchFamily="2" charset="-122"/>
              </a:rPr>
              <a:t>(1)</a:t>
            </a:r>
          </a:p>
        </p:txBody>
      </p:sp>
      <p:sp>
        <p:nvSpPr>
          <p:cNvPr id="77826" name="Rectangle 3"/>
          <p:cNvSpPr>
            <a:spLocks noGrp="1" noChangeArrowheads="1"/>
          </p:cNvSpPr>
          <p:nvPr>
            <p:ph type="body" idx="4294967295"/>
          </p:nvPr>
        </p:nvSpPr>
        <p:spPr>
          <a:xfrm>
            <a:off x="611188" y="1341438"/>
            <a:ext cx="7921625" cy="4906962"/>
          </a:xfrm>
        </p:spPr>
        <p:txBody>
          <a:bodyPr/>
          <a:lstStyle/>
          <a:p>
            <a:r>
              <a:rPr lang="en-US" altLang="zh-CN" sz="3000" smtClean="0">
                <a:latin typeface="宋体" panose="02010600030101010101" pitchFamily="2" charset="-122"/>
              </a:rPr>
              <a:t>“</a:t>
            </a:r>
            <a:r>
              <a:rPr lang="zh-CN" altLang="en-US" sz="3000" smtClean="0">
                <a:latin typeface="宋体" panose="02010600030101010101" pitchFamily="2" charset="-122"/>
              </a:rPr>
              <a:t>井”是用作缓冲的存储区域，采用井的技术能调节供求之间的矛盾，消除人工干预带来的损失。</a:t>
            </a:r>
          </a:p>
          <a:p>
            <a:r>
              <a:rPr lang="zh-CN" altLang="en-US" sz="3000" smtClean="0">
                <a:latin typeface="宋体" panose="02010600030101010101" pitchFamily="2" charset="-122"/>
              </a:rPr>
              <a:t>“预输入程序”</a:t>
            </a:r>
          </a:p>
          <a:p>
            <a:r>
              <a:rPr lang="zh-CN" altLang="en-US" sz="3000" smtClean="0">
                <a:latin typeface="宋体" panose="02010600030101010101" pitchFamily="2" charset="-122"/>
              </a:rPr>
              <a:t>“缓输出程序”</a:t>
            </a:r>
          </a:p>
          <a:p>
            <a:r>
              <a:rPr lang="zh-CN" altLang="en-US" sz="3000" smtClean="0">
                <a:latin typeface="宋体" panose="02010600030101010101" pitchFamily="2" charset="-122"/>
              </a:rPr>
              <a:t>“井管理程序”</a:t>
            </a:r>
          </a:p>
          <a:p>
            <a:endParaRPr lang="en-US" altLang="zh-CN" sz="3000" smtClean="0">
              <a:latin typeface="宋体" panose="02010600030101010101" pitchFamily="2" charset="-122"/>
            </a:endParaRPr>
          </a:p>
        </p:txBody>
      </p:sp>
    </p:spTree>
  </p:cSld>
  <p:clrMapOvr>
    <a:masterClrMapping/>
  </p:clrMapOvr>
  <p:transition>
    <p:zoom dir="in"/>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idx="4294967295"/>
          </p:nvPr>
        </p:nvSpPr>
        <p:spPr/>
        <p:txBody>
          <a:bodyPr/>
          <a:lstStyle/>
          <a:p>
            <a:pPr eaLnBrk="1" hangingPunct="1"/>
            <a:r>
              <a:rPr lang="en-US" altLang="zh-CN" smtClean="0">
                <a:latin typeface="华文新魏" panose="02010800040101010101" pitchFamily="2" charset="-122"/>
                <a:ea typeface="华文新魏" panose="02010800040101010101" pitchFamily="2" charset="-122"/>
              </a:rPr>
              <a:t> </a:t>
            </a:r>
          </a:p>
        </p:txBody>
      </p:sp>
      <p:grpSp>
        <p:nvGrpSpPr>
          <p:cNvPr id="78850" name="Group 40"/>
          <p:cNvGrpSpPr/>
          <p:nvPr/>
        </p:nvGrpSpPr>
        <p:grpSpPr bwMode="auto">
          <a:xfrm>
            <a:off x="927100" y="1484313"/>
            <a:ext cx="6464300" cy="4419600"/>
            <a:chOff x="584" y="1200"/>
            <a:chExt cx="4072" cy="2784"/>
          </a:xfrm>
        </p:grpSpPr>
        <p:sp>
          <p:nvSpPr>
            <p:cNvPr id="78853" name="Text Box 5"/>
            <p:cNvSpPr txBox="1">
              <a:spLocks noChangeArrowheads="1"/>
            </p:cNvSpPr>
            <p:nvPr/>
          </p:nvSpPr>
          <p:spPr bwMode="auto">
            <a:xfrm>
              <a:off x="2412" y="1282"/>
              <a:ext cx="888" cy="327"/>
            </a:xfrm>
            <a:prstGeom prst="rect">
              <a:avLst/>
            </a:prstGeom>
            <a:solidFill>
              <a:srgbClr val="FFCC66"/>
            </a:solidFill>
            <a:ln w="19050">
              <a:solidFill>
                <a:srgbClr val="000000"/>
              </a:solidFill>
              <a:miter lim="800000"/>
            </a:ln>
          </p:spPr>
          <p:txBody>
            <a:bodyPr lIns="0" tIns="36000" rIns="0" bIns="0"/>
            <a:lstStyle/>
            <a:p>
              <a:pPr algn="ctr" eaLnBrk="0" hangingPunct="0"/>
              <a:r>
                <a:rPr kumimoji="0" lang="zh-CN" altLang="en-US" sz="2000">
                  <a:solidFill>
                    <a:srgbClr val="663300"/>
                  </a:solidFill>
                  <a:latin typeface="华文新魏" panose="02010800040101010101" pitchFamily="2" charset="-122"/>
                  <a:ea typeface="华文新魏" panose="02010800040101010101" pitchFamily="2" charset="-122"/>
                </a:rPr>
                <a:t>预输入程序</a:t>
              </a:r>
            </a:p>
          </p:txBody>
        </p:sp>
        <p:sp>
          <p:nvSpPr>
            <p:cNvPr id="78854" name="Oval 6"/>
            <p:cNvSpPr>
              <a:spLocks noChangeArrowheads="1"/>
            </p:cNvSpPr>
            <p:nvPr/>
          </p:nvSpPr>
          <p:spPr bwMode="auto">
            <a:xfrm>
              <a:off x="3767" y="1200"/>
              <a:ext cx="889" cy="164"/>
            </a:xfrm>
            <a:prstGeom prst="ellipse">
              <a:avLst/>
            </a:prstGeom>
            <a:solidFill>
              <a:schemeClr val="accent1"/>
            </a:solidFill>
            <a:ln w="19050">
              <a:solidFill>
                <a:srgbClr val="000000"/>
              </a:solidFill>
              <a:round/>
            </a:ln>
          </p:spPr>
          <p:txBody>
            <a:bodyPr/>
            <a:lstStyle/>
            <a:p>
              <a:endParaRPr lang="zh-CN" altLang="en-US"/>
            </a:p>
          </p:txBody>
        </p:sp>
        <p:sp>
          <p:nvSpPr>
            <p:cNvPr id="78855" name="Oval 7"/>
            <p:cNvSpPr>
              <a:spLocks noChangeArrowheads="1"/>
            </p:cNvSpPr>
            <p:nvPr/>
          </p:nvSpPr>
          <p:spPr bwMode="auto">
            <a:xfrm>
              <a:off x="3767" y="3820"/>
              <a:ext cx="889" cy="164"/>
            </a:xfrm>
            <a:prstGeom prst="ellipse">
              <a:avLst/>
            </a:prstGeom>
            <a:solidFill>
              <a:schemeClr val="accent1"/>
            </a:solidFill>
            <a:ln w="19050">
              <a:solidFill>
                <a:srgbClr val="000000"/>
              </a:solidFill>
              <a:round/>
            </a:ln>
          </p:spPr>
          <p:txBody>
            <a:bodyPr/>
            <a:lstStyle/>
            <a:p>
              <a:endParaRPr lang="zh-CN" altLang="en-US"/>
            </a:p>
          </p:txBody>
        </p:sp>
        <p:sp>
          <p:nvSpPr>
            <p:cNvPr id="78856" name="Line 8"/>
            <p:cNvSpPr>
              <a:spLocks noChangeShapeType="1"/>
            </p:cNvSpPr>
            <p:nvPr/>
          </p:nvSpPr>
          <p:spPr bwMode="auto">
            <a:xfrm>
              <a:off x="3767" y="1282"/>
              <a:ext cx="0" cy="2620"/>
            </a:xfrm>
            <a:prstGeom prst="line">
              <a:avLst/>
            </a:prstGeom>
            <a:noFill/>
            <a:ln w="19050">
              <a:solidFill>
                <a:srgbClr val="000000"/>
              </a:solidFill>
              <a:round/>
            </a:ln>
          </p:spPr>
          <p:txBody>
            <a:bodyPr/>
            <a:lstStyle/>
            <a:p>
              <a:endParaRPr lang="zh-CN" altLang="en-US"/>
            </a:p>
          </p:txBody>
        </p:sp>
        <p:sp>
          <p:nvSpPr>
            <p:cNvPr id="78857" name="Line 9"/>
            <p:cNvSpPr>
              <a:spLocks noChangeShapeType="1"/>
            </p:cNvSpPr>
            <p:nvPr/>
          </p:nvSpPr>
          <p:spPr bwMode="auto">
            <a:xfrm>
              <a:off x="4656" y="1282"/>
              <a:ext cx="0" cy="2620"/>
            </a:xfrm>
            <a:prstGeom prst="line">
              <a:avLst/>
            </a:prstGeom>
            <a:noFill/>
            <a:ln w="19050">
              <a:solidFill>
                <a:srgbClr val="000000"/>
              </a:solidFill>
              <a:round/>
            </a:ln>
          </p:spPr>
          <p:txBody>
            <a:bodyPr/>
            <a:lstStyle/>
            <a:p>
              <a:endParaRPr lang="zh-CN" altLang="en-US"/>
            </a:p>
          </p:txBody>
        </p:sp>
        <p:sp>
          <p:nvSpPr>
            <p:cNvPr id="78858" name="Text Box 10"/>
            <p:cNvSpPr txBox="1">
              <a:spLocks noChangeArrowheads="1"/>
            </p:cNvSpPr>
            <p:nvPr/>
          </p:nvSpPr>
          <p:spPr bwMode="auto">
            <a:xfrm>
              <a:off x="3814" y="1773"/>
              <a:ext cx="795" cy="244"/>
            </a:xfrm>
            <a:prstGeom prst="rect">
              <a:avLst/>
            </a:prstGeom>
            <a:solidFill>
              <a:schemeClr val="accent1"/>
            </a:solidFill>
            <a:ln w="19050">
              <a:solidFill>
                <a:srgbClr val="000000"/>
              </a:solidFill>
              <a:miter lim="800000"/>
            </a:ln>
          </p:spPr>
          <p:txBody>
            <a:bodyPr lIns="0" tIns="0" rIns="0" bIns="0"/>
            <a:lstStyle/>
            <a:p>
              <a:pPr algn="ctr" eaLnBrk="0" hangingPunct="0"/>
              <a:r>
                <a:rPr kumimoji="0" lang="zh-CN" altLang="en-US" sz="1800">
                  <a:solidFill>
                    <a:srgbClr val="663300"/>
                  </a:solidFill>
                  <a:latin typeface="华文新魏" panose="02010800040101010101" pitchFamily="2" charset="-122"/>
                  <a:ea typeface="华文新魏" panose="02010800040101010101" pitchFamily="2" charset="-122"/>
                </a:rPr>
                <a:t>作业</a:t>
              </a:r>
              <a:r>
                <a:rPr kumimoji="0" lang="en-US" altLang="zh-CN" sz="1800">
                  <a:solidFill>
                    <a:srgbClr val="663300"/>
                  </a:solidFill>
                  <a:latin typeface="华文新魏" panose="02010800040101010101" pitchFamily="2" charset="-122"/>
                  <a:ea typeface="华文新魏" panose="02010800040101010101" pitchFamily="2" charset="-122"/>
                </a:rPr>
                <a:t>1</a:t>
              </a:r>
              <a:r>
                <a:rPr kumimoji="0" lang="zh-CN" altLang="en-US" sz="1800">
                  <a:solidFill>
                    <a:srgbClr val="663300"/>
                  </a:solidFill>
                  <a:latin typeface="华文新魏" panose="02010800040101010101" pitchFamily="2" charset="-122"/>
                  <a:ea typeface="华文新魏" panose="02010800040101010101" pitchFamily="2" charset="-122"/>
                </a:rPr>
                <a:t>信息</a:t>
              </a:r>
            </a:p>
          </p:txBody>
        </p:sp>
        <p:sp>
          <p:nvSpPr>
            <p:cNvPr id="78859" name="Line 11"/>
            <p:cNvSpPr>
              <a:spLocks noChangeShapeType="1"/>
            </p:cNvSpPr>
            <p:nvPr/>
          </p:nvSpPr>
          <p:spPr bwMode="auto">
            <a:xfrm>
              <a:off x="3299" y="2674"/>
              <a:ext cx="515" cy="246"/>
            </a:xfrm>
            <a:prstGeom prst="line">
              <a:avLst/>
            </a:prstGeom>
            <a:noFill/>
            <a:ln w="19050">
              <a:solidFill>
                <a:srgbClr val="000000"/>
              </a:solidFill>
              <a:round/>
              <a:tailEnd type="triangle" w="med" len="med"/>
            </a:ln>
          </p:spPr>
          <p:txBody>
            <a:bodyPr/>
            <a:lstStyle/>
            <a:p>
              <a:endParaRPr lang="zh-CN" altLang="en-US"/>
            </a:p>
          </p:txBody>
        </p:sp>
        <p:sp>
          <p:nvSpPr>
            <p:cNvPr id="78860" name="Line 12"/>
            <p:cNvSpPr>
              <a:spLocks noChangeShapeType="1"/>
            </p:cNvSpPr>
            <p:nvPr/>
          </p:nvSpPr>
          <p:spPr bwMode="auto">
            <a:xfrm flipH="1">
              <a:off x="3299" y="2264"/>
              <a:ext cx="515" cy="328"/>
            </a:xfrm>
            <a:prstGeom prst="line">
              <a:avLst/>
            </a:prstGeom>
            <a:noFill/>
            <a:ln w="19050">
              <a:solidFill>
                <a:srgbClr val="000000"/>
              </a:solidFill>
              <a:round/>
              <a:tailEnd type="triangle" w="med" len="med"/>
            </a:ln>
          </p:spPr>
          <p:txBody>
            <a:bodyPr/>
            <a:lstStyle/>
            <a:p>
              <a:endParaRPr lang="zh-CN" altLang="en-US"/>
            </a:p>
          </p:txBody>
        </p:sp>
        <p:sp>
          <p:nvSpPr>
            <p:cNvPr id="78861" name="Line 13"/>
            <p:cNvSpPr>
              <a:spLocks noChangeShapeType="1"/>
            </p:cNvSpPr>
            <p:nvPr/>
          </p:nvSpPr>
          <p:spPr bwMode="auto">
            <a:xfrm flipH="1">
              <a:off x="3345" y="3165"/>
              <a:ext cx="469" cy="246"/>
            </a:xfrm>
            <a:prstGeom prst="line">
              <a:avLst/>
            </a:prstGeom>
            <a:noFill/>
            <a:ln w="19050">
              <a:solidFill>
                <a:srgbClr val="000000"/>
              </a:solidFill>
              <a:round/>
              <a:tailEnd type="triangle" w="med" len="med"/>
            </a:ln>
          </p:spPr>
          <p:txBody>
            <a:bodyPr/>
            <a:lstStyle/>
            <a:p>
              <a:endParaRPr lang="zh-CN" altLang="en-US"/>
            </a:p>
          </p:txBody>
        </p:sp>
        <p:sp>
          <p:nvSpPr>
            <p:cNvPr id="78862" name="Line 14"/>
            <p:cNvSpPr>
              <a:spLocks noChangeShapeType="1"/>
            </p:cNvSpPr>
            <p:nvPr/>
          </p:nvSpPr>
          <p:spPr bwMode="auto">
            <a:xfrm>
              <a:off x="3299" y="1446"/>
              <a:ext cx="515" cy="573"/>
            </a:xfrm>
            <a:prstGeom prst="line">
              <a:avLst/>
            </a:prstGeom>
            <a:noFill/>
            <a:ln w="19050">
              <a:solidFill>
                <a:srgbClr val="000000"/>
              </a:solidFill>
              <a:round/>
              <a:tailEnd type="triangle" w="med" len="med"/>
            </a:ln>
          </p:spPr>
          <p:txBody>
            <a:bodyPr/>
            <a:lstStyle/>
            <a:p>
              <a:endParaRPr lang="zh-CN" altLang="en-US"/>
            </a:p>
          </p:txBody>
        </p:sp>
        <p:sp>
          <p:nvSpPr>
            <p:cNvPr id="78863" name="Text Box 15"/>
            <p:cNvSpPr txBox="1">
              <a:spLocks noChangeArrowheads="1"/>
            </p:cNvSpPr>
            <p:nvPr/>
          </p:nvSpPr>
          <p:spPr bwMode="auto">
            <a:xfrm>
              <a:off x="3814" y="2019"/>
              <a:ext cx="795" cy="244"/>
            </a:xfrm>
            <a:prstGeom prst="rect">
              <a:avLst/>
            </a:prstGeom>
            <a:solidFill>
              <a:schemeClr val="accent1"/>
            </a:solidFill>
            <a:ln w="19050">
              <a:solidFill>
                <a:srgbClr val="000000"/>
              </a:solidFill>
              <a:miter lim="800000"/>
            </a:ln>
          </p:spPr>
          <p:txBody>
            <a:bodyPr lIns="0" tIns="0" rIns="0" bIns="0"/>
            <a:lstStyle/>
            <a:p>
              <a:pPr algn="ctr" eaLnBrk="0" hangingPunct="0"/>
              <a:r>
                <a:rPr kumimoji="0" lang="en-US" altLang="zh-CN" sz="1800" b="1">
                  <a:solidFill>
                    <a:srgbClr val="663300"/>
                  </a:solidFill>
                  <a:ea typeface="华文新魏" panose="02010800040101010101" pitchFamily="2" charset="-122"/>
                </a:rPr>
                <a:t>…</a:t>
              </a:r>
              <a:endParaRPr kumimoji="0" lang="en-US" altLang="zh-CN" sz="1800" b="1">
                <a:solidFill>
                  <a:srgbClr val="663300"/>
                </a:solidFill>
                <a:latin typeface="华文新魏" panose="02010800040101010101" pitchFamily="2" charset="-122"/>
                <a:ea typeface="华文新魏" panose="02010800040101010101" pitchFamily="2" charset="-122"/>
              </a:endParaRPr>
            </a:p>
          </p:txBody>
        </p:sp>
        <p:sp>
          <p:nvSpPr>
            <p:cNvPr id="78864" name="Text Box 16"/>
            <p:cNvSpPr txBox="1">
              <a:spLocks noChangeArrowheads="1"/>
            </p:cNvSpPr>
            <p:nvPr/>
          </p:nvSpPr>
          <p:spPr bwMode="auto">
            <a:xfrm>
              <a:off x="3814" y="2264"/>
              <a:ext cx="795" cy="245"/>
            </a:xfrm>
            <a:prstGeom prst="rect">
              <a:avLst/>
            </a:prstGeom>
            <a:solidFill>
              <a:schemeClr val="accent1"/>
            </a:solidFill>
            <a:ln w="19050">
              <a:solidFill>
                <a:srgbClr val="000000"/>
              </a:solidFill>
              <a:miter lim="800000"/>
            </a:ln>
          </p:spPr>
          <p:txBody>
            <a:bodyPr lIns="0" tIns="0" rIns="0" bIns="0"/>
            <a:lstStyle/>
            <a:p>
              <a:pPr algn="ctr" eaLnBrk="0" hangingPunct="0"/>
              <a:r>
                <a:rPr kumimoji="0" lang="zh-CN" altLang="en-US" sz="1800">
                  <a:solidFill>
                    <a:srgbClr val="663300"/>
                  </a:solidFill>
                  <a:latin typeface="华文新魏" panose="02010800040101010101" pitchFamily="2" charset="-122"/>
                  <a:ea typeface="华文新魏" panose="02010800040101010101" pitchFamily="2" charset="-122"/>
                </a:rPr>
                <a:t>作业</a:t>
              </a:r>
              <a:r>
                <a:rPr kumimoji="0" lang="en-US" altLang="zh-CN" sz="1800">
                  <a:solidFill>
                    <a:srgbClr val="663300"/>
                  </a:solidFill>
                  <a:latin typeface="华文新魏" panose="02010800040101010101" pitchFamily="2" charset="-122"/>
                  <a:ea typeface="华文新魏" panose="02010800040101010101" pitchFamily="2" charset="-122"/>
                </a:rPr>
                <a:t>n</a:t>
              </a:r>
              <a:r>
                <a:rPr kumimoji="0" lang="zh-CN" altLang="en-US" sz="1800">
                  <a:solidFill>
                    <a:srgbClr val="663300"/>
                  </a:solidFill>
                  <a:latin typeface="华文新魏" panose="02010800040101010101" pitchFamily="2" charset="-122"/>
                  <a:ea typeface="华文新魏" panose="02010800040101010101" pitchFamily="2" charset="-122"/>
                </a:rPr>
                <a:t>信息</a:t>
              </a:r>
            </a:p>
          </p:txBody>
        </p:sp>
        <p:sp>
          <p:nvSpPr>
            <p:cNvPr id="78865" name="Text Box 17"/>
            <p:cNvSpPr txBox="1">
              <a:spLocks noChangeArrowheads="1"/>
            </p:cNvSpPr>
            <p:nvPr/>
          </p:nvSpPr>
          <p:spPr bwMode="auto">
            <a:xfrm>
              <a:off x="3814" y="1446"/>
              <a:ext cx="782" cy="244"/>
            </a:xfrm>
            <a:prstGeom prst="rect">
              <a:avLst/>
            </a:prstGeom>
            <a:solidFill>
              <a:schemeClr val="accent1"/>
            </a:solidFill>
            <a:ln w="19050">
              <a:noFill/>
              <a:miter lim="800000"/>
            </a:ln>
          </p:spPr>
          <p:txBody>
            <a:bodyPr lIns="0" tIns="0" rIns="0" bIns="0"/>
            <a:lstStyle/>
            <a:p>
              <a:pPr algn="ctr" eaLnBrk="0" hangingPunct="0"/>
              <a:r>
                <a:rPr kumimoji="0" lang="zh-CN" altLang="en-US" sz="2000">
                  <a:solidFill>
                    <a:srgbClr val="663300"/>
                  </a:solidFill>
                  <a:latin typeface="华文新魏" panose="02010800040101010101" pitchFamily="2" charset="-122"/>
                  <a:ea typeface="华文新魏" panose="02010800040101010101" pitchFamily="2" charset="-122"/>
                </a:rPr>
                <a:t>输入井</a:t>
              </a:r>
            </a:p>
          </p:txBody>
        </p:sp>
        <p:sp>
          <p:nvSpPr>
            <p:cNvPr id="78866" name="Text Box 18"/>
            <p:cNvSpPr txBox="1">
              <a:spLocks noChangeArrowheads="1"/>
            </p:cNvSpPr>
            <p:nvPr/>
          </p:nvSpPr>
          <p:spPr bwMode="auto">
            <a:xfrm>
              <a:off x="3814" y="2675"/>
              <a:ext cx="795" cy="245"/>
            </a:xfrm>
            <a:prstGeom prst="rect">
              <a:avLst/>
            </a:prstGeom>
            <a:solidFill>
              <a:schemeClr val="accent1"/>
            </a:solidFill>
            <a:ln w="19050">
              <a:solidFill>
                <a:srgbClr val="000000"/>
              </a:solidFill>
              <a:miter lim="800000"/>
            </a:ln>
          </p:spPr>
          <p:txBody>
            <a:bodyPr lIns="0" tIns="0" rIns="0" bIns="0"/>
            <a:lstStyle/>
            <a:p>
              <a:pPr algn="ctr" eaLnBrk="0" hangingPunct="0"/>
              <a:r>
                <a:rPr kumimoji="0" lang="zh-CN" altLang="en-US" sz="1800">
                  <a:solidFill>
                    <a:srgbClr val="663300"/>
                  </a:solidFill>
                  <a:latin typeface="华文新魏" panose="02010800040101010101" pitchFamily="2" charset="-122"/>
                  <a:ea typeface="华文新魏" panose="02010800040101010101" pitchFamily="2" charset="-122"/>
                </a:rPr>
                <a:t>作业</a:t>
              </a:r>
              <a:r>
                <a:rPr kumimoji="0" lang="en-US" altLang="zh-CN" sz="1800">
                  <a:solidFill>
                    <a:srgbClr val="663300"/>
                  </a:solidFill>
                  <a:latin typeface="华文新魏" panose="02010800040101010101" pitchFamily="2" charset="-122"/>
                  <a:ea typeface="华文新魏" panose="02010800040101010101" pitchFamily="2" charset="-122"/>
                </a:rPr>
                <a:t>1</a:t>
              </a:r>
              <a:r>
                <a:rPr kumimoji="0" lang="zh-CN" altLang="en-US" sz="1800">
                  <a:solidFill>
                    <a:srgbClr val="663300"/>
                  </a:solidFill>
                  <a:latin typeface="华文新魏" panose="02010800040101010101" pitchFamily="2" charset="-122"/>
                  <a:ea typeface="华文新魏" panose="02010800040101010101" pitchFamily="2" charset="-122"/>
                </a:rPr>
                <a:t>结果</a:t>
              </a:r>
            </a:p>
          </p:txBody>
        </p:sp>
        <p:sp>
          <p:nvSpPr>
            <p:cNvPr id="78867" name="Text Box 19"/>
            <p:cNvSpPr txBox="1">
              <a:spLocks noChangeArrowheads="1"/>
            </p:cNvSpPr>
            <p:nvPr/>
          </p:nvSpPr>
          <p:spPr bwMode="auto">
            <a:xfrm>
              <a:off x="3814" y="2921"/>
              <a:ext cx="795" cy="244"/>
            </a:xfrm>
            <a:prstGeom prst="rect">
              <a:avLst/>
            </a:prstGeom>
            <a:solidFill>
              <a:schemeClr val="accent1"/>
            </a:solidFill>
            <a:ln w="19050">
              <a:solidFill>
                <a:srgbClr val="000000"/>
              </a:solidFill>
              <a:miter lim="800000"/>
            </a:ln>
          </p:spPr>
          <p:txBody>
            <a:bodyPr lIns="0" tIns="0" rIns="0" bIns="0"/>
            <a:lstStyle/>
            <a:p>
              <a:pPr algn="ctr" eaLnBrk="0" hangingPunct="0"/>
              <a:r>
                <a:rPr kumimoji="0" lang="en-US" altLang="zh-CN" sz="1800" b="1">
                  <a:solidFill>
                    <a:srgbClr val="663300"/>
                  </a:solidFill>
                  <a:ea typeface="华文新魏" panose="02010800040101010101" pitchFamily="2" charset="-122"/>
                </a:rPr>
                <a:t>…</a:t>
              </a:r>
              <a:endParaRPr kumimoji="0" lang="en-US" altLang="zh-CN" sz="1800" b="1">
                <a:solidFill>
                  <a:srgbClr val="663300"/>
                </a:solidFill>
                <a:latin typeface="华文新魏" panose="02010800040101010101" pitchFamily="2" charset="-122"/>
                <a:ea typeface="华文新魏" panose="02010800040101010101" pitchFamily="2" charset="-122"/>
              </a:endParaRPr>
            </a:p>
          </p:txBody>
        </p:sp>
        <p:sp>
          <p:nvSpPr>
            <p:cNvPr id="78868" name="Text Box 20"/>
            <p:cNvSpPr txBox="1">
              <a:spLocks noChangeArrowheads="1"/>
            </p:cNvSpPr>
            <p:nvPr/>
          </p:nvSpPr>
          <p:spPr bwMode="auto">
            <a:xfrm>
              <a:off x="3814" y="3165"/>
              <a:ext cx="795" cy="244"/>
            </a:xfrm>
            <a:prstGeom prst="rect">
              <a:avLst/>
            </a:prstGeom>
            <a:solidFill>
              <a:schemeClr val="accent1"/>
            </a:solidFill>
            <a:ln w="19050">
              <a:solidFill>
                <a:srgbClr val="000000"/>
              </a:solidFill>
              <a:miter lim="800000"/>
            </a:ln>
          </p:spPr>
          <p:txBody>
            <a:bodyPr lIns="0" tIns="0" rIns="0" bIns="0"/>
            <a:lstStyle/>
            <a:p>
              <a:pPr algn="ctr" eaLnBrk="0" hangingPunct="0"/>
              <a:r>
                <a:rPr kumimoji="0" lang="zh-CN" altLang="en-US" sz="1800">
                  <a:solidFill>
                    <a:srgbClr val="663300"/>
                  </a:solidFill>
                  <a:latin typeface="华文新魏" panose="02010800040101010101" pitchFamily="2" charset="-122"/>
                  <a:ea typeface="华文新魏" panose="02010800040101010101" pitchFamily="2" charset="-122"/>
                </a:rPr>
                <a:t>作业</a:t>
              </a:r>
              <a:r>
                <a:rPr kumimoji="0" lang="en-US" altLang="zh-CN" sz="1800">
                  <a:solidFill>
                    <a:srgbClr val="663300"/>
                  </a:solidFill>
                  <a:latin typeface="华文新魏" panose="02010800040101010101" pitchFamily="2" charset="-122"/>
                  <a:ea typeface="华文新魏" panose="02010800040101010101" pitchFamily="2" charset="-122"/>
                </a:rPr>
                <a:t>n</a:t>
              </a:r>
              <a:r>
                <a:rPr kumimoji="0" lang="zh-CN" altLang="en-US" sz="1800">
                  <a:solidFill>
                    <a:srgbClr val="663300"/>
                  </a:solidFill>
                  <a:latin typeface="华文新魏" panose="02010800040101010101" pitchFamily="2" charset="-122"/>
                  <a:ea typeface="华文新魏" panose="02010800040101010101" pitchFamily="2" charset="-122"/>
                </a:rPr>
                <a:t>结果</a:t>
              </a:r>
            </a:p>
          </p:txBody>
        </p:sp>
        <p:sp>
          <p:nvSpPr>
            <p:cNvPr id="78869" name="Text Box 21"/>
            <p:cNvSpPr txBox="1">
              <a:spLocks noChangeArrowheads="1"/>
            </p:cNvSpPr>
            <p:nvPr/>
          </p:nvSpPr>
          <p:spPr bwMode="auto">
            <a:xfrm>
              <a:off x="3827" y="3494"/>
              <a:ext cx="782" cy="244"/>
            </a:xfrm>
            <a:prstGeom prst="rect">
              <a:avLst/>
            </a:prstGeom>
            <a:solidFill>
              <a:schemeClr val="accent1"/>
            </a:solidFill>
            <a:ln w="19050">
              <a:noFill/>
              <a:miter lim="800000"/>
            </a:ln>
          </p:spPr>
          <p:txBody>
            <a:bodyPr lIns="0" tIns="0" rIns="0" bIns="0"/>
            <a:lstStyle/>
            <a:p>
              <a:pPr algn="ctr" eaLnBrk="0" hangingPunct="0"/>
              <a:r>
                <a:rPr kumimoji="0" lang="zh-CN" altLang="en-US" sz="2000">
                  <a:solidFill>
                    <a:srgbClr val="663300"/>
                  </a:solidFill>
                  <a:latin typeface="华文新魏" panose="02010800040101010101" pitchFamily="2" charset="-122"/>
                  <a:ea typeface="华文新魏" panose="02010800040101010101" pitchFamily="2" charset="-122"/>
                </a:rPr>
                <a:t>输出井</a:t>
              </a:r>
            </a:p>
          </p:txBody>
        </p:sp>
        <p:sp>
          <p:nvSpPr>
            <p:cNvPr id="78870" name="Text Box 22"/>
            <p:cNvSpPr txBox="1">
              <a:spLocks noChangeArrowheads="1"/>
            </p:cNvSpPr>
            <p:nvPr/>
          </p:nvSpPr>
          <p:spPr bwMode="auto">
            <a:xfrm>
              <a:off x="2458" y="3247"/>
              <a:ext cx="887" cy="328"/>
            </a:xfrm>
            <a:prstGeom prst="rect">
              <a:avLst/>
            </a:prstGeom>
            <a:solidFill>
              <a:srgbClr val="FFCC66"/>
            </a:solidFill>
            <a:ln w="19050">
              <a:solidFill>
                <a:srgbClr val="000000"/>
              </a:solidFill>
              <a:miter lim="800000"/>
            </a:ln>
          </p:spPr>
          <p:txBody>
            <a:bodyPr lIns="0" tIns="36000" rIns="0" bIns="0"/>
            <a:lstStyle/>
            <a:p>
              <a:pPr algn="ctr" eaLnBrk="0" hangingPunct="0"/>
              <a:r>
                <a:rPr kumimoji="0" lang="zh-CN" altLang="en-US" sz="2000">
                  <a:solidFill>
                    <a:srgbClr val="663300"/>
                  </a:solidFill>
                  <a:latin typeface="华文新魏" panose="02010800040101010101" pitchFamily="2" charset="-122"/>
                  <a:ea typeface="华文新魏" panose="02010800040101010101" pitchFamily="2" charset="-122"/>
                </a:rPr>
                <a:t>缓输出程序</a:t>
              </a:r>
            </a:p>
          </p:txBody>
        </p:sp>
        <p:sp>
          <p:nvSpPr>
            <p:cNvPr id="78871" name="Text Box 23"/>
            <p:cNvSpPr txBox="1">
              <a:spLocks noChangeArrowheads="1"/>
            </p:cNvSpPr>
            <p:nvPr/>
          </p:nvSpPr>
          <p:spPr bwMode="auto">
            <a:xfrm>
              <a:off x="2784" y="2346"/>
              <a:ext cx="516" cy="574"/>
            </a:xfrm>
            <a:prstGeom prst="rect">
              <a:avLst/>
            </a:prstGeom>
            <a:solidFill>
              <a:srgbClr val="FFCC66"/>
            </a:solidFill>
            <a:ln w="19050">
              <a:solidFill>
                <a:srgbClr val="000000"/>
              </a:solidFill>
              <a:miter lim="800000"/>
            </a:ln>
          </p:spPr>
          <p:txBody>
            <a:bodyPr lIns="0" tIns="36000" rIns="0" bIns="0"/>
            <a:lstStyle/>
            <a:p>
              <a:pPr algn="ctr" eaLnBrk="0" hangingPunct="0"/>
              <a:r>
                <a:rPr kumimoji="0" lang="zh-CN" altLang="en-US" sz="2000">
                  <a:solidFill>
                    <a:srgbClr val="663300"/>
                  </a:solidFill>
                  <a:latin typeface="华文新魏" panose="02010800040101010101" pitchFamily="2" charset="-122"/>
                  <a:ea typeface="华文新魏" panose="02010800040101010101" pitchFamily="2" charset="-122"/>
                </a:rPr>
                <a:t>井管理</a:t>
              </a:r>
            </a:p>
            <a:p>
              <a:pPr algn="ctr" eaLnBrk="0" hangingPunct="0"/>
              <a:r>
                <a:rPr kumimoji="0" lang="zh-CN" altLang="en-US" sz="2000">
                  <a:solidFill>
                    <a:srgbClr val="663300"/>
                  </a:solidFill>
                  <a:latin typeface="华文新魏" panose="02010800040101010101" pitchFamily="2" charset="-122"/>
                  <a:ea typeface="华文新魏" panose="02010800040101010101" pitchFamily="2" charset="-122"/>
                </a:rPr>
                <a:t>程序</a:t>
              </a:r>
            </a:p>
          </p:txBody>
        </p:sp>
        <p:sp>
          <p:nvSpPr>
            <p:cNvPr id="78872" name="Text Box 24"/>
            <p:cNvSpPr txBox="1">
              <a:spLocks noChangeArrowheads="1"/>
            </p:cNvSpPr>
            <p:nvPr/>
          </p:nvSpPr>
          <p:spPr bwMode="auto">
            <a:xfrm>
              <a:off x="1426" y="2510"/>
              <a:ext cx="748" cy="328"/>
            </a:xfrm>
            <a:prstGeom prst="rect">
              <a:avLst/>
            </a:prstGeom>
            <a:solidFill>
              <a:srgbClr val="FFCC66"/>
            </a:solidFill>
            <a:ln w="19050">
              <a:solidFill>
                <a:srgbClr val="000000"/>
              </a:solidFill>
              <a:miter lim="800000"/>
            </a:ln>
          </p:spPr>
          <p:txBody>
            <a:bodyPr lIns="0" tIns="36000" rIns="0" bIns="0"/>
            <a:lstStyle/>
            <a:p>
              <a:pPr algn="ctr" eaLnBrk="0" hangingPunct="0"/>
              <a:r>
                <a:rPr kumimoji="0" lang="zh-CN" altLang="en-US" sz="2000">
                  <a:solidFill>
                    <a:srgbClr val="663300"/>
                  </a:solidFill>
                  <a:latin typeface="华文新魏" panose="02010800040101010101" pitchFamily="2" charset="-122"/>
                  <a:ea typeface="华文新魏" panose="02010800040101010101" pitchFamily="2" charset="-122"/>
                </a:rPr>
                <a:t>运行作业</a:t>
              </a:r>
            </a:p>
          </p:txBody>
        </p:sp>
        <p:sp>
          <p:nvSpPr>
            <p:cNvPr id="78873" name="Text Box 25"/>
            <p:cNvSpPr txBox="1">
              <a:spLocks noChangeArrowheads="1"/>
            </p:cNvSpPr>
            <p:nvPr/>
          </p:nvSpPr>
          <p:spPr bwMode="auto">
            <a:xfrm>
              <a:off x="1473" y="1282"/>
              <a:ext cx="701" cy="327"/>
            </a:xfrm>
            <a:prstGeom prst="rect">
              <a:avLst/>
            </a:prstGeom>
            <a:solidFill>
              <a:schemeClr val="accent1"/>
            </a:solidFill>
            <a:ln w="19050">
              <a:solidFill>
                <a:srgbClr val="000000"/>
              </a:solidFill>
              <a:miter lim="800000"/>
            </a:ln>
          </p:spPr>
          <p:txBody>
            <a:bodyPr lIns="0" tIns="36000" rIns="0" bIns="0"/>
            <a:lstStyle/>
            <a:p>
              <a:pPr algn="ctr" eaLnBrk="0" hangingPunct="0"/>
              <a:r>
                <a:rPr kumimoji="0" lang="zh-CN" altLang="en-US" sz="2000">
                  <a:solidFill>
                    <a:srgbClr val="663300"/>
                  </a:solidFill>
                  <a:latin typeface="华文新魏" panose="02010800040101010101" pitchFamily="2" charset="-122"/>
                  <a:ea typeface="华文新魏" panose="02010800040101010101" pitchFamily="2" charset="-122"/>
                </a:rPr>
                <a:t>输入设备</a:t>
              </a:r>
            </a:p>
          </p:txBody>
        </p:sp>
        <p:sp>
          <p:nvSpPr>
            <p:cNvPr id="78874" name="Text Box 26"/>
            <p:cNvSpPr txBox="1">
              <a:spLocks noChangeArrowheads="1"/>
            </p:cNvSpPr>
            <p:nvPr/>
          </p:nvSpPr>
          <p:spPr bwMode="auto">
            <a:xfrm>
              <a:off x="1520" y="3247"/>
              <a:ext cx="701" cy="328"/>
            </a:xfrm>
            <a:prstGeom prst="rect">
              <a:avLst/>
            </a:prstGeom>
            <a:solidFill>
              <a:schemeClr val="accent1"/>
            </a:solidFill>
            <a:ln w="19050">
              <a:solidFill>
                <a:srgbClr val="000000"/>
              </a:solidFill>
              <a:miter lim="800000"/>
            </a:ln>
          </p:spPr>
          <p:txBody>
            <a:bodyPr lIns="0" tIns="36000" rIns="0" bIns="0"/>
            <a:lstStyle/>
            <a:p>
              <a:pPr algn="ctr" eaLnBrk="0" hangingPunct="0"/>
              <a:r>
                <a:rPr kumimoji="0" lang="zh-CN" altLang="en-US" sz="2000">
                  <a:solidFill>
                    <a:srgbClr val="663300"/>
                  </a:solidFill>
                  <a:latin typeface="华文新魏" panose="02010800040101010101" pitchFamily="2" charset="-122"/>
                  <a:ea typeface="华文新魏" panose="02010800040101010101" pitchFamily="2" charset="-122"/>
                </a:rPr>
                <a:t>输出设备</a:t>
              </a:r>
            </a:p>
          </p:txBody>
        </p:sp>
        <p:sp>
          <p:nvSpPr>
            <p:cNvPr id="78875" name="AutoShape 27"/>
            <p:cNvSpPr>
              <a:spLocks noChangeArrowheads="1"/>
            </p:cNvSpPr>
            <p:nvPr/>
          </p:nvSpPr>
          <p:spPr bwMode="auto">
            <a:xfrm>
              <a:off x="631" y="3247"/>
              <a:ext cx="655" cy="491"/>
            </a:xfrm>
            <a:prstGeom prst="flowChartMultidocument">
              <a:avLst/>
            </a:prstGeom>
            <a:solidFill>
              <a:schemeClr val="accent1"/>
            </a:solidFill>
            <a:ln w="9525">
              <a:solidFill>
                <a:srgbClr val="000000"/>
              </a:solidFill>
              <a:miter lim="800000"/>
            </a:ln>
          </p:spPr>
          <p:txBody>
            <a:bodyPr/>
            <a:lstStyle/>
            <a:p>
              <a:endParaRPr lang="zh-CN" altLang="en-US"/>
            </a:p>
          </p:txBody>
        </p:sp>
        <p:sp>
          <p:nvSpPr>
            <p:cNvPr id="78876" name="AutoShape 28"/>
            <p:cNvSpPr>
              <a:spLocks noChangeArrowheads="1"/>
            </p:cNvSpPr>
            <p:nvPr/>
          </p:nvSpPr>
          <p:spPr bwMode="auto">
            <a:xfrm>
              <a:off x="678" y="1200"/>
              <a:ext cx="548" cy="378"/>
            </a:xfrm>
            <a:prstGeom prst="flowChartManualInput">
              <a:avLst/>
            </a:prstGeom>
            <a:solidFill>
              <a:schemeClr val="accent1"/>
            </a:solidFill>
            <a:ln w="9525">
              <a:solidFill>
                <a:srgbClr val="000000"/>
              </a:solidFill>
              <a:miter lim="800000"/>
            </a:ln>
          </p:spPr>
          <p:txBody>
            <a:bodyPr/>
            <a:lstStyle/>
            <a:p>
              <a:endParaRPr lang="zh-CN" altLang="en-US"/>
            </a:p>
          </p:txBody>
        </p:sp>
        <p:sp>
          <p:nvSpPr>
            <p:cNvPr id="78877" name="AutoShape 29"/>
            <p:cNvSpPr>
              <a:spLocks noChangeArrowheads="1"/>
            </p:cNvSpPr>
            <p:nvPr/>
          </p:nvSpPr>
          <p:spPr bwMode="auto">
            <a:xfrm>
              <a:off x="631" y="1282"/>
              <a:ext cx="548" cy="378"/>
            </a:xfrm>
            <a:prstGeom prst="flowChartManualInput">
              <a:avLst/>
            </a:prstGeom>
            <a:solidFill>
              <a:schemeClr val="accent1"/>
            </a:solidFill>
            <a:ln w="9525">
              <a:solidFill>
                <a:srgbClr val="000000"/>
              </a:solidFill>
              <a:miter lim="800000"/>
            </a:ln>
          </p:spPr>
          <p:txBody>
            <a:bodyPr/>
            <a:lstStyle/>
            <a:p>
              <a:endParaRPr lang="zh-CN" altLang="en-US"/>
            </a:p>
          </p:txBody>
        </p:sp>
        <p:sp>
          <p:nvSpPr>
            <p:cNvPr id="78878" name="AutoShape 30"/>
            <p:cNvSpPr>
              <a:spLocks noChangeArrowheads="1"/>
            </p:cNvSpPr>
            <p:nvPr/>
          </p:nvSpPr>
          <p:spPr bwMode="auto">
            <a:xfrm>
              <a:off x="584" y="1364"/>
              <a:ext cx="548" cy="378"/>
            </a:xfrm>
            <a:prstGeom prst="flowChartManualInput">
              <a:avLst/>
            </a:prstGeom>
            <a:solidFill>
              <a:schemeClr val="accent1"/>
            </a:solidFill>
            <a:ln w="9525">
              <a:solidFill>
                <a:srgbClr val="000000"/>
              </a:solidFill>
              <a:miter lim="800000"/>
            </a:ln>
          </p:spPr>
          <p:txBody>
            <a:bodyPr/>
            <a:lstStyle/>
            <a:p>
              <a:endParaRPr lang="zh-CN" altLang="en-US"/>
            </a:p>
          </p:txBody>
        </p:sp>
        <p:sp>
          <p:nvSpPr>
            <p:cNvPr id="78879" name="Line 31"/>
            <p:cNvSpPr>
              <a:spLocks noChangeShapeType="1"/>
            </p:cNvSpPr>
            <p:nvPr/>
          </p:nvSpPr>
          <p:spPr bwMode="auto">
            <a:xfrm>
              <a:off x="2175" y="1446"/>
              <a:ext cx="234" cy="0"/>
            </a:xfrm>
            <a:prstGeom prst="line">
              <a:avLst/>
            </a:prstGeom>
            <a:noFill/>
            <a:ln w="19050">
              <a:solidFill>
                <a:srgbClr val="000000"/>
              </a:solidFill>
              <a:round/>
              <a:tailEnd type="triangle" w="med" len="med"/>
            </a:ln>
          </p:spPr>
          <p:txBody>
            <a:bodyPr/>
            <a:lstStyle/>
            <a:p>
              <a:endParaRPr lang="zh-CN" altLang="en-US"/>
            </a:p>
          </p:txBody>
        </p:sp>
        <p:sp>
          <p:nvSpPr>
            <p:cNvPr id="78880" name="Line 32"/>
            <p:cNvSpPr>
              <a:spLocks noChangeShapeType="1"/>
            </p:cNvSpPr>
            <p:nvPr/>
          </p:nvSpPr>
          <p:spPr bwMode="auto">
            <a:xfrm>
              <a:off x="1239" y="1446"/>
              <a:ext cx="234" cy="0"/>
            </a:xfrm>
            <a:prstGeom prst="line">
              <a:avLst/>
            </a:prstGeom>
            <a:noFill/>
            <a:ln w="19050">
              <a:solidFill>
                <a:srgbClr val="000000"/>
              </a:solidFill>
              <a:round/>
              <a:tailEnd type="triangle" w="med" len="med"/>
            </a:ln>
          </p:spPr>
          <p:txBody>
            <a:bodyPr/>
            <a:lstStyle/>
            <a:p>
              <a:endParaRPr lang="zh-CN" altLang="en-US"/>
            </a:p>
          </p:txBody>
        </p:sp>
        <p:sp>
          <p:nvSpPr>
            <p:cNvPr id="78881" name="Line 33"/>
            <p:cNvSpPr>
              <a:spLocks noChangeShapeType="1"/>
            </p:cNvSpPr>
            <p:nvPr/>
          </p:nvSpPr>
          <p:spPr bwMode="auto">
            <a:xfrm flipH="1">
              <a:off x="2222" y="3411"/>
              <a:ext cx="234" cy="0"/>
            </a:xfrm>
            <a:prstGeom prst="line">
              <a:avLst/>
            </a:prstGeom>
            <a:noFill/>
            <a:ln w="19050">
              <a:solidFill>
                <a:srgbClr val="000000"/>
              </a:solidFill>
              <a:round/>
              <a:tailEnd type="triangle" w="med" len="med"/>
            </a:ln>
          </p:spPr>
          <p:txBody>
            <a:bodyPr/>
            <a:lstStyle/>
            <a:p>
              <a:endParaRPr lang="zh-CN" altLang="en-US"/>
            </a:p>
          </p:txBody>
        </p:sp>
        <p:sp>
          <p:nvSpPr>
            <p:cNvPr id="78882" name="Line 34"/>
            <p:cNvSpPr>
              <a:spLocks noChangeShapeType="1"/>
            </p:cNvSpPr>
            <p:nvPr/>
          </p:nvSpPr>
          <p:spPr bwMode="auto">
            <a:xfrm flipH="1">
              <a:off x="1286" y="3411"/>
              <a:ext cx="234" cy="0"/>
            </a:xfrm>
            <a:prstGeom prst="line">
              <a:avLst/>
            </a:prstGeom>
            <a:noFill/>
            <a:ln w="19050">
              <a:solidFill>
                <a:srgbClr val="000000"/>
              </a:solidFill>
              <a:round/>
              <a:tailEnd type="triangle" w="med" len="med"/>
            </a:ln>
          </p:spPr>
          <p:txBody>
            <a:bodyPr/>
            <a:lstStyle/>
            <a:p>
              <a:endParaRPr lang="zh-CN" altLang="en-US"/>
            </a:p>
          </p:txBody>
        </p:sp>
        <p:sp>
          <p:nvSpPr>
            <p:cNvPr id="78883" name="Line 35"/>
            <p:cNvSpPr>
              <a:spLocks noChangeShapeType="1"/>
            </p:cNvSpPr>
            <p:nvPr/>
          </p:nvSpPr>
          <p:spPr bwMode="auto">
            <a:xfrm flipH="1">
              <a:off x="2175" y="2674"/>
              <a:ext cx="609" cy="0"/>
            </a:xfrm>
            <a:prstGeom prst="line">
              <a:avLst/>
            </a:prstGeom>
            <a:noFill/>
            <a:ln w="19050">
              <a:solidFill>
                <a:srgbClr val="000000"/>
              </a:solidFill>
              <a:round/>
              <a:headEnd type="triangle" w="med" len="med"/>
              <a:tailEnd type="triangle" w="med" len="med"/>
            </a:ln>
          </p:spPr>
          <p:txBody>
            <a:bodyPr/>
            <a:lstStyle/>
            <a:p>
              <a:endParaRPr lang="zh-CN" altLang="en-US"/>
            </a:p>
          </p:txBody>
        </p:sp>
        <p:sp>
          <p:nvSpPr>
            <p:cNvPr id="78884" name="Text Box 36"/>
            <p:cNvSpPr txBox="1">
              <a:spLocks noChangeArrowheads="1"/>
            </p:cNvSpPr>
            <p:nvPr/>
          </p:nvSpPr>
          <p:spPr bwMode="auto">
            <a:xfrm>
              <a:off x="2316" y="1773"/>
              <a:ext cx="1076" cy="328"/>
            </a:xfrm>
            <a:prstGeom prst="rect">
              <a:avLst/>
            </a:prstGeom>
            <a:solidFill>
              <a:srgbClr val="FF6600"/>
            </a:solidFill>
            <a:ln w="19050">
              <a:solidFill>
                <a:srgbClr val="000000"/>
              </a:solidFill>
              <a:prstDash val="dash"/>
              <a:miter lim="800000"/>
            </a:ln>
          </p:spPr>
          <p:txBody>
            <a:bodyPr lIns="0" tIns="36000" rIns="0" bIns="0"/>
            <a:lstStyle/>
            <a:p>
              <a:pPr algn="ctr" eaLnBrk="0" hangingPunct="0"/>
              <a:r>
                <a:rPr kumimoji="0" lang="zh-CN" altLang="en-US" sz="2000">
                  <a:solidFill>
                    <a:srgbClr val="663300"/>
                  </a:solidFill>
                  <a:latin typeface="华文新魏" panose="02010800040101010101" pitchFamily="2" charset="-122"/>
                  <a:ea typeface="华文新魏" panose="02010800040101010101" pitchFamily="2" charset="-122"/>
                </a:rPr>
                <a:t>作业调度程序</a:t>
              </a:r>
            </a:p>
          </p:txBody>
        </p:sp>
        <p:sp>
          <p:nvSpPr>
            <p:cNvPr id="78885" name="Line 37"/>
            <p:cNvSpPr>
              <a:spLocks noChangeShapeType="1"/>
            </p:cNvSpPr>
            <p:nvPr/>
          </p:nvSpPr>
          <p:spPr bwMode="auto">
            <a:xfrm>
              <a:off x="2831" y="1609"/>
              <a:ext cx="0" cy="164"/>
            </a:xfrm>
            <a:prstGeom prst="line">
              <a:avLst/>
            </a:prstGeom>
            <a:noFill/>
            <a:ln w="19050">
              <a:solidFill>
                <a:srgbClr val="000000"/>
              </a:solidFill>
              <a:round/>
              <a:tailEnd type="triangle" w="med" len="med"/>
            </a:ln>
          </p:spPr>
          <p:txBody>
            <a:bodyPr/>
            <a:lstStyle/>
            <a:p>
              <a:endParaRPr lang="zh-CN" altLang="en-US"/>
            </a:p>
          </p:txBody>
        </p:sp>
        <p:sp>
          <p:nvSpPr>
            <p:cNvPr id="78886" name="Line 38"/>
            <p:cNvSpPr>
              <a:spLocks noChangeShapeType="1"/>
            </p:cNvSpPr>
            <p:nvPr/>
          </p:nvSpPr>
          <p:spPr bwMode="auto">
            <a:xfrm flipH="1">
              <a:off x="1801" y="2101"/>
              <a:ext cx="1030" cy="409"/>
            </a:xfrm>
            <a:prstGeom prst="line">
              <a:avLst/>
            </a:prstGeom>
            <a:noFill/>
            <a:ln w="19050">
              <a:solidFill>
                <a:srgbClr val="000000"/>
              </a:solidFill>
              <a:round/>
              <a:tailEnd type="triangle" w="med" len="med"/>
            </a:ln>
          </p:spPr>
          <p:txBody>
            <a:bodyPr/>
            <a:lstStyle/>
            <a:p>
              <a:endParaRPr lang="zh-CN" altLang="en-US"/>
            </a:p>
          </p:txBody>
        </p:sp>
      </p:grpSp>
      <p:sp>
        <p:nvSpPr>
          <p:cNvPr id="78851" name="Rectangle 39"/>
          <p:cNvSpPr>
            <a:spLocks noChangeArrowheads="1"/>
          </p:cNvSpPr>
          <p:nvPr/>
        </p:nvSpPr>
        <p:spPr bwMode="auto">
          <a:xfrm>
            <a:off x="827088" y="188913"/>
            <a:ext cx="8059737" cy="823912"/>
          </a:xfrm>
          <a:prstGeom prst="rect">
            <a:avLst/>
          </a:prstGeom>
          <a:noFill/>
          <a:ln w="9525" algn="ctr">
            <a:noFill/>
            <a:miter lim="800000"/>
          </a:ln>
        </p:spPr>
        <p:txBody>
          <a:bodyPr anchor="ctr"/>
          <a:lstStyle/>
          <a:p>
            <a:pPr algn="ctr"/>
            <a:r>
              <a:rPr lang="zh-CN" altLang="en-US" sz="4400">
                <a:solidFill>
                  <a:schemeClr val="tx2"/>
                </a:solidFill>
                <a:latin typeface="华文新魏" panose="02010800040101010101" pitchFamily="2" charset="-122"/>
                <a:ea typeface="华文新魏" panose="02010800040101010101" pitchFamily="2" charset="-122"/>
              </a:rPr>
              <a:t>斯普林系统的设计和实现</a:t>
            </a:r>
            <a:r>
              <a:rPr lang="en-US" altLang="zh-CN" sz="4400">
                <a:solidFill>
                  <a:schemeClr val="tx2"/>
                </a:solidFill>
                <a:latin typeface="华文新魏" panose="02010800040101010101" pitchFamily="2" charset="-122"/>
                <a:ea typeface="华文新魏" panose="02010800040101010101" pitchFamily="2" charset="-122"/>
              </a:rPr>
              <a:t>(2)</a:t>
            </a:r>
            <a:endParaRPr lang="zh-CN" altLang="en-US" sz="4400">
              <a:solidFill>
                <a:schemeClr val="tx2"/>
              </a:solidFill>
              <a:latin typeface="华文新魏" panose="02010800040101010101" pitchFamily="2" charset="-122"/>
              <a:ea typeface="华文新魏" panose="02010800040101010101" pitchFamily="2" charset="-122"/>
            </a:endParaRPr>
          </a:p>
        </p:txBody>
      </p:sp>
      <p:sp>
        <p:nvSpPr>
          <p:cNvPr id="78852" name="Rectangle 40"/>
          <p:cNvSpPr>
            <a:spLocks noChangeArrowheads="1"/>
          </p:cNvSpPr>
          <p:nvPr/>
        </p:nvSpPr>
        <p:spPr bwMode="auto">
          <a:xfrm>
            <a:off x="1979613" y="6211888"/>
            <a:ext cx="3294062" cy="457200"/>
          </a:xfrm>
          <a:prstGeom prst="rect">
            <a:avLst/>
          </a:prstGeom>
          <a:noFill/>
          <a:ln w="9525">
            <a:noFill/>
            <a:miter lim="800000"/>
          </a:ln>
        </p:spPr>
        <p:txBody>
          <a:bodyPr wrap="none">
            <a:spAutoFit/>
          </a:bodyPr>
          <a:lstStyle/>
          <a:p>
            <a:r>
              <a:rPr lang="en-US" altLang="zh-CN">
                <a:solidFill>
                  <a:srgbClr val="CC3300"/>
                </a:solidFill>
              </a:rPr>
              <a:t>SPOOLING</a:t>
            </a:r>
            <a:r>
              <a:rPr lang="zh-CN" altLang="en-US">
                <a:solidFill>
                  <a:srgbClr val="CC3300"/>
                </a:solidFill>
              </a:rPr>
              <a:t>组成和结构 </a:t>
            </a:r>
          </a:p>
        </p:txBody>
      </p:sp>
    </p:spTree>
  </p:cSld>
  <p:clrMapOvr>
    <a:masterClrMapping/>
  </p:clrMapOvr>
  <p:transition>
    <p:dissolv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idx="4294967295"/>
          </p:nvPr>
        </p:nvSpPr>
        <p:spPr>
          <a:xfrm>
            <a:off x="684213" y="188913"/>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斯普林系统的设计和实现</a:t>
            </a:r>
            <a:r>
              <a:rPr lang="en-US" altLang="zh-CN" sz="4800" smtClean="0">
                <a:latin typeface="华文新魏" panose="02010800040101010101" pitchFamily="2" charset="-122"/>
                <a:ea typeface="华文新魏" panose="02010800040101010101" pitchFamily="2" charset="-122"/>
              </a:rPr>
              <a:t>(3)</a:t>
            </a:r>
            <a:endParaRPr lang="zh-CN" altLang="en-US" sz="3600" smtClean="0">
              <a:latin typeface="华文新魏" panose="02010800040101010101" pitchFamily="2" charset="-122"/>
              <a:ea typeface="华文新魏" panose="02010800040101010101" pitchFamily="2" charset="-122"/>
            </a:endParaRPr>
          </a:p>
        </p:txBody>
      </p:sp>
      <p:sp>
        <p:nvSpPr>
          <p:cNvPr id="79874" name="Rectangle 3"/>
          <p:cNvSpPr>
            <a:spLocks noGrp="1" noChangeArrowheads="1"/>
          </p:cNvSpPr>
          <p:nvPr>
            <p:ph type="body" idx="4294967295"/>
          </p:nvPr>
        </p:nvSpPr>
        <p:spPr>
          <a:xfrm>
            <a:off x="971550" y="1412875"/>
            <a:ext cx="6870700" cy="4648200"/>
          </a:xfrm>
        </p:spPr>
        <p:txBody>
          <a:bodyPr/>
          <a:lstStyle/>
          <a:p>
            <a:r>
              <a:rPr lang="zh-CN" altLang="en-US" sz="3000" smtClean="0">
                <a:latin typeface="宋体" panose="02010600030101010101" pitchFamily="2" charset="-122"/>
              </a:rPr>
              <a:t>输入井中作业状态</a:t>
            </a:r>
          </a:p>
          <a:p>
            <a:pPr lvl="1"/>
            <a:r>
              <a:rPr lang="zh-CN" altLang="en-US" sz="3000" smtClean="0">
                <a:latin typeface="宋体" panose="02010600030101010101" pitchFamily="2" charset="-122"/>
              </a:rPr>
              <a:t>输入状态：</a:t>
            </a:r>
          </a:p>
          <a:p>
            <a:pPr lvl="1"/>
            <a:r>
              <a:rPr lang="zh-CN" altLang="en-US" sz="3000" smtClean="0">
                <a:latin typeface="宋体" panose="02010600030101010101" pitchFamily="2" charset="-122"/>
              </a:rPr>
              <a:t>收容收态：</a:t>
            </a:r>
          </a:p>
          <a:p>
            <a:pPr lvl="1"/>
            <a:r>
              <a:rPr lang="zh-CN" altLang="en-US" sz="3000" smtClean="0">
                <a:latin typeface="宋体" panose="02010600030101010101" pitchFamily="2" charset="-122"/>
              </a:rPr>
              <a:t>执行状态：</a:t>
            </a:r>
          </a:p>
          <a:p>
            <a:pPr lvl="1"/>
            <a:r>
              <a:rPr lang="zh-CN" altLang="en-US" sz="3000" smtClean="0">
                <a:latin typeface="宋体" panose="02010600030101010101" pitchFamily="2" charset="-122"/>
              </a:rPr>
              <a:t>完成状态：</a:t>
            </a:r>
          </a:p>
        </p:txBody>
      </p:sp>
    </p:spTree>
  </p:cSld>
  <p:clrMapOvr>
    <a:masterClrMapping/>
  </p:clrMapOvr>
  <p:transition>
    <p:zoom dir="in"/>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EFSHAPE" val="905201420"/>
  <p:tag name="KSO_WM_UNIT_PLACING_PICTURE_USER_VIEWPORT" val="{&quot;height&quot;:6300,&quot;width&quot;:4760}"/>
</p:tagLst>
</file>

<file path=ppt/tags/tag2.xml><?xml version="1.0" encoding="utf-8"?>
<p:tagLst xmlns:a="http://schemas.openxmlformats.org/drawingml/2006/main" xmlns:r="http://schemas.openxmlformats.org/officeDocument/2006/relationships" xmlns:p="http://schemas.openxmlformats.org/presentationml/2006/main">
  <p:tag name="REFSHAPE" val="905218012"/>
  <p:tag name="KSO_WM_UNIT_PLACING_PICTURE_USER_VIEWPORT" val="{&quot;height&quot;:6300,&quot;width&quot;:4280}"/>
</p:tagLst>
</file>

<file path=ppt/theme/theme1.xml><?xml version="1.0" encoding="utf-8"?>
<a:theme xmlns:a="http://schemas.openxmlformats.org/drawingml/2006/main" name="默认设计模板">
  <a:themeElements>
    <a:clrScheme name="">
      <a:dk1>
        <a:srgbClr val="000000"/>
      </a:dk1>
      <a:lt1>
        <a:srgbClr val="FFFFFF"/>
      </a:lt1>
      <a:dk2>
        <a:srgbClr val="0000FF"/>
      </a:dk2>
      <a:lt2>
        <a:srgbClr val="000000"/>
      </a:lt2>
      <a:accent1>
        <a:srgbClr val="99FF99"/>
      </a:accent1>
      <a:accent2>
        <a:srgbClr val="3333CC"/>
      </a:accent2>
      <a:accent3>
        <a:srgbClr val="FFFFFF"/>
      </a:accent3>
      <a:accent4>
        <a:srgbClr val="000000"/>
      </a:accent4>
      <a:accent5>
        <a:srgbClr val="CAFF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2117</TotalTime>
  <Words>7302</Words>
  <Application>Microsoft Office PowerPoint</Application>
  <PresentationFormat>全屏显示(4:3)</PresentationFormat>
  <Paragraphs>892</Paragraphs>
  <Slides>109</Slides>
  <Notes>45</Notes>
  <HiddenSlides>1</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109</vt:i4>
      </vt:variant>
    </vt:vector>
  </HeadingPairs>
  <TitlesOfParts>
    <vt:vector size="119" baseType="lpstr">
      <vt:lpstr>Monotype Sorts</vt:lpstr>
      <vt:lpstr>华文新魏</vt:lpstr>
      <vt:lpstr>宋体</vt:lpstr>
      <vt:lpstr>Arial</vt:lpstr>
      <vt:lpstr>Calibri</vt:lpstr>
      <vt:lpstr>Symbol</vt:lpstr>
      <vt:lpstr>Times New Roman</vt:lpstr>
      <vt:lpstr>Wingdings</vt:lpstr>
      <vt:lpstr>默认设计模板</vt:lpstr>
      <vt:lpstr>BMP 图象</vt:lpstr>
      <vt:lpstr>PowerPoint 演示文稿</vt:lpstr>
      <vt:lpstr>知识要点</vt:lpstr>
      <vt:lpstr>设备管理的目标</vt:lpstr>
      <vt:lpstr>设备管理功能</vt:lpstr>
      <vt:lpstr>第五章 设备管理</vt:lpstr>
      <vt:lpstr>设备管理的主要工作</vt:lpstr>
      <vt:lpstr>5.1  I/O硬件原理</vt:lpstr>
      <vt:lpstr>I/O系统</vt:lpstr>
      <vt:lpstr> </vt:lpstr>
      <vt:lpstr>设备的物理特性差异</vt:lpstr>
      <vt:lpstr>5.1.2  I/O控制方式</vt:lpstr>
      <vt:lpstr>1. 轮询方式</vt:lpstr>
      <vt:lpstr>PowerPoint 演示文稿</vt:lpstr>
      <vt:lpstr>PowerPoint 演示文稿</vt:lpstr>
      <vt:lpstr>2. 中断方式</vt:lpstr>
      <vt:lpstr>2. 中断方式</vt:lpstr>
      <vt:lpstr>2. 中断方式</vt:lpstr>
      <vt:lpstr>3.  DMA方式</vt:lpstr>
      <vt:lpstr>3.  DMA方式</vt:lpstr>
      <vt:lpstr>3.  DMA方式</vt:lpstr>
      <vt:lpstr>3.  DMA方式</vt:lpstr>
      <vt:lpstr>3.  DMA方式</vt:lpstr>
      <vt:lpstr>PowerPoint 演示文稿</vt:lpstr>
      <vt:lpstr>PowerPoint 演示文稿</vt:lpstr>
      <vt:lpstr>PowerPoint 演示文稿</vt:lpstr>
      <vt:lpstr>4. 通道方式</vt:lpstr>
      <vt:lpstr>4. 通道方式</vt:lpstr>
      <vt:lpstr>PowerPoint 演示文稿</vt:lpstr>
      <vt:lpstr>PowerPoint 演示文稿</vt:lpstr>
      <vt:lpstr>PowerPoint 演示文稿</vt:lpstr>
      <vt:lpstr>PowerPoint 演示文稿</vt:lpstr>
      <vt:lpstr>PowerPoint 演示文稿</vt:lpstr>
      <vt:lpstr>5.1.3设备控制器</vt:lpstr>
      <vt:lpstr> 设备控制器</vt:lpstr>
      <vt:lpstr>  设备控制器</vt:lpstr>
      <vt:lpstr>PowerPoint 演示文稿</vt:lpstr>
      <vt:lpstr>设备控制器功能和结构(1)</vt:lpstr>
      <vt:lpstr>设备控制器功能和结构(2)</vt:lpstr>
      <vt:lpstr>  设备控制器</vt:lpstr>
      <vt:lpstr>设备控制器组成</vt:lpstr>
      <vt:lpstr>设备控制器</vt:lpstr>
      <vt:lpstr>5.2 I/O软件原理</vt:lpstr>
      <vt:lpstr>5.2.1 I/O软件设计目标和原则</vt:lpstr>
      <vt:lpstr>I/O软件组织成四个层次</vt:lpstr>
      <vt:lpstr>5.2.2 I/O中断处理程序</vt:lpstr>
      <vt:lpstr>5.2.3 设备驱动程序(1)</vt:lpstr>
      <vt:lpstr>PowerPoint 演示文稿</vt:lpstr>
      <vt:lpstr>PowerPoint 演示文稿</vt:lpstr>
      <vt:lpstr> 设备驱动程序（UNIX）</vt:lpstr>
      <vt:lpstr>PowerPoint 演示文稿</vt:lpstr>
      <vt:lpstr>5.2.4 独立于设备的I/O软件(1)</vt:lpstr>
      <vt:lpstr>5.2.5 用户空间的I/O软件</vt:lpstr>
      <vt:lpstr>I/O系统各层软件及其功能 </vt:lpstr>
      <vt:lpstr>I／O操作执行步骤 </vt:lpstr>
      <vt:lpstr>5.3 驱动调度技术</vt:lpstr>
      <vt:lpstr>5.3.1 存储设备的物理结构(1)</vt:lpstr>
      <vt:lpstr>存储设备的物理结构(2)</vt:lpstr>
      <vt:lpstr>移动头磁盘结构</vt:lpstr>
      <vt:lpstr>数据的组织</vt:lpstr>
      <vt:lpstr>数据的组织</vt:lpstr>
      <vt:lpstr>磁盘的类型</vt:lpstr>
      <vt:lpstr>磁盘访问时间</vt:lpstr>
      <vt:lpstr>磁盘访问时间</vt:lpstr>
      <vt:lpstr>磁盘访问时间</vt:lpstr>
      <vt:lpstr>5.3.2循环排序(1)</vt:lpstr>
      <vt:lpstr>循环排序(2)</vt:lpstr>
      <vt:lpstr>5.3.3 优化分布(1)</vt:lpstr>
      <vt:lpstr>优化分布(2)</vt:lpstr>
      <vt:lpstr>5.3.4 交替地址</vt:lpstr>
      <vt:lpstr>5.3.5 搜查定位(1)</vt:lpstr>
      <vt:lpstr>PowerPoint 演示文稿</vt:lpstr>
      <vt:lpstr>(1)“先来先服务” 算法</vt:lpstr>
      <vt:lpstr> (2)“最短查找时间优先”算法 </vt:lpstr>
      <vt:lpstr>(3)“扫描”算法</vt:lpstr>
      <vt:lpstr> (4)“分步扫描”算法 </vt:lpstr>
      <vt:lpstr>(5)“电梯调度”算法</vt:lpstr>
      <vt:lpstr>“电梯调度”算法流程 </vt:lpstr>
      <vt:lpstr>“循环扫描”算法</vt:lpstr>
      <vt:lpstr>5.4 设备分配 </vt:lpstr>
      <vt:lpstr>5.4.1 设备独立性</vt:lpstr>
      <vt:lpstr>设备独立性</vt:lpstr>
      <vt:lpstr> 设备独立性</vt:lpstr>
      <vt:lpstr>5.4.2 设备分配(1)</vt:lpstr>
      <vt:lpstr>  设备分配中的数据结构</vt:lpstr>
      <vt:lpstr>  设备分配中的数据结构</vt:lpstr>
      <vt:lpstr>PowerPoint 演示文稿</vt:lpstr>
      <vt:lpstr>设备分配的策略</vt:lpstr>
      <vt:lpstr>设备分配的策略</vt:lpstr>
      <vt:lpstr>设备分配的策略</vt:lpstr>
      <vt:lpstr> 设备分配的策略</vt:lpstr>
      <vt:lpstr>PowerPoint 演示文稿</vt:lpstr>
      <vt:lpstr>5.5 虚拟设备</vt:lpstr>
      <vt:lpstr>5.5.1问题的提出 </vt:lpstr>
      <vt:lpstr> SPOOLing技术</vt:lpstr>
      <vt:lpstr>  SPOOLing技术</vt:lpstr>
      <vt:lpstr>PowerPoint 演示文稿</vt:lpstr>
      <vt:lpstr>5.5.2 斯普林系统的设计和实现(1)</vt:lpstr>
      <vt:lpstr> </vt:lpstr>
      <vt:lpstr>斯普林系统的设计和实现(3)</vt:lpstr>
      <vt:lpstr>斯普林系统的设计和实现(4)</vt:lpstr>
      <vt:lpstr>斯普林系统的设计和实现(5)</vt:lpstr>
      <vt:lpstr>斯普林系统的设计和实现(6)</vt:lpstr>
      <vt:lpstr>斯普林系统的设计和实现(7)</vt:lpstr>
      <vt:lpstr> SPOOLing技术应用</vt:lpstr>
      <vt:lpstr>SPOOLing技术应用</vt:lpstr>
      <vt:lpstr>PowerPoint 演示文稿</vt:lpstr>
      <vt:lpstr>PowerPoint 演示文稿</vt:lpstr>
      <vt:lpstr>SPOOLing技术应用</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操作系统教程(第5版)</dc:title>
  <dc:creator>xyp</dc:creator>
  <cp:lastModifiedBy>xyp</cp:lastModifiedBy>
  <cp:revision>924</cp:revision>
  <dcterms:created xsi:type="dcterms:W3CDTF">2002-10-28T07:32:00Z</dcterms:created>
  <dcterms:modified xsi:type="dcterms:W3CDTF">2020-04-14T11:50:59Z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