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85" r:id="rId3"/>
    <p:sldId id="286" r:id="rId5"/>
    <p:sldId id="287" r:id="rId6"/>
    <p:sldId id="295" r:id="rId7"/>
    <p:sldId id="297" r:id="rId8"/>
    <p:sldId id="298" r:id="rId9"/>
    <p:sldId id="288" r:id="rId10"/>
    <p:sldId id="289" r:id="rId11"/>
    <p:sldId id="290" r:id="rId12"/>
    <p:sldId id="299" r:id="rId13"/>
    <p:sldId id="300" r:id="rId14"/>
    <p:sldId id="291"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82" d="100"/>
          <a:sy n="82" d="100"/>
        </p:scale>
        <p:origin x="-102" y="-24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image" Target="../media/image7.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46.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0" Type="http://schemas.openxmlformats.org/officeDocument/2006/relationships/slideLayout" Target="../slideLayouts/slideLayout2.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image" Target="../media/image3.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4.jpeg"/><Relationship Id="rId7" Type="http://schemas.openxmlformats.org/officeDocument/2006/relationships/hyperlink" Target="https://github.com/zengwb-lx/Face-Tracking-usingFairMOT" TargetMode="External"/><Relationship Id="rId6" Type="http://schemas.openxmlformats.org/officeDocument/2006/relationships/hyperlink" Target="https://github.com/zeusees/HyperFT" TargetMode="External"/><Relationship Id="rId5" Type="http://schemas.openxmlformats.org/officeDocument/2006/relationships/hyperlink" Target="https://github.com/deepinsight/insightface/tree/master/detection/scrfd" TargetMode="External"/><Relationship Id="rId4" Type="http://schemas.openxmlformats.org/officeDocument/2006/relationships/hyperlink" Target="https://github.com/kpzhang93/MTCNN_face_detection_alignment" TargetMode="External"/><Relationship Id="rId3" Type="http://schemas.openxmlformats.org/officeDocument/2006/relationships/tags" Target="../tags/tag16.xml"/><Relationship Id="rId2" Type="http://schemas.openxmlformats.org/officeDocument/2006/relationships/tags" Target="../tags/tag15.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tags" Target="../tags/tag21.xml"/><Relationship Id="rId6" Type="http://schemas.openxmlformats.org/officeDocument/2006/relationships/image" Target="../media/image5.png"/><Relationship Id="rId5" Type="http://schemas.openxmlformats.org/officeDocument/2006/relationships/hyperlink" Target="https://kns.cnki.net/kcms2/article/abstract?v=3uoqIhG8C475KOm_zrgu4sq25HxUBNNTmIbFx6y0bOQ0cH_CuEtpsCPkB5-_KGJcypCQuN2oSkcfX7ZPcReqt9j4mTElTEJp&amp;uniplatform=NZKPT" TargetMode="External"/><Relationship Id="rId4" Type="http://schemas.openxmlformats.org/officeDocument/2006/relationships/hyperlink" Target="https://kns.cnki.net/kcms2/article/abstract?v=3uoqIhG8C475KOm_zrgu4sq25HxUBNNTmIbFx6y0bOQ0cH_CuEtpsAH2YFPK62rsmuqwdJvzTV-npiZK9WW8MsTSGPccOW27&amp;uniplatform=NZKPT" TargetMode="Externa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slideLayout" Target="../slideLayouts/slideLayout2.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image" Target="../media/image6.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solidFill>
                  <a:schemeClr val="accent1"/>
                </a:solidFill>
                <a:effectLst/>
                <a:latin typeface="Times New Roman" panose="02020603050405020304" pitchFamily="18" charset="0"/>
                <a:ea typeface="黑体-简" panose="02000000000000000000" charset="-122"/>
              </a:rPr>
              <a:t>基于人脸识别的门禁系统设计</a:t>
            </a:r>
            <a:endParaRPr lang="zh-CN" altLang="en-US" dirty="0">
              <a:solidFill>
                <a:schemeClr val="accent1"/>
              </a:solidFill>
              <a:effectLst/>
              <a:latin typeface="Times New Roman" panose="02020603050405020304" pitchFamily="18" charset="0"/>
              <a:ea typeface="黑体-简" panose="020000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dirty="0">
                <a:solidFill>
                  <a:schemeClr val="accent1"/>
                </a:solidFill>
                <a:latin typeface="Times New Roman" panose="02020603050405020304" pitchFamily="18" charset="0"/>
                <a:ea typeface="黑体-简" panose="02000000000000000000" charset="-122"/>
              </a:rPr>
              <a:t>实现</a:t>
            </a:r>
            <a:r>
              <a:rPr lang="zh-CN" altLang="en-US" dirty="0">
                <a:solidFill>
                  <a:schemeClr val="accent1"/>
                </a:solidFill>
                <a:latin typeface="Times New Roman" panose="02020603050405020304" pitchFamily="18" charset="0"/>
                <a:ea typeface="黑体-简" panose="02000000000000000000" charset="-122"/>
              </a:rPr>
              <a:t>路径：人脸跟踪</a:t>
            </a:r>
            <a:endParaRPr lang="zh-CN" altLang="en-US" sz="3600" dirty="0">
              <a:solidFill>
                <a:schemeClr val="accent1"/>
              </a:solidFill>
              <a:latin typeface="Times New Roman" panose="02020603050405020304" pitchFamily="18" charset="0"/>
              <a:ea typeface="黑体-简" panose="02000000000000000000" charset="-122"/>
            </a:endParaRPr>
          </a:p>
        </p:txBody>
      </p:sp>
      <p:sp>
        <p:nvSpPr>
          <p:cNvPr id="6" name="内容占位符 2"/>
          <p:cNvSpPr>
            <a:spLocks noGrp="1"/>
          </p:cNvSpPr>
          <p:nvPr>
            <p:custDataLst>
              <p:tags r:id="rId3"/>
            </p:custDataLst>
          </p:nvPr>
        </p:nvSpPr>
        <p:spPr>
          <a:xfrm>
            <a:off x="457200" y="1418059"/>
            <a:ext cx="6274106" cy="4903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实现路线：</a:t>
            </a:r>
            <a:r>
              <a:rPr lang="zh-CN" altLang="en-US" sz="2400" dirty="0">
                <a:solidFill>
                  <a:srgbClr val="FF0000"/>
                </a:solidFill>
                <a:latin typeface="Times New Roman" panose="02020603050405020304" pitchFamily="18" charset="0"/>
                <a:ea typeface="宋体-简" panose="02010600040101010101" charset="-122"/>
              </a:rPr>
              <a:t>人脸检测 </a:t>
            </a:r>
            <a:r>
              <a:rPr lang="en-US" altLang="zh-CN" sz="2400" dirty="0">
                <a:solidFill>
                  <a:srgbClr val="FF0000"/>
                </a:solidFill>
                <a:latin typeface="Times New Roman" panose="02020603050405020304" pitchFamily="18" charset="0"/>
                <a:ea typeface="宋体-简" panose="02010600040101010101" charset="-122"/>
              </a:rPr>
              <a:t>+ </a:t>
            </a:r>
            <a:r>
              <a:rPr lang="zh-CN" altLang="en-US" sz="2400" dirty="0">
                <a:solidFill>
                  <a:srgbClr val="FF0000"/>
                </a:solidFill>
                <a:latin typeface="Times New Roman" panose="02020603050405020304" pitchFamily="18" charset="0"/>
                <a:ea typeface="宋体-简" panose="02010600040101010101" charset="-122"/>
              </a:rPr>
              <a:t>帧间关联</a:t>
            </a:r>
            <a:endParaRPr lang="en-US" altLang="zh-CN" sz="2000" dirty="0">
              <a:solidFill>
                <a:srgbClr val="FF0000"/>
              </a:solidFill>
              <a:latin typeface="Times New Roman" panose="02020603050405020304" pitchFamily="18" charset="0"/>
              <a:ea typeface="宋体-简" panose="02010600040101010101" charset="-122"/>
            </a:endParaRPr>
          </a:p>
          <a:p>
            <a:pPr fontAlgn="auto">
              <a:lnSpc>
                <a:spcPct val="100000"/>
              </a:lnSpc>
            </a:pP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人脸检测器选取：</a:t>
            </a: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传统人脸检测器</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深度学习人脸检测器</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marL="0" indent="0" fontAlgn="auto">
              <a:lnSpc>
                <a:spcPct val="100000"/>
              </a:lnSpc>
              <a:buNone/>
            </a:pP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关联方法设计：</a:t>
            </a: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模板匹配</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位置匹配</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a:t>
            </a:r>
            <a:r>
              <a:rPr lang="en-US" altLang="zh-CN" sz="2000" dirty="0" err="1">
                <a:solidFill>
                  <a:schemeClr val="dk1">
                    <a:lumMod val="75000"/>
                    <a:lumOff val="25000"/>
                  </a:schemeClr>
                </a:solidFill>
                <a:latin typeface="Times New Roman" panose="02020603050405020304" pitchFamily="18" charset="0"/>
                <a:ea typeface="宋体-简" panose="02010600040101010101" charset="-122"/>
              </a:rPr>
              <a:t>IoU</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光流跟踪</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特征点跟踪</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p:txBody>
      </p:sp>
      <p:sp>
        <p:nvSpPr>
          <p:cNvPr id="10" name="矩形 9"/>
          <p:cNvSpPr/>
          <p:nvPr/>
        </p:nvSpPr>
        <p:spPr>
          <a:xfrm>
            <a:off x="9365302" y="2391832"/>
            <a:ext cx="2826698" cy="307253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921592" y="2906829"/>
            <a:ext cx="1241659" cy="9088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309253" y="3354915"/>
            <a:ext cx="50141" cy="12276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4173944" y="2020207"/>
            <a:ext cx="7495296" cy="407212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a:lnSpc>
                <a:spcPct val="100000"/>
              </a:lnSpc>
              <a:buSzPct val="100000"/>
            </a:pPr>
            <a:r>
              <a:rPr lang="zh-CN" altLang="en-US" dirty="0">
                <a:solidFill>
                  <a:schemeClr val="accent1"/>
                </a:solidFill>
                <a:latin typeface="Times New Roman" panose="02020603050405020304" pitchFamily="18" charset="0"/>
                <a:ea typeface="黑体-简" panose="02000000000000000000" charset="-122"/>
              </a:rPr>
              <a:t>实现路径：基于视觉的心率估计</a:t>
            </a:r>
            <a:endParaRPr lang="zh-CN" altLang="en-US" sz="6000" dirty="0">
              <a:solidFill>
                <a:schemeClr val="accent1"/>
              </a:solidFill>
              <a:latin typeface="Times New Roman" panose="02020603050405020304" pitchFamily="18" charset="0"/>
              <a:ea typeface="黑体-简" panose="02000000000000000000" charset="-122"/>
            </a:endParaRPr>
          </a:p>
        </p:txBody>
      </p:sp>
      <p:sp>
        <p:nvSpPr>
          <p:cNvPr id="6" name="内容占位符 2"/>
          <p:cNvSpPr>
            <a:spLocks noGrp="1"/>
          </p:cNvSpPr>
          <p:nvPr>
            <p:custDataLst>
              <p:tags r:id="rId3"/>
            </p:custDataLst>
          </p:nvPr>
        </p:nvSpPr>
        <p:spPr>
          <a:xfrm>
            <a:off x="457200" y="1418059"/>
            <a:ext cx="6274106" cy="4903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实现路线：</a:t>
            </a:r>
            <a:r>
              <a:rPr lang="zh-CN" altLang="en-US" sz="2400" dirty="0">
                <a:solidFill>
                  <a:srgbClr val="CC3300"/>
                </a:solidFill>
                <a:latin typeface="Times New Roman" panose="02020603050405020304" pitchFamily="18" charset="0"/>
                <a:ea typeface="宋体-简" panose="02010600040101010101" charset="-122"/>
              </a:rPr>
              <a:t>检查点位置确定</a:t>
            </a:r>
            <a:r>
              <a:rPr lang="en-US" altLang="zh-CN" sz="2400" dirty="0">
                <a:solidFill>
                  <a:srgbClr val="CC3300"/>
                </a:solidFill>
                <a:latin typeface="Times New Roman" panose="02020603050405020304" pitchFamily="18" charset="0"/>
                <a:ea typeface="宋体-简" panose="02010600040101010101" charset="-122"/>
              </a:rPr>
              <a:t>+ </a:t>
            </a:r>
            <a:r>
              <a:rPr lang="zh-CN" altLang="en-US" sz="2400" dirty="0">
                <a:solidFill>
                  <a:srgbClr val="CC3300"/>
                </a:solidFill>
                <a:latin typeface="Times New Roman" panose="02020603050405020304" pitchFamily="18" charset="0"/>
                <a:ea typeface="宋体-简" panose="02010600040101010101" charset="-122"/>
              </a:rPr>
              <a:t>光强度处理</a:t>
            </a:r>
            <a:endParaRPr lang="en-US" altLang="zh-CN" sz="2000" dirty="0">
              <a:solidFill>
                <a:srgbClr val="CC3300"/>
              </a:solidFill>
              <a:latin typeface="Times New Roman" panose="02020603050405020304" pitchFamily="18" charset="0"/>
              <a:ea typeface="宋体-简" panose="02010600040101010101" charset="-122"/>
            </a:endParaRPr>
          </a:p>
          <a:p>
            <a:pPr marL="0" indent="0" fontAlgn="auto">
              <a:lnSpc>
                <a:spcPct val="100000"/>
              </a:lnSpc>
              <a:buNone/>
            </a:pP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网络设计：</a:t>
            </a: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人脸检测</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传统图像处理</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marL="457200" lvl="1" indent="0">
              <a:lnSpc>
                <a:spcPct val="100000"/>
              </a:lnSpc>
              <a:buNone/>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包括欧拉放大，单通道分析，频域分析</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深度学习处理</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marL="457200" lvl="1" indent="0">
              <a:lnSpc>
                <a:spcPct val="100000"/>
              </a:lnSpc>
              <a:buNone/>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主要在于模型设计训练。</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p:txBody>
      </p:sp>
      <p:sp>
        <p:nvSpPr>
          <p:cNvPr id="10" name="矩形 9"/>
          <p:cNvSpPr/>
          <p:nvPr/>
        </p:nvSpPr>
        <p:spPr>
          <a:xfrm>
            <a:off x="9365302" y="2391832"/>
            <a:ext cx="2826698" cy="307253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921592" y="2906829"/>
            <a:ext cx="1241659" cy="9088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309253" y="3354915"/>
            <a:ext cx="50141" cy="12276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3145" b="15058"/>
          <a:stretch>
            <a:fillRect/>
          </a:stretch>
        </p:blipFill>
        <p:spPr>
          <a:xfrm>
            <a:off x="5750608" y="4361607"/>
            <a:ext cx="6443410" cy="2402382"/>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637" y="2013421"/>
            <a:ext cx="5787163" cy="2084652"/>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8"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sz="3600">
                <a:solidFill>
                  <a:schemeClr val="accent1"/>
                </a:solidFill>
                <a:latin typeface="Times New Roman" panose="02020603050405020304" pitchFamily="18" charset="0"/>
                <a:ea typeface="黑体-简" panose="02000000000000000000" charset="-122"/>
              </a:rPr>
              <a:t>验收要求</a:t>
            </a:r>
            <a:endParaRPr lang="zh-CN" altLang="en-US" sz="3600">
              <a:solidFill>
                <a:schemeClr val="accent1"/>
              </a:solidFill>
              <a:latin typeface="Times New Roman" panose="02020603050405020304" pitchFamily="18" charset="0"/>
              <a:ea typeface="黑体-简" panose="02000000000000000000" charset="-122"/>
            </a:endParaRPr>
          </a:p>
        </p:txBody>
      </p:sp>
      <p:sp>
        <p:nvSpPr>
          <p:cNvPr id="13" name="矩形 12"/>
          <p:cNvSpPr/>
          <p:nvPr>
            <p:custDataLst>
              <p:tags r:id="rId3"/>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charset="-122"/>
              <a:ea typeface="微软雅黑" charset="-122"/>
              <a:cs typeface="+mn-ea"/>
              <a:sym typeface="+mn-lt"/>
            </a:endParaRPr>
          </a:p>
        </p:txBody>
      </p:sp>
      <p:cxnSp>
        <p:nvCxnSpPr>
          <p:cNvPr id="14" name="直接连接符 13"/>
          <p:cNvCxnSpPr/>
          <p:nvPr>
            <p:custDataLst>
              <p:tags r:id="rId4"/>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5"/>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6"/>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itle 6"/>
          <p:cNvSpPr txBox="1"/>
          <p:nvPr>
            <p:custDataLst>
              <p:tags r:id="rId8"/>
            </p:custDataLst>
          </p:nvPr>
        </p:nvSpPr>
        <p:spPr>
          <a:xfrm>
            <a:off x="2144118" y="2231469"/>
            <a:ext cx="7880242" cy="3816983"/>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最多两人一组</a:t>
            </a:r>
            <a:endPar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现场验收人脸考勤功能，新增人脸功能，密码考勤功能。其余功能可通过视频录制展示</a:t>
            </a:r>
            <a:endPar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文档说明实现逻辑以及实现效果，工程细节等</a:t>
            </a:r>
            <a:endPar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各个小组之间相互测试功能，以及测试程序的健壮性</a:t>
            </a:r>
            <a:endParaRPr lang="zh-CN" altLang="en-US" sz="24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p:txBody>
      </p:sp>
    </p:spTree>
    <p:custDataLst>
      <p:tags r:id="rId9"/>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457204" y="15875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sz="3600">
                <a:solidFill>
                  <a:schemeClr val="accent1"/>
                </a:solidFill>
                <a:latin typeface="Times New Roman" panose="02020603050405020304" pitchFamily="18" charset="0"/>
                <a:ea typeface="黑体-简" panose="02000000000000000000" charset="-122"/>
              </a:rPr>
              <a:t>背景</a:t>
            </a:r>
            <a:endParaRPr lang="zh-CN" altLang="en-US" sz="3600">
              <a:solidFill>
                <a:schemeClr val="accent1"/>
              </a:solidFill>
              <a:latin typeface="Times New Roman" panose="02020603050405020304" pitchFamily="18" charset="0"/>
              <a:ea typeface="黑体-简" panose="02000000000000000000" charset="-122"/>
            </a:endParaRPr>
          </a:p>
        </p:txBody>
      </p:sp>
      <p:sp>
        <p:nvSpPr>
          <p:cNvPr id="52" name="Rectangle 10"/>
          <p:cNvSpPr/>
          <p:nvPr>
            <p:custDataLst>
              <p:tags r:id="rId3"/>
            </p:custDataLst>
          </p:nvPr>
        </p:nvSpPr>
        <p:spPr>
          <a:xfrm>
            <a:off x="5100997" y="1398512"/>
            <a:ext cx="6633906" cy="4975451"/>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charset="-122"/>
              <a:ea typeface="微软雅黑" charset="-122"/>
            </a:endParaRPr>
          </a:p>
        </p:txBody>
      </p:sp>
      <p:pic>
        <p:nvPicPr>
          <p:cNvPr id="8" name="图片 7"/>
          <p:cNvPicPr>
            <a:picLocks noChangeAspect="1"/>
          </p:cNvPicPr>
          <p:nvPr>
            <p:custDataLst>
              <p:tags r:id="rId4"/>
            </p:custDataLst>
          </p:nvPr>
        </p:nvPicPr>
        <p:blipFill rotWithShape="1">
          <a:blip r:embed="rId5"/>
          <a:srcRect l="15267" r="13528"/>
          <a:stretch>
            <a:fillRect/>
          </a:stretch>
        </p:blipFill>
        <p:spPr>
          <a:xfrm>
            <a:off x="457210" y="2061897"/>
            <a:ext cx="4643732" cy="3648635"/>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11" name="Title 6"/>
          <p:cNvSpPr txBox="1"/>
          <p:nvPr>
            <p:custDataLst>
              <p:tags r:id="rId6"/>
            </p:custDataLst>
          </p:nvPr>
        </p:nvSpPr>
        <p:spPr>
          <a:xfrm>
            <a:off x="5598534" y="2393594"/>
            <a:ext cx="5307119" cy="2985261"/>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533400" algn="l" fontAlgn="ctr">
              <a:lnSpc>
                <a:spcPct val="130000"/>
              </a:lnSpc>
              <a:spcBef>
                <a:spcPts val="0"/>
              </a:spcBef>
              <a:spcAft>
                <a:spcPts val="0"/>
              </a:spcAft>
              <a:buSzPct val="100000"/>
              <a:buFont typeface="Wingdings" panose="05000000000000000000" charset="0"/>
              <a:buNone/>
              <a:extLst>
                <a:ext uri="{35155182-B16C-46BC-9424-99874614C6A1}">
                  <wpsdc:indentchars xmlns:wpsdc="http://www.wps.cn/officeDocument/2017/drawingmlCustomData" val="200" checksum="171596010"/>
                </a:ext>
              </a:extLst>
            </a:pPr>
            <a:r>
              <a:rPr lang="zh-CN" altLang="en-US" sz="2000" spc="10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rPr>
              <a:t>人脸识别技术是深度学习和计算机视觉领域的核心应用之一。随着卷积神经网络（CNN）的兴起和大量标注数据的积累，该技术在准确性上取得了长足的进步。</a:t>
            </a:r>
            <a:endParaRPr lang="zh-CN" altLang="en-US" sz="2000" spc="10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endParaRPr>
          </a:p>
          <a:p>
            <a:pPr marL="0" lvl="0" indent="533400" algn="l" fontAlgn="ctr">
              <a:lnSpc>
                <a:spcPct val="130000"/>
              </a:lnSpc>
              <a:spcBef>
                <a:spcPts val="0"/>
              </a:spcBef>
              <a:spcAft>
                <a:spcPts val="0"/>
              </a:spcAft>
              <a:buSzPct val="100000"/>
              <a:buFont typeface="Wingdings" panose="05000000000000000000" charset="0"/>
              <a:buNone/>
              <a:extLst>
                <a:ext uri="{35155182-B16C-46BC-9424-99874614C6A1}">
                  <wpsdc:indentchars xmlns:wpsdc="http://www.wps.cn/officeDocument/2017/drawingmlCustomData" val="200" checksum="171596010"/>
                </a:ext>
              </a:extLst>
            </a:pPr>
            <a:r>
              <a:rPr lang="zh-CN" altLang="en-US" sz="2000" spc="10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rPr>
              <a:t>基于人脸识别的考勤系统这种系统能够通过摄像头快速捕捉到员工或学生的面部图像，经过算法处理后，与数据库中的信息进行匹配，从而实现快速且准确的考勤。</a:t>
            </a:r>
            <a:endParaRPr lang="zh-CN" altLang="en-US" sz="2000" spc="10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endParaRPr>
          </a:p>
        </p:txBody>
      </p:sp>
    </p:spTree>
    <p:custDataLst>
      <p:tags r:id="rId7"/>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sz="3600">
                <a:solidFill>
                  <a:schemeClr val="accent1"/>
                </a:solidFill>
                <a:latin typeface="Times New Roman" panose="02020603050405020304" pitchFamily="18" charset="0"/>
                <a:ea typeface="黑体-简" panose="02000000000000000000" charset="-122"/>
              </a:rPr>
              <a:t>目标 </a:t>
            </a:r>
            <a:endParaRPr lang="zh-CN" altLang="en-US" sz="3600">
              <a:solidFill>
                <a:schemeClr val="accent1"/>
              </a:solidFill>
              <a:latin typeface="Times New Roman" panose="02020603050405020304" pitchFamily="18" charset="0"/>
              <a:ea typeface="黑体-简" panose="02000000000000000000" charset="-122"/>
            </a:endParaRPr>
          </a:p>
        </p:txBody>
      </p:sp>
      <p:sp>
        <p:nvSpPr>
          <p:cNvPr id="6" name="内容占位符 2"/>
          <p:cNvSpPr>
            <a:spLocks noGrp="1"/>
          </p:cNvSpPr>
          <p:nvPr>
            <p:custDataLst>
              <p:tags r:id="rId3"/>
            </p:custDataLst>
          </p:nvPr>
        </p:nvSpPr>
        <p:spPr>
          <a:xfrm>
            <a:off x="536393" y="1740245"/>
            <a:ext cx="11119215" cy="4812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buNone/>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搭建一个基于人脸识别的门禁系统</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fontAlgn="auto">
              <a:lnSpc>
                <a:spcPct val="120000"/>
              </a:lnSpc>
              <a:buFont typeface="Wingdings" panose="05000000000000000000" charset="0"/>
              <a:buChar char=""/>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基本功能</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人脸比对（</a:t>
            </a:r>
            <a:r>
              <a:rPr lang="zh-CN" altLang="en-US" sz="2000" dirty="0">
                <a:solidFill>
                  <a:srgbClr val="FF0000"/>
                </a:solidFill>
                <a:latin typeface="Times New Roman" panose="02020603050405020304" pitchFamily="18" charset="0"/>
                <a:ea typeface="宋体-简" panose="02010600040101010101" charset="-122"/>
              </a:rPr>
              <a:t>参考学校门禁人脸识别</a:t>
            </a:r>
            <a:r>
              <a:rPr lang="zh-CN" altLang="en-US" sz="2055" dirty="0">
                <a:solidFill>
                  <a:schemeClr val="dk1">
                    <a:lumMod val="75000"/>
                    <a:lumOff val="25000"/>
                  </a:schemeClr>
                </a:solidFill>
                <a:latin typeface="Times New Roman" panose="02020603050405020304" pitchFamily="18" charset="0"/>
                <a:ea typeface="宋体-简" panose="02010600040101010101" charset="-122"/>
              </a:rPr>
              <a:t>）</a:t>
            </a:r>
            <a:endParaRPr lang="zh-CN" altLang="en-US" sz="2055"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新增人脸入库/无效人脸出库</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打卡时间、工作时间、出勤次数记录</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识别失败时或未录入人脸时提供密码验证</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能够现场识别成功</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4</a:t>
            </a:r>
            <a:r>
              <a:rPr lang="zh-CN" altLang="en-US" sz="2000" dirty="0">
                <a:solidFill>
                  <a:schemeClr val="dk1">
                    <a:lumMod val="75000"/>
                    <a:lumOff val="25000"/>
                  </a:schemeClr>
                </a:solidFill>
                <a:latin typeface="Times New Roman" panose="02020603050405020304" pitchFamily="18" charset="0"/>
                <a:ea typeface="宋体-简" panose="02010600040101010101" charset="-122"/>
              </a:rPr>
              <a:t>位同学人脸（提前录入），和</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1</a:t>
            </a:r>
            <a:r>
              <a:rPr lang="zh-CN" altLang="en-US" sz="2000" dirty="0">
                <a:solidFill>
                  <a:schemeClr val="dk1">
                    <a:lumMod val="75000"/>
                    <a:lumOff val="25000"/>
                  </a:schemeClr>
                </a:solidFill>
                <a:latin typeface="Times New Roman" panose="02020603050405020304" pitchFamily="18" charset="0"/>
                <a:ea typeface="宋体-简" panose="02010600040101010101" charset="-122"/>
              </a:rPr>
              <a:t>位老师或助教人人脸（现场录入）</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lvl="0" fontAlgn="auto">
              <a:lnSpc>
                <a:spcPct val="120000"/>
              </a:lnSpc>
              <a:buFont typeface="Wingdings" panose="05000000000000000000" charset="0"/>
              <a:buChar char=""/>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附加功能</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实现人脸跟踪功能，能准确跟踪</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10s</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20000"/>
              </a:lnSpc>
              <a:buFont typeface="Wingdings" panose="05000000000000000000" charset="0"/>
              <a:buChar char=""/>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实现基于视觉的心率估计功能，误差</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15%</a:t>
            </a:r>
            <a:r>
              <a:rPr lang="zh-CN" altLang="en-US" sz="2000" dirty="0">
                <a:solidFill>
                  <a:schemeClr val="dk1">
                    <a:lumMod val="75000"/>
                    <a:lumOff val="25000"/>
                  </a:schemeClr>
                </a:solidFill>
                <a:latin typeface="Times New Roman" panose="02020603050405020304" pitchFamily="18" charset="0"/>
                <a:ea typeface="宋体-简" panose="02010600040101010101" charset="-122"/>
              </a:rPr>
              <a:t>以内</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p:txBody>
      </p:sp>
      <p:sp>
        <p:nvSpPr>
          <p:cNvPr id="7" name="文本框 6"/>
          <p:cNvSpPr txBox="1"/>
          <p:nvPr/>
        </p:nvSpPr>
        <p:spPr>
          <a:xfrm>
            <a:off x="536393" y="1219409"/>
            <a:ext cx="11058784" cy="460375"/>
          </a:xfrm>
          <a:prstGeom prst="rect">
            <a:avLst/>
          </a:prstGeom>
          <a:noFill/>
        </p:spPr>
        <p:txBody>
          <a:bodyPr wrap="square" rtlCol="0">
            <a:spAutoFit/>
          </a:bodyPr>
          <a:lstStyle/>
          <a:p>
            <a:r>
              <a:rPr lang="zh-CN" altLang="en-US" sz="2400" b="1" dirty="0">
                <a:solidFill>
                  <a:srgbClr val="000000"/>
                </a:solidFill>
                <a:latin typeface="Times New Roman" panose="02020603050405020304" pitchFamily="18" charset="0"/>
                <a:ea typeface="宋体-简" panose="02010600040101010101" charset="-122"/>
              </a:rPr>
              <a:t>最多两人一组，两人一组验收所需识别人脸数量</a:t>
            </a:r>
            <a:r>
              <a:rPr lang="en-US" altLang="zh-CN" sz="2400" b="1" dirty="0">
                <a:solidFill>
                  <a:srgbClr val="000000"/>
                </a:solidFill>
                <a:latin typeface="Times New Roman" panose="02020603050405020304" pitchFamily="18" charset="0"/>
                <a:ea typeface="宋体-简" panose="02010600040101010101" charset="-122"/>
              </a:rPr>
              <a:t>x2</a:t>
            </a:r>
            <a:endParaRPr lang="en-US" altLang="zh-CN" sz="2400" b="1" dirty="0">
              <a:solidFill>
                <a:srgbClr val="000000"/>
              </a:solidFill>
              <a:latin typeface="Times New Roman" panose="02020603050405020304" pitchFamily="18" charset="0"/>
              <a:ea typeface="宋体-简" panose="02010600040101010101" charset="-122"/>
            </a:endParaRPr>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29945" y="1584325"/>
            <a:ext cx="4241800" cy="4089400"/>
          </a:xfrm>
          <a:prstGeom prst="rect">
            <a:avLst/>
          </a:prstGeom>
        </p:spPr>
      </p:pic>
      <p:sp>
        <p:nvSpPr>
          <p:cNvPr id="5" name="文本框 4"/>
          <p:cNvSpPr txBox="1"/>
          <p:nvPr/>
        </p:nvSpPr>
        <p:spPr>
          <a:xfrm>
            <a:off x="5890260" y="3854450"/>
            <a:ext cx="5681980" cy="2553335"/>
          </a:xfrm>
          <a:prstGeom prst="rect">
            <a:avLst/>
          </a:prstGeom>
          <a:noFill/>
        </p:spPr>
        <p:txBody>
          <a:bodyPr wrap="square" rtlCol="0">
            <a:spAutoFit/>
          </a:bodyPr>
          <a:p>
            <a:r>
              <a:rPr lang="en-US" altLang="zh-CN" sz="2000">
                <a:latin typeface="Times New Roman Regular" panose="02020603050405020304" charset="0"/>
                <a:ea typeface="宋体" charset="0"/>
                <a:cs typeface="Times New Roman Regular" panose="02020603050405020304" charset="0"/>
              </a:rPr>
              <a:t>SDK</a:t>
            </a:r>
            <a:r>
              <a:rPr lang="zh-CN" altLang="en-US" sz="2000">
                <a:latin typeface="宋体" charset="0"/>
                <a:ea typeface="宋体" charset="0"/>
                <a:cs typeface="宋体" charset="0"/>
              </a:rPr>
              <a:t>可以使用</a:t>
            </a:r>
            <a:r>
              <a:rPr lang="en-US" altLang="zh-CN" sz="2000">
                <a:latin typeface="Times New Roman Regular" panose="02020603050405020304" charset="0"/>
                <a:ea typeface="宋体" charset="0"/>
                <a:cs typeface="Times New Roman Regular" panose="02020603050405020304" charset="0"/>
              </a:rPr>
              <a:t>opencv</a:t>
            </a:r>
            <a:r>
              <a:rPr lang="zh-CN" altLang="en-US" sz="2000">
                <a:latin typeface="宋体" charset="0"/>
                <a:ea typeface="宋体" charset="0"/>
                <a:cs typeface="宋体" charset="0"/>
              </a:rPr>
              <a:t>中的人脸功能模块，包括人脸检测模块、人脸特征值获取模块</a:t>
            </a:r>
            <a:endParaRPr lang="zh-CN" altLang="en-US" sz="2000">
              <a:latin typeface="宋体" charset="0"/>
              <a:ea typeface="宋体" charset="0"/>
              <a:cs typeface="宋体" charset="0"/>
            </a:endParaRPr>
          </a:p>
          <a:p>
            <a:endParaRPr lang="zh-CN" altLang="en-US" sz="2000">
              <a:latin typeface="宋体" charset="0"/>
              <a:ea typeface="宋体" charset="0"/>
              <a:cs typeface="宋体" charset="0"/>
            </a:endParaRPr>
          </a:p>
          <a:p>
            <a:r>
              <a:rPr lang="zh-CN" altLang="en-US" sz="2000">
                <a:latin typeface="宋体" charset="0"/>
                <a:ea typeface="宋体" charset="0"/>
                <a:cs typeface="宋体" charset="0"/>
              </a:rPr>
              <a:t>参考：</a:t>
            </a:r>
            <a:endParaRPr lang="zh-CN" altLang="en-US" sz="2000">
              <a:latin typeface="宋体" charset="0"/>
              <a:ea typeface="宋体" charset="0"/>
              <a:cs typeface="宋体" charset="0"/>
            </a:endParaRPr>
          </a:p>
          <a:p>
            <a:r>
              <a:rPr lang="zh-CN" altLang="en-US" sz="2000">
                <a:latin typeface="Times New Roman Regular" panose="02020603050405020304" charset="0"/>
                <a:ea typeface="宋体" charset="0"/>
                <a:cs typeface="Times New Roman Regular" panose="02020603050405020304" charset="0"/>
              </a:rPr>
              <a:t>https://opencv.org/opencv-face-recognition/</a:t>
            </a:r>
            <a:endParaRPr lang="zh-CN" altLang="en-US" sz="2000">
              <a:latin typeface="Times New Roman Regular" panose="02020603050405020304" charset="0"/>
              <a:ea typeface="宋体" charset="0"/>
              <a:cs typeface="Times New Roman Regular" panose="02020603050405020304" charset="0"/>
            </a:endParaRPr>
          </a:p>
          <a:p>
            <a:r>
              <a:rPr lang="zh-CN" altLang="en-US" sz="2000">
                <a:latin typeface="Times New Roman Regular" panose="02020603050405020304" charset="0"/>
                <a:ea typeface="宋体" charset="0"/>
                <a:cs typeface="Times New Roman Regular" panose="02020603050405020304" charset="0"/>
              </a:rPr>
              <a:t>https://github.com/ShiqiYu/libfacedetection</a:t>
            </a:r>
            <a:endParaRPr lang="zh-CN" altLang="en-US" sz="2000">
              <a:latin typeface="Times New Roman Regular" panose="02020603050405020304" charset="0"/>
              <a:ea typeface="宋体" charset="0"/>
              <a:cs typeface="Times New Roman Regular" panose="02020603050405020304" charset="0"/>
            </a:endParaRPr>
          </a:p>
          <a:p>
            <a:r>
              <a:rPr lang="zh-CN" altLang="en-US" sz="2000">
                <a:latin typeface="Times New Roman Regular" panose="02020603050405020304" charset="0"/>
                <a:ea typeface="宋体" charset="0"/>
                <a:cs typeface="Times New Roman Regular" panose="02020603050405020304" charset="0"/>
              </a:rPr>
              <a:t>https://github.com/ageitgey/face_recognition/blob/master/README_Simplified_Chinese.md</a:t>
            </a:r>
            <a:endParaRPr lang="zh-CN" altLang="en-US" sz="2000">
              <a:latin typeface="Times New Roman Regular" panose="02020603050405020304" charset="0"/>
              <a:ea typeface="宋体" charset="0"/>
              <a:cs typeface="Times New Roman Regular" panose="02020603050405020304" charset="0"/>
            </a:endParaRPr>
          </a:p>
        </p:txBody>
      </p:sp>
      <p:cxnSp>
        <p:nvCxnSpPr>
          <p:cNvPr id="7" name="直接连接符 6"/>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dirty="0">
                <a:solidFill>
                  <a:schemeClr val="accent1"/>
                </a:solidFill>
                <a:latin typeface="Times New Roman" panose="02020603050405020304" pitchFamily="18" charset="0"/>
                <a:ea typeface="黑体-简" panose="02000000000000000000" charset="-122"/>
              </a:rPr>
              <a:t>目标：人脸识别</a:t>
            </a:r>
            <a:r>
              <a:rPr lang="zh-CN" altLang="en-US" dirty="0">
                <a:solidFill>
                  <a:schemeClr val="accent1"/>
                </a:solidFill>
                <a:latin typeface="Times New Roman" panose="02020603050405020304" pitchFamily="18" charset="0"/>
                <a:ea typeface="黑体-简" panose="02000000000000000000" charset="-122"/>
              </a:rPr>
              <a:t>系统</a:t>
            </a:r>
            <a:endParaRPr lang="zh-CN" altLang="en-US" dirty="0">
              <a:solidFill>
                <a:schemeClr val="accent1"/>
              </a:solidFill>
              <a:latin typeface="Times New Roman" panose="02020603050405020304" pitchFamily="18" charset="0"/>
              <a:ea typeface="黑体-简" panose="02000000000000000000" charset="-122"/>
            </a:endParaRPr>
          </a:p>
        </p:txBody>
      </p:sp>
      <p:pic>
        <p:nvPicPr>
          <p:cNvPr id="10" name="图片 9"/>
          <p:cNvPicPr>
            <a:picLocks noChangeAspect="1"/>
          </p:cNvPicPr>
          <p:nvPr/>
        </p:nvPicPr>
        <p:blipFill>
          <a:blip r:embed="rId4"/>
          <a:srcRect l="51276"/>
          <a:stretch>
            <a:fillRect/>
          </a:stretch>
        </p:blipFill>
        <p:spPr>
          <a:xfrm>
            <a:off x="7188835" y="1309370"/>
            <a:ext cx="1981835" cy="228790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dirty="0">
                <a:solidFill>
                  <a:schemeClr val="accent1"/>
                </a:solidFill>
                <a:latin typeface="Times New Roman" panose="02020603050405020304" pitchFamily="18" charset="0"/>
                <a:ea typeface="黑体-简" panose="02000000000000000000" charset="-122"/>
              </a:rPr>
              <a:t>附加目标：人脸跟踪</a:t>
            </a:r>
            <a:endParaRPr lang="zh-CN" altLang="en-US" sz="3600" dirty="0">
              <a:solidFill>
                <a:schemeClr val="accent1"/>
              </a:solidFill>
              <a:latin typeface="Times New Roman" panose="02020603050405020304" pitchFamily="18" charset="0"/>
              <a:ea typeface="黑体-简" panose="02000000000000000000" charset="-122"/>
            </a:endParaRPr>
          </a:p>
        </p:txBody>
      </p:sp>
      <p:sp>
        <p:nvSpPr>
          <p:cNvPr id="6" name="内容占位符 2"/>
          <p:cNvSpPr>
            <a:spLocks noGrp="1"/>
          </p:cNvSpPr>
          <p:nvPr>
            <p:custDataLst>
              <p:tags r:id="rId3"/>
            </p:custDataLst>
          </p:nvPr>
        </p:nvSpPr>
        <p:spPr>
          <a:xfrm>
            <a:off x="457199" y="1418059"/>
            <a:ext cx="9689335" cy="49468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目标功能</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实时视频流中实现连续高效的人脸跟踪；</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在包含多个人脸的场景能正确对目标对象进行跟踪；</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marL="0" indent="0" fontAlgn="auto">
              <a:lnSpc>
                <a:spcPct val="100000"/>
              </a:lnSpc>
              <a:buNone/>
            </a:pP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参考</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人脸检测：</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marL="457200" lvl="1" indent="0">
              <a:lnSpc>
                <a:spcPct val="100000"/>
              </a:lnSpc>
              <a:buNone/>
            </a:pPr>
            <a:r>
              <a:rPr lang="en-US" altLang="zh-CN" sz="2000" dirty="0">
                <a:solidFill>
                  <a:schemeClr val="dk1">
                    <a:lumMod val="75000"/>
                    <a:lumOff val="25000"/>
                  </a:schemeClr>
                </a:solidFill>
                <a:latin typeface="Times New Roman" panose="02020603050405020304" pitchFamily="18" charset="0"/>
                <a:ea typeface="宋体-简" panose="02010600040101010101" charset="-122"/>
              </a:rPr>
              <a:t>	</a:t>
            </a:r>
            <a:r>
              <a:rPr lang="en-US" altLang="zh-CN" sz="2000" dirty="0">
                <a:solidFill>
                  <a:schemeClr val="dk1">
                    <a:lumMod val="75000"/>
                    <a:lumOff val="25000"/>
                  </a:schemeClr>
                </a:solidFill>
                <a:latin typeface="Times New Roman" panose="02020603050405020304" pitchFamily="18" charset="0"/>
                <a:ea typeface="宋体-简" panose="02010600040101010101" charset="-122"/>
                <a:hlinkClick r:id="rId4"/>
              </a:rPr>
              <a:t>https://github.com/kpzhang93/MTCNN_face_detection_alignment</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marL="457200" lvl="1" indent="0">
              <a:lnSpc>
                <a:spcPct val="100000"/>
              </a:lnSpc>
              <a:buNone/>
            </a:pPr>
            <a:r>
              <a:rPr lang="en-US" altLang="zh-CN" sz="2000" dirty="0">
                <a:solidFill>
                  <a:schemeClr val="dk1">
                    <a:lumMod val="75000"/>
                    <a:lumOff val="25000"/>
                  </a:schemeClr>
                </a:solidFill>
                <a:latin typeface="Times New Roman" panose="02020603050405020304" pitchFamily="18" charset="0"/>
                <a:ea typeface="宋体-简" panose="02010600040101010101" charset="-122"/>
              </a:rPr>
              <a:t>	</a:t>
            </a:r>
            <a:r>
              <a:rPr lang="en-US" altLang="zh-CN" sz="2000" dirty="0" err="1">
                <a:solidFill>
                  <a:srgbClr val="5FCBFB"/>
                </a:solidFill>
                <a:latin typeface="Times New Roman" panose="02020603050405020304" pitchFamily="18" charset="0"/>
                <a:ea typeface="宋体-简" panose="02010600040101010101" charset="-122"/>
                <a:hlinkClick r:id="rId5"/>
              </a:rPr>
              <a:t>insightface</a:t>
            </a:r>
            <a:r>
              <a:rPr lang="en-US" altLang="zh-CN" sz="2000" dirty="0">
                <a:solidFill>
                  <a:srgbClr val="5FCBFB"/>
                </a:solidFill>
                <a:latin typeface="Times New Roman" panose="02020603050405020304" pitchFamily="18" charset="0"/>
                <a:ea typeface="宋体-简" panose="02010600040101010101" charset="-122"/>
                <a:hlinkClick r:id="rId5"/>
              </a:rPr>
              <a:t>/detection/</a:t>
            </a:r>
            <a:r>
              <a:rPr lang="en-US" altLang="zh-CN" sz="2000" dirty="0" err="1">
                <a:solidFill>
                  <a:srgbClr val="5FCBFB"/>
                </a:solidFill>
                <a:latin typeface="Times New Roman" panose="02020603050405020304" pitchFamily="18" charset="0"/>
                <a:ea typeface="宋体-简" panose="02010600040101010101" charset="-122"/>
                <a:hlinkClick r:id="rId5"/>
              </a:rPr>
              <a:t>scrfd</a:t>
            </a:r>
            <a:r>
              <a:rPr lang="en-US" altLang="zh-CN" sz="2000" dirty="0">
                <a:solidFill>
                  <a:srgbClr val="5FCBFB"/>
                </a:solidFill>
                <a:latin typeface="Times New Roman" panose="02020603050405020304" pitchFamily="18" charset="0"/>
                <a:ea typeface="宋体-简" panose="02010600040101010101" charset="-122"/>
                <a:hlinkClick r:id="rId5"/>
              </a:rPr>
              <a:t> at master · </a:t>
            </a:r>
            <a:r>
              <a:rPr lang="en-US" altLang="zh-CN" sz="2000" dirty="0" err="1">
                <a:solidFill>
                  <a:srgbClr val="5FCBFB"/>
                </a:solidFill>
                <a:latin typeface="Times New Roman" panose="02020603050405020304" pitchFamily="18" charset="0"/>
                <a:ea typeface="宋体-简" panose="02010600040101010101" charset="-122"/>
                <a:hlinkClick r:id="rId5"/>
              </a:rPr>
              <a:t>deepinsight</a:t>
            </a:r>
            <a:r>
              <a:rPr lang="en-US" altLang="zh-CN" sz="2000" dirty="0">
                <a:solidFill>
                  <a:srgbClr val="5FCBFB"/>
                </a:solidFill>
                <a:latin typeface="Times New Roman" panose="02020603050405020304" pitchFamily="18" charset="0"/>
                <a:ea typeface="宋体-简" panose="02010600040101010101" charset="-122"/>
                <a:hlinkClick r:id="rId5"/>
              </a:rPr>
              <a:t>/</a:t>
            </a:r>
            <a:r>
              <a:rPr lang="en-US" altLang="zh-CN" sz="2000" dirty="0" err="1">
                <a:solidFill>
                  <a:srgbClr val="5FCBFB"/>
                </a:solidFill>
                <a:latin typeface="Times New Roman" panose="02020603050405020304" pitchFamily="18" charset="0"/>
                <a:ea typeface="宋体-简" panose="02010600040101010101" charset="-122"/>
                <a:hlinkClick r:id="rId5"/>
              </a:rPr>
              <a:t>insightface</a:t>
            </a:r>
            <a:r>
              <a:rPr lang="en-US" altLang="zh-CN" sz="2000" dirty="0">
                <a:solidFill>
                  <a:srgbClr val="5FCBFB"/>
                </a:solidFill>
                <a:latin typeface="Times New Roman" panose="02020603050405020304" pitchFamily="18" charset="0"/>
                <a:ea typeface="宋体-简" panose="02010600040101010101" charset="-122"/>
                <a:hlinkClick r:id="rId5"/>
              </a:rPr>
              <a:t> (github.com)</a:t>
            </a:r>
            <a:endParaRPr lang="en-US" altLang="zh-CN" sz="2000" dirty="0">
              <a:solidFill>
                <a:srgbClr val="5FCBFB"/>
              </a:solidFill>
              <a:latin typeface="Times New Roman" panose="02020603050405020304" pitchFamily="18" charset="0"/>
              <a:ea typeface="宋体-简" panose="02010600040101010101" charset="-122"/>
            </a:endParaRPr>
          </a:p>
          <a:p>
            <a:pPr marL="457200" lvl="1" indent="0">
              <a:lnSpc>
                <a:spcPct val="100000"/>
              </a:lnSpc>
              <a:buNone/>
            </a:pPr>
            <a:endParaRPr lang="en-US" altLang="zh-CN" sz="1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人脸跟踪：</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marL="914400" lvl="2" indent="0">
              <a:lnSpc>
                <a:spcPct val="100000"/>
              </a:lnSpc>
              <a:buNone/>
            </a:pPr>
            <a:r>
              <a:rPr lang="en-US" altLang="zh-CN" dirty="0" err="1">
                <a:solidFill>
                  <a:srgbClr val="5FCBFB"/>
                </a:solidFill>
                <a:latin typeface="Times New Roman" panose="02020603050405020304" pitchFamily="18" charset="0"/>
                <a:ea typeface="宋体-简" panose="02010600040101010101" charset="-122"/>
                <a:hlinkClick r:id="rId6"/>
              </a:rPr>
              <a:t>zeusees</a:t>
            </a:r>
            <a:r>
              <a:rPr lang="en-US" altLang="zh-CN" dirty="0">
                <a:solidFill>
                  <a:srgbClr val="5FCBFB"/>
                </a:solidFill>
                <a:latin typeface="Times New Roman" panose="02020603050405020304" pitchFamily="18" charset="0"/>
                <a:ea typeface="宋体-简" panose="02010600040101010101" charset="-122"/>
                <a:hlinkClick r:id="rId6"/>
              </a:rPr>
              <a:t>/</a:t>
            </a:r>
            <a:r>
              <a:rPr lang="en-US" altLang="zh-CN" dirty="0" err="1">
                <a:solidFill>
                  <a:srgbClr val="5FCBFB"/>
                </a:solidFill>
                <a:latin typeface="Times New Roman" panose="02020603050405020304" pitchFamily="18" charset="0"/>
                <a:ea typeface="宋体-简" panose="02010600040101010101" charset="-122"/>
                <a:hlinkClick r:id="rId6"/>
              </a:rPr>
              <a:t>HyperFT</a:t>
            </a:r>
            <a:r>
              <a:rPr lang="en-US" altLang="zh-CN" dirty="0">
                <a:solidFill>
                  <a:srgbClr val="5FCBFB"/>
                </a:solidFill>
                <a:latin typeface="Times New Roman" panose="02020603050405020304" pitchFamily="18" charset="0"/>
                <a:ea typeface="宋体-简" panose="02010600040101010101" charset="-122"/>
                <a:hlinkClick r:id="rId6"/>
              </a:rPr>
              <a:t>: </a:t>
            </a:r>
            <a:r>
              <a:rPr lang="zh-CN" altLang="en-US" dirty="0">
                <a:solidFill>
                  <a:srgbClr val="5FCBFB"/>
                </a:solidFill>
                <a:latin typeface="Times New Roman" panose="02020603050405020304" pitchFamily="18" charset="0"/>
                <a:ea typeface="宋体-简" panose="02010600040101010101" charset="-122"/>
                <a:hlinkClick r:id="rId6"/>
              </a:rPr>
              <a:t>开源移动端快速视频人脸跟踪</a:t>
            </a:r>
            <a:r>
              <a:rPr lang="en-US" altLang="zh-CN" dirty="0">
                <a:solidFill>
                  <a:srgbClr val="5FCBFB"/>
                </a:solidFill>
                <a:latin typeface="Times New Roman" panose="02020603050405020304" pitchFamily="18" charset="0"/>
                <a:ea typeface="宋体-简" panose="02010600040101010101" charset="-122"/>
                <a:hlinkClick r:id="rId6"/>
              </a:rPr>
              <a:t>-</a:t>
            </a:r>
            <a:r>
              <a:rPr lang="zh-CN" altLang="en-US" dirty="0">
                <a:solidFill>
                  <a:srgbClr val="5FCBFB"/>
                </a:solidFill>
                <a:latin typeface="Times New Roman" panose="02020603050405020304" pitchFamily="18" charset="0"/>
                <a:ea typeface="宋体-简" panose="02010600040101010101" charset="-122"/>
                <a:hlinkClick r:id="rId6"/>
              </a:rPr>
              <a:t>移动端</a:t>
            </a:r>
            <a:r>
              <a:rPr lang="en-US" altLang="zh-CN" dirty="0">
                <a:solidFill>
                  <a:srgbClr val="5FCBFB"/>
                </a:solidFill>
                <a:latin typeface="Times New Roman" panose="02020603050405020304" pitchFamily="18" charset="0"/>
                <a:ea typeface="宋体-简" panose="02010600040101010101" charset="-122"/>
                <a:hlinkClick r:id="rId6"/>
              </a:rPr>
              <a:t>150FPS+ (github.com)</a:t>
            </a:r>
            <a:endParaRPr lang="en-US" altLang="zh-CN" dirty="0">
              <a:solidFill>
                <a:srgbClr val="5FCBFB"/>
              </a:solidFill>
              <a:latin typeface="Times New Roman" panose="02020603050405020304" pitchFamily="18" charset="0"/>
              <a:ea typeface="宋体-简" panose="02010600040101010101" charset="-122"/>
            </a:endParaRPr>
          </a:p>
          <a:p>
            <a:pPr marL="914400" lvl="2" indent="0">
              <a:lnSpc>
                <a:spcPct val="100000"/>
              </a:lnSpc>
              <a:buNone/>
            </a:pPr>
            <a:r>
              <a:rPr lang="en-US" altLang="zh-CN" dirty="0" err="1">
                <a:hlinkClick r:id="rId7"/>
              </a:rPr>
              <a:t>zengwb</a:t>
            </a:r>
            <a:r>
              <a:rPr lang="en-US" altLang="zh-CN" dirty="0">
                <a:hlinkClick r:id="rId7"/>
              </a:rPr>
              <a:t>-lx/Face-Tracking-</a:t>
            </a:r>
            <a:r>
              <a:rPr lang="en-US" altLang="zh-CN" dirty="0" err="1">
                <a:hlinkClick r:id="rId7"/>
              </a:rPr>
              <a:t>usingFairMOT</a:t>
            </a:r>
            <a:r>
              <a:rPr lang="en-US" altLang="zh-CN" dirty="0">
                <a:hlinkClick r:id="rId7"/>
              </a:rPr>
              <a:t> (github.com)</a:t>
            </a:r>
            <a:endParaRPr lang="zh-CN" altLang="en-US" dirty="0">
              <a:solidFill>
                <a:srgbClr val="5FCBFB"/>
              </a:solidFill>
              <a:latin typeface="Times New Roman" panose="02020603050405020304" pitchFamily="18" charset="0"/>
              <a:ea typeface="宋体-简" panose="02010600040101010101" charset="-122"/>
            </a:endParaRPr>
          </a:p>
        </p:txBody>
      </p:sp>
      <p:pic>
        <p:nvPicPr>
          <p:cNvPr id="1026" name="Picture 2" descr="基于FairMOT训练的多人脸跟踪（Multi-face tracking）速度和精度都非常好"/>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1132" y="1252958"/>
            <a:ext cx="4173072" cy="23473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a:lnSpc>
                <a:spcPct val="100000"/>
              </a:lnSpc>
              <a:buSzPct val="100000"/>
            </a:pPr>
            <a:r>
              <a:rPr lang="zh-CN" altLang="en-US" dirty="0">
                <a:solidFill>
                  <a:schemeClr val="accent1"/>
                </a:solidFill>
                <a:latin typeface="Times New Roman" panose="02020603050405020304" pitchFamily="18" charset="0"/>
                <a:ea typeface="黑体-简" panose="02000000000000000000" charset="-122"/>
              </a:rPr>
              <a:t>附加目标：基于视觉的心率估计</a:t>
            </a:r>
            <a:endParaRPr lang="zh-CN" altLang="en-US" sz="3600" dirty="0">
              <a:solidFill>
                <a:schemeClr val="accent1"/>
              </a:solidFill>
              <a:latin typeface="Times New Roman" panose="02020603050405020304" pitchFamily="18" charset="0"/>
              <a:ea typeface="黑体-简" panose="02000000000000000000" charset="-122"/>
            </a:endParaRPr>
          </a:p>
        </p:txBody>
      </p:sp>
      <p:sp>
        <p:nvSpPr>
          <p:cNvPr id="6" name="内容占位符 2"/>
          <p:cNvSpPr>
            <a:spLocks noGrp="1"/>
          </p:cNvSpPr>
          <p:nvPr>
            <p:custDataLst>
              <p:tags r:id="rId3"/>
            </p:custDataLst>
          </p:nvPr>
        </p:nvSpPr>
        <p:spPr>
          <a:xfrm>
            <a:off x="372743" y="1430760"/>
            <a:ext cx="9629776" cy="5427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目标功能</a:t>
            </a: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根据人脸检测器结果确定心率检测位置（可以是额头，</a:t>
            </a:r>
            <a:r>
              <a:rPr lang="zh-CN" altLang="en-US" sz="2000" dirty="0"/>
              <a:t>脸颊 </a:t>
            </a:r>
            <a:r>
              <a:rPr lang="zh-CN" altLang="en-US" sz="2000" dirty="0">
                <a:solidFill>
                  <a:schemeClr val="dk1">
                    <a:lumMod val="75000"/>
                    <a:lumOff val="25000"/>
                  </a:schemeClr>
                </a:solidFill>
                <a:latin typeface="Times New Roman" panose="02020603050405020304" pitchFamily="18" charset="0"/>
                <a:ea typeface="宋体-简" panose="02010600040101010101" charset="-122"/>
              </a:rPr>
              <a:t>）；</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处理检测位置的</a:t>
            </a:r>
            <a:r>
              <a:rPr lang="zh-CN" altLang="en-US" sz="2000" dirty="0"/>
              <a:t>的光强度变化得到心率值</a:t>
            </a:r>
            <a:r>
              <a:rPr lang="zh-CN" altLang="en-US" sz="2000" dirty="0">
                <a:solidFill>
                  <a:schemeClr val="dk1">
                    <a:lumMod val="75000"/>
                    <a:lumOff val="25000"/>
                  </a:schemeClr>
                </a:solidFill>
                <a:latin typeface="Times New Roman" panose="02020603050405020304" pitchFamily="18" charset="0"/>
                <a:ea typeface="宋体-简" panose="02010600040101010101" charset="-122"/>
              </a:rPr>
              <a:t>；</a:t>
            </a:r>
            <a:endParaRPr lang="zh-CN" altLang="en-US" sz="2000" dirty="0">
              <a:solidFill>
                <a:schemeClr val="dk1">
                  <a:lumMod val="75000"/>
                  <a:lumOff val="25000"/>
                </a:schemeClr>
              </a:solidFill>
              <a:latin typeface="Times New Roman" panose="02020603050405020304" pitchFamily="18" charset="0"/>
              <a:ea typeface="宋体-简" panose="02010600040101010101" charset="-122"/>
            </a:endParaRPr>
          </a:p>
          <a:p>
            <a:pPr marL="0" indent="0" fontAlgn="auto">
              <a:lnSpc>
                <a:spcPct val="100000"/>
              </a:lnSpc>
              <a:buNone/>
            </a:pPr>
            <a:endParaRPr lang="zh-CN" altLang="en-US" sz="2400" dirty="0">
              <a:solidFill>
                <a:schemeClr val="dk1">
                  <a:lumMod val="75000"/>
                  <a:lumOff val="25000"/>
                </a:schemeClr>
              </a:solidFill>
              <a:latin typeface="Times New Roman" panose="02020603050405020304" pitchFamily="18" charset="0"/>
              <a:ea typeface="宋体-简" panose="02010600040101010101" charset="-122"/>
            </a:endParaRPr>
          </a:p>
          <a:p>
            <a:pPr>
              <a:lnSpc>
                <a:spcPct val="100000"/>
              </a:lnSpc>
            </a:pPr>
            <a:r>
              <a:rPr lang="zh-CN" altLang="en-US" sz="2400" dirty="0">
                <a:solidFill>
                  <a:schemeClr val="dk1">
                    <a:lumMod val="75000"/>
                    <a:lumOff val="25000"/>
                  </a:schemeClr>
                </a:solidFill>
                <a:latin typeface="Times New Roman" panose="02020603050405020304" pitchFamily="18" charset="0"/>
                <a:ea typeface="宋体-简" panose="02010600040101010101" charset="-122"/>
              </a:rPr>
              <a:t>参考</a:t>
            </a:r>
            <a:endParaRPr lang="en-US" altLang="zh-CN" sz="24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相关代码</a:t>
            </a:r>
            <a:r>
              <a:rPr lang="en-US" altLang="zh-CN" sz="2000" dirty="0">
                <a:solidFill>
                  <a:schemeClr val="dk1">
                    <a:lumMod val="75000"/>
                    <a:lumOff val="25000"/>
                  </a:schemeClr>
                </a:solidFill>
                <a:latin typeface="Times New Roman" panose="02020603050405020304" pitchFamily="18" charset="0"/>
                <a:ea typeface="宋体-简" panose="02010600040101010101" charset="-122"/>
              </a:rPr>
              <a:t>https://github.com/thearn/webcam-pulse-detector</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基于深度学习的非接触式心率检测系统研究</a:t>
            </a:r>
            <a:r>
              <a:rPr lang="en-US" altLang="zh-CN" sz="2000" dirty="0">
                <a:solidFill>
                  <a:schemeClr val="dk1">
                    <a:lumMod val="75000"/>
                    <a:lumOff val="25000"/>
                  </a:schemeClr>
                </a:solidFill>
                <a:latin typeface="Times New Roman" panose="02020603050405020304" pitchFamily="18" charset="0"/>
                <a:ea typeface="宋体-简" panose="02010600040101010101" charset="-122"/>
                <a:hlinkClick r:id="rId4"/>
              </a:rPr>
              <a:t>https://kns.cnki.net/kcms2/article/abstract?v=3uoqIhG8C475KOm_zrgu4sq25HxUBNNTmIbFx6y0bOQ0cH_CuEtpsAH2YFPK62rsmuqwdJvzTV-npiZK9WW8MsTSGPccOW27&amp;uniplatform=NZKPT</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a:p>
            <a:pPr lvl="1">
              <a:lnSpc>
                <a:spcPct val="100000"/>
              </a:lnSpc>
            </a:pPr>
            <a:r>
              <a:rPr lang="zh-CN" altLang="en-US" sz="2000" dirty="0">
                <a:solidFill>
                  <a:schemeClr val="dk1">
                    <a:lumMod val="75000"/>
                    <a:lumOff val="25000"/>
                  </a:schemeClr>
                </a:solidFill>
                <a:latin typeface="Times New Roman" panose="02020603050405020304" pitchFamily="18" charset="0"/>
                <a:ea typeface="宋体-简" panose="02010600040101010101" charset="-122"/>
              </a:rPr>
              <a:t>基于人脸视频的非接触式心率检测技术研究</a:t>
            </a:r>
            <a:r>
              <a:rPr lang="en-US" altLang="zh-CN" sz="2000" dirty="0">
                <a:solidFill>
                  <a:schemeClr val="dk1">
                    <a:lumMod val="75000"/>
                    <a:lumOff val="25000"/>
                  </a:schemeClr>
                </a:solidFill>
                <a:latin typeface="Times New Roman" panose="02020603050405020304" pitchFamily="18" charset="0"/>
                <a:ea typeface="宋体-简" panose="02010600040101010101" charset="-122"/>
                <a:hlinkClick r:id="rId5"/>
              </a:rPr>
              <a:t>https://kns.cnki.net/kcms2/article/abstract?v=3uoqIhG8C475KOm_zrgu4sq25HxUBNNTmIbFx6y0bOQ0cH_CuEtpsCPkB5-_KGJcypCQuN2oSkcfX7ZPcReqt9j4mTElTEJp&amp;uniplatform=NZKPT</a:t>
            </a:r>
            <a:endParaRPr lang="en-US" altLang="zh-CN" sz="2000" dirty="0">
              <a:solidFill>
                <a:schemeClr val="dk1">
                  <a:lumMod val="75000"/>
                  <a:lumOff val="25000"/>
                </a:schemeClr>
              </a:solidFill>
              <a:latin typeface="Times New Roman" panose="02020603050405020304" pitchFamily="18" charset="0"/>
              <a:ea typeface="宋体-简" panose="02010600040101010101" charset="-122"/>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6437" y="1176758"/>
            <a:ext cx="3312164" cy="3058727"/>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7"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sz="3600">
                <a:solidFill>
                  <a:schemeClr val="accent1"/>
                </a:solidFill>
                <a:latin typeface="Times New Roman" panose="02020603050405020304" pitchFamily="18" charset="0"/>
                <a:ea typeface="黑体-简" panose="02000000000000000000" charset="-122"/>
              </a:rPr>
              <a:t>要求</a:t>
            </a:r>
            <a:endParaRPr lang="zh-CN" altLang="en-US" sz="3600">
              <a:solidFill>
                <a:schemeClr val="accent1"/>
              </a:solidFill>
              <a:latin typeface="Times New Roman" panose="02020603050405020304" pitchFamily="18" charset="0"/>
              <a:ea typeface="黑体-简" panose="02000000000000000000" charset="-122"/>
            </a:endParaRPr>
          </a:p>
        </p:txBody>
      </p:sp>
      <p:sp>
        <p:nvSpPr>
          <p:cNvPr id="12" name="矩形 11"/>
          <p:cNvSpPr/>
          <p:nvPr>
            <p:custDataLst>
              <p:tags r:id="rId3"/>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charset="-122"/>
              <a:ea typeface="微软雅黑" charset="-122"/>
              <a:cs typeface="+mn-ea"/>
              <a:sym typeface="+mn-lt"/>
            </a:endParaRPr>
          </a:p>
        </p:txBody>
      </p:sp>
      <p:cxnSp>
        <p:nvCxnSpPr>
          <p:cNvPr id="13" name="直接连接符 12"/>
          <p:cNvCxnSpPr/>
          <p:nvPr>
            <p:custDataLst>
              <p:tags r:id="rId4"/>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Title 6"/>
          <p:cNvSpPr txBox="1"/>
          <p:nvPr>
            <p:custDataLst>
              <p:tags r:id="rId8"/>
            </p:custDataLst>
          </p:nvPr>
        </p:nvSpPr>
        <p:spPr>
          <a:xfrm>
            <a:off x="2046605" y="1977390"/>
            <a:ext cx="8566785" cy="381698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b="1" spc="100" dirty="0">
                <a:ln w="3175">
                  <a:noFill/>
                  <a:prstDash val="dash"/>
                </a:ln>
                <a:solidFill>
                  <a:srgbClr val="FF0000"/>
                </a:solidFill>
                <a:latin typeface="Times New Roman" panose="02020603050405020304" pitchFamily="18" charset="0"/>
                <a:ea typeface="宋体-简" panose="02010600040101010101" charset="-122"/>
                <a:cs typeface="微软雅黑" charset="-122"/>
                <a:sym typeface="+mn-ea"/>
              </a:rPr>
              <a:t>严禁抄袭</a:t>
            </a:r>
            <a:endParaRPr lang="zh-CN" altLang="en-US" sz="2000" b="1" spc="100" dirty="0">
              <a:ln w="3175">
                <a:noFill/>
                <a:prstDash val="dash"/>
              </a:ln>
              <a:solidFill>
                <a:srgbClr val="FF0000"/>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zh-CN"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允许使用的编程语言包括：C、C++、</a:t>
            </a:r>
            <a:r>
              <a:rPr lang="zh-CN" altLang="zh-CN" sz="2000" b="1" spc="100" dirty="0">
                <a:ln w="3175">
                  <a:noFill/>
                  <a:prstDash val="dash"/>
                </a:ln>
                <a:solidFill>
                  <a:srgbClr val="FF0000"/>
                </a:solidFill>
                <a:latin typeface="Times New Roman" panose="02020603050405020304" pitchFamily="18" charset="0"/>
                <a:ea typeface="宋体-简" panose="02010600040101010101" charset="-122"/>
                <a:cs typeface="微软雅黑" charset="-122"/>
                <a:sym typeface="+mn-ea"/>
              </a:rPr>
              <a:t>Python</a:t>
            </a:r>
            <a:r>
              <a:rPr lang="zh-CN" altLang="zh-CN"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a:t>
            </a:r>
            <a:endParaRPr lang="zh-CN" altLang="zh-CN"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zh-CN"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允许使用的运行平台（带摄像头）包括：Linux、Windows、macOS</a:t>
            </a:r>
            <a:endParaRPr lang="zh-CN" altLang="zh-CN"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验收时，需要能直接运行的程序</a:t>
            </a:r>
            <a:endParaRPr lang="zh-CN" altLang="en-US"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可视化界面友好，程序运行流畅</a:t>
            </a:r>
            <a:endParaRPr lang="zh-CN" altLang="en-US"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rPr>
              <a:t>注意代码规范、注释以及详细的文档</a:t>
            </a:r>
            <a:endParaRPr lang="zh-CN" altLang="en-US" sz="2000" spc="100" dirty="0">
              <a:ln w="3175">
                <a:noFill/>
                <a:prstDash val="dash"/>
              </a:ln>
              <a:solidFill>
                <a:schemeClr val="dk1">
                  <a:lumMod val="75000"/>
                  <a:lumOff val="25000"/>
                </a:schemeClr>
              </a:solidFill>
              <a:latin typeface="Times New Roman" panose="02020603050405020304" pitchFamily="18" charset="0"/>
              <a:ea typeface="宋体-简" panose="02010600040101010101" charset="-122"/>
              <a:cs typeface="微软雅黑" charset="-122"/>
              <a:sym typeface="+mn-ea"/>
            </a:endParaRPr>
          </a:p>
        </p:txBody>
      </p:sp>
    </p:spTree>
    <p:custDataLst>
      <p:tags r:id="rId9"/>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sz="3600">
                <a:solidFill>
                  <a:schemeClr val="accent1"/>
                </a:solidFill>
                <a:latin typeface="Times New Roman" panose="02020603050405020304" pitchFamily="18" charset="0"/>
                <a:ea typeface="黑体-简" panose="02000000000000000000" charset="-122"/>
              </a:rPr>
              <a:t>评分说明</a:t>
            </a:r>
            <a:endParaRPr lang="zh-CN" altLang="en-US" sz="3600">
              <a:solidFill>
                <a:schemeClr val="accent1"/>
              </a:solidFill>
              <a:latin typeface="Times New Roman" panose="02020603050405020304" pitchFamily="18" charset="0"/>
              <a:ea typeface="黑体-简" panose="02000000000000000000" charset="-122"/>
            </a:endParaRPr>
          </a:p>
        </p:txBody>
      </p:sp>
      <p:graphicFrame>
        <p:nvGraphicFramePr>
          <p:cNvPr id="5" name="Table 2"/>
          <p:cNvGraphicFramePr>
            <a:graphicFrameLocks noGrp="1"/>
          </p:cNvGraphicFramePr>
          <p:nvPr>
            <p:custDataLst>
              <p:tags r:id="rId3"/>
            </p:custDataLst>
          </p:nvPr>
        </p:nvGraphicFramePr>
        <p:xfrm>
          <a:off x="778697" y="1219200"/>
          <a:ext cx="10515600" cy="5274310"/>
        </p:xfrm>
        <a:graphic>
          <a:graphicData uri="http://schemas.openxmlformats.org/drawingml/2006/table">
            <a:tbl>
              <a:tblPr firstRow="1" firstCol="1" bandRow="1">
                <a:tableStyleId>{91EBBBCC-DAD2-459C-BE2E-F6DE35CF9A28}</a:tableStyleId>
              </a:tblPr>
              <a:tblGrid>
                <a:gridCol w="1710055"/>
                <a:gridCol w="1350645"/>
                <a:gridCol w="7454900"/>
              </a:tblGrid>
              <a:tr h="457835">
                <a:tc>
                  <a:txBody>
                    <a:bodyPr/>
                    <a:lstStyle/>
                    <a:p>
                      <a:pPr indent="127000" algn="just">
                        <a:lnSpc>
                          <a:spcPct val="130000"/>
                        </a:lnSpc>
                        <a:spcAft>
                          <a:spcPts val="0"/>
                        </a:spcAft>
                      </a:pPr>
                      <a:r>
                        <a:rPr lang="zh-CN" sz="2000" kern="100">
                          <a:effectLst/>
                          <a:latin typeface="Times New Roman" panose="02020603050405020304" pitchFamily="18" charset="0"/>
                          <a:ea typeface="宋体-简" panose="02010600040101010101" charset="-122"/>
                          <a:cs typeface="Times New Roman" panose="02020603050405020304" pitchFamily="18" charset="0"/>
                        </a:rPr>
                        <a:t>项目</a:t>
                      </a:r>
                      <a:endParaRPr lang="zh-CN" sz="2000" kern="10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solidFill>
                      <a:srgbClr val="0070C0"/>
                    </a:solidFill>
                  </a:tcPr>
                </a:tc>
                <a:tc>
                  <a:txBody>
                    <a:bodyPr/>
                    <a:lstStyle/>
                    <a:p>
                      <a:pPr indent="127000" algn="ctr">
                        <a:lnSpc>
                          <a:spcPct val="130000"/>
                        </a:lnSpc>
                        <a:spcAft>
                          <a:spcPts val="0"/>
                        </a:spcAft>
                      </a:pPr>
                      <a:r>
                        <a:rPr lang="zh-CN" sz="2000" kern="100">
                          <a:effectLst/>
                          <a:latin typeface="Times New Roman" panose="02020603050405020304" pitchFamily="18" charset="0"/>
                          <a:ea typeface="宋体-简" panose="02010600040101010101" charset="-122"/>
                          <a:cs typeface="Times New Roman" panose="02020603050405020304" pitchFamily="18" charset="0"/>
                        </a:rPr>
                        <a:t>分值</a:t>
                      </a:r>
                      <a:endParaRPr lang="zh-CN" sz="2000" kern="10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solidFill>
                      <a:srgbClr val="0070C0"/>
                    </a:solidFill>
                  </a:tcPr>
                </a:tc>
                <a:tc>
                  <a:txBody>
                    <a:bodyPr/>
                    <a:lstStyle/>
                    <a:p>
                      <a:pPr indent="127000" algn="just">
                        <a:lnSpc>
                          <a:spcPct val="130000"/>
                        </a:lnSpc>
                        <a:spcAft>
                          <a:spcPts val="0"/>
                        </a:spcAft>
                      </a:pPr>
                      <a:r>
                        <a:rPr lang="zh-CN" sz="2000" kern="100" dirty="0">
                          <a:effectLst/>
                          <a:latin typeface="Times New Roman" panose="02020603050405020304" pitchFamily="18" charset="0"/>
                          <a:ea typeface="宋体-简" panose="02010600040101010101" charset="-122"/>
                          <a:cs typeface="Times New Roman" panose="02020603050405020304" pitchFamily="18" charset="0"/>
                        </a:rPr>
                        <a:t>评分标准</a:t>
                      </a:r>
                      <a:endParaRPr lang="zh-CN" sz="2000"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solidFill>
                      <a:srgbClr val="0070C0"/>
                    </a:solidFill>
                  </a:tcPr>
                </a:tc>
              </a:tr>
              <a:tr h="792480">
                <a:tc>
                  <a:txBody>
                    <a:bodyPr/>
                    <a:lstStyle/>
                    <a:p>
                      <a:pPr indent="127000" algn="just">
                        <a:lnSpc>
                          <a:spcPct val="130000"/>
                        </a:lnSpc>
                        <a:spcAft>
                          <a:spcPts val="0"/>
                        </a:spcAft>
                      </a:pPr>
                      <a:r>
                        <a:rPr lang="zh-CN" altLang="en-US" sz="2000" kern="100" dirty="0">
                          <a:effectLst/>
                          <a:latin typeface="Times New Roman" panose="02020603050405020304" pitchFamily="18" charset="0"/>
                          <a:ea typeface="宋体-简" panose="02010600040101010101" charset="-122"/>
                          <a:cs typeface="Times New Roman" panose="02020603050405020304" pitchFamily="18" charset="0"/>
                        </a:rPr>
                        <a:t>课程设计报告</a:t>
                      </a:r>
                      <a:endParaRPr lang="zh-CN" altLang="en-US" sz="2000"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c>
                  <a:txBody>
                    <a:bodyPr/>
                    <a:lstStyle/>
                    <a:p>
                      <a:pPr indent="127000" algn="ctr">
                        <a:lnSpc>
                          <a:spcPct val="130000"/>
                        </a:lnSpc>
                        <a:spcAft>
                          <a:spcPts val="0"/>
                        </a:spcAft>
                      </a:pPr>
                      <a:r>
                        <a:rPr lang="en-US" sz="2000" kern="100" dirty="0">
                          <a:effectLst/>
                          <a:latin typeface="Times New Roman" panose="02020603050405020304" pitchFamily="18" charset="0"/>
                          <a:ea typeface="宋体-简" panose="02010600040101010101" charset="-122"/>
                          <a:cs typeface="Times New Roman" panose="02020603050405020304" pitchFamily="18" charset="0"/>
                        </a:rPr>
                        <a:t>40</a:t>
                      </a:r>
                      <a:endParaRPr lang="en-US" sz="2000"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c>
                  <a:txBody>
                    <a:bodyPr/>
                    <a:lstStyle/>
                    <a:p>
                      <a:pPr indent="127000" algn="just">
                        <a:lnSpc>
                          <a:spcPct val="130000"/>
                        </a:lnSpc>
                        <a:spcAft>
                          <a:spcPts val="0"/>
                        </a:spcAft>
                      </a:pPr>
                      <a:r>
                        <a:rPr lang="zh-CN" sz="2000" kern="100" dirty="0">
                          <a:effectLst/>
                          <a:latin typeface="Times New Roman" panose="02020603050405020304" pitchFamily="18" charset="0"/>
                          <a:ea typeface="宋体-简" panose="02010600040101010101" charset="-122"/>
                          <a:cs typeface="Times New Roman" panose="02020603050405020304" pitchFamily="18" charset="0"/>
                        </a:rPr>
                        <a:t>逻辑和结构清晰，描述和图例详细</a:t>
                      </a:r>
                      <a:r>
                        <a:rPr lang="zh-CN" altLang="en-US" sz="2000" kern="100" dirty="0">
                          <a:effectLst/>
                          <a:latin typeface="Times New Roman" panose="02020603050405020304" pitchFamily="18" charset="0"/>
                          <a:ea typeface="宋体-简" panose="02010600040101010101" charset="-122"/>
                          <a:cs typeface="Times New Roman" panose="02020603050405020304" pitchFamily="18" charset="0"/>
                        </a:rPr>
                        <a:t>，对应关键代码讲解</a:t>
                      </a:r>
                      <a:endParaRPr lang="en-US" sz="2000"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r>
              <a:tr h="457835">
                <a:tc rowSpan="2">
                  <a:txBody>
                    <a:bodyPr/>
                    <a:lstStyle/>
                    <a:p>
                      <a:pPr indent="127000" algn="just">
                        <a:lnSpc>
                          <a:spcPct val="130000"/>
                        </a:lnSpc>
                        <a:spcAft>
                          <a:spcPts val="0"/>
                        </a:spcAft>
                      </a:pPr>
                      <a:r>
                        <a:rPr lang="zh-CN" altLang="en-US" sz="2000" b="1" kern="100" dirty="0">
                          <a:effectLst/>
                          <a:latin typeface="Times New Roman" panose="02020603050405020304" pitchFamily="18" charset="0"/>
                          <a:ea typeface="宋体-简" panose="02010600040101010101" charset="-122"/>
                          <a:cs typeface="Times New Roman" panose="02020603050405020304" pitchFamily="18" charset="0"/>
                        </a:rPr>
                        <a:t>现场验收</a:t>
                      </a:r>
                      <a:endParaRPr lang="zh-CN" altLang="en-US" sz="2000" b="1"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c>
                  <a:txBody>
                    <a:bodyPr/>
                    <a:lstStyle/>
                    <a:p>
                      <a:pPr indent="127000" algn="ctr">
                        <a:lnSpc>
                          <a:spcPct val="130000"/>
                        </a:lnSpc>
                        <a:spcAft>
                          <a:spcPts val="0"/>
                        </a:spcAft>
                      </a:pPr>
                      <a:r>
                        <a:rPr lang="en-US" sz="2000" kern="100" dirty="0">
                          <a:effectLst/>
                          <a:latin typeface="Times New Roman" panose="02020603050405020304" pitchFamily="18" charset="0"/>
                          <a:ea typeface="宋体-简" panose="02010600040101010101" charset="-122"/>
                          <a:cs typeface="Times New Roman" panose="02020603050405020304" pitchFamily="18" charset="0"/>
                        </a:rPr>
                        <a:t>10</a:t>
                      </a:r>
                      <a:endParaRPr lang="en-US" sz="2000"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c>
                  <a:txBody>
                    <a:bodyPr/>
                    <a:lstStyle/>
                    <a:p>
                      <a:pPr indent="127000" algn="just">
                        <a:lnSpc>
                          <a:spcPct val="130000"/>
                        </a:lnSpc>
                        <a:spcAft>
                          <a:spcPts val="0"/>
                        </a:spcAft>
                      </a:pPr>
                      <a:r>
                        <a:rPr lang="zh-CN" altLang="en-US" sz="2000" kern="100" dirty="0">
                          <a:effectLst/>
                          <a:latin typeface="Times New Roman" panose="02020603050405020304" pitchFamily="18" charset="0"/>
                          <a:ea typeface="宋体-简" panose="02010600040101010101" charset="-122"/>
                          <a:cs typeface="Times New Roman" panose="02020603050405020304" pitchFamily="18" charset="0"/>
                        </a:rPr>
                        <a:t>能够对实现涉及到的人脸识别原理和关键技术有逻辑清晰的回答</a:t>
                      </a:r>
                      <a:endParaRPr lang="zh-CN" altLang="en-US" sz="2000"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r>
              <a:tr h="3566160">
                <a:tc vMerge="1">
                  <a:tcPr marL="68580" marR="68580" marT="0" marB="0" anchor="ctr"/>
                </a:tc>
                <a:tc>
                  <a:txBody>
                    <a:bodyPr/>
                    <a:lstStyle/>
                    <a:p>
                      <a:pPr indent="127000" algn="ctr">
                        <a:lnSpc>
                          <a:spcPct val="130000"/>
                        </a:lnSpc>
                        <a:spcAft>
                          <a:spcPts val="0"/>
                        </a:spcAft>
                      </a:pPr>
                      <a:r>
                        <a:rPr lang="en-US" sz="2000" b="1" kern="100" dirty="0">
                          <a:effectLst/>
                          <a:latin typeface="Times New Roman" panose="02020603050405020304" pitchFamily="18" charset="0"/>
                          <a:ea typeface="宋体-简" panose="02010600040101010101" charset="-122"/>
                          <a:cs typeface="Times New Roman" panose="02020603050405020304" pitchFamily="18" charset="0"/>
                        </a:rPr>
                        <a:t>50</a:t>
                      </a:r>
                      <a:endParaRPr lang="en-US" sz="2000" b="1"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c>
                  <a:txBody>
                    <a:bodyPr/>
                    <a:lstStyle/>
                    <a:p>
                      <a:pPr marL="342900" indent="-342900" algn="just">
                        <a:lnSpc>
                          <a:spcPct val="130000"/>
                        </a:lnSpc>
                        <a:spcAft>
                          <a:spcPts val="0"/>
                        </a:spcAft>
                        <a:buFont typeface="Arial" panose="020B0604020202020204" pitchFamily="34" charset="0"/>
                        <a:buChar char="•"/>
                      </a:pPr>
                      <a:r>
                        <a:rPr lang="zh-CN" altLang="en-US" sz="2000" b="1" kern="100" dirty="0">
                          <a:effectLst/>
                          <a:latin typeface="Times New Roman" panose="02020603050405020304" pitchFamily="18" charset="0"/>
                          <a:ea typeface="宋体-简" panose="02010600040101010101" charset="-122"/>
                          <a:cs typeface="Times New Roman" panose="02020603050405020304" pitchFamily="18" charset="0"/>
                        </a:rPr>
                        <a:t>新增人脸入库/无效人脸出库</a:t>
                      </a:r>
                      <a:r>
                        <a:rPr lang="en-US" sz="2000" b="1" kern="100" dirty="0">
                          <a:effectLst/>
                          <a:latin typeface="Times New Roman" panose="02020603050405020304" pitchFamily="18" charset="0"/>
                          <a:ea typeface="宋体-简" panose="02010600040101010101" charset="-122"/>
                          <a:cs typeface="Times New Roman" panose="02020603050405020304" pitchFamily="18" charset="0"/>
                        </a:rPr>
                        <a:t>(10’)</a:t>
                      </a:r>
                      <a:endParaRPr lang="en-US" sz="2000" b="1" kern="100" dirty="0">
                        <a:effectLst/>
                        <a:latin typeface="Times New Roman" panose="02020603050405020304" pitchFamily="18" charset="0"/>
                        <a:ea typeface="宋体-简" panose="02010600040101010101" charset="-122"/>
                        <a:cs typeface="Times New Roman" panose="02020603050405020304" pitchFamily="18" charset="0"/>
                      </a:endParaRPr>
                    </a:p>
                    <a:p>
                      <a:pPr marL="342900" indent="-342900" algn="just">
                        <a:lnSpc>
                          <a:spcPct val="130000"/>
                        </a:lnSpc>
                        <a:spcAft>
                          <a:spcPts val="0"/>
                        </a:spcAft>
                        <a:buFont typeface="Arial" panose="020B0604020202020204" pitchFamily="34" charset="0"/>
                        <a:buChar char="•"/>
                      </a:pP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打卡时间、工作时间、出勤次数记录（</a:t>
                      </a:r>
                      <a:r>
                        <a:rPr lang="en-US" sz="2000" b="1" kern="100" dirty="0">
                          <a:effectLst/>
                          <a:latin typeface="Times New Roman" panose="02020603050405020304" pitchFamily="18" charset="0"/>
                          <a:ea typeface="宋体-简" panose="02010600040101010101" charset="-122"/>
                          <a:cs typeface="Times New Roman" panose="02020603050405020304" pitchFamily="18" charset="0"/>
                        </a:rPr>
                        <a:t>10’</a:t>
                      </a: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a:t>
                      </a:r>
                      <a:endParaRPr lang="en-US" sz="2000" b="1" kern="100" dirty="0">
                        <a:effectLst/>
                        <a:latin typeface="Times New Roman" panose="02020603050405020304" pitchFamily="18" charset="0"/>
                        <a:ea typeface="宋体-简" panose="02010600040101010101" charset="-122"/>
                        <a:cs typeface="Times New Roman" panose="02020603050405020304" pitchFamily="18" charset="0"/>
                      </a:endParaRPr>
                    </a:p>
                    <a:p>
                      <a:pPr marL="342900" indent="-342900" algn="just">
                        <a:lnSpc>
                          <a:spcPct val="130000"/>
                        </a:lnSpc>
                        <a:spcAft>
                          <a:spcPts val="0"/>
                        </a:spcAft>
                        <a:buFont typeface="Arial" panose="020B0604020202020204" pitchFamily="34" charset="0"/>
                        <a:buChar char="•"/>
                      </a:pP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多次识别失败时或未录入人脸时提供密码验证（</a:t>
                      </a: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rPr>
                        <a:t>10</a:t>
                      </a:r>
                      <a:r>
                        <a:rPr lang="en-US" sz="2000" b="1" kern="100" dirty="0">
                          <a:effectLst/>
                          <a:latin typeface="Times New Roman" panose="02020603050405020304" pitchFamily="18" charset="0"/>
                          <a:ea typeface="宋体-简" panose="02010600040101010101" charset="-122"/>
                          <a:cs typeface="Times New Roman" panose="02020603050405020304" pitchFamily="18" charset="0"/>
                        </a:rPr>
                        <a:t>’</a:t>
                      </a: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a:t>
                      </a:r>
                      <a:endParaRPr lang="en-US" sz="2000" b="1" kern="100" dirty="0">
                        <a:effectLst/>
                        <a:latin typeface="Times New Roman" panose="02020603050405020304" pitchFamily="18" charset="0"/>
                        <a:ea typeface="宋体-简" panose="02010600040101010101" charset="-122"/>
                        <a:cs typeface="Times New Roman" panose="02020603050405020304" pitchFamily="18" charset="0"/>
                      </a:endParaRPr>
                    </a:p>
                    <a:p>
                      <a:pPr marL="342900" indent="-342900" algn="just">
                        <a:lnSpc>
                          <a:spcPct val="130000"/>
                        </a:lnSpc>
                        <a:spcAft>
                          <a:spcPts val="0"/>
                        </a:spcAft>
                        <a:buFont typeface="Arial" panose="020B0604020202020204" pitchFamily="34" charset="0"/>
                        <a:buChar char="•"/>
                      </a:pP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准确识别超过</a:t>
                      </a: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rPr>
                        <a:t>5</a:t>
                      </a:r>
                      <a:r>
                        <a:rPr lang="zh-CN" altLang="en-US" sz="2000" b="1" kern="100" dirty="0">
                          <a:effectLst/>
                          <a:latin typeface="Times New Roman" panose="02020603050405020304" pitchFamily="18" charset="0"/>
                          <a:ea typeface="宋体-简" panose="02010600040101010101" charset="-122"/>
                          <a:cs typeface="Times New Roman" panose="02020603050405020304" pitchFamily="18" charset="0"/>
                        </a:rPr>
                        <a:t>个人脸（包括一个助教或老师）</a:t>
                      </a: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a:t>
                      </a: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rPr>
                        <a:t>20</a:t>
                      </a:r>
                      <a:r>
                        <a:rPr lang="en-US" sz="2000" b="1" kern="100" dirty="0">
                          <a:effectLst/>
                          <a:latin typeface="Times New Roman" panose="02020603050405020304" pitchFamily="18" charset="0"/>
                          <a:ea typeface="宋体-简" panose="02010600040101010101" charset="-122"/>
                          <a:cs typeface="Times New Roman" panose="02020603050405020304" pitchFamily="18" charset="0"/>
                        </a:rPr>
                        <a:t>’</a:t>
                      </a:r>
                      <a:r>
                        <a:rPr lang="zh-CN" sz="2000" b="1" kern="100" dirty="0">
                          <a:effectLst/>
                          <a:latin typeface="Times New Roman" panose="02020603050405020304" pitchFamily="18" charset="0"/>
                          <a:ea typeface="宋体-简" panose="02010600040101010101" charset="-122"/>
                          <a:cs typeface="Times New Roman" panose="02020603050405020304" pitchFamily="18" charset="0"/>
                        </a:rPr>
                        <a:t>）</a:t>
                      </a:r>
                      <a:endParaRPr lang="zh-CN" sz="2000" b="1" kern="100" dirty="0">
                        <a:effectLst/>
                        <a:latin typeface="Times New Roman" panose="02020603050405020304" pitchFamily="18" charset="0"/>
                        <a:ea typeface="宋体-简" panose="02010600040101010101" charset="-122"/>
                        <a:cs typeface="Times New Roman" panose="02020603050405020304" pitchFamily="18" charset="0"/>
                      </a:endParaRPr>
                    </a:p>
                    <a:p>
                      <a:pPr marL="800100" lvl="1" indent="-342900" algn="just">
                        <a:lnSpc>
                          <a:spcPct val="130000"/>
                        </a:lnSpc>
                        <a:spcAft>
                          <a:spcPts val="0"/>
                        </a:spcAft>
                        <a:buFont typeface="Arial" panose="020B0604020202020204" pitchFamily="34" charset="0"/>
                        <a:buChar char="•"/>
                      </a:pP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rPr>
                        <a:t>4*3</a:t>
                      </a: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sym typeface="+mn-ea"/>
                        </a:rPr>
                        <a:t>’</a:t>
                      </a: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rPr>
                        <a:t>+1*8</a:t>
                      </a:r>
                      <a:r>
                        <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sym typeface="+mn-ea"/>
                        </a:rPr>
                        <a:t>’</a:t>
                      </a:r>
                      <a:endPar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endParaRPr>
                    </a:p>
                    <a:p>
                      <a:pPr marL="342900" indent="-342900" algn="just">
                        <a:lnSpc>
                          <a:spcPct val="130000"/>
                        </a:lnSpc>
                        <a:spcAft>
                          <a:spcPts val="0"/>
                        </a:spcAft>
                        <a:buFont typeface="Arial" panose="020B0604020202020204" pitchFamily="34" charset="0"/>
                        <a:buChar char="•"/>
                      </a:pPr>
                      <a:r>
                        <a:rPr lang="zh-CN" altLang="en-US"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rPr>
                        <a:t>人脸跟踪（</a:t>
                      </a:r>
                      <a:r>
                        <a:rPr lang="en-US" altLang="zh-CN"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rPr>
                        <a:t>25’</a:t>
                      </a:r>
                      <a:r>
                        <a:rPr lang="zh-CN" altLang="en-US"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rPr>
                        <a:t>）</a:t>
                      </a:r>
                      <a:endParaRPr lang="zh-CN" altLang="en-US"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endParaRPr>
                    </a:p>
                    <a:p>
                      <a:pPr marL="342900" indent="-342900" algn="just">
                        <a:lnSpc>
                          <a:spcPct val="130000"/>
                        </a:lnSpc>
                        <a:spcAft>
                          <a:spcPts val="0"/>
                        </a:spcAft>
                        <a:buFont typeface="Arial" panose="020B0604020202020204" pitchFamily="34" charset="0"/>
                        <a:buChar char="•"/>
                      </a:pPr>
                      <a:r>
                        <a:rPr lang="zh-CN" altLang="en-US"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rPr>
                        <a:t>基于视觉的心率估计（</a:t>
                      </a:r>
                      <a:r>
                        <a:rPr lang="en-US" altLang="zh-CN"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rPr>
                        <a:t>25</a:t>
                      </a:r>
                      <a:r>
                        <a:rPr lang="en-US" altLang="zh-CN"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sym typeface="+mn-ea"/>
                        </a:rPr>
                        <a:t>’</a:t>
                      </a:r>
                      <a:r>
                        <a:rPr lang="zh-CN" altLang="en-US" sz="2000" b="1" kern="100" dirty="0">
                          <a:solidFill>
                            <a:srgbClr val="FF0000"/>
                          </a:solidFill>
                          <a:effectLst/>
                          <a:latin typeface="Times New Roman" panose="02020603050405020304" pitchFamily="18" charset="0"/>
                          <a:ea typeface="宋体-简" panose="02010600040101010101" charset="-122"/>
                          <a:cs typeface="Times New Roman" panose="02020603050405020304" pitchFamily="18" charset="0"/>
                        </a:rPr>
                        <a:t>）</a:t>
                      </a:r>
                      <a:endParaRPr lang="en-US" altLang="zh-CN" sz="2000" b="1" kern="100" dirty="0">
                        <a:effectLst/>
                        <a:latin typeface="Times New Roman" panose="02020603050405020304" pitchFamily="18" charset="0"/>
                        <a:ea typeface="宋体-简" panose="02010600040101010101" charset="-122"/>
                        <a:cs typeface="Times New Roman" panose="02020603050405020304" pitchFamily="18" charset="0"/>
                      </a:endParaRPr>
                    </a:p>
                    <a:p>
                      <a:pPr marL="342900" indent="-342900" algn="just">
                        <a:lnSpc>
                          <a:spcPct val="130000"/>
                        </a:lnSpc>
                        <a:spcAft>
                          <a:spcPts val="0"/>
                        </a:spcAft>
                        <a:buFont typeface="Arial" panose="020B0604020202020204" pitchFamily="34" charset="0"/>
                        <a:buChar char="•"/>
                      </a:pPr>
                      <a:endParaRPr lang="en-US" sz="2000" b="1" kern="100" dirty="0">
                        <a:effectLst/>
                        <a:latin typeface="Times New Roman" panose="02020603050405020304" pitchFamily="18" charset="0"/>
                        <a:ea typeface="宋体-简" panose="02010600040101010101" charset="-122"/>
                        <a:cs typeface="Times New Roman" panose="02020603050405020304" pitchFamily="18" charset="0"/>
                      </a:endParaRPr>
                    </a:p>
                  </a:txBody>
                  <a:tcPr marL="68580" marR="68580" marT="0" marB="0" anchor="ctr"/>
                </a:tc>
              </a:tr>
            </a:tbl>
          </a:graphicData>
        </a:graphic>
      </p:graphicFrame>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charset="-122"/>
                <a:ea typeface="微软雅黑" charset="-122"/>
                <a:cs typeface="微软雅黑" charset="-122"/>
              </a:defRPr>
            </a:lvl1pPr>
          </a:lstStyle>
          <a:p>
            <a:pPr marL="0" indent="0" algn="l">
              <a:lnSpc>
                <a:spcPct val="100000"/>
              </a:lnSpc>
              <a:spcBef>
                <a:spcPts val="0"/>
              </a:spcBef>
              <a:spcAft>
                <a:spcPts val="0"/>
              </a:spcAft>
              <a:buSzPct val="100000"/>
              <a:buNone/>
            </a:pPr>
            <a:r>
              <a:rPr lang="zh-CN" altLang="en-US" sz="3600">
                <a:solidFill>
                  <a:schemeClr val="accent1"/>
                </a:solidFill>
                <a:latin typeface="Times New Roman" panose="02020603050405020304" pitchFamily="18" charset="0"/>
                <a:ea typeface="黑体-简" panose="02000000000000000000" charset="-122"/>
              </a:rPr>
              <a:t>实现路径：</a:t>
            </a:r>
            <a:r>
              <a:rPr lang="zh-CN" altLang="en-US" sz="3600">
                <a:solidFill>
                  <a:schemeClr val="accent1"/>
                </a:solidFill>
                <a:latin typeface="Times New Roman" panose="02020603050405020304" pitchFamily="18" charset="0"/>
                <a:ea typeface="黑体-简" panose="02000000000000000000" charset="-122"/>
              </a:rPr>
              <a:t>人脸识别</a:t>
            </a:r>
            <a:endParaRPr lang="zh-CN" altLang="en-US" sz="3600">
              <a:solidFill>
                <a:schemeClr val="accent1"/>
              </a:solidFill>
              <a:latin typeface="Times New Roman" panose="02020603050405020304" pitchFamily="18" charset="0"/>
              <a:ea typeface="黑体-简" panose="02000000000000000000" charset="-122"/>
            </a:endParaRPr>
          </a:p>
        </p:txBody>
      </p:sp>
      <p:sp>
        <p:nvSpPr>
          <p:cNvPr id="6" name="内容占位符 2"/>
          <p:cNvSpPr>
            <a:spLocks noGrp="1"/>
          </p:cNvSpPr>
          <p:nvPr>
            <p:custDataLst>
              <p:tags r:id="rId3"/>
            </p:custDataLst>
          </p:nvPr>
        </p:nvSpPr>
        <p:spPr>
          <a:xfrm>
            <a:off x="457200" y="1417955"/>
            <a:ext cx="4799330" cy="5048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zh-CN" altLang="en-US" sz="2400">
                <a:solidFill>
                  <a:schemeClr val="dk1">
                    <a:lumMod val="75000"/>
                    <a:lumOff val="25000"/>
                  </a:schemeClr>
                </a:solidFill>
                <a:latin typeface="Times New Roman" panose="02020603050405020304" pitchFamily="18" charset="0"/>
                <a:ea typeface="宋体-简" panose="02010600040101010101" charset="-122"/>
              </a:rPr>
              <a:t>开发环境搭建</a:t>
            </a:r>
            <a:endParaRPr lang="zh-CN" altLang="en-US" sz="24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硬件环境：摄像头</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软件环境：计算机视觉库的安装</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fontAlgn="auto">
              <a:lnSpc>
                <a:spcPct val="100000"/>
              </a:lnSpc>
            </a:pPr>
            <a:r>
              <a:rPr lang="zh-CN" altLang="en-US" sz="2400">
                <a:solidFill>
                  <a:schemeClr val="dk1">
                    <a:lumMod val="75000"/>
                    <a:lumOff val="25000"/>
                  </a:schemeClr>
                </a:solidFill>
                <a:latin typeface="Times New Roman" panose="02020603050405020304" pitchFamily="18" charset="0"/>
                <a:ea typeface="宋体-简" panose="02010600040101010101" charset="-122"/>
              </a:rPr>
              <a:t>人脸识别系统</a:t>
            </a:r>
            <a:endParaRPr lang="zh-CN" altLang="en-US" sz="24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人脸检测</a:t>
            </a:r>
            <a:r>
              <a:rPr lang="en-US" altLang="zh-CN" sz="2000">
                <a:solidFill>
                  <a:schemeClr val="dk1">
                    <a:lumMod val="75000"/>
                    <a:lumOff val="25000"/>
                  </a:schemeClr>
                </a:solidFill>
                <a:latin typeface="Times New Roman" panose="02020603050405020304" pitchFamily="18" charset="0"/>
                <a:ea typeface="宋体-简" panose="02010600040101010101" charset="-122"/>
              </a:rPr>
              <a:t>+</a:t>
            </a:r>
            <a:r>
              <a:rPr lang="zh-CN" altLang="en-US" sz="2000">
                <a:solidFill>
                  <a:schemeClr val="dk1">
                    <a:lumMod val="75000"/>
                    <a:lumOff val="25000"/>
                  </a:schemeClr>
                </a:solidFill>
                <a:latin typeface="Times New Roman" panose="02020603050405020304" pitchFamily="18" charset="0"/>
                <a:ea typeface="宋体-简" panose="02010600040101010101" charset="-122"/>
              </a:rPr>
              <a:t>识别模型下载</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人脸图像向量化</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人脸特征比对</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识别逻辑设计</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0" fontAlgn="auto">
              <a:lnSpc>
                <a:spcPct val="100000"/>
              </a:lnSpc>
            </a:pPr>
            <a:r>
              <a:rPr lang="zh-CN" altLang="en-US" sz="2400">
                <a:solidFill>
                  <a:schemeClr val="dk1">
                    <a:lumMod val="75000"/>
                    <a:lumOff val="25000"/>
                  </a:schemeClr>
                </a:solidFill>
                <a:latin typeface="Times New Roman" panose="02020603050405020304" pitchFamily="18" charset="0"/>
                <a:ea typeface="宋体-简" panose="02010600040101010101" charset="-122"/>
              </a:rPr>
              <a:t>考勤系统</a:t>
            </a:r>
            <a:endParaRPr lang="zh-CN" altLang="en-US" sz="24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人脸入库</a:t>
            </a:r>
            <a:r>
              <a:rPr lang="en-US" altLang="zh-CN" sz="2000">
                <a:solidFill>
                  <a:schemeClr val="dk1">
                    <a:lumMod val="75000"/>
                    <a:lumOff val="25000"/>
                  </a:schemeClr>
                </a:solidFill>
                <a:latin typeface="Times New Roman" panose="02020603050405020304" pitchFamily="18" charset="0"/>
                <a:ea typeface="宋体-简" panose="02010600040101010101" charset="-122"/>
              </a:rPr>
              <a:t>/</a:t>
            </a:r>
            <a:r>
              <a:rPr lang="zh-CN" altLang="en-US" sz="2000">
                <a:solidFill>
                  <a:schemeClr val="dk1">
                    <a:lumMod val="75000"/>
                    <a:lumOff val="25000"/>
                  </a:schemeClr>
                </a:solidFill>
                <a:latin typeface="Times New Roman" panose="02020603050405020304" pitchFamily="18" charset="0"/>
                <a:ea typeface="宋体-简" panose="02010600040101010101" charset="-122"/>
              </a:rPr>
              <a:t>出库</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考勤信息记录</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a:p>
            <a:pPr lvl="1" fontAlgn="auto">
              <a:lnSpc>
                <a:spcPct val="100000"/>
              </a:lnSpc>
            </a:pPr>
            <a:r>
              <a:rPr lang="zh-CN" altLang="en-US" sz="2000">
                <a:solidFill>
                  <a:schemeClr val="dk1">
                    <a:lumMod val="75000"/>
                    <a:lumOff val="25000"/>
                  </a:schemeClr>
                </a:solidFill>
                <a:latin typeface="Times New Roman" panose="02020603050405020304" pitchFamily="18" charset="0"/>
                <a:ea typeface="宋体-简" panose="02010600040101010101" charset="-122"/>
              </a:rPr>
              <a:t>多次识别失败</a:t>
            </a:r>
            <a:r>
              <a:rPr lang="en-US" altLang="zh-CN" sz="2000">
                <a:solidFill>
                  <a:schemeClr val="dk1">
                    <a:lumMod val="75000"/>
                    <a:lumOff val="25000"/>
                  </a:schemeClr>
                </a:solidFill>
                <a:latin typeface="Times New Roman" panose="02020603050405020304" pitchFamily="18" charset="0"/>
                <a:ea typeface="宋体-简" panose="02010600040101010101" charset="-122"/>
              </a:rPr>
              <a:t>+</a:t>
            </a:r>
            <a:r>
              <a:rPr lang="zh-CN" altLang="en-US" sz="2000">
                <a:solidFill>
                  <a:schemeClr val="dk1">
                    <a:lumMod val="75000"/>
                    <a:lumOff val="25000"/>
                  </a:schemeClr>
                </a:solidFill>
                <a:latin typeface="Times New Roman" panose="02020603050405020304" pitchFamily="18" charset="0"/>
                <a:ea typeface="宋体-简" panose="02010600040101010101" charset="-122"/>
              </a:rPr>
              <a:t>密码考勤</a:t>
            </a:r>
            <a:endParaRPr lang="zh-CN" altLang="en-US" sz="2000">
              <a:solidFill>
                <a:schemeClr val="dk1">
                  <a:lumMod val="75000"/>
                  <a:lumOff val="25000"/>
                </a:schemeClr>
              </a:solidFill>
              <a:latin typeface="Times New Roman" panose="02020603050405020304" pitchFamily="18" charset="0"/>
              <a:ea typeface="宋体-简" panose="02010600040101010101" charset="-122"/>
            </a:endParaRPr>
          </a:p>
        </p:txBody>
      </p:sp>
      <p:pic>
        <p:nvPicPr>
          <p:cNvPr id="7" name="图片 6" descr="/private/var/folders/ms/d8fycxg525d8g520438fvp080000gn/T/com.kingsoft.wpsoffice.mac/photoedit2/20230918191445/temp.pngtemp"/>
          <p:cNvPicPr>
            <a:picLocks noChangeAspect="1"/>
          </p:cNvPicPr>
          <p:nvPr/>
        </p:nvPicPr>
        <p:blipFill>
          <a:blip r:embed="rId4"/>
          <a:stretch>
            <a:fillRect/>
          </a:stretch>
        </p:blipFill>
        <p:spPr>
          <a:xfrm>
            <a:off x="5391532" y="1868723"/>
            <a:ext cx="6222937" cy="3464690"/>
          </a:xfrm>
          <a:prstGeom prst="rect">
            <a:avLst/>
          </a:prstGeom>
        </p:spPr>
      </p:pic>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2&quot;,&quot;maxSize&quot;:{&quot;size1&quot;:20},&quot;minSize&quot;:{&quot;size1&quot;:11.2},&quot;normalSize&quot;:{&quot;size1&quot;:11.2},&quot;subLayout&quot;:[{&quot;id&quot;:&quot;2023-09-18T19:28:32&quot;,&quot;margin&quot;:{&quot;bottom&quot;:0.025999998673796654,&quot;left&quot;:1.2699999809265137,&quot;right&quot;:1.2699999809265137,&quot;top&quot;:0.4230000376701355},&quot;type&quot;:0},{&quot;id&quot;:&quot;2023-09-18T19:28:3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3.xml><?xml version="1.0" encoding="utf-8"?>
<p:tagLst xmlns:p="http://schemas.openxmlformats.org/presentationml/2006/main">
  <p:tag name="KSO_WM_BEAUTIFY_FLAG" val="#wm#"/>
  <p:tag name="KSO_WM_TEMPLATE_CATEGORY" val="diagram"/>
  <p:tag name="KSO_WM_TEMPLATE_INDEX" val="2022005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6.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1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3&quot;,&quot;maxSize&quot;:{&quot;size1&quot;:20},&quot;minSize&quot;:{&quot;size1&quot;:11.2},&quot;normalSize&quot;:{&quot;size1&quot;:11.2},&quot;subLayout&quot;:[{&quot;id&quot;:&quot;2023-09-18T19:28:33&quot;,&quot;margin&quot;:{&quot;bottom&quot;:0.025999998673796654,&quot;left&quot;:1.2699999809265137,&quot;right&quot;:1.2699999809265137,&quot;top&quot;:0.4230000376701355},&quot;type&quot;:0},{&quot;id&quot;:&quot;2023-09-18T19:28: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0.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2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3&quot;,&quot;maxSize&quot;:{&quot;size1&quot;:20},&quot;minSize&quot;:{&quot;size1&quot;:11.2},&quot;normalSize&quot;:{&quot;size1&quot;:11.2},&quot;subLayout&quot;:[{&quot;id&quot;:&quot;2023-09-18T19:28:33&quot;,&quot;margin&quot;:{&quot;bottom&quot;:0.025999998673796654,&quot;left&quot;:1.2699999809265137,&quot;right&quot;:1.2699999809265137,&quot;top&quot;:0.4230000376701355},&quot;type&quot;:0},{&quot;id&quot;:&quot;2023-09-18T19:28: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4.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Lst>
</file>

<file path=ppt/tags/tag25.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6.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7.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8.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Lst>
</file>

<file path=ppt/tags/tag3.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Lst>
</file>

<file path=ppt/tags/tag3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2&quot;,&quot;maxSize&quot;:{&quot;size1&quot;:20},&quot;minSize&quot;:{&quot;size1&quot;:11.2},&quot;normalSize&quot;:{&quot;size1&quot;:11.2},&quot;subLayout&quot;:[{&quot;id&quot;:&quot;2023-09-18T19:28:32&quot;,&quot;margin&quot;:{&quot;bottom&quot;:0.025999998673796654,&quot;left&quot;:1.2699999809265137,&quot;right&quot;:1.2699999809265137,&quot;top&quot;:0.4230000376701355},&quot;type&quot;:0},{&quot;id&quot;:&quot;2023-09-18T19:28:3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3.xml><?xml version="1.0" encoding="utf-8"?>
<p:tagLst xmlns:p="http://schemas.openxmlformats.org/presentationml/2006/main">
  <p:tag name="KSO_WM_UNIT_TABLE_BEAUTIFY" val="smartTable{8c4948dd-de74-452d-adf6-0d69908bb222}"/>
  <p:tag name="KSO_WM_BEAUTIFY_FLAG" val="#wm#"/>
  <p:tag name="KSO_WM_UNIT_TYPE" val="β"/>
</p:tagLst>
</file>

<file path=ppt/tags/tag3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3&quot;,&quot;maxSize&quot;:{&quot;size1&quot;:20},&quot;minSize&quot;:{&quot;size1&quot;:11.2},&quot;normalSize&quot;:{&quot;size1&quot;:11.2},&quot;subLayout&quot;:[{&quot;id&quot;:&quot;2023-09-18T19:28:33&quot;,&quot;margin&quot;:{&quot;bottom&quot;:0.025999998673796654,&quot;left&quot;:1.2699999809265137,&quot;right&quot;:1.2699999809265137,&quot;top&quot;:0.4230000376701355},&quot;type&quot;:0},{&quot;id&quot;:&quot;2023-09-18T19:28: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7.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3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3&quot;,&quot;maxSize&quot;:{&quot;size1&quot;:20},&quot;minSize&quot;:{&quot;size1&quot;:11.2},&quot;normalSize&quot;:{&quot;size1&quot;:11.2},&quot;subLayout&quot;:[{&quot;id&quot;:&quot;2023-09-18T19:28:33&quot;,&quot;margin&quot;:{&quot;bottom&quot;:0.025999998673796654,&quot;left&quot;:1.2699999809265137,&quot;right&quot;:1.2699999809265137,&quot;top&quot;:0.4230000376701355},&quot;type&quot;:0},{&quot;id&quot;:&quot;2023-09-18T19:28: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Lst>
</file>

<file path=ppt/tags/tag4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1.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4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3&quot;,&quot;maxSize&quot;:{&quot;size1&quot;:20},&quot;minSize&quot;:{&quot;size1&quot;:11.2},&quot;normalSize&quot;:{&quot;size1&quot;:11.2},&quot;subLayout&quot;:[{&quot;id&quot;:&quot;2023-09-18T19:28:33&quot;,&quot;margin&quot;:{&quot;bottom&quot;:0.025999998673796654,&quot;left&quot;:1.2699999809265137,&quot;right&quot;:1.2699999809265137,&quot;top&quot;:0.4230000376701355},&quot;type&quot;:0},{&quot;id&quot;:&quot;2023-09-18T19:28: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5.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4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3&quot;,&quot;maxSize&quot;:{&quot;size1&quot;:20},&quot;minSize&quot;:{&quot;size1&quot;:11.2},&quot;normalSize&quot;:{&quot;size1&quot;:11.2},&quot;subLayout&quot;:[{&quot;id&quot;:&quot;2023-09-18T19:28:33&quot;,&quot;margin&quot;:{&quot;bottom&quot;:0.025999998673796654,&quot;left&quot;:1.2699999809265137,&quot;right&quot;:1.2699999809265137,&quot;top&quot;:0.4230000376701355},&quot;type&quot;:0},{&quot;id&quot;:&quot;2023-09-18T19:28: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9.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Lst>
</file>

<file path=ppt/tags/tag50.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51.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52.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53.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5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Lst>
</file>

<file path=ppt/tags/tag5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4&quot;,&quot;maxSize&quot;:{&quot;size1&quot;:20},&quot;minSize&quot;:{&quot;size1&quot;:11.2},&quot;normalSize&quot;:{&quot;size1&quot;:11.2},&quot;subLayout&quot;:[{&quot;id&quot;:&quot;2023-09-18T19:28:34&quot;,&quot;margin&quot;:{&quot;bottom&quot;:0.025999998673796654,&quot;left&quot;:1.2699999809265137,&quot;right&quot;:1.2699999809265137,&quot;top&quot;:0.4230000376701355},&quot;type&quot;:0},{&quot;id&quot;:&quot;2023-09-18T19:28:34&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9-18T19:28:32&quot;,&quot;maxSize&quot;:{&quot;size1&quot;:20},&quot;minSize&quot;:{&quot;size1&quot;:11.2},&quot;normalSize&quot;:{&quot;size1&quot;:11.2},&quot;subLayout&quot;:[{&quot;id&quot;:&quot;2023-09-18T19:28:32&quot;,&quot;margin&quot;:{&quot;bottom&quot;:0.025999998673796654,&quot;left&quot;:1.2699999809265137,&quot;right&quot;:1.2699999809265137,&quot;top&quot;:0.4230000376701355},&quot;type&quot;:0},{&quot;id&quot;:&quot;2023-09-18T19:28:3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9.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heme/theme1.xml><?xml version="1.0" encoding="utf-8"?>
<a:theme xmlns:a="http://schemas.openxmlformats.org/drawingml/2006/main" name="1_Office 主题​​">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2022</Words>
  <Application>WPS 表格</Application>
  <PresentationFormat>自定义</PresentationFormat>
  <Paragraphs>147</Paragraphs>
  <Slides>12</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宋体</vt:lpstr>
      <vt:lpstr>Wingdings</vt:lpstr>
      <vt:lpstr>Times New Roman</vt:lpstr>
      <vt:lpstr>黑体-简</vt:lpstr>
      <vt:lpstr>微软雅黑</vt:lpstr>
      <vt:lpstr>汉仪旗黑</vt:lpstr>
      <vt:lpstr>Segoe UI</vt:lpstr>
      <vt:lpstr>苹方-简</vt:lpstr>
      <vt:lpstr>Wingdings</vt:lpstr>
      <vt:lpstr>宋体-简</vt:lpstr>
      <vt:lpstr>Times New Roman Regular</vt:lpstr>
      <vt:lpstr>宋体</vt:lpstr>
      <vt:lpstr>汉仪书宋二KW</vt:lpstr>
      <vt:lpstr>Calibri</vt:lpstr>
      <vt:lpstr>Helvetica Neue</vt:lpstr>
      <vt:lpstr>Arial Unicode MS</vt:lpstr>
      <vt:lpstr>1_Office 主题​​</vt:lpstr>
      <vt:lpstr>基于人脸识别的门禁系统设计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汪成</cp:lastModifiedBy>
  <cp:revision>83</cp:revision>
  <dcterms:created xsi:type="dcterms:W3CDTF">2023-09-25T07:42:35Z</dcterms:created>
  <dcterms:modified xsi:type="dcterms:W3CDTF">2023-09-25T07:42:35Z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B5A98B90A7C694ADECE10865838F0E8E_43</vt:lpwstr>
  </property>
</Properties>
</file>