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9"/>
  </p:notesMasterIdLst>
  <p:handoutMasterIdLst>
    <p:handoutMasterId r:id="rId10"/>
  </p:handoutMasterIdLst>
  <p:sldIdLst>
    <p:sldId id="276" r:id="rId2"/>
    <p:sldId id="298" r:id="rId3"/>
    <p:sldId id="299" r:id="rId4"/>
    <p:sldId id="300" r:id="rId5"/>
    <p:sldId id="301" r:id="rId6"/>
    <p:sldId id="302" r:id="rId7"/>
    <p:sldId id="297" r:id="rId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37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3C8"/>
    <a:srgbClr val="FF2F2F"/>
    <a:srgbClr val="124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04" autoAdjust="0"/>
    <p:restoredTop sz="92131" autoAdjust="0"/>
  </p:normalViewPr>
  <p:slideViewPr>
    <p:cSldViewPr>
      <p:cViewPr varScale="1">
        <p:scale>
          <a:sx n="99" d="100"/>
          <a:sy n="99" d="100"/>
        </p:scale>
        <p:origin x="100" y="200"/>
      </p:cViewPr>
      <p:guideLst>
        <p:guide orient="horz" pos="2251"/>
        <p:guide pos="37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C869B-4E6D-4609-9A47-34E4B8558683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3F875-6694-48BD-B4E6-D937FF286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792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81F3FE1F-B908-452B-837C-D2E471D1D39B}" type="datetimeFigureOut">
              <a:rPr lang="zh-CN" altLang="en-US"/>
              <a:pPr>
                <a:defRPr/>
              </a:pPr>
              <a:t>2023/4/25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EC2B89F-BA4A-4623-90A0-F95E4926B7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9557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174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AC63356-BB31-48FE-8237-814151E1A72F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885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844550" y="527050"/>
            <a:ext cx="10399713" cy="539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0" y="0"/>
            <a:ext cx="869950" cy="873125"/>
            <a:chOff x="0" y="672"/>
            <a:chExt cx="1806" cy="1989"/>
          </a:xfrm>
        </p:grpSpPr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359" y="2256"/>
              <a:ext cx="366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1081" y="1066"/>
              <a:ext cx="359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 userDrawn="1"/>
          </p:nvSpPr>
          <p:spPr bwMode="auto">
            <a:xfrm>
              <a:off x="718" y="2256"/>
              <a:ext cx="369" cy="4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 userDrawn="1"/>
          </p:nvSpPr>
          <p:spPr bwMode="auto">
            <a:xfrm>
              <a:off x="1437" y="1066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 userDrawn="1"/>
          </p:nvSpPr>
          <p:spPr bwMode="auto">
            <a:xfrm>
              <a:off x="718" y="1464"/>
              <a:ext cx="369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 userDrawn="1"/>
          </p:nvSpPr>
          <p:spPr bwMode="auto">
            <a:xfrm>
              <a:off x="0" y="1464"/>
              <a:ext cx="369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6"/>
            <p:cNvSpPr>
              <a:spLocks noChangeArrowheads="1"/>
            </p:cNvSpPr>
            <p:nvPr userDrawn="1"/>
          </p:nvSpPr>
          <p:spPr bwMode="auto">
            <a:xfrm>
              <a:off x="1081" y="1464"/>
              <a:ext cx="359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 userDrawn="1"/>
          </p:nvSpPr>
          <p:spPr bwMode="auto">
            <a:xfrm>
              <a:off x="359" y="1858"/>
              <a:ext cx="366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 userDrawn="1"/>
          </p:nvSpPr>
          <p:spPr bwMode="auto">
            <a:xfrm>
              <a:off x="718" y="1858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8449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624418" y="1628775"/>
            <a:ext cx="10847916" cy="1295400"/>
          </a:xfrm>
        </p:spPr>
        <p:txBody>
          <a:bodyPr/>
          <a:lstStyle>
            <a:lvl1pPr algn="ctr">
              <a:defRPr sz="4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50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624418" y="3357563"/>
            <a:ext cx="10847916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8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19" name="Picture 20" descr="hust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015" y="52706"/>
            <a:ext cx="852886" cy="62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552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0F7BC1-3954-4ABA-82C4-89EED6D293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821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692150"/>
            <a:ext cx="2743200" cy="5905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92150"/>
            <a:ext cx="8026400" cy="59055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F7858-8930-4F8B-9B76-F78F08A2E6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945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183" y="612505"/>
            <a:ext cx="8352367" cy="647700"/>
          </a:xfrm>
        </p:spPr>
        <p:txBody>
          <a:bodyPr/>
          <a:lstStyle>
            <a:lvl1pPr>
              <a:defRPr spc="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5000"/>
              </a:lnSpc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5000"/>
              </a:lnSpc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5000"/>
              </a:lnSpc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5000"/>
              </a:lnSpc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5000"/>
              </a:lnSpc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38731-E2DB-4284-83ED-693138A841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082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72BD1-4115-40EF-AC16-4F78C210B7E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640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4314"/>
            <a:ext cx="53848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4"/>
            <a:ext cx="53848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18BA0-78C2-4878-B309-D87751AAF8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683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80709B-F1A9-4DDF-BAC3-C10F1E5474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392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B37E2-86D8-4345-9335-8919582BF1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2"/>
          </p:nvPr>
        </p:nvSpPr>
        <p:spPr>
          <a:xfrm>
            <a:off x="0" y="6464528"/>
            <a:ext cx="3719736" cy="40617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109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CF971-EC33-4ABE-AB76-D3A335D3D6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449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983AB-76D1-4FAA-9778-901A3E1510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31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616F8-A403-4595-BEE4-4C8CD619BD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431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14006" y="6451828"/>
            <a:ext cx="3860800" cy="40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12958" y="6451828"/>
            <a:ext cx="2844800" cy="40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69DFE80-C737-4FBC-B4CA-FAAEE69D1050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7183" y="612505"/>
            <a:ext cx="83518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183" y="1299348"/>
            <a:ext cx="11249457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33" name="Rectangle 19"/>
          <p:cNvSpPr>
            <a:spLocks noChangeArrowheads="1"/>
          </p:cNvSpPr>
          <p:nvPr/>
        </p:nvSpPr>
        <p:spPr bwMode="auto">
          <a:xfrm>
            <a:off x="844550" y="527050"/>
            <a:ext cx="10399713" cy="539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032" name="Group 8"/>
          <p:cNvGrpSpPr>
            <a:grpSpLocks/>
          </p:cNvGrpSpPr>
          <p:nvPr userDrawn="1"/>
        </p:nvGrpSpPr>
        <p:grpSpPr bwMode="auto">
          <a:xfrm>
            <a:off x="0" y="0"/>
            <a:ext cx="869950" cy="873125"/>
            <a:chOff x="0" y="672"/>
            <a:chExt cx="1806" cy="1989"/>
          </a:xfrm>
        </p:grpSpPr>
        <p:sp>
          <p:nvSpPr>
            <p:cNvPr id="22" name="Rectangle 9"/>
            <p:cNvSpPr>
              <a:spLocks noChangeArrowheads="1"/>
            </p:cNvSpPr>
            <p:nvPr userDrawn="1"/>
          </p:nvSpPr>
          <p:spPr bwMode="auto">
            <a:xfrm>
              <a:off x="359" y="2256"/>
              <a:ext cx="366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0"/>
            <p:cNvSpPr>
              <a:spLocks noChangeArrowheads="1"/>
            </p:cNvSpPr>
            <p:nvPr userDrawn="1"/>
          </p:nvSpPr>
          <p:spPr bwMode="auto">
            <a:xfrm>
              <a:off x="1081" y="1066"/>
              <a:ext cx="359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1"/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 userDrawn="1"/>
          </p:nvSpPr>
          <p:spPr bwMode="auto">
            <a:xfrm>
              <a:off x="718" y="2256"/>
              <a:ext cx="369" cy="4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13"/>
            <p:cNvSpPr>
              <a:spLocks noChangeArrowheads="1"/>
            </p:cNvSpPr>
            <p:nvPr userDrawn="1"/>
          </p:nvSpPr>
          <p:spPr bwMode="auto">
            <a:xfrm>
              <a:off x="1437" y="1066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7" name="Rectangle 14"/>
            <p:cNvSpPr>
              <a:spLocks noChangeArrowheads="1"/>
            </p:cNvSpPr>
            <p:nvPr userDrawn="1"/>
          </p:nvSpPr>
          <p:spPr bwMode="auto">
            <a:xfrm>
              <a:off x="718" y="1464"/>
              <a:ext cx="369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5"/>
            <p:cNvSpPr>
              <a:spLocks noChangeArrowheads="1"/>
            </p:cNvSpPr>
            <p:nvPr userDrawn="1"/>
          </p:nvSpPr>
          <p:spPr bwMode="auto">
            <a:xfrm>
              <a:off x="0" y="1464"/>
              <a:ext cx="369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9" name="Rectangle 16"/>
            <p:cNvSpPr>
              <a:spLocks noChangeArrowheads="1"/>
            </p:cNvSpPr>
            <p:nvPr userDrawn="1"/>
          </p:nvSpPr>
          <p:spPr bwMode="auto">
            <a:xfrm>
              <a:off x="1081" y="1464"/>
              <a:ext cx="359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0" name="Rectangle 17"/>
            <p:cNvSpPr>
              <a:spLocks noChangeArrowheads="1"/>
            </p:cNvSpPr>
            <p:nvPr userDrawn="1"/>
          </p:nvSpPr>
          <p:spPr bwMode="auto">
            <a:xfrm>
              <a:off x="359" y="1858"/>
              <a:ext cx="366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18"/>
            <p:cNvSpPr>
              <a:spLocks noChangeArrowheads="1"/>
            </p:cNvSpPr>
            <p:nvPr userDrawn="1"/>
          </p:nvSpPr>
          <p:spPr bwMode="auto">
            <a:xfrm>
              <a:off x="718" y="1858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pic>
        <p:nvPicPr>
          <p:cNvPr id="2" name="Picture 20" descr="hust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589" y="88911"/>
            <a:ext cx="862362" cy="63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642" y="226540"/>
            <a:ext cx="950786" cy="3631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%E7%BE%8E%E5%9B%B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744760" y="1574973"/>
            <a:ext cx="10847916" cy="2303711"/>
          </a:xfrm>
        </p:spPr>
        <p:txBody>
          <a:bodyPr/>
          <a:lstStyle/>
          <a:p>
            <a:r>
              <a:rPr lang="zh-CN" altLang="en-US" sz="6600" dirty="0"/>
              <a:t>克劳德</a:t>
            </a:r>
            <a:r>
              <a:rPr lang="en-US" altLang="zh-CN" sz="6600" b="0" i="0" dirty="0">
                <a:solidFill>
                  <a:srgbClr val="D1D5DB"/>
                </a:solidFill>
                <a:effectLst/>
                <a:latin typeface="Söhne"/>
              </a:rPr>
              <a:t>·</a:t>
            </a:r>
            <a:r>
              <a:rPr lang="zh-CN" altLang="en-US" sz="6600" dirty="0"/>
              <a:t>香农</a:t>
            </a: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4032251" y="5850258"/>
            <a:ext cx="40322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华中科技大学</a:t>
            </a:r>
            <a:endParaRPr lang="en-US" altLang="zh-CN" sz="2800" b="1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电子信息与通信学院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365520"/>
              </p:ext>
            </p:extLst>
          </p:nvPr>
        </p:nvGraphicFramePr>
        <p:xfrm>
          <a:off x="3215728" y="4672537"/>
          <a:ext cx="4204911" cy="1371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4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5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提高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2101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班杨筠松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572"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516"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图片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434" y="6019729"/>
            <a:ext cx="851817" cy="615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D355B4F-1B4D-817F-65D7-CCF886DAF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721" y="1574973"/>
            <a:ext cx="2938137" cy="414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2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4659B-1B5C-4FB6-B171-9BAE2D86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2280C-5185-4B1D-A314-1A29BE443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271" y="1318291"/>
            <a:ext cx="11249457" cy="5138067"/>
          </a:xfrm>
        </p:spPr>
        <p:txBody>
          <a:bodyPr/>
          <a:lstStyle/>
          <a:p>
            <a:r>
              <a:rPr lang="zh-CN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克劳德</a:t>
            </a:r>
            <a:r>
              <a:rPr lang="en-US" altLang="zh-CN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·</a:t>
            </a:r>
            <a:r>
              <a:rPr lang="zh-CN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艾尔伍德</a:t>
            </a:r>
            <a:r>
              <a:rPr lang="en-US" altLang="zh-CN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·</a:t>
            </a:r>
            <a:r>
              <a:rPr lang="zh-CN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香农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（英语：</a:t>
            </a:r>
            <a:r>
              <a:rPr lang="en-US" altLang="zh-CN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Claude Elwood Shannon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1916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年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月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30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日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—2001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年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月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24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日），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  <a:hlinkClick r:id="rId2" tooltip="美国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美国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数学家、电子工程师和密码学家，被誉为信息论的创始人。香农是密歇根大学学士，麻省理工学院博士。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1937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年，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21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岁的香农是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麻省理工学院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的硕士研究生，他在其硕士论文中提出，将布尔代数应用于电子领域，能够构建并解决任何逻辑和数值关系，被誉为有史以来最具水平的硕士论文之一</a:t>
            </a:r>
            <a:endParaRPr lang="en-US" altLang="zh-CN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1948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年，香农发表了划时代的论文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——《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通信的数学理论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》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，奠定了现代信息论的基础。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80142E-FF25-4501-B9A0-C5D1ADE685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3C7990-E767-93A1-EF02-0F53A23C174B}"/>
              </a:ext>
            </a:extLst>
          </p:cNvPr>
          <p:cNvSpPr txBox="1"/>
          <p:nvPr/>
        </p:nvSpPr>
        <p:spPr>
          <a:xfrm>
            <a:off x="3048000" y="32741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·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8C0E1A-F8A4-2872-3F21-920A8C505678}"/>
              </a:ext>
            </a:extLst>
          </p:cNvPr>
          <p:cNvSpPr txBox="1"/>
          <p:nvPr/>
        </p:nvSpPr>
        <p:spPr>
          <a:xfrm>
            <a:off x="3048000" y="32741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37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4659B-1B5C-4FB6-B171-9BAE2D86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生平故事（一）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80142E-FF25-4501-B9A0-C5D1ADE685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3C7990-E767-93A1-EF02-0F53A23C174B}"/>
              </a:ext>
            </a:extLst>
          </p:cNvPr>
          <p:cNvSpPr txBox="1"/>
          <p:nvPr/>
        </p:nvSpPr>
        <p:spPr>
          <a:xfrm>
            <a:off x="3048000" y="32741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·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8C0E1A-F8A4-2872-3F21-920A8C505678}"/>
              </a:ext>
            </a:extLst>
          </p:cNvPr>
          <p:cNvSpPr txBox="1"/>
          <p:nvPr/>
        </p:nvSpPr>
        <p:spPr>
          <a:xfrm>
            <a:off x="3048000" y="32741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·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573F691-FEB0-27F0-32F3-143182FB8C6E}"/>
              </a:ext>
            </a:extLst>
          </p:cNvPr>
          <p:cNvSpPr txBox="1">
            <a:spLocks/>
          </p:cNvSpPr>
          <p:nvPr/>
        </p:nvSpPr>
        <p:spPr bwMode="auto">
          <a:xfrm>
            <a:off x="471271" y="1516847"/>
            <a:ext cx="11249457" cy="513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>
                <a:solidFill>
                  <a:srgbClr val="202122"/>
                </a:solidFill>
                <a:latin typeface="Arial" panose="020B0604020202020204" pitchFamily="34" charset="0"/>
              </a:rPr>
              <a:t>在二战期间，香农在贝尔实验室工作，研究如何在高频率下传输信息。当时，人们认为高频率下的信息传输几乎是不可能的，但香农并没有被这个问题吓倒。相反，他利用自己的数学技巧和物理知识，研究并开发了一种新的传输方法，使高频率下的信息传输成为可能。这个发现不仅为当时的军事通信提供了帮助，也在后来的通信和无线电技术领域发挥了重要作用。</a:t>
            </a:r>
          </a:p>
          <a:p>
            <a:r>
              <a:rPr lang="zh-CN" altLang="en-US" kern="0">
                <a:solidFill>
                  <a:srgbClr val="202122"/>
                </a:solidFill>
                <a:latin typeface="Arial" panose="020B0604020202020204" pitchFamily="34" charset="0"/>
              </a:rPr>
              <a:t>香农具有勇于挑战的精神，他相信问题是可以解决的，并用他的数学和物理知识找到了解决问题的方法。这种精神鼓舞了其他研究人员，推动了科学技术的进步。</a:t>
            </a:r>
          </a:p>
          <a:p>
            <a:endParaRPr lang="en-US" ker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24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4659B-1B5C-4FB6-B171-9BAE2D86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生平故事（二）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80142E-FF25-4501-B9A0-C5D1ADE685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3C7990-E767-93A1-EF02-0F53A23C174B}"/>
              </a:ext>
            </a:extLst>
          </p:cNvPr>
          <p:cNvSpPr txBox="1"/>
          <p:nvPr/>
        </p:nvSpPr>
        <p:spPr>
          <a:xfrm>
            <a:off x="3048000" y="32741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·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8C0E1A-F8A4-2872-3F21-920A8C505678}"/>
              </a:ext>
            </a:extLst>
          </p:cNvPr>
          <p:cNvSpPr txBox="1"/>
          <p:nvPr/>
        </p:nvSpPr>
        <p:spPr>
          <a:xfrm>
            <a:off x="3048000" y="32741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·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0E6D6E8-351B-94B0-CC72-C392F2BFC320}"/>
              </a:ext>
            </a:extLst>
          </p:cNvPr>
          <p:cNvSpPr txBox="1">
            <a:spLocks/>
          </p:cNvSpPr>
          <p:nvPr/>
        </p:nvSpPr>
        <p:spPr bwMode="auto">
          <a:xfrm>
            <a:off x="471271" y="1628800"/>
            <a:ext cx="11249457" cy="513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>
                <a:solidFill>
                  <a:srgbClr val="202122"/>
                </a:solidFill>
                <a:latin typeface="Arial" panose="020B0604020202020204" pitchFamily="34" charset="0"/>
              </a:rPr>
              <a:t>1948</a:t>
            </a:r>
            <a:r>
              <a:rPr lang="zh-CN" altLang="en-US" kern="0" dirty="0">
                <a:solidFill>
                  <a:srgbClr val="202122"/>
                </a:solidFill>
                <a:latin typeface="Arial" panose="020B0604020202020204" pitchFamily="34" charset="0"/>
              </a:rPr>
              <a:t>年，香农发表了他的里程碑论文</a:t>
            </a:r>
            <a:r>
              <a:rPr lang="en-US" altLang="zh-CN" kern="0" dirty="0">
                <a:solidFill>
                  <a:srgbClr val="202122"/>
                </a:solidFill>
                <a:latin typeface="Arial" panose="020B0604020202020204" pitchFamily="34" charset="0"/>
              </a:rPr>
              <a:t>《</a:t>
            </a:r>
            <a:r>
              <a:rPr lang="zh-CN" altLang="en-US" kern="0" dirty="0">
                <a:solidFill>
                  <a:srgbClr val="202122"/>
                </a:solidFill>
                <a:latin typeface="Arial" panose="020B0604020202020204" pitchFamily="34" charset="0"/>
              </a:rPr>
              <a:t>通信的数学理论</a:t>
            </a:r>
            <a:r>
              <a:rPr lang="en-US" altLang="zh-CN" kern="0" dirty="0">
                <a:solidFill>
                  <a:srgbClr val="202122"/>
                </a:solidFill>
                <a:latin typeface="Arial" panose="020B0604020202020204" pitchFamily="34" charset="0"/>
              </a:rPr>
              <a:t>》</a:t>
            </a:r>
            <a:r>
              <a:rPr lang="zh-CN" altLang="en-US" kern="0" dirty="0">
                <a:solidFill>
                  <a:srgbClr val="202122"/>
                </a:solidFill>
                <a:latin typeface="Arial" panose="020B0604020202020204" pitchFamily="34" charset="0"/>
              </a:rPr>
              <a:t>。在这篇论文中，他提出了信息熵的概念，开创了信息论的研究领域。当时，人们认为通信是一种工程问题，没有深刻的理论基础，而香农则通过数学方法，揭示了信息传输的基本规律。这篇论文不仅改变了通信领域的思考方式，也影响了信息处理、计算机科学和统计物理等多个领域的发展。</a:t>
            </a:r>
          </a:p>
          <a:p>
            <a:r>
              <a:rPr lang="zh-CN" altLang="en-US" kern="0" dirty="0">
                <a:solidFill>
                  <a:srgbClr val="202122"/>
                </a:solidFill>
                <a:latin typeface="Arial" panose="020B0604020202020204" pitchFamily="34" charset="0"/>
              </a:rPr>
              <a:t>在当时，许多人认为香农的工作只是理论上的研究，对实际应用没有太大的作用。但是，随着数字时代的到来，信息论成为了数字通信和计算机科学的基础，证明了香农的工作的实用性和重要性。</a:t>
            </a:r>
          </a:p>
          <a:p>
            <a:endParaRPr 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38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4659B-1B5C-4FB6-B171-9BAE2D86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生平故事（三）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2280C-5185-4B1D-A314-1A29BE443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271" y="1489165"/>
            <a:ext cx="11249457" cy="5138067"/>
          </a:xfrm>
        </p:spPr>
        <p:txBody>
          <a:bodyPr/>
          <a:lstStyle/>
          <a:p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在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1950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年代初期，香农在一次魔术演出中展示了他发明的“超级预测”魔术戏法。这个魔术戏法需要观众从一副新牌中随机选出一张扑克牌，并放回牌堆。然后，香农进行多次随机洗牌和抽牌操作，并最终预测出观众选出的扑克牌。</a:t>
            </a:r>
          </a:p>
          <a:p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这个魔术戏法让人们大为惊叹，同时也引起了许多数学家和科学家的注意。他们惊叹于香农在魔术领域中所表现出的创新思维和数学技能，并将这个魔术与信息论中的概念和原理联系在了一起。这个魔术戏法使得信息论中的熵和不确定性原理更加易于理解，并提高了人们对信息论的兴趣和研究。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80142E-FF25-4501-B9A0-C5D1ADE685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3C7990-E767-93A1-EF02-0F53A23C174B}"/>
              </a:ext>
            </a:extLst>
          </p:cNvPr>
          <p:cNvSpPr txBox="1"/>
          <p:nvPr/>
        </p:nvSpPr>
        <p:spPr>
          <a:xfrm>
            <a:off x="3048000" y="32741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·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8C0E1A-F8A4-2872-3F21-920A8C505678}"/>
              </a:ext>
            </a:extLst>
          </p:cNvPr>
          <p:cNvSpPr txBox="1"/>
          <p:nvPr/>
        </p:nvSpPr>
        <p:spPr>
          <a:xfrm>
            <a:off x="3048000" y="32741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0214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4659B-1B5C-4FB6-B171-9BAE2D86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个人感悟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2280C-5185-4B1D-A314-1A29BE443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83" y="1274618"/>
            <a:ext cx="11249457" cy="5138067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克劳德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·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香农的创新精神是值得我们学习的。他勇于挑战传统思维，不断尝试新的思路和方法，从而创造出许多具有重要意义的成果。他不仅在通信领域中提出了许多重要概念和技术，还在魔术领域中展现了自己的数学和科学天赋，开创了一种新的魔术表演风格</a:t>
            </a:r>
            <a:endParaRPr lang="en-US" altLang="zh-CN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香农的创新精神启示我们，只有敢于尝试和创新，才能不断推动事业的发展。面对困难和挑战，我们应该保持乐观的态度，勇于挑战自己，不断探索新的思路和方法，从而开创出新的局面。无论是在工作还是生活中，只有不断创新，才能不断进步，不断迎来更加美好的未来。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80142E-FF25-4501-B9A0-C5D1ADE685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3C7990-E767-93A1-EF02-0F53A23C174B}"/>
              </a:ext>
            </a:extLst>
          </p:cNvPr>
          <p:cNvSpPr txBox="1"/>
          <p:nvPr/>
        </p:nvSpPr>
        <p:spPr>
          <a:xfrm>
            <a:off x="3048000" y="32741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·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8C0E1A-F8A4-2872-3F21-920A8C505678}"/>
              </a:ext>
            </a:extLst>
          </p:cNvPr>
          <p:cNvSpPr txBox="1"/>
          <p:nvPr/>
        </p:nvSpPr>
        <p:spPr>
          <a:xfrm>
            <a:off x="3082197" y="32741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869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9788" y="692150"/>
            <a:ext cx="8121650" cy="6477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Q&amp;A</a:t>
            </a:r>
            <a:endParaRPr lang="zh-CN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636838"/>
            <a:ext cx="10972800" cy="1655762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4800"/>
              <a:t>谢 谢！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4672480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ixel 12">
    <a:dk1>
      <a:srgbClr val="000000"/>
    </a:dk1>
    <a:lt1>
      <a:srgbClr val="FFFFFF"/>
    </a:lt1>
    <a:dk2>
      <a:srgbClr val="000000"/>
    </a:dk2>
    <a:lt2>
      <a:srgbClr val="00007D"/>
    </a:lt2>
    <a:accent1>
      <a:srgbClr val="9999FF"/>
    </a:accent1>
    <a:accent2>
      <a:srgbClr val="9999CC"/>
    </a:accent2>
    <a:accent3>
      <a:srgbClr val="FFFFFF"/>
    </a:accent3>
    <a:accent4>
      <a:srgbClr val="000000"/>
    </a:accent4>
    <a:accent5>
      <a:srgbClr val="CACAFF"/>
    </a:accent5>
    <a:accent6>
      <a:srgbClr val="8A8AB9"/>
    </a:accent6>
    <a:hlink>
      <a:srgbClr val="666699"/>
    </a:hlink>
    <a:folHlink>
      <a:srgbClr val="CCCCE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</TotalTime>
  <Words>779</Words>
  <Application>Microsoft Office PowerPoint</Application>
  <PresentationFormat>宽屏</PresentationFormat>
  <Paragraphs>41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Söhne</vt:lpstr>
      <vt:lpstr>微软雅黑</vt:lpstr>
      <vt:lpstr>Arial</vt:lpstr>
      <vt:lpstr>Calibri</vt:lpstr>
      <vt:lpstr>Times New Roman</vt:lpstr>
      <vt:lpstr>Wingdings</vt:lpstr>
      <vt:lpstr>Pixel</vt:lpstr>
      <vt:lpstr>克劳德·香农</vt:lpstr>
      <vt:lpstr>背景</vt:lpstr>
      <vt:lpstr>生平故事（一）</vt:lpstr>
      <vt:lpstr>生平故事（二）</vt:lpstr>
      <vt:lpstr>生平故事（三）</vt:lpstr>
      <vt:lpstr>个人感悟</vt:lpstr>
      <vt:lpstr>Q&amp;A</vt:lpstr>
    </vt:vector>
  </TitlesOfParts>
  <Company>wliu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ELWG学期研发工作汇报模板</dc:title>
  <dc:creator>黑晓军</dc:creator>
  <cp:lastModifiedBy>筠松 杨</cp:lastModifiedBy>
  <cp:revision>812</cp:revision>
  <dcterms:created xsi:type="dcterms:W3CDTF">2006-05-03T02:09:52Z</dcterms:created>
  <dcterms:modified xsi:type="dcterms:W3CDTF">2023-04-25T05:13:30Z</dcterms:modified>
</cp:coreProperties>
</file>