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718" r:id="rId3"/>
    <p:sldId id="719" r:id="rId4"/>
    <p:sldId id="720" r:id="rId5"/>
    <p:sldId id="721" r:id="rId6"/>
    <p:sldId id="725" r:id="rId7"/>
    <p:sldId id="726" r:id="rId8"/>
    <p:sldId id="727" r:id="rId9"/>
    <p:sldId id="730" r:id="rId10"/>
    <p:sldId id="731" r:id="rId11"/>
    <p:sldId id="735" r:id="rId12"/>
    <p:sldId id="734" r:id="rId13"/>
    <p:sldId id="736" r:id="rId14"/>
    <p:sldId id="737" r:id="rId15"/>
    <p:sldId id="738" r:id="rId16"/>
    <p:sldId id="739" r:id="rId17"/>
    <p:sldId id="740" r:id="rId18"/>
    <p:sldId id="741" r:id="rId19"/>
    <p:sldId id="742" r:id="rId20"/>
    <p:sldId id="743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57" r:id="rId35"/>
    <p:sldId id="758" r:id="rId36"/>
    <p:sldId id="759" r:id="rId37"/>
    <p:sldId id="760" r:id="rId38"/>
    <p:sldId id="761" r:id="rId39"/>
    <p:sldId id="763" r:id="rId40"/>
    <p:sldId id="767" r:id="rId41"/>
    <p:sldId id="768" r:id="rId42"/>
    <p:sldId id="769" r:id="rId43"/>
  </p:sldIdLst>
  <p:sldSz cx="9144000" cy="6858000" type="screen4x3"/>
  <p:notesSz cx="7099300" cy="10234930"/>
  <p:custDataLst>
    <p:tags r:id="rId4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  <a:srgbClr val="0000CC"/>
    <a:srgbClr val="FF6600"/>
    <a:srgbClr val="FF3300"/>
    <a:srgbClr val="B2B2B2"/>
    <a:srgbClr val="CC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85"/>
    <p:restoredTop sz="94660"/>
  </p:normalViewPr>
  <p:slideViewPr>
    <p:cSldViewPr showGuides="1">
      <p:cViewPr varScale="1">
        <p:scale>
          <a:sx n="109" d="100"/>
          <a:sy n="109" d="100"/>
        </p:scale>
        <p:origin x="1752" y="108"/>
      </p:cViewPr>
      <p:guideLst>
        <p:guide orient="horz" pos="2205"/>
        <p:guide pos="29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254487-84F1-4D96-A228-DC412888F6B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94AB2E-9FE4-4DB4-AADE-633E3E44E92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2042" tIns="56020" rIns="112042" bIns="56020" numCol="1" anchor="t" anchorCtr="0" compatLnSpc="1"/>
          <a:lstStyle>
            <a:lvl1pPr defTabSz="1121410" eaLnBrk="1" hangingPunct="1">
              <a:buFont typeface="Arial" panose="020B0604020202020204" pitchFamily="34" charset="0"/>
              <a:buNone/>
              <a:defRPr sz="15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11214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09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2042" tIns="56020" rIns="112042" bIns="56020" numCol="1" anchor="t" anchorCtr="0" compatLnSpc="1"/>
          <a:lstStyle>
            <a:lvl1pPr algn="r" defTabSz="1121410" eaLnBrk="1" hangingPunct="1">
              <a:buFont typeface="Arial" panose="020B0604020202020204" pitchFamily="34" charset="0"/>
              <a:buNone/>
              <a:defRPr sz="15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11214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989013" y="763588"/>
            <a:ext cx="5119687" cy="38417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2042" tIns="56020" rIns="112042" bIns="560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7088"/>
            <a:ext cx="3074988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2042" tIns="56020" rIns="112042" bIns="56020" numCol="1" anchor="b" anchorCtr="0" compatLnSpc="1"/>
          <a:lstStyle>
            <a:lvl1pPr defTabSz="1121410" eaLnBrk="1" hangingPunct="1">
              <a:buFont typeface="Arial" panose="020B0604020202020204" pitchFamily="34" charset="0"/>
              <a:buNone/>
              <a:defRPr sz="15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11214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7088"/>
            <a:ext cx="3074988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2042" tIns="56020" rIns="112042" bIns="56020" numCol="1" anchor="b" anchorCtr="0" compatLnSpc="1"/>
          <a:lstStyle>
            <a:lvl1pPr algn="r" defTabSz="1120775" eaLnBrk="1" hangingPunct="1">
              <a:buFont typeface="Arial" panose="020B0604020202020204" pitchFamily="34" charset="0"/>
              <a:buNone/>
              <a:defRPr sz="15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1120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E4575F-5884-4221-82EE-80E89C58F0B5}" type="slidenum"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59650" y="260350"/>
            <a:ext cx="2260600" cy="83010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6632575" cy="83010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4294188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95950" y="4294188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260350"/>
            <a:ext cx="8001000" cy="7556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619250" y="4294188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9"/>
          <p:cNvSpPr>
            <a:spLocks noGrp="1"/>
          </p:cNvSpPr>
          <p:nvPr>
            <p:ph type="title" idx="4294967295"/>
          </p:nvPr>
        </p:nvSpPr>
        <p:spPr>
          <a:xfrm>
            <a:off x="620713" y="1611313"/>
            <a:ext cx="8001000" cy="1216025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sz="6000" dirty="0">
                <a:solidFill>
                  <a:schemeClr val="tx1"/>
                </a:solidFill>
                <a:ea typeface="隶书" panose="02010509060101010101" pitchFamily="49" charset="-122"/>
              </a:rPr>
              <a:t>电子线路设计与测试</a:t>
            </a:r>
            <a:r>
              <a:rPr lang="zh-CN" altLang="en-US" sz="6000" dirty="0">
                <a:solidFill>
                  <a:schemeClr val="tx1"/>
                </a:solidFill>
                <a:ea typeface="隶书" panose="02010509060101010101" pitchFamily="49" charset="-122"/>
              </a:rPr>
              <a:t>（二）</a:t>
            </a:r>
            <a:endParaRPr lang="zh-CN" altLang="zh-CN" sz="600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4099" name="Rectangle 13"/>
          <p:cNvSpPr/>
          <p:nvPr/>
        </p:nvSpPr>
        <p:spPr>
          <a:xfrm>
            <a:off x="733425" y="2997200"/>
            <a:ext cx="7775575" cy="294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1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1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1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电子信息与通信学院   王振</a:t>
            </a:r>
            <a:r>
              <a:rPr lang="zh-CN" altLang="en-US" sz="36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 </a:t>
            </a:r>
            <a:endParaRPr lang="zh-CN" altLang="en-US" sz="3600" b="1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wangzhen@hust.edu.cn</a:t>
            </a:r>
            <a:endParaRPr lang="en-US" altLang="zh-CN" sz="3600" b="1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endParaRPr lang="en-US" altLang="zh-CN" sz="3600" b="1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00" name="Line 29"/>
          <p:cNvSpPr/>
          <p:nvPr/>
        </p:nvSpPr>
        <p:spPr>
          <a:xfrm flipV="1">
            <a:off x="609600" y="6092825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ctrTitle" idx="4294967295"/>
          </p:nvPr>
        </p:nvSpPr>
        <p:spPr>
          <a:xfrm>
            <a:off x="714375" y="2071688"/>
            <a:ext cx="7772400" cy="1470025"/>
          </a:xfrm>
          <a:ln/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/>
            <a:r>
              <a:rPr lang="zh-CN" altLang="en-US" sz="4000" dirty="0"/>
              <a:t>本学期实验内容安排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页脚占位符 2"/>
          <p:cNvSpPr txBox="1"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400" b="1" dirty="0"/>
            </a:fld>
            <a:endParaRPr lang="en-US" altLang="zh-CN" sz="1400" b="1" dirty="0"/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260350"/>
            <a:ext cx="8001000" cy="121602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5400" dirty="0">
                <a:solidFill>
                  <a:schemeClr val="tx1"/>
                </a:solidFill>
                <a:ea typeface="隶书" panose="02010509060101010101" pitchFamily="49" charset="-122"/>
              </a:rPr>
              <a:t>电子线路设计与测试（二）</a:t>
            </a:r>
            <a:endParaRPr lang="zh-CN" altLang="en-US" sz="540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4340" name="AutoShape 4"/>
          <p:cNvSpPr/>
          <p:nvPr/>
        </p:nvSpPr>
        <p:spPr>
          <a:xfrm>
            <a:off x="609600" y="1590675"/>
            <a:ext cx="7958138" cy="109538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1" name="矩形 5"/>
          <p:cNvSpPr/>
          <p:nvPr/>
        </p:nvSpPr>
        <p:spPr>
          <a:xfrm>
            <a:off x="504825" y="2565400"/>
            <a:ext cx="7923213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990000"/>
                </a:solidFill>
                <a:ea typeface="方正舒体" panose="02010601030101010101" pitchFamily="2" charset="-122"/>
              </a:rPr>
              <a:t>逻辑门和触发器</a:t>
            </a:r>
            <a:endParaRPr lang="en-US" altLang="zh-CN" sz="4400" b="1" dirty="0">
              <a:solidFill>
                <a:srgbClr val="990000"/>
              </a:solidFill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457200" y="115888"/>
            <a:ext cx="8229600" cy="7778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/>
              <a:t>本阶段实验任务</a:t>
            </a:r>
            <a:endParaRPr lang="zh-CN" altLang="en-US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Line 3"/>
          <p:cNvSpPr/>
          <p:nvPr/>
        </p:nvSpPr>
        <p:spPr>
          <a:xfrm>
            <a:off x="323850" y="944563"/>
            <a:ext cx="8351838" cy="0"/>
          </a:xfrm>
          <a:prstGeom prst="line">
            <a:avLst/>
          </a:prstGeom>
          <a:ln w="88900" cap="sq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2" name="Rectangle 7"/>
          <p:cNvSpPr/>
          <p:nvPr/>
        </p:nvSpPr>
        <p:spPr>
          <a:xfrm>
            <a:off x="500063" y="1412875"/>
            <a:ext cx="8001000" cy="50165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1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）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OC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门（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P158  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任务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7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）；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arenBoth"/>
              <a:defRPr/>
            </a:pP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（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2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）用触发器设计一个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进制计数器，再用与非门设计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2-4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线译码器（只能一个发光管亮）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,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实现流水灯电路。（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P165 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任务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2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） ；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t>提高：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verilogHDL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编程实现模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可逆计数流水灯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Rot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实验的具体要求及注意事项：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468313" y="1196975"/>
            <a:ext cx="7902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</a:rPr>
              <a:t>各单元电路的电源要求连在一起；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468313" y="173037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布局、布线要规范。要求：电源线用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红色线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，地线用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黑色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，信号线用其它颜色。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389" name="Text Box 5"/>
          <p:cNvSpPr txBox="1"/>
          <p:nvPr/>
        </p:nvSpPr>
        <p:spPr>
          <a:xfrm>
            <a:off x="468313" y="5141913"/>
            <a:ext cx="78295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</a:rPr>
              <a:t>实验结果的记录要求规范。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390" name="Text Box 6"/>
          <p:cNvSpPr txBox="1"/>
          <p:nvPr/>
        </p:nvSpPr>
        <p:spPr>
          <a:xfrm>
            <a:off x="468313" y="2924175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输入信号用正方波（</a:t>
            </a:r>
            <a:r>
              <a:rPr lang="en-US" altLang="zh-CN" sz="2800" b="1" dirty="0">
                <a:latin typeface="Times New Roman" panose="02020603050405020304" pitchFamily="18" charset="0"/>
              </a:rPr>
              <a:t>TTL  OUT</a:t>
            </a:r>
            <a:r>
              <a:rPr lang="zh-CN" altLang="en-US" sz="2800" b="1" dirty="0">
                <a:latin typeface="Times New Roman" panose="02020603050405020304" pitchFamily="18" charset="0"/>
              </a:rPr>
              <a:t>）。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391" name="Text Box 7"/>
          <p:cNvSpPr txBox="1"/>
          <p:nvPr/>
        </p:nvSpPr>
        <p:spPr>
          <a:xfrm>
            <a:off x="468313" y="3716338"/>
            <a:ext cx="7902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</a:rPr>
              <a:t>用示波器观察波形时，用</a:t>
            </a:r>
            <a:r>
              <a:rPr lang="en-US" altLang="zh-CN" sz="2800" b="1" dirty="0">
                <a:latin typeface="Times New Roman" panose="02020603050405020304" pitchFamily="18" charset="0"/>
              </a:rPr>
              <a:t>DC</a:t>
            </a:r>
            <a:r>
              <a:rPr lang="zh-CN" altLang="en-US" sz="2800" b="1" dirty="0">
                <a:latin typeface="Times New Roman" panose="02020603050405020304" pitchFamily="18" charset="0"/>
              </a:rPr>
              <a:t>耦合输入方式。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468313" y="4365625"/>
            <a:ext cx="815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</a:rPr>
              <a:t>画输入、输出波形时，要求上、下排列。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Object 2"/>
          <p:cNvGraphicFramePr>
            <a:graphicFrameLocks noChangeAspect="1"/>
          </p:cNvGraphicFramePr>
          <p:nvPr>
            <p:ph type="body" idx="4294967295"/>
          </p:nvPr>
        </p:nvGraphicFramePr>
        <p:xfrm>
          <a:off x="1258888" y="4125913"/>
          <a:ext cx="7416800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122420" imgH="1333500" progId="PBrush">
                  <p:embed/>
                </p:oleObj>
              </mc:Choice>
              <mc:Fallback>
                <p:oleObj name="" r:id="rId1" imgW="4122420" imgH="1333500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58888" y="4125913"/>
                        <a:ext cx="7416800" cy="23987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096963" y="488950"/>
          <a:ext cx="7589837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591425" imgH="4019550" progId="PBrush">
                  <p:embed/>
                </p:oleObj>
              </mc:Choice>
              <mc:Fallback>
                <p:oleObj name="" r:id="rId3" imgW="7591425" imgH="401955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963" y="488950"/>
                        <a:ext cx="7589837" cy="351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AutoShape 4"/>
          <p:cNvSpPr/>
          <p:nvPr/>
        </p:nvSpPr>
        <p:spPr>
          <a:xfrm>
            <a:off x="6858000" y="-171450"/>
            <a:ext cx="1600200" cy="838200"/>
          </a:xfrm>
          <a:prstGeom prst="wedgeEllipseCallout">
            <a:avLst>
              <a:gd name="adj1" fmla="val -46032"/>
              <a:gd name="adj2" fmla="val 106060"/>
            </a:avLst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5V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AutoShape 5"/>
          <p:cNvSpPr/>
          <p:nvPr/>
        </p:nvSpPr>
        <p:spPr>
          <a:xfrm>
            <a:off x="990600" y="1981200"/>
            <a:ext cx="1524000" cy="838200"/>
          </a:xfrm>
          <a:prstGeom prst="wedgeEllipseCallout">
            <a:avLst>
              <a:gd name="adj1" fmla="val 4690"/>
              <a:gd name="adj2" fmla="val -134847"/>
            </a:avLst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ahoma" panose="020B0604030504040204" pitchFamily="34" charset="0"/>
              </a:rPr>
              <a:t>接地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Rot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/>
              <a:t>2-4</a:t>
            </a:r>
            <a:r>
              <a:rPr lang="zh-CN" altLang="en-US" sz="3200" dirty="0"/>
              <a:t>线译码器、</a:t>
            </a:r>
            <a:r>
              <a:rPr lang="en-US" altLang="zh-CN" sz="3200" dirty="0"/>
              <a:t>OC</a:t>
            </a:r>
            <a:r>
              <a:rPr lang="zh-CN" altLang="en-US" sz="3200" dirty="0"/>
              <a:t>门和 </a:t>
            </a:r>
            <a:r>
              <a:rPr lang="en-US" altLang="zh-CN" sz="3200" dirty="0"/>
              <a:t>555 </a:t>
            </a:r>
            <a:r>
              <a:rPr lang="zh-CN" altLang="en-US" sz="3200" dirty="0"/>
              <a:t>触摸灯电路</a:t>
            </a:r>
            <a:endParaRPr lang="zh-CN" altLang="en-US" sz="3200" dirty="0"/>
          </a:p>
        </p:txBody>
      </p:sp>
      <p:pic>
        <p:nvPicPr>
          <p:cNvPr id="18435" name="Picture 3" descr="译码施密特单稳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27088" y="981075"/>
            <a:ext cx="7581900" cy="5407025"/>
          </a:xfr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468313" y="1700213"/>
            <a:ext cx="7620000" cy="593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1. </a:t>
            </a:r>
            <a:r>
              <a:rPr lang="zh-CN" altLang="en-US" sz="3600" b="1" dirty="0">
                <a:latin typeface="Times New Roman" panose="02020603050405020304" pitchFamily="18" charset="0"/>
              </a:rPr>
              <a:t>集成逻辑门的应用：  </a:t>
            </a:r>
            <a:r>
              <a:rPr lang="en-US" altLang="zh-CN" sz="3600" b="1" dirty="0">
                <a:latin typeface="Times New Roman" panose="02020603050405020304" pitchFamily="18" charset="0"/>
              </a:rPr>
              <a:t>P158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611188" y="2708275"/>
            <a:ext cx="78486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对发光二极管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取正向导通压降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1.5V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，导通电流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=2mA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进行计算。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468313" y="1341438"/>
            <a:ext cx="8229600" cy="777875"/>
          </a:xfrm>
          <a:ln/>
        </p:spPr>
        <p:txBody>
          <a:bodyPr vert="horz" wrap="square" lIns="91440" tIns="45720" rIns="91440" bIns="45720" anchor="b" anchorCtr="0"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Marlett" pitchFamily="2" charset="2"/>
              <a:buChar char="•"/>
            </a:pP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学习要求：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3" name="Rectangle 3"/>
          <p:cNvSpPr>
            <a:spLocks noGrp="1" noRot="1"/>
          </p:cNvSpPr>
          <p:nvPr>
            <p:ph type="body" idx="4294967295"/>
          </p:nvPr>
        </p:nvSpPr>
        <p:spPr>
          <a:xfrm>
            <a:off x="428625" y="2286000"/>
            <a:ext cx="8142288" cy="24336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Pct val="120000"/>
            </a:pPr>
            <a:r>
              <a:rPr lang="zh-CN" altLang="en-US" dirty="0">
                <a:latin typeface="Times New Roman" panose="02020603050405020304" pitchFamily="18" charset="0"/>
              </a:rPr>
              <a:t>掌握</a:t>
            </a:r>
            <a:r>
              <a:rPr lang="en-US" altLang="zh-CN" dirty="0">
                <a:latin typeface="Times New Roman" panose="02020603050405020304" pitchFamily="18" charset="0"/>
              </a:rPr>
              <a:t>TTL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CMOS</a:t>
            </a:r>
            <a:r>
              <a:rPr lang="zh-CN" altLang="en-US" dirty="0">
                <a:latin typeface="Times New Roman" panose="02020603050405020304" pitchFamily="18" charset="0"/>
              </a:rPr>
              <a:t>与非门电路的主要参数及测试方法、</a:t>
            </a:r>
            <a:r>
              <a:rPr lang="en-US" altLang="zh-CN" dirty="0">
                <a:latin typeface="Times New Roman" panose="02020603050405020304" pitchFamily="18" charset="0"/>
              </a:rPr>
              <a:t>OC</a:t>
            </a:r>
            <a:r>
              <a:rPr lang="zh-CN" altLang="en-US" dirty="0">
                <a:latin typeface="Times New Roman" panose="02020603050405020304" pitchFamily="18" charset="0"/>
              </a:rPr>
              <a:t>门、</a:t>
            </a:r>
            <a:r>
              <a:rPr lang="en-US" altLang="zh-CN" dirty="0">
                <a:latin typeface="Times New Roman" panose="02020603050405020304" pitchFamily="18" charset="0"/>
              </a:rPr>
              <a:t>TS</a:t>
            </a:r>
            <a:r>
              <a:rPr lang="zh-CN" altLang="en-US" dirty="0">
                <a:latin typeface="Times New Roman" panose="02020603050405020304" pitchFamily="18" charset="0"/>
              </a:rPr>
              <a:t>门的“线与”功能；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SzPct val="120000"/>
            </a:pPr>
            <a:r>
              <a:rPr lang="zh-CN" altLang="en-US" dirty="0">
                <a:latin typeface="Times New Roman" panose="02020603050405020304" pitchFamily="18" charset="0"/>
              </a:rPr>
              <a:t>熟悉仪器的使用方法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34925" y="115888"/>
            <a:ext cx="8893175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</a:rPr>
              <a:t>5.1 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</a:rPr>
              <a:t>集成逻辑门的特性测试</a:t>
            </a:r>
            <a:endParaRPr lang="zh-CN" altLang="en-US" sz="2000" b="1" dirty="0">
              <a:solidFill>
                <a:schemeClr val="tx2"/>
              </a:solidFill>
              <a:latin typeface="黑体" panose="02010609060101010101" pitchFamily="49" charset="-122"/>
            </a:endParaRPr>
          </a:p>
        </p:txBody>
      </p:sp>
      <p:sp>
        <p:nvSpPr>
          <p:cNvPr id="20485" name="Line 5"/>
          <p:cNvSpPr/>
          <p:nvPr/>
        </p:nvSpPr>
        <p:spPr>
          <a:xfrm>
            <a:off x="323850" y="1052513"/>
            <a:ext cx="8351838" cy="0"/>
          </a:xfrm>
          <a:prstGeom prst="line">
            <a:avLst/>
          </a:prstGeom>
          <a:ln w="88900" cap="sq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952500" y="44450"/>
            <a:ext cx="7620000" cy="9906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>
                <a:latin typeface="黑体" panose="02010609060101010101" pitchFamily="49" charset="-122"/>
              </a:rPr>
              <a:t>5.1 </a:t>
            </a:r>
            <a:r>
              <a:rPr lang="zh-CN" altLang="en-US" sz="4000" dirty="0">
                <a:latin typeface="黑体" panose="02010609060101010101" pitchFamily="49" charset="-122"/>
              </a:rPr>
              <a:t>集成逻辑门的特性测试</a:t>
            </a:r>
            <a:endParaRPr lang="zh-CN" altLang="en-US" sz="4000" dirty="0">
              <a:latin typeface="黑体" panose="02010609060101010101" pitchFamily="49" charset="-122"/>
            </a:endParaRPr>
          </a:p>
        </p:txBody>
      </p:sp>
      <p:sp>
        <p:nvSpPr>
          <p:cNvPr id="21507" name="Rectangle 3"/>
          <p:cNvSpPr/>
          <p:nvPr/>
        </p:nvSpPr>
        <p:spPr>
          <a:xfrm>
            <a:off x="611188" y="1268413"/>
            <a:ext cx="85328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</a:t>
            </a: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门电路的主要参数及使用规则</a:t>
            </a:r>
            <a:endParaRPr lang="zh-CN" altLang="en-US" sz="32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8" name="Rectangle 4"/>
          <p:cNvSpPr/>
          <p:nvPr/>
        </p:nvSpPr>
        <p:spPr>
          <a:xfrm>
            <a:off x="1322388" y="1844675"/>
            <a:ext cx="581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1. TTL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与非门电路的主要参数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9" name="Rectangle 5"/>
          <p:cNvSpPr/>
          <p:nvPr/>
        </p:nvSpPr>
        <p:spPr>
          <a:xfrm>
            <a:off x="1322388" y="2333625"/>
            <a:ext cx="56721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2. TTL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器件的使用规则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0" name="Rectangle 6"/>
          <p:cNvSpPr/>
          <p:nvPr/>
        </p:nvSpPr>
        <p:spPr>
          <a:xfrm>
            <a:off x="684213" y="2984500"/>
            <a:ext cx="84597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门电路的主要参数及使用规则</a:t>
            </a:r>
            <a:endParaRPr lang="zh-CN" altLang="en-US" sz="32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1" name="Rectangle 7"/>
          <p:cNvSpPr/>
          <p:nvPr/>
        </p:nvSpPr>
        <p:spPr>
          <a:xfrm>
            <a:off x="1322388" y="353218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1. CMOS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与非门电路的主要参数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2" name="Rectangle 8"/>
          <p:cNvSpPr/>
          <p:nvPr/>
        </p:nvSpPr>
        <p:spPr>
          <a:xfrm>
            <a:off x="1322388" y="4062413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2. CMOS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器件的使用规则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3" name="Rectangle 9"/>
          <p:cNvSpPr/>
          <p:nvPr/>
        </p:nvSpPr>
        <p:spPr>
          <a:xfrm>
            <a:off x="684213" y="4598988"/>
            <a:ext cx="845978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三、集电极开路（</a:t>
            </a: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OC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）门的特性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4" name="Line 12"/>
          <p:cNvSpPr/>
          <p:nvPr/>
        </p:nvSpPr>
        <p:spPr>
          <a:xfrm>
            <a:off x="250825" y="1052513"/>
            <a:ext cx="8642350" cy="0"/>
          </a:xfrm>
          <a:prstGeom prst="line">
            <a:avLst/>
          </a:prstGeom>
          <a:ln w="88900" cap="sq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468313" y="115888"/>
            <a:ext cx="8218487" cy="75565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门电路的主要参数及使用规则</a:t>
            </a:r>
            <a:endParaRPr lang="zh-CN" altLang="en-US" sz="3200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1066800" y="1209675"/>
            <a:ext cx="48212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TTL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与非门电路的主要参数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2" name="Line 4"/>
          <p:cNvSpPr/>
          <p:nvPr/>
        </p:nvSpPr>
        <p:spPr>
          <a:xfrm>
            <a:off x="827088" y="908050"/>
            <a:ext cx="7670800" cy="0"/>
          </a:xfrm>
          <a:prstGeom prst="line">
            <a:avLst/>
          </a:prstGeom>
          <a:ln w="57150" cap="flat" cmpd="thinThick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2533" name="组合 3"/>
          <p:cNvGrpSpPr/>
          <p:nvPr/>
        </p:nvGrpSpPr>
        <p:grpSpPr>
          <a:xfrm>
            <a:off x="609600" y="2066925"/>
            <a:ext cx="3048000" cy="2181225"/>
            <a:chOff x="451" y="2452"/>
            <a:chExt cx="4800" cy="3435"/>
          </a:xfrm>
        </p:grpSpPr>
        <p:sp>
          <p:nvSpPr>
            <p:cNvPr id="22534" name="Rectangle 5"/>
            <p:cNvSpPr/>
            <p:nvPr/>
          </p:nvSpPr>
          <p:spPr>
            <a:xfrm>
              <a:off x="514" y="2452"/>
              <a:ext cx="4320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静态功耗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35" name="Rectangle 6"/>
            <p:cNvSpPr/>
            <p:nvPr/>
          </p:nvSpPr>
          <p:spPr>
            <a:xfrm>
              <a:off x="451" y="3295"/>
              <a:ext cx="4800" cy="8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输出高电平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OH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36" name="Rectangle 7"/>
            <p:cNvSpPr/>
            <p:nvPr/>
          </p:nvSpPr>
          <p:spPr>
            <a:xfrm>
              <a:off x="451" y="4182"/>
              <a:ext cx="4800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输出低电平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OL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37" name="Rectangle 8"/>
            <p:cNvSpPr/>
            <p:nvPr/>
          </p:nvSpPr>
          <p:spPr>
            <a:xfrm>
              <a:off x="451" y="5070"/>
              <a:ext cx="4800" cy="8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扇出系数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O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页脚占位符 2"/>
          <p:cNvSpPr txBox="1">
            <a:spLocks noGrp="1"/>
          </p:cNvSpPr>
          <p:nvPr/>
        </p:nvSpPr>
        <p:spPr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600" b="1" dirty="0"/>
            </a:fld>
            <a:endParaRPr lang="en-US" altLang="zh-CN" sz="1600" b="1" dirty="0"/>
          </a:p>
        </p:txBody>
      </p:sp>
      <p:sp>
        <p:nvSpPr>
          <p:cNvPr id="5123" name="Rectangle 2"/>
          <p:cNvSpPr/>
          <p:nvPr/>
        </p:nvSpPr>
        <p:spPr>
          <a:xfrm>
            <a:off x="601663" y="1249363"/>
            <a:ext cx="449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座位安排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2573338" y="1363663"/>
            <a:ext cx="5048250" cy="534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</a:rPr>
              <a:t>hub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系统登记次序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就座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5" name="Rectangle 4"/>
          <p:cNvSpPr/>
          <p:nvPr/>
        </p:nvSpPr>
        <p:spPr>
          <a:xfrm>
            <a:off x="601663" y="1936750"/>
            <a:ext cx="449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签到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Rectangle 5"/>
          <p:cNvSpPr/>
          <p:nvPr/>
        </p:nvSpPr>
        <p:spPr>
          <a:xfrm>
            <a:off x="601663" y="2625725"/>
            <a:ext cx="449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领万用表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7" name="Rectangle 6"/>
          <p:cNvSpPr/>
          <p:nvPr/>
        </p:nvSpPr>
        <p:spPr>
          <a:xfrm>
            <a:off x="2895600" y="2679700"/>
            <a:ext cx="594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座位号码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领相应号码的万用表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Rectangle 7"/>
          <p:cNvSpPr/>
          <p:nvPr/>
        </p:nvSpPr>
        <p:spPr>
          <a:xfrm>
            <a:off x="3657600" y="2014538"/>
            <a:ext cx="5486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座位号码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到讲台签到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仪器故障说明）</a:t>
            </a:r>
            <a:endParaRPr lang="zh-CN" altLang="en-US" sz="2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9" name="Rectangle 8"/>
          <p:cNvSpPr/>
          <p:nvPr/>
        </p:nvSpPr>
        <p:spPr>
          <a:xfrm>
            <a:off x="3671888" y="3368675"/>
            <a:ext cx="48593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每人将自己的桌面整理干净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0" name="Rectangle 9"/>
          <p:cNvSpPr/>
          <p:nvPr/>
        </p:nvSpPr>
        <p:spPr>
          <a:xfrm>
            <a:off x="601663" y="3314700"/>
            <a:ext cx="449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实验完毕后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1" name="Text Box 10"/>
          <p:cNvSpPr txBox="1"/>
          <p:nvPr/>
        </p:nvSpPr>
        <p:spPr>
          <a:xfrm>
            <a:off x="1042988" y="5516563"/>
            <a:ext cx="74199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值日内容：扫地、拖地、抹桌子并整理实验桌、板凳归位、清理万用表（按顺序摆整齐）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32" name="Rectangle 11"/>
          <p:cNvSpPr/>
          <p:nvPr/>
        </p:nvSpPr>
        <p:spPr>
          <a:xfrm>
            <a:off x="539750" y="0"/>
            <a:ext cx="7837488" cy="9017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700" b="1" dirty="0">
                <a:solidFill>
                  <a:srgbClr val="000099"/>
                </a:solidFill>
                <a:ea typeface="楷体_GB2312" pitchFamily="49" charset="-122"/>
              </a:rPr>
              <a:t>实验室有关规定</a:t>
            </a:r>
            <a:endParaRPr lang="zh-CN" altLang="en-US" sz="4700" b="1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5133" name="Rectangle 12"/>
          <p:cNvSpPr/>
          <p:nvPr/>
        </p:nvSpPr>
        <p:spPr>
          <a:xfrm>
            <a:off x="601663" y="4864100"/>
            <a:ext cx="51673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每班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安排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人值日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34" name="Rectangle 13"/>
          <p:cNvSpPr/>
          <p:nvPr/>
        </p:nvSpPr>
        <p:spPr>
          <a:xfrm>
            <a:off x="1042988" y="3933825"/>
            <a:ext cx="77406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关闭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万用表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将表笔线整理好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，并按号码顺序放入柜中。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684213" y="228600"/>
            <a:ext cx="8002587" cy="7524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门电路的主要参数及使用规则</a:t>
            </a:r>
            <a:endParaRPr lang="zh-CN" altLang="en-US" sz="3200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1066800" y="1066800"/>
            <a:ext cx="48212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TTL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与非门电路的主要参数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6" name="Line 4"/>
          <p:cNvSpPr/>
          <p:nvPr/>
        </p:nvSpPr>
        <p:spPr>
          <a:xfrm>
            <a:off x="1016000" y="990600"/>
            <a:ext cx="7670800" cy="0"/>
          </a:xfrm>
          <a:prstGeom prst="line">
            <a:avLst/>
          </a:prstGeom>
          <a:ln w="57150" cap="flat" cmpd="thinThick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7" name="Rectangle 5"/>
          <p:cNvSpPr/>
          <p:nvPr/>
        </p:nvSpPr>
        <p:spPr>
          <a:xfrm>
            <a:off x="1219200" y="16002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平均传输延迟时间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pd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8" name="Rectangle 6"/>
          <p:cNvSpPr/>
          <p:nvPr/>
        </p:nvSpPr>
        <p:spPr>
          <a:xfrm>
            <a:off x="1219200" y="38100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直流噪声容限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NL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3559" name="Group 7"/>
          <p:cNvGrpSpPr/>
          <p:nvPr/>
        </p:nvGrpSpPr>
        <p:grpSpPr>
          <a:xfrm>
            <a:off x="5319713" y="1295400"/>
            <a:ext cx="3367087" cy="1673225"/>
            <a:chOff x="0" y="0"/>
            <a:chExt cx="2073" cy="960"/>
          </a:xfrm>
        </p:grpSpPr>
        <p:sp>
          <p:nvSpPr>
            <p:cNvPr id="23565" name="Text Box 8"/>
            <p:cNvSpPr txBox="1"/>
            <p:nvPr/>
          </p:nvSpPr>
          <p:spPr>
            <a:xfrm>
              <a:off x="828" y="336"/>
              <a:ext cx="480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PLH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566" name="Line 9"/>
            <p:cNvSpPr/>
            <p:nvPr/>
          </p:nvSpPr>
          <p:spPr>
            <a:xfrm>
              <a:off x="672" y="20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3567" name="Group 10"/>
            <p:cNvGrpSpPr/>
            <p:nvPr/>
          </p:nvGrpSpPr>
          <p:grpSpPr>
            <a:xfrm>
              <a:off x="336" y="96"/>
              <a:ext cx="1536" cy="240"/>
              <a:chOff x="0" y="0"/>
              <a:chExt cx="1344" cy="240"/>
            </a:xfrm>
          </p:grpSpPr>
          <p:sp>
            <p:nvSpPr>
              <p:cNvPr id="23609" name="Line 11"/>
              <p:cNvSpPr/>
              <p:nvPr/>
            </p:nvSpPr>
            <p:spPr>
              <a:xfrm>
                <a:off x="0" y="240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10" name="Line 12"/>
              <p:cNvSpPr/>
              <p:nvPr/>
            </p:nvSpPr>
            <p:spPr>
              <a:xfrm>
                <a:off x="1056" y="240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11" name="Line 13"/>
              <p:cNvSpPr/>
              <p:nvPr/>
            </p:nvSpPr>
            <p:spPr>
              <a:xfrm>
                <a:off x="384" y="0"/>
                <a:ext cx="5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12" name="Line 14"/>
              <p:cNvSpPr/>
              <p:nvPr/>
            </p:nvSpPr>
            <p:spPr>
              <a:xfrm flipH="1">
                <a:off x="288" y="0"/>
                <a:ext cx="96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13" name="Line 15"/>
              <p:cNvSpPr/>
              <p:nvPr/>
            </p:nvSpPr>
            <p:spPr>
              <a:xfrm>
                <a:off x="951" y="0"/>
                <a:ext cx="96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3568" name="Group 16"/>
            <p:cNvGrpSpPr/>
            <p:nvPr/>
          </p:nvGrpSpPr>
          <p:grpSpPr>
            <a:xfrm>
              <a:off x="336" y="96"/>
              <a:ext cx="1536" cy="240"/>
              <a:chOff x="0" y="0"/>
              <a:chExt cx="1344" cy="240"/>
            </a:xfrm>
          </p:grpSpPr>
          <p:sp>
            <p:nvSpPr>
              <p:cNvPr id="23604" name="Line 17"/>
              <p:cNvSpPr/>
              <p:nvPr/>
            </p:nvSpPr>
            <p:spPr>
              <a:xfrm>
                <a:off x="0" y="240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05" name="Line 18"/>
              <p:cNvSpPr/>
              <p:nvPr/>
            </p:nvSpPr>
            <p:spPr>
              <a:xfrm>
                <a:off x="1056" y="240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06" name="Line 19"/>
              <p:cNvSpPr/>
              <p:nvPr/>
            </p:nvSpPr>
            <p:spPr>
              <a:xfrm>
                <a:off x="384" y="0"/>
                <a:ext cx="5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07" name="Line 20"/>
              <p:cNvSpPr/>
              <p:nvPr/>
            </p:nvSpPr>
            <p:spPr>
              <a:xfrm flipH="1">
                <a:off x="288" y="0"/>
                <a:ext cx="96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08" name="Line 21"/>
              <p:cNvSpPr/>
              <p:nvPr/>
            </p:nvSpPr>
            <p:spPr>
              <a:xfrm>
                <a:off x="951" y="0"/>
                <a:ext cx="96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3569" name="Line 22"/>
            <p:cNvSpPr/>
            <p:nvPr/>
          </p:nvSpPr>
          <p:spPr>
            <a:xfrm>
              <a:off x="1419" y="20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0" name="Text Box 23"/>
            <p:cNvSpPr txBox="1"/>
            <p:nvPr/>
          </p:nvSpPr>
          <p:spPr>
            <a:xfrm>
              <a:off x="720" y="102"/>
              <a:ext cx="384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50%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571" name="Text Box 24"/>
            <p:cNvSpPr txBox="1"/>
            <p:nvPr/>
          </p:nvSpPr>
          <p:spPr>
            <a:xfrm>
              <a:off x="1461" y="84"/>
              <a:ext cx="384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50%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3572" name="Group 25"/>
            <p:cNvGrpSpPr/>
            <p:nvPr/>
          </p:nvGrpSpPr>
          <p:grpSpPr>
            <a:xfrm>
              <a:off x="480" y="660"/>
              <a:ext cx="1536" cy="252"/>
              <a:chOff x="0" y="0"/>
              <a:chExt cx="1536" cy="252"/>
            </a:xfrm>
          </p:grpSpPr>
          <p:sp>
            <p:nvSpPr>
              <p:cNvPr id="23588" name="Line 26"/>
              <p:cNvSpPr/>
              <p:nvPr/>
            </p:nvSpPr>
            <p:spPr>
              <a:xfrm>
                <a:off x="336" y="12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3589" name="Group 27"/>
              <p:cNvGrpSpPr/>
              <p:nvPr/>
            </p:nvGrpSpPr>
            <p:grpSpPr>
              <a:xfrm>
                <a:off x="0" y="12"/>
                <a:ext cx="1536" cy="240"/>
                <a:chOff x="0" y="0"/>
                <a:chExt cx="1344" cy="240"/>
              </a:xfrm>
            </p:grpSpPr>
            <p:sp>
              <p:nvSpPr>
                <p:cNvPr id="23599" name="Line 28"/>
                <p:cNvSpPr/>
                <p:nvPr/>
              </p:nvSpPr>
              <p:spPr>
                <a:xfrm>
                  <a:off x="0" y="240"/>
                  <a:ext cx="28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00" name="Line 29"/>
                <p:cNvSpPr/>
                <p:nvPr/>
              </p:nvSpPr>
              <p:spPr>
                <a:xfrm>
                  <a:off x="1056" y="240"/>
                  <a:ext cx="28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01" name="Line 30"/>
                <p:cNvSpPr/>
                <p:nvPr/>
              </p:nvSpPr>
              <p:spPr>
                <a:xfrm>
                  <a:off x="384" y="0"/>
                  <a:ext cx="57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02" name="Line 31"/>
                <p:cNvSpPr/>
                <p:nvPr/>
              </p:nvSpPr>
              <p:spPr>
                <a:xfrm flipH="1">
                  <a:off x="288" y="0"/>
                  <a:ext cx="96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03" name="Line 32"/>
                <p:cNvSpPr/>
                <p:nvPr/>
              </p:nvSpPr>
              <p:spPr>
                <a:xfrm>
                  <a:off x="951" y="0"/>
                  <a:ext cx="96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3590" name="Group 33"/>
              <p:cNvGrpSpPr/>
              <p:nvPr/>
            </p:nvGrpSpPr>
            <p:grpSpPr>
              <a:xfrm>
                <a:off x="0" y="12"/>
                <a:ext cx="1536" cy="240"/>
                <a:chOff x="0" y="0"/>
                <a:chExt cx="1344" cy="240"/>
              </a:xfrm>
            </p:grpSpPr>
            <p:sp>
              <p:nvSpPr>
                <p:cNvPr id="23594" name="Line 34"/>
                <p:cNvSpPr/>
                <p:nvPr/>
              </p:nvSpPr>
              <p:spPr>
                <a:xfrm>
                  <a:off x="0" y="240"/>
                  <a:ext cx="28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95" name="Line 35"/>
                <p:cNvSpPr/>
                <p:nvPr/>
              </p:nvSpPr>
              <p:spPr>
                <a:xfrm>
                  <a:off x="1056" y="240"/>
                  <a:ext cx="28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96" name="Line 36"/>
                <p:cNvSpPr/>
                <p:nvPr/>
              </p:nvSpPr>
              <p:spPr>
                <a:xfrm>
                  <a:off x="384" y="0"/>
                  <a:ext cx="57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97" name="Line 37"/>
                <p:cNvSpPr/>
                <p:nvPr/>
              </p:nvSpPr>
              <p:spPr>
                <a:xfrm flipH="1">
                  <a:off x="288" y="0"/>
                  <a:ext cx="96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98" name="Line 38"/>
                <p:cNvSpPr/>
                <p:nvPr/>
              </p:nvSpPr>
              <p:spPr>
                <a:xfrm>
                  <a:off x="951" y="0"/>
                  <a:ext cx="96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591" name="Line 39"/>
              <p:cNvSpPr/>
              <p:nvPr/>
            </p:nvSpPr>
            <p:spPr>
              <a:xfrm>
                <a:off x="1083" y="12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92" name="Text Box 40"/>
              <p:cNvSpPr txBox="1"/>
              <p:nvPr/>
            </p:nvSpPr>
            <p:spPr>
              <a:xfrm>
                <a:off x="384" y="19"/>
                <a:ext cx="384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400" b="1" dirty="0">
                    <a:latin typeface="Times New Roman" panose="02020603050405020304" pitchFamily="18" charset="0"/>
                  </a:rPr>
                  <a:t>50%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3" name="Text Box 41"/>
              <p:cNvSpPr txBox="1"/>
              <p:nvPr/>
            </p:nvSpPr>
            <p:spPr>
              <a:xfrm>
                <a:off x="1125" y="0"/>
                <a:ext cx="384" cy="1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400" b="1" dirty="0">
                    <a:latin typeface="Times New Roman" panose="02020603050405020304" pitchFamily="18" charset="0"/>
                  </a:rPr>
                  <a:t>50%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73" name="Line 42"/>
            <p:cNvSpPr/>
            <p:nvPr/>
          </p:nvSpPr>
          <p:spPr>
            <a:xfrm>
              <a:off x="720" y="0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3574" name="Line 43"/>
            <p:cNvSpPr/>
            <p:nvPr/>
          </p:nvSpPr>
          <p:spPr>
            <a:xfrm>
              <a:off x="873" y="38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3575" name="Line 44"/>
            <p:cNvSpPr/>
            <p:nvPr/>
          </p:nvSpPr>
          <p:spPr>
            <a:xfrm>
              <a:off x="1479" y="48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3576" name="Line 45"/>
            <p:cNvSpPr/>
            <p:nvPr/>
          </p:nvSpPr>
          <p:spPr>
            <a:xfrm>
              <a:off x="1632" y="43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3577" name="Text Box 46"/>
            <p:cNvSpPr txBox="1"/>
            <p:nvPr/>
          </p:nvSpPr>
          <p:spPr>
            <a:xfrm>
              <a:off x="1593" y="336"/>
              <a:ext cx="480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PLH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3578" name="Group 47"/>
            <p:cNvGrpSpPr/>
            <p:nvPr/>
          </p:nvGrpSpPr>
          <p:grpSpPr>
            <a:xfrm>
              <a:off x="576" y="576"/>
              <a:ext cx="528" cy="48"/>
              <a:chOff x="0" y="0"/>
              <a:chExt cx="528" cy="48"/>
            </a:xfrm>
          </p:grpSpPr>
          <p:sp>
            <p:nvSpPr>
              <p:cNvPr id="23585" name="AutoShape 48"/>
              <p:cNvSpPr/>
              <p:nvPr/>
            </p:nvSpPr>
            <p:spPr>
              <a:xfrm rot="5400000">
                <a:off x="144" y="0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86" name="Line 49"/>
              <p:cNvSpPr/>
              <p:nvPr/>
            </p:nvSpPr>
            <p:spPr>
              <a:xfrm>
                <a:off x="0" y="24"/>
                <a:ext cx="5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7" name="AutoShape 50"/>
              <p:cNvSpPr/>
              <p:nvPr/>
            </p:nvSpPr>
            <p:spPr>
              <a:xfrm rot="-5400000" flipH="1">
                <a:off x="240" y="0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579" name="Group 51"/>
            <p:cNvGrpSpPr/>
            <p:nvPr/>
          </p:nvGrpSpPr>
          <p:grpSpPr>
            <a:xfrm>
              <a:off x="1344" y="576"/>
              <a:ext cx="528" cy="48"/>
              <a:chOff x="0" y="0"/>
              <a:chExt cx="528" cy="48"/>
            </a:xfrm>
          </p:grpSpPr>
          <p:sp>
            <p:nvSpPr>
              <p:cNvPr id="23582" name="AutoShape 52"/>
              <p:cNvSpPr/>
              <p:nvPr/>
            </p:nvSpPr>
            <p:spPr>
              <a:xfrm rot="5400000">
                <a:off x="144" y="0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83" name="Line 53"/>
              <p:cNvSpPr/>
              <p:nvPr/>
            </p:nvSpPr>
            <p:spPr>
              <a:xfrm>
                <a:off x="0" y="24"/>
                <a:ext cx="5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4" name="AutoShape 54"/>
              <p:cNvSpPr/>
              <p:nvPr/>
            </p:nvSpPr>
            <p:spPr>
              <a:xfrm rot="-5400000" flipH="1">
                <a:off x="240" y="0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580" name="Text Box 55"/>
            <p:cNvSpPr txBox="1"/>
            <p:nvPr/>
          </p:nvSpPr>
          <p:spPr>
            <a:xfrm>
              <a:off x="0" y="192"/>
              <a:ext cx="384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输入</a:t>
              </a:r>
              <a:endParaRPr lang="zh-CN" altLang="en-US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581" name="Text Box 56"/>
            <p:cNvSpPr txBox="1"/>
            <p:nvPr/>
          </p:nvSpPr>
          <p:spPr>
            <a:xfrm>
              <a:off x="0" y="624"/>
              <a:ext cx="384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同相输出</a:t>
              </a:r>
              <a:endParaRPr lang="zh-CN" altLang="en-US" sz="1600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60" name="Rectangle 57" descr="40%"/>
          <p:cNvSpPr/>
          <p:nvPr/>
        </p:nvSpPr>
        <p:spPr>
          <a:xfrm>
            <a:off x="1524000" y="2286000"/>
            <a:ext cx="2971800" cy="528638"/>
          </a:xfrm>
          <a:prstGeom prst="rect">
            <a:avLst/>
          </a:prstGeom>
          <a:blipFill rotWithShape="0">
            <a:blip r:embed="rId1"/>
          </a:blip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(t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1" name="Rectangle 58"/>
          <p:cNvSpPr/>
          <p:nvPr/>
        </p:nvSpPr>
        <p:spPr>
          <a:xfrm>
            <a:off x="1447800" y="3048000"/>
            <a:ext cx="708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的数值很小，一般为几纳秒至几十纳秒。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3562" name="Rectangle 59"/>
          <p:cNvSpPr/>
          <p:nvPr/>
        </p:nvSpPr>
        <p:spPr>
          <a:xfrm>
            <a:off x="1258888" y="42926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指输入端所允许的输入电压变化的极限范围。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3563" name="Rectangle 60"/>
          <p:cNvSpPr/>
          <p:nvPr/>
        </p:nvSpPr>
        <p:spPr>
          <a:xfrm>
            <a:off x="1676400" y="48768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 min</a:t>
            </a:r>
            <a:r>
              <a:rPr lang="en-US" altLang="zh-CN" sz="2800" b="1" dirty="0">
                <a:latin typeface="Tahoma" panose="020B060403050404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 min</a:t>
            </a:r>
            <a:endParaRPr lang="en-US" altLang="zh-CN" sz="2800" b="1" baseline="-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4" name="Rectangle 61"/>
          <p:cNvSpPr/>
          <p:nvPr/>
        </p:nvSpPr>
        <p:spPr>
          <a:xfrm>
            <a:off x="1676400" y="5486400"/>
            <a:ext cx="457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max</a:t>
            </a:r>
            <a:r>
              <a:rPr lang="en-US" altLang="zh-CN" sz="2800" b="1" dirty="0">
                <a:latin typeface="Tahoma" panose="020B060403050404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 max</a:t>
            </a:r>
            <a:endParaRPr lang="en-US" altLang="zh-CN" sz="2800" b="1" baseline="-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877888" y="228600"/>
            <a:ext cx="7620000" cy="7524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门电路的主要参数及使用规则</a:t>
            </a:r>
            <a:endParaRPr lang="zh-CN" altLang="en-US" sz="3200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9" name="Rectangle 3"/>
          <p:cNvSpPr/>
          <p:nvPr/>
        </p:nvSpPr>
        <p:spPr>
          <a:xfrm>
            <a:off x="755650" y="1265238"/>
            <a:ext cx="49688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TTL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器件的使用规则</a:t>
            </a:r>
            <a:endParaRPr lang="zh-CN" altLang="en-US" sz="3200" b="1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0" name="Line 4"/>
          <p:cNvSpPr/>
          <p:nvPr/>
        </p:nvSpPr>
        <p:spPr>
          <a:xfrm>
            <a:off x="684213" y="990600"/>
            <a:ext cx="7670800" cy="0"/>
          </a:xfrm>
          <a:prstGeom prst="line">
            <a:avLst/>
          </a:prstGeom>
          <a:ln w="57150" cap="flat" cmpd="thinThick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1" name="Rectangle 5"/>
          <p:cNvSpPr/>
          <p:nvPr/>
        </p:nvSpPr>
        <p:spPr>
          <a:xfrm>
            <a:off x="684213" y="2122488"/>
            <a:ext cx="8280400" cy="944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电源电压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只允许在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范围内，超过该范围可能会损坏器件或使逻辑功能混乱。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4582" name="Rectangle 6"/>
          <p:cNvSpPr/>
          <p:nvPr/>
        </p:nvSpPr>
        <p:spPr>
          <a:xfrm>
            <a:off x="684213" y="3506788"/>
            <a:ext cx="8280400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电源滤波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器件的高速切换，会产生电流跳变，其幅度约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4mA~5mA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。该电流在公共走线上的压降会引起噪声干扰，因此，要尽量缩短地线以减小干扰。可在电源端并接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的电容作为低频滤波及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F~0.1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的电容作为高频滤波。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3"/>
          <p:cNvSpPr/>
          <p:nvPr/>
        </p:nvSpPr>
        <p:spPr>
          <a:xfrm>
            <a:off x="611188" y="1066800"/>
            <a:ext cx="8281987" cy="1249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输出端的连接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不允许输出端直接接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或接地。除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门和三态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(TS)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门外，其它门电路的输出端不允许并联使用，否则，会引起逻辑混乱或损坏器件。</a:t>
            </a:r>
            <a:endParaRPr lang="zh-CN" altLang="en-US" sz="24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611188" y="2466975"/>
            <a:ext cx="8353425" cy="1249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输入端的连接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输入端串入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r>
              <a:rPr lang="en-US" altLang="zh-CN" sz="2400" b="1" dirty="0">
                <a:latin typeface="Times New Roman" panose="02020603050405020304" pitchFamily="18" charset="0"/>
                <a:ea typeface="华康简宋" charset="-122"/>
                <a:sym typeface="Symbol" panose="05050102010706020507" pitchFamily="18" charset="2"/>
              </a:rPr>
              <a:t>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~10k</a:t>
            </a:r>
            <a:r>
              <a:rPr lang="en-US" altLang="zh-CN" sz="2400" b="1" dirty="0">
                <a:latin typeface="Times New Roman" panose="02020603050405020304" pitchFamily="18" charset="0"/>
                <a:ea typeface="华康简宋" charset="-122"/>
                <a:sym typeface="Symbol" panose="05050102010706020507" pitchFamily="18" charset="2"/>
              </a:rPr>
              <a:t>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电阻与电源连接或直接接电源电压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来获得高电平输入。直接接地为低电平输入。</a:t>
            </a:r>
            <a:endParaRPr lang="zh-CN" altLang="en-US" sz="24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5604" name="Rectangle 5"/>
          <p:cNvSpPr/>
          <p:nvPr/>
        </p:nvSpPr>
        <p:spPr>
          <a:xfrm>
            <a:off x="611188" y="3902075"/>
            <a:ext cx="82819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康简宋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或门、或非门等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电路的多余的输入端不能悬空，只能接地；   </a:t>
            </a:r>
            <a:endParaRPr lang="zh-CN" altLang="en-US" sz="24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5605" name="Rectangle 6"/>
          <p:cNvSpPr/>
          <p:nvPr/>
        </p:nvSpPr>
        <p:spPr>
          <a:xfrm>
            <a:off x="611188" y="4762500"/>
            <a:ext cx="8281987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康简宋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与门、与非门等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电路的多余输入端可以悬空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相当于接高电平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，但易受到外界干扰，可将它们接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zh-CN" altLang="en-US" sz="2400" b="1" dirty="0">
                <a:latin typeface="Times New Roman" panose="02020603050405020304" pitchFamily="18" charset="0"/>
                <a:ea typeface="华康简宋" charset="-122"/>
              </a:rPr>
              <a:t>或与其它输入端并联使用，输入端并联时，从信号获取的电流将增加。</a:t>
            </a:r>
            <a:endParaRPr lang="zh-CN" altLang="en-US" sz="24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5606" name="Rectangle 7"/>
          <p:cNvSpPr>
            <a:spLocks noGrp="1" noRot="1"/>
          </p:cNvSpPr>
          <p:nvPr>
            <p:ph type="title" idx="4294967295"/>
          </p:nvPr>
        </p:nvSpPr>
        <p:spPr>
          <a:xfrm>
            <a:off x="833438" y="38100"/>
            <a:ext cx="7907337" cy="8874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TTL</a:t>
            </a:r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器件的使用规则</a:t>
            </a:r>
            <a:endParaRPr lang="zh-CN" altLang="en-US" sz="3200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250825" y="44450"/>
            <a:ext cx="8153400" cy="67945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>
                <a:solidFill>
                  <a:srgbClr val="000099"/>
                </a:solidFill>
                <a:ea typeface="华康简宋" charset="-122"/>
              </a:rPr>
              <a:t> 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门电路的主要参数及使用规则</a:t>
            </a:r>
            <a:r>
              <a:rPr lang="zh-CN" altLang="en-US" sz="4000" dirty="0">
                <a:solidFill>
                  <a:srgbClr val="000099"/>
                </a:solidFill>
                <a:ea typeface="华康简宋" charset="-122"/>
              </a:rPr>
              <a:t> </a:t>
            </a:r>
            <a:endParaRPr lang="zh-CN" altLang="en-US" sz="4000" dirty="0">
              <a:solidFill>
                <a:srgbClr val="000099"/>
              </a:solidFill>
              <a:ea typeface="华康简宋" charset="-122"/>
            </a:endParaRPr>
          </a:p>
        </p:txBody>
      </p:sp>
      <p:sp>
        <p:nvSpPr>
          <p:cNvPr id="26627" name="Rectangle 3"/>
          <p:cNvSpPr>
            <a:spLocks noGrp="1" noRot="1"/>
          </p:cNvSpPr>
          <p:nvPr>
            <p:ph type="body" idx="4294967295"/>
          </p:nvPr>
        </p:nvSpPr>
        <p:spPr>
          <a:xfrm>
            <a:off x="755650" y="990600"/>
            <a:ext cx="6934200" cy="6159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3600" dirty="0">
                <a:solidFill>
                  <a:srgbClr val="CC3300"/>
                </a:solidFill>
                <a:latin typeface="Times New Roman" panose="02020603050405020304" pitchFamily="18" charset="0"/>
              </a:rPr>
              <a:t>1. CMOS</a:t>
            </a:r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</a:rPr>
              <a:t>与非门电路的主要参数</a:t>
            </a:r>
            <a:r>
              <a:rPr lang="zh-CN" altLang="en-US" b="1" dirty="0">
                <a:solidFill>
                  <a:srgbClr val="000099"/>
                </a:solidFill>
                <a:ea typeface="华康简宋" charset="-122"/>
              </a:rPr>
              <a:t> </a:t>
            </a:r>
            <a:endParaRPr lang="zh-CN" altLang="en-US" b="1" dirty="0">
              <a:solidFill>
                <a:srgbClr val="000099"/>
              </a:solidFill>
              <a:ea typeface="华康简宋" charset="-122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892175" y="1600200"/>
            <a:ext cx="7856538" cy="473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电源电压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6629" name="Line 5"/>
          <p:cNvSpPr/>
          <p:nvPr/>
        </p:nvSpPr>
        <p:spPr>
          <a:xfrm>
            <a:off x="539750" y="908050"/>
            <a:ext cx="7848600" cy="0"/>
          </a:xfrm>
          <a:prstGeom prst="line">
            <a:avLst/>
          </a:prstGeom>
          <a:ln w="57150" cap="flat" cmpd="thinThick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0" name="Text Box 6"/>
          <p:cNvSpPr txBox="1"/>
          <p:nvPr/>
        </p:nvSpPr>
        <p:spPr>
          <a:xfrm>
            <a:off x="892175" y="2355850"/>
            <a:ext cx="7856538" cy="473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静态功耗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6631" name="Text Box 7"/>
          <p:cNvSpPr txBox="1"/>
          <p:nvPr/>
        </p:nvSpPr>
        <p:spPr>
          <a:xfrm>
            <a:off x="892175" y="3028950"/>
            <a:ext cx="7856538" cy="473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输出高电平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6632" name="Text Box 8"/>
          <p:cNvSpPr txBox="1"/>
          <p:nvPr/>
        </p:nvSpPr>
        <p:spPr>
          <a:xfrm>
            <a:off x="892175" y="3963988"/>
            <a:ext cx="8248650" cy="473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创艺简细圆"/>
              </a:rPr>
              <a:t>输出低电平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6633" name="Text Box 9"/>
          <p:cNvSpPr txBox="1"/>
          <p:nvPr/>
        </p:nvSpPr>
        <p:spPr>
          <a:xfrm>
            <a:off x="892175" y="4627563"/>
            <a:ext cx="7856538" cy="4778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创艺简细圆"/>
              </a:rPr>
              <a:t>扇出系数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395288" y="228600"/>
            <a:ext cx="8153400" cy="67945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>
                <a:solidFill>
                  <a:srgbClr val="000099"/>
                </a:solidFill>
                <a:ea typeface="华康简宋" charset="-122"/>
              </a:rPr>
              <a:t> 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门电路的主要参数及使用规则</a:t>
            </a:r>
            <a:r>
              <a:rPr lang="zh-CN" altLang="en-US" sz="4000" dirty="0">
                <a:solidFill>
                  <a:srgbClr val="000099"/>
                </a:solidFill>
                <a:ea typeface="华康简宋" charset="-122"/>
              </a:rPr>
              <a:t> </a:t>
            </a:r>
            <a:endParaRPr lang="zh-CN" altLang="en-US" sz="4000" dirty="0">
              <a:solidFill>
                <a:srgbClr val="000099"/>
              </a:solidFill>
              <a:ea typeface="华康简宋" charset="-122"/>
            </a:endParaRPr>
          </a:p>
        </p:txBody>
      </p:sp>
      <p:sp>
        <p:nvSpPr>
          <p:cNvPr id="27651" name="Rectangle 3"/>
          <p:cNvSpPr>
            <a:spLocks noGrp="1" noRot="1"/>
          </p:cNvSpPr>
          <p:nvPr>
            <p:ph type="body" idx="4294967295"/>
          </p:nvPr>
        </p:nvSpPr>
        <p:spPr>
          <a:xfrm>
            <a:off x="971550" y="1125538"/>
            <a:ext cx="6702425" cy="5207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3600" dirty="0">
                <a:solidFill>
                  <a:srgbClr val="CC3300"/>
                </a:solidFill>
                <a:latin typeface="Times New Roman" panose="02020603050405020304" pitchFamily="18" charset="0"/>
              </a:rPr>
              <a:t>1. CMOS</a:t>
            </a:r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</a:rPr>
              <a:t>与非门电路的主要参数</a:t>
            </a:r>
            <a:r>
              <a:rPr lang="zh-CN" altLang="en-US" b="1" dirty="0">
                <a:solidFill>
                  <a:srgbClr val="000099"/>
                </a:solidFill>
                <a:ea typeface="华康简宋" charset="-122"/>
              </a:rPr>
              <a:t> </a:t>
            </a:r>
            <a:endParaRPr lang="zh-CN" altLang="en-US" b="1" dirty="0">
              <a:solidFill>
                <a:srgbClr val="000099"/>
              </a:solidFill>
              <a:ea typeface="华康简宋" charset="-122"/>
            </a:endParaRPr>
          </a:p>
        </p:txBody>
      </p:sp>
      <p:sp>
        <p:nvSpPr>
          <p:cNvPr id="27652" name="Line 4"/>
          <p:cNvSpPr/>
          <p:nvPr/>
        </p:nvSpPr>
        <p:spPr>
          <a:xfrm>
            <a:off x="717550" y="990600"/>
            <a:ext cx="7670800" cy="0"/>
          </a:xfrm>
          <a:prstGeom prst="line">
            <a:avLst/>
          </a:prstGeom>
          <a:ln w="57150" cap="flat" cmpd="thinThick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3" name="Text Box 5"/>
          <p:cNvSpPr txBox="1"/>
          <p:nvPr/>
        </p:nvSpPr>
        <p:spPr>
          <a:xfrm>
            <a:off x="971550" y="1854200"/>
            <a:ext cx="7921625" cy="1325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平均传输延迟时间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CMOS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电路的平均传输延迟时间比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电路的长得多，通常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200ns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。目前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74HC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系列与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TTL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基本相当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7654" name="Text Box 6"/>
          <p:cNvSpPr txBox="1"/>
          <p:nvPr/>
        </p:nvSpPr>
        <p:spPr>
          <a:xfrm>
            <a:off x="971550" y="3194050"/>
            <a:ext cx="7993063" cy="900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直流噪声容限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康简宋" charset="-122"/>
              </a:rPr>
              <a:t>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CMOS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器件的噪声容限通常以电源电压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来估算。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7655" name="Text Box 7"/>
          <p:cNvSpPr txBox="1"/>
          <p:nvPr/>
        </p:nvSpPr>
        <p:spPr>
          <a:xfrm>
            <a:off x="971550" y="4116388"/>
            <a:ext cx="7848600" cy="1327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+5V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=1.5V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，可见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器件的噪声容限比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电路的要大得多，因此，抗干扰能力也强得多。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7656" name="Text Box 8"/>
          <p:cNvSpPr txBox="1"/>
          <p:nvPr/>
        </p:nvSpPr>
        <p:spPr>
          <a:xfrm>
            <a:off x="971550" y="5516563"/>
            <a:ext cx="7921625" cy="9001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提高电源电压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是提高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器件抗干扰能力的有效措施。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539750" y="908050"/>
            <a:ext cx="5668963" cy="6604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CMOS</a:t>
            </a:r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器件的使用规则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28675" name="Rectangle 3"/>
          <p:cNvSpPr>
            <a:spLocks noGrp="1" noRot="1"/>
          </p:cNvSpPr>
          <p:nvPr>
            <p:ph type="body" idx="4294967295"/>
          </p:nvPr>
        </p:nvSpPr>
        <p:spPr>
          <a:xfrm>
            <a:off x="539750" y="1341438"/>
            <a:ext cx="8005763" cy="1033462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电源电压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电源电压不能接反，规定</a:t>
            </a:r>
            <a:r>
              <a:rPr lang="en-US" altLang="zh-CN" sz="2800" dirty="0">
                <a:latin typeface="Times New Roman" panose="02020603050405020304" pitchFamily="18" charset="0"/>
                <a:ea typeface="华康简宋" charset="-122"/>
              </a:rPr>
              <a:t>+V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康简宋" charset="-122"/>
              </a:rPr>
              <a:t>DD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接电源正极，</a:t>
            </a:r>
            <a:r>
              <a:rPr lang="en-US" altLang="zh-CN" sz="2800" dirty="0">
                <a:latin typeface="Times New Roman" panose="02020603050405020304" pitchFamily="18" charset="0"/>
                <a:ea typeface="华康简宋" charset="-122"/>
              </a:rPr>
              <a:t>VSS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接电源负极</a:t>
            </a:r>
            <a:r>
              <a:rPr lang="en-US" altLang="zh-CN" sz="2800" dirty="0">
                <a:latin typeface="Times New Roman" panose="02020603050405020304" pitchFamily="18" charset="0"/>
                <a:ea typeface="华康简宋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通常接地</a:t>
            </a:r>
            <a:r>
              <a:rPr lang="en-US" altLang="zh-CN" sz="2800" dirty="0">
                <a:latin typeface="Times New Roman" panose="02020603050405020304" pitchFamily="18" charset="0"/>
                <a:ea typeface="华康简宋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323850" y="115888"/>
            <a:ext cx="8153400" cy="6080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门电路的主要参数及使用规则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华康简宋" charset="-122"/>
              </a:rPr>
              <a:t> 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8677" name="Line 5"/>
          <p:cNvSpPr/>
          <p:nvPr/>
        </p:nvSpPr>
        <p:spPr>
          <a:xfrm>
            <a:off x="395288" y="836613"/>
            <a:ext cx="8280400" cy="0"/>
          </a:xfrm>
          <a:prstGeom prst="line">
            <a:avLst/>
          </a:prstGeom>
          <a:ln w="57150" cap="flat" cmpd="thinThick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8" name="Rectangle 6"/>
          <p:cNvSpPr/>
          <p:nvPr/>
        </p:nvSpPr>
        <p:spPr>
          <a:xfrm>
            <a:off x="468313" y="25908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输出端的连接：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输出端不允许直接接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+V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康简宋" charset="-122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或地，除三态门外，不允许两个器件的输出端连接使用。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468313" y="3730625"/>
            <a:ext cx="8532812" cy="1354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输入端的连接：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输入信号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康简宋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应为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康简宋" charset="-122"/>
              </a:rPr>
              <a:t>SS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≤V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康简宋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≤V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康简宋" charset="-122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，超出该范围会损坏器件内部的保护二极管或绝缘栅极，可在输入端串接一只限流电阻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(10~100 ) k 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sym typeface="Symbol" panose="05050102010706020507" pitchFamily="18" charset="2"/>
              </a:rPr>
              <a:t>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8680" name="Rectangle 8"/>
          <p:cNvSpPr/>
          <p:nvPr/>
        </p:nvSpPr>
        <p:spPr>
          <a:xfrm>
            <a:off x="612775" y="5995988"/>
            <a:ext cx="8280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工作速度不高时，允许输入端并联使用。 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28681" name="Rectangle 9"/>
          <p:cNvSpPr/>
          <p:nvPr/>
        </p:nvSpPr>
        <p:spPr>
          <a:xfrm>
            <a:off x="468313" y="5075238"/>
            <a:ext cx="842486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多余的输出端不能悬空，应按逻辑要求直接接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+V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康简宋" charset="-122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康简宋" charset="-122"/>
              </a:rPr>
              <a:t>SS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地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ea typeface="华康简宋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684213" y="981075"/>
            <a:ext cx="6119812" cy="7191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 </a:t>
            </a: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集电极开路门</a:t>
            </a: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(OC</a:t>
            </a:r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</a:t>
            </a: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3200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699" name="AutoShape 3"/>
          <p:cNvSpPr/>
          <p:nvPr/>
        </p:nvSpPr>
        <p:spPr>
          <a:xfrm>
            <a:off x="427038" y="1916113"/>
            <a:ext cx="3929062" cy="2951162"/>
          </a:xfrm>
          <a:prstGeom prst="roundRect">
            <a:avLst>
              <a:gd name="adj" fmla="val 16667"/>
            </a:avLst>
          </a:prstGeom>
          <a:solidFill>
            <a:srgbClr val="F3F5F7"/>
          </a:solidFill>
          <a:ln w="9525">
            <a:noFill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grpSp>
        <p:nvGrpSpPr>
          <p:cNvPr id="29700" name="Group 4"/>
          <p:cNvGrpSpPr/>
          <p:nvPr/>
        </p:nvGrpSpPr>
        <p:grpSpPr>
          <a:xfrm>
            <a:off x="684213" y="1974850"/>
            <a:ext cx="3276600" cy="2668588"/>
            <a:chOff x="0" y="0"/>
            <a:chExt cx="1915" cy="1641"/>
          </a:xfrm>
        </p:grpSpPr>
        <p:sp>
          <p:nvSpPr>
            <p:cNvPr id="29745" name="Rectangle 5"/>
            <p:cNvSpPr/>
            <p:nvPr/>
          </p:nvSpPr>
          <p:spPr>
            <a:xfrm>
              <a:off x="30" y="25"/>
              <a:ext cx="1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46" name="Rectangle 6"/>
            <p:cNvSpPr/>
            <p:nvPr/>
          </p:nvSpPr>
          <p:spPr>
            <a:xfrm>
              <a:off x="986" y="845"/>
              <a:ext cx="174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47" name="Line 7"/>
            <p:cNvSpPr/>
            <p:nvPr/>
          </p:nvSpPr>
          <p:spPr>
            <a:xfrm flipH="1">
              <a:off x="671" y="575"/>
              <a:ext cx="232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8" name="Line 8"/>
            <p:cNvSpPr/>
            <p:nvPr/>
          </p:nvSpPr>
          <p:spPr>
            <a:xfrm>
              <a:off x="1075" y="211"/>
              <a:ext cx="1" cy="247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9" name="Line 9"/>
            <p:cNvSpPr/>
            <p:nvPr/>
          </p:nvSpPr>
          <p:spPr>
            <a:xfrm>
              <a:off x="1073" y="708"/>
              <a:ext cx="1" cy="148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0" name="Line 10"/>
            <p:cNvSpPr/>
            <p:nvPr/>
          </p:nvSpPr>
          <p:spPr>
            <a:xfrm flipH="1">
              <a:off x="1075" y="205"/>
              <a:ext cx="348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1" name="Rectangle 11"/>
            <p:cNvSpPr/>
            <p:nvPr/>
          </p:nvSpPr>
          <p:spPr>
            <a:xfrm>
              <a:off x="977" y="1628"/>
              <a:ext cx="20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52" name="Line 12"/>
            <p:cNvSpPr/>
            <p:nvPr/>
          </p:nvSpPr>
          <p:spPr>
            <a:xfrm flipH="1">
              <a:off x="112" y="475"/>
              <a:ext cx="220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3" name="Line 13"/>
            <p:cNvSpPr/>
            <p:nvPr/>
          </p:nvSpPr>
          <p:spPr>
            <a:xfrm flipH="1">
              <a:off x="108" y="660"/>
              <a:ext cx="224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4" name="Line 14"/>
            <p:cNvSpPr/>
            <p:nvPr/>
          </p:nvSpPr>
          <p:spPr>
            <a:xfrm flipH="1">
              <a:off x="113" y="1194"/>
              <a:ext cx="221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5" name="Line 15"/>
            <p:cNvSpPr/>
            <p:nvPr/>
          </p:nvSpPr>
          <p:spPr>
            <a:xfrm flipH="1">
              <a:off x="109" y="1378"/>
              <a:ext cx="225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6" name="Line 16"/>
            <p:cNvSpPr/>
            <p:nvPr/>
          </p:nvSpPr>
          <p:spPr>
            <a:xfrm flipH="1">
              <a:off x="671" y="1293"/>
              <a:ext cx="228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7" name="Line 17"/>
            <p:cNvSpPr/>
            <p:nvPr/>
          </p:nvSpPr>
          <p:spPr>
            <a:xfrm>
              <a:off x="1075" y="925"/>
              <a:ext cx="1" cy="25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8" name="Line 18"/>
            <p:cNvSpPr/>
            <p:nvPr/>
          </p:nvSpPr>
          <p:spPr>
            <a:xfrm>
              <a:off x="1073" y="1425"/>
              <a:ext cx="1" cy="213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9" name="Line 19"/>
            <p:cNvSpPr/>
            <p:nvPr/>
          </p:nvSpPr>
          <p:spPr>
            <a:xfrm flipH="1">
              <a:off x="1075" y="923"/>
              <a:ext cx="347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60" name="Line 20"/>
            <p:cNvSpPr/>
            <p:nvPr/>
          </p:nvSpPr>
          <p:spPr>
            <a:xfrm>
              <a:off x="1424" y="205"/>
              <a:ext cx="1" cy="719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61" name="Line 21"/>
            <p:cNvSpPr/>
            <p:nvPr/>
          </p:nvSpPr>
          <p:spPr>
            <a:xfrm flipH="1">
              <a:off x="1426" y="575"/>
              <a:ext cx="489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62" name="Line 22"/>
            <p:cNvSpPr/>
            <p:nvPr/>
          </p:nvSpPr>
          <p:spPr>
            <a:xfrm>
              <a:off x="1676" y="121"/>
              <a:ext cx="1" cy="454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63" name="Rectangle 23"/>
            <p:cNvSpPr/>
            <p:nvPr/>
          </p:nvSpPr>
          <p:spPr>
            <a:xfrm>
              <a:off x="1634" y="251"/>
              <a:ext cx="84" cy="190"/>
            </a:xfrm>
            <a:prstGeom prst="rect">
              <a:avLst/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64" name="Oval 24"/>
            <p:cNvSpPr/>
            <p:nvPr/>
          </p:nvSpPr>
          <p:spPr>
            <a:xfrm>
              <a:off x="1658" y="558"/>
              <a:ext cx="40" cy="33"/>
            </a:xfrm>
            <a:prstGeom prst="ellipse">
              <a:avLst/>
            </a:pr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65" name="Line 25"/>
            <p:cNvSpPr/>
            <p:nvPr/>
          </p:nvSpPr>
          <p:spPr>
            <a:xfrm flipH="1">
              <a:off x="1471" y="120"/>
              <a:ext cx="404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66" name="Oval 26"/>
            <p:cNvSpPr/>
            <p:nvPr/>
          </p:nvSpPr>
          <p:spPr>
            <a:xfrm>
              <a:off x="1405" y="558"/>
              <a:ext cx="41" cy="33"/>
            </a:xfrm>
            <a:prstGeom prst="ellipse">
              <a:avLst/>
            </a:pr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67" name="Oval 27"/>
            <p:cNvSpPr/>
            <p:nvPr/>
          </p:nvSpPr>
          <p:spPr>
            <a:xfrm>
              <a:off x="1658" y="103"/>
              <a:ext cx="40" cy="33"/>
            </a:xfrm>
            <a:prstGeom prst="ellipse">
              <a:avLst/>
            </a:pr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68" name="Rectangle 28"/>
            <p:cNvSpPr/>
            <p:nvPr/>
          </p:nvSpPr>
          <p:spPr>
            <a:xfrm>
              <a:off x="335" y="374"/>
              <a:ext cx="336" cy="404"/>
            </a:xfrm>
            <a:prstGeom prst="rect">
              <a:avLst/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69" name="Rectangle 29"/>
            <p:cNvSpPr/>
            <p:nvPr/>
          </p:nvSpPr>
          <p:spPr>
            <a:xfrm>
              <a:off x="338" y="1092"/>
              <a:ext cx="335" cy="404"/>
            </a:xfrm>
            <a:prstGeom prst="rect">
              <a:avLst/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70" name="Rectangle 30"/>
            <p:cNvSpPr/>
            <p:nvPr/>
          </p:nvSpPr>
          <p:spPr>
            <a:xfrm>
              <a:off x="895" y="487"/>
              <a:ext cx="17" cy="19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71" name="Line 31"/>
            <p:cNvSpPr/>
            <p:nvPr/>
          </p:nvSpPr>
          <p:spPr>
            <a:xfrm flipV="1">
              <a:off x="903" y="457"/>
              <a:ext cx="170" cy="78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2" name="Line 32"/>
            <p:cNvSpPr/>
            <p:nvPr/>
          </p:nvSpPr>
          <p:spPr>
            <a:xfrm>
              <a:off x="912" y="628"/>
              <a:ext cx="58" cy="28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3" name="Freeform 33"/>
            <p:cNvSpPr/>
            <p:nvPr/>
          </p:nvSpPr>
          <p:spPr>
            <a:xfrm>
              <a:off x="962" y="643"/>
              <a:ext cx="123" cy="67"/>
            </a:xfrm>
            <a:custGeom>
              <a:avLst/>
              <a:gdLst>
                <a:gd name="txL" fmla="*/ 0 w 123"/>
                <a:gd name="txT" fmla="*/ 0 h 67"/>
                <a:gd name="txR" fmla="*/ 123 w 123"/>
                <a:gd name="txB" fmla="*/ 67 h 67"/>
              </a:gdLst>
              <a:ahLst/>
              <a:cxnLst>
                <a:cxn ang="0">
                  <a:pos x="0" y="23"/>
                </a:cxn>
                <a:cxn ang="0">
                  <a:pos x="17" y="0"/>
                </a:cxn>
                <a:cxn ang="0">
                  <a:pos x="123" y="67"/>
                </a:cxn>
                <a:cxn ang="0">
                  <a:pos x="0" y="23"/>
                </a:cxn>
              </a:cxnLst>
              <a:rect l="txL" t="txT" r="txR" b="txB"/>
              <a:pathLst>
                <a:path w="123" h="67">
                  <a:moveTo>
                    <a:pt x="0" y="23"/>
                  </a:moveTo>
                  <a:lnTo>
                    <a:pt x="17" y="0"/>
                  </a:lnTo>
                  <a:lnTo>
                    <a:pt x="123" y="6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225" cap="flat" cmpd="sng">
              <a:solidFill>
                <a:srgbClr val="000000">
                  <a:alpha val="100000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74" name="Rectangle 34"/>
            <p:cNvSpPr/>
            <p:nvPr/>
          </p:nvSpPr>
          <p:spPr>
            <a:xfrm>
              <a:off x="1078" y="697"/>
              <a:ext cx="34" cy="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75" name="Rectangle 35"/>
            <p:cNvSpPr/>
            <p:nvPr/>
          </p:nvSpPr>
          <p:spPr>
            <a:xfrm>
              <a:off x="895" y="1207"/>
              <a:ext cx="17" cy="19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76" name="Line 36"/>
            <p:cNvSpPr/>
            <p:nvPr/>
          </p:nvSpPr>
          <p:spPr>
            <a:xfrm flipV="1">
              <a:off x="903" y="1176"/>
              <a:ext cx="170" cy="79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7" name="Line 37"/>
            <p:cNvSpPr/>
            <p:nvPr/>
          </p:nvSpPr>
          <p:spPr>
            <a:xfrm>
              <a:off x="912" y="1349"/>
              <a:ext cx="58" cy="26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8" name="Freeform 38"/>
            <p:cNvSpPr/>
            <p:nvPr/>
          </p:nvSpPr>
          <p:spPr>
            <a:xfrm>
              <a:off x="962" y="1364"/>
              <a:ext cx="123" cy="67"/>
            </a:xfrm>
            <a:custGeom>
              <a:avLst/>
              <a:gdLst>
                <a:gd name="txL" fmla="*/ 0 w 123"/>
                <a:gd name="txT" fmla="*/ 0 h 67"/>
                <a:gd name="txR" fmla="*/ 123 w 123"/>
                <a:gd name="txB" fmla="*/ 67 h 67"/>
              </a:gdLst>
              <a:ahLst/>
              <a:cxnLst>
                <a:cxn ang="0">
                  <a:pos x="0" y="22"/>
                </a:cxn>
                <a:cxn ang="0">
                  <a:pos x="17" y="0"/>
                </a:cxn>
                <a:cxn ang="0">
                  <a:pos x="123" y="67"/>
                </a:cxn>
                <a:cxn ang="0">
                  <a:pos x="0" y="22"/>
                </a:cxn>
              </a:cxnLst>
              <a:rect l="txL" t="txT" r="txR" b="txB"/>
              <a:pathLst>
                <a:path w="123" h="67">
                  <a:moveTo>
                    <a:pt x="0" y="22"/>
                  </a:moveTo>
                  <a:lnTo>
                    <a:pt x="17" y="0"/>
                  </a:lnTo>
                  <a:lnTo>
                    <a:pt x="123" y="6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225" cap="flat" cmpd="sng">
              <a:solidFill>
                <a:srgbClr val="000000">
                  <a:alpha val="100000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79" name="Rectangle 39"/>
            <p:cNvSpPr/>
            <p:nvPr/>
          </p:nvSpPr>
          <p:spPr>
            <a:xfrm>
              <a:off x="1078" y="1416"/>
              <a:ext cx="34" cy="2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80" name="Rectangle 40"/>
            <p:cNvSpPr/>
            <p:nvPr/>
          </p:nvSpPr>
          <p:spPr>
            <a:xfrm>
              <a:off x="379" y="462"/>
              <a:ext cx="240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81" name="Rectangle 41"/>
            <p:cNvSpPr/>
            <p:nvPr/>
          </p:nvSpPr>
          <p:spPr>
            <a:xfrm>
              <a:off x="451" y="455"/>
              <a:ext cx="147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TTL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82" name="Rectangle 42"/>
            <p:cNvSpPr/>
            <p:nvPr/>
          </p:nvSpPr>
          <p:spPr>
            <a:xfrm>
              <a:off x="619" y="455"/>
              <a:ext cx="1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83" name="Rectangle 43"/>
            <p:cNvSpPr/>
            <p:nvPr/>
          </p:nvSpPr>
          <p:spPr>
            <a:xfrm>
              <a:off x="453" y="553"/>
              <a:ext cx="148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b="1" dirty="0">
                  <a:solidFill>
                    <a:srgbClr val="000000"/>
                  </a:solidFill>
                  <a:latin typeface="华康简宋" charset="-122"/>
                  <a:ea typeface="华康简宋" charset="-122"/>
                </a:rPr>
                <a:t>电路</a:t>
              </a:r>
              <a:endParaRPr lang="zh-CN" altLang="en-US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84" name="Rectangle 44"/>
            <p:cNvSpPr/>
            <p:nvPr/>
          </p:nvSpPr>
          <p:spPr>
            <a:xfrm>
              <a:off x="630" y="551"/>
              <a:ext cx="19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85" name="Rectangle 45"/>
            <p:cNvSpPr/>
            <p:nvPr/>
          </p:nvSpPr>
          <p:spPr>
            <a:xfrm>
              <a:off x="404" y="679"/>
              <a:ext cx="20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86" name="Rectangle 46"/>
            <p:cNvSpPr/>
            <p:nvPr/>
          </p:nvSpPr>
          <p:spPr>
            <a:xfrm>
              <a:off x="385" y="1196"/>
              <a:ext cx="240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87" name="Rectangle 47"/>
            <p:cNvSpPr/>
            <p:nvPr/>
          </p:nvSpPr>
          <p:spPr>
            <a:xfrm>
              <a:off x="455" y="1189"/>
              <a:ext cx="147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TTL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88" name="Rectangle 48"/>
            <p:cNvSpPr/>
            <p:nvPr/>
          </p:nvSpPr>
          <p:spPr>
            <a:xfrm>
              <a:off x="623" y="1189"/>
              <a:ext cx="1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89" name="Rectangle 49"/>
            <p:cNvSpPr/>
            <p:nvPr/>
          </p:nvSpPr>
          <p:spPr>
            <a:xfrm>
              <a:off x="456" y="1287"/>
              <a:ext cx="149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b="1" dirty="0">
                  <a:solidFill>
                    <a:srgbClr val="000000"/>
                  </a:solidFill>
                  <a:latin typeface="华康简宋" charset="-122"/>
                  <a:ea typeface="华康简宋" charset="-122"/>
                </a:rPr>
                <a:t>电路</a:t>
              </a:r>
              <a:endParaRPr lang="zh-CN" altLang="en-US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90" name="Rectangle 50"/>
            <p:cNvSpPr/>
            <p:nvPr/>
          </p:nvSpPr>
          <p:spPr>
            <a:xfrm>
              <a:off x="634" y="1285"/>
              <a:ext cx="19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91" name="Rectangle 51"/>
            <p:cNvSpPr/>
            <p:nvPr/>
          </p:nvSpPr>
          <p:spPr>
            <a:xfrm>
              <a:off x="408" y="1412"/>
              <a:ext cx="19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92" name="Rectangle 52"/>
            <p:cNvSpPr/>
            <p:nvPr/>
          </p:nvSpPr>
          <p:spPr>
            <a:xfrm>
              <a:off x="0" y="1336"/>
              <a:ext cx="99" cy="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93" name="Rectangle 53"/>
            <p:cNvSpPr/>
            <p:nvPr/>
          </p:nvSpPr>
          <p:spPr>
            <a:xfrm>
              <a:off x="44" y="1329"/>
              <a:ext cx="53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94" name="Rectangle 54"/>
            <p:cNvSpPr/>
            <p:nvPr/>
          </p:nvSpPr>
          <p:spPr>
            <a:xfrm>
              <a:off x="112" y="1329"/>
              <a:ext cx="19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95" name="Rectangle 55"/>
            <p:cNvSpPr/>
            <p:nvPr/>
          </p:nvSpPr>
          <p:spPr>
            <a:xfrm>
              <a:off x="0" y="1147"/>
              <a:ext cx="99" cy="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96" name="Rectangle 56"/>
            <p:cNvSpPr/>
            <p:nvPr/>
          </p:nvSpPr>
          <p:spPr>
            <a:xfrm>
              <a:off x="45" y="1141"/>
              <a:ext cx="51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97" name="Rectangle 57"/>
            <p:cNvSpPr/>
            <p:nvPr/>
          </p:nvSpPr>
          <p:spPr>
            <a:xfrm>
              <a:off x="109" y="1141"/>
              <a:ext cx="1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98" name="Rectangle 58"/>
            <p:cNvSpPr/>
            <p:nvPr/>
          </p:nvSpPr>
          <p:spPr>
            <a:xfrm>
              <a:off x="0" y="610"/>
              <a:ext cx="99" cy="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99" name="Rectangle 59"/>
            <p:cNvSpPr/>
            <p:nvPr/>
          </p:nvSpPr>
          <p:spPr>
            <a:xfrm>
              <a:off x="46" y="603"/>
              <a:ext cx="51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00" name="Rectangle 60"/>
            <p:cNvSpPr/>
            <p:nvPr/>
          </p:nvSpPr>
          <p:spPr>
            <a:xfrm>
              <a:off x="106" y="603"/>
              <a:ext cx="1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01" name="Rectangle 61"/>
            <p:cNvSpPr/>
            <p:nvPr/>
          </p:nvSpPr>
          <p:spPr>
            <a:xfrm>
              <a:off x="0" y="433"/>
              <a:ext cx="99" cy="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802" name="Rectangle 62"/>
            <p:cNvSpPr/>
            <p:nvPr/>
          </p:nvSpPr>
          <p:spPr>
            <a:xfrm>
              <a:off x="46" y="426"/>
              <a:ext cx="51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03" name="Rectangle 63"/>
            <p:cNvSpPr/>
            <p:nvPr/>
          </p:nvSpPr>
          <p:spPr>
            <a:xfrm>
              <a:off x="106" y="426"/>
              <a:ext cx="19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04" name="Rectangle 64"/>
            <p:cNvSpPr/>
            <p:nvPr/>
          </p:nvSpPr>
          <p:spPr>
            <a:xfrm>
              <a:off x="927" y="533"/>
              <a:ext cx="188" cy="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805" name="Rectangle 65"/>
            <p:cNvSpPr/>
            <p:nvPr/>
          </p:nvSpPr>
          <p:spPr>
            <a:xfrm>
              <a:off x="1001" y="526"/>
              <a:ext cx="51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06" name="Rectangle 66"/>
            <p:cNvSpPr/>
            <p:nvPr/>
          </p:nvSpPr>
          <p:spPr>
            <a:xfrm>
              <a:off x="1050" y="566"/>
              <a:ext cx="3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07" name="Rectangle 67"/>
            <p:cNvSpPr/>
            <p:nvPr/>
          </p:nvSpPr>
          <p:spPr>
            <a:xfrm>
              <a:off x="1095" y="526"/>
              <a:ext cx="1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08" name="Rectangle 68"/>
            <p:cNvSpPr/>
            <p:nvPr/>
          </p:nvSpPr>
          <p:spPr>
            <a:xfrm>
              <a:off x="927" y="1246"/>
              <a:ext cx="188" cy="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809" name="Rectangle 69"/>
            <p:cNvSpPr/>
            <p:nvPr/>
          </p:nvSpPr>
          <p:spPr>
            <a:xfrm>
              <a:off x="1001" y="1240"/>
              <a:ext cx="51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10" name="Rectangle 70"/>
            <p:cNvSpPr/>
            <p:nvPr/>
          </p:nvSpPr>
          <p:spPr>
            <a:xfrm>
              <a:off x="1050" y="1279"/>
              <a:ext cx="3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11" name="Rectangle 71"/>
            <p:cNvSpPr/>
            <p:nvPr/>
          </p:nvSpPr>
          <p:spPr>
            <a:xfrm>
              <a:off x="1095" y="1240"/>
              <a:ext cx="19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12" name="Rectangle 72"/>
            <p:cNvSpPr/>
            <p:nvPr/>
          </p:nvSpPr>
          <p:spPr>
            <a:xfrm>
              <a:off x="1506" y="7"/>
              <a:ext cx="346" cy="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813" name="Rectangle 73"/>
            <p:cNvSpPr/>
            <p:nvPr/>
          </p:nvSpPr>
          <p:spPr>
            <a:xfrm>
              <a:off x="1630" y="0"/>
              <a:ext cx="51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14" name="Rectangle 74"/>
            <p:cNvSpPr/>
            <p:nvPr/>
          </p:nvSpPr>
          <p:spPr>
            <a:xfrm>
              <a:off x="1678" y="40"/>
              <a:ext cx="108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15" name="Rectangle 75"/>
            <p:cNvSpPr/>
            <p:nvPr/>
          </p:nvSpPr>
          <p:spPr>
            <a:xfrm>
              <a:off x="1783" y="0"/>
              <a:ext cx="1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16" name="Rectangle 76"/>
            <p:cNvSpPr/>
            <p:nvPr/>
          </p:nvSpPr>
          <p:spPr>
            <a:xfrm>
              <a:off x="1723" y="302"/>
              <a:ext cx="152" cy="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817" name="Rectangle 77"/>
            <p:cNvSpPr/>
            <p:nvPr/>
          </p:nvSpPr>
          <p:spPr>
            <a:xfrm>
              <a:off x="1775" y="295"/>
              <a:ext cx="51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18" name="Rectangle 78"/>
            <p:cNvSpPr/>
            <p:nvPr/>
          </p:nvSpPr>
          <p:spPr>
            <a:xfrm>
              <a:off x="1825" y="335"/>
              <a:ext cx="45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19" name="Rectangle 79"/>
            <p:cNvSpPr/>
            <p:nvPr/>
          </p:nvSpPr>
          <p:spPr>
            <a:xfrm>
              <a:off x="1875" y="295"/>
              <a:ext cx="19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20" name="Rectangle 80"/>
            <p:cNvSpPr/>
            <p:nvPr/>
          </p:nvSpPr>
          <p:spPr>
            <a:xfrm>
              <a:off x="1617" y="601"/>
              <a:ext cx="152" cy="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821" name="Rectangle 81"/>
            <p:cNvSpPr/>
            <p:nvPr/>
          </p:nvSpPr>
          <p:spPr>
            <a:xfrm>
              <a:off x="1691" y="593"/>
              <a:ext cx="47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822" name="Rectangle 82"/>
            <p:cNvSpPr/>
            <p:nvPr/>
          </p:nvSpPr>
          <p:spPr>
            <a:xfrm>
              <a:off x="1746" y="593"/>
              <a:ext cx="19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9701" name="AutoShape 83"/>
          <p:cNvSpPr/>
          <p:nvPr/>
        </p:nvSpPr>
        <p:spPr>
          <a:xfrm>
            <a:off x="4716463" y="2060575"/>
            <a:ext cx="4176712" cy="2736850"/>
          </a:xfrm>
          <a:prstGeom prst="roundRect">
            <a:avLst>
              <a:gd name="adj" fmla="val 16667"/>
            </a:avLst>
          </a:prstGeom>
          <a:solidFill>
            <a:srgbClr val="F3F5F7"/>
          </a:solidFill>
          <a:ln w="9525">
            <a:noFill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9702" name="Rectangle 84"/>
          <p:cNvSpPr/>
          <p:nvPr/>
        </p:nvSpPr>
        <p:spPr>
          <a:xfrm>
            <a:off x="971550" y="115888"/>
            <a:ext cx="7620000" cy="6080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三、集成逻辑门的基本应用 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3" name="Line 85"/>
          <p:cNvSpPr/>
          <p:nvPr/>
        </p:nvSpPr>
        <p:spPr>
          <a:xfrm>
            <a:off x="1016000" y="836613"/>
            <a:ext cx="7670800" cy="0"/>
          </a:xfrm>
          <a:prstGeom prst="line">
            <a:avLst/>
          </a:prstGeom>
          <a:ln w="57150" cap="flat" cmpd="thinThick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9704" name="Object 86"/>
          <p:cNvGraphicFramePr>
            <a:graphicFrameLocks noChangeAspect="1"/>
          </p:cNvGraphicFramePr>
          <p:nvPr/>
        </p:nvGraphicFramePr>
        <p:xfrm>
          <a:off x="7667625" y="3716338"/>
          <a:ext cx="1219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33400" imgH="215900" progId="Equation.3">
                  <p:embed/>
                </p:oleObj>
              </mc:Choice>
              <mc:Fallback>
                <p:oleObj name="" r:id="rId1" imgW="5334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67625" y="3716338"/>
                        <a:ext cx="12192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87"/>
          <p:cNvSpPr txBox="1"/>
          <p:nvPr/>
        </p:nvSpPr>
        <p:spPr>
          <a:xfrm>
            <a:off x="3649663" y="2349500"/>
            <a:ext cx="504825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L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29706" name="Group 88"/>
          <p:cNvGrpSpPr/>
          <p:nvPr/>
        </p:nvGrpSpPr>
        <p:grpSpPr>
          <a:xfrm>
            <a:off x="4716463" y="2033588"/>
            <a:ext cx="3816350" cy="2619375"/>
            <a:chOff x="0" y="0"/>
            <a:chExt cx="2404" cy="1650"/>
          </a:xfrm>
        </p:grpSpPr>
        <p:sp>
          <p:nvSpPr>
            <p:cNvPr id="29708" name="Rectangle 89"/>
            <p:cNvSpPr/>
            <p:nvPr/>
          </p:nvSpPr>
          <p:spPr>
            <a:xfrm>
              <a:off x="3" y="405"/>
              <a:ext cx="21" cy="96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09" name="Line 90"/>
            <p:cNvSpPr/>
            <p:nvPr/>
          </p:nvSpPr>
          <p:spPr>
            <a:xfrm flipH="1">
              <a:off x="201" y="579"/>
              <a:ext cx="571" cy="3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0" name="Line 91"/>
            <p:cNvSpPr/>
            <p:nvPr/>
          </p:nvSpPr>
          <p:spPr>
            <a:xfrm flipH="1">
              <a:off x="193" y="1433"/>
              <a:ext cx="579" cy="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1" name="Line 92"/>
            <p:cNvSpPr/>
            <p:nvPr/>
          </p:nvSpPr>
          <p:spPr>
            <a:xfrm flipH="1">
              <a:off x="193" y="854"/>
              <a:ext cx="579" cy="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2" name="Line 93"/>
            <p:cNvSpPr/>
            <p:nvPr/>
          </p:nvSpPr>
          <p:spPr>
            <a:xfrm flipH="1">
              <a:off x="193" y="1130"/>
              <a:ext cx="579" cy="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3" name="Rectangle 94"/>
            <p:cNvSpPr/>
            <p:nvPr/>
          </p:nvSpPr>
          <p:spPr>
            <a:xfrm>
              <a:off x="734" y="383"/>
              <a:ext cx="658" cy="1222"/>
            </a:xfrm>
            <a:prstGeom prst="rect">
              <a:avLst/>
            </a:prstGeom>
            <a:solidFill>
              <a:srgbClr val="F3F5F7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14" name="Line 95"/>
            <p:cNvSpPr/>
            <p:nvPr/>
          </p:nvSpPr>
          <p:spPr>
            <a:xfrm flipH="1">
              <a:off x="1394" y="691"/>
              <a:ext cx="397" cy="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5" name="Oval 96"/>
            <p:cNvSpPr/>
            <p:nvPr/>
          </p:nvSpPr>
          <p:spPr>
            <a:xfrm>
              <a:off x="1401" y="628"/>
              <a:ext cx="113" cy="130"/>
            </a:xfrm>
            <a:prstGeom prst="ellipse">
              <a:avLst/>
            </a:prstGeom>
            <a:solidFill>
              <a:srgbClr val="F3F5F7"/>
            </a:solidFill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16" name="Line 97"/>
            <p:cNvSpPr/>
            <p:nvPr/>
          </p:nvSpPr>
          <p:spPr>
            <a:xfrm flipH="1">
              <a:off x="1404" y="1301"/>
              <a:ext cx="387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7" name="Oval 98"/>
            <p:cNvSpPr/>
            <p:nvPr/>
          </p:nvSpPr>
          <p:spPr>
            <a:xfrm>
              <a:off x="1406" y="1237"/>
              <a:ext cx="110" cy="129"/>
            </a:xfrm>
            <a:prstGeom prst="ellipse">
              <a:avLst/>
            </a:prstGeom>
            <a:solidFill>
              <a:srgbClr val="F3F5F7"/>
            </a:solidFill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18" name="Line 99"/>
            <p:cNvSpPr/>
            <p:nvPr/>
          </p:nvSpPr>
          <p:spPr>
            <a:xfrm>
              <a:off x="1787" y="691"/>
              <a:ext cx="1" cy="604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9" name="Line 100"/>
            <p:cNvSpPr/>
            <p:nvPr/>
          </p:nvSpPr>
          <p:spPr>
            <a:xfrm flipH="1">
              <a:off x="1787" y="986"/>
              <a:ext cx="617" cy="3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0" name="Oval 101"/>
            <p:cNvSpPr/>
            <p:nvPr/>
          </p:nvSpPr>
          <p:spPr>
            <a:xfrm>
              <a:off x="1752" y="943"/>
              <a:ext cx="77" cy="86"/>
            </a:xfrm>
            <a:prstGeom prst="ellipse">
              <a:avLst/>
            </a:prstGeom>
            <a:solidFill>
              <a:schemeClr val="tx1"/>
            </a:solidFill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21" name="Line 102"/>
            <p:cNvSpPr/>
            <p:nvPr/>
          </p:nvSpPr>
          <p:spPr>
            <a:xfrm flipH="1">
              <a:off x="725" y="987"/>
              <a:ext cx="662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2" name="Freeform 103"/>
            <p:cNvSpPr/>
            <p:nvPr/>
          </p:nvSpPr>
          <p:spPr>
            <a:xfrm>
              <a:off x="1188" y="553"/>
              <a:ext cx="107" cy="207"/>
            </a:xfrm>
            <a:custGeom>
              <a:avLst/>
              <a:gdLst>
                <a:gd name="txL" fmla="*/ 0 w 61"/>
                <a:gd name="txT" fmla="*/ 0 h 95"/>
                <a:gd name="txR" fmla="*/ 61 w 61"/>
                <a:gd name="txB" fmla="*/ 95 h 95"/>
              </a:gdLst>
              <a:ahLst/>
              <a:cxnLst>
                <a:cxn ang="0">
                  <a:pos x="46085" y="0"/>
                </a:cxn>
                <a:cxn ang="0">
                  <a:pos x="0" y="1203823"/>
                </a:cxn>
                <a:cxn ang="0">
                  <a:pos x="46085" y="2371438"/>
                </a:cxn>
                <a:cxn ang="0">
                  <a:pos x="91053" y="1203823"/>
                </a:cxn>
                <a:cxn ang="0">
                  <a:pos x="46085" y="0"/>
                </a:cxn>
              </a:cxnLst>
              <a:rect l="txL" t="txT" r="txR" b="txB"/>
              <a:pathLst>
                <a:path w="61" h="95">
                  <a:moveTo>
                    <a:pt x="31" y="0"/>
                  </a:moveTo>
                  <a:lnTo>
                    <a:pt x="0" y="48"/>
                  </a:lnTo>
                  <a:lnTo>
                    <a:pt x="31" y="95"/>
                  </a:lnTo>
                  <a:lnTo>
                    <a:pt x="61" y="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3F5F7">
                <a:alpha val="100000"/>
              </a:srgbClr>
            </a:solidFill>
            <a:ln w="22225" cap="flat" cmpd="sng">
              <a:solidFill>
                <a:srgbClr val="000000">
                  <a:alpha val="100000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3" name="Line 104"/>
            <p:cNvSpPr/>
            <p:nvPr/>
          </p:nvSpPr>
          <p:spPr>
            <a:xfrm flipH="1">
              <a:off x="1168" y="780"/>
              <a:ext cx="153" cy="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4" name="Rectangle 105"/>
            <p:cNvSpPr/>
            <p:nvPr/>
          </p:nvSpPr>
          <p:spPr>
            <a:xfrm>
              <a:off x="55" y="423"/>
              <a:ext cx="217" cy="230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9725" name="Rectangle 106"/>
            <p:cNvSpPr/>
            <p:nvPr/>
          </p:nvSpPr>
          <p:spPr>
            <a:xfrm>
              <a:off x="189" y="423"/>
              <a:ext cx="20" cy="96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26" name="Rectangle 107"/>
            <p:cNvSpPr/>
            <p:nvPr/>
          </p:nvSpPr>
          <p:spPr>
            <a:xfrm>
              <a:off x="3" y="742"/>
              <a:ext cx="21" cy="96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27" name="Rectangle 108"/>
            <p:cNvSpPr/>
            <p:nvPr/>
          </p:nvSpPr>
          <p:spPr>
            <a:xfrm>
              <a:off x="54" y="709"/>
              <a:ext cx="173" cy="230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9728" name="Rectangle 109"/>
            <p:cNvSpPr/>
            <p:nvPr/>
          </p:nvSpPr>
          <p:spPr>
            <a:xfrm>
              <a:off x="189" y="709"/>
              <a:ext cx="20" cy="97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29" name="Rectangle 110"/>
            <p:cNvSpPr/>
            <p:nvPr/>
          </p:nvSpPr>
          <p:spPr>
            <a:xfrm>
              <a:off x="3" y="1032"/>
              <a:ext cx="21" cy="96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30" name="Rectangle 111"/>
            <p:cNvSpPr/>
            <p:nvPr/>
          </p:nvSpPr>
          <p:spPr>
            <a:xfrm>
              <a:off x="0" y="988"/>
              <a:ext cx="219" cy="230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9731" name="Rectangle 112"/>
            <p:cNvSpPr/>
            <p:nvPr/>
          </p:nvSpPr>
          <p:spPr>
            <a:xfrm>
              <a:off x="193" y="1000"/>
              <a:ext cx="21" cy="96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32" name="Rectangle 113"/>
            <p:cNvSpPr/>
            <p:nvPr/>
          </p:nvSpPr>
          <p:spPr>
            <a:xfrm>
              <a:off x="3" y="1321"/>
              <a:ext cx="21" cy="96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33" name="Rectangle 114"/>
            <p:cNvSpPr/>
            <p:nvPr/>
          </p:nvSpPr>
          <p:spPr>
            <a:xfrm>
              <a:off x="0" y="1306"/>
              <a:ext cx="272" cy="230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9734" name="Rectangle 115"/>
            <p:cNvSpPr/>
            <p:nvPr/>
          </p:nvSpPr>
          <p:spPr>
            <a:xfrm>
              <a:off x="198" y="1295"/>
              <a:ext cx="20" cy="96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35" name="Rectangle 116"/>
            <p:cNvSpPr/>
            <p:nvPr/>
          </p:nvSpPr>
          <p:spPr>
            <a:xfrm>
              <a:off x="3" y="1554"/>
              <a:ext cx="21" cy="96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36" name="Rectangle 117"/>
            <p:cNvSpPr/>
            <p:nvPr/>
          </p:nvSpPr>
          <p:spPr>
            <a:xfrm>
              <a:off x="833" y="454"/>
              <a:ext cx="256" cy="228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9737" name="Rectangle 118"/>
            <p:cNvSpPr/>
            <p:nvPr/>
          </p:nvSpPr>
          <p:spPr>
            <a:xfrm>
              <a:off x="816" y="399"/>
              <a:ext cx="166" cy="230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9738" name="Rectangle 119"/>
            <p:cNvSpPr/>
            <p:nvPr/>
          </p:nvSpPr>
          <p:spPr>
            <a:xfrm>
              <a:off x="1085" y="434"/>
              <a:ext cx="20" cy="96"/>
            </a:xfrm>
            <a:prstGeom prst="rect">
              <a:avLst/>
            </a:prstGeom>
            <a:solidFill>
              <a:srgbClr val="F3F5F7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29739" name="Rectangle 120"/>
            <p:cNvSpPr/>
            <p:nvPr/>
          </p:nvSpPr>
          <p:spPr>
            <a:xfrm>
              <a:off x="1950" y="535"/>
              <a:ext cx="91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40" name="Line 121"/>
            <p:cNvSpPr/>
            <p:nvPr/>
          </p:nvSpPr>
          <p:spPr>
            <a:xfrm>
              <a:off x="1996" y="807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1" name="Line 122"/>
            <p:cNvSpPr/>
            <p:nvPr/>
          </p:nvSpPr>
          <p:spPr>
            <a:xfrm>
              <a:off x="1996" y="35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2" name="Oval 123"/>
            <p:cNvSpPr/>
            <p:nvPr/>
          </p:nvSpPr>
          <p:spPr>
            <a:xfrm>
              <a:off x="1968" y="961"/>
              <a:ext cx="46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9743" name="Line 124"/>
            <p:cNvSpPr/>
            <p:nvPr/>
          </p:nvSpPr>
          <p:spPr>
            <a:xfrm>
              <a:off x="1832" y="354"/>
              <a:ext cx="3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4" name="Text Box 125"/>
            <p:cNvSpPr txBox="1"/>
            <p:nvPr/>
          </p:nvSpPr>
          <p:spPr>
            <a:xfrm>
              <a:off x="1723" y="0"/>
              <a:ext cx="4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CC</a:t>
              </a:r>
              <a:endParaRPr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707" name="Text Box 126"/>
          <p:cNvSpPr txBox="1"/>
          <p:nvPr/>
        </p:nvSpPr>
        <p:spPr>
          <a:xfrm>
            <a:off x="755650" y="5157788"/>
            <a:ext cx="68135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应用时输出端要接一上拉负载电阻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706438" y="-41275"/>
            <a:ext cx="7907337" cy="8937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集电极开路（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OC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）门的特性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30723" name="Line 3"/>
          <p:cNvSpPr/>
          <p:nvPr/>
        </p:nvSpPr>
        <p:spPr>
          <a:xfrm>
            <a:off x="611188" y="908050"/>
            <a:ext cx="7670800" cy="0"/>
          </a:xfrm>
          <a:prstGeom prst="line">
            <a:avLst/>
          </a:prstGeom>
          <a:ln w="57150" cap="flat" cmpd="thinThick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4" name="Rectangle 5"/>
          <p:cNvSpPr/>
          <p:nvPr/>
        </p:nvSpPr>
        <p:spPr>
          <a:xfrm>
            <a:off x="179388" y="1844675"/>
            <a:ext cx="467995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OC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门输出端是悬空的，使用时一定要在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输出端与电源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之间接一电阻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68313" y="3357563"/>
          <a:ext cx="3887787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423035" imgH="431800" progId="Equation.3">
                  <p:embed/>
                </p:oleObj>
              </mc:Choice>
              <mc:Fallback>
                <p:oleObj name="" r:id="rId1" imgW="1423035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3357563"/>
                        <a:ext cx="3887787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/>
          <p:cNvSpPr txBox="1"/>
          <p:nvPr/>
        </p:nvSpPr>
        <p:spPr>
          <a:xfrm>
            <a:off x="5940425" y="5087938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OL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7" name="Object 8"/>
          <p:cNvGraphicFramePr>
            <a:graphicFrameLocks noChangeAspect="1"/>
          </p:cNvGraphicFramePr>
          <p:nvPr/>
        </p:nvGraphicFramePr>
        <p:xfrm>
          <a:off x="5138738" y="1484313"/>
          <a:ext cx="3897312" cy="383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638300" imgH="1771650" progId="Word.Picture.8">
                  <p:embed/>
                </p:oleObj>
              </mc:Choice>
              <mc:Fallback>
                <p:oleObj name="" r:id="rId3" imgW="1638300" imgH="177165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8738" y="1484313"/>
                        <a:ext cx="3897312" cy="3833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9"/>
          <p:cNvSpPr txBox="1"/>
          <p:nvPr/>
        </p:nvSpPr>
        <p:spPr>
          <a:xfrm>
            <a:off x="5076825" y="5805488"/>
            <a:ext cx="3429000" cy="3508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OC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门线与驱动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门电路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29" name="Line 10"/>
          <p:cNvSpPr/>
          <p:nvPr/>
        </p:nvSpPr>
        <p:spPr>
          <a:xfrm rot="5400000">
            <a:off x="6200775" y="2489200"/>
            <a:ext cx="511175" cy="0"/>
          </a:xfrm>
          <a:prstGeom prst="line">
            <a:avLst/>
          </a:prstGeom>
          <a:ln w="28575" cap="flat" cmpd="sng">
            <a:solidFill>
              <a:srgbClr val="CC33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30730" name="Line 11"/>
          <p:cNvSpPr/>
          <p:nvPr/>
        </p:nvSpPr>
        <p:spPr>
          <a:xfrm flipH="1">
            <a:off x="6953250" y="3489325"/>
            <a:ext cx="42386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30731" name="Text Box 12"/>
          <p:cNvSpPr txBox="1"/>
          <p:nvPr/>
        </p:nvSpPr>
        <p:spPr>
          <a:xfrm>
            <a:off x="6877050" y="34417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IL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2" name="Text Box 13"/>
          <p:cNvSpPr txBox="1"/>
          <p:nvPr/>
        </p:nvSpPr>
        <p:spPr>
          <a:xfrm>
            <a:off x="6991350" y="4267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IL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3" name="Line 14"/>
          <p:cNvSpPr/>
          <p:nvPr/>
        </p:nvSpPr>
        <p:spPr>
          <a:xfrm flipH="1">
            <a:off x="7004050" y="4724400"/>
            <a:ext cx="433388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30734" name="Text Box 15"/>
          <p:cNvSpPr txBox="1"/>
          <p:nvPr/>
        </p:nvSpPr>
        <p:spPr>
          <a:xfrm>
            <a:off x="6075363" y="2235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L</a:t>
            </a:r>
            <a:endParaRPr lang="en-US" altLang="zh-CN" sz="2400" b="1" baseline="-250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5" name="Line 16"/>
          <p:cNvSpPr/>
          <p:nvPr/>
        </p:nvSpPr>
        <p:spPr>
          <a:xfrm flipH="1">
            <a:off x="6067425" y="4984750"/>
            <a:ext cx="433388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30736" name="Text Box 17"/>
          <p:cNvSpPr txBox="1"/>
          <p:nvPr/>
        </p:nvSpPr>
        <p:spPr>
          <a:xfrm>
            <a:off x="5978525" y="45529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OL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7" name="Text Box 18"/>
          <p:cNvSpPr txBox="1"/>
          <p:nvPr/>
        </p:nvSpPr>
        <p:spPr>
          <a:xfrm>
            <a:off x="5754688" y="2590800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OH</a:t>
            </a:r>
            <a:endParaRPr lang="en-US" altLang="zh-CN" sz="2000" b="1" baseline="-250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8" name="Text Box 19"/>
          <p:cNvSpPr txBox="1"/>
          <p:nvPr/>
        </p:nvSpPr>
        <p:spPr>
          <a:xfrm>
            <a:off x="5754688" y="3357563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OH</a:t>
            </a:r>
            <a:endParaRPr lang="en-US" altLang="zh-CN" sz="2000" b="1" baseline="-250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9" name="Line 20"/>
          <p:cNvSpPr/>
          <p:nvPr/>
        </p:nvSpPr>
        <p:spPr>
          <a:xfrm flipH="1">
            <a:off x="6099175" y="3098800"/>
            <a:ext cx="433388" cy="0"/>
          </a:xfrm>
          <a:prstGeom prst="line">
            <a:avLst/>
          </a:prstGeom>
          <a:ln w="28575" cap="rnd" cmpd="sng">
            <a:solidFill>
              <a:srgbClr val="CC3300"/>
            </a:solidFill>
            <a:prstDash val="sysDot"/>
            <a:headEnd type="none" w="med" len="med"/>
            <a:tailEnd type="triangle" w="sm" len="lg"/>
          </a:ln>
        </p:spPr>
      </p:sp>
      <p:sp>
        <p:nvSpPr>
          <p:cNvPr id="30740" name="Line 21"/>
          <p:cNvSpPr/>
          <p:nvPr/>
        </p:nvSpPr>
        <p:spPr>
          <a:xfrm flipH="1">
            <a:off x="6111875" y="3860800"/>
            <a:ext cx="433388" cy="0"/>
          </a:xfrm>
          <a:prstGeom prst="line">
            <a:avLst/>
          </a:prstGeom>
          <a:ln w="28575" cap="rnd" cmpd="sng">
            <a:solidFill>
              <a:srgbClr val="CC3300"/>
            </a:solidFill>
            <a:prstDash val="sysDot"/>
            <a:headEnd type="none" w="med" len="med"/>
            <a:tailEnd type="triangle" w="sm" len="lg"/>
          </a:ln>
        </p:spPr>
      </p:sp>
      <p:sp>
        <p:nvSpPr>
          <p:cNvPr id="30741" name="Text Box 22"/>
          <p:cNvSpPr txBox="1"/>
          <p:nvPr/>
        </p:nvSpPr>
        <p:spPr>
          <a:xfrm>
            <a:off x="6088063" y="3057525"/>
            <a:ext cx="609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OH</a:t>
            </a:r>
            <a:endParaRPr lang="en-US" altLang="zh-CN" sz="1800" b="1" baseline="-250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468313" y="5013325"/>
          <a:ext cx="37973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346835" imgH="431800" progId="Equation.3">
                  <p:embed/>
                </p:oleObj>
              </mc:Choice>
              <mc:Fallback>
                <p:oleObj name="" r:id="rId5" imgW="1346835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5013325"/>
                        <a:ext cx="3797300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Rectangle 2"/>
          <p:cNvSpPr txBox="1">
            <a:spLocks noRot="1"/>
          </p:cNvSpPr>
          <p:nvPr/>
        </p:nvSpPr>
        <p:spPr>
          <a:xfrm>
            <a:off x="684213" y="981075"/>
            <a:ext cx="6119812" cy="719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集电极开路门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(OC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3200" b="1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Rot="1"/>
          </p:cNvSpPr>
          <p:nvPr/>
        </p:nvSpPr>
        <p:spPr>
          <a:xfrm>
            <a:off x="0" y="142875"/>
            <a:ext cx="2286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buClr>
                <a:schemeClr val="hlink"/>
              </a:buClr>
              <a:buNone/>
            </a:pPr>
            <a:r>
              <a:rPr lang="en-US" altLang="zh-CN" sz="3200" b="1" dirty="0">
                <a:latin typeface="Arial" panose="020B0604020202020204" pitchFamily="34" charset="0"/>
              </a:rPr>
              <a:t>OC</a:t>
            </a:r>
            <a:r>
              <a:rPr lang="zh-CN" altLang="en-US" sz="3200" b="1" dirty="0">
                <a:latin typeface="Arial" panose="020B0604020202020204" pitchFamily="34" charset="0"/>
              </a:rPr>
              <a:t>门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31747" name="Rectangle 3"/>
          <p:cNvSpPr/>
          <p:nvPr/>
        </p:nvSpPr>
        <p:spPr>
          <a:xfrm>
            <a:off x="755650" y="5229225"/>
            <a:ext cx="7848600" cy="895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对发光二极管：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取正向压降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1.5V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，取电流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=2mA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进行计算。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48" name="Object 8"/>
          <p:cNvGraphicFramePr>
            <a:graphicFrameLocks noChangeAspect="1"/>
          </p:cNvGraphicFramePr>
          <p:nvPr/>
        </p:nvGraphicFramePr>
        <p:xfrm>
          <a:off x="5076825" y="847725"/>
          <a:ext cx="3502025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638300" imgH="1771650" progId="Word.Picture.8">
                  <p:embed/>
                </p:oleObj>
              </mc:Choice>
              <mc:Fallback>
                <p:oleObj name="" r:id="rId1" imgW="1638300" imgH="1771650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6825" y="847725"/>
                        <a:ext cx="3502025" cy="344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879475"/>
            <a:ext cx="3476625" cy="4205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415925" y="0"/>
            <a:ext cx="854075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发光二极管驱动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2771" name="Rectangle 3"/>
          <p:cNvSpPr>
            <a:spLocks noGrp="1" noRot="1"/>
          </p:cNvSpPr>
          <p:nvPr>
            <p:ph type="body" idx="4294967295"/>
          </p:nvPr>
        </p:nvSpPr>
        <p:spPr>
          <a:xfrm>
            <a:off x="746125" y="1447800"/>
            <a:ext cx="8397875" cy="1244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发光二极管和普通二极管一样都具有单向导电性，正向导通时才能发光，光的亮度随导通电流增大而增强。 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各种颜色发光二极管所需正向导通电压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如下表所示。</a:t>
            </a:r>
            <a:endParaRPr lang="zh-CN" altLang="en-US" sz="2400" b="1" dirty="0"/>
          </a:p>
        </p:txBody>
      </p:sp>
      <p:pic>
        <p:nvPicPr>
          <p:cNvPr id="32772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43200"/>
            <a:ext cx="7239000" cy="144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Text Box 5"/>
          <p:cNvSpPr txBox="1"/>
          <p:nvPr/>
        </p:nvSpPr>
        <p:spPr>
          <a:xfrm>
            <a:off x="539750" y="4149725"/>
            <a:ext cx="84963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b="1" dirty="0"/>
              <a:t>需注意发光二极管的导通电流</a:t>
            </a:r>
            <a:r>
              <a:rPr lang="en-US" altLang="zh-CN" sz="1800" b="1" dirty="0"/>
              <a:t>IF</a:t>
            </a:r>
            <a:r>
              <a:rPr lang="zh-CN" altLang="en-US" sz="1800" b="1" dirty="0"/>
              <a:t>不能太大（小于</a:t>
            </a:r>
            <a:r>
              <a:rPr lang="en-US" altLang="zh-CN" sz="1800" b="1" dirty="0"/>
              <a:t>20mA</a:t>
            </a:r>
            <a:r>
              <a:rPr lang="zh-CN" altLang="en-US" sz="1800" b="1" dirty="0"/>
              <a:t>），否则会损坏。使用时应在</a:t>
            </a:r>
            <a:r>
              <a:rPr lang="en-US" altLang="zh-CN" sz="1800" b="1" dirty="0"/>
              <a:t>LED</a:t>
            </a:r>
            <a:r>
              <a:rPr lang="zh-CN" altLang="en-US" sz="1800" b="1" dirty="0"/>
              <a:t>电路中串接限流电阻</a:t>
            </a:r>
            <a:r>
              <a:rPr lang="en-US" altLang="zh-CN" sz="1800" b="1" dirty="0"/>
              <a:t>R</a:t>
            </a:r>
            <a:r>
              <a:rPr lang="zh-CN" altLang="en-US" sz="1800" b="1" dirty="0"/>
              <a:t>，其阻值由下式计算：</a:t>
            </a:r>
            <a:endParaRPr lang="zh-CN" altLang="en-US" sz="1800" b="1" dirty="0"/>
          </a:p>
        </p:txBody>
      </p:sp>
      <p:sp>
        <p:nvSpPr>
          <p:cNvPr id="32774" name="Rectangle 6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059113" y="4797425"/>
          <a:ext cx="20891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813435" imgH="444500" progId="">
                  <p:embed/>
                </p:oleObj>
              </mc:Choice>
              <mc:Fallback>
                <p:oleObj name="" r:id="rId2" imgW="813435" imgH="4445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113" y="4797425"/>
                        <a:ext cx="20891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/>
          <p:nvPr/>
        </p:nvSpPr>
        <p:spPr>
          <a:xfrm>
            <a:off x="838200" y="5562600"/>
            <a:ext cx="862488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b="1" dirty="0"/>
              <a:t>发光二极管导通电流一般为</a:t>
            </a:r>
            <a:r>
              <a:rPr lang="en-US" altLang="zh-CN" sz="1800" b="1" dirty="0"/>
              <a:t>2mA</a:t>
            </a:r>
            <a:r>
              <a:rPr lang="zh-CN" altLang="en-US" sz="1800" b="1" dirty="0"/>
              <a:t>～</a:t>
            </a:r>
            <a:r>
              <a:rPr lang="en-US" altLang="zh-CN" sz="1800" b="1" dirty="0"/>
              <a:t>10mA</a:t>
            </a:r>
            <a:r>
              <a:rPr lang="zh-CN" altLang="en-US" sz="1800" b="1" dirty="0"/>
              <a:t>。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页脚占位符 4"/>
          <p:cNvSpPr txBox="1">
            <a:spLocks noGrp="1"/>
          </p:cNvSpPr>
          <p:nvPr/>
        </p:nvSpPr>
        <p:spPr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600" b="1" dirty="0"/>
            </a:fld>
            <a:endParaRPr lang="en-US" altLang="zh-CN" sz="1600" b="1" dirty="0"/>
          </a:p>
        </p:txBody>
      </p:sp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>
          <a:xfrm>
            <a:off x="611188" y="188913"/>
            <a:ext cx="7710487" cy="7191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sz="4700" dirty="0">
                <a:solidFill>
                  <a:srgbClr val="000099"/>
                </a:solidFill>
                <a:ea typeface="楷体_GB2312" pitchFamily="49" charset="-122"/>
              </a:rPr>
              <a:t>实验室有关规定</a:t>
            </a:r>
            <a:endParaRPr lang="zh-CN" altLang="zh-CN" sz="47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268413"/>
            <a:ext cx="8497888" cy="45624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buClr>
                <a:srgbClr val="0000FF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楷体_GB2312" pitchFamily="49" charset="-122"/>
              </a:rPr>
              <a:t>出现异常情况（如冒烟、异味等）及时报告老师并做相应处理，如切断电源等。</a:t>
            </a:r>
            <a:endParaRPr lang="zh-CN" altLang="zh-CN" dirty="0">
              <a:latin typeface="楷体_GB2312" pitchFamily="49" charset="-122"/>
            </a:endParaRPr>
          </a:p>
          <a:p>
            <a:pPr eaLnBrk="1" hangingPunct="1">
              <a:lnSpc>
                <a:spcPct val="140000"/>
              </a:lnSpc>
              <a:buClr>
                <a:srgbClr val="0000FF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楷体_GB2312" pitchFamily="49" charset="-122"/>
              </a:rPr>
              <a:t>发现仪器有问题，报告老师，确认后在记录本上做好登记。</a:t>
            </a:r>
            <a:endParaRPr lang="zh-CN" altLang="zh-CN" dirty="0">
              <a:latin typeface="楷体_GB2312" pitchFamily="49" charset="-122"/>
            </a:endParaRPr>
          </a:p>
          <a:p>
            <a:pPr eaLnBrk="1" hangingPunct="1">
              <a:lnSpc>
                <a:spcPct val="140000"/>
              </a:lnSpc>
              <a:buClr>
                <a:srgbClr val="0000FF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楷体_GB2312" pitchFamily="49" charset="-122"/>
              </a:rPr>
              <a:t>不能在实验室内吃东西、喝饮料。</a:t>
            </a:r>
            <a:endParaRPr lang="zh-CN" altLang="zh-CN" dirty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1857375"/>
            <a:ext cx="5572125" cy="2141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285750" y="142875"/>
            <a:ext cx="854075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发光二极管驱动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3796" name="TextBox 5"/>
          <p:cNvSpPr txBox="1"/>
          <p:nvPr/>
        </p:nvSpPr>
        <p:spPr>
          <a:xfrm>
            <a:off x="1143000" y="4143375"/>
            <a:ext cx="60721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Arial" panose="020B0604020202020204" pitchFamily="34" charset="0"/>
              </a:rPr>
              <a:t>电路能否正常工作？为什么？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066800" y="304800"/>
            <a:ext cx="7753350" cy="762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实验的具体要求及注意事项：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819" name="Rectangle 3"/>
          <p:cNvSpPr>
            <a:spLocks noGrp="1" noRot="1"/>
          </p:cNvSpPr>
          <p:nvPr>
            <p:ph type="body" idx="4294967295"/>
          </p:nvPr>
        </p:nvSpPr>
        <p:spPr>
          <a:xfrm>
            <a:off x="969963" y="1649413"/>
            <a:ext cx="7364412" cy="48101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  </a:t>
            </a:r>
            <a:r>
              <a:rPr lang="zh-CN" altLang="en-US" dirty="0">
                <a:latin typeface="Times New Roman" panose="02020603050405020304" pitchFamily="18" charset="0"/>
              </a:rPr>
              <a:t>集成逻辑门</a:t>
            </a:r>
            <a:r>
              <a:rPr lang="zh-CN" altLang="en-US" sz="2800" b="1" dirty="0"/>
              <a:t>          </a:t>
            </a:r>
            <a:r>
              <a:rPr lang="en-US" altLang="zh-CN" sz="2800" b="1" dirty="0"/>
              <a:t>P158</a:t>
            </a:r>
            <a:endParaRPr lang="en-US" altLang="zh-CN" sz="2800" b="1" dirty="0"/>
          </a:p>
        </p:txBody>
      </p:sp>
      <p:sp>
        <p:nvSpPr>
          <p:cNvPr id="34820" name="Line 4"/>
          <p:cNvSpPr/>
          <p:nvPr/>
        </p:nvSpPr>
        <p:spPr>
          <a:xfrm>
            <a:off x="1016000" y="1066800"/>
            <a:ext cx="7670800" cy="0"/>
          </a:xfrm>
          <a:prstGeom prst="line">
            <a:avLst/>
          </a:prstGeom>
          <a:ln w="76200" cap="flat" cmpd="tri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1" name="Rectangle 5"/>
          <p:cNvSpPr/>
          <p:nvPr/>
        </p:nvSpPr>
        <p:spPr>
          <a:xfrm>
            <a:off x="990600" y="23622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信号源用</a:t>
            </a:r>
            <a:r>
              <a:rPr lang="en-US" altLang="zh-CN" sz="2400" b="1" dirty="0">
                <a:latin typeface="Times New Roman" panose="02020603050405020304" pitchFamily="18" charset="0"/>
              </a:rPr>
              <a:t>TTL  OUT</a:t>
            </a:r>
            <a:r>
              <a:rPr lang="zh-CN" altLang="en-US" sz="2400" b="1" dirty="0">
                <a:latin typeface="Times New Roman" panose="02020603050405020304" pitchFamily="18" charset="0"/>
              </a:rPr>
              <a:t>端子；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4822" name="Rectangle 6"/>
          <p:cNvSpPr/>
          <p:nvPr/>
        </p:nvSpPr>
        <p:spPr>
          <a:xfrm>
            <a:off x="900113" y="1196975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电源（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5V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），核对无误，再接入！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4823" name="Rectangle 7"/>
          <p:cNvSpPr/>
          <p:nvPr/>
        </p:nvSpPr>
        <p:spPr>
          <a:xfrm>
            <a:off x="990600" y="28956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观察波形时，示波器用</a:t>
            </a:r>
            <a:r>
              <a:rPr lang="zh-CN" altLang="en-US" sz="24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直流耦合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输入方式；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4824" name="Rectangle 8"/>
          <p:cNvSpPr/>
          <p:nvPr/>
        </p:nvSpPr>
        <p:spPr>
          <a:xfrm>
            <a:off x="990600" y="3352800"/>
            <a:ext cx="78486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验收时，要有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的计算过程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用坐标纸画出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o1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o2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的波形并标出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OH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OL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的值；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画出逻辑电路图（应标上管脚号）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343025"/>
            <a:ext cx="8886825" cy="496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TextBox 1"/>
          <p:cNvSpPr txBox="1"/>
          <p:nvPr/>
        </p:nvSpPr>
        <p:spPr>
          <a:xfrm>
            <a:off x="900113" y="549275"/>
            <a:ext cx="35274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P158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49"/>
          <p:cNvSpPr/>
          <p:nvPr/>
        </p:nvSpPr>
        <p:spPr>
          <a:xfrm>
            <a:off x="539750" y="781050"/>
            <a:ext cx="6588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设计要求（见框图）：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50"/>
          <p:cNvSpPr/>
          <p:nvPr/>
        </p:nvSpPr>
        <p:spPr>
          <a:xfrm>
            <a:off x="539750" y="1249363"/>
            <a:ext cx="82089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请用触发器和逻辑门设计并组装一个模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的计数器；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Rectangle 51"/>
          <p:cNvSpPr/>
          <p:nvPr/>
        </p:nvSpPr>
        <p:spPr>
          <a:xfrm>
            <a:off x="539750" y="1754188"/>
            <a:ext cx="8316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用逻辑门设计并组装一个“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2-4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线译码器”（见真值表）；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9" name="Rectangle 52"/>
          <p:cNvSpPr/>
          <p:nvPr/>
        </p:nvSpPr>
        <p:spPr>
          <a:xfrm>
            <a:off x="539750" y="2211388"/>
            <a:ext cx="8280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译码器的输出接发光二极管，每次只允许一只发光管亮，使发光二极管轮流发光；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Rectangle 53"/>
          <p:cNvSpPr/>
          <p:nvPr/>
        </p:nvSpPr>
        <p:spPr>
          <a:xfrm>
            <a:off x="395288" y="188913"/>
            <a:ext cx="817245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Tx/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触发器与逻辑门应用电路设计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:P165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36871" name="Rectangle 125"/>
          <p:cNvSpPr/>
          <p:nvPr/>
        </p:nvSpPr>
        <p:spPr>
          <a:xfrm>
            <a:off x="5581650" y="3008313"/>
            <a:ext cx="28432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2-4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线译码器真值表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6872" name="Picture 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3071813"/>
            <a:ext cx="4976813" cy="2995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3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3571875"/>
            <a:ext cx="3954463" cy="2624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547688" y="461963"/>
            <a:ext cx="45608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集成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触发器介绍</a:t>
            </a:r>
            <a:endParaRPr lang="zh-CN" altLang="en-US" sz="32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3"/>
          <p:cNvSpPr txBox="1"/>
          <p:nvPr/>
        </p:nvSpPr>
        <p:spPr>
          <a:xfrm>
            <a:off x="952500" y="1128713"/>
            <a:ext cx="4502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集成双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触发器</a:t>
            </a:r>
            <a:r>
              <a:rPr lang="en-US" altLang="zh-CN" sz="2800" b="1" dirty="0">
                <a:latin typeface="Times New Roman" panose="02020603050405020304" pitchFamily="18" charset="0"/>
              </a:rPr>
              <a:t>74LS74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1123950" y="2859088"/>
            <a:ext cx="7127875" cy="2424112"/>
          </a:xfrm>
          <a:prstGeom prst="rect">
            <a:avLst/>
          </a:prstGeom>
          <a:solidFill>
            <a:srgbClr val="CCFF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grpSp>
        <p:nvGrpSpPr>
          <p:cNvPr id="37893" name="Group 5"/>
          <p:cNvGrpSpPr/>
          <p:nvPr/>
        </p:nvGrpSpPr>
        <p:grpSpPr>
          <a:xfrm>
            <a:off x="954088" y="2590800"/>
            <a:ext cx="3524250" cy="2828925"/>
            <a:chOff x="0" y="0"/>
            <a:chExt cx="2220" cy="1782"/>
          </a:xfrm>
        </p:grpSpPr>
        <p:sp>
          <p:nvSpPr>
            <p:cNvPr id="37925" name="Rectangle 6"/>
            <p:cNvSpPr/>
            <p:nvPr/>
          </p:nvSpPr>
          <p:spPr>
            <a:xfrm>
              <a:off x="312" y="360"/>
              <a:ext cx="1560" cy="1152"/>
            </a:xfrm>
            <a:prstGeom prst="rect">
              <a:avLst/>
            </a:prstGeom>
            <a:solidFill>
              <a:srgbClr val="66FF33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7926" name="Oval 7"/>
            <p:cNvSpPr/>
            <p:nvPr/>
          </p:nvSpPr>
          <p:spPr>
            <a:xfrm>
              <a:off x="192" y="876"/>
              <a:ext cx="120" cy="1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7927" name="Oval 8"/>
            <p:cNvSpPr/>
            <p:nvPr/>
          </p:nvSpPr>
          <p:spPr>
            <a:xfrm>
              <a:off x="1884" y="876"/>
              <a:ext cx="120" cy="1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7928" name="Line 9"/>
            <p:cNvSpPr/>
            <p:nvPr/>
          </p:nvSpPr>
          <p:spPr>
            <a:xfrm>
              <a:off x="2016" y="936"/>
              <a:ext cx="2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9" name="Line 10"/>
            <p:cNvSpPr/>
            <p:nvPr/>
          </p:nvSpPr>
          <p:spPr>
            <a:xfrm>
              <a:off x="0" y="936"/>
              <a:ext cx="2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0" name="Line 11"/>
            <p:cNvSpPr/>
            <p:nvPr/>
          </p:nvSpPr>
          <p:spPr>
            <a:xfrm>
              <a:off x="720" y="1518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1" name="Line 12"/>
            <p:cNvSpPr/>
            <p:nvPr/>
          </p:nvSpPr>
          <p:spPr>
            <a:xfrm>
              <a:off x="1476" y="1518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2" name="Line 13"/>
            <p:cNvSpPr/>
            <p:nvPr/>
          </p:nvSpPr>
          <p:spPr>
            <a:xfrm flipV="1">
              <a:off x="1392" y="1368"/>
              <a:ext cx="8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3" name="Line 14"/>
            <p:cNvSpPr/>
            <p:nvPr/>
          </p:nvSpPr>
          <p:spPr>
            <a:xfrm>
              <a:off x="1464" y="1380"/>
              <a:ext cx="96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4" name="Text Box 15"/>
            <p:cNvSpPr txBox="1"/>
            <p:nvPr/>
          </p:nvSpPr>
          <p:spPr>
            <a:xfrm>
              <a:off x="324" y="756"/>
              <a:ext cx="300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35" name="Text Box 16"/>
            <p:cNvSpPr txBox="1"/>
            <p:nvPr/>
          </p:nvSpPr>
          <p:spPr>
            <a:xfrm>
              <a:off x="1632" y="780"/>
              <a:ext cx="240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36" name="Text Box 17"/>
            <p:cNvSpPr txBox="1"/>
            <p:nvPr/>
          </p:nvSpPr>
          <p:spPr>
            <a:xfrm>
              <a:off x="600" y="1224"/>
              <a:ext cx="3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37" name="Text Box 18"/>
            <p:cNvSpPr txBox="1"/>
            <p:nvPr/>
          </p:nvSpPr>
          <p:spPr>
            <a:xfrm>
              <a:off x="1260" y="1104"/>
              <a:ext cx="5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CP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38" name="Text Box 19"/>
            <p:cNvSpPr txBox="1"/>
            <p:nvPr/>
          </p:nvSpPr>
          <p:spPr>
            <a:xfrm>
              <a:off x="1332" y="408"/>
              <a:ext cx="3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Q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7939" name="Group 20"/>
            <p:cNvGrpSpPr/>
            <p:nvPr/>
          </p:nvGrpSpPr>
          <p:grpSpPr>
            <a:xfrm>
              <a:off x="564" y="432"/>
              <a:ext cx="312" cy="327"/>
              <a:chOff x="0" y="0"/>
              <a:chExt cx="312" cy="327"/>
            </a:xfrm>
          </p:grpSpPr>
          <p:sp>
            <p:nvSpPr>
              <p:cNvPr id="37943" name="Text Box 21"/>
              <p:cNvSpPr txBox="1"/>
              <p:nvPr/>
            </p:nvSpPr>
            <p:spPr>
              <a:xfrm>
                <a:off x="0" y="0"/>
                <a:ext cx="31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Q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44" name="Line 22"/>
              <p:cNvSpPr/>
              <p:nvPr/>
            </p:nvSpPr>
            <p:spPr>
              <a:xfrm>
                <a:off x="36" y="72"/>
                <a:ext cx="1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7940" name="Line 23"/>
            <p:cNvSpPr/>
            <p:nvPr/>
          </p:nvSpPr>
          <p:spPr>
            <a:xfrm>
              <a:off x="708" y="0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1" name="Line 24"/>
            <p:cNvSpPr/>
            <p:nvPr/>
          </p:nvSpPr>
          <p:spPr>
            <a:xfrm>
              <a:off x="1524" y="108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2" name="Oval 25"/>
            <p:cNvSpPr/>
            <p:nvPr/>
          </p:nvSpPr>
          <p:spPr>
            <a:xfrm>
              <a:off x="648" y="240"/>
              <a:ext cx="120" cy="1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7894" name="Group 26"/>
          <p:cNvGrpSpPr/>
          <p:nvPr/>
        </p:nvGrpSpPr>
        <p:grpSpPr>
          <a:xfrm>
            <a:off x="4878388" y="2590800"/>
            <a:ext cx="3524250" cy="2828925"/>
            <a:chOff x="0" y="0"/>
            <a:chExt cx="2220" cy="1782"/>
          </a:xfrm>
        </p:grpSpPr>
        <p:sp>
          <p:nvSpPr>
            <p:cNvPr id="37905" name="Rectangle 27"/>
            <p:cNvSpPr/>
            <p:nvPr/>
          </p:nvSpPr>
          <p:spPr>
            <a:xfrm>
              <a:off x="312" y="360"/>
              <a:ext cx="1560" cy="1152"/>
            </a:xfrm>
            <a:prstGeom prst="rect">
              <a:avLst/>
            </a:prstGeom>
            <a:solidFill>
              <a:srgbClr val="66FF33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7906" name="Oval 28"/>
            <p:cNvSpPr/>
            <p:nvPr/>
          </p:nvSpPr>
          <p:spPr>
            <a:xfrm>
              <a:off x="192" y="876"/>
              <a:ext cx="120" cy="1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7907" name="Oval 29"/>
            <p:cNvSpPr/>
            <p:nvPr/>
          </p:nvSpPr>
          <p:spPr>
            <a:xfrm>
              <a:off x="1884" y="876"/>
              <a:ext cx="120" cy="1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7908" name="Line 30"/>
            <p:cNvSpPr/>
            <p:nvPr/>
          </p:nvSpPr>
          <p:spPr>
            <a:xfrm>
              <a:off x="2016" y="936"/>
              <a:ext cx="2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9" name="Line 31"/>
            <p:cNvSpPr/>
            <p:nvPr/>
          </p:nvSpPr>
          <p:spPr>
            <a:xfrm>
              <a:off x="0" y="936"/>
              <a:ext cx="2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0" name="Line 32"/>
            <p:cNvSpPr/>
            <p:nvPr/>
          </p:nvSpPr>
          <p:spPr>
            <a:xfrm>
              <a:off x="720" y="1518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1" name="Line 33"/>
            <p:cNvSpPr/>
            <p:nvPr/>
          </p:nvSpPr>
          <p:spPr>
            <a:xfrm>
              <a:off x="1476" y="1518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2" name="Line 34"/>
            <p:cNvSpPr/>
            <p:nvPr/>
          </p:nvSpPr>
          <p:spPr>
            <a:xfrm flipV="1">
              <a:off x="1392" y="1368"/>
              <a:ext cx="8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3" name="Line 35"/>
            <p:cNvSpPr/>
            <p:nvPr/>
          </p:nvSpPr>
          <p:spPr>
            <a:xfrm>
              <a:off x="1464" y="1380"/>
              <a:ext cx="96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4" name="Text Box 36"/>
            <p:cNvSpPr txBox="1"/>
            <p:nvPr/>
          </p:nvSpPr>
          <p:spPr>
            <a:xfrm>
              <a:off x="324" y="756"/>
              <a:ext cx="300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15" name="Text Box 37"/>
            <p:cNvSpPr txBox="1"/>
            <p:nvPr/>
          </p:nvSpPr>
          <p:spPr>
            <a:xfrm>
              <a:off x="1632" y="780"/>
              <a:ext cx="240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16" name="Text Box 38"/>
            <p:cNvSpPr txBox="1"/>
            <p:nvPr/>
          </p:nvSpPr>
          <p:spPr>
            <a:xfrm>
              <a:off x="600" y="1224"/>
              <a:ext cx="3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17" name="Text Box 39"/>
            <p:cNvSpPr txBox="1"/>
            <p:nvPr/>
          </p:nvSpPr>
          <p:spPr>
            <a:xfrm>
              <a:off x="1260" y="1104"/>
              <a:ext cx="5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CP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18" name="Text Box 40"/>
            <p:cNvSpPr txBox="1"/>
            <p:nvPr/>
          </p:nvSpPr>
          <p:spPr>
            <a:xfrm>
              <a:off x="1332" y="408"/>
              <a:ext cx="3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Q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7919" name="Group 41"/>
            <p:cNvGrpSpPr/>
            <p:nvPr/>
          </p:nvGrpSpPr>
          <p:grpSpPr>
            <a:xfrm>
              <a:off x="564" y="432"/>
              <a:ext cx="312" cy="327"/>
              <a:chOff x="0" y="0"/>
              <a:chExt cx="312" cy="327"/>
            </a:xfrm>
          </p:grpSpPr>
          <p:sp>
            <p:nvSpPr>
              <p:cNvPr id="37923" name="Text Box 42"/>
              <p:cNvSpPr txBox="1"/>
              <p:nvPr/>
            </p:nvSpPr>
            <p:spPr>
              <a:xfrm>
                <a:off x="0" y="0"/>
                <a:ext cx="31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Q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4" name="Line 43"/>
              <p:cNvSpPr/>
              <p:nvPr/>
            </p:nvSpPr>
            <p:spPr>
              <a:xfrm>
                <a:off x="36" y="72"/>
                <a:ext cx="1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7920" name="Line 44"/>
            <p:cNvSpPr/>
            <p:nvPr/>
          </p:nvSpPr>
          <p:spPr>
            <a:xfrm>
              <a:off x="708" y="0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1" name="Line 45"/>
            <p:cNvSpPr/>
            <p:nvPr/>
          </p:nvSpPr>
          <p:spPr>
            <a:xfrm>
              <a:off x="1524" y="108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2" name="Oval 46"/>
            <p:cNvSpPr/>
            <p:nvPr/>
          </p:nvSpPr>
          <p:spPr>
            <a:xfrm>
              <a:off x="648" y="240"/>
              <a:ext cx="120" cy="1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7895" name="Group 47"/>
          <p:cNvGrpSpPr/>
          <p:nvPr/>
        </p:nvGrpSpPr>
        <p:grpSpPr>
          <a:xfrm>
            <a:off x="4456113" y="2714625"/>
            <a:ext cx="412750" cy="1365250"/>
            <a:chOff x="0" y="0"/>
            <a:chExt cx="260" cy="860"/>
          </a:xfrm>
        </p:grpSpPr>
        <p:sp>
          <p:nvSpPr>
            <p:cNvPr id="37903" name="Line 48"/>
            <p:cNvSpPr/>
            <p:nvPr/>
          </p:nvSpPr>
          <p:spPr>
            <a:xfrm flipV="1">
              <a:off x="0" y="0"/>
              <a:ext cx="0" cy="84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4" name="Line 49"/>
            <p:cNvSpPr/>
            <p:nvPr/>
          </p:nvSpPr>
          <p:spPr>
            <a:xfrm flipV="1">
              <a:off x="260" y="14"/>
              <a:ext cx="0" cy="84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896" name="Group 50"/>
          <p:cNvGrpSpPr/>
          <p:nvPr/>
        </p:nvGrpSpPr>
        <p:grpSpPr>
          <a:xfrm>
            <a:off x="635000" y="1990725"/>
            <a:ext cx="1703388" cy="865188"/>
            <a:chOff x="0" y="0"/>
            <a:chExt cx="1073" cy="545"/>
          </a:xfrm>
        </p:grpSpPr>
        <p:sp>
          <p:nvSpPr>
            <p:cNvPr id="37901" name="Line 51"/>
            <p:cNvSpPr/>
            <p:nvPr/>
          </p:nvSpPr>
          <p:spPr>
            <a:xfrm flipV="1">
              <a:off x="454" y="364"/>
              <a:ext cx="0" cy="18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2" name="Text Box 52"/>
            <p:cNvSpPr txBox="1"/>
            <p:nvPr/>
          </p:nvSpPr>
          <p:spPr>
            <a:xfrm>
              <a:off x="0" y="0"/>
              <a:ext cx="10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Vcc(+5V)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897" name="Group 53"/>
          <p:cNvGrpSpPr/>
          <p:nvPr/>
        </p:nvGrpSpPr>
        <p:grpSpPr>
          <a:xfrm>
            <a:off x="7212013" y="5297488"/>
            <a:ext cx="1587500" cy="877887"/>
            <a:chOff x="0" y="0"/>
            <a:chExt cx="1000" cy="553"/>
          </a:xfrm>
        </p:grpSpPr>
        <p:sp>
          <p:nvSpPr>
            <p:cNvPr id="37899" name="Line 54"/>
            <p:cNvSpPr/>
            <p:nvPr/>
          </p:nvSpPr>
          <p:spPr>
            <a:xfrm>
              <a:off x="402" y="0"/>
              <a:ext cx="0" cy="199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0" name="Text Box 55"/>
            <p:cNvSpPr txBox="1"/>
            <p:nvPr/>
          </p:nvSpPr>
          <p:spPr>
            <a:xfrm>
              <a:off x="0" y="226"/>
              <a:ext cx="10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GND(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898" name="Text Box 56"/>
          <p:cNvSpPr txBox="1"/>
          <p:nvPr/>
        </p:nvSpPr>
        <p:spPr>
          <a:xfrm>
            <a:off x="4306888" y="298450"/>
            <a:ext cx="444976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74LS74</a:t>
            </a: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功能表见书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 P153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188" y="1000125"/>
            <a:ext cx="5929312" cy="4922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27088" y="304800"/>
            <a:ext cx="7620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华文新魏" panose="02010800040101010101" pitchFamily="2" charset="-122"/>
                <a:cs typeface="+mn-cs"/>
              </a:rPr>
              <a:t>实验的具体要求及注意事项：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9939" name="Line 3"/>
          <p:cNvSpPr/>
          <p:nvPr/>
        </p:nvSpPr>
        <p:spPr>
          <a:xfrm>
            <a:off x="684213" y="1143000"/>
            <a:ext cx="7670800" cy="0"/>
          </a:xfrm>
          <a:prstGeom prst="line">
            <a:avLst/>
          </a:prstGeom>
          <a:ln w="76200" cap="flat" cmpd="tri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0" name="Rectangle 4"/>
          <p:cNvSpPr/>
          <p:nvPr/>
        </p:nvSpPr>
        <p:spPr>
          <a:xfrm>
            <a:off x="900113" y="1125538"/>
            <a:ext cx="76819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触发器与逻辑门应用电路设计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971550" y="1773238"/>
            <a:ext cx="7632700" cy="14081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tx1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</a:rPr>
              <a:t>发光二极管的导通电流不能太大，否则会损坏。使用时应在</a:t>
            </a:r>
            <a:r>
              <a:rPr lang="en-US" altLang="zh-CN" sz="2400" b="1" dirty="0">
                <a:latin typeface="Arial" panose="020B0604020202020204" pitchFamily="34" charset="0"/>
              </a:rPr>
              <a:t>LED</a:t>
            </a:r>
            <a:r>
              <a:rPr lang="zh-CN" altLang="en-US" sz="2400" b="1" dirty="0">
                <a:latin typeface="Arial" panose="020B0604020202020204" pitchFamily="34" charset="0"/>
              </a:rPr>
              <a:t>电路中串接限流电阻</a:t>
            </a:r>
            <a:r>
              <a:rPr lang="en-US" altLang="zh-CN" sz="2400" b="1" dirty="0">
                <a:latin typeface="Arial" panose="020B0604020202020204" pitchFamily="34" charset="0"/>
              </a:rPr>
              <a:t>R</a:t>
            </a:r>
            <a:r>
              <a:rPr lang="zh-CN" altLang="en-US" sz="2400" b="1" dirty="0">
                <a:latin typeface="Arial" panose="020B0604020202020204" pitchFamily="34" charset="0"/>
              </a:rPr>
              <a:t>。 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342900" lvl="0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验收时，要有设计过程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画出逻辑电路图（应标上管脚号）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实验现象及测试结果记入自拟表格中。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971550" y="3933825"/>
            <a:ext cx="7740650" cy="2051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将电路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CP </a:t>
            </a:r>
            <a:r>
              <a:rPr lang="zh-CN" altLang="en-US" sz="2400" b="1" dirty="0">
                <a:latin typeface="Times New Roman" panose="02020603050405020304" pitchFamily="18" charset="0"/>
              </a:rPr>
              <a:t>改为</a:t>
            </a:r>
            <a:r>
              <a:rPr lang="en-US" altLang="zh-CN" sz="2400" b="1" dirty="0">
                <a:latin typeface="Times New Roman" panose="02020603050405020304" pitchFamily="18" charset="0"/>
              </a:rPr>
              <a:t>1kHz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输入，示波器用</a:t>
            </a:r>
            <a:r>
              <a:rPr lang="zh-CN" altLang="en-US" sz="24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直流耦合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输入方式，用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作为触发信源，用坐标纸画出</a:t>
            </a:r>
            <a:r>
              <a:rPr lang="en-US" altLang="zh-CN" sz="2400" b="1" dirty="0">
                <a:latin typeface="Times New Roman" panose="02020603050405020304" pitchFamily="18" charset="0"/>
              </a:rPr>
              <a:t>EN=0</a:t>
            </a:r>
            <a:r>
              <a:rPr lang="zh-CN" altLang="en-US" sz="2400" b="1" dirty="0">
                <a:latin typeface="Times New Roman" panose="02020603050405020304" pitchFamily="18" charset="0"/>
              </a:rPr>
              <a:t>时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CP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和译码器输出波形，注意波形的时序关系，并总结观察多个相关信号时序关系的方法。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250825" y="44450"/>
            <a:ext cx="8604250" cy="8112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用示波器观察多个波形的方法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0963" name="Rectangle 3"/>
          <p:cNvSpPr/>
          <p:nvPr/>
        </p:nvSpPr>
        <p:spPr>
          <a:xfrm>
            <a:off x="395288" y="2098675"/>
            <a:ext cx="8532812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被观察的两个信号必须是相关（同源）的；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395288" y="2890838"/>
            <a:ext cx="6245225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正确设置好示波器的触发方式：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23888" y="3530600"/>
            <a:ext cx="8196263" cy="9064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4" indent="36004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触发信源：内触发（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4" indent="1828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外触发（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623888" y="4437063"/>
            <a:ext cx="4524375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4" indent="358775" eaLnBrk="1" hangingPunct="1">
              <a:spcBef>
                <a:spcPct val="0"/>
              </a:spcBef>
              <a:buClr>
                <a:schemeClr val="hlink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触发电平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40967" name="Rectangle 7"/>
          <p:cNvSpPr/>
          <p:nvPr/>
        </p:nvSpPr>
        <p:spPr>
          <a:xfrm>
            <a:off x="623888" y="5195888"/>
            <a:ext cx="8124825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4" indent="358775" eaLnBrk="1" hangingPunct="1">
              <a:spcBef>
                <a:spcPct val="0"/>
              </a:spcBef>
              <a:buClr>
                <a:schemeClr val="hlink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触发斜率：</a:t>
            </a:r>
            <a:r>
              <a:rPr lang="zh-CN" altLang="en-US" sz="2800" b="1" dirty="0">
                <a:latin typeface="Tahoma" panose="020B0604030504040204" pitchFamily="34" charset="0"/>
              </a:rPr>
              <a:t>上升沿触发、下降沿触发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40968" name="Rectangle 8"/>
          <p:cNvSpPr/>
          <p:nvPr/>
        </p:nvSpPr>
        <p:spPr>
          <a:xfrm>
            <a:off x="360363" y="1339850"/>
            <a:ext cx="8604250" cy="5762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</a:rPr>
              <a:t>示波器屏幕上波形能够稳定显示的条件？</a:t>
            </a:r>
            <a:endParaRPr lang="zh-CN" altLang="en-US" sz="3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0969" name="Line 9"/>
          <p:cNvSpPr/>
          <p:nvPr/>
        </p:nvSpPr>
        <p:spPr>
          <a:xfrm>
            <a:off x="468313" y="908050"/>
            <a:ext cx="8135937" cy="0"/>
          </a:xfrm>
          <a:prstGeom prst="line">
            <a:avLst/>
          </a:prstGeom>
          <a:ln w="76200" cap="flat" cmpd="tri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990600" y="304800"/>
            <a:ext cx="6318250" cy="693738"/>
          </a:xfrm>
          <a:solidFill>
            <a:schemeClr val="accent1">
              <a:alpha val="100000"/>
            </a:schemeClr>
          </a:solidFill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/>
              <a:t>触发的正确设定 </a:t>
            </a:r>
            <a:r>
              <a:rPr lang="en-US" altLang="zh-CN" sz="3600" dirty="0"/>
              <a:t>—— </a:t>
            </a:r>
            <a:r>
              <a:rPr lang="zh-CN" altLang="en-US" sz="3600" dirty="0"/>
              <a:t>三要素</a:t>
            </a:r>
            <a:endParaRPr lang="zh-CN" altLang="en-US" sz="3600" dirty="0"/>
          </a:p>
        </p:txBody>
      </p:sp>
      <p:pic>
        <p:nvPicPr>
          <p:cNvPr id="4198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066800"/>
            <a:ext cx="5114925" cy="2516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8" name="Text Box 4"/>
          <p:cNvSpPr txBox="1"/>
          <p:nvPr/>
        </p:nvSpPr>
        <p:spPr>
          <a:xfrm>
            <a:off x="1066800" y="1295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1.</a:t>
            </a:r>
            <a:r>
              <a:rPr lang="zh-CN" altLang="en-US" sz="2400" b="1" dirty="0">
                <a:latin typeface="Tahoma" panose="020B0604030504040204" pitchFamily="34" charset="0"/>
              </a:rPr>
              <a:t>信源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41989" name="Text Box 5"/>
          <p:cNvSpPr txBox="1"/>
          <p:nvPr/>
        </p:nvSpPr>
        <p:spPr>
          <a:xfrm>
            <a:off x="1066800" y="24384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3.</a:t>
            </a:r>
            <a:r>
              <a:rPr lang="zh-CN" altLang="en-US" sz="2400" b="1" dirty="0">
                <a:latin typeface="Tahoma" panose="020B0604030504040204" pitchFamily="34" charset="0"/>
              </a:rPr>
              <a:t>触发斜率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1066800" y="18669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2.</a:t>
            </a:r>
            <a:r>
              <a:rPr lang="zh-CN" altLang="en-US" sz="2400" b="1" dirty="0">
                <a:latin typeface="Tahoma" panose="020B0604030504040204" pitchFamily="34" charset="0"/>
              </a:rPr>
              <a:t>触发电平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41991" name="Line 7"/>
          <p:cNvSpPr/>
          <p:nvPr/>
        </p:nvSpPr>
        <p:spPr>
          <a:xfrm>
            <a:off x="4876800" y="2439988"/>
            <a:ext cx="3581400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1992" name="Line 8"/>
          <p:cNvSpPr/>
          <p:nvPr/>
        </p:nvSpPr>
        <p:spPr>
          <a:xfrm flipH="1">
            <a:off x="8305800" y="2439988"/>
            <a:ext cx="4572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3" name="Text Box 9"/>
          <p:cNvSpPr txBox="1"/>
          <p:nvPr/>
        </p:nvSpPr>
        <p:spPr>
          <a:xfrm>
            <a:off x="971550" y="3702050"/>
            <a:ext cx="5334000" cy="5191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波形不能稳定显示的常见问题：</a:t>
            </a:r>
            <a:endParaRPr lang="zh-CN" altLang="en-US" sz="28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41994" name="Text Box 10"/>
          <p:cNvSpPr txBox="1"/>
          <p:nvPr/>
        </p:nvSpPr>
        <p:spPr>
          <a:xfrm>
            <a:off x="1219200" y="4911725"/>
            <a:ext cx="6248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2.</a:t>
            </a:r>
            <a:r>
              <a:rPr lang="zh-CN" altLang="en-US" sz="2400" b="1" dirty="0">
                <a:latin typeface="Tahoma" panose="020B0604030504040204" pitchFamily="34" charset="0"/>
              </a:rPr>
              <a:t>信源选择： </a:t>
            </a:r>
            <a:r>
              <a:rPr lang="en-US" altLang="zh-CN" sz="2400" b="1" dirty="0">
                <a:latin typeface="Tahoma" panose="020B0604030504040204" pitchFamily="34" charset="0"/>
              </a:rPr>
              <a:t>CH1</a:t>
            </a:r>
            <a:r>
              <a:rPr lang="zh-CN" altLang="en-US" sz="2400" b="1" dirty="0">
                <a:latin typeface="Tahoma" panose="020B0604030504040204" pitchFamily="34" charset="0"/>
              </a:rPr>
              <a:t>未加信号，信号</a:t>
            </a:r>
            <a:r>
              <a:rPr lang="zh-CN" altLang="en-US" sz="2400" b="1" dirty="0"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CH2</a:t>
            </a:r>
            <a:r>
              <a:rPr lang="zh-CN" altLang="en-US" sz="2400" b="1" dirty="0">
                <a:latin typeface="Tahoma" panose="020B0604030504040204" pitchFamily="34" charset="0"/>
                <a:sym typeface="Symbol" panose="05050102010706020507" pitchFamily="18" charset="2"/>
              </a:rPr>
              <a:t>，信源选择</a:t>
            </a:r>
            <a:r>
              <a:rPr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CH1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41995" name="Text Box 11"/>
          <p:cNvSpPr txBox="1"/>
          <p:nvPr/>
        </p:nvSpPr>
        <p:spPr>
          <a:xfrm>
            <a:off x="1219200" y="4340225"/>
            <a:ext cx="63674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1.</a:t>
            </a:r>
            <a:r>
              <a:rPr lang="zh-CN" altLang="en-US" sz="2400" b="1" dirty="0">
                <a:latin typeface="Tahoma" panose="020B0604030504040204" pitchFamily="34" charset="0"/>
              </a:rPr>
              <a:t>触发电平：在信号变化范围外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1066800" y="381000"/>
            <a:ext cx="746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ahoma" panose="020B0604030504040204" pitchFamily="34" charset="0"/>
              </a:rPr>
              <a:t>2.  </a:t>
            </a:r>
            <a:r>
              <a:rPr lang="zh-CN" altLang="en-US" sz="2800" b="1" dirty="0">
                <a:latin typeface="Tahoma" panose="020B0604030504040204" pitchFamily="34" charset="0"/>
              </a:rPr>
              <a:t>观测</a:t>
            </a:r>
            <a:r>
              <a:rPr lang="en-US" altLang="zh-CN" sz="2800" b="1" dirty="0">
                <a:latin typeface="Tahoma" panose="020B0604030504040204" pitchFamily="34" charset="0"/>
              </a:rPr>
              <a:t>3</a:t>
            </a:r>
            <a:r>
              <a:rPr lang="zh-CN" altLang="en-US" sz="2800" b="1" dirty="0">
                <a:latin typeface="Tahoma" panose="020B0604030504040204" pitchFamily="34" charset="0"/>
              </a:rPr>
              <a:t>个以上的波形，应该如何操作？</a:t>
            </a:r>
            <a:endParaRPr lang="zh-CN" altLang="en-US" sz="2800" b="1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669925" y="4005263"/>
          <a:ext cx="433387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33240" imgH="1894840" progId="Word.Picture.8">
                  <p:embed/>
                </p:oleObj>
              </mc:Choice>
              <mc:Fallback>
                <p:oleObj name="" r:id="rId1" imgW="4333240" imgH="1894840" progId="Word.Picture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4005263"/>
                        <a:ext cx="4333875" cy="2303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/>
          <p:nvPr/>
        </p:nvSpPr>
        <p:spPr>
          <a:xfrm>
            <a:off x="1143000" y="8382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Tahoma" panose="020B0604030504040204" pitchFamily="34" charset="0"/>
              </a:rPr>
              <a:t>应将所有波形与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频率最低</a:t>
            </a:r>
            <a:r>
              <a:rPr lang="zh-CN" altLang="en-US" sz="2800" b="1" dirty="0">
                <a:solidFill>
                  <a:srgbClr val="000099"/>
                </a:solidFill>
                <a:latin typeface="Tahoma" panose="020B0604030504040204" pitchFamily="34" charset="0"/>
              </a:rPr>
              <a:t>的波形比较！</a:t>
            </a:r>
            <a:endParaRPr lang="zh-CN" altLang="en-US" sz="2800" b="1" dirty="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5486400" y="3895725"/>
          <a:ext cx="314325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144520" imgH="2344420" progId="Word.Picture.8">
                  <p:embed/>
                </p:oleObj>
              </mc:Choice>
              <mc:Fallback>
                <p:oleObj name="" r:id="rId3" imgW="3144520" imgH="2344420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3895725"/>
                        <a:ext cx="3143250" cy="2341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/>
          <p:nvPr/>
        </p:nvSpPr>
        <p:spPr>
          <a:xfrm>
            <a:off x="1066800" y="1371600"/>
            <a:ext cx="2352675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正确的操作：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43015" name="Text Box 7"/>
          <p:cNvSpPr txBox="1"/>
          <p:nvPr/>
        </p:nvSpPr>
        <p:spPr>
          <a:xfrm>
            <a:off x="1447800" y="1828800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ahoma" panose="020B0604030504040204" pitchFamily="34" charset="0"/>
                <a:sym typeface="Webdings" panose="05030102010509060703" pitchFamily="18" charset="2"/>
              </a:rPr>
              <a:t></a:t>
            </a:r>
            <a:r>
              <a:rPr lang="en-US" altLang="zh-CN" sz="2400" b="1" dirty="0">
                <a:latin typeface="Tahoma" panose="020B0604030504040204" pitchFamily="34" charset="0"/>
                <a:sym typeface="Webdings" panose="05030102010509060703" pitchFamily="18" charset="2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选择频率最低的信号</a:t>
            </a:r>
            <a:r>
              <a:rPr lang="en-US" altLang="zh-CN" sz="2400" b="1" dirty="0">
                <a:latin typeface="Tahoma" panose="020B0604030504040204" pitchFamily="34" charset="0"/>
              </a:rPr>
              <a:t>2Q </a:t>
            </a:r>
            <a:r>
              <a:rPr lang="en-US" altLang="zh-CN" sz="2400" b="1" dirty="0">
                <a:latin typeface="Tahoma" panose="020B0604030504040204" pitchFamily="34" charset="0"/>
                <a:sym typeface="Wingdings" panose="05000000000000000000" pitchFamily="2" charset="2"/>
              </a:rPr>
              <a:t> CH1</a:t>
            </a:r>
            <a:r>
              <a:rPr lang="zh-CN" altLang="en-US" sz="2400" b="1" dirty="0">
                <a:latin typeface="Tahoma" panose="020B0604030504040204" pitchFamily="34" charset="0"/>
                <a:sym typeface="Wingdings" panose="05000000000000000000" pitchFamily="2" charset="2"/>
              </a:rPr>
              <a:t>显示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43016" name="Text Box 8"/>
          <p:cNvSpPr txBox="1"/>
          <p:nvPr/>
        </p:nvSpPr>
        <p:spPr>
          <a:xfrm>
            <a:off x="1447800" y="22098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ahoma" panose="020B0604030504040204" pitchFamily="34" charset="0"/>
                <a:sym typeface="Webdings" panose="05030102010509060703" pitchFamily="18" charset="2"/>
              </a:rPr>
              <a:t> 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触发信源</a:t>
            </a:r>
            <a:r>
              <a:rPr lang="zh-CN" altLang="en-US" sz="2400" b="1" dirty="0">
                <a:latin typeface="Tahoma" panose="020B0604030504040204" pitchFamily="34" charset="0"/>
              </a:rPr>
              <a:t>选择</a:t>
            </a:r>
            <a:r>
              <a:rPr lang="zh-CN" altLang="en-US" sz="2400" b="1" dirty="0">
                <a:latin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sym typeface="Wingdings" panose="05000000000000000000" pitchFamily="2" charset="2"/>
              </a:rPr>
              <a:t>CH1</a:t>
            </a:r>
            <a:endParaRPr lang="en-US" altLang="zh-CN" sz="2400" b="1" dirty="0"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3017" name="Text Box 9"/>
          <p:cNvSpPr txBox="1"/>
          <p:nvPr/>
        </p:nvSpPr>
        <p:spPr>
          <a:xfrm>
            <a:off x="1447800" y="2590800"/>
            <a:ext cx="594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ahoma" panose="020B0604030504040204" pitchFamily="34" charset="0"/>
                <a:sym typeface="Webdings" panose="05030102010509060703" pitchFamily="18" charset="2"/>
              </a:rPr>
              <a:t> </a:t>
            </a:r>
            <a:r>
              <a:rPr lang="zh-CN" altLang="en-US" sz="2400" b="1" dirty="0">
                <a:latin typeface="Tahoma" panose="020B0604030504040204" pitchFamily="34" charset="0"/>
              </a:rPr>
              <a:t>其它信号</a:t>
            </a:r>
            <a:r>
              <a:rPr lang="en-US" altLang="zh-CN" sz="2400" b="1" dirty="0">
                <a:latin typeface="Tahoma" panose="020B0604030504040204" pitchFamily="34" charset="0"/>
              </a:rPr>
              <a:t>CP</a:t>
            </a:r>
            <a:r>
              <a:rPr lang="zh-CN" altLang="en-US" sz="2400" b="1" dirty="0">
                <a:latin typeface="Tahoma" panose="020B0604030504040204" pitchFamily="34" charset="0"/>
              </a:rPr>
              <a:t>、</a:t>
            </a:r>
            <a:r>
              <a:rPr lang="en-US" altLang="zh-CN" sz="2400" b="1" dirty="0">
                <a:latin typeface="Tahoma" panose="020B0604030504040204" pitchFamily="34" charset="0"/>
              </a:rPr>
              <a:t>1Q</a:t>
            </a:r>
            <a:r>
              <a:rPr lang="zh-CN" altLang="en-US" sz="2400" b="1" dirty="0">
                <a:latin typeface="Tahoma" panose="020B0604030504040204" pitchFamily="34" charset="0"/>
              </a:rPr>
              <a:t>分别送</a:t>
            </a:r>
            <a:r>
              <a:rPr lang="zh-CN" altLang="en-US" sz="2400" b="1" dirty="0">
                <a:latin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sym typeface="Wingdings" panose="05000000000000000000" pitchFamily="2" charset="2"/>
              </a:rPr>
              <a:t>CH2</a:t>
            </a:r>
            <a:r>
              <a:rPr lang="zh-CN" altLang="en-US" sz="2400" b="1" dirty="0">
                <a:latin typeface="Tahoma" panose="020B0604030504040204" pitchFamily="34" charset="0"/>
                <a:sym typeface="Wingdings" panose="05000000000000000000" pitchFamily="2" charset="2"/>
              </a:rPr>
              <a:t>显示</a:t>
            </a:r>
            <a:endParaRPr lang="zh-CN" altLang="en-US" sz="2400" b="1" dirty="0"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3018" name="Line 10"/>
          <p:cNvSpPr/>
          <p:nvPr/>
        </p:nvSpPr>
        <p:spPr>
          <a:xfrm>
            <a:off x="5410200" y="4668838"/>
            <a:ext cx="3505200" cy="0"/>
          </a:xfrm>
          <a:prstGeom prst="line">
            <a:avLst/>
          </a:prstGeom>
          <a:ln w="9525" cap="flat" cmpd="sng">
            <a:solidFill>
              <a:srgbClr val="99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9" name="Text Box 11"/>
          <p:cNvSpPr txBox="1"/>
          <p:nvPr/>
        </p:nvSpPr>
        <p:spPr>
          <a:xfrm>
            <a:off x="1066800" y="3124200"/>
            <a:ext cx="2425700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错误的操作：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43020" name="Text Box 12"/>
          <p:cNvSpPr txBox="1"/>
          <p:nvPr/>
        </p:nvSpPr>
        <p:spPr>
          <a:xfrm>
            <a:off x="3048000" y="31242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①</a:t>
            </a:r>
            <a:r>
              <a:rPr lang="zh-CN" altLang="en-US" sz="2400" b="1" dirty="0">
                <a:latin typeface="Tahoma" panose="020B0604030504040204" pitchFamily="34" charset="0"/>
              </a:rPr>
              <a:t>观察</a:t>
            </a:r>
            <a:r>
              <a:rPr lang="en-US" altLang="zh-CN" sz="2400" b="1" dirty="0">
                <a:latin typeface="Tahoma" panose="020B0604030504040204" pitchFamily="34" charset="0"/>
              </a:rPr>
              <a:t>CP</a:t>
            </a:r>
            <a:r>
              <a:rPr lang="zh-CN" altLang="en-US" sz="2400" b="1" dirty="0">
                <a:latin typeface="Tahoma" panose="020B0604030504040204" pitchFamily="34" charset="0"/>
              </a:rPr>
              <a:t>和</a:t>
            </a:r>
            <a:r>
              <a:rPr lang="en-US" altLang="zh-CN" sz="2400" b="1" dirty="0">
                <a:latin typeface="Tahoma" panose="020B0604030504040204" pitchFamily="34" charset="0"/>
              </a:rPr>
              <a:t>Q1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43021" name="Text Box 13"/>
          <p:cNvSpPr txBox="1"/>
          <p:nvPr/>
        </p:nvSpPr>
        <p:spPr>
          <a:xfrm>
            <a:off x="3048000" y="35052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②</a:t>
            </a:r>
            <a:r>
              <a:rPr lang="zh-CN" altLang="en-US" sz="2400" b="1" dirty="0">
                <a:latin typeface="Tahoma" panose="020B0604030504040204" pitchFamily="34" charset="0"/>
              </a:rPr>
              <a:t>观察</a:t>
            </a:r>
            <a:r>
              <a:rPr lang="en-US" altLang="zh-CN" sz="2400" b="1" dirty="0">
                <a:latin typeface="Tahoma" panose="020B0604030504040204" pitchFamily="34" charset="0"/>
              </a:rPr>
              <a:t>CP</a:t>
            </a:r>
            <a:r>
              <a:rPr lang="zh-CN" altLang="en-US" sz="2400" b="1" dirty="0">
                <a:latin typeface="Tahoma" panose="020B0604030504040204" pitchFamily="34" charset="0"/>
              </a:rPr>
              <a:t>和</a:t>
            </a:r>
            <a:r>
              <a:rPr lang="en-US" altLang="zh-CN" sz="2400" b="1" dirty="0">
                <a:latin typeface="Tahoma" panose="020B0604030504040204" pitchFamily="34" charset="0"/>
              </a:rPr>
              <a:t>Q2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268413"/>
            <a:ext cx="7910513" cy="5184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0680" marR="0" lvl="0" indent="-3606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教师授课时间按照学校有关规定执行，考虑到实验室管理方便，调整如下：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39850" marR="0" lvl="1" indent="-5334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秋冬季时间（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10.1~4.30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9850" marR="0" lvl="1" indent="-5334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上午 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8:00~11:10    </a:t>
            </a: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下午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14:00~17:10</a:t>
            </a:r>
            <a:endParaRPr kumimoji="1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9850" marR="0" lvl="1" indent="-5334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晚上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18:30~21:40 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中间休息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10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分钟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9850" marR="0" lvl="1" indent="-5334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夏季时间（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5.1~9.30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9850" marR="0" lvl="1" indent="-5334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上午 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8:00~11:10    </a:t>
            </a: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下午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14:30~17:40</a:t>
            </a:r>
            <a:endParaRPr kumimoji="1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9850" marR="0" lvl="1" indent="-5334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晚上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19:00~22:10 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中间休息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10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分钟</a:t>
            </a:r>
            <a:endParaRPr kumimoji="1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60045" marR="0" lvl="1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每个单元实验时间结束时下课铃响，准时拉闸停电。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9850" marR="0" lvl="1" indent="-5334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57225" y="260350"/>
            <a:ext cx="7710488" cy="7191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sz="4700" dirty="0">
                <a:solidFill>
                  <a:srgbClr val="000099"/>
                </a:solidFill>
                <a:ea typeface="楷体_GB2312" pitchFamily="49" charset="-122"/>
              </a:rPr>
              <a:t>实验室有关规定</a:t>
            </a:r>
            <a:endParaRPr lang="zh-CN" altLang="zh-CN" sz="4700" dirty="0">
              <a:solidFill>
                <a:srgbClr val="0000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55650" y="2720975"/>
          <a:ext cx="777557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333240" imgH="1894840" progId="Word.Picture.8">
                  <p:embed/>
                </p:oleObj>
              </mc:Choice>
              <mc:Fallback>
                <p:oleObj name="" r:id="rId1" imgW="4333240" imgH="1894840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720975"/>
                        <a:ext cx="7775575" cy="3409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3"/>
          <p:cNvSpPr txBox="1"/>
          <p:nvPr/>
        </p:nvSpPr>
        <p:spPr>
          <a:xfrm>
            <a:off x="1066800" y="457200"/>
            <a:ext cx="7467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Tahoma" panose="020B0604030504040204" pitchFamily="34" charset="0"/>
              </a:rPr>
              <a:t>观察计数器的波形时，触发斜率应选上升沿还是下降沿？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44036" name="Text Box 4"/>
          <p:cNvSpPr txBox="1"/>
          <p:nvPr/>
        </p:nvSpPr>
        <p:spPr>
          <a:xfrm>
            <a:off x="1447800" y="15240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加法</a:t>
            </a:r>
            <a:r>
              <a:rPr lang="zh-CN" altLang="en-US" sz="2400" b="1" dirty="0">
                <a:latin typeface="Tahoma" panose="020B0604030504040204" pitchFamily="34" charset="0"/>
              </a:rPr>
              <a:t>计数器  </a:t>
            </a: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ahoma" panose="020B0604030504040204" pitchFamily="34" charset="0"/>
                <a:sym typeface="Wingdings" panose="05000000000000000000" pitchFamily="2" charset="2"/>
              </a:rPr>
              <a:t> 应选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下降沿触发</a:t>
            </a:r>
            <a:endParaRPr lang="zh-CN" altLang="en-US" sz="2400" b="1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44037" name="Text Box 5"/>
          <p:cNvSpPr txBox="1"/>
          <p:nvPr/>
        </p:nvSpPr>
        <p:spPr>
          <a:xfrm>
            <a:off x="1447800" y="19812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减法</a:t>
            </a:r>
            <a:r>
              <a:rPr lang="zh-CN" altLang="en-US" sz="2400" b="1" dirty="0">
                <a:latin typeface="Tahoma" panose="020B0604030504040204" pitchFamily="34" charset="0"/>
              </a:rPr>
              <a:t>计数器  </a:t>
            </a: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ahoma" panose="020B0604030504040204" pitchFamily="34" charset="0"/>
                <a:sym typeface="Wingdings" panose="05000000000000000000" pitchFamily="2" charset="2"/>
              </a:rPr>
              <a:t> 应选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上升沿触发</a:t>
            </a:r>
            <a:endParaRPr lang="zh-CN" altLang="en-US" sz="2400" b="1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755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本次课程的实验内容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13" y="1844675"/>
            <a:ext cx="8645525" cy="4498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门实验 （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P158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流水灯电路设计（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P165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---使用 7474 及与非门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提高：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verilogHDL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编程实现模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可逆计数流水灯</a:t>
            </a:r>
            <a:endParaRPr kumimoji="0" lang="zh-CN" altLang="en-US" sz="2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页脚占位符 4"/>
          <p:cNvSpPr txBox="1">
            <a:spLocks noGrp="1"/>
          </p:cNvSpPr>
          <p:nvPr/>
        </p:nvSpPr>
        <p:spPr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600" b="1" dirty="0"/>
            </a:fld>
            <a:endParaRPr lang="en-US" altLang="zh-CN" sz="1600" b="1" dirty="0"/>
          </a:p>
        </p:txBody>
      </p:sp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>
          <a:xfrm>
            <a:off x="574675" y="614363"/>
            <a:ext cx="8001000" cy="4016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sz="3400" dirty="0">
                <a:solidFill>
                  <a:srgbClr val="000099"/>
                </a:solidFill>
              </a:rPr>
              <a:t>课前－预习</a:t>
            </a:r>
            <a:endParaRPr lang="zh-CN" altLang="zh-CN" sz="3400" dirty="0">
              <a:solidFill>
                <a:srgbClr val="000099"/>
              </a:solidFill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>
          <a:xfrm>
            <a:off x="566738" y="1196975"/>
            <a:ext cx="8001000" cy="4267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zh-CN" dirty="0"/>
              <a:t>实验目的与要求</a:t>
            </a:r>
            <a:endParaRPr lang="zh-CN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选择电路类型，确定元件参数</a:t>
            </a:r>
            <a:endParaRPr lang="zh-CN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设计实验方法与步骤</a:t>
            </a:r>
            <a:endParaRPr lang="zh-CN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设计实验表格</a:t>
            </a:r>
            <a:endParaRPr lang="zh-CN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电路的可靠安装</a:t>
            </a:r>
            <a:endParaRPr lang="zh-CN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页脚占位符 4"/>
          <p:cNvSpPr txBox="1">
            <a:spLocks noGrp="1"/>
          </p:cNvSpPr>
          <p:nvPr/>
        </p:nvSpPr>
        <p:spPr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600" b="1" dirty="0"/>
            </a:fld>
            <a:endParaRPr lang="en-US" altLang="zh-CN" sz="1600" b="1" dirty="0"/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>
          <a:xfrm>
            <a:off x="574675" y="614363"/>
            <a:ext cx="8001000" cy="4016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sz="3400" dirty="0">
                <a:solidFill>
                  <a:srgbClr val="000099"/>
                </a:solidFill>
              </a:rPr>
              <a:t>课上－调试、测量、记录数据</a:t>
            </a:r>
            <a:endParaRPr lang="zh-CN" altLang="zh-CN" sz="3400" dirty="0">
              <a:solidFill>
                <a:srgbClr val="000099"/>
              </a:solidFill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412875"/>
            <a:ext cx="7626350" cy="25288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dirty="0"/>
              <a:t>搭建实验测试平台 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测试方法的设计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观察实验现象与结果 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仪器使用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记录实验数据与波形 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仪器使用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页脚占位符 4"/>
          <p:cNvSpPr txBox="1">
            <a:spLocks noGrp="1"/>
          </p:cNvSpPr>
          <p:nvPr/>
        </p:nvSpPr>
        <p:spPr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600" b="1" dirty="0"/>
            </a:fld>
            <a:endParaRPr lang="en-US" altLang="zh-CN" sz="1600" b="1" dirty="0"/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>
          <a:xfrm>
            <a:off x="574675" y="614363"/>
            <a:ext cx="8001000" cy="4016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400" dirty="0">
                <a:solidFill>
                  <a:srgbClr val="000099"/>
                </a:solidFill>
                <a:latin typeface="Times New Roman" panose="02020603050405020304" pitchFamily="18" charset="0"/>
              </a:rPr>
              <a:t>课后－总结与分析，写实验报告</a:t>
            </a:r>
            <a:endParaRPr lang="en-US" altLang="zh-CN" sz="3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Rectangle 3"/>
          <p:cNvSpPr/>
          <p:nvPr/>
        </p:nvSpPr>
        <p:spPr>
          <a:xfrm>
            <a:off x="468313" y="1484313"/>
            <a:ext cx="8280400" cy="41767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69900" lvl="0" indent="-469900" eaLnBrk="1" hangingPunct="1">
              <a:lnSpc>
                <a:spcPct val="120000"/>
              </a:lnSpc>
            </a:pPr>
            <a:r>
              <a:rPr lang="zh-CN" altLang="en-US" b="1" dirty="0"/>
              <a:t>实验报告要求用报告纸书写，格式内容规范</a:t>
            </a:r>
            <a:endParaRPr lang="zh-CN" altLang="en-US" b="1" dirty="0"/>
          </a:p>
          <a:p>
            <a:pPr marL="469900" lvl="0" indent="-469900" eaLnBrk="1" hangingPunct="1">
              <a:lnSpc>
                <a:spcPct val="120000"/>
              </a:lnSpc>
            </a:pPr>
            <a:r>
              <a:rPr lang="zh-CN" altLang="en-US" b="1" dirty="0"/>
              <a:t>对实验数据进行处理，绘制图、表或波形。</a:t>
            </a:r>
            <a:endParaRPr lang="zh-CN" altLang="en-US" b="1" dirty="0"/>
          </a:p>
          <a:p>
            <a:pPr marL="469900" lvl="0" indent="-469900" eaLnBrk="1" hangingPunct="1">
              <a:lnSpc>
                <a:spcPct val="120000"/>
              </a:lnSpc>
            </a:pPr>
            <a:r>
              <a:rPr lang="zh-CN" altLang="en-US" b="1" dirty="0"/>
              <a:t>波形画在坐标纸上或实验报告纸上（需要画坐标系），还需记录波形的特征参数（如峰峰值、频率等）。</a:t>
            </a:r>
            <a:endParaRPr lang="zh-CN" altLang="en-US" b="1" dirty="0"/>
          </a:p>
          <a:p>
            <a:pPr marL="469900" lvl="0" indent="-469900" eaLnBrk="1" hangingPunct="1">
              <a:lnSpc>
                <a:spcPct val="120000"/>
              </a:lnSpc>
            </a:pPr>
            <a:r>
              <a:rPr lang="zh-CN" altLang="en-US" b="1" dirty="0"/>
              <a:t>写出个人的实验心得、体会与建议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页脚占位符 4"/>
          <p:cNvSpPr txBox="1">
            <a:spLocks noGrp="1"/>
          </p:cNvSpPr>
          <p:nvPr/>
        </p:nvSpPr>
        <p:spPr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600" b="1" dirty="0"/>
            </a:fld>
            <a:endParaRPr lang="en-US" altLang="zh-CN" sz="1600" b="1" dirty="0"/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8229600" cy="6778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sz="4300" dirty="0">
                <a:solidFill>
                  <a:srgbClr val="000099"/>
                </a:solidFill>
                <a:ea typeface="楷体_GB2312" pitchFamily="49" charset="-122"/>
              </a:rPr>
              <a:t>成绩评定</a:t>
            </a:r>
            <a:endParaRPr lang="zh-CN" altLang="zh-CN" sz="43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196975"/>
            <a:ext cx="8153400" cy="1822450"/>
          </a:xfrm>
          <a:ln/>
        </p:spPr>
        <p:txBody>
          <a:bodyPr vert="horz" wrap="square" lIns="91440" tIns="45720" rIns="91440" bIns="45720" anchor="t" anchorCtr="0"/>
          <a:p>
            <a:pPr marL="342900" indent="-342900" eaLnBrk="1" hangingPunct="1"/>
            <a:r>
              <a:rPr lang="zh-CN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平时成绩：占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</a:rPr>
              <a:t>40%</a:t>
            </a:r>
            <a:endParaRPr lang="en-US" altLang="zh-CN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电路设计、安装、测试成绩（以验收记录为准）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实验报告成绩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anose="02020603050405020304" pitchFamily="18" charset="0"/>
              </a:rPr>
              <a:t>MOOC</a:t>
            </a:r>
            <a:r>
              <a:rPr lang="zh-CN" altLang="en-US" sz="2200" dirty="0">
                <a:latin typeface="Times New Roman" panose="02020603050405020304" pitchFamily="18" charset="0"/>
              </a:rPr>
              <a:t>课程成绩 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占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10%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1269" name="Rectangle 4"/>
          <p:cNvSpPr/>
          <p:nvPr/>
        </p:nvSpPr>
        <p:spPr>
          <a:xfrm>
            <a:off x="527050" y="3379788"/>
            <a:ext cx="8112125" cy="17414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69900" lvl="0" indent="-469900" eaLnBrk="1" hangingPunct="1"/>
            <a:r>
              <a:rPr lang="zh-CN" altLang="en-US" sz="3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实验考试：占</a:t>
            </a:r>
            <a:r>
              <a:rPr lang="en-US" altLang="zh-CN" sz="3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n-US" sz="3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％</a:t>
            </a:r>
            <a:endParaRPr lang="en-US" altLang="zh-CN" sz="3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69900" lvl="0" indent="-469900" eaLnBrk="1" hangingPunct="1"/>
            <a:r>
              <a:rPr lang="zh-CN" altLang="en-US" sz="3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笔试部分：占</a:t>
            </a:r>
            <a:r>
              <a:rPr lang="en-US" altLang="zh-CN" sz="3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n-US" sz="3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％</a:t>
            </a:r>
            <a:endParaRPr lang="en-US" altLang="zh-CN" sz="3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69900" lvl="0" indent="-469900" eaLnBrk="1" hangingPunct="1"/>
            <a:endParaRPr lang="zh-CN" altLang="en-US" sz="3400" b="1" dirty="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页脚占位符 3"/>
          <p:cNvSpPr txBox="1">
            <a:spLocks noGrp="1"/>
          </p:cNvSpPr>
          <p:nvPr/>
        </p:nvSpPr>
        <p:spPr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600" b="1" dirty="0"/>
            </a:fld>
            <a:endParaRPr lang="en-US" altLang="zh-CN" sz="1600" b="1" dirty="0"/>
          </a:p>
        </p:txBody>
      </p:sp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>
          <a:xfrm>
            <a:off x="576263" y="298450"/>
            <a:ext cx="7985125" cy="5953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sz="3400" dirty="0">
                <a:solidFill>
                  <a:srgbClr val="000099"/>
                </a:solidFill>
              </a:rPr>
              <a:t>关于平时成绩的说明</a:t>
            </a:r>
            <a:endParaRPr lang="zh-CN" altLang="zh-CN" sz="3400" dirty="0">
              <a:solidFill>
                <a:srgbClr val="000099"/>
              </a:solidFill>
            </a:endParaRPr>
          </a:p>
        </p:txBody>
      </p:sp>
      <p:sp>
        <p:nvSpPr>
          <p:cNvPr id="12292" name="Rectangle 3"/>
          <p:cNvSpPr/>
          <p:nvPr/>
        </p:nvSpPr>
        <p:spPr>
          <a:xfrm>
            <a:off x="539750" y="1076325"/>
            <a:ext cx="8281988" cy="5305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buClr>
                <a:srgbClr val="0000FF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平时验收需三样齐全：预习报告（含设计电路）、实际电路、测试结果记录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buClr>
                <a:srgbClr val="0000FF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采取抽查指标验收方式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buClr>
                <a:srgbClr val="0000FF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每个同学验收哪一个指标由老师指定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buClr>
                <a:srgbClr val="0000FF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验收时需演示测试方法和测试结果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buClr>
                <a:srgbClr val="0000FF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回答老师的相关提问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buClr>
                <a:srgbClr val="0000FF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在每个阶段如果提前完成实验，可以提前验收，通过验收后可以提前进入下一阶段实验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buClr>
                <a:srgbClr val="0000FF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提前完成实验（含报告）将得到适当的奖励分，延期完成将扣分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b57b264-1cc4-4e6c-9bfa-bf34fc26115d"/>
  <p:tag name="COMMONDATA" val="eyJoZGlkIjoiYjA5MWIzOGFjNGQwODY2YzE2N2U0OGI1YmM4NzY0MWEifQ=="/>
</p:tagLst>
</file>

<file path=ppt/theme/theme1.xml><?xml version="1.0" encoding="utf-8"?>
<a:theme xmlns:a="http://schemas.openxmlformats.org/drawingml/2006/main" name="7_Profile">
  <a:themeElements>
    <a:clrScheme name="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7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4475</Words>
  <Application>WPS 演示</Application>
  <PresentationFormat>全屏显示(4:3)</PresentationFormat>
  <Paragraphs>563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41</vt:i4>
      </vt:variant>
    </vt:vector>
  </HeadingPairs>
  <TitlesOfParts>
    <vt:vector size="72" baseType="lpstr">
      <vt:lpstr>Arial</vt:lpstr>
      <vt:lpstr>宋体</vt:lpstr>
      <vt:lpstr>Wingdings</vt:lpstr>
      <vt:lpstr>Verdana</vt:lpstr>
      <vt:lpstr>Times New Roman</vt:lpstr>
      <vt:lpstr>隶书</vt:lpstr>
      <vt:lpstr>黑体</vt:lpstr>
      <vt:lpstr>楷体_GB2312</vt:lpstr>
      <vt:lpstr>新宋体</vt:lpstr>
      <vt:lpstr>方正舒体</vt:lpstr>
      <vt:lpstr>Tahoma</vt:lpstr>
      <vt:lpstr>Marlett</vt:lpstr>
      <vt:lpstr>华康简宋</vt:lpstr>
      <vt:lpstr>Symbol</vt:lpstr>
      <vt:lpstr>创艺简细圆</vt:lpstr>
      <vt:lpstr>AMGDT</vt:lpstr>
      <vt:lpstr>华文新魏</vt:lpstr>
      <vt:lpstr>Webdings</vt:lpstr>
      <vt:lpstr>微软雅黑</vt:lpstr>
      <vt:lpstr>Arial Unicode MS</vt:lpstr>
      <vt:lpstr>7_Profile</vt:lpstr>
      <vt:lpstr>PBrush</vt:lpstr>
      <vt:lpstr>Word.Picture.8</vt:lpstr>
      <vt:lpstr>Word.Picture.8</vt:lpstr>
      <vt:lpstr>PBrush</vt:lpstr>
      <vt:lpstr>Equation.3</vt:lpstr>
      <vt:lpstr>Equation.3</vt:lpstr>
      <vt:lpstr>Word.Picture.8</vt:lpstr>
      <vt:lpstr>Equation.3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电信系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陈林</dc:creator>
  <cp:lastModifiedBy>kevin</cp:lastModifiedBy>
  <cp:revision>368</cp:revision>
  <cp:lastPrinted>2016-10-16T11:59:01Z</cp:lastPrinted>
  <dcterms:created xsi:type="dcterms:W3CDTF">2004-08-29T02:51:05Z</dcterms:created>
  <dcterms:modified xsi:type="dcterms:W3CDTF">2023-02-24T11:16:07Z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6445C216D0614559A0AFB454EC129104</vt:lpwstr>
  </property>
</Properties>
</file>