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6"/>
  </p:notesMasterIdLst>
  <p:handoutMasterIdLst>
    <p:handoutMasterId r:id="rId44"/>
  </p:handoutMasterIdLst>
  <p:sldIdLst>
    <p:sldId id="258" r:id="rId5"/>
    <p:sldId id="277" r:id="rId7"/>
    <p:sldId id="284" r:id="rId8"/>
    <p:sldId id="374" r:id="rId9"/>
    <p:sldId id="375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2" r:id="rId18"/>
    <p:sldId id="391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379" r:id="rId37"/>
    <p:sldId id="382" r:id="rId38"/>
    <p:sldId id="410" r:id="rId39"/>
    <p:sldId id="381" r:id="rId40"/>
    <p:sldId id="378" r:id="rId41"/>
    <p:sldId id="380" r:id="rId42"/>
    <p:sldId id="272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4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D1"/>
    <a:srgbClr val="0000FF"/>
    <a:srgbClr val="D6EDBD"/>
    <a:srgbClr val="FF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5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86" y="108"/>
      </p:cViewPr>
      <p:guideLst>
        <p:guide orient="horz" pos="4294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8" Type="http://schemas.openxmlformats.org/officeDocument/2006/relationships/tags" Target="tags/tag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B943E6-45A5-4184-9F6C-3AC01BA36D4B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5C5E9B-8E0C-487D-8051-24D6FBA6FE9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7109" name="备注占位符 4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70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1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E64F3D-22A6-4729-A421-D7A9C7810E5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0243" name="文本占位符 2"/>
          <p:cNvSpPr>
            <a:spLocks noGrp="1" noRot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2291" name="文本占位符 2"/>
          <p:cNvSpPr>
            <a:spLocks noGrp="1" noRot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4339" name="文本占位符 2"/>
          <p:cNvSpPr>
            <a:spLocks noGrp="1" noRot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54275" name="文本占位符 2"/>
          <p:cNvSpPr>
            <a:spLocks noGrp="1" noRot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1" descr="201502060402257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563" y="3257550"/>
            <a:ext cx="5160962" cy="3114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6" descr="00302000351"/>
          <p:cNvPicPr>
            <a:picLocks noChangeAspect="1"/>
          </p:cNvPicPr>
          <p:nvPr userDrawn="1"/>
        </p:nvPicPr>
        <p:blipFill>
          <a:blip r:embed="rId3"/>
          <a:srcRect l="-963" b="-285"/>
          <a:stretch>
            <a:fillRect/>
          </a:stretch>
        </p:blipFill>
        <p:spPr>
          <a:xfrm>
            <a:off x="-46037" y="3259138"/>
            <a:ext cx="4719637" cy="314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-15875" y="3173413"/>
            <a:ext cx="12212638" cy="88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3792854" y="3258185"/>
            <a:ext cx="4647565" cy="3127375"/>
          </a:xfrm>
          <a:prstGeom prst="parallelogram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3763963" y="3187700"/>
            <a:ext cx="809625" cy="3257550"/>
          </a:xfrm>
          <a:prstGeom prst="line">
            <a:avLst/>
          </a:prstGeom>
          <a:ln w="88900">
            <a:solidFill>
              <a:srgbClr val="00B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672388" y="3181350"/>
            <a:ext cx="809625" cy="3257550"/>
          </a:xfrm>
          <a:prstGeom prst="line">
            <a:avLst/>
          </a:prstGeom>
          <a:ln w="88900">
            <a:solidFill>
              <a:srgbClr val="00BE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25"/>
          <p:cNvSpPr>
            <a:spLocks noChangeArrowheads="1"/>
          </p:cNvSpPr>
          <p:nvPr/>
        </p:nvSpPr>
        <p:spPr bwMode="auto">
          <a:xfrm>
            <a:off x="-3175" y="6364288"/>
            <a:ext cx="12212638" cy="88900"/>
          </a:xfrm>
          <a:prstGeom prst="rect">
            <a:avLst/>
          </a:prstGeom>
          <a:solidFill>
            <a:srgbClr val="00BE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28CC77-1841-4EE0-A3A8-EA2E137195F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999272-3182-4DD0-B16B-0D73151B5B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3251286" y="274638"/>
            <a:ext cx="6861705" cy="5434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76250" y="6356350"/>
            <a:ext cx="3860800" cy="365125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251286" y="274638"/>
            <a:ext cx="6861705" cy="5434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080518" y="2660650"/>
            <a:ext cx="7561262" cy="86042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84475" y="2757488"/>
            <a:ext cx="887413" cy="102235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/>
              <a:t>单</a:t>
            </a:r>
            <a:endParaRPr lang="zh-CN" altLang="en-US"/>
          </a:p>
        </p:txBody>
      </p:sp>
      <p:sp>
        <p:nvSpPr>
          <p:cNvPr id="14" name="标题占位符 1"/>
          <p:cNvSpPr>
            <a:spLocks noGrp="1"/>
          </p:cNvSpPr>
          <p:nvPr>
            <p:ph type="title"/>
          </p:nvPr>
        </p:nvSpPr>
        <p:spPr>
          <a:xfrm>
            <a:off x="3251286" y="288286"/>
            <a:ext cx="6861705" cy="5434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4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251286" y="274638"/>
            <a:ext cx="6861705" cy="5434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eaLnBrk="1" fontAlgn="base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eaLnBrk="1" fontAlgn="base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999272-3182-4DD0-B16B-0D73151B5B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lvl="1" indent="-34290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305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875" lvl="3" indent="-274955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305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1"/>
          <p:cNvGrpSpPr/>
          <p:nvPr userDrawn="1"/>
        </p:nvGrpSpPr>
        <p:grpSpPr>
          <a:xfrm>
            <a:off x="2262188" y="312738"/>
            <a:ext cx="8856662" cy="814387"/>
            <a:chOff x="0" y="131"/>
            <a:chExt cx="10630" cy="954"/>
          </a:xfrm>
        </p:grpSpPr>
        <p:pic>
          <p:nvPicPr>
            <p:cNvPr id="2060" name="图片 43" descr="6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6" y="131"/>
              <a:ext cx="822" cy="49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61" name="组合 16"/>
            <p:cNvGrpSpPr/>
            <p:nvPr/>
          </p:nvGrpSpPr>
          <p:grpSpPr>
            <a:xfrm>
              <a:off x="0" y="721"/>
              <a:ext cx="10630" cy="364"/>
              <a:chOff x="0" y="0"/>
              <a:chExt cx="10630" cy="364"/>
            </a:xfrm>
          </p:grpSpPr>
          <p:cxnSp>
            <p:nvCxnSpPr>
              <p:cNvPr id="2062" name="直接连接符 13"/>
              <p:cNvCxnSpPr/>
              <p:nvPr/>
            </p:nvCxnSpPr>
            <p:spPr>
              <a:xfrm>
                <a:off x="0" y="0"/>
                <a:ext cx="9997" cy="0"/>
              </a:xfrm>
              <a:prstGeom prst="line">
                <a:avLst/>
              </a:prstGeom>
              <a:ln w="19050" cap="flat" cmpd="sng">
                <a:solidFill>
                  <a:srgbClr val="00BED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cxnSp>
          <p:cxnSp>
            <p:nvCxnSpPr>
              <p:cNvPr id="2063" name="直接连接符 14"/>
              <p:cNvCxnSpPr/>
              <p:nvPr/>
            </p:nvCxnSpPr>
            <p:spPr>
              <a:xfrm>
                <a:off x="9996" y="2"/>
                <a:ext cx="514" cy="282"/>
              </a:xfrm>
              <a:prstGeom prst="line">
                <a:avLst/>
              </a:prstGeom>
              <a:ln w="19050" cap="flat" cmpd="sng">
                <a:solidFill>
                  <a:srgbClr val="00BED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cxnSp>
          <p:sp>
            <p:nvSpPr>
              <p:cNvPr id="2064" name="椭圆 15"/>
              <p:cNvSpPr>
                <a:spLocks noChangeArrowheads="1"/>
              </p:cNvSpPr>
              <p:nvPr/>
            </p:nvSpPr>
            <p:spPr bwMode="auto">
              <a:xfrm>
                <a:off x="10510" y="243"/>
                <a:ext cx="120" cy="121"/>
              </a:xfrm>
              <a:prstGeom prst="ellipse">
                <a:avLst/>
              </a:prstGeom>
              <a:noFill/>
              <a:ln w="25400">
                <a:solidFill>
                  <a:srgbClr val="00BED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51" name="矩形 24"/>
          <p:cNvSpPr>
            <a:spLocks noChangeArrowheads="1"/>
          </p:cNvSpPr>
          <p:nvPr/>
        </p:nvSpPr>
        <p:spPr bwMode="auto">
          <a:xfrm>
            <a:off x="-9525" y="6435725"/>
            <a:ext cx="12199938" cy="431800"/>
          </a:xfrm>
          <a:prstGeom prst="rect">
            <a:avLst/>
          </a:prstGeom>
          <a:solidFill>
            <a:srgbClr val="595959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2" name="组合 32"/>
          <p:cNvGrpSpPr/>
          <p:nvPr userDrawn="1"/>
        </p:nvGrpSpPr>
        <p:grpSpPr>
          <a:xfrm>
            <a:off x="696913" y="19050"/>
            <a:ext cx="1470025" cy="985838"/>
            <a:chOff x="0" y="0"/>
            <a:chExt cx="3086" cy="2069"/>
          </a:xfrm>
        </p:grpSpPr>
        <p:sp>
          <p:nvSpPr>
            <p:cNvPr id="2058" name="矩形 29"/>
            <p:cNvSpPr>
              <a:spLocks noChangeArrowheads="1"/>
            </p:cNvSpPr>
            <p:nvPr/>
          </p:nvSpPr>
          <p:spPr bwMode="auto">
            <a:xfrm>
              <a:off x="0" y="0"/>
              <a:ext cx="3086" cy="243"/>
            </a:xfrm>
            <a:prstGeom prst="rect">
              <a:avLst/>
            </a:prstGeom>
            <a:solidFill>
              <a:srgbClr val="00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59" name="图片 30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" y="377"/>
              <a:ext cx="2352" cy="169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54" name="图片 51" descr="7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89975" y="6473825"/>
            <a:ext cx="493713" cy="30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TextBox 52"/>
          <p:cNvSpPr txBox="1">
            <a:spLocks noChangeArrowheads="1"/>
          </p:cNvSpPr>
          <p:nvPr/>
        </p:nvSpPr>
        <p:spPr bwMode="auto">
          <a:xfrm>
            <a:off x="9131300" y="6475413"/>
            <a:ext cx="2974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电子线路设计、测试与实验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96875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标题占位符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11480" indent="-41148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lvl="1" indent="-34290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305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875" lvl="3" indent="-274955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305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21" name="页脚占位符 2"/>
          <p:cNvSpPr>
            <a:spLocks noGrp="1"/>
          </p:cNvSpPr>
          <p:nvPr>
            <p:ph type="ftr" sz="quarter"/>
          </p:nvPr>
        </p:nvSpPr>
        <p:spPr>
          <a:xfrm>
            <a:off x="396875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75" name="组合 24"/>
          <p:cNvGrpSpPr/>
          <p:nvPr userDrawn="1"/>
        </p:nvGrpSpPr>
        <p:grpSpPr>
          <a:xfrm>
            <a:off x="2525713" y="2598738"/>
            <a:ext cx="6370637" cy="1362075"/>
            <a:chOff x="0" y="237"/>
            <a:chExt cx="10032" cy="2145"/>
          </a:xfrm>
        </p:grpSpPr>
        <p:sp>
          <p:nvSpPr>
            <p:cNvPr id="3091" name="矩形 23"/>
            <p:cNvSpPr>
              <a:spLocks noChangeArrowheads="1"/>
            </p:cNvSpPr>
            <p:nvPr/>
          </p:nvSpPr>
          <p:spPr bwMode="auto">
            <a:xfrm>
              <a:off x="0" y="237"/>
              <a:ext cx="2145" cy="2145"/>
            </a:xfrm>
            <a:prstGeom prst="rect">
              <a:avLst/>
            </a:prstGeom>
            <a:solidFill>
              <a:srgbClr val="00BED1"/>
            </a:solidFill>
            <a:ln w="12700">
              <a:solidFill>
                <a:srgbClr val="00BED1"/>
              </a:solidFill>
              <a:beve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092" name="组合 16"/>
            <p:cNvGrpSpPr/>
            <p:nvPr/>
          </p:nvGrpSpPr>
          <p:grpSpPr>
            <a:xfrm>
              <a:off x="1700" y="1821"/>
              <a:ext cx="8332" cy="327"/>
              <a:chOff x="0" y="0"/>
              <a:chExt cx="7157" cy="282"/>
            </a:xfrm>
          </p:grpSpPr>
          <p:cxnSp>
            <p:nvCxnSpPr>
              <p:cNvPr id="3093" name="直接连接符 13"/>
              <p:cNvCxnSpPr/>
              <p:nvPr userDrawn="1"/>
            </p:nvCxnSpPr>
            <p:spPr>
              <a:xfrm>
                <a:off x="0" y="0"/>
                <a:ext cx="6643" cy="0"/>
              </a:xfrm>
              <a:prstGeom prst="line">
                <a:avLst/>
              </a:prstGeom>
              <a:ln w="19050" cap="flat" cmpd="sng">
                <a:solidFill>
                  <a:srgbClr val="00BED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cxnSp>
          <p:cxnSp>
            <p:nvCxnSpPr>
              <p:cNvPr id="3094" name="直接连接符 14"/>
              <p:cNvCxnSpPr/>
              <p:nvPr userDrawn="1"/>
            </p:nvCxnSpPr>
            <p:spPr>
              <a:xfrm>
                <a:off x="6643" y="0"/>
                <a:ext cx="514" cy="282"/>
              </a:xfrm>
              <a:prstGeom prst="line">
                <a:avLst/>
              </a:prstGeom>
              <a:ln w="19050" cap="flat" cmpd="sng">
                <a:solidFill>
                  <a:srgbClr val="00BED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cxnSp>
        </p:grpSp>
      </p:grpSp>
      <p:sp>
        <p:nvSpPr>
          <p:cNvPr id="3076" name="矩形 19"/>
          <p:cNvSpPr>
            <a:spLocks noChangeArrowheads="1"/>
          </p:cNvSpPr>
          <p:nvPr/>
        </p:nvSpPr>
        <p:spPr bwMode="auto">
          <a:xfrm>
            <a:off x="1588" y="6434138"/>
            <a:ext cx="12195175" cy="431800"/>
          </a:xfrm>
          <a:prstGeom prst="rect">
            <a:avLst/>
          </a:prstGeom>
          <a:solidFill>
            <a:srgbClr val="595959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077" name="图片 51" descr="7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9975" y="6473825"/>
            <a:ext cx="493713" cy="30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TextBox 52"/>
          <p:cNvSpPr txBox="1">
            <a:spLocks noChangeArrowheads="1"/>
          </p:cNvSpPr>
          <p:nvPr/>
        </p:nvSpPr>
        <p:spPr bwMode="auto">
          <a:xfrm>
            <a:off x="9131300" y="6475413"/>
            <a:ext cx="2974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7575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电子线路设计、测试与实验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7575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872538" y="3811588"/>
            <a:ext cx="127000" cy="127000"/>
          </a:xfrm>
          <a:prstGeom prst="ellipse">
            <a:avLst/>
          </a:prstGeom>
          <a:noFill/>
          <a:ln>
            <a:solidFill>
              <a:srgbClr val="00BE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80" name="组合 31"/>
          <p:cNvGrpSpPr/>
          <p:nvPr userDrawn="1"/>
        </p:nvGrpSpPr>
        <p:grpSpPr>
          <a:xfrm>
            <a:off x="2262188" y="312738"/>
            <a:ext cx="8856662" cy="814387"/>
            <a:chOff x="0" y="131"/>
            <a:chExt cx="10630" cy="954"/>
          </a:xfrm>
        </p:grpSpPr>
        <p:pic>
          <p:nvPicPr>
            <p:cNvPr id="3086" name="图片 43" descr="6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16" y="131"/>
              <a:ext cx="822" cy="49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087" name="组合 16"/>
            <p:cNvGrpSpPr/>
            <p:nvPr/>
          </p:nvGrpSpPr>
          <p:grpSpPr>
            <a:xfrm>
              <a:off x="0" y="721"/>
              <a:ext cx="10630" cy="364"/>
              <a:chOff x="0" y="0"/>
              <a:chExt cx="10630" cy="364"/>
            </a:xfrm>
          </p:grpSpPr>
          <p:cxnSp>
            <p:nvCxnSpPr>
              <p:cNvPr id="3088" name="直接连接符 13"/>
              <p:cNvCxnSpPr/>
              <p:nvPr/>
            </p:nvCxnSpPr>
            <p:spPr>
              <a:xfrm>
                <a:off x="0" y="0"/>
                <a:ext cx="9997" cy="0"/>
              </a:xfrm>
              <a:prstGeom prst="line">
                <a:avLst/>
              </a:prstGeom>
              <a:ln w="19050" cap="flat" cmpd="sng">
                <a:solidFill>
                  <a:srgbClr val="00BED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cxnSp>
          <p:cxnSp>
            <p:nvCxnSpPr>
              <p:cNvPr id="3089" name="直接连接符 14"/>
              <p:cNvCxnSpPr/>
              <p:nvPr/>
            </p:nvCxnSpPr>
            <p:spPr>
              <a:xfrm>
                <a:off x="9996" y="2"/>
                <a:ext cx="514" cy="282"/>
              </a:xfrm>
              <a:prstGeom prst="line">
                <a:avLst/>
              </a:prstGeom>
              <a:ln w="19050" cap="flat" cmpd="sng">
                <a:solidFill>
                  <a:srgbClr val="00BED1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cxnSp>
          <p:sp>
            <p:nvSpPr>
              <p:cNvPr id="3090" name="椭圆 15"/>
              <p:cNvSpPr>
                <a:spLocks noChangeArrowheads="1"/>
              </p:cNvSpPr>
              <p:nvPr/>
            </p:nvSpPr>
            <p:spPr bwMode="auto">
              <a:xfrm>
                <a:off x="10510" y="243"/>
                <a:ext cx="120" cy="121"/>
              </a:xfrm>
              <a:prstGeom prst="ellipse">
                <a:avLst/>
              </a:prstGeom>
              <a:noFill/>
              <a:ln w="25400">
                <a:solidFill>
                  <a:srgbClr val="00BED1"/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81" name="文本占位符 2"/>
          <p:cNvSpPr>
            <a:spLocks noGrp="1"/>
          </p:cNvSpPr>
          <p:nvPr>
            <p:ph type="body" idx="1"/>
          </p:nvPr>
        </p:nvSpPr>
        <p:spPr>
          <a:xfrm>
            <a:off x="4081463" y="2652713"/>
            <a:ext cx="7583487" cy="882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82" name="标题占位符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面包板</a:t>
            </a:r>
            <a:endParaRPr lang="zh-CN" altLang="en-US" dirty="0"/>
          </a:p>
        </p:txBody>
      </p:sp>
      <p:grpSp>
        <p:nvGrpSpPr>
          <p:cNvPr id="3083" name="组合 32"/>
          <p:cNvGrpSpPr/>
          <p:nvPr userDrawn="1"/>
        </p:nvGrpSpPr>
        <p:grpSpPr>
          <a:xfrm>
            <a:off x="696913" y="19050"/>
            <a:ext cx="1470025" cy="985838"/>
            <a:chOff x="0" y="0"/>
            <a:chExt cx="3086" cy="2069"/>
          </a:xfrm>
        </p:grpSpPr>
        <p:sp>
          <p:nvSpPr>
            <p:cNvPr id="3084" name="矩形 29"/>
            <p:cNvSpPr>
              <a:spLocks noChangeArrowheads="1"/>
            </p:cNvSpPr>
            <p:nvPr/>
          </p:nvSpPr>
          <p:spPr bwMode="auto">
            <a:xfrm>
              <a:off x="0" y="0"/>
              <a:ext cx="3086" cy="243"/>
            </a:xfrm>
            <a:prstGeom prst="rect">
              <a:avLst/>
            </a:prstGeom>
            <a:solidFill>
              <a:srgbClr val="00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085" name="图片 30" descr="log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" y="377"/>
              <a:ext cx="2352" cy="1693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BED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4800" kern="1200">
          <a:solidFill>
            <a:srgbClr val="00BED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lvl="1" indent="-227330" algn="just" rtl="0" eaLnBrk="0" fontAlgn="base" hangingPunct="0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7330" algn="just" rtl="0" eaLnBrk="0" fontAlgn="base" hangingPunct="0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7330" algn="just" rtl="0" eaLnBrk="0" fontAlgn="base" hangingPunct="0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lvl="4" indent="-227330" algn="just" rtl="0" eaLnBrk="0" fontAlgn="base" hangingPunct="0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lvl="5" indent="-228600" algn="just" defTabSz="914400" eaLnBrk="1" fontAlgn="base" latinLnBrk="0" hangingPunct="1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6pPr>
      <a:lvl7pPr marL="2971800" lvl="6" indent="-228600" algn="just" defTabSz="914400" eaLnBrk="1" fontAlgn="base" latinLnBrk="0" hangingPunct="1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7pPr>
      <a:lvl8pPr marL="3429000" lvl="7" indent="-228600" algn="just" defTabSz="914400" eaLnBrk="1" fontAlgn="base" latinLnBrk="0" hangingPunct="1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8pPr>
      <a:lvl9pPr marL="3886200" lvl="8" indent="-228600" algn="just" defTabSz="914400" eaLnBrk="1" fontAlgn="base" latinLnBrk="0" hangingPunct="1">
        <a:lnSpc>
          <a:spcPct val="120000"/>
        </a:lnSpc>
        <a:spcBef>
          <a:spcPct val="10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43" descr="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7638" y="2667000"/>
            <a:ext cx="292100" cy="17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 Box 7"/>
          <p:cNvSpPr txBox="1"/>
          <p:nvPr/>
        </p:nvSpPr>
        <p:spPr>
          <a:xfrm>
            <a:off x="3441700" y="2098675"/>
            <a:ext cx="5280025" cy="902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 电子与信息工程系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王振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文本框 12294"/>
          <p:cNvSpPr txBox="1"/>
          <p:nvPr/>
        </p:nvSpPr>
        <p:spPr>
          <a:xfrm>
            <a:off x="2708275" y="1285875"/>
            <a:ext cx="7016750" cy="792163"/>
          </a:xfrm>
          <a:prstGeom prst="rect">
            <a:avLst/>
          </a:prstGeom>
          <a:noFill/>
          <a:ln w="12700" cap="flat" cmpd="sng">
            <a:solidFill>
              <a:srgbClr val="00BED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00BED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4200" b="1" dirty="0">
                <a:solidFill>
                  <a:srgbClr val="00BED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电子线路设计、测试与实验</a:t>
            </a:r>
            <a:endParaRPr lang="zh-CN" altLang="en-US" sz="4200" b="1" dirty="0">
              <a:solidFill>
                <a:srgbClr val="00BED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221" name="图片 15" descr="图片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-15875"/>
            <a:ext cx="2278063" cy="1035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12" descr="logo华科文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-1587"/>
            <a:ext cx="3408363" cy="1287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3555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3556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3138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创建新的</a:t>
            </a: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Verilog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源文件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）此时出现一个项目的框架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可以允许使用者开始进行项目的设计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）创建新的设计文件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: 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Project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New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 Source;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选择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Verilog Module,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并设定文件名称为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led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5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6425" y="1384300"/>
            <a:ext cx="6200775" cy="500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457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4580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创建新的</a:t>
            </a: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Verilog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源文件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next,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出现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New Source Wizard,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设定此设计的输出输入信号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458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8475" y="1573213"/>
            <a:ext cx="5932488" cy="4791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5603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5604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创建新的</a:t>
            </a: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Verilog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源文件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next,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出现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Summary,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设点击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finish,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完成此设计的输出输入信号定义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560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225" y="1466850"/>
            <a:ext cx="6350000" cy="498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6627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6628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7196138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创建新的</a:t>
            </a: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Verilog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源文件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5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finish;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此时项目加入此模块之后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在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Sourcees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的窗口中会出现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led.v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的编辑窗口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6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 在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Project Navigator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右边的工作区可以看到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LED.v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的文件内容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此时可以修改或改变设计内容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在修改完成之后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利用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File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Save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来储存文件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 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7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）在撰写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LED.v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内容之时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可以參考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ISE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所附的语言模板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Language Template.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在本实验中我们需要了解计数器模块，点击软件界面上方的语言模板的快捷键，然后选择“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Verilog _ Synthesis Constructs _ Coding Examples _ Counters”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，然后选择所需的计数器类型以做参考。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7651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7652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763588" y="1141413"/>
            <a:ext cx="7659687" cy="544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Verdana" panose="020B0604030504040204" pitchFamily="34" charset="0"/>
              </a:rPr>
              <a:t>实验代码如下： </a:t>
            </a:r>
            <a:endParaRPr lang="zh-CN" altLang="en-US" sz="24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//////////////////////////////////////////////////////////////////////////////////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 Company: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 Engineer: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 Create Date:    12:07:24 06/21/2011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 Design Name: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 Module Name:    led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//////////////////////////////////////////////////////////////////////////////////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module led(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 input clk,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 input reset,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 output [3:0] led_out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 );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reg [26:0] counter;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always @(posedge clk) 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	begin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	   if (reset)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		   counter &lt;= 0;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		else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   counter &lt;= counter + 1;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   end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	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	//assign led_out = counter[3:0];      // </a:t>
            </a:r>
            <a:r>
              <a:rPr lang="zh-CN" altLang="en-US" sz="1000" dirty="0">
                <a:latin typeface="Verdana" panose="020B0604030504040204" pitchFamily="34" charset="0"/>
              </a:rPr>
              <a:t>仿真时将</a:t>
            </a:r>
            <a:r>
              <a:rPr lang="en-US" altLang="zh-CN" sz="1000" dirty="0">
                <a:latin typeface="Verdana" panose="020B0604030504040204" pitchFamily="34" charset="0"/>
              </a:rPr>
              <a:t>counter</a:t>
            </a:r>
            <a:r>
              <a:rPr lang="zh-CN" altLang="en-US" sz="1000" dirty="0">
                <a:latin typeface="Verdana" panose="020B0604030504040204" pitchFamily="34" charset="0"/>
              </a:rPr>
              <a:t>的低</a:t>
            </a:r>
            <a:r>
              <a:rPr lang="en-US" altLang="zh-CN" sz="1000" dirty="0">
                <a:latin typeface="Verdana" panose="020B0604030504040204" pitchFamily="34" charset="0"/>
              </a:rPr>
              <a:t>4</a:t>
            </a:r>
            <a:r>
              <a:rPr lang="zh-CN" altLang="en-US" sz="1000" dirty="0">
                <a:latin typeface="Verdana" panose="020B0604030504040204" pitchFamily="34" charset="0"/>
              </a:rPr>
              <a:t>位传给</a:t>
            </a:r>
            <a:r>
              <a:rPr lang="en-US" altLang="zh-CN" sz="1000" dirty="0">
                <a:latin typeface="Verdana" panose="020B0604030504040204" pitchFamily="34" charset="0"/>
              </a:rPr>
              <a:t>led_out</a:t>
            </a:r>
            <a:r>
              <a:rPr lang="zh-CN" altLang="en-US" sz="1000" dirty="0">
                <a:latin typeface="Verdana" panose="020B0604030504040204" pitchFamily="34" charset="0"/>
              </a:rPr>
              <a:t>以提高频率，加快仿真速度</a:t>
            </a:r>
            <a:endParaRPr lang="zh-CN" altLang="en-US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000" dirty="0">
                <a:latin typeface="Verdana" panose="020B0604030504040204" pitchFamily="34" charset="0"/>
              </a:rPr>
              <a:t>	</a:t>
            </a:r>
            <a:r>
              <a:rPr lang="en-US" altLang="zh-CN" sz="1000" dirty="0">
                <a:latin typeface="Verdana" panose="020B0604030504040204" pitchFamily="34" charset="0"/>
              </a:rPr>
              <a:t>assign led_out = counter[26:23];    // </a:t>
            </a:r>
            <a:r>
              <a:rPr lang="zh-CN" altLang="en-US" sz="1000" dirty="0">
                <a:latin typeface="Verdana" panose="020B0604030504040204" pitchFamily="34" charset="0"/>
              </a:rPr>
              <a:t>实际下载时将</a:t>
            </a:r>
            <a:r>
              <a:rPr lang="en-US" altLang="zh-CN" sz="1000" dirty="0">
                <a:latin typeface="Verdana" panose="020B0604030504040204" pitchFamily="34" charset="0"/>
              </a:rPr>
              <a:t>counter</a:t>
            </a:r>
            <a:r>
              <a:rPr lang="zh-CN" altLang="en-US" sz="1000" dirty="0">
                <a:latin typeface="Verdana" panose="020B0604030504040204" pitchFamily="34" charset="0"/>
              </a:rPr>
              <a:t>的高</a:t>
            </a:r>
            <a:r>
              <a:rPr lang="en-US" altLang="zh-CN" sz="1000" dirty="0">
                <a:latin typeface="Verdana" panose="020B0604030504040204" pitchFamily="34" charset="0"/>
              </a:rPr>
              <a:t>4</a:t>
            </a:r>
            <a:r>
              <a:rPr lang="zh-CN" altLang="en-US" sz="1000" dirty="0">
                <a:latin typeface="Verdana" panose="020B0604030504040204" pitchFamily="34" charset="0"/>
              </a:rPr>
              <a:t>位传给</a:t>
            </a:r>
            <a:r>
              <a:rPr lang="en-US" altLang="zh-CN" sz="1000" dirty="0">
                <a:latin typeface="Verdana" panose="020B0604030504040204" pitchFamily="34" charset="0"/>
              </a:rPr>
              <a:t>led_out</a:t>
            </a:r>
            <a:r>
              <a:rPr lang="zh-CN" altLang="en-US" sz="1000" dirty="0">
                <a:latin typeface="Verdana" panose="020B0604030504040204" pitchFamily="34" charset="0"/>
              </a:rPr>
              <a:t>以降低频率，看到</a:t>
            </a:r>
            <a:r>
              <a:rPr lang="en-US" altLang="zh-CN" sz="1000" dirty="0">
                <a:latin typeface="Verdana" panose="020B0604030504040204" pitchFamily="34" charset="0"/>
              </a:rPr>
              <a:t>led</a:t>
            </a:r>
            <a:r>
              <a:rPr lang="zh-CN" altLang="en-US" sz="1000" dirty="0">
                <a:latin typeface="Verdana" panose="020B0604030504040204" pitchFamily="34" charset="0"/>
              </a:rPr>
              <a:t>灯闪烁</a:t>
            </a:r>
            <a:endParaRPr lang="zh-CN" altLang="en-US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Verdana" panose="020B0604030504040204" pitchFamily="34" charset="0"/>
              </a:rPr>
              <a:t>endmodule</a:t>
            </a:r>
            <a:endParaRPr lang="en-US" altLang="zh-CN" sz="1000" dirty="0">
              <a:latin typeface="Verdana" panose="020B060403050404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US" altLang="zh-CN" sz="1000" dirty="0">
              <a:latin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0675" y="3475038"/>
            <a:ext cx="8636000" cy="16303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//assign led_out = counter[3:0];      </a:t>
            </a:r>
            <a:endParaRPr lang="en-US" altLang="zh-CN" sz="2000" dirty="0">
              <a:solidFill>
                <a:srgbClr val="00BED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// 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仿真时将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counter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的低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位传给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led_out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以提高频率，加快仿真速度</a:t>
            </a:r>
            <a:endParaRPr lang="zh-CN" altLang="en-US" sz="2000" dirty="0">
              <a:solidFill>
                <a:srgbClr val="00BED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assign led_out = counter[26:23];    </a:t>
            </a:r>
            <a:endParaRPr lang="en-US" altLang="zh-CN" sz="2000" dirty="0">
              <a:solidFill>
                <a:srgbClr val="00BED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// 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实际下载时将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counter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的高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位传给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led_out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以降低频率，看到</a:t>
            </a:r>
            <a:r>
              <a:rPr lang="en-US" altLang="zh-CN" sz="2000" dirty="0">
                <a:solidFill>
                  <a:srgbClr val="00BED1"/>
                </a:solidFill>
                <a:latin typeface="Verdana" panose="020B0604030504040204" pitchFamily="34" charset="0"/>
              </a:rPr>
              <a:t>led</a:t>
            </a:r>
            <a:r>
              <a:rPr lang="zh-CN" altLang="en-US" sz="2000" dirty="0">
                <a:solidFill>
                  <a:srgbClr val="00BED1"/>
                </a:solidFill>
                <a:latin typeface="Verdana" panose="020B0604030504040204" pitchFamily="34" charset="0"/>
              </a:rPr>
              <a:t>灯闪烁</a:t>
            </a:r>
            <a:endParaRPr lang="zh-CN" altLang="en-US" sz="2000" dirty="0">
              <a:solidFill>
                <a:srgbClr val="00BED1"/>
              </a:solidFill>
              <a:latin typeface="Verdana" panose="020B0604030504040204" pitchFamily="34" charset="0"/>
            </a:endParaRPr>
          </a:p>
          <a:p>
            <a:endParaRPr lang="zh-CN" altLang="en-US" sz="2000" dirty="0">
              <a:solidFill>
                <a:srgbClr val="00BED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2750" y="5724525"/>
            <a:ext cx="6675438" cy="3841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8675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8676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）双击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Synthesize - </a:t>
            </a:r>
            <a:r>
              <a:rPr kumimoji="0" lang="en-US" altLang="zh-CN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xst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进行编译纠错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以确认设计的正确与否。</a:t>
            </a:r>
            <a:endParaRPr kumimoji="0" lang="zh-CN" altLang="en-US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）点开综合选项，双击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View RTL Schematic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，并选择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Start with a schematic of the top-level block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选项</a:t>
            </a:r>
            <a:endParaRPr kumimoji="0" lang="zh-CN" altLang="en-US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67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5" y="1339850"/>
            <a:ext cx="7078663" cy="511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5195888" y="4471988"/>
            <a:ext cx="1617663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969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9700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OK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，出现设计的整个电路模块图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0" y="1473200"/>
            <a:ext cx="6121400" cy="4794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0723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0724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）直接双击电路顶层，查看内部电路模块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0" y="1473200"/>
            <a:ext cx="6264275" cy="487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1747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1748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5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）如果需要查看设计内部具体有哪些实际资源组成，则可以点开综合选项，双击“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view technology schematic”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0" y="1473200"/>
            <a:ext cx="7158038" cy="4849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2771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2772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6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OK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，出现设计顶层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913" y="1466850"/>
            <a:ext cx="6276975" cy="491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43" descr="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213" y="3935413"/>
            <a:ext cx="292100" cy="176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7"/>
          <p:cNvSpPr txBox="1"/>
          <p:nvPr/>
        </p:nvSpPr>
        <p:spPr>
          <a:xfrm>
            <a:off x="1339850" y="3251200"/>
            <a:ext cx="5280025" cy="103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华中科技大学电子与信息工程系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王振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33450" y="3136900"/>
            <a:ext cx="5646738" cy="0"/>
          </a:xfrm>
          <a:prstGeom prst="line">
            <a:avLst/>
          </a:prstGeom>
          <a:ln w="34925">
            <a:solidFill>
              <a:srgbClr val="D4D4D4"/>
            </a:solidFill>
            <a:prstDash val="sysDot"/>
          </a:ln>
          <a:effectLst>
            <a:outerShdw blurRad="88900" dist="38100" dir="5400000" algn="ctr" rotWithShape="0">
              <a:schemeClr val="accent3">
                <a:lumMod val="50000"/>
                <a:alpha val="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文本框 12294"/>
          <p:cNvSpPr txBox="1"/>
          <p:nvPr/>
        </p:nvSpPr>
        <p:spPr>
          <a:xfrm>
            <a:off x="469900" y="1558925"/>
            <a:ext cx="5554663" cy="5857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BED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00BED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EDA</a:t>
            </a:r>
            <a:r>
              <a:rPr lang="zh-CN" altLang="en-US" sz="3200" b="1" dirty="0">
                <a:solidFill>
                  <a:srgbClr val="00BED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软件使用与组合逻辑设计</a:t>
            </a:r>
            <a:endParaRPr lang="zh-CN" altLang="en-US" sz="3200" dirty="0">
              <a:solidFill>
                <a:srgbClr val="00BED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270" name="图片 12" descr="logo华科文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14288"/>
            <a:ext cx="3408362" cy="1287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14" descr="https://timgsa.baidu.com/timg?image&amp;quality=80&amp;size=b9999_10000&amp;sec=1490177423030&amp;di=f0b38d77840ce31939933169669efba0&amp;imgtype=0&amp;src=http%3A%2F%2Fimage-7.verycd.com%2Fd56cd65c977c3f181bcc85365287e6e591123%2528600x%2529%2Fthum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88" y="779463"/>
            <a:ext cx="4714875" cy="4714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3795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3796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2538" y="1473200"/>
            <a:ext cx="3163888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7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）直接双击顶层电路，则可以看到设计的内部电路是由哪些资源组成的。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379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938" y="1433513"/>
            <a:ext cx="6680200" cy="498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481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4820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5076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编译检查并查看电路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8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）在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Processes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的窗口中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直接以鼠标双击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Generate Programming File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的选项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此时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ISE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会自动执行并产生可以下载的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.bit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类型文件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此步骤是最直接验证设计工作的正确性与否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.---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可以等待仿真验证后再执行。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9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）若在每一个步骤后都出现绿色的打勾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代表程序成功跑完而没有错误和警告。若有黄色的警告，一般可以忽略。若有一个程序都出现红色打叉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[X]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的符号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代表有错误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可以依显示结果来侦错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 ---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可以等待仿真验证后再执行。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482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9975" y="1695450"/>
            <a:ext cx="6783388" cy="435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5843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5844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设计仿真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点击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led 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HDL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文件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创建一个新的测试平台源文件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Project 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New Source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在源文件向导里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点击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Verilog Test Fixture 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作为源文件类型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输入文件名称为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test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84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1575" y="1473200"/>
            <a:ext cx="4841875" cy="4897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6867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6868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设计仿真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一直点击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直到点击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finish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自动生成</a:t>
            </a:r>
            <a:r>
              <a:rPr kumimoji="0" lang="en-US" altLang="zh-CN" b="1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test.v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的测试模板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在此基础上编辑输入激励：时钟周期设定为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10ns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，复位信号为高持续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500ns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后，再将复位信号置低。</a:t>
            </a:r>
            <a:endParaRPr kumimoji="0" lang="zh-CN" altLang="en-US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7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6425" y="1573213"/>
            <a:ext cx="6267450" cy="477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7891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7892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10548938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设计仿真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在实际烧录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FGPA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之前，为了验证设计的正确性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可以先利用测试模板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(</a:t>
            </a:r>
            <a:r>
              <a:rPr kumimoji="0" lang="en-US" altLang="zh-CN" kern="1200" cap="none" spc="0" normalizeH="0" baseline="0" noProof="0" dirty="0" err="1">
                <a:latin typeface="+mj-ea"/>
                <a:ea typeface="+mj-ea"/>
                <a:cs typeface="+mn-cs"/>
              </a:rPr>
              <a:t>Testbench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)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来验证设计的正确性。在这里请注意一下，为了加快仿真进程，仿真时将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counter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的低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位传给</a:t>
            </a:r>
            <a:r>
              <a:rPr kumimoji="0" lang="en-US" altLang="zh-CN" kern="1200" cap="none" spc="0" normalizeH="0" baseline="0" noProof="0" dirty="0" err="1">
                <a:latin typeface="+mj-ea"/>
                <a:ea typeface="+mj-ea"/>
                <a:cs typeface="+mn-cs"/>
              </a:rPr>
              <a:t>led_out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以提高频率，更快地看到输出仿真结果。这时，将代码</a:t>
            </a:r>
            <a:r>
              <a:rPr kumimoji="0" lang="en-US" altLang="zh-CN" kern="1200" cap="none" spc="0" normalizeH="0" baseline="0" noProof="0" dirty="0" err="1">
                <a:latin typeface="+mj-ea"/>
                <a:ea typeface="+mj-ea"/>
                <a:cs typeface="+mn-cs"/>
              </a:rPr>
              <a:t>led.v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的第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37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行使能，第</a:t>
            </a:r>
            <a:r>
              <a:rPr kumimoji="0" lang="en-US" altLang="zh-CN" kern="1200" cap="none" spc="0" normalizeH="0" baseline="0" noProof="0" dirty="0">
                <a:latin typeface="+mj-ea"/>
                <a:ea typeface="+mj-ea"/>
                <a:cs typeface="+mn-cs"/>
              </a:rPr>
              <a:t>38</a:t>
            </a:r>
            <a:r>
              <a:rPr kumimoji="0" lang="zh-CN" altLang="en-US" kern="1200" cap="none" spc="0" normalizeH="0" baseline="0" noProof="0" dirty="0">
                <a:latin typeface="+mj-ea"/>
                <a:ea typeface="+mj-ea"/>
                <a:cs typeface="+mn-cs"/>
              </a:rPr>
              <a:t>行不使能，然后保存。</a:t>
            </a:r>
            <a:endParaRPr kumimoji="0" lang="zh-CN" altLang="en-US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89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3117850"/>
            <a:ext cx="11785600" cy="53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8915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8916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设计仿真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(3)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保存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test.v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。选择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sources for Simulation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双击“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Behavior Check syntax”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891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938" y="1955800"/>
            <a:ext cx="6696075" cy="3616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3993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9940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设计仿真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双击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Simulate Behavioral Model ,ISE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仿真器打开并开始仿真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,</a:t>
            </a:r>
            <a:r>
              <a:rPr kumimoji="0" lang="zh-CN" altLang="en-US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将图形界面缩小到合适的界面，其仿真结果如图所示</a:t>
            </a:r>
            <a:r>
              <a:rPr kumimoji="0" lang="en-US" altLang="zh-CN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994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638" y="3814763"/>
            <a:ext cx="11344275" cy="162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40963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40964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5" name="文本框 1"/>
          <p:cNvSpPr txBox="1"/>
          <p:nvPr/>
        </p:nvSpPr>
        <p:spPr>
          <a:xfrm>
            <a:off x="557213" y="1473200"/>
            <a:ext cx="6478587" cy="2030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solidFill>
                  <a:srgbClr val="0033CC"/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dirty="0">
                <a:solidFill>
                  <a:srgbClr val="0033CC"/>
                </a:solidFill>
                <a:latin typeface="宋体" panose="02010600030101010101" pitchFamily="2" charset="-122"/>
              </a:rPr>
              <a:t>设计仿真</a:t>
            </a:r>
            <a:endParaRPr lang="en-US" altLang="zh-CN" b="1" dirty="0">
              <a:solidFill>
                <a:srgbClr val="0033CC"/>
              </a:solidFill>
              <a:latin typeface="宋体" panose="02010600030101010101" pitchFamily="2" charset="-122"/>
            </a:endParaRPr>
          </a:p>
          <a:p>
            <a:pPr>
              <a:buAutoNum type="arabicPeriod"/>
            </a:pPr>
            <a:endParaRPr lang="en-US" altLang="zh-CN" b="1" dirty="0">
              <a:solidFill>
                <a:srgbClr val="0033CC"/>
              </a:solidFill>
              <a:latin typeface="宋体" panose="02010600030101010101" pitchFamily="2" charset="-122"/>
              <a:ea typeface="楷体_GB231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(5) </a:t>
            </a:r>
            <a:r>
              <a:rPr lang="zh-CN" altLang="en-US" b="1" dirty="0">
                <a:latin typeface="宋体" panose="02010600030101010101" pitchFamily="2" charset="-122"/>
              </a:rPr>
              <a:t>我们也可以查看设计的内部信号。添加内部信号的步骤是</a:t>
            </a:r>
            <a:r>
              <a:rPr lang="en-US" altLang="zh-CN" b="1" dirty="0"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latin typeface="宋体" panose="02010600030101010101" pitchFamily="2" charset="-122"/>
              </a:rPr>
              <a:t>Isim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Instances and Processes</a:t>
            </a:r>
            <a:r>
              <a:rPr lang="zh-CN" altLang="en-US" b="1" dirty="0">
                <a:latin typeface="宋体" panose="02010600030101010101" pitchFamily="2" charset="-122"/>
              </a:rPr>
              <a:t>窗口中点选</a:t>
            </a:r>
            <a:r>
              <a:rPr lang="en-US" altLang="zh-CN" b="1" dirty="0">
                <a:latin typeface="宋体" panose="02010600030101010101" pitchFamily="2" charset="-122"/>
              </a:rPr>
              <a:t>test,</a:t>
            </a:r>
            <a:r>
              <a:rPr lang="zh-CN" altLang="en-US" b="1" dirty="0">
                <a:latin typeface="宋体" panose="02010600030101010101" pitchFamily="2" charset="-122"/>
              </a:rPr>
              <a:t>然后点击</a:t>
            </a:r>
            <a:r>
              <a:rPr lang="en-US" altLang="zh-CN" b="1" dirty="0">
                <a:latin typeface="宋体" panose="02010600030101010101" pitchFamily="2" charset="-122"/>
              </a:rPr>
              <a:t>UUT</a:t>
            </a:r>
            <a:r>
              <a:rPr lang="zh-CN" altLang="en-US" b="1" dirty="0">
                <a:latin typeface="宋体" panose="02010600030101010101" pitchFamily="2" charset="-122"/>
              </a:rPr>
              <a:t>，在</a:t>
            </a:r>
            <a:r>
              <a:rPr lang="en-US" altLang="zh-CN" b="1" dirty="0">
                <a:latin typeface="宋体" panose="02010600030101010101" pitchFamily="2" charset="-122"/>
              </a:rPr>
              <a:t>object</a:t>
            </a:r>
            <a:r>
              <a:rPr lang="zh-CN" altLang="en-US" b="1" dirty="0">
                <a:latin typeface="宋体" panose="02010600030101010101" pitchFamily="2" charset="-122"/>
              </a:rPr>
              <a:t>窗口则会出现全部信号：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b="1" dirty="0">
              <a:solidFill>
                <a:srgbClr val="0033CC"/>
              </a:solidFill>
              <a:latin typeface="宋体" panose="02010600030101010101" pitchFamily="2" charset="-122"/>
              <a:ea typeface="楷体_GB231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4096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2959100"/>
            <a:ext cx="11383963" cy="307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41987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41988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3138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创建约束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）设定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I/O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脚的位置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可以利用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LED.UCF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来设定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I/O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脚的位置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以得到正确的输出文件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Project 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 New Source.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设定输入的文件格式为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Implementation Constraints File,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文件名称为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led(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自动储存为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led.UCF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)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99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1088" y="1473200"/>
            <a:ext cx="4699000" cy="4754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43011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43012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3859213" cy="535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创建约束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）一直点击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next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，最后按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finish</a:t>
            </a:r>
            <a:endParaRPr kumimoji="0" lang="en-US" altLang="zh-CN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3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）选择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source for Implementation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选项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4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）点选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Sourcees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窗口内的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led.ucf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点击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processess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窗口里的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user constraints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，双击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edit constraints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txt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），输入后储存文件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. 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其中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,“LOC”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代表管脚定义，相关管脚定义请参考实验板使用手册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Basys2_rm.pdf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或参照表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4.3.1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；“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IOSTANDARD”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代表电平标准，实验中设定为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LVCMOS33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；“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SLEW”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代表信号的翻转速率，有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fast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和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slow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之分，默认是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slow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，时钟信号</a:t>
            </a:r>
            <a:r>
              <a:rPr kumimoji="0" lang="en-US" altLang="zh-CN" b="1" kern="1200" cap="none" spc="0" normalizeH="0" baseline="0" noProof="0" dirty="0" err="1">
                <a:latin typeface="+mj-ea"/>
                <a:ea typeface="+mj-ea"/>
                <a:cs typeface="+mn-cs"/>
              </a:rPr>
              <a:t>clk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变化比较快可设定为</a:t>
            </a:r>
            <a:r>
              <a:rPr kumimoji="0" lang="en-US" altLang="zh-CN" b="1" kern="1200" cap="none" spc="0" normalizeH="0" baseline="0" noProof="0" dirty="0">
                <a:latin typeface="+mj-ea"/>
                <a:ea typeface="+mj-ea"/>
                <a:cs typeface="+mn-cs"/>
              </a:rPr>
              <a:t>fast</a:t>
            </a:r>
            <a:r>
              <a:rPr kumimoji="0" lang="zh-CN" altLang="en-US" b="1" kern="1200" cap="none" spc="0" normalizeH="0" baseline="0" noProof="0" dirty="0">
                <a:latin typeface="+mj-ea"/>
                <a:ea typeface="+mj-ea"/>
                <a:cs typeface="+mn-cs"/>
              </a:rPr>
              <a:t>。</a:t>
            </a:r>
            <a:endParaRPr kumimoji="0" lang="zh-CN" altLang="en-US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301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0" y="1606550"/>
            <a:ext cx="7404100" cy="461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3"/>
          <p:cNvSpPr txBox="1"/>
          <p:nvPr/>
        </p:nvSpPr>
        <p:spPr>
          <a:xfrm>
            <a:off x="3109913" y="2151063"/>
            <a:ext cx="7842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chemeClr val="bg1"/>
                </a:solidFill>
              </a:rPr>
              <a:t>1</a:t>
            </a:r>
            <a:endParaRPr lang="en-US" altLang="zh-CN" sz="6000" b="1" dirty="0">
              <a:solidFill>
                <a:schemeClr val="bg1"/>
              </a:solidFill>
            </a:endParaRPr>
          </a:p>
        </p:txBody>
      </p:sp>
      <p:sp>
        <p:nvSpPr>
          <p:cNvPr id="15363" name="矩形 10"/>
          <p:cNvSpPr/>
          <p:nvPr/>
        </p:nvSpPr>
        <p:spPr>
          <a:xfrm>
            <a:off x="2649538" y="1303338"/>
            <a:ext cx="7640637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/>
              <a:t>使用</a:t>
            </a:r>
            <a:r>
              <a:rPr lang="en-US" altLang="zh-CN" sz="3200" b="1" dirty="0"/>
              <a:t>ISE</a:t>
            </a:r>
            <a:r>
              <a:rPr lang="zh-CN" altLang="en-US" sz="3200" b="1" dirty="0"/>
              <a:t>工具进行</a:t>
            </a:r>
            <a:r>
              <a:rPr lang="en-US" altLang="zh-CN" sz="3200" b="1" dirty="0"/>
              <a:t>EDA</a:t>
            </a:r>
            <a:r>
              <a:rPr lang="zh-CN" altLang="en-US" sz="3200" b="1" dirty="0"/>
              <a:t>设计的方法</a:t>
            </a:r>
            <a:endParaRPr lang="en-US" altLang="zh-CN" sz="3200" b="1" dirty="0"/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/>
              <a:t>本次课程实验内容</a:t>
            </a:r>
            <a:endParaRPr lang="en-US" altLang="zh-CN" sz="3200" b="1" dirty="0"/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3200" b="1" dirty="0"/>
              <a:t>NEXYS4</a:t>
            </a:r>
            <a:r>
              <a:rPr lang="zh-CN" altLang="en-US" sz="3200" b="1" dirty="0"/>
              <a:t>开发板说明（简介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自学）</a:t>
            </a:r>
            <a:endParaRPr lang="en-US" altLang="zh-CN" sz="3200" b="1" dirty="0"/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3200" b="1" dirty="0"/>
              <a:t>Verilog</a:t>
            </a:r>
            <a:r>
              <a:rPr lang="zh-CN" altLang="en-US" sz="3200" b="1" dirty="0"/>
              <a:t>基础语法（简介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自学）</a:t>
            </a:r>
            <a:endParaRPr lang="en-US" altLang="zh-CN" sz="3200" b="1" dirty="0"/>
          </a:p>
        </p:txBody>
      </p:sp>
      <p:sp>
        <p:nvSpPr>
          <p:cNvPr id="13316" name="标题 3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数字部分第一次课程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charRg st="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3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44035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44036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8899525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创建约束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( 5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）在执行设计之前，需将之前我们仿真时修改的代码给还原，将代码</a:t>
            </a:r>
            <a:r>
              <a:rPr kumimoji="0" lang="en-US" altLang="zh-CN" b="1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led.v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的第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37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行去能，第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行使能，然后保存。</a:t>
            </a:r>
            <a:endParaRPr kumimoji="0" lang="zh-CN" altLang="en-US" b="1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(6) 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重新执行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Generate Programming File, 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确认设计无误（即确认所有步骤后均出现绿色的打勾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表示无错或至少没有步骤出现红色打叉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的符号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表示没有不可容忍的错误）。</a:t>
            </a:r>
            <a:endParaRPr kumimoji="0" lang="zh-CN" altLang="en-US" b="1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4505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45060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213" y="1473200"/>
            <a:ext cx="8899525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b="1" kern="1200" cap="none" spc="0" normalizeH="0" baseline="0" noProof="0" dirty="0">
                <a:solidFill>
                  <a:srgbClr val="0033CC"/>
                </a:solidFill>
                <a:latin typeface="楷体_GB2312"/>
                <a:ea typeface="宋体" panose="02010600030101010101" pitchFamily="2" charset="-122"/>
                <a:cs typeface="+mn-cs"/>
              </a:rPr>
              <a:t>下载设计到实验板</a:t>
            </a: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endParaRPr kumimoji="0" lang="en-US" altLang="zh-CN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在完成设计验证之后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就可以将</a:t>
            </a:r>
            <a:r>
              <a:rPr kumimoji="0" lang="en-US" altLang="zh-CN" b="1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led.bit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写入到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FPGA 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内部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此时连接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BASYS2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实验板的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USB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下载线到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机，并打开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NEXYS4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实验板上的电源开关，在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机桌面点击</a:t>
            </a:r>
            <a:r>
              <a:rPr kumimoji="0" lang="zh-CN" altLang="en-US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开始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-&gt;</a:t>
            </a:r>
            <a:r>
              <a:rPr kumimoji="0" lang="en-US" altLang="zh-CN" b="1" kern="1200" cap="none" spc="0" normalizeH="0" baseline="0" noProof="0" dirty="0" err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Digilent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-&gt;Adept -&gt;adept</a:t>
            </a:r>
            <a:r>
              <a:rPr kumimoji="0" lang="en-US" altLang="zh-CN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，打开专门的下载工具。</a:t>
            </a:r>
            <a:endParaRPr kumimoji="0" lang="zh-CN" altLang="en-US" b="1" kern="1200" cap="none" spc="0" normalizeH="0" baseline="0" noProof="0" dirty="0">
              <a:solidFill>
                <a:srgbClr val="0033CC"/>
              </a:solidFill>
              <a:latin typeface="楷体_GB2312"/>
              <a:ea typeface="楷体_GB2312"/>
              <a:cs typeface="楷体_GB231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通过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adept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软件找到设计所在的目录，将最终生产的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FPGA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下载文件下载到实验开发板中。</a:t>
            </a:r>
            <a:endParaRPr kumimoji="0" lang="en-US" altLang="zh-CN" b="1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通过观察</a:t>
            </a:r>
            <a:r>
              <a:rPr kumimoji="0" lang="en-US" altLang="zh-CN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led</a:t>
            </a:r>
            <a:r>
              <a:rPr kumimoji="0" lang="zh-CN" altLang="en-US" b="1" kern="1200" cap="none" spc="0" normalizeH="0" baseline="0" noProof="0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灯的变化情况来验证设计的正确性</a:t>
            </a:r>
            <a:endParaRPr kumimoji="0" lang="en-US" altLang="zh-CN" b="1" kern="1200" cap="none" spc="0" normalizeH="0" baseline="0" noProof="0" dirty="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4079875" y="2660650"/>
            <a:ext cx="7561263" cy="860425"/>
          </a:xfrm>
        </p:spPr>
        <p:txBody>
          <a:bodyPr vert="horz" wrap="square" lIns="91440" tIns="45720" rIns="91440" bIns="45720" anchor="t" anchorCtr="0"/>
          <a:p>
            <a:pPr marL="0" indent="0">
              <a:buClrTx/>
              <a:buSzTx/>
              <a:buFont typeface="Arial" panose="020B0604020202020204" pitchFamily="34" charset="0"/>
            </a:pP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本次课程实验内容</a:t>
            </a:r>
            <a:endParaRPr lang="en-US" altLang="zh-CN" sz="36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Tx/>
              <a:buSzTx/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6084" name="标题 2"/>
          <p:cNvSpPr>
            <a:spLocks noGrp="1"/>
          </p:cNvSpPr>
          <p:nvPr>
            <p:ph type="title"/>
          </p:nvPr>
        </p:nvSpPr>
        <p:spPr>
          <a:xfrm>
            <a:off x="3251200" y="288925"/>
            <a:ext cx="6861175" cy="542925"/>
          </a:xfrm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本次课程实验内容</a:t>
            </a:r>
            <a:endParaRPr lang="en-US" altLang="zh-CN" dirty="0"/>
          </a:p>
        </p:txBody>
      </p:sp>
      <p:sp>
        <p:nvSpPr>
          <p:cNvPr id="47107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8813" y="822325"/>
            <a:ext cx="10671175" cy="31381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en-US" altLang="zh-CN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EDA</a:t>
            </a: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软件使用与组合逻辑设计</a:t>
            </a:r>
            <a:endParaRPr kumimoji="0" lang="en-US" altLang="zh-CN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时间周次：</a:t>
            </a:r>
            <a:r>
              <a:rPr kumimoji="0" lang="en-US" altLang="zh-CN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1,2</a:t>
            </a:r>
            <a:endParaRPr kumimoji="0" lang="en-US" altLang="zh-CN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</a:t>
            </a:r>
            <a:r>
              <a:rPr kumimoji="0" lang="en-US" altLang="zh-CN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由教师指定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座位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号分别实现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下列项目之一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数据选择器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p226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实验任务一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一位大小比较器（三灯指示，大于，等于，小于）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线译码器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线编码器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验收相关电路的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仿真与下载实现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实现功能，完成</a:t>
            </a:r>
            <a:r>
              <a:rPr kumimoji="0" lang="zh-CN" altLang="en-US" kern="1200" cap="none" spc="0" normalizeH="0" baseline="0" noProof="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设计、仿真和实现</a:t>
            </a:r>
            <a:endParaRPr kumimoji="0" lang="en-US" altLang="zh-CN" kern="1200" cap="none" spc="0" normalizeH="0" baseline="0" noProof="0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3645" y="3594100"/>
            <a:ext cx="5575300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本次课程实验内容</a:t>
            </a:r>
            <a:endParaRPr lang="en-US" altLang="zh-CN" dirty="0"/>
          </a:p>
        </p:txBody>
      </p:sp>
      <p:sp>
        <p:nvSpPr>
          <p:cNvPr id="48131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1063" y="1536700"/>
            <a:ext cx="10671175" cy="4338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实验报告要求</a:t>
            </a:r>
            <a:endParaRPr kumimoji="0" lang="en-US" altLang="zh-CN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实验名称</a:t>
            </a: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实验任务及要求</a:t>
            </a: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实验条件（实验仪器、软件、实验板等）</a:t>
            </a: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电路的设计过程：</a:t>
            </a: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组成框图、工作原理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电路设计（或源代码及注释）及仿真波形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调试过程：</a:t>
            </a: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调试步骤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调试中碰到的问题及解决方法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最后观察到的实验结果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实验的收获、体会与改进建议（含对实验课程看法）</a:t>
            </a: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4079875" y="2660650"/>
            <a:ext cx="7561263" cy="860425"/>
          </a:xfrm>
        </p:spPr>
        <p:txBody>
          <a:bodyPr vert="horz" wrap="square" lIns="91440" tIns="45720" rIns="91440" bIns="45720" anchor="t" anchorCtr="0"/>
          <a:p>
            <a:pPr marL="0" indent="0">
              <a:buClrTx/>
              <a:buSzTx/>
              <a:buFont typeface="Arial" panose="020B0604020202020204" pitchFamily="34" charset="0"/>
            </a:pPr>
            <a:r>
              <a:rPr lang="en-US" altLang="zh-CN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NexyS4</a:t>
            </a: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开发板学习（自学）</a:t>
            </a:r>
            <a:endParaRPr lang="en-US" altLang="zh-CN" sz="36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Tx/>
              <a:buSzTx/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156" name="标题 2"/>
          <p:cNvSpPr>
            <a:spLocks noGrp="1"/>
          </p:cNvSpPr>
          <p:nvPr>
            <p:ph type="title"/>
          </p:nvPr>
        </p:nvSpPr>
        <p:spPr>
          <a:xfrm>
            <a:off x="3251200" y="288925"/>
            <a:ext cx="6861175" cy="542925"/>
          </a:xfrm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NEXYS4</a:t>
            </a:r>
            <a:r>
              <a:rPr lang="zh-CN" altLang="en-US" dirty="0"/>
              <a:t>开发板简介</a:t>
            </a:r>
            <a:endParaRPr lang="en-US" altLang="zh-CN" dirty="0"/>
          </a:p>
        </p:txBody>
      </p:sp>
      <p:sp>
        <p:nvSpPr>
          <p:cNvPr id="5017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pic>
        <p:nvPicPr>
          <p:cNvPr id="501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8" y="1139825"/>
            <a:ext cx="6175375" cy="4811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714750"/>
            <a:ext cx="5918200" cy="2646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4079875" y="2660650"/>
            <a:ext cx="7561263" cy="860425"/>
          </a:xfrm>
        </p:spPr>
        <p:txBody>
          <a:bodyPr vert="horz" wrap="square" lIns="91440" tIns="45720" rIns="91440" bIns="45720" anchor="t" anchorCtr="0"/>
          <a:p>
            <a:pPr marL="0" indent="0">
              <a:buClrTx/>
              <a:buSzTx/>
              <a:buFont typeface="Arial" panose="020B0604020202020204" pitchFamily="34" charset="0"/>
            </a:pPr>
            <a:r>
              <a:rPr lang="en-US" altLang="zh-CN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Verilog</a:t>
            </a: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语法简介（自学）</a:t>
            </a:r>
            <a:endParaRPr lang="en-US" altLang="zh-CN" sz="36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Tx/>
              <a:buSzTx/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204" name="标题 2"/>
          <p:cNvSpPr>
            <a:spLocks noGrp="1"/>
          </p:cNvSpPr>
          <p:nvPr>
            <p:ph type="title"/>
          </p:nvPr>
        </p:nvSpPr>
        <p:spPr>
          <a:xfrm>
            <a:off x="3251200" y="288925"/>
            <a:ext cx="6861175" cy="542925"/>
          </a:xfrm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图片 15" descr="图片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0" y="-15875"/>
            <a:ext cx="2278063" cy="103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直角三角形 8"/>
          <p:cNvSpPr/>
          <p:nvPr/>
        </p:nvSpPr>
        <p:spPr>
          <a:xfrm>
            <a:off x="7938" y="4083050"/>
            <a:ext cx="2781300" cy="2781300"/>
          </a:xfrm>
          <a:prstGeom prst="rtTriangle">
            <a:avLst/>
          </a:prstGeom>
          <a:solidFill>
            <a:srgbClr val="00BED1"/>
          </a:solidFill>
          <a:ln w="25400" cap="flat" cmpd="sng">
            <a:solidFill>
              <a:srgbClr val="00BED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3252" name="直接连接符 9"/>
          <p:cNvCxnSpPr/>
          <p:nvPr/>
        </p:nvCxnSpPr>
        <p:spPr>
          <a:xfrm>
            <a:off x="184150" y="4073525"/>
            <a:ext cx="2590800" cy="2590800"/>
          </a:xfrm>
          <a:prstGeom prst="line">
            <a:avLst/>
          </a:prstGeom>
          <a:ln w="57150" cap="flat" cmpd="sng">
            <a:solidFill>
              <a:srgbClr val="00BED1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53253" name="标题 11"/>
          <p:cNvSpPr>
            <a:spLocks noGrp="1"/>
          </p:cNvSpPr>
          <p:nvPr>
            <p:ph type="ctrTitle" idx="4294967295"/>
          </p:nvPr>
        </p:nvSpPr>
        <p:spPr>
          <a:xfrm>
            <a:off x="7294563" y="2157413"/>
            <a:ext cx="4279900" cy="1844675"/>
          </a:xfr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algn="dist" eaLnBrk="1" hangingPunct="1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254" name="图片 12" descr="logo华科文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75" y="4002088"/>
            <a:ext cx="3408363" cy="1287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4079875" y="2660650"/>
            <a:ext cx="7561263" cy="860425"/>
          </a:xfrm>
        </p:spPr>
        <p:txBody>
          <a:bodyPr vert="horz" wrap="square" lIns="91440" tIns="45720" rIns="91440" bIns="45720" anchor="t" anchorCtr="0"/>
          <a:p>
            <a:pPr marL="0" indent="0">
              <a:buClrTx/>
              <a:buSzTx/>
              <a:buFont typeface="Arial" panose="020B0604020202020204" pitchFamily="34" charset="0"/>
            </a:pP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使用</a:t>
            </a:r>
            <a:r>
              <a:rPr lang="en-US" altLang="zh-CN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ISE</a:t>
            </a: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工具进行</a:t>
            </a:r>
            <a:r>
              <a:rPr lang="en-US" altLang="zh-CN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EDA</a:t>
            </a:r>
            <a:r>
              <a:rPr lang="zh-CN" altLang="en-US" sz="36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设计的方法</a:t>
            </a:r>
            <a:endParaRPr lang="en-US" altLang="zh-CN" sz="36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ClrTx/>
              <a:buSzTx/>
              <a:buFont typeface="Arial" panose="020B0604020202020204" pitchFamily="34" charset="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2" name="标题 2"/>
          <p:cNvSpPr>
            <a:spLocks noGrp="1"/>
          </p:cNvSpPr>
          <p:nvPr>
            <p:ph type="title"/>
          </p:nvPr>
        </p:nvSpPr>
        <p:spPr>
          <a:xfrm>
            <a:off x="3251200" y="288925"/>
            <a:ext cx="6861175" cy="542925"/>
          </a:xfrm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18435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973263" y="1524000"/>
          <a:ext cx="79930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999605" imgH="1040765" progId="Visio.Drawing.11">
                  <p:embed/>
                </p:oleObj>
              </mc:Choice>
              <mc:Fallback>
                <p:oleObj name="" r:id="rId1" imgW="6999605" imgH="10407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3263" y="1524000"/>
                        <a:ext cx="7993062" cy="117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88" y="2890838"/>
            <a:ext cx="4029075" cy="329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2798763"/>
            <a:ext cx="4249738" cy="344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Rectangle 4"/>
          <p:cNvSpPr txBox="1"/>
          <p:nvPr/>
        </p:nvSpPr>
        <p:spPr>
          <a:xfrm>
            <a:off x="3905250" y="90011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XilinxFPGA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的开发流程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19459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文本框 1"/>
          <p:cNvSpPr txBox="1"/>
          <p:nvPr/>
        </p:nvSpPr>
        <p:spPr>
          <a:xfrm>
            <a:off x="1252538" y="1473200"/>
            <a:ext cx="5532437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33CC"/>
                </a:solidFill>
                <a:latin typeface="楷体_GB2312"/>
                <a:ea typeface="楷体_GB2312"/>
              </a:rPr>
              <a:t>新建工程</a:t>
            </a: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None/>
            </a:pP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）开启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ISE14.7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软件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: 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开始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程序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Xilinx Design Tools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Xilinx ISE Design Suite 14.7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ISE Design Tools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32bit 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Project Navigator,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会出现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ISE14.7 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的画面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.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（也可以单击桌面图标进入）</a:t>
            </a:r>
            <a:endParaRPr lang="en-US" altLang="zh-CN" b="1" dirty="0">
              <a:latin typeface="宋体" panose="02010600030101010101" pitchFamily="2" charset="-122"/>
              <a:ea typeface="楷体_GB2312"/>
            </a:endParaRPr>
          </a:p>
          <a:p>
            <a:pPr marL="342900" indent="-342900">
              <a:buNone/>
            </a:pPr>
            <a:endParaRPr lang="zh-CN" altLang="en-US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46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925" y="3059113"/>
            <a:ext cx="3041650" cy="2954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0483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0484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文本框 1"/>
          <p:cNvSpPr txBox="1"/>
          <p:nvPr/>
        </p:nvSpPr>
        <p:spPr>
          <a:xfrm>
            <a:off x="1252538" y="1473200"/>
            <a:ext cx="3163887" cy="2030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33CC"/>
                </a:solidFill>
                <a:latin typeface="楷体_GB2312"/>
                <a:ea typeface="楷体_GB2312"/>
              </a:rPr>
              <a:t>新建工程</a:t>
            </a: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）在 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ISE14.7 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软件环境下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开启一个新的工程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: File 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 New Project.</a:t>
            </a:r>
            <a:endParaRPr lang="en-US" altLang="zh-CN" b="1" dirty="0">
              <a:latin typeface="宋体" panose="02010600030101010101" pitchFamily="2" charset="-122"/>
              <a:ea typeface="楷体_GB2312"/>
            </a:endParaRPr>
          </a:p>
          <a:p>
            <a:pPr marL="342900" indent="-342900">
              <a:buNone/>
            </a:pPr>
            <a:endParaRPr lang="zh-CN" altLang="en-US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0486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638" y="1435100"/>
            <a:ext cx="5267325" cy="4979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1507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1508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文本框 1"/>
          <p:cNvSpPr txBox="1"/>
          <p:nvPr/>
        </p:nvSpPr>
        <p:spPr>
          <a:xfrm>
            <a:off x="1252538" y="1473200"/>
            <a:ext cx="3163887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33CC"/>
                </a:solidFill>
                <a:latin typeface="楷体_GB2312"/>
                <a:ea typeface="楷体_GB2312"/>
              </a:rPr>
              <a:t>新建工程</a:t>
            </a: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）单击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next,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下一个画面就是设定硬件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FPGA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的参数</a:t>
            </a:r>
            <a:endParaRPr lang="en-US" altLang="zh-CN" b="1" dirty="0">
              <a:latin typeface="宋体" panose="02010600030101010101" pitchFamily="2" charset="-122"/>
              <a:ea typeface="楷体_GB2312"/>
            </a:endParaRPr>
          </a:p>
          <a:p>
            <a:pPr marL="342900" indent="-342900"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请对照实验板芯片系列进行选择 </a:t>
            </a:r>
            <a:endParaRPr lang="zh-CN" altLang="en-US" b="1" dirty="0">
              <a:latin typeface="宋体" panose="02010600030101010101" pitchFamily="2" charset="-122"/>
              <a:ea typeface="楷体_GB2312"/>
            </a:endParaRPr>
          </a:p>
          <a:p>
            <a:pPr marL="342900" indent="-342900">
              <a:buNone/>
            </a:pPr>
            <a:endParaRPr lang="zh-CN" altLang="en-US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15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6925" y="1463675"/>
            <a:ext cx="5268913" cy="498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251200" y="274638"/>
            <a:ext cx="6861175" cy="542925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使用</a:t>
            </a:r>
            <a:r>
              <a:rPr lang="en-US" altLang="zh-CN" dirty="0"/>
              <a:t>ISE</a:t>
            </a:r>
            <a:r>
              <a:rPr lang="zh-CN" altLang="en-US" dirty="0"/>
              <a:t>工具进行</a:t>
            </a:r>
            <a:r>
              <a:rPr lang="en-US" altLang="zh-CN" dirty="0"/>
              <a:t>EDA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22531" name="灯片编号占位符 22"/>
          <p:cNvSpPr>
            <a:spLocks noGrp="1"/>
          </p:cNvSpPr>
          <p:nvPr/>
        </p:nvSpPr>
        <p:spPr>
          <a:xfrm>
            <a:off x="166688" y="6451600"/>
            <a:ext cx="828675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600" dirty="0">
                <a:solidFill>
                  <a:srgbClr val="898989"/>
                </a:solidFill>
                <a:ea typeface="黑体" panose="02010609060101010101" pitchFamily="49" charset="-122"/>
              </a:rPr>
            </a:fld>
            <a:endParaRPr lang="zh-CN" altLang="en-US" sz="1600" dirty="0">
              <a:solidFill>
                <a:srgbClr val="898989"/>
              </a:solidFill>
              <a:ea typeface="黑体" panose="02010609060101010101" pitchFamily="49" charset="-122"/>
            </a:endParaRPr>
          </a:p>
        </p:txBody>
      </p:sp>
      <p:sp>
        <p:nvSpPr>
          <p:cNvPr id="22532" name="Rectangle 4"/>
          <p:cNvSpPr txBox="1"/>
          <p:nvPr/>
        </p:nvSpPr>
        <p:spPr>
          <a:xfrm>
            <a:off x="3841750" y="919163"/>
            <a:ext cx="4187825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11480" indent="-41148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2175" lvl="1" indent="-34290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875" lvl="3" indent="-274955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lvl="4" indent="-273050" algn="l" rtl="0" eaLnBrk="0" fontAlgn="base" hangingPunct="0">
              <a:spcBef>
                <a:spcPct val="24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流水灯设计举例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文本框 1"/>
          <p:cNvSpPr txBox="1"/>
          <p:nvPr/>
        </p:nvSpPr>
        <p:spPr>
          <a:xfrm>
            <a:off x="1252538" y="1473200"/>
            <a:ext cx="3163887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0033CC"/>
                </a:solidFill>
                <a:latin typeface="楷体_GB2312"/>
                <a:ea typeface="楷体_GB2312"/>
              </a:rPr>
              <a:t>新建工程</a:t>
            </a: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AutoNum type="arabicPeriod"/>
            </a:pPr>
            <a:endParaRPr lang="en-US" altLang="zh-CN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 eaLnBrk="1" hangingPunct="1">
              <a:buNone/>
            </a:pPr>
            <a:r>
              <a:rPr lang="zh-CN" altLang="zh-CN" b="1" dirty="0">
                <a:latin typeface="宋体" panose="02010600030101010101" pitchFamily="2" charset="-122"/>
                <a:ea typeface="楷体_GB231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）点击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next. 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此时出现此项目所有设定的信息，若需重新设定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则可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back. 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若无误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/>
              </a:rPr>
              <a:t>则按</a:t>
            </a:r>
            <a:r>
              <a:rPr lang="en-US" altLang="zh-CN" b="1" dirty="0">
                <a:latin typeface="宋体" panose="02010600030101010101" pitchFamily="2" charset="-122"/>
                <a:ea typeface="楷体_GB2312"/>
              </a:rPr>
              <a:t>finish </a:t>
            </a:r>
            <a:endParaRPr lang="en-US" altLang="zh-CN" b="1" dirty="0">
              <a:latin typeface="宋体" panose="02010600030101010101" pitchFamily="2" charset="-122"/>
              <a:ea typeface="楷体_GB2312"/>
            </a:endParaRPr>
          </a:p>
          <a:p>
            <a:pPr marL="342900" indent="-342900">
              <a:buNone/>
            </a:pPr>
            <a:endParaRPr lang="zh-CN" altLang="en-US" b="1" dirty="0">
              <a:solidFill>
                <a:srgbClr val="0033CC"/>
              </a:solidFill>
              <a:latin typeface="楷体_GB2312"/>
              <a:ea typeface="楷体_GB2312"/>
            </a:endParaRPr>
          </a:p>
          <a:p>
            <a:pPr marL="342900" indent="-342900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5" y="1379538"/>
            <a:ext cx="5334000" cy="5043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e5b6c795-43c8-4996-ad66-c5874cc4d6d8"/>
  <p:tag name="COMMONDATA" val="eyJoZGlkIjoiYjA5MWIzOGFjNGQwODY2YzE2N2U0OGI1YmM4NzY0MWE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0E3"/>
      </a:accent1>
      <a:accent2>
        <a:srgbClr val="FEB811"/>
      </a:accent2>
      <a:accent3>
        <a:srgbClr val="FFFFFF"/>
      </a:accent3>
      <a:accent4>
        <a:srgbClr val="000000"/>
      </a:accent4>
      <a:accent5>
        <a:srgbClr val="AACDEE"/>
      </a:accent5>
      <a:accent6>
        <a:srgbClr val="E4A50E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00A0E3"/>
        </a:accent1>
        <a:accent2>
          <a:srgbClr val="FEB811"/>
        </a:accent2>
        <a:accent3>
          <a:srgbClr val="FFFFFF"/>
        </a:accent3>
        <a:accent4>
          <a:srgbClr val="000000"/>
        </a:accent4>
        <a:accent5>
          <a:srgbClr val="AACDEF"/>
        </a:accent5>
        <a:accent6>
          <a:srgbClr val="E6A60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4841</Words>
  <Application>WPS 演示</Application>
  <PresentationFormat>宽屏</PresentationFormat>
  <Paragraphs>444</Paragraphs>
  <Slides>38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黑体</vt:lpstr>
      <vt:lpstr>楷体_GB2312</vt:lpstr>
      <vt:lpstr>新宋体</vt:lpstr>
      <vt:lpstr>Arial Unicode MS</vt:lpstr>
      <vt:lpstr>Verdana</vt:lpstr>
      <vt:lpstr>Office 主题</vt:lpstr>
      <vt:lpstr>1_Office 主题</vt:lpstr>
      <vt:lpstr>8_Office 主题</vt:lpstr>
      <vt:lpstr>Visio.Drawing.11</vt:lpstr>
      <vt:lpstr>PowerPoint 演示文稿</vt:lpstr>
      <vt:lpstr>PowerPoint 演示文稿</vt:lpstr>
      <vt:lpstr>数字部分第一次课程</vt:lpstr>
      <vt:lpstr>PowerPoint 演示文稿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使用ISE工具进行EDA设计的方法</vt:lpstr>
      <vt:lpstr>PowerPoint 演示文稿</vt:lpstr>
      <vt:lpstr>本次课程实验内容</vt:lpstr>
      <vt:lpstr>本次课程实验内容</vt:lpstr>
      <vt:lpstr>PowerPoint 演示文稿</vt:lpstr>
      <vt:lpstr>NEXYS4开发板简介</vt:lpstr>
      <vt:lpstr>PowerPoint 演示文稿</vt:lpstr>
      <vt:lpstr>谢谢观看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PXM</dc:creator>
  <cp:lastModifiedBy>kevin</cp:lastModifiedBy>
  <cp:revision>190</cp:revision>
  <dcterms:created xsi:type="dcterms:W3CDTF">2011-03-18T08:51:00Z</dcterms:created>
  <dcterms:modified xsi:type="dcterms:W3CDTF">2023-03-10T09:02:50Z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F6C35164B47C4513B482D29EB2DDC2EF</vt:lpwstr>
  </property>
</Properties>
</file>