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493" r:id="rId2"/>
    <p:sldId id="743" r:id="rId3"/>
    <p:sldId id="681" r:id="rId4"/>
    <p:sldId id="732" r:id="rId5"/>
    <p:sldId id="685" r:id="rId6"/>
    <p:sldId id="686" r:id="rId7"/>
    <p:sldId id="733" r:id="rId8"/>
    <p:sldId id="692" r:id="rId9"/>
    <p:sldId id="694" r:id="rId10"/>
    <p:sldId id="695" r:id="rId11"/>
    <p:sldId id="696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8" r:id="rId24"/>
    <p:sldId id="709" r:id="rId25"/>
    <p:sldId id="710" r:id="rId26"/>
    <p:sldId id="711" r:id="rId27"/>
    <p:sldId id="712" r:id="rId28"/>
    <p:sldId id="713" r:id="rId29"/>
    <p:sldId id="714" r:id="rId30"/>
    <p:sldId id="715" r:id="rId31"/>
    <p:sldId id="716" r:id="rId32"/>
    <p:sldId id="717" r:id="rId33"/>
    <p:sldId id="718" r:id="rId34"/>
    <p:sldId id="719" r:id="rId35"/>
    <p:sldId id="720" r:id="rId36"/>
    <p:sldId id="735" r:id="rId37"/>
    <p:sldId id="736" r:id="rId38"/>
    <p:sldId id="721" r:id="rId39"/>
    <p:sldId id="722" r:id="rId40"/>
    <p:sldId id="725" r:id="rId41"/>
    <p:sldId id="726" r:id="rId42"/>
    <p:sldId id="744" r:id="rId43"/>
    <p:sldId id="727" r:id="rId44"/>
    <p:sldId id="745" r:id="rId45"/>
    <p:sldId id="746" r:id="rId46"/>
    <p:sldId id="747" r:id="rId47"/>
    <p:sldId id="728" r:id="rId48"/>
    <p:sldId id="739" r:id="rId49"/>
    <p:sldId id="740" r:id="rId50"/>
    <p:sldId id="741" r:id="rId51"/>
    <p:sldId id="742" r:id="rId52"/>
    <p:sldId id="731" r:id="rId53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99"/>
    <a:srgbClr val="000066"/>
    <a:srgbClr val="663300"/>
    <a:srgbClr val="CC6600"/>
    <a:srgbClr val="0000CC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7" autoAdjust="0"/>
    <p:restoredTop sz="94961" autoAdjust="0"/>
  </p:normalViewPr>
  <p:slideViewPr>
    <p:cSldViewPr snapToObjects="1">
      <p:cViewPr varScale="1">
        <p:scale>
          <a:sx n="109" d="100"/>
          <a:sy n="109" d="100"/>
        </p:scale>
        <p:origin x="1536" y="11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2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476" cy="51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3" rIns="96506" bIns="48253" numCol="1" anchor="t" anchorCtr="0" compatLnSpc="1"/>
          <a:lstStyle>
            <a:lvl1pPr algn="l">
              <a:defRPr kumimoji="1" sz="13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29" y="0"/>
            <a:ext cx="3076476" cy="51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3" rIns="96506" bIns="48253" numCol="1" anchor="t" anchorCtr="0" compatLnSpc="1"/>
          <a:lstStyle>
            <a:lvl1pPr algn="r">
              <a:defRPr kumimoji="1" sz="13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137"/>
            <a:ext cx="3076476" cy="51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3" rIns="96506" bIns="48253" numCol="1" anchor="b" anchorCtr="0" compatLnSpc="1"/>
          <a:lstStyle>
            <a:lvl1pPr algn="l">
              <a:defRPr kumimoji="1" sz="13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29" y="9721137"/>
            <a:ext cx="3076476" cy="51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3" rIns="96506" bIns="48253" numCol="1" anchor="b" anchorCtr="0" compatLnSpc="1"/>
          <a:lstStyle>
            <a:lvl1pPr algn="r">
              <a:defRPr kumimoji="1" sz="1300" b="0">
                <a:ea typeface="宋体" panose="02010600030101010101" pitchFamily="2" charset="-122"/>
              </a:defRPr>
            </a:lvl1pPr>
          </a:lstStyle>
          <a:p>
            <a:fld id="{7A107518-488E-4046-89CD-ADECF57FCA5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476" cy="51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3" rIns="96506" bIns="48253" numCol="1" anchor="t" anchorCtr="0" compatLnSpc="1"/>
          <a:lstStyle>
            <a:lvl1pPr algn="l">
              <a:defRPr sz="13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824" y="0"/>
            <a:ext cx="3076476" cy="51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3" rIns="96506" bIns="48253" numCol="1" anchor="t" anchorCtr="0" compatLnSpc="1"/>
          <a:lstStyle>
            <a:lvl1pPr algn="r">
              <a:defRPr sz="13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348" y="4862231"/>
            <a:ext cx="5206606" cy="460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3" rIns="96506" bIns="48253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2799"/>
            <a:ext cx="3076476" cy="51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3" rIns="96506" bIns="48253" numCol="1" anchor="b" anchorCtr="0" compatLnSpc="1"/>
          <a:lstStyle>
            <a:lvl1pPr algn="l">
              <a:defRPr sz="13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824" y="9722799"/>
            <a:ext cx="3076476" cy="51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3" rIns="96506" bIns="48253" numCol="1" anchor="b" anchorCtr="0" compatLnSpc="1"/>
          <a:lstStyle>
            <a:lvl1pPr algn="r">
              <a:defRPr sz="13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AA405A68-1DE9-4BF7-8A1C-6C799029573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6" name="日期占位符 3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990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990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990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990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7AC92676-A2B7-46D5-B759-76244D544F70}" type="datetime1">
              <a:rPr lang="en-US" altLang="zh-CN" sz="1300" smtClean="0">
                <a:solidFill>
                  <a:schemeClr val="tx1"/>
                </a:solidFill>
                <a:ea typeface="宋体" panose="02010600030101010101" pitchFamily="2" charset="-122"/>
              </a:rPr>
              <a:t>10/27/2022</a:t>
            </a:fld>
            <a:endParaRPr lang="en-US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51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990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990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990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990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D9645FB-905B-4468-AC07-B7ACE41C3A58}" type="slidenum">
              <a:rPr lang="en-US" altLang="zh-CN" sz="1300" smtClean="0">
                <a:solidFill>
                  <a:schemeClr val="tx1"/>
                </a:solidFill>
                <a:ea typeface="宋体" panose="02010600030101010101" pitchFamily="2" charset="-122"/>
              </a:rPr>
              <a:t>21</a:t>
            </a:fld>
            <a:endParaRPr lang="en-US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873125"/>
            <a:ext cx="7772400" cy="1371600"/>
          </a:xfrm>
        </p:spPr>
        <p:txBody>
          <a:bodyPr/>
          <a:lstStyle>
            <a:lvl1pPr>
              <a:defRPr sz="38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abcdefg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 lIns="91440" tIns="45720" rIns="91440" bIns="45720"/>
          <a:lstStyle>
            <a:lvl1pPr algn="ctr">
              <a:defRPr i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87338" y="6381750"/>
            <a:ext cx="828675" cy="274638"/>
          </a:xfrm>
        </p:spPr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EB1B677A-50D7-4AFB-A3DE-3FC731056DA2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685800" y="2062163"/>
            <a:ext cx="7772400" cy="71437"/>
          </a:xfrm>
          <a:custGeom>
            <a:avLst/>
            <a:gdLst>
              <a:gd name="G0" fmla="+- 589 0 0"/>
              <a:gd name="T0" fmla="*/ 0 w 1000"/>
              <a:gd name="T1" fmla="*/ 0 h 1000"/>
              <a:gd name="T2" fmla="*/ 589 w 1000"/>
              <a:gd name="T3" fmla="*/ 0 h 1000"/>
              <a:gd name="T4" fmla="*/ 58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9" y="0"/>
                </a:lnTo>
                <a:lnTo>
                  <a:pt x="58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</a:ln>
        </p:spPr>
        <p:txBody>
          <a:bodyPr/>
          <a:lstStyle/>
          <a:p>
            <a:pPr algn="l"/>
            <a:endParaRPr lang="zh-CN" altLang="zh-CN" sz="2400" b="0">
              <a:ea typeface="宋体" panose="02010600030101010101" pitchFamily="2" charset="-122"/>
            </a:endParaRPr>
          </a:p>
        </p:txBody>
      </p:sp>
      <p:pic>
        <p:nvPicPr>
          <p:cNvPr id="93192" name="Picture 8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8970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3" name="Picture 9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8970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4" name="Picture 10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8970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5" name="Picture 11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8970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96" name="Line 12"/>
          <p:cNvSpPr>
            <a:spLocks noChangeShapeType="1"/>
          </p:cNvSpPr>
          <p:nvPr userDrawn="1"/>
        </p:nvSpPr>
        <p:spPr bwMode="auto">
          <a:xfrm>
            <a:off x="0" y="0"/>
            <a:ext cx="0" cy="6858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7" name="Line 13"/>
          <p:cNvSpPr>
            <a:spLocks noChangeShapeType="1"/>
          </p:cNvSpPr>
          <p:nvPr userDrawn="1"/>
        </p:nvSpPr>
        <p:spPr bwMode="auto">
          <a:xfrm>
            <a:off x="114300" y="0"/>
            <a:ext cx="0" cy="6858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8" name="Line 14"/>
          <p:cNvSpPr>
            <a:spLocks noChangeShapeType="1"/>
          </p:cNvSpPr>
          <p:nvPr userDrawn="1"/>
        </p:nvSpPr>
        <p:spPr bwMode="auto">
          <a:xfrm>
            <a:off x="50800" y="0"/>
            <a:ext cx="0" cy="6858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D56D1E-AD62-407C-8CEE-5B6E6B97CD3C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华中科技大学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44450"/>
            <a:ext cx="2008188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675" y="44450"/>
            <a:ext cx="587692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30B5D7-5D67-4525-BF5C-0F4C5511DA3B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华中科技大学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9763" y="115888"/>
            <a:ext cx="6630987" cy="7921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68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68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177651-5CC8-4195-8054-923EB68F96D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华中科技大学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64BAC8-BB2D-437C-ABE1-E48FA7461E0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华中科技大学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CCF30-2C5F-4C01-83F5-F1ECCCFD3A0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华中科技大学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C413E9-5B85-47E1-ABDB-2B8DC77BDCA9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华中科技大学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4D22AE-CE5A-4069-BBB1-F564EA5158D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华中科技大学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2"/>
          <p:cNvSpPr txBox="1"/>
          <p:nvPr userDrawn="1"/>
        </p:nvSpPr>
        <p:spPr bwMode="auto">
          <a:xfrm>
            <a:off x="193675" y="6443663"/>
            <a:ext cx="10080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i="1" kern="12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fld id="{E8F64010-912F-42DA-884B-548D273E27AE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6" name="页脚占位符 3"/>
          <p:cNvSpPr txBox="1"/>
          <p:nvPr userDrawn="1"/>
        </p:nvSpPr>
        <p:spPr bwMode="auto">
          <a:xfrm>
            <a:off x="2735263" y="6489700"/>
            <a:ext cx="264636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i="1" kern="1200">
                <a:solidFill>
                  <a:srgbClr val="0099CC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r>
              <a:rPr lang="zh-CN" altLang="en-US" dirty="0"/>
              <a:t>华中科技大学 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5FA178-BAD8-4C41-A89A-B58F4A113AEC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华中科技大学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4833DA-B97A-4DF6-BBF4-F4C0B3CE910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华中科技大学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4450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164" name="AutoShape 4"/>
          <p:cNvSpPr>
            <a:spLocks noChangeArrowheads="1"/>
          </p:cNvSpPr>
          <p:nvPr/>
        </p:nvSpPr>
        <p:spPr bwMode="auto">
          <a:xfrm>
            <a:off x="720452" y="710729"/>
            <a:ext cx="7920000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</a:ln>
        </p:spPr>
        <p:txBody>
          <a:bodyPr/>
          <a:lstStyle/>
          <a:p>
            <a:pPr algn="l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 flipV="1">
            <a:off x="609600" y="6429375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76825" y="6273800"/>
            <a:ext cx="19812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675" y="6443663"/>
            <a:ext cx="10080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>
              <a:defRPr sz="1200" b="0" i="1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A5A9E98-22BB-477C-80E2-5CC83906886C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92172" name="Picture 12" descr="前进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3" name="Picture 13" descr="播放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4" name="Picture 14" descr="后退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5" name="Picture 15" descr="机动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0" name="Line 20"/>
          <p:cNvSpPr>
            <a:spLocks noChangeShapeType="1"/>
          </p:cNvSpPr>
          <p:nvPr/>
        </p:nvSpPr>
        <p:spPr bwMode="auto">
          <a:xfrm>
            <a:off x="0" y="0"/>
            <a:ext cx="0" cy="6858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81" name="Line 21"/>
          <p:cNvSpPr>
            <a:spLocks noChangeShapeType="1"/>
          </p:cNvSpPr>
          <p:nvPr/>
        </p:nvSpPr>
        <p:spPr bwMode="auto">
          <a:xfrm>
            <a:off x="114300" y="0"/>
            <a:ext cx="0" cy="6858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82" name="Line 22"/>
          <p:cNvSpPr>
            <a:spLocks noChangeShapeType="1"/>
          </p:cNvSpPr>
          <p:nvPr/>
        </p:nvSpPr>
        <p:spPr bwMode="auto">
          <a:xfrm>
            <a:off x="50800" y="0"/>
            <a:ext cx="0" cy="6858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92183" name="Picture 23" descr="HUSTXiaohui(s)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52636"/>
            <a:ext cx="612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4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5263" y="6489700"/>
            <a:ext cx="264636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algn="l">
              <a:defRPr sz="1200" b="0" i="1">
                <a:solidFill>
                  <a:srgbClr val="0099CC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</a:lstStyle>
          <a:p>
            <a:r>
              <a:rPr lang="zh-CN" altLang="en-US"/>
              <a:t>华中科技大学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r"/>
  </p:transition>
  <p:hf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942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8.png"/><Relationship Id="rId4" Type="http://schemas.openxmlformats.org/officeDocument/2006/relationships/image" Target="../media/image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6.jpeg"/><Relationship Id="rId4" Type="http://schemas.openxmlformats.org/officeDocument/2006/relationships/image" Target="../media/image8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 descr="xiaohu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620"/>
            <a:ext cx="1387810" cy="130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85800" y="1206044"/>
            <a:ext cx="7990656" cy="830997"/>
          </a:xfrm>
        </p:spPr>
        <p:txBody>
          <a:bodyPr/>
          <a:lstStyle/>
          <a:p>
            <a:r>
              <a:rPr lang="zh-CN" altLang="en-US" sz="48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电子线路设计、测试与实验</a:t>
            </a:r>
          </a:p>
        </p:txBody>
      </p:sp>
      <p:sp>
        <p:nvSpPr>
          <p:cNvPr id="7" name="副标题 3"/>
          <p:cNvSpPr txBox="1"/>
          <p:nvPr/>
        </p:nvSpPr>
        <p:spPr bwMode="auto">
          <a:xfrm>
            <a:off x="1056645" y="3961624"/>
            <a:ext cx="7010400" cy="214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华中科技大学电子信息与通信学院</a:t>
            </a:r>
            <a:endParaRPr lang="en-US" altLang="zh-CN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王振 </a:t>
            </a:r>
            <a:endParaRPr lang="en-US" altLang="zh-CN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wangzhen@hust.edu.cn</a:t>
            </a:r>
            <a:endParaRPr lang="en-US" altLang="zh-CN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838225"/>
            <a:ext cx="8433048" cy="53990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）电路图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）静态工作点：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sz="2400" b="1" baseline="-25000" dirty="0">
                <a:latin typeface="Arial Narrow" panose="020B0606020202030204" pitchFamily="34" charset="0"/>
                <a:ea typeface="华文楷体" panose="02010600040101010101" pitchFamily="2" charset="-122"/>
              </a:rPr>
              <a:t>D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、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V</a:t>
            </a:r>
            <a:r>
              <a:rPr lang="en-US" altLang="zh-CN" sz="2400" b="1" baseline="-25000" dirty="0">
                <a:latin typeface="Arial Narrow" panose="020B0606020202030204" pitchFamily="34" charset="0"/>
                <a:ea typeface="华文楷体" panose="02010600040101010101" pitchFamily="2" charset="-122"/>
              </a:rPr>
              <a:t>GS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、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V</a:t>
            </a:r>
            <a:r>
              <a:rPr lang="en-US" altLang="zh-CN" sz="2400" b="1" baseline="-25000" dirty="0">
                <a:latin typeface="Arial Narrow" panose="020B0606020202030204" pitchFamily="34" charset="0"/>
                <a:ea typeface="华文楷体" panose="02010600040101010101" pitchFamily="2" charset="-122"/>
              </a:rPr>
              <a:t>DS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）输入、输出电压波形，并计算电压增益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A</a:t>
            </a:r>
            <a:r>
              <a:rPr lang="en-US" altLang="zh-CN" sz="2400" b="1" baseline="-25000" dirty="0">
                <a:latin typeface="Arial Narrow" panose="020B0606020202030204" pitchFamily="34" charset="0"/>
                <a:ea typeface="华文楷体" panose="02010600040101010101" pitchFamily="2" charset="-122"/>
              </a:rPr>
              <a:t>v</a:t>
            </a:r>
            <a:endParaRPr lang="zh-CN" altLang="en-US" sz="2400" b="1" baseline="-25000" dirty="0">
              <a:latin typeface="Arial Narrow" panose="020B0606020202030204" pitchFamily="34" charset="0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4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）幅频响应曲线：</a:t>
            </a:r>
            <a:r>
              <a:rPr lang="en-US" altLang="zh-CN" sz="2400" b="1" dirty="0" err="1">
                <a:latin typeface="Arial Narrow" panose="020B0606020202030204" pitchFamily="34" charset="0"/>
                <a:ea typeface="华文楷体" panose="02010600040101010101" pitchFamily="2" charset="-122"/>
              </a:rPr>
              <a:t>db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(V(Vo)/V(Vs:+))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，测中频增益、上限频率</a:t>
            </a:r>
            <a:r>
              <a:rPr lang="en-US" altLang="zh-CN" sz="2400" b="1" dirty="0" err="1">
                <a:latin typeface="Arial Narrow" panose="020B0606020202030204" pitchFamily="34" charset="0"/>
                <a:ea typeface="华文楷体" panose="02010600040101010101" pitchFamily="2" charset="-122"/>
              </a:rPr>
              <a:t>f</a:t>
            </a:r>
            <a:r>
              <a:rPr lang="en-US" altLang="zh-CN" sz="2400" b="1" baseline="-25000" dirty="0" err="1">
                <a:latin typeface="Arial Narrow" panose="020B0606020202030204" pitchFamily="34" charset="0"/>
                <a:ea typeface="华文楷体" panose="02010600040101010101" pitchFamily="2" charset="-122"/>
              </a:rPr>
              <a:t>H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和下限频率</a:t>
            </a:r>
            <a:r>
              <a:rPr lang="en-US" altLang="zh-CN" sz="2400" b="1" dirty="0" err="1">
                <a:latin typeface="Arial Narrow" panose="020B0606020202030204" pitchFamily="34" charset="0"/>
                <a:ea typeface="华文楷体" panose="02010600040101010101" pitchFamily="2" charset="-122"/>
              </a:rPr>
              <a:t>f</a:t>
            </a:r>
            <a:r>
              <a:rPr lang="en-US" altLang="zh-CN" sz="2400" b="1" baseline="-25000" dirty="0" err="1">
                <a:latin typeface="Arial Narrow" panose="020B0606020202030204" pitchFamily="34" charset="0"/>
                <a:ea typeface="华文楷体" panose="02010600040101010101" pitchFamily="2" charset="-122"/>
              </a:rPr>
              <a:t>L</a:t>
            </a:r>
            <a:r>
              <a:rPr lang="zh-CN" altLang="en-US" sz="2400" dirty="0">
                <a:latin typeface="Arial Narrow" panose="020B0606020202030204" pitchFamily="34" charset="0"/>
                <a:ea typeface="华文楷体" panose="02010600040101010101" pitchFamily="2" charset="-122"/>
              </a:rPr>
              <a:t>	</a:t>
            </a:r>
            <a:endParaRPr lang="en-US" altLang="zh-CN" sz="2400" b="1" dirty="0">
              <a:latin typeface="Arial Narrow" panose="020B0606020202030204" pitchFamily="34" charset="0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sz="2400" dirty="0">
                <a:latin typeface="Arial Narrow" panose="020B0606020202030204" pitchFamily="34" charset="0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Arial Narrow" panose="020B0606020202030204" pitchFamily="34" charset="0"/>
                <a:ea typeface="华文楷体" panose="02010600040101010101" pitchFamily="2" charset="-122"/>
              </a:rPr>
              <a:t>5</a:t>
            </a:r>
            <a:r>
              <a:rPr lang="zh-CN" altLang="en-US" sz="2400" dirty="0">
                <a:latin typeface="Arial Narrow" panose="020B0606020202030204" pitchFamily="34" charset="0"/>
                <a:ea typeface="华文楷体" panose="02010600040101010101" pitchFamily="2" charset="-122"/>
              </a:rPr>
              <a:t>）相频响应曲线：</a:t>
            </a:r>
            <a:r>
              <a:rPr lang="en-US" altLang="zh-CN" sz="2400" dirty="0" err="1">
                <a:latin typeface="Arial Narrow" panose="020B0606020202030204" pitchFamily="34" charset="0"/>
                <a:ea typeface="华文楷体" panose="02010600040101010101" pitchFamily="2" charset="-122"/>
              </a:rPr>
              <a:t>Vp</a:t>
            </a:r>
            <a:r>
              <a:rPr lang="en-US" altLang="zh-CN" sz="2400" dirty="0">
                <a:latin typeface="Arial Narrow" panose="020B0606020202030204" pitchFamily="34" charset="0"/>
                <a:ea typeface="华文楷体" panose="02010600040101010101" pitchFamily="2" charset="-122"/>
              </a:rPr>
              <a:t>(Vo)-</a:t>
            </a:r>
            <a:r>
              <a:rPr lang="en-US" altLang="zh-CN" sz="2400" dirty="0" err="1">
                <a:latin typeface="Arial Narrow" panose="020B0606020202030204" pitchFamily="34" charset="0"/>
                <a:ea typeface="华文楷体" panose="02010600040101010101" pitchFamily="2" charset="-122"/>
              </a:rPr>
              <a:t>Vp</a:t>
            </a:r>
            <a:r>
              <a:rPr lang="en-US" altLang="zh-CN" sz="2400" dirty="0">
                <a:latin typeface="Arial Narrow" panose="020B0606020202030204" pitchFamily="34" charset="0"/>
                <a:ea typeface="华文楷体" panose="02010600040101010101" pitchFamily="2" charset="-122"/>
              </a:rPr>
              <a:t>(Vs:+)</a:t>
            </a:r>
            <a:r>
              <a:rPr lang="zh-CN" altLang="en-US" sz="2400" dirty="0">
                <a:latin typeface="Arial Narrow" panose="020B0606020202030204" pitchFamily="34" charset="0"/>
                <a:ea typeface="华文楷体" panose="02010600040101010101" pitchFamily="2" charset="-122"/>
              </a:rPr>
              <a:t> 或 </a:t>
            </a:r>
            <a:r>
              <a:rPr lang="en-US" altLang="zh-CN" sz="2400" dirty="0">
                <a:latin typeface="Arial Narrow" panose="020B0606020202030204" pitchFamily="34" charset="0"/>
                <a:ea typeface="华文楷体" panose="02010600040101010101" pitchFamily="2" charset="-122"/>
              </a:rPr>
              <a:t>P(V(Vo)/V(Vs:+))</a:t>
            </a:r>
            <a:r>
              <a:rPr lang="zh-CN" altLang="en-US" sz="2400" dirty="0">
                <a:latin typeface="Arial Narrow" panose="020B0606020202030204" pitchFamily="34" charset="0"/>
                <a:ea typeface="华文楷体" panose="02010600040101010101" pitchFamily="2" charset="-122"/>
              </a:rPr>
              <a:t> 	</a:t>
            </a:r>
            <a:endParaRPr lang="en-US" altLang="zh-CN" sz="2400" dirty="0">
              <a:latin typeface="Arial Narrow" panose="020B0606020202030204" pitchFamily="34" charset="0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6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）输入电阻的频率响应：</a:t>
            </a:r>
            <a:r>
              <a:rPr lang="en-US" altLang="zh-CN" sz="2400" b="1" dirty="0" err="1">
                <a:latin typeface="Arial Narrow" panose="020B0606020202030204" pitchFamily="34" charset="0"/>
                <a:ea typeface="华文楷体" panose="02010600040101010101" pitchFamily="2" charset="-122"/>
              </a:rPr>
              <a:t>Ri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 -- V(Vi)/I(</a:t>
            </a:r>
            <a:r>
              <a:rPr lang="en-US" altLang="zh-CN" sz="2400" b="1" dirty="0" err="1">
                <a:latin typeface="Arial Narrow" panose="020B0606020202030204" pitchFamily="34" charset="0"/>
                <a:ea typeface="华文楷体" panose="02010600040101010101" pitchFamily="2" charset="-122"/>
              </a:rPr>
              <a:t>Vs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7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）输出电阻的频率响应：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Ro-- V(Vo)/I(</a:t>
            </a:r>
            <a:r>
              <a:rPr lang="en-US" altLang="zh-CN" sz="2400" b="1" dirty="0" err="1">
                <a:latin typeface="Arial Narrow" panose="020B0606020202030204" pitchFamily="34" charset="0"/>
                <a:ea typeface="华文楷体" panose="02010600040101010101" pitchFamily="2" charset="-122"/>
              </a:rPr>
              <a:t>Vs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)</a:t>
            </a:r>
            <a:endParaRPr lang="zh-CN" altLang="en-US" sz="2400" b="1" dirty="0">
              <a:solidFill>
                <a:srgbClr val="FE2312"/>
              </a:solidFill>
              <a:latin typeface="Arial Narrow" panose="020B0606020202030204" pitchFamily="34" charset="0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8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）非线性失真现象</a:t>
            </a:r>
            <a:r>
              <a:rPr lang="en-US" altLang="zh-CN" sz="2400" b="1" dirty="0">
                <a:solidFill>
                  <a:srgbClr val="FE2312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 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400" b="1" dirty="0">
              <a:solidFill>
                <a:srgbClr val="FE2312"/>
              </a:solidFill>
              <a:latin typeface="Arial Narrow" panose="020B0606020202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899592" y="39469"/>
            <a:ext cx="8001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放大电路仿真验证设计与仿真要求</a:t>
            </a:r>
            <a:endParaRPr lang="zh-CN" altLang="en-US" kern="120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1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40" y="1772816"/>
            <a:ext cx="5500688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5991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5796136" y="944724"/>
            <a:ext cx="3104456" cy="4346612"/>
          </a:xfrm>
        </p:spPr>
        <p:txBody>
          <a:bodyPr/>
          <a:lstStyle/>
          <a:p>
            <a:pPr algn="just" eaLnBrk="1" hangingPunct="1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8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盘下，建立子目录，如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F:\mosex1</a:t>
            </a:r>
          </a:p>
          <a:p>
            <a:pPr algn="just" eaLnBrk="1" hangingPunct="1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目录名和文件名不能有汉字、空格等！</a:t>
            </a:r>
          </a:p>
          <a:p>
            <a:pPr algn="just" eaLnBrk="1" hangingPunct="1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Analog or Mixed A/D</a:t>
            </a:r>
          </a:p>
        </p:txBody>
      </p:sp>
      <p:sp>
        <p:nvSpPr>
          <p:cNvPr id="26631" name="Rectangle 2"/>
          <p:cNvSpPr>
            <a:spLocks noChangeArrowheads="1"/>
          </p:cNvSpPr>
          <p:nvPr/>
        </p:nvSpPr>
        <p:spPr bwMode="auto">
          <a:xfrm>
            <a:off x="2138363" y="29194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6632" name="Rectangle 3"/>
          <p:cNvSpPr>
            <a:spLocks noChangeArrowheads="1"/>
          </p:cNvSpPr>
          <p:nvPr/>
        </p:nvSpPr>
        <p:spPr bwMode="auto">
          <a:xfrm>
            <a:off x="2133600" y="307657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25992" name="Rectangle 8"/>
          <p:cNvSpPr>
            <a:spLocks noChangeArrowheads="1"/>
          </p:cNvSpPr>
          <p:nvPr/>
        </p:nvSpPr>
        <p:spPr bwMode="auto">
          <a:xfrm>
            <a:off x="539750" y="764704"/>
            <a:ext cx="59055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buFontTx/>
              <a:buAutoNum type="arabicPeriod"/>
              <a:defRPr/>
            </a:pP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创建工程项目文件</a:t>
            </a:r>
          </a:p>
          <a:p>
            <a:pPr marL="342900" indent="-342900" algn="just">
              <a:defRPr/>
            </a:pP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选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File/New/ Project </a:t>
            </a:r>
            <a:endParaRPr kumimoji="1"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863935" y="3320988"/>
            <a:ext cx="2447925" cy="4318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标题 1"/>
          <p:cNvSpPr txBox="1"/>
          <p:nvPr/>
        </p:nvSpPr>
        <p:spPr bwMode="auto">
          <a:xfrm>
            <a:off x="899592" y="101025"/>
            <a:ext cx="8001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32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仿真举例</a:t>
            </a:r>
            <a:r>
              <a:rPr lang="en-US" altLang="zh-CN" sz="32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——“</a:t>
            </a:r>
            <a:r>
              <a:rPr lang="zh-CN" altLang="en-US" sz="32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共源放大电路”</a:t>
            </a:r>
            <a:endParaRPr lang="zh-CN" altLang="en-US" sz="3200" kern="120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223440" y="2420888"/>
            <a:ext cx="1468240" cy="655687"/>
          </a:xfrm>
          <a:prstGeom prst="ellipse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223440" y="5697252"/>
            <a:ext cx="2404344" cy="655687"/>
          </a:xfrm>
          <a:prstGeom prst="ellipse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5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5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25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1" grpId="0" uiExpand="1" build="p" autoUpdateAnimBg="0"/>
      <p:bldP spid="425992" grpId="0" autoUpdateAnimBg="0"/>
      <p:bldP spid="47113" grpId="1" animBg="1"/>
      <p:bldP spid="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9632" y="116632"/>
            <a:ext cx="4972050" cy="58477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 </a:t>
            </a:r>
            <a:r>
              <a:rPr lang="zh-CN" altLang="en-US" sz="32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创建工程项目文件</a:t>
            </a:r>
          </a:p>
        </p:txBody>
      </p:sp>
      <p:sp>
        <p:nvSpPr>
          <p:cNvPr id="27657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2085975" y="3548534"/>
            <a:ext cx="5834397" cy="1025525"/>
          </a:xfrm>
          <a:noFill/>
        </p:spPr>
        <p:txBody>
          <a:bodyPr/>
          <a:lstStyle/>
          <a:p>
            <a:pPr algn="just" eaLnBrk="1" hangingPunct="1"/>
            <a:r>
              <a:rPr lang="zh-CN" altLang="en-US" b="1" dirty="0">
                <a:solidFill>
                  <a:srgbClr val="FF0066"/>
                </a:solidFill>
              </a:rPr>
              <a:t>选择</a:t>
            </a:r>
            <a:r>
              <a:rPr lang="en-US" altLang="zh-CN" b="1" dirty="0">
                <a:solidFill>
                  <a:srgbClr val="FF0066"/>
                </a:solidFill>
              </a:rPr>
              <a:t>Create a blank pro</a:t>
            </a:r>
            <a:r>
              <a:rPr lang="en-US" altLang="zh-CN" b="1" dirty="0"/>
              <a:t>,  OK</a:t>
            </a:r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2138363" y="2422997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2133600" y="2580159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pic>
        <p:nvPicPr>
          <p:cNvPr id="276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84784"/>
            <a:ext cx="5757863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1403350" y="2645247"/>
            <a:ext cx="2520950" cy="503237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12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931"/>
            <a:ext cx="91440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5625244"/>
            <a:ext cx="8153400" cy="762000"/>
          </a:xfrm>
          <a:noFill/>
        </p:spPr>
        <p:txBody>
          <a:bodyPr/>
          <a:lstStyle/>
          <a:p>
            <a:pPr algn="just" eaLnBrk="1" hangingPunct="1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出现图示界面，完成创建工程项目文件</a:t>
            </a:r>
          </a:p>
        </p:txBody>
      </p:sp>
      <p:sp>
        <p:nvSpPr>
          <p:cNvPr id="28678" name="Rectangle 2"/>
          <p:cNvSpPr>
            <a:spLocks noChangeArrowheads="1"/>
          </p:cNvSpPr>
          <p:nvPr/>
        </p:nvSpPr>
        <p:spPr bwMode="auto">
          <a:xfrm>
            <a:off x="2138363" y="2615344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8679" name="Rectangle 3"/>
          <p:cNvSpPr>
            <a:spLocks noChangeArrowheads="1"/>
          </p:cNvSpPr>
          <p:nvPr/>
        </p:nvSpPr>
        <p:spPr bwMode="auto">
          <a:xfrm>
            <a:off x="2133600" y="2772506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8682" name="AutoShape 9"/>
          <p:cNvSpPr>
            <a:spLocks noChangeArrowheads="1"/>
          </p:cNvSpPr>
          <p:nvPr/>
        </p:nvSpPr>
        <p:spPr bwMode="auto">
          <a:xfrm>
            <a:off x="5257800" y="4420331"/>
            <a:ext cx="3733800" cy="685800"/>
          </a:xfrm>
          <a:prstGeom prst="wedgeRoundRectCallout">
            <a:avLst>
              <a:gd name="adj1" fmla="val -41329"/>
              <a:gd name="adj2" fmla="val -1416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1" lang="zh-CN" altLang="en-US" sz="2800">
                <a:solidFill>
                  <a:schemeClr val="tx2"/>
                </a:solidFill>
              </a:rPr>
              <a:t>绘图工作面</a:t>
            </a:r>
          </a:p>
        </p:txBody>
      </p:sp>
      <p:sp>
        <p:nvSpPr>
          <p:cNvPr id="28683" name="AutoShape 8"/>
          <p:cNvSpPr>
            <a:spLocks noChangeArrowheads="1"/>
          </p:cNvSpPr>
          <p:nvPr/>
        </p:nvSpPr>
        <p:spPr bwMode="auto">
          <a:xfrm>
            <a:off x="-214313" y="4482244"/>
            <a:ext cx="2971801" cy="685800"/>
          </a:xfrm>
          <a:prstGeom prst="wedgeRoundRectCallout">
            <a:avLst>
              <a:gd name="adj1" fmla="val -1333"/>
              <a:gd name="adj2" fmla="val -1793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1" lang="zh-CN" altLang="en-US" sz="2800">
                <a:solidFill>
                  <a:schemeClr val="tx2"/>
                </a:solidFill>
              </a:rPr>
              <a:t>工程项目管理器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899632" y="116632"/>
            <a:ext cx="49720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3200" kern="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 </a:t>
            </a:r>
            <a:r>
              <a:rPr lang="zh-CN" altLang="en-US" sz="3200" kern="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创建工程项目文件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169476"/>
            <a:ext cx="8196200" cy="5232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en-US" altLang="zh-CN" sz="28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2. 1 </a:t>
            </a:r>
            <a:r>
              <a:rPr lang="zh-CN" altLang="en-US" sz="28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画原理图</a:t>
            </a:r>
            <a:r>
              <a:rPr lang="en-US" altLang="zh-CN" sz="28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28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调元件（</a:t>
            </a:r>
            <a:r>
              <a:rPr lang="zh-CN" altLang="en-US" sz="28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注意快捷工具图标的使用）</a:t>
            </a:r>
          </a:p>
        </p:txBody>
      </p:sp>
      <p:sp>
        <p:nvSpPr>
          <p:cNvPr id="29704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68052" y="902804"/>
            <a:ext cx="8604448" cy="762000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菜单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Place/ Part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，或图标           ，打开元件库</a:t>
            </a: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3786188" y="2447925"/>
            <a:ext cx="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3452813" y="1295400"/>
            <a:ext cx="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705" name="Rectangle 7"/>
          <p:cNvSpPr>
            <a:spLocks noChangeArrowheads="1"/>
          </p:cNvSpPr>
          <p:nvPr/>
        </p:nvSpPr>
        <p:spPr bwMode="auto">
          <a:xfrm>
            <a:off x="654496" y="1478868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spcBef>
                <a:spcPct val="20000"/>
              </a:spcBef>
              <a:buFontTx/>
              <a:buChar char="•"/>
            </a:pPr>
            <a:r>
              <a:rPr kumimoji="1"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添加</a:t>
            </a:r>
            <a:r>
              <a:rPr kumimoji="1"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元件库 </a:t>
            </a:r>
            <a:r>
              <a:rPr kumimoji="1"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Add  </a:t>
            </a:r>
            <a:r>
              <a:rPr kumimoji="1" lang="en-US" altLang="zh-CN" sz="28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Lib__Analog</a:t>
            </a:r>
            <a:r>
              <a:rPr kumimoji="1"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sz="28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pwrmos</a:t>
            </a:r>
            <a:r>
              <a:rPr kumimoji="1"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Source</a:t>
            </a:r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654496" y="2091717"/>
            <a:ext cx="68151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spcBef>
                <a:spcPct val="20000"/>
              </a:spcBef>
              <a:buFontTx/>
              <a:buChar char="•"/>
            </a:pPr>
            <a:r>
              <a:rPr kumimoji="1"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提取</a:t>
            </a:r>
            <a:r>
              <a:rPr kumimoji="1"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元件</a:t>
            </a:r>
            <a:endParaRPr kumimoji="1"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kumimoji="1"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2N7000</a:t>
            </a:r>
            <a:endParaRPr kumimoji="1" lang="zh-CN" altLang="en-US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9707" name="Picture 10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416" y="826604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图片 14" descr="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05013"/>
            <a:ext cx="5786437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2337" y="91828"/>
            <a:ext cx="7299325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en-US" altLang="zh-CN" sz="32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 </a:t>
            </a:r>
            <a:r>
              <a:rPr lang="zh-CN" altLang="en-US" sz="32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元件移动、旋转和删除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5556" y="800708"/>
            <a:ext cx="8120359" cy="4019562"/>
          </a:xfr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选中元器件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：用鼠标左键单击，此时元器件变为红色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移动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：压住鼠标左键拖到合适位置，松开鼠标左键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旋转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：菜单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Edit/Rotate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（或快捷键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Ctrl+R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翻转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：菜单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Edit/mirror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：选择菜单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Edit/cut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；或按键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Delete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476375" y="4962115"/>
            <a:ext cx="6408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注意选中元件后</a:t>
            </a:r>
            <a:r>
              <a:rPr lang="en-US" altLang="zh-CN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鼠标右键的使用；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8186" y="107921"/>
            <a:ext cx="7280275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en-US" altLang="zh-CN" sz="32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2.3  </a:t>
            </a:r>
            <a:r>
              <a:rPr lang="zh-CN" altLang="en-US" sz="32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画线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3713" y="1016732"/>
            <a:ext cx="8362763" cy="3886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进入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：菜单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Place/wire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或工具栏的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画线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：将光标移到需要连线的起点，单击左键（此时会拖着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根线）；移动鼠标到所需位置，单击左键，如此循环，直到连线的终点（某元件的引脚）。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结束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：单击鼠标右键结束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移动、旋转和删除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：与元件操作相同</a:t>
            </a:r>
          </a:p>
        </p:txBody>
      </p:sp>
      <p:grpSp>
        <p:nvGrpSpPr>
          <p:cNvPr id="31751" name="Group 4"/>
          <p:cNvGrpSpPr/>
          <p:nvPr/>
        </p:nvGrpSpPr>
        <p:grpSpPr bwMode="auto">
          <a:xfrm>
            <a:off x="6228184" y="1125091"/>
            <a:ext cx="609600" cy="381000"/>
            <a:chOff x="4272" y="528"/>
            <a:chExt cx="384" cy="240"/>
          </a:xfrm>
        </p:grpSpPr>
        <p:sp>
          <p:nvSpPr>
            <p:cNvPr id="31752" name="Line 5"/>
            <p:cNvSpPr>
              <a:spLocks noChangeShapeType="1"/>
            </p:cNvSpPr>
            <p:nvPr/>
          </p:nvSpPr>
          <p:spPr bwMode="auto">
            <a:xfrm>
              <a:off x="4272" y="528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" name="Line 6"/>
            <p:cNvSpPr>
              <a:spLocks noChangeShapeType="1"/>
            </p:cNvSpPr>
            <p:nvPr/>
          </p:nvSpPr>
          <p:spPr bwMode="auto">
            <a:xfrm>
              <a:off x="4464" y="768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Line 7"/>
            <p:cNvSpPr>
              <a:spLocks noChangeShapeType="1"/>
            </p:cNvSpPr>
            <p:nvPr/>
          </p:nvSpPr>
          <p:spPr bwMode="auto">
            <a:xfrm rot="-5400000">
              <a:off x="4344" y="648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7215" y="80628"/>
            <a:ext cx="6715125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en-US" altLang="zh-CN" sz="32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2.4  </a:t>
            </a:r>
            <a:r>
              <a:rPr lang="zh-CN" altLang="en-US" sz="32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修改元器件标号和参数 </a:t>
            </a:r>
          </a:p>
        </p:txBody>
      </p:sp>
      <p:sp>
        <p:nvSpPr>
          <p:cNvPr id="32778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445622"/>
            <a:ext cx="8323076" cy="3609975"/>
          </a:xfrm>
          <a:noFill/>
        </p:spPr>
        <p:txBody>
          <a:bodyPr>
            <a:spAutoFit/>
          </a:bodyPr>
          <a:lstStyle/>
          <a:p>
            <a:pPr algn="just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特别注意！</a:t>
            </a:r>
          </a:p>
          <a:p>
            <a:pPr algn="just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b="1" dirty="0"/>
              <a:t>● </a:t>
            </a:r>
            <a:r>
              <a:rPr lang="en-US" altLang="zh-CN" sz="2200" b="1" dirty="0"/>
              <a:t>VSIN</a:t>
            </a:r>
            <a:r>
              <a:rPr lang="zh-CN" altLang="en-US" sz="2200" b="1" dirty="0"/>
              <a:t>信号源：</a:t>
            </a:r>
            <a:r>
              <a:rPr lang="en-US" altLang="zh-CN" sz="2200" b="1" dirty="0">
                <a:solidFill>
                  <a:srgbClr val="FF0000"/>
                </a:solidFill>
              </a:rPr>
              <a:t>AC=15mv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VOFF=0v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FREQ=1kHz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VAMPL=30mv</a:t>
            </a:r>
            <a:r>
              <a:rPr lang="zh-CN" altLang="en-US" sz="2200" b="1" dirty="0"/>
              <a:t>。</a:t>
            </a:r>
          </a:p>
          <a:p>
            <a:pPr algn="just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b="1" dirty="0"/>
              <a:t>●  </a:t>
            </a:r>
            <a:r>
              <a:rPr lang="en-US" altLang="zh-CN" sz="2200" b="1" dirty="0"/>
              <a:t>MOS</a:t>
            </a:r>
            <a:r>
              <a:rPr lang="zh-CN" altLang="en-US" sz="2200" b="1" dirty="0"/>
              <a:t>管参数</a:t>
            </a:r>
            <a:r>
              <a:rPr lang="zh-CN" altLang="en-US" sz="2200" b="1" dirty="0">
                <a:sym typeface="Symbol" panose="05050102010706020507" pitchFamily="18" charset="2"/>
              </a:rPr>
              <a:t>设置方法：</a:t>
            </a:r>
            <a:endParaRPr lang="zh-CN" altLang="en-US" sz="2200" b="1" dirty="0"/>
          </a:p>
          <a:p>
            <a:pPr algn="just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b="1" dirty="0"/>
              <a:t>		选择菜单</a:t>
            </a:r>
            <a:r>
              <a:rPr lang="en-US" altLang="zh-CN" sz="2200" b="1" dirty="0"/>
              <a:t>Edit/</a:t>
            </a:r>
            <a:r>
              <a:rPr lang="en-US" altLang="zh-CN" sz="2200" b="1" dirty="0" err="1"/>
              <a:t>Pspice</a:t>
            </a:r>
            <a:r>
              <a:rPr lang="en-US" altLang="zh-CN" sz="2200" b="1" dirty="0"/>
              <a:t> Model </a:t>
            </a:r>
            <a:r>
              <a:rPr lang="zh-CN" altLang="en-US" sz="2200" b="1" dirty="0"/>
              <a:t>；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/>
              <a:t>.model M2n7000  NMOS(</a:t>
            </a:r>
            <a:r>
              <a:rPr lang="en-US" altLang="zh-CN" sz="2200" dirty="0">
                <a:solidFill>
                  <a:srgbClr val="FF0000"/>
                </a:solidFill>
              </a:rPr>
              <a:t>Level=3</a:t>
            </a:r>
            <a:r>
              <a:rPr lang="en-US" altLang="zh-CN" sz="2200" dirty="0"/>
              <a:t> Gamma=0 Delta=0 Eta=0 Theta=0 Kappa=0.2 Vmax=0 </a:t>
            </a:r>
            <a:r>
              <a:rPr lang="en-US" altLang="zh-CN" sz="2200" dirty="0" err="1"/>
              <a:t>Xj</a:t>
            </a:r>
            <a:r>
              <a:rPr lang="en-US" altLang="zh-CN" sz="2200" dirty="0"/>
              <a:t>=0 </a:t>
            </a:r>
            <a:r>
              <a:rPr lang="en-US" altLang="zh-CN" sz="2200" dirty="0" err="1"/>
              <a:t>Tox</a:t>
            </a:r>
            <a:r>
              <a:rPr lang="en-US" altLang="zh-CN" sz="2200" dirty="0"/>
              <a:t>=2u </a:t>
            </a:r>
            <a:r>
              <a:rPr lang="en-US" altLang="zh-CN" sz="2200" dirty="0" err="1"/>
              <a:t>Uo</a:t>
            </a:r>
            <a:r>
              <a:rPr lang="en-US" altLang="zh-CN" sz="2200" dirty="0"/>
              <a:t>=600 Phi=.6 </a:t>
            </a:r>
            <a:r>
              <a:rPr lang="en-US" altLang="zh-CN" sz="2200" dirty="0" err="1">
                <a:solidFill>
                  <a:srgbClr val="FF0000"/>
                </a:solidFill>
              </a:rPr>
              <a:t>Kp</a:t>
            </a:r>
            <a:r>
              <a:rPr lang="en-US" altLang="zh-CN" sz="2200" dirty="0">
                <a:solidFill>
                  <a:srgbClr val="FF0000"/>
                </a:solidFill>
              </a:rPr>
              <a:t>=1.073u W=.12 L=2u </a:t>
            </a:r>
            <a:r>
              <a:rPr lang="en-US" altLang="zh-CN" sz="2200" dirty="0" err="1">
                <a:solidFill>
                  <a:srgbClr val="FF0000"/>
                </a:solidFill>
              </a:rPr>
              <a:t>Rs</a:t>
            </a:r>
            <a:r>
              <a:rPr lang="en-US" altLang="zh-CN" sz="2200" dirty="0">
                <a:solidFill>
                  <a:srgbClr val="FF0000"/>
                </a:solidFill>
              </a:rPr>
              <a:t>=20m </a:t>
            </a:r>
            <a:r>
              <a:rPr lang="en-US" altLang="zh-CN" sz="2200" dirty="0" err="1">
                <a:solidFill>
                  <a:srgbClr val="FF0000"/>
                </a:solidFill>
              </a:rPr>
              <a:t>Vto</a:t>
            </a:r>
            <a:r>
              <a:rPr lang="en-US" altLang="zh-CN" sz="2200" dirty="0">
                <a:solidFill>
                  <a:srgbClr val="FF0000"/>
                </a:solidFill>
              </a:rPr>
              <a:t>=1.73 </a:t>
            </a:r>
            <a:r>
              <a:rPr lang="en-US" altLang="zh-CN" sz="2200" dirty="0"/>
              <a:t>Rd=.5489 </a:t>
            </a:r>
            <a:r>
              <a:rPr lang="en-US" altLang="zh-CN" sz="2200" dirty="0" err="1"/>
              <a:t>Rds</a:t>
            </a:r>
            <a:r>
              <a:rPr lang="en-US" altLang="zh-CN" sz="2200" dirty="0"/>
              <a:t>=48MEG </a:t>
            </a:r>
            <a:r>
              <a:rPr lang="en-US" altLang="zh-CN" sz="2200" dirty="0" err="1"/>
              <a:t>Cgso</a:t>
            </a:r>
            <a:r>
              <a:rPr lang="en-US" altLang="zh-CN" sz="2200" dirty="0"/>
              <a:t>=73.61p </a:t>
            </a:r>
            <a:r>
              <a:rPr lang="en-US" altLang="zh-CN" sz="2200" dirty="0" err="1"/>
              <a:t>Cgdo</a:t>
            </a:r>
            <a:r>
              <a:rPr lang="en-US" altLang="zh-CN" sz="2200" dirty="0"/>
              <a:t>=6.487p </a:t>
            </a:r>
            <a:r>
              <a:rPr lang="en-US" altLang="zh-CN" sz="2200" dirty="0" err="1"/>
              <a:t>Cbd</a:t>
            </a:r>
            <a:r>
              <a:rPr lang="en-US" altLang="zh-CN" sz="2200" dirty="0"/>
              <a:t>=74.46p </a:t>
            </a:r>
            <a:r>
              <a:rPr lang="en-US" altLang="zh-CN" sz="2200" dirty="0" err="1"/>
              <a:t>Mj</a:t>
            </a:r>
            <a:r>
              <a:rPr lang="en-US" altLang="zh-CN" sz="2200" dirty="0"/>
              <a:t>=.5 </a:t>
            </a:r>
            <a:r>
              <a:rPr lang="en-US" altLang="zh-CN" sz="2200" dirty="0" err="1"/>
              <a:t>Pb</a:t>
            </a:r>
            <a:r>
              <a:rPr lang="en-US" altLang="zh-CN" sz="2200" dirty="0"/>
              <a:t>=.8 Fc=.5 </a:t>
            </a:r>
            <a:r>
              <a:rPr lang="en-US" altLang="zh-CN" sz="2200" dirty="0" err="1"/>
              <a:t>Rg</a:t>
            </a:r>
            <a:r>
              <a:rPr lang="en-US" altLang="zh-CN" sz="2200" dirty="0"/>
              <a:t>=546.2 Is=10f N=1 </a:t>
            </a:r>
            <a:r>
              <a:rPr lang="en-US" altLang="zh-CN" sz="2200" dirty="0" err="1"/>
              <a:t>Rb</a:t>
            </a:r>
            <a:r>
              <a:rPr lang="en-US" altLang="zh-CN" sz="2200" dirty="0"/>
              <a:t>=1m)</a:t>
            </a:r>
            <a:endParaRPr lang="zh-CN" altLang="en-US" sz="2000" b="1" dirty="0"/>
          </a:p>
        </p:txBody>
      </p:sp>
      <p:sp>
        <p:nvSpPr>
          <p:cNvPr id="32774" name="Rectangle 3"/>
          <p:cNvSpPr>
            <a:spLocks noChangeArrowheads="1"/>
          </p:cNvSpPr>
          <p:nvPr/>
        </p:nvSpPr>
        <p:spPr bwMode="auto">
          <a:xfrm>
            <a:off x="533400" y="1901416"/>
            <a:ext cx="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/>
            <a:endParaRPr lang="zh-CN" altLang="en-US"/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533400" y="800708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kumimoji="1" lang="en-US" altLang="zh-CN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：选中元器件，选择菜单中</a:t>
            </a:r>
            <a:r>
              <a:rPr kumimoji="1" lang="en-US" altLang="zh-CN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Edit/Attributes</a:t>
            </a: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533400" y="1334108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kumimoji="1"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：双击该元件符号</a:t>
            </a: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533400" y="1853221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kumimoji="1"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kumimoji="1"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：双击参数文字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101025"/>
            <a:ext cx="8001000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en-US" altLang="zh-CN" sz="32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  </a:t>
            </a:r>
            <a:r>
              <a:rPr lang="zh-CN" altLang="en-US" sz="32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添加网络别名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980728"/>
            <a:ext cx="8001000" cy="4678362"/>
          </a:xfrm>
        </p:spPr>
        <p:txBody>
          <a:bodyPr/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选择菜单 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Place/Net Alias →  Vo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2125" y="80628"/>
            <a:ext cx="7280275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en-US" altLang="zh-CN" sz="32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</a:t>
            </a:r>
            <a:r>
              <a:rPr lang="zh-CN" altLang="en-US" sz="32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保存和自动检查 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9125" y="908720"/>
            <a:ext cx="8237351" cy="4114800"/>
          </a:xfrm>
        </p:spPr>
        <p:txBody>
          <a:bodyPr/>
          <a:lstStyle/>
          <a:p>
            <a:pPr algn="just" eaLnBrk="1" hangingPunct="1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保存</a:t>
            </a:r>
          </a:p>
          <a:p>
            <a:pPr algn="just" eaLnBrk="1" hangingPunct="1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进行电路规则检查、建立网表文件（*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.net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：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Pspice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/Create netlist </a:t>
            </a:r>
          </a:p>
          <a:p>
            <a:pPr lvl="2" algn="just" eaLnBrk="1" hangingPunct="1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若有问题，屏幕会有指示</a:t>
            </a:r>
          </a:p>
          <a:p>
            <a:pPr lvl="2" algn="just" eaLnBrk="1" hangingPunct="1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Windows/Session Log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弹出错误提示窗口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9880" y="2276872"/>
            <a:ext cx="7812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及时完成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MOOC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上“</a:t>
            </a:r>
            <a:r>
              <a:rPr lang="zh-CN" altLang="en-US" sz="2400" dirty="0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电子元器件单元测验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模拟电子电路仿真分析单元测验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 “</a:t>
            </a:r>
            <a:r>
              <a:rPr lang="zh-CN" altLang="en-US" sz="2400" dirty="0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运算放大器应用电路实验单元测验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en-US" altLang="zh-CN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368152"/>
          </a:xfrm>
        </p:spPr>
        <p:txBody>
          <a:bodyPr/>
          <a:lstStyle/>
          <a:p>
            <a:r>
              <a:rPr lang="zh-CN" altLang="en-US" sz="3200" dirty="0"/>
              <a:t>电子线路设计、测试与实验（一）</a:t>
            </a:r>
            <a:r>
              <a:rPr lang="en-US" altLang="zh-CN" sz="3200" dirty="0"/>
              <a:t>MOOC</a:t>
            </a:r>
            <a:br>
              <a:rPr lang="en-US" altLang="zh-CN" sz="3200" dirty="0"/>
            </a:br>
            <a:r>
              <a:rPr lang="zh-CN" altLang="en-US" sz="3200" dirty="0"/>
              <a:t>单元测试题提交提醒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63588" y="116632"/>
            <a:ext cx="8172400" cy="55399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en-US" altLang="zh-CN" sz="30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 </a:t>
            </a:r>
            <a:r>
              <a:rPr lang="zh-CN" altLang="en-US" sz="30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设置仿真分析类型（</a:t>
            </a:r>
            <a:r>
              <a:rPr lang="en-US" altLang="zh-CN" sz="3000" dirty="0" err="1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Pspice</a:t>
            </a:r>
            <a:r>
              <a:rPr lang="en-US" altLang="zh-CN" sz="30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/New Simulation</a:t>
            </a:r>
            <a:r>
              <a:rPr lang="zh-CN" altLang="en-US" sz="30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44129"/>
            <a:ext cx="7532687" cy="525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2390775" y="1983904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1476375" y="4442941"/>
            <a:ext cx="4127500" cy="685800"/>
          </a:xfrm>
          <a:prstGeom prst="wedgeRoundRectCallout">
            <a:avLst>
              <a:gd name="adj1" fmla="val -9421"/>
              <a:gd name="adj2" fmla="val -33495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1"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3.1.  </a:t>
            </a:r>
            <a:r>
              <a:rPr kumimoji="1"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静态工作点分析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572000" y="1490191"/>
            <a:ext cx="3886200" cy="685800"/>
          </a:xfrm>
          <a:prstGeom prst="wedgeRoundRectCallout">
            <a:avLst>
              <a:gd name="adj1" fmla="val -69935"/>
              <a:gd name="adj2" fmla="val 9861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1" lang="zh-CN" altLang="en-US" sz="2800">
                <a:solidFill>
                  <a:srgbClr val="0066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输出文件更详细</a:t>
            </a:r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611188" y="764704"/>
            <a:ext cx="63833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选择菜单 </a:t>
            </a:r>
            <a:r>
              <a:rPr lang="en-US" altLang="zh-CN" sz="28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PSpice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/New Simulation Profile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9" name="内容占位符 7" descr="5.JP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95345" y="440502"/>
            <a:ext cx="1764196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/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注：这不是我们的实验电路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只是为了演示静态工作点分析！</a:t>
            </a:r>
            <a:endParaRPr lang="en-US" altLang="zh-CN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80628"/>
            <a:ext cx="5912371" cy="5847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0066FF"/>
                </a:solidFill>
              </a:rPr>
              <a:t>仿真</a:t>
            </a:r>
            <a:r>
              <a:rPr lang="en-US" altLang="zh-CN" sz="3200" dirty="0">
                <a:solidFill>
                  <a:srgbClr val="0066FF"/>
                </a:solidFill>
              </a:rPr>
              <a:t>—</a:t>
            </a:r>
            <a:r>
              <a:rPr lang="zh-CN" altLang="en-US" sz="3200" dirty="0">
                <a:solidFill>
                  <a:srgbClr val="0066FF"/>
                </a:solidFill>
              </a:rPr>
              <a:t>文本结果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903312"/>
            <a:ext cx="2727647" cy="5334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sz="2400" dirty="0">
                <a:latin typeface="Arial Narrow" panose="020B0606020202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在工程管理项目器</a:t>
            </a:r>
            <a:r>
              <a:rPr lang="en-US" altLang="zh-CN" sz="2400" b="1" dirty="0" err="1">
                <a:latin typeface="Arial Narrow" panose="020B0606020202030204" pitchFamily="34" charset="0"/>
                <a:ea typeface="华文楷体" panose="02010600040101010101" pitchFamily="2" charset="-122"/>
              </a:rPr>
              <a:t>Pspice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 Resource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中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 击活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Bias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，鼠标右键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Make Active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菜单</a:t>
            </a:r>
            <a:r>
              <a:rPr lang="en-US" altLang="zh-CN" sz="2400" b="1" dirty="0" err="1">
                <a:latin typeface="Arial Narrow" panose="020B0606020202030204" pitchFamily="34" charset="0"/>
                <a:ea typeface="华文楷体" panose="02010600040101010101" pitchFamily="2" charset="-122"/>
              </a:rPr>
              <a:t>Pspice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/Run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查看文本输出</a:t>
            </a:r>
            <a:r>
              <a:rPr lang="en-US" altLang="zh-CN" sz="2400" b="1" dirty="0" err="1">
                <a:latin typeface="Arial Narrow" panose="020B0606020202030204" pitchFamily="34" charset="0"/>
                <a:ea typeface="华文楷体" panose="02010600040101010101" pitchFamily="2" charset="-122"/>
              </a:rPr>
              <a:t>Pspice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/view output file, 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或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latin typeface="Arial Narrow" panose="020B060602020203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3789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946174"/>
            <a:ext cx="5988050" cy="52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AutoShape 6"/>
          <p:cNvSpPr>
            <a:spLocks noChangeArrowheads="1"/>
          </p:cNvSpPr>
          <p:nvPr/>
        </p:nvSpPr>
        <p:spPr bwMode="auto">
          <a:xfrm>
            <a:off x="4852690" y="1295400"/>
            <a:ext cx="3886200" cy="685800"/>
          </a:xfrm>
          <a:prstGeom prst="wedgeRoundRectCallout">
            <a:avLst>
              <a:gd name="adj1" fmla="val -86546"/>
              <a:gd name="adj2" fmla="val 21743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1" lang="zh-CN" altLang="en-US" sz="2800">
                <a:solidFill>
                  <a:schemeClr val="tx2"/>
                </a:solidFill>
              </a:rPr>
              <a:t>输出文本文件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内容占位符 5" descr="6.JP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8918" name="矩形 6"/>
          <p:cNvSpPr>
            <a:spLocks noChangeArrowheads="1"/>
          </p:cNvSpPr>
          <p:nvPr/>
        </p:nvSpPr>
        <p:spPr bwMode="auto">
          <a:xfrm>
            <a:off x="3571875" y="2286000"/>
            <a:ext cx="4572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ID           1.58E-03 </a:t>
            </a:r>
          </a:p>
          <a:p>
            <a:r>
              <a:rPr lang="en-US" altLang="zh-CN">
                <a:solidFill>
                  <a:srgbClr val="FF0000"/>
                </a:solidFill>
              </a:rPr>
              <a:t>VGS          1.95E+00 </a:t>
            </a:r>
          </a:p>
          <a:p>
            <a:r>
              <a:rPr lang="en-US" altLang="zh-CN">
                <a:solidFill>
                  <a:srgbClr val="FF0000"/>
                </a:solidFill>
              </a:rPr>
              <a:t>VDS          5.69E+00 </a:t>
            </a:r>
          </a:p>
          <a:p>
            <a:r>
              <a:rPr lang="en-US" altLang="zh-CN">
                <a:solidFill>
                  <a:srgbClr val="FF0000"/>
                </a:solidFill>
              </a:rPr>
              <a:t>VBS          0.00E+00 </a:t>
            </a:r>
          </a:p>
          <a:p>
            <a:r>
              <a:rPr lang="en-US" altLang="zh-CN">
                <a:solidFill>
                  <a:srgbClr val="FF0000"/>
                </a:solidFill>
              </a:rPr>
              <a:t>VTH          1.73E+00 </a:t>
            </a:r>
          </a:p>
          <a:p>
            <a:r>
              <a:rPr lang="en-US" altLang="zh-CN">
                <a:solidFill>
                  <a:srgbClr val="FF0000"/>
                </a:solidFill>
              </a:rPr>
              <a:t>VDSAT        2.21E-01 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标题 1"/>
          <p:cNvSpPr>
            <a:spLocks noGrp="1"/>
          </p:cNvSpPr>
          <p:nvPr>
            <p:ph type="title" idx="4294967295"/>
          </p:nvPr>
        </p:nvSpPr>
        <p:spPr>
          <a:xfrm>
            <a:off x="899592" y="80628"/>
            <a:ext cx="7848600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en-US" altLang="zh-CN" sz="32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3.2  </a:t>
            </a:r>
            <a:r>
              <a:rPr lang="zh-CN" altLang="en-US" sz="32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瞬态分析（时域分析）</a:t>
            </a:r>
            <a:r>
              <a:rPr lang="en-US" altLang="zh-CN" sz="32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Transient</a:t>
            </a:r>
          </a:p>
        </p:txBody>
      </p:sp>
      <p:sp>
        <p:nvSpPr>
          <p:cNvPr id="39941" name="内容占位符 2"/>
          <p:cNvSpPr>
            <a:spLocks noGrp="1"/>
          </p:cNvSpPr>
          <p:nvPr>
            <p:ph idx="4294967295"/>
          </p:nvPr>
        </p:nvSpPr>
        <p:spPr>
          <a:xfrm>
            <a:off x="611560" y="872716"/>
            <a:ext cx="8148637" cy="4876800"/>
          </a:xfrm>
        </p:spPr>
        <p:txBody>
          <a:bodyPr/>
          <a:lstStyle/>
          <a:p>
            <a:r>
              <a:rPr kumimoji="1" lang="en-US" altLang="zh-CN">
                <a:solidFill>
                  <a:srgbClr val="D014D0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Run to   4ms</a:t>
            </a:r>
            <a:r>
              <a:rPr kumimoji="1" lang="zh-CN" altLang="en-US">
                <a:solidFill>
                  <a:srgbClr val="D014D0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（注意仿真时长的选择）</a:t>
            </a:r>
            <a:endParaRPr kumimoji="1" lang="en-US" altLang="zh-CN">
              <a:solidFill>
                <a:srgbClr val="D014D0"/>
              </a:solidFill>
              <a:latin typeface="Arial Narrow" panose="020B0606020202030204" pitchFamily="34" charset="0"/>
              <a:ea typeface="华文楷体" panose="02010600040101010101" pitchFamily="2" charset="-122"/>
            </a:endParaRPr>
          </a:p>
          <a:p>
            <a:r>
              <a:rPr kumimoji="1" lang="en-US" altLang="zh-CN">
                <a:solidFill>
                  <a:schemeClr val="tx2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Start saving data  0ms</a:t>
            </a:r>
          </a:p>
          <a:p>
            <a:r>
              <a:rPr kumimoji="1" lang="en-US" altLang="zh-CN">
                <a:solidFill>
                  <a:schemeClr val="tx2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Maximum step  10us</a:t>
            </a:r>
          </a:p>
          <a:p>
            <a:r>
              <a:rPr kumimoji="1" lang="zh-CN" altLang="en-US">
                <a:latin typeface="Arial Narrow" panose="020B0606020202030204" pitchFamily="34" charset="0"/>
                <a:ea typeface="华文楷体" panose="02010600040101010101" pitchFamily="2" charset="-122"/>
              </a:rPr>
              <a:t>单击“应用”，“确定”返回。</a:t>
            </a:r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80628"/>
            <a:ext cx="5775325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zh-CN" altLang="en-US" sz="3200" dirty="0">
                <a:solidFill>
                  <a:srgbClr val="0066FF"/>
                </a:solidFill>
              </a:rPr>
              <a:t>波形和曲线结果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7740" y="933636"/>
            <a:ext cx="2680084" cy="2819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击活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Transient, </a:t>
            </a:r>
            <a:r>
              <a:rPr lang="en-US" altLang="zh-CN" sz="2400" b="1" dirty="0" err="1">
                <a:latin typeface="Arial Narrow" panose="020B0606020202030204" pitchFamily="34" charset="0"/>
                <a:ea typeface="华文楷体" panose="02010600040101010101" pitchFamily="2" charset="-122"/>
              </a:rPr>
              <a:t>Pspice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/Run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Trace/Add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键入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V(Vs:+), V(Vo), 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看波形。</a:t>
            </a:r>
          </a:p>
        </p:txBody>
      </p:sp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865187"/>
            <a:ext cx="6226175" cy="540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0" name="图片 6" descr="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椭圆形标注 2"/>
          <p:cNvSpPr>
            <a:spLocks noChangeArrowheads="1"/>
          </p:cNvSpPr>
          <p:nvPr/>
        </p:nvSpPr>
        <p:spPr bwMode="auto">
          <a:xfrm>
            <a:off x="3294063" y="3417888"/>
            <a:ext cx="4724400" cy="649287"/>
          </a:xfrm>
          <a:prstGeom prst="wedgeEllipseCallout">
            <a:avLst>
              <a:gd name="adj1" fmla="val -69014"/>
              <a:gd name="adj2" fmla="val -91097"/>
            </a:avLst>
          </a:prstGeom>
          <a:solidFill>
            <a:srgbClr val="FFFF99"/>
          </a:solidFill>
          <a:ln w="9525" algn="ctr">
            <a:solidFill>
              <a:srgbClr val="FF00FF"/>
            </a:solidFill>
            <a:round/>
          </a:ln>
        </p:spPr>
        <p:txBody>
          <a:bodyPr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solidFill>
                  <a:schemeClr val="tx1"/>
                </a:solidFill>
              </a:rPr>
              <a:t>注意：特征值的标注！</a:t>
            </a:r>
          </a:p>
        </p:txBody>
      </p:sp>
      <p:sp>
        <p:nvSpPr>
          <p:cNvPr id="9" name="标题 1"/>
          <p:cNvSpPr txBox="1"/>
          <p:nvPr/>
        </p:nvSpPr>
        <p:spPr bwMode="auto">
          <a:xfrm>
            <a:off x="899592" y="80628"/>
            <a:ext cx="7848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3200" kern="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3.2  </a:t>
            </a:r>
            <a:r>
              <a:rPr lang="zh-CN" altLang="en-US" sz="3200" kern="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瞬态分析（时域分析）</a:t>
            </a:r>
            <a:r>
              <a:rPr lang="en-US" altLang="zh-CN" sz="3200" kern="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Transient</a:t>
            </a: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标题 1"/>
          <p:cNvSpPr>
            <a:spLocks noGrp="1"/>
          </p:cNvSpPr>
          <p:nvPr>
            <p:ph type="title" idx="4294967295"/>
          </p:nvPr>
        </p:nvSpPr>
        <p:spPr>
          <a:xfrm>
            <a:off x="863589" y="80628"/>
            <a:ext cx="8136903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en-US" altLang="zh-CN" sz="32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3.3  </a:t>
            </a:r>
            <a:r>
              <a:rPr lang="zh-CN" altLang="en-US" sz="32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交流小信号分析（频域分析）</a:t>
            </a:r>
            <a:r>
              <a:rPr lang="en-US" altLang="zh-CN" sz="320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AC Sweep</a:t>
            </a:r>
          </a:p>
        </p:txBody>
      </p:sp>
      <p:sp>
        <p:nvSpPr>
          <p:cNvPr id="43013" name="内容占位符 2"/>
          <p:cNvSpPr>
            <a:spLocks noGrp="1"/>
          </p:cNvSpPr>
          <p:nvPr>
            <p:ph idx="4294967295"/>
          </p:nvPr>
        </p:nvSpPr>
        <p:spPr>
          <a:xfrm>
            <a:off x="611560" y="872716"/>
            <a:ext cx="8220075" cy="494823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>
                <a:solidFill>
                  <a:schemeClr val="tx2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Start  10Hz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>
                <a:solidFill>
                  <a:schemeClr val="tx2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End  100</a:t>
            </a:r>
            <a:r>
              <a:rPr kumimoji="1" lang="en-US" altLang="zh-CN" dirty="0">
                <a:solidFill>
                  <a:srgbClr val="003399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Meg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>
                <a:solidFill>
                  <a:schemeClr val="tx2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Points/Decade  101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>
                <a:solidFill>
                  <a:schemeClr val="tx2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Logarithmic</a:t>
            </a:r>
            <a:r>
              <a:rPr kumimoji="1" lang="zh-CN" altLang="en-US" dirty="0">
                <a:solidFill>
                  <a:schemeClr val="tx2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选： </a:t>
            </a:r>
            <a:r>
              <a:rPr kumimoji="1" lang="en-US" altLang="zh-CN" dirty="0">
                <a:solidFill>
                  <a:schemeClr val="tx2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Decade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>
                <a:solidFill>
                  <a:schemeClr val="tx2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单击“应用”，“确定”返回。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故障原因分析</a:t>
            </a:r>
            <a:r>
              <a:rPr kumimoji="1" lang="en-US" altLang="zh-CN" dirty="0">
                <a:solidFill>
                  <a:schemeClr val="tx2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---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No AC sources -- AC Sweep ignored</a:t>
            </a:r>
            <a:endParaRPr lang="zh-CN" altLang="en-US" sz="3600" dirty="0">
              <a:solidFill>
                <a:srgbClr val="FF0000"/>
              </a:solidFill>
              <a:latin typeface="Arial Narrow" panose="020B060602020203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1580" y="131802"/>
            <a:ext cx="8352420" cy="553998"/>
          </a:xfrm>
        </p:spPr>
        <p:txBody>
          <a:bodyPr/>
          <a:lstStyle/>
          <a:p>
            <a:r>
              <a:rPr kumimoji="1" lang="zh-CN" altLang="en-US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故障原因分析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---</a:t>
            </a:r>
            <a:r>
              <a:rPr lang="en-US" altLang="zh-CN" sz="3000" dirty="0"/>
              <a:t>No AC sources -AC </a:t>
            </a:r>
            <a:r>
              <a:rPr lang="en-US" altLang="zh-CN" sz="3000" dirty="0">
                <a:latin typeface="Arial Narrow" panose="020B0606020202030204" pitchFamily="34" charset="0"/>
                <a:ea typeface="华文楷体" panose="02010600040101010101" pitchFamily="2" charset="-122"/>
              </a:rPr>
              <a:t>Sweep</a:t>
            </a:r>
            <a:r>
              <a:rPr lang="en-US" altLang="zh-CN" sz="3000" dirty="0"/>
              <a:t> ignored</a:t>
            </a:r>
            <a:endParaRPr lang="zh-CN" altLang="en-US" sz="3000" dirty="0"/>
          </a:p>
        </p:txBody>
      </p:sp>
      <p:pic>
        <p:nvPicPr>
          <p:cNvPr id="44038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0708"/>
            <a:ext cx="8893175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2" name="图片 6" descr="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8250"/>
            <a:ext cx="56451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80175"/>
            <a:ext cx="13350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/>
          <p:cNvSpPr txBox="1"/>
          <p:nvPr/>
        </p:nvSpPr>
        <p:spPr bwMode="auto">
          <a:xfrm>
            <a:off x="863589" y="80628"/>
            <a:ext cx="81369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3200" kern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3.3  </a:t>
            </a:r>
            <a:r>
              <a:rPr lang="zh-CN" altLang="en-US" sz="3200" kern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交流小信号分析（频域分析）</a:t>
            </a:r>
            <a:r>
              <a:rPr lang="en-US" altLang="zh-CN" sz="3200" kern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AC Sweep</a:t>
            </a:r>
            <a:endParaRPr lang="en-US" altLang="zh-CN" sz="3200" kern="0" dirty="0">
              <a:solidFill>
                <a:srgbClr val="0066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xiaohu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620"/>
            <a:ext cx="1387810" cy="130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标题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1371600"/>
          </a:xfrm>
        </p:spPr>
        <p:txBody>
          <a:bodyPr/>
          <a:lstStyle/>
          <a:p>
            <a:pPr algn="ctr"/>
            <a:r>
              <a:rPr lang="en-US" altLang="zh-CN" sz="4800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MOS</a:t>
            </a:r>
            <a:r>
              <a:rPr lang="zh-CN" altLang="en-US" sz="4800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管放大电路仿真与实现</a:t>
            </a: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11188" y="2096852"/>
            <a:ext cx="8317296" cy="432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基本要求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教材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实验任务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——实验步骤与要求（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1"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教材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实验任务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——实验步骤与要求中的（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补充：观察失真现象</a:t>
            </a:r>
            <a:endParaRPr kumimoji="1"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验收要求</a:t>
            </a:r>
            <a:endParaRPr kumimoji="1"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验收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MOS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管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共源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放大电路仿真结果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验收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MOS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管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共源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放大电路性能指标测试数据记录，验收幅频特性测量方法。</a:t>
            </a:r>
            <a:endParaRPr lang="zh-CN" altLang="en-US" sz="2400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4"/>
          <p:cNvSpPr>
            <a:spLocks noGrp="1"/>
          </p:cNvSpPr>
          <p:nvPr>
            <p:ph type="title" idx="4294967295"/>
          </p:nvPr>
        </p:nvSpPr>
        <p:spPr>
          <a:xfrm>
            <a:off x="863588" y="101025"/>
            <a:ext cx="8001000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zh-CN" altLang="en-US" sz="3200" dirty="0">
                <a:solidFill>
                  <a:srgbClr val="0066FF"/>
                </a:solidFill>
              </a:rPr>
              <a:t>相频特性曲线</a:t>
            </a:r>
          </a:p>
        </p:txBody>
      </p:sp>
      <p:pic>
        <p:nvPicPr>
          <p:cNvPr id="46086" name="图片 3" descr="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圆角矩形 1"/>
          <p:cNvSpPr>
            <a:spLocks noChangeArrowheads="1"/>
          </p:cNvSpPr>
          <p:nvPr/>
        </p:nvSpPr>
        <p:spPr bwMode="auto">
          <a:xfrm>
            <a:off x="152400" y="5937349"/>
            <a:ext cx="1295400" cy="3175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5825" y="80628"/>
            <a:ext cx="4191000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zh-CN" altLang="en-US" sz="3200" dirty="0">
                <a:solidFill>
                  <a:srgbClr val="0066FF"/>
                </a:solidFill>
              </a:rPr>
              <a:t>波形和曲线结果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5556" y="800708"/>
            <a:ext cx="8497887" cy="4837113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击活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AC Sweep, </a:t>
            </a:r>
            <a:r>
              <a:rPr lang="en-US" altLang="zh-CN" sz="2400" b="1" dirty="0" err="1">
                <a:latin typeface="Arial Narrow" panose="020B0606020202030204" pitchFamily="34" charset="0"/>
                <a:ea typeface="华文楷体" panose="02010600040101010101" pitchFamily="2" charset="-122"/>
              </a:rPr>
              <a:t>Pspice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/Run</a:t>
            </a:r>
          </a:p>
          <a:p>
            <a:pPr eaLnBrk="1" hangingPunct="1"/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观测幅频响应曲线：</a:t>
            </a:r>
          </a:p>
          <a:p>
            <a:pPr lvl="1" eaLnBrk="1" hangingPunct="1"/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Trace/Add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： </a:t>
            </a:r>
            <a:r>
              <a:rPr lang="en-US" altLang="zh-CN" sz="2400" b="1" dirty="0" err="1">
                <a:latin typeface="Arial Narrow" panose="020B0606020202030204" pitchFamily="34" charset="0"/>
                <a:ea typeface="华文楷体" panose="02010600040101010101" pitchFamily="2" charset="-122"/>
              </a:rPr>
              <a:t>db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(V(Vo)/V(Vs:+))</a:t>
            </a:r>
          </a:p>
          <a:p>
            <a:pPr lvl="1" eaLnBrk="1" hangingPunct="1"/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Trace /Cursor/Display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激活游标测中频增益</a:t>
            </a:r>
          </a:p>
          <a:p>
            <a:pPr lvl="1" eaLnBrk="1" hangingPunct="1"/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用游标找到增益下降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3dB 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，对应频率为上限频率或下限频率</a:t>
            </a:r>
          </a:p>
          <a:p>
            <a:pPr eaLnBrk="1" hangingPunct="1"/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*观测相频响应曲线： </a:t>
            </a:r>
            <a:r>
              <a:rPr lang="en-US" altLang="zh-CN" sz="2400" b="1" dirty="0" err="1">
                <a:solidFill>
                  <a:srgbClr val="FF0000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Vp</a:t>
            </a:r>
            <a:r>
              <a:rPr lang="en-US" altLang="zh-CN" sz="2400" b="1" dirty="0">
                <a:solidFill>
                  <a:srgbClr val="FF0000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(Vo) - </a:t>
            </a:r>
            <a:r>
              <a:rPr lang="en-US" altLang="zh-CN" sz="2400" b="1" dirty="0" err="1">
                <a:solidFill>
                  <a:srgbClr val="FF0000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Vp</a:t>
            </a:r>
            <a:r>
              <a:rPr lang="en-US" altLang="zh-CN" sz="2400" b="1" dirty="0">
                <a:solidFill>
                  <a:srgbClr val="FF0000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(Vs+)  </a:t>
            </a:r>
            <a:r>
              <a:rPr lang="zh-CN" altLang="en-US" sz="2400" b="1" dirty="0">
                <a:solidFill>
                  <a:srgbClr val="FF0000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或 </a:t>
            </a:r>
            <a:r>
              <a:rPr lang="en-US" altLang="zh-CN" sz="2400" dirty="0">
                <a:solidFill>
                  <a:srgbClr val="FF0000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P(V(Vo)/V(Vs+)) </a:t>
            </a:r>
            <a:endParaRPr lang="en-US" altLang="zh-CN" sz="2400" b="1" dirty="0">
              <a:solidFill>
                <a:srgbClr val="FF0000"/>
              </a:solidFill>
              <a:latin typeface="Arial Narrow" panose="020B0606020202030204" pitchFamily="34" charset="0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观测输入电阻的频率响应：</a:t>
            </a:r>
          </a:p>
          <a:p>
            <a:pPr lvl="1" eaLnBrk="1" hangingPunct="1"/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Trace/Add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： </a:t>
            </a:r>
            <a:r>
              <a:rPr lang="en-US" altLang="zh-CN" sz="2400" b="1" dirty="0" err="1">
                <a:latin typeface="Arial Narrow" panose="020B0606020202030204" pitchFamily="34" charset="0"/>
                <a:ea typeface="华文楷体" panose="02010600040101010101" pitchFamily="2" charset="-122"/>
              </a:rPr>
              <a:t>Ri</a:t>
            </a:r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 = V(Vi)/I(Vs)</a:t>
            </a:r>
          </a:p>
          <a:p>
            <a:pPr lvl="1" eaLnBrk="1" hangingPunct="1"/>
            <a:r>
              <a:rPr lang="en-US" altLang="zh-CN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Trace /Cursor/Display</a:t>
            </a:r>
            <a:r>
              <a:rPr lang="zh-CN" altLang="en-US" sz="24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激活游标测中频输入电阻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4" name="图片 6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64300"/>
            <a:ext cx="133508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6121" y="71917"/>
            <a:ext cx="7280275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zh-CN" altLang="en-US" sz="3200">
                <a:solidFill>
                  <a:srgbClr val="0066FF"/>
                </a:solidFill>
              </a:rPr>
              <a:t>求解输出阻抗 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3548" y="872716"/>
            <a:ext cx="8316924" cy="3214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修改电路：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令</a:t>
            </a:r>
            <a:r>
              <a:rPr lang="en-US" altLang="zh-CN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Vs=0</a:t>
            </a:r>
            <a:r>
              <a:rPr lang="zh-CN" altLang="en-US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，信号源短路，去掉负载</a:t>
            </a:r>
            <a:r>
              <a:rPr lang="en-US" altLang="zh-CN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R</a:t>
            </a:r>
            <a:r>
              <a:rPr lang="en-US" altLang="zh-CN" b="1" baseline="-30000" dirty="0">
                <a:latin typeface="Arial Narrow" panose="020B0606020202030204" pitchFamily="34" charset="0"/>
                <a:ea typeface="华文楷体" panose="02010600040101010101" pitchFamily="2" charset="-122"/>
              </a:rPr>
              <a:t>L</a:t>
            </a:r>
            <a:r>
              <a:rPr lang="zh-CN" altLang="en-US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，外加一个信号源</a:t>
            </a:r>
            <a:r>
              <a:rPr lang="en-US" altLang="zh-CN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VSIN(400mv)</a:t>
            </a:r>
            <a:r>
              <a:rPr lang="en-US" altLang="zh-CN" dirty="0">
                <a:latin typeface="Arial Narrow" panose="020B0606020202030204" pitchFamily="34" charset="0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其他步骤与“输入电阻的频率响应”分析相同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Ro =V(V</a:t>
            </a:r>
            <a:r>
              <a:rPr lang="en-US" altLang="zh-CN" sz="2800" b="1" baseline="-25000" dirty="0">
                <a:latin typeface="Arial Narrow" panose="020B0606020202030204" pitchFamily="34" charset="0"/>
                <a:ea typeface="华文楷体" panose="02010600040101010101" pitchFamily="2" charset="-122"/>
              </a:rPr>
              <a:t>2</a:t>
            </a:r>
            <a:r>
              <a:rPr lang="en-US" altLang="zh-CN" sz="2800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)/I(Vs)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3588" y="80628"/>
            <a:ext cx="8001000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zh-CN" altLang="en-US" sz="3200" dirty="0">
                <a:solidFill>
                  <a:srgbClr val="0066FF"/>
                </a:solidFill>
              </a:rPr>
              <a:t>求解输出阻抗</a:t>
            </a:r>
          </a:p>
        </p:txBody>
      </p:sp>
      <p:pic>
        <p:nvPicPr>
          <p:cNvPr id="50182" name="图片 6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2716"/>
            <a:ext cx="914400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6" name="图片 6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0708"/>
            <a:ext cx="9144000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63588" y="80628"/>
            <a:ext cx="8001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3200" kern="0" dirty="0">
                <a:solidFill>
                  <a:srgbClr val="0066FF"/>
                </a:solidFill>
              </a:rPr>
              <a:t>求解输出阻抗</a:t>
            </a:r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885825" y="80628"/>
            <a:ext cx="4191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3200" dirty="0">
                <a:solidFill>
                  <a:srgbClr val="0066FF"/>
                </a:solidFill>
              </a:rPr>
              <a:t>非线性失真现象 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194432" y="1196752"/>
          <a:ext cx="4374012" cy="4650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4" name="Picture" r:id="rId3" imgW="2181225" imgH="2319655" progId="Word.Picture.8">
                  <p:embed/>
                </p:oleObj>
              </mc:Choice>
              <mc:Fallback>
                <p:oleObj name="Picture" r:id="rId3" imgW="2181225" imgH="2319655" progId="Word.Picture.8">
                  <p:embed/>
                  <p:pic>
                    <p:nvPicPr>
                      <p:cNvPr id="0" name="图片 58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432" y="1196752"/>
                        <a:ext cx="4374012" cy="4650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2"/>
          <p:cNvSpPr txBox="1"/>
          <p:nvPr/>
        </p:nvSpPr>
        <p:spPr bwMode="auto">
          <a:xfrm>
            <a:off x="621568" y="836712"/>
            <a:ext cx="3338364" cy="552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）将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调整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为最大值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做静态分析和瞬态分析，记录静态工作点和波形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）将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调整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为最小值（不能为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是非法值）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再做静态分析和瞬态分析，记录静态工作点和波形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（如果发现没有失真，可以增大输入信号幅值。）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899592" y="162580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二、</a:t>
            </a:r>
            <a:r>
              <a:rPr lang="en-US" altLang="zh-CN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MOS</a:t>
            </a: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管共源放大电路安装、调试与性能测试</a:t>
            </a:r>
            <a:endParaRPr lang="zh-CN" altLang="en-US" sz="2800" kern="120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427984" y="908720"/>
          <a:ext cx="4373563" cy="46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7" name="Picture" r:id="rId3" imgW="2181225" imgH="2319655" progId="Word.Picture.8">
                  <p:embed/>
                </p:oleObj>
              </mc:Choice>
              <mc:Fallback>
                <p:oleObj name="Picture" r:id="rId3" imgW="2181225" imgH="2319655" progId="Word.Picture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908720"/>
                        <a:ext cx="4373563" cy="46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19572" y="728700"/>
            <a:ext cx="3456384" cy="5813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按照教材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3.3.3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实验任务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——实验步骤与要求中的（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~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）完成实验任务。 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注意有以下几点不同：</a:t>
            </a:r>
            <a:endParaRPr lang="zh-CN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）将电路图改为这里的图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）静态工作点测试不按教材要求做，表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3.3.2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也要修改（具体要求见后面）。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）式（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3.3.8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）改为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补充“观察失真现象”内容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15616" y="4736217"/>
                <a:ext cx="3060340" cy="817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/>
                            </a:rPr>
                            <m:t>o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/>
                                </a:rPr>
                                <m:t>o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/>
                                  <a:sym typeface="Symbol" panose="05050102010706020507"/>
                                </a:rPr>
                                <m:t>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/>
                                </a:rPr>
                                <m:t>o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latin typeface="Cambria Math" panose="02040503050406030204"/>
                        </a:rPr>
                        <m:t>×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736217"/>
                <a:ext cx="3060340" cy="817019"/>
              </a:xfrm>
              <a:prstGeom prst="rect">
                <a:avLst/>
              </a:prstGeom>
              <a:blipFill rotWithShape="1">
                <a:blip r:embed="rId5"/>
                <a:stretch>
                  <a:fillRect l="-18" t="-47" r="6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 Box 8"/>
          <p:cNvSpPr txBox="1">
            <a:spLocks noChangeArrowheads="1"/>
          </p:cNvSpPr>
          <p:nvPr/>
        </p:nvSpPr>
        <p:spPr bwMode="auto">
          <a:xfrm>
            <a:off x="503547" y="4131977"/>
            <a:ext cx="8172909" cy="109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首先在面包板上组装好电路，参考上图搭接好实验测试平台。</a:t>
            </a:r>
          </a:p>
        </p:txBody>
      </p:sp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503547" y="5337212"/>
            <a:ext cx="414046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然后进行电路调试：</a:t>
            </a:r>
            <a:endParaRPr kumimoji="1" lang="zh-CN" altLang="en-US" dirty="0">
              <a:solidFill>
                <a:srgbClr val="33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031866" y="5337212"/>
            <a:ext cx="403252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静态调试和动态调试</a:t>
            </a:r>
          </a:p>
        </p:txBody>
      </p:sp>
      <p:sp>
        <p:nvSpPr>
          <p:cNvPr id="7" name="标题 1"/>
          <p:cNvSpPr txBox="1"/>
          <p:nvPr/>
        </p:nvSpPr>
        <p:spPr bwMode="auto">
          <a:xfrm>
            <a:off x="899592" y="101025"/>
            <a:ext cx="8001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>
              <a:defRPr sz="3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l">
              <a:defRPr sz="3600">
                <a:solidFill>
                  <a:schemeClr val="tx2"/>
                </a:solidFill>
                <a:latin typeface="Arial Narrow" panose="020B0606020202030204" pitchFamily="34" charset="0"/>
              </a:defRPr>
            </a:lvl2pPr>
            <a:lvl3pPr algn="l">
              <a:defRPr sz="3600">
                <a:solidFill>
                  <a:schemeClr val="tx2"/>
                </a:solidFill>
                <a:latin typeface="Arial Narrow" panose="020B0606020202030204" pitchFamily="34" charset="0"/>
              </a:defRPr>
            </a:lvl3pPr>
            <a:lvl4pPr algn="l">
              <a:defRPr sz="3600">
                <a:solidFill>
                  <a:schemeClr val="tx2"/>
                </a:solidFill>
                <a:latin typeface="Arial Narrow" panose="020B0606020202030204" pitchFamily="34" charset="0"/>
              </a:defRPr>
            </a:lvl4pPr>
            <a:lvl5pPr algn="l">
              <a:defRPr sz="3600">
                <a:solidFill>
                  <a:schemeClr val="tx2"/>
                </a:solidFill>
                <a:latin typeface="Arial Narrow" panose="020B060602020203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Narrow" panose="020B060602020203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Narrow" panose="020B060602020203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Narrow" panose="020B060602020203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CN" altLang="en-US" dirty="0"/>
              <a:t>电路安装、调试与性能测试</a:t>
            </a:r>
          </a:p>
        </p:txBody>
      </p:sp>
      <p:sp>
        <p:nvSpPr>
          <p:cNvPr id="2" name="Rectangle 7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150605" y="690811"/>
          <a:ext cx="6661755" cy="3566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name="Picture" r:id="rId3" imgW="3689350" imgH="1976120" progId="Word.Picture.8">
                  <p:embed/>
                </p:oleObj>
              </mc:Choice>
              <mc:Fallback>
                <p:oleObj name="Picture" r:id="rId3" imgW="3689350" imgH="1976120" progId="Word.Picture.8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605" y="690811"/>
                        <a:ext cx="6661755" cy="3566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2"/>
          <p:cNvSpPr>
            <a:spLocks noGrp="1"/>
          </p:cNvSpPr>
          <p:nvPr>
            <p:ph type="title" idx="4294967295"/>
          </p:nvPr>
        </p:nvSpPr>
        <p:spPr>
          <a:xfrm>
            <a:off x="899592" y="101025"/>
            <a:ext cx="8001000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电路的调试步骤</a:t>
            </a:r>
          </a:p>
        </p:txBody>
      </p:sp>
      <p:sp>
        <p:nvSpPr>
          <p:cNvPr id="53251" name="内容占位符 3"/>
          <p:cNvSpPr>
            <a:spLocks noGrp="1"/>
          </p:cNvSpPr>
          <p:nvPr>
            <p:ph idx="4294967295"/>
          </p:nvPr>
        </p:nvSpPr>
        <p:spPr>
          <a:xfrm>
            <a:off x="503548" y="805780"/>
            <a:ext cx="8424862" cy="514350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066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检查电路连接</a:t>
            </a:r>
            <a:r>
              <a:rPr kumimoji="1"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1" lang="zh-CN" altLang="en-US" b="1" dirty="0">
                <a:solidFill>
                  <a:srgbClr val="FE231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磨刀不误砍柴工！</a:t>
            </a:r>
            <a:endParaRPr kumimoji="1" lang="en-US" altLang="zh-CN" b="1" dirty="0">
              <a:solidFill>
                <a:srgbClr val="FE231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按照电路图来检查实际安装的线路</a:t>
            </a: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特别注意：电源供电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包括极性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、信号源连线是否正确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地线的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共地问题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r>
              <a:rPr kumimoji="1" lang="zh-CN" altLang="en-US" b="1" dirty="0">
                <a:solidFill>
                  <a:srgbClr val="0066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静态测试；</a:t>
            </a:r>
            <a:endParaRPr kumimoji="1" lang="en-US" altLang="zh-CN" b="1" dirty="0">
              <a:solidFill>
                <a:srgbClr val="0066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静态工作点情况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kumimoji="1" lang="zh-CN" altLang="en-US" b="1" dirty="0">
                <a:solidFill>
                  <a:srgbClr val="0066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动态测试；</a:t>
            </a:r>
            <a:endParaRPr kumimoji="1" lang="en-US" altLang="zh-CN" b="1" dirty="0">
              <a:solidFill>
                <a:srgbClr val="0066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基本信号输入输出情况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kumimoji="1" lang="zh-CN" altLang="en-US" b="1" dirty="0">
                <a:solidFill>
                  <a:srgbClr val="0066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整机联调；</a:t>
            </a:r>
            <a:endParaRPr kumimoji="1" lang="en-US" altLang="zh-CN" b="1" dirty="0">
              <a:solidFill>
                <a:srgbClr val="0066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性能指标测试与电路参数调整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 descr="xiaohu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620"/>
            <a:ext cx="1387810" cy="130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1371600"/>
          </a:xfrm>
        </p:spPr>
        <p:txBody>
          <a:bodyPr/>
          <a:lstStyle/>
          <a:p>
            <a:pPr algn="ctr"/>
            <a:r>
              <a:rPr lang="en-US" altLang="zh-CN" sz="4800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MOS</a:t>
            </a:r>
            <a:r>
              <a:rPr lang="zh-CN" altLang="en-US" sz="4800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管放大电路仿真与实现</a:t>
            </a: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611188" y="2096852"/>
            <a:ext cx="8317296" cy="321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选做要求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MOS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管特性曲线仿真（教材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实验任务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、任务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</a:p>
          <a:p>
            <a:pPr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仿真双电源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MOS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管放大器设计（教材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4.3.6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设计任务：设计课题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。提交对设计任务中各性能指标的设计仿真验证结果）</a:t>
            </a:r>
          </a:p>
          <a:p>
            <a:pPr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kumimoji="1" lang="zh-CN" altLang="en-US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</a:pPr>
            <a:r>
              <a:rPr kumimoji="1" lang="zh-CN" altLang="en-US" sz="2400" kern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选做内容也要提交实验报告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内容占位符 2"/>
          <p:cNvSpPr>
            <a:spLocks noGrp="1"/>
          </p:cNvSpPr>
          <p:nvPr>
            <p:ph idx="4294967295"/>
          </p:nvPr>
        </p:nvSpPr>
        <p:spPr>
          <a:xfrm>
            <a:off x="184120" y="870173"/>
            <a:ext cx="8820980" cy="4267200"/>
          </a:xfrm>
        </p:spPr>
        <p:txBody>
          <a:bodyPr/>
          <a:lstStyle/>
          <a:p>
            <a:pPr lvl="1"/>
            <a:r>
              <a:rPr lang="en-US" altLang="zh-CN" dirty="0">
                <a:latin typeface="Arial Narrow" panose="020B0606020202030204" pitchFamily="34" charset="0"/>
                <a:ea typeface="华文楷体" panose="02010600040101010101" pitchFamily="2" charset="-122"/>
              </a:rPr>
              <a:t>MOS</a:t>
            </a:r>
            <a:r>
              <a:rPr lang="zh-CN" altLang="en-US" dirty="0">
                <a:latin typeface="Arial Narrow" panose="020B0606020202030204" pitchFamily="34" charset="0"/>
                <a:ea typeface="华文楷体" panose="02010600040101010101" pitchFamily="2" charset="-122"/>
              </a:rPr>
              <a:t>管识别与使用；</a:t>
            </a:r>
          </a:p>
          <a:p>
            <a:pPr lvl="1"/>
            <a:r>
              <a:rPr lang="zh-CN" altLang="en-US" dirty="0">
                <a:latin typeface="Arial Narrow" panose="020B0606020202030204" pitchFamily="34" charset="0"/>
                <a:ea typeface="华文楷体" panose="02010600040101010101" pitchFamily="2" charset="-122"/>
              </a:rPr>
              <a:t>电路的安装方式</a:t>
            </a:r>
            <a:endParaRPr lang="en-US" altLang="zh-CN" dirty="0">
              <a:latin typeface="Arial Narrow" panose="020B0606020202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600" y="71917"/>
            <a:ext cx="40684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algn="l"/>
            <a:r>
              <a:rPr lang="zh-CN" altLang="en-US" sz="3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电路安装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07" y="1412776"/>
            <a:ext cx="5112581" cy="4161690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8" y="3501860"/>
            <a:ext cx="2160000" cy="28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 idx="4294967295"/>
          </p:nvPr>
        </p:nvSpPr>
        <p:spPr>
          <a:xfrm>
            <a:off x="899592" y="101025"/>
            <a:ext cx="8001000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zh-CN" altLang="en-US" sz="3200" kern="1200" dirty="0">
                <a:solidFill>
                  <a:srgbClr val="C00000"/>
                </a:solidFill>
              </a:rPr>
              <a:t>电路调试</a:t>
            </a:r>
            <a:r>
              <a:rPr lang="zh-CN" altLang="en-US" sz="3200" dirty="0">
                <a:latin typeface="Arial Narrow" panose="020B0606020202030204" pitchFamily="34" charset="0"/>
                <a:ea typeface="华文楷体" panose="02010600040101010101" pitchFamily="2" charset="-122"/>
              </a:rPr>
              <a:t>（思路）</a:t>
            </a:r>
            <a:endParaRPr lang="zh-CN" altLang="en-US" sz="3200" kern="1200" dirty="0">
              <a:solidFill>
                <a:srgbClr val="C00000"/>
              </a:solidFill>
            </a:endParaRPr>
          </a:p>
        </p:txBody>
      </p:sp>
      <p:sp>
        <p:nvSpPr>
          <p:cNvPr id="57347" name="内容占位符 2"/>
          <p:cNvSpPr>
            <a:spLocks noGrp="1"/>
          </p:cNvSpPr>
          <p:nvPr>
            <p:ph idx="4294967295"/>
          </p:nvPr>
        </p:nvSpPr>
        <p:spPr>
          <a:xfrm>
            <a:off x="622684" y="836712"/>
            <a:ext cx="8305800" cy="53340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静态工作点范围？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静态工作点未达到预期设计值的问题分析与解决方法？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动态波形观察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输出波形失真的解决方法？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最佳静态工作点的调整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什么叫最大不失真？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为什么要调整电路工作在最大不失真状态？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如何调整电路到最大不失真状态？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7117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（注：本实验无须调到最大不失真状态）</a:t>
            </a:r>
          </a:p>
        </p:txBody>
      </p:sp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 idx="4294967295"/>
          </p:nvPr>
        </p:nvSpPr>
        <p:spPr>
          <a:xfrm>
            <a:off x="893341" y="80628"/>
            <a:ext cx="6630987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zh-CN" altLang="en-US" sz="3200" kern="1200" dirty="0">
                <a:solidFill>
                  <a:srgbClr val="C00000"/>
                </a:solidFill>
              </a:rPr>
              <a:t>电路测试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4294967295"/>
          </p:nvPr>
        </p:nvSpPr>
        <p:spPr>
          <a:xfrm>
            <a:off x="647564" y="944724"/>
            <a:ext cx="8001000" cy="4267200"/>
          </a:xfrm>
        </p:spPr>
        <p:txBody>
          <a:bodyPr/>
          <a:lstStyle/>
          <a:p>
            <a:r>
              <a:rPr lang="zh-CN" altLang="en-US" dirty="0">
                <a:latin typeface="Arial Narrow" panose="020B0606020202030204" pitchFamily="34" charset="0"/>
                <a:ea typeface="华文楷体" panose="02010600040101010101" pitchFamily="2" charset="-122"/>
              </a:rPr>
              <a:t>性能指标的测试与电路的调整：</a:t>
            </a:r>
            <a:endParaRPr lang="en-US" altLang="zh-CN" dirty="0">
              <a:latin typeface="Arial Narrow" panose="020B0606020202030204" pitchFamily="34" charset="0"/>
              <a:ea typeface="华文楷体" panose="02010600040101010101" pitchFamily="2" charset="-122"/>
            </a:endParaRPr>
          </a:p>
          <a:p>
            <a:pPr lvl="1"/>
            <a:r>
              <a:rPr lang="en-US" altLang="zh-CN" i="1" dirty="0">
                <a:latin typeface="Arial Narrow" panose="020B0606020202030204" pitchFamily="34" charset="0"/>
                <a:ea typeface="华文楷体" panose="02010600040101010101" pitchFamily="2" charset="-122"/>
              </a:rPr>
              <a:t>A</a:t>
            </a:r>
            <a:r>
              <a:rPr lang="en-US" altLang="zh-CN" baseline="-25000" dirty="0">
                <a:latin typeface="Arial Narrow" panose="020B0606020202030204" pitchFamily="34" charset="0"/>
                <a:ea typeface="华文楷体" panose="02010600040101010101" pitchFamily="2" charset="-122"/>
              </a:rPr>
              <a:t>V</a:t>
            </a:r>
            <a:r>
              <a:rPr lang="zh-CN" altLang="en-US" dirty="0">
                <a:latin typeface="Arial Narrow" panose="020B0606020202030204" pitchFamily="34" charset="0"/>
                <a:ea typeface="华文楷体" panose="02010600040101010101" pitchFamily="2" charset="-122"/>
              </a:rPr>
              <a:t>的测试；</a:t>
            </a:r>
            <a:endParaRPr lang="en-US" altLang="zh-CN" dirty="0">
              <a:latin typeface="Arial Narrow" panose="020B0606020202030204" pitchFamily="34" charset="0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Arial Narrow" panose="020B0606020202030204" pitchFamily="34" charset="0"/>
                <a:ea typeface="华文楷体" panose="02010600040101010101" pitchFamily="2" charset="-122"/>
              </a:rPr>
              <a:t>幅频特性的测试（相频特性的测试？）</a:t>
            </a:r>
            <a:endParaRPr lang="en-US" altLang="zh-CN" dirty="0">
              <a:latin typeface="Arial Narrow" panose="020B0606020202030204" pitchFamily="34" charset="0"/>
              <a:ea typeface="华文楷体" panose="02010600040101010101" pitchFamily="2" charset="-122"/>
            </a:endParaRPr>
          </a:p>
          <a:p>
            <a:pPr lvl="1"/>
            <a:r>
              <a:rPr lang="en-US" altLang="zh-CN" i="1" dirty="0" err="1">
                <a:latin typeface="Arial Narrow" panose="020B0606020202030204" pitchFamily="34" charset="0"/>
                <a:ea typeface="华文楷体" panose="02010600040101010101" pitchFamily="2" charset="-122"/>
              </a:rPr>
              <a:t>R</a:t>
            </a:r>
            <a:r>
              <a:rPr lang="en-US" altLang="zh-CN" baseline="-25000" dirty="0" err="1">
                <a:latin typeface="Arial Narrow" panose="020B0606020202030204" pitchFamily="34" charset="0"/>
                <a:ea typeface="华文楷体" panose="02010600040101010101" pitchFamily="2" charset="-122"/>
              </a:rPr>
              <a:t>i</a:t>
            </a:r>
            <a:r>
              <a:rPr lang="zh-CN" altLang="en-US" dirty="0">
                <a:latin typeface="Arial Narrow" panose="020B0606020202030204" pitchFamily="34" charset="0"/>
                <a:ea typeface="华文楷体" panose="02010600040101010101" pitchFamily="2" charset="-122"/>
              </a:rPr>
              <a:t>（测量条件</a:t>
            </a:r>
            <a:r>
              <a:rPr lang="en-US" altLang="zh-CN" dirty="0">
                <a:latin typeface="Arial Narrow" panose="020B0606020202030204" pitchFamily="34" charset="0"/>
                <a:ea typeface="华文楷体" panose="02010600040101010101" pitchFamily="2" charset="-122"/>
              </a:rPr>
              <a:t>---</a:t>
            </a:r>
            <a:r>
              <a:rPr lang="zh-CN" altLang="en-US" dirty="0">
                <a:latin typeface="Arial Narrow" panose="020B0606020202030204" pitchFamily="34" charset="0"/>
                <a:ea typeface="华文楷体" panose="02010600040101010101" pitchFamily="2" charset="-122"/>
              </a:rPr>
              <a:t>含义？）</a:t>
            </a:r>
            <a:endParaRPr lang="en-US" altLang="zh-CN" dirty="0">
              <a:latin typeface="Arial Narrow" panose="020B0606020202030204" pitchFamily="34" charset="0"/>
              <a:ea typeface="华文楷体" panose="02010600040101010101" pitchFamily="2" charset="-122"/>
            </a:endParaRPr>
          </a:p>
          <a:p>
            <a:pPr lvl="1"/>
            <a:r>
              <a:rPr lang="en-US" altLang="zh-CN" i="1" dirty="0">
                <a:latin typeface="Arial Narrow" panose="020B0606020202030204" pitchFamily="34" charset="0"/>
                <a:ea typeface="华文楷体" panose="02010600040101010101" pitchFamily="2" charset="-122"/>
              </a:rPr>
              <a:t>R</a:t>
            </a:r>
            <a:r>
              <a:rPr lang="en-US" altLang="zh-CN" baseline="-25000" dirty="0">
                <a:latin typeface="Arial Narrow" panose="020B0606020202030204" pitchFamily="34" charset="0"/>
                <a:ea typeface="华文楷体" panose="02010600040101010101" pitchFamily="2" charset="-122"/>
              </a:rPr>
              <a:t>o</a:t>
            </a:r>
            <a:endParaRPr lang="zh-CN" altLang="en-US" baseline="-25000" dirty="0">
              <a:latin typeface="Arial Narrow" panose="020B0606020202030204" pitchFamily="34" charset="0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特别注意：</a:t>
            </a:r>
          </a:p>
          <a:p>
            <a:r>
              <a:rPr kumimoji="1" lang="zh-CN" altLang="en-US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交流信号</a:t>
            </a:r>
            <a:r>
              <a:rPr lang="en-US" altLang="zh-CN" b="1" i="1" dirty="0">
                <a:latin typeface="Arial Narrow" panose="020B0606020202030204" pitchFamily="34" charset="0"/>
                <a:ea typeface="华文楷体" panose="02010600040101010101" pitchFamily="2" charset="-122"/>
              </a:rPr>
              <a:t>V</a:t>
            </a:r>
            <a:r>
              <a:rPr lang="en-US" altLang="zh-CN" b="1" baseline="-25000" dirty="0">
                <a:latin typeface="Arial Narrow" panose="020B0606020202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和</a:t>
            </a:r>
            <a:r>
              <a:rPr lang="en-US" altLang="zh-CN" b="1" i="1" dirty="0">
                <a:latin typeface="Arial Narrow" panose="020B0606020202030204" pitchFamily="34" charset="0"/>
                <a:ea typeface="华文楷体" panose="02010600040101010101" pitchFamily="2" charset="-122"/>
              </a:rPr>
              <a:t>V</a:t>
            </a:r>
            <a:r>
              <a:rPr lang="en-US" altLang="zh-CN" b="1" baseline="-25000" dirty="0">
                <a:latin typeface="Arial Narrow" panose="020B0606020202030204" pitchFamily="34" charset="0"/>
                <a:ea typeface="华文楷体" panose="02010600040101010101" pitchFamily="2" charset="-122"/>
              </a:rPr>
              <a:t>o</a:t>
            </a:r>
            <a:r>
              <a:rPr lang="zh-CN" altLang="en-US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的有效值及峰峰值只能</a:t>
            </a:r>
            <a:r>
              <a:rPr kumimoji="1" lang="zh-CN" altLang="en-US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用</a:t>
            </a:r>
            <a:r>
              <a:rPr kumimoji="1" lang="zh-CN" altLang="en-US" b="1" dirty="0">
                <a:solidFill>
                  <a:srgbClr val="FF3300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示波器</a:t>
            </a:r>
            <a:r>
              <a:rPr kumimoji="1" lang="zh-CN" altLang="en-US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测量，而不能用</a:t>
            </a:r>
            <a:r>
              <a:rPr kumimoji="1" lang="zh-CN" altLang="en-US" b="1" i="1" dirty="0">
                <a:solidFill>
                  <a:srgbClr val="FF3300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万用表</a:t>
            </a:r>
            <a:r>
              <a:rPr kumimoji="1" lang="zh-CN" altLang="en-US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。</a:t>
            </a:r>
            <a:r>
              <a:rPr kumimoji="1" lang="en-US" altLang="zh-CN" b="1" dirty="0">
                <a:latin typeface="Arial Narrow" panose="020B0606020202030204" pitchFamily="34" charset="0"/>
                <a:ea typeface="华文楷体" panose="02010600040101010101" pitchFamily="2" charset="-122"/>
              </a:rPr>
              <a:t>---</a:t>
            </a:r>
            <a:r>
              <a:rPr kumimoji="1" lang="zh-CN" altLang="en-US" b="1" dirty="0">
                <a:solidFill>
                  <a:srgbClr val="FF3300"/>
                </a:solidFill>
                <a:latin typeface="Arial Narrow" panose="020B0606020202030204" pitchFamily="34" charset="0"/>
                <a:ea typeface="华文楷体" panose="02010600040101010101" pitchFamily="2" charset="-122"/>
              </a:rPr>
              <a:t>？？？</a:t>
            </a:r>
            <a:endParaRPr lang="zh-CN" altLang="en-US" dirty="0">
              <a:solidFill>
                <a:srgbClr val="FF3300"/>
              </a:solidFill>
              <a:latin typeface="Arial Narrow" panose="020B060602020203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 idx="4294967295"/>
          </p:nvPr>
        </p:nvSpPr>
        <p:spPr>
          <a:xfrm>
            <a:off x="893341" y="80628"/>
            <a:ext cx="6630987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zh-CN" altLang="en-US" sz="3200" kern="1200" dirty="0">
                <a:solidFill>
                  <a:srgbClr val="C00000"/>
                </a:solidFill>
              </a:rPr>
              <a:t>电路测试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944724"/>
            <a:ext cx="8604250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）测试电压增益，记录输入输出波形</a:t>
            </a:r>
          </a:p>
          <a:p>
            <a:pPr algn="l" eaLnBrk="1" hangingPunct="1">
              <a:lnSpc>
                <a:spcPct val="12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</a:rPr>
              <a:t>v </a:t>
            </a:r>
            <a:r>
              <a:rPr lang="en-US" altLang="zh-CN" sz="2400">
                <a:latin typeface="Times New Roman" panose="02020603050405020304" pitchFamily="18" charset="0"/>
              </a:rPr>
              <a:t>= </a:t>
            </a:r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</a:rPr>
              <a:t>opp</a:t>
            </a:r>
            <a:r>
              <a:rPr lang="en-US" altLang="zh-CN" sz="2400">
                <a:latin typeface="Times New Roman" panose="02020603050405020304" pitchFamily="18" charset="0"/>
              </a:rPr>
              <a:t>/</a:t>
            </a:r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</a:rPr>
              <a:t>ipp</a:t>
            </a:r>
          </a:p>
          <a:p>
            <a:pPr algn="l" eaLnBrk="1" hangingPunct="1">
              <a:lnSpc>
                <a:spcPct val="12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latin typeface="Times New Roman" panose="02020603050405020304" pitchFamily="18" charset="0"/>
              </a:rPr>
              <a:t>定性记录</a:t>
            </a:r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</a:rPr>
              <a:t>o</a:t>
            </a:r>
            <a:r>
              <a:rPr lang="zh-CN" altLang="en-US" sz="2400">
                <a:latin typeface="Times New Roman" panose="02020603050405020304" pitchFamily="18" charset="0"/>
              </a:rPr>
              <a:t>波形，注意记录特征参数值</a:t>
            </a:r>
          </a:p>
          <a:p>
            <a:pPr algn="l" eaLnBrk="1" hangingPunct="1">
              <a:lnSpc>
                <a:spcPct val="12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latin typeface="Times New Roman" panose="02020603050405020304" pitchFamily="18" charset="0"/>
              </a:rPr>
              <a:t>注意两者之间的相位关系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 idx="4294967295"/>
          </p:nvPr>
        </p:nvSpPr>
        <p:spPr>
          <a:xfrm>
            <a:off x="893341" y="80628"/>
            <a:ext cx="6630987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zh-CN" altLang="en-US" sz="3200" kern="1200" dirty="0">
                <a:solidFill>
                  <a:srgbClr val="C00000"/>
                </a:solidFill>
              </a:rPr>
              <a:t>电路测试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224816"/>
            <a:ext cx="5843587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763" y="3972134"/>
            <a:ext cx="4392613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54695" y="809745"/>
            <a:ext cx="3717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黑体" panose="02010609060101010101" pitchFamily="49" charset="-122"/>
              </a:rPr>
              <a:t>2</a:t>
            </a:r>
            <a:r>
              <a:rPr kumimoji="1" lang="zh-CN" altLang="en-US">
                <a:latin typeface="黑体" panose="02010609060101010101" pitchFamily="49" charset="-122"/>
              </a:rPr>
              <a:t>）输入电阻的测量</a:t>
            </a:r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31540" y="5743784"/>
            <a:ext cx="8856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>
                <a:latin typeface="黑体" panose="02010609060101010101" pitchFamily="49" charset="-122"/>
              </a:rPr>
              <a:t>信号源和输入电压的测量均采用示波器完成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470646" y="1342464"/>
            <a:ext cx="1476375" cy="1152525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 idx="4294967295"/>
          </p:nvPr>
        </p:nvSpPr>
        <p:spPr>
          <a:xfrm>
            <a:off x="893341" y="80628"/>
            <a:ext cx="6630987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zh-CN" altLang="en-US" sz="3200" kern="1200" dirty="0">
                <a:solidFill>
                  <a:srgbClr val="C00000"/>
                </a:solidFill>
              </a:rPr>
              <a:t>电路测试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3508" y="764704"/>
            <a:ext cx="3717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黑体" panose="02010609060101010101" pitchFamily="49" charset="-122"/>
              </a:rPr>
              <a:t>3)</a:t>
            </a:r>
            <a:r>
              <a:rPr kumimoji="1" lang="zh-CN" altLang="en-US">
                <a:latin typeface="黑体" panose="02010609060101010101" pitchFamily="49" charset="-122"/>
              </a:rPr>
              <a:t>输出电阻的测量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282299"/>
            <a:ext cx="5713413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028" y="4257092"/>
            <a:ext cx="5027612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 7"/>
          <p:cNvSpPr/>
          <p:nvPr/>
        </p:nvSpPr>
        <p:spPr>
          <a:xfrm>
            <a:off x="6156176" y="2142724"/>
            <a:ext cx="708856" cy="1154112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 idx="4294967295"/>
          </p:nvPr>
        </p:nvSpPr>
        <p:spPr>
          <a:xfrm>
            <a:off x="755576" y="80628"/>
            <a:ext cx="6630987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zh-CN" altLang="en-US" sz="3200" kern="1200" dirty="0">
                <a:solidFill>
                  <a:srgbClr val="C00000"/>
                </a:solidFill>
              </a:rPr>
              <a:t>电路测试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5" y="836712"/>
            <a:ext cx="8352928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、测量通频带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anose="05000000000000000000" pitchFamily="2" charset="2"/>
              <a:buChar char="§"/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记录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1KHz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时的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kumimoji="1" lang="en-US" altLang="zh-CN" sz="24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anose="05000000000000000000" pitchFamily="2" charset="2"/>
              <a:buChar char="§"/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减小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，直到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vL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0.707*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 A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v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，记录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kumimoji="1" lang="en-US" altLang="zh-CN" sz="24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anose="05000000000000000000" pitchFamily="2" charset="2"/>
              <a:buChar char="§"/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增大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，直到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vH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0.707*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 A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v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，记录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kumimoji="1" lang="en-US" altLang="zh-CN" sz="24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（调整</a:t>
            </a:r>
            <a:r>
              <a: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时，一定要用示波器监视</a:t>
            </a:r>
            <a:r>
              <a: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Vi</a:t>
            </a:r>
            <a:r>
              <a:rPr kumimoji="1"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的幅值，保证幅值不变 ）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anose="05000000000000000000" pitchFamily="2" charset="2"/>
              <a:buChar char="§"/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通频带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BW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 f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-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kumimoji="1" lang="en-US" altLang="zh-CN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4644"/>
            <a:ext cx="408959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3588" y="101025"/>
            <a:ext cx="8001000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zh-CN" altLang="en-US" sz="3200" kern="1200">
                <a:solidFill>
                  <a:srgbClr val="C00000"/>
                </a:solidFill>
              </a:rPr>
              <a:t>故障分析排查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9572" y="872716"/>
            <a:ext cx="80010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静态工作点异常？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无输出波形？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有失真（如何判断）？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863588" y="101025"/>
            <a:ext cx="8001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3200" kern="1200" dirty="0">
                <a:solidFill>
                  <a:srgbClr val="C00000"/>
                </a:solidFill>
              </a:rPr>
              <a:t>实验任务完成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616116" y="908051"/>
          <a:ext cx="3061808" cy="325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9" name="Picture" r:id="rId3" imgW="2181225" imgH="2319655" progId="Word.Picture.8">
                  <p:embed/>
                </p:oleObj>
              </mc:Choice>
              <mc:Fallback>
                <p:oleObj name="Picture" r:id="rId3" imgW="2181225" imgH="2319655" progId="Word.Picture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116" y="908051"/>
                        <a:ext cx="3061808" cy="3255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19572" y="800708"/>
            <a:ext cx="4000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测试静态工作点</a:t>
            </a:r>
          </a:p>
        </p:txBody>
      </p:sp>
      <p:sp>
        <p:nvSpPr>
          <p:cNvPr id="6" name="矩形 5"/>
          <p:cNvSpPr/>
          <p:nvPr/>
        </p:nvSpPr>
        <p:spPr>
          <a:xfrm>
            <a:off x="719572" y="1232756"/>
            <a:ext cx="4775167" cy="361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连接好电路后，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检查无误后接通电源。用数字万用表的直流电压档测量电路的</a:t>
            </a:r>
            <a:r>
              <a:rPr lang="en-US" altLang="zh-CN" sz="22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（漏极对地电压），调整电位器</a:t>
            </a:r>
            <a:r>
              <a:rPr lang="en-US" altLang="zh-CN" sz="22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，使</a:t>
            </a:r>
            <a:r>
              <a:rPr lang="en-US" altLang="zh-CN" sz="22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 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5~6V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。再测出电路的</a:t>
            </a:r>
            <a:r>
              <a:rPr lang="en-US" altLang="zh-CN" sz="22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（栅极对地电压）和</a:t>
            </a:r>
            <a:r>
              <a:rPr lang="en-US" altLang="zh-CN" sz="22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（源极对地电压），填入表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3.3.2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（与教材不同）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中，并计算静态工作点</a:t>
            </a:r>
            <a:r>
              <a:rPr lang="en-US" altLang="zh-CN" sz="22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DQ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GSQ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DSQ</a:t>
            </a:r>
            <a:r>
              <a:rPr lang="zh-CN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62" y="4437112"/>
            <a:ext cx="6084676" cy="19074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83569" y="4833156"/>
            <a:ext cx="1944215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接下来的测试不要再改动静态工作点</a:t>
            </a:r>
          </a:p>
        </p:txBody>
      </p:sp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863588" y="101025"/>
            <a:ext cx="8001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3200" kern="1200" dirty="0">
                <a:solidFill>
                  <a:srgbClr val="C00000"/>
                </a:solidFill>
              </a:rPr>
              <a:t>实验任务完成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494739" y="944724"/>
          <a:ext cx="3061808" cy="325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3" name="Picture" r:id="rId3" imgW="2181225" imgH="2319655" progId="Word.Picture.8">
                  <p:embed/>
                </p:oleObj>
              </mc:Choice>
              <mc:Fallback>
                <p:oleObj name="Picture" r:id="rId3" imgW="2181225" imgH="2319655" progId="Word.Picture.8">
                  <p:embed/>
                  <p:pic>
                    <p:nvPicPr>
                      <p:cNvPr id="0" name="图片 635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739" y="944724"/>
                        <a:ext cx="3061808" cy="3255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560" y="800708"/>
            <a:ext cx="4883179" cy="2689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测试放大电路的输入、输出波形和通带电压增益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测试放大电路的输入电阻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测试放大电路的输出电阻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测试放大电路的通频带</a:t>
            </a:r>
          </a:p>
        </p:txBody>
      </p:sp>
      <p:sp>
        <p:nvSpPr>
          <p:cNvPr id="5" name="矩形 4"/>
          <p:cNvSpPr/>
          <p:nvPr/>
        </p:nvSpPr>
        <p:spPr>
          <a:xfrm>
            <a:off x="1155676" y="3505905"/>
            <a:ext cx="3708412" cy="435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以上按照教材要求做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826916"/>
            <a:ext cx="8077200" cy="580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/>
          <p:nvPr/>
        </p:nvSpPr>
        <p:spPr bwMode="auto">
          <a:xfrm>
            <a:off x="899592" y="44450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电路设计一般流程</a:t>
            </a:r>
            <a:endParaRPr lang="zh-CN" altLang="en-US" kern="120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863588" y="101025"/>
            <a:ext cx="8001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3200" kern="1200" dirty="0">
                <a:solidFill>
                  <a:srgbClr val="C00000"/>
                </a:solidFill>
              </a:rPr>
              <a:t>实验任务完成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11560" y="701006"/>
            <a:ext cx="4883179" cy="61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观察失真波形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688124" y="944563"/>
          <a:ext cx="3062287" cy="325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3" name="Picture" r:id="rId3" imgW="2181225" imgH="2319655" progId="Word.Picture.8">
                  <p:embed/>
                </p:oleObj>
              </mc:Choice>
              <mc:Fallback>
                <p:oleObj name="Picture" r:id="rId3" imgW="2181225" imgH="2319655" progId="Word.Picture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124" y="944563"/>
                        <a:ext cx="3062287" cy="325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19572" y="1232756"/>
            <a:ext cx="4775167" cy="4905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调整信号源频率调回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1kHz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，分别用示波器的两个通道同时观测</a:t>
            </a:r>
            <a:r>
              <a:rPr lang="en-US" altLang="zh-CN" sz="20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000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，不断调整电位器</a:t>
            </a:r>
            <a:r>
              <a:rPr lang="en-US" altLang="zh-CN" sz="20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，观察</a:t>
            </a:r>
            <a:r>
              <a:rPr lang="en-US" altLang="zh-CN" sz="20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000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波形的变化，直至出现明显的非线性失真。在表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3.3.5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（见下一页）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中定性画出失真波形形状，并用万用表的直流电压档测量电路的</a:t>
            </a:r>
            <a:r>
              <a:rPr lang="en-US" altLang="zh-CN" sz="20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填入表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3.3.5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中，计算静态工作点</a:t>
            </a:r>
            <a:r>
              <a:rPr lang="en-US" altLang="zh-CN" sz="20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DQ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GSQ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DSQ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）。再反方向调整</a:t>
            </a:r>
            <a:r>
              <a:rPr lang="en-US" altLang="zh-CN" sz="20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，直至</a:t>
            </a:r>
            <a:r>
              <a:rPr lang="en-US" altLang="zh-CN" sz="20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000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波形出现另一种非线性失真现象，再次测量静态工作点，完成表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3.3.5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的内容。（注意，如果调不出失真现象，可以适当增大输入信号的幅值，再调整</a:t>
            </a:r>
            <a:r>
              <a:rPr lang="en-US" altLang="zh-CN" sz="20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2692"/>
            <a:ext cx="9144000" cy="3392615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63588" y="101025"/>
            <a:ext cx="8001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3200" kern="1200" dirty="0">
                <a:solidFill>
                  <a:srgbClr val="C00000"/>
                </a:solidFill>
              </a:rPr>
              <a:t>实验任务完成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560" y="701006"/>
            <a:ext cx="4883179" cy="61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观察失真波形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899592" y="101025"/>
            <a:ext cx="8001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32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三、选做内容</a:t>
            </a:r>
            <a:endParaRPr lang="zh-CN" altLang="en-US" sz="3200" kern="120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188" y="908720"/>
            <a:ext cx="8065268" cy="360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按照教材要求做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MOS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管特性曲线仿真（教材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3.3.3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实验任务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、任务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</a:p>
          <a:p>
            <a:pPr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仿真双电源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MOS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管放大器设计（教材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4.3.6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设计任务：设计课题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。提交对设计任务中各性能指标的设计仿真验证结果）</a:t>
            </a:r>
            <a:r>
              <a:rPr kumimoji="1" lang="zh-CN" altLang="en-US" kern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2"/>
          <p:cNvSpPr>
            <a:spLocks noGrp="1"/>
          </p:cNvSpPr>
          <p:nvPr>
            <p:ph idx="4294967295"/>
          </p:nvPr>
        </p:nvSpPr>
        <p:spPr>
          <a:xfrm>
            <a:off x="611560" y="908720"/>
            <a:ext cx="8001000" cy="4267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参见教材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4.3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899592" y="44450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电路设计举例</a:t>
            </a:r>
            <a:endParaRPr lang="zh-CN" altLang="en-US" kern="120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194432" y="1196752"/>
          <a:ext cx="4374012" cy="4650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4" name="Picture" r:id="rId3" imgW="2181225" imgH="2319655" progId="Word.Picture.8">
                  <p:embed/>
                </p:oleObj>
              </mc:Choice>
              <mc:Fallback>
                <p:oleObj name="Picture" r:id="rId3" imgW="2181225" imgH="231965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432" y="1196752"/>
                        <a:ext cx="4374012" cy="4650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 txBox="1"/>
          <p:nvPr/>
        </p:nvSpPr>
        <p:spPr bwMode="auto">
          <a:xfrm>
            <a:off x="899592" y="101025"/>
            <a:ext cx="8001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32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一、</a:t>
            </a:r>
            <a:r>
              <a:rPr lang="en-US" altLang="zh-CN" sz="32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MOS</a:t>
            </a:r>
            <a:r>
              <a:rPr lang="zh-CN" altLang="en-US" sz="32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管共源放大电路仿真（基本要求）</a:t>
            </a:r>
            <a:endParaRPr lang="zh-CN" altLang="en-US" sz="3200" kern="120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611188" y="724286"/>
            <a:ext cx="8317296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电路（与教材不同）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621568" y="1304764"/>
            <a:ext cx="3257561" cy="453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）设置静态工作点时，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调整电位器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，使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 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5~6V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）仿真时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输出端必须接负载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，否则会报错。（可以将阻值设为很大的值，如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=10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/>
              </a:rPr>
              <a:t>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）来仿真开路情况。）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3"/>
          <p:cNvSpPr>
            <a:spLocks noGrp="1"/>
          </p:cNvSpPr>
          <p:nvPr>
            <p:ph idx="4294967295"/>
          </p:nvPr>
        </p:nvSpPr>
        <p:spPr>
          <a:xfrm>
            <a:off x="755576" y="836712"/>
            <a:ext cx="7245424" cy="4267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目前常见的电路仿真软件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Orcad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功能简述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PSpice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仿真步骤与举例（简介）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Multisim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软件的学习（自学）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参见教材第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章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899592" y="44450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电路仿真</a:t>
            </a:r>
            <a:endParaRPr lang="zh-CN" altLang="en-US" kern="120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 bwMode="auto">
          <a:xfrm>
            <a:off x="899592" y="44450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 dirty="0" err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PSpice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仿真步骤</a:t>
            </a:r>
            <a:endParaRPr lang="zh-CN" altLang="en-US" kern="120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0580" y="944724"/>
            <a:ext cx="7389812" cy="5048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创建工程项目文件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710580" y="1480108"/>
            <a:ext cx="60325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  </a:t>
            </a:r>
            <a:r>
              <a:rPr lang="zh-CN" altLang="en-US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编辑电路原理图（画电路图）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710580" y="2045655"/>
            <a:ext cx="4608512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  </a:t>
            </a:r>
            <a:r>
              <a:rPr lang="zh-CN" altLang="en-US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设置仿真分析类型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710580" y="2611201"/>
            <a:ext cx="38893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  </a:t>
            </a:r>
            <a:r>
              <a:rPr lang="zh-CN" altLang="en-US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仿真分析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710580" y="3176749"/>
            <a:ext cx="7343775" cy="16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800100" indent="-3429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  </a:t>
            </a:r>
            <a:r>
              <a:rPr lang="zh-CN" altLang="en-US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查看仿真输出结果 </a:t>
            </a:r>
          </a:p>
          <a:p>
            <a:pPr lvl="1"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从输出文件中查看仿真结果</a:t>
            </a:r>
            <a:r>
              <a:rPr kumimoji="1"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__</a:t>
            </a:r>
            <a:r>
              <a:rPr kumimoji="1"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文本结果</a:t>
            </a:r>
          </a:p>
          <a:p>
            <a:pPr lvl="1"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kumimoji="1"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Probe</a:t>
            </a:r>
            <a:r>
              <a:rPr kumimoji="1"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程序观测</a:t>
            </a:r>
            <a:r>
              <a:rPr kumimoji="1"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__ </a:t>
            </a:r>
            <a:r>
              <a:rPr kumimoji="1"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图形结果</a:t>
            </a:r>
            <a:endParaRPr kumimoji="1" lang="en-US" altLang="zh-CN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stealth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stealth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2047</Words>
  <Application>Microsoft Office PowerPoint</Application>
  <PresentationFormat>全屏显示(4:3)</PresentationFormat>
  <Paragraphs>244</Paragraphs>
  <Slides>52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8" baseType="lpstr">
      <vt:lpstr>黑体</vt:lpstr>
      <vt:lpstr>华文楷体</vt:lpstr>
      <vt:lpstr>华文新魏</vt:lpstr>
      <vt:lpstr>华文行楷</vt:lpstr>
      <vt:lpstr>楷体_GB2312</vt:lpstr>
      <vt:lpstr>隶书</vt:lpstr>
      <vt:lpstr>宋体</vt:lpstr>
      <vt:lpstr>Arial</vt:lpstr>
      <vt:lpstr>Arial Narrow</vt:lpstr>
      <vt:lpstr>Cambria Math</vt:lpstr>
      <vt:lpstr>Symbol</vt:lpstr>
      <vt:lpstr>Times New Roman</vt:lpstr>
      <vt:lpstr>Verdana</vt:lpstr>
      <vt:lpstr>Wingdings</vt:lpstr>
      <vt:lpstr>Profile</vt:lpstr>
      <vt:lpstr>Picture</vt:lpstr>
      <vt:lpstr>电子线路设计、测试与实验</vt:lpstr>
      <vt:lpstr>电子线路设计、测试与实验（一）MOOC 单元测试题提交提醒</vt:lpstr>
      <vt:lpstr>MOS管放大电路仿真与实现</vt:lpstr>
      <vt:lpstr>MOS管放大电路仿真与实现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 创建工程项目文件</vt:lpstr>
      <vt:lpstr>PowerPoint 演示文稿</vt:lpstr>
      <vt:lpstr>2. 1 画原理图—调元件（注意快捷工具图标的使用）</vt:lpstr>
      <vt:lpstr>2.2  元件移动、旋转和删除</vt:lpstr>
      <vt:lpstr>2.3  画线</vt:lpstr>
      <vt:lpstr>2.4  修改元器件标号和参数 </vt:lpstr>
      <vt:lpstr>2.5   添加网络别名</vt:lpstr>
      <vt:lpstr>2.6  保存和自动检查 </vt:lpstr>
      <vt:lpstr>3. 设置仿真分析类型（Pspice/New Simulation）</vt:lpstr>
      <vt:lpstr>PowerPoint 演示文稿</vt:lpstr>
      <vt:lpstr>仿真—文本结果</vt:lpstr>
      <vt:lpstr>PowerPoint 演示文稿</vt:lpstr>
      <vt:lpstr>3.2  瞬态分析（时域分析）Transient</vt:lpstr>
      <vt:lpstr>波形和曲线结果</vt:lpstr>
      <vt:lpstr>PowerPoint 演示文稿</vt:lpstr>
      <vt:lpstr>3.3  交流小信号分析（频域分析）AC Sweep</vt:lpstr>
      <vt:lpstr>故障原因分析---No AC sources -AC Sweep ignored</vt:lpstr>
      <vt:lpstr>PowerPoint 演示文稿</vt:lpstr>
      <vt:lpstr>相频特性曲线</vt:lpstr>
      <vt:lpstr>波形和曲线结果</vt:lpstr>
      <vt:lpstr>PowerPoint 演示文稿</vt:lpstr>
      <vt:lpstr>求解输出阻抗 </vt:lpstr>
      <vt:lpstr>求解输出阻抗</vt:lpstr>
      <vt:lpstr>PowerPoint 演示文稿</vt:lpstr>
      <vt:lpstr>PowerPoint 演示文稿</vt:lpstr>
      <vt:lpstr>PowerPoint 演示文稿</vt:lpstr>
      <vt:lpstr>PowerPoint 演示文稿</vt:lpstr>
      <vt:lpstr>电路的调试步骤</vt:lpstr>
      <vt:lpstr>PowerPoint 演示文稿</vt:lpstr>
      <vt:lpstr>电路调试（思路）</vt:lpstr>
      <vt:lpstr>电路测试</vt:lpstr>
      <vt:lpstr>电路测试</vt:lpstr>
      <vt:lpstr>电路测试</vt:lpstr>
      <vt:lpstr>电路测试</vt:lpstr>
      <vt:lpstr>电路测试</vt:lpstr>
      <vt:lpstr>故障分析排查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邓天平</dc:creator>
  <cp:lastModifiedBy>kevin</cp:lastModifiedBy>
  <cp:revision>4585</cp:revision>
  <cp:lastPrinted>2014-09-10T08:34:00Z</cp:lastPrinted>
  <dcterms:created xsi:type="dcterms:W3CDTF">2004-08-29T02:51:00Z</dcterms:created>
  <dcterms:modified xsi:type="dcterms:W3CDTF">2022-10-27T11:01:27Z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9D407381B7AD4FEBB89E851DEC89D0AA</vt:lpwstr>
  </property>
  <property fmtid="{D5CDD505-2E9C-101B-9397-08002B2CF9AE}" pid="3" name="KSOProductBuildVer">
    <vt:lpwstr>2052-11.1.0.10938</vt:lpwstr>
  </property>
</Properties>
</file>