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67" r:id="rId3"/>
    <p:sldId id="584" r:id="rId4"/>
    <p:sldId id="512" r:id="rId5"/>
    <p:sldId id="513" r:id="rId6"/>
    <p:sldId id="578" r:id="rId7"/>
    <p:sldId id="579" r:id="rId8"/>
    <p:sldId id="580" r:id="rId9"/>
    <p:sldId id="537" r:id="rId10"/>
    <p:sldId id="577" r:id="rId11"/>
    <p:sldId id="514" r:id="rId12"/>
    <p:sldId id="581" r:id="rId13"/>
    <p:sldId id="583" r:id="rId14"/>
    <p:sldId id="585" r:id="rId15"/>
    <p:sldId id="586" r:id="rId16"/>
    <p:sldId id="587" r:id="rId17"/>
    <p:sldId id="582" r:id="rId18"/>
    <p:sldId id="547" r:id="rId19"/>
    <p:sldId id="575" r:id="rId20"/>
    <p:sldId id="548" r:id="rId21"/>
    <p:sldId id="549" r:id="rId22"/>
    <p:sldId id="566" r:id="rId23"/>
    <p:sldId id="567" r:id="rId24"/>
  </p:sldIdLst>
  <p:sldSz cx="9144000" cy="6858000" type="screen4x3"/>
  <p:notesSz cx="6858000" cy="9144000"/>
  <p:custDataLst>
    <p:tags r:id="rId3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663300"/>
    <a:srgbClr val="000066"/>
    <a:srgbClr val="CC6600"/>
    <a:srgbClr val="CC0000"/>
    <a:srgbClr val="993300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8" autoAdjust="0"/>
    <p:restoredTop sz="94731" autoAdjust="0"/>
  </p:normalViewPr>
  <p:slideViewPr>
    <p:cSldViewPr>
      <p:cViewPr varScale="1">
        <p:scale>
          <a:sx n="84" d="100"/>
          <a:sy n="84" d="100"/>
        </p:scale>
        <p:origin x="1358" y="8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1"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2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kumimoji="1"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2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DA48C9C-D535-4AE3-AF94-EBAE35F5ECA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 smtClean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 smtClean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 smtClean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 smtClean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98111B31-BD0C-4006-8099-1C531DF2E4D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016125"/>
            <a:ext cx="7772400" cy="71438"/>
          </a:xfrm>
          <a:custGeom>
            <a:avLst/>
            <a:gdLst>
              <a:gd name="T0" fmla="*/ 0 w 1000"/>
              <a:gd name="T1" fmla="*/ 0 h 1000"/>
              <a:gd name="T2" fmla="*/ 4577944 w 1000"/>
              <a:gd name="T3" fmla="*/ 0 h 1000"/>
              <a:gd name="T4" fmla="*/ 4577944 w 1000"/>
              <a:gd name="T5" fmla="*/ 71438 h 1000"/>
              <a:gd name="T6" fmla="*/ 0 w 1000"/>
              <a:gd name="T7" fmla="*/ 714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9" y="0"/>
                </a:lnTo>
                <a:lnTo>
                  <a:pt x="58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8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89700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89700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89700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89700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873125"/>
            <a:ext cx="7772400" cy="1371600"/>
          </a:xfrm>
        </p:spPr>
        <p:txBody>
          <a:bodyPr/>
          <a:lstStyle>
            <a:lvl1pPr>
              <a:defRPr sz="3800">
                <a:ea typeface="隶书" panose="02010509060101010101" pitchFamily="49" charset="-122"/>
              </a:defRPr>
            </a:lvl1pPr>
          </a:lstStyle>
          <a:p>
            <a:pPr lvl="0"/>
            <a:r>
              <a:rPr lang="en-US" altLang="zh-CN" noProof="0" smtClean="0"/>
              <a:t>abcd</a:t>
            </a:r>
            <a:endParaRPr lang="en-US" altLang="zh-CN" noProof="0" smtClean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zh-CN" noProof="0" smtClean="0"/>
              <a:t>abcdefg</a:t>
            </a:r>
            <a:endParaRPr lang="en-US" altLang="zh-CN" noProof="0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lIns="91440" tIns="45720" rIns="91440" bIns="45720"/>
          <a:lstStyle>
            <a:lvl1pPr algn="ctr">
              <a:defRPr i="0" smtClean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87338" y="6381750"/>
            <a:ext cx="828675" cy="274638"/>
          </a:xfrm>
        </p:spPr>
        <p:txBody>
          <a:bodyPr/>
          <a:lstStyle>
            <a:lvl1pPr>
              <a:defRPr smtClean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6B25BE71-8B62-4EDF-B284-C79F04936F9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2771775" y="6453188"/>
            <a:ext cx="2646363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2A9A9-A735-492D-9954-B2A0AEA689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44450"/>
            <a:ext cx="2008188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4675" y="44450"/>
            <a:ext cx="587692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2771775" y="6453188"/>
            <a:ext cx="2646363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EBC8D-9445-44EB-ABAD-DD4EA352020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2771775" y="6453188"/>
            <a:ext cx="2646363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4E020-6F91-44EF-B0F0-238B6675E709}" type="slidenum">
              <a:rPr lang="en-US" altLang="zh-CN"/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9732" y="6344153"/>
            <a:ext cx="2220020" cy="39796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2771775" y="6453188"/>
            <a:ext cx="2646363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99E9-6C66-404A-B1A3-1D4189A61BD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7888" y="1628775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2771775" y="6453188"/>
            <a:ext cx="2646363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CF6A8-CB3C-4B0F-B465-78B958E1822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2771775" y="6453188"/>
            <a:ext cx="2646363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E694F-3F10-425F-B43F-60387B21DB1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2771775" y="6453188"/>
            <a:ext cx="2646363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F600D-EEF3-4F6C-BF09-207C5A9441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2771775" y="6453188"/>
            <a:ext cx="2646363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48867-88C8-4A33-8C00-CCBC0D94DA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2771775" y="6453188"/>
            <a:ext cx="2646363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010A7-931D-4073-A188-1AE2841FDCA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2771775" y="6453188"/>
            <a:ext cx="2646363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E877E-0E2E-4E8F-ABA9-FB8A252505E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5.emf"/><Relationship Id="rId16" Type="http://schemas.openxmlformats.org/officeDocument/2006/relationships/image" Target="../media/image6.jpe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44450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r>
              <a:rPr lang="en-US" altLang="zh-CN" smtClean="0"/>
              <a:t>abcd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r>
              <a:rPr lang="en-US" altLang="zh-CN" smtClean="0"/>
              <a:t>abvd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638175"/>
            <a:ext cx="7958138" cy="53975"/>
          </a:xfrm>
          <a:custGeom>
            <a:avLst/>
            <a:gdLst>
              <a:gd name="T0" fmla="*/ 0 w 1000"/>
              <a:gd name="T1" fmla="*/ 0 h 1000"/>
              <a:gd name="T2" fmla="*/ 4528181 w 1000"/>
              <a:gd name="T3" fmla="*/ 0 h 1000"/>
              <a:gd name="T4" fmla="*/ 4528181 w 1000"/>
              <a:gd name="T5" fmla="*/ 53975 h 1000"/>
              <a:gd name="T6" fmla="*/ 0 w 1000"/>
              <a:gd name="T7" fmla="*/ 53975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308725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76825" y="6381750"/>
            <a:ext cx="19812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 smtClean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1775" y="6453188"/>
            <a:ext cx="264636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algn="l" eaLnBrk="1" hangingPunct="1">
              <a:defRPr sz="1200" b="0" i="1" smtClean="0">
                <a:solidFill>
                  <a:srgbClr val="0099C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921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9388" y="6394450"/>
            <a:ext cx="10080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ctr" eaLnBrk="1" hangingPunct="1">
              <a:defRPr sz="1200" b="0" i="1" smtClean="0">
                <a:solidFill>
                  <a:srgbClr val="0099C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49B5B5D-C6A0-46FD-BC79-F07F7F968206}" type="slidenum">
              <a:rPr lang="en-US" altLang="zh-CN"/>
            </a:fld>
            <a:endParaRPr lang="en-US" altLang="zh-CN"/>
          </a:p>
        </p:txBody>
      </p:sp>
      <p:pic>
        <p:nvPicPr>
          <p:cNvPr id="1033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89700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89700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89700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89700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7" descr="未标题-3 拷贝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6464300"/>
            <a:ext cx="1762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874936" y="6362951"/>
            <a:ext cx="2220020" cy="3979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C6D23B2-52D7-4CC8-B272-59D6B25AED4E}" type="slidenum">
              <a:rPr lang="en-US" altLang="zh-CN" b="0">
                <a:solidFill>
                  <a:srgbClr val="0099CC"/>
                </a:solidFill>
                <a:latin typeface="Verdana" panose="020B0604030504040204" pitchFamily="34" charset="0"/>
              </a:rPr>
            </a:fld>
            <a:endParaRPr lang="en-US" altLang="zh-CN" b="0">
              <a:solidFill>
                <a:srgbClr val="0099CC"/>
              </a:solidFill>
              <a:latin typeface="Verdana" panose="020B0604030504040204" pitchFamily="34" charset="0"/>
            </a:endParaRPr>
          </a:p>
        </p:txBody>
      </p:sp>
      <p:sp>
        <p:nvSpPr>
          <p:cNvPr id="5123" name="Rectangle 9"/>
          <p:cNvSpPr>
            <a:spLocks noChangeArrowheads="1"/>
          </p:cNvSpPr>
          <p:nvPr/>
        </p:nvSpPr>
        <p:spPr bwMode="auto">
          <a:xfrm>
            <a:off x="611188" y="496888"/>
            <a:ext cx="8001000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6300">
                <a:solidFill>
                  <a:srgbClr val="CC6600"/>
                </a:solidFill>
                <a:ea typeface="隶书" panose="02010509060101010101" pitchFamily="49" charset="-122"/>
              </a:rPr>
              <a:t>电子线路设计与测试</a:t>
            </a:r>
            <a:endParaRPr lang="zh-CN" altLang="en-US" sz="6300">
              <a:solidFill>
                <a:srgbClr val="CC6600"/>
              </a:solidFill>
              <a:ea typeface="隶书" panose="02010509060101010101" pitchFamily="49" charset="-122"/>
            </a:endParaRPr>
          </a:p>
        </p:txBody>
      </p:sp>
      <p:sp>
        <p:nvSpPr>
          <p:cNvPr id="5124" name="Rectangle 11"/>
          <p:cNvSpPr>
            <a:spLocks noChangeArrowheads="1"/>
          </p:cNvSpPr>
          <p:nvPr/>
        </p:nvSpPr>
        <p:spPr bwMode="auto">
          <a:xfrm>
            <a:off x="899592" y="2398416"/>
            <a:ext cx="7993062" cy="101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46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音响</a:t>
            </a:r>
            <a:r>
              <a:rPr lang="zh-CN" altLang="en-US" sz="46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放大器设计实现（</a:t>
            </a:r>
            <a:r>
              <a:rPr lang="en-US" altLang="zh-CN" sz="46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P129</a:t>
            </a:r>
            <a:r>
              <a:rPr lang="zh-CN" altLang="en-US" sz="46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     </a:t>
            </a:r>
            <a:endParaRPr lang="zh-CN" altLang="en-US" sz="46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D9617F50-D5F3-48F8-A637-1B3BE052182D}" type="slidenum">
              <a:rPr lang="en-US" altLang="zh-CN" b="0">
                <a:solidFill>
                  <a:srgbClr val="0099CC"/>
                </a:solidFill>
                <a:latin typeface="Arial" panose="020B0604020202020204" pitchFamily="34" charset="0"/>
              </a:rPr>
            </a:fld>
            <a:endParaRPr lang="en-US" altLang="zh-CN" b="0">
              <a:solidFill>
                <a:srgbClr val="0099CC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10"/>
          <p:cNvSpPr>
            <a:spLocks noChangeArrowheads="1"/>
          </p:cNvSpPr>
          <p:nvPr/>
        </p:nvSpPr>
        <p:spPr bwMode="auto">
          <a:xfrm>
            <a:off x="611560" y="51346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 dirty="0">
                <a:solidFill>
                  <a:schemeClr val="tx2"/>
                </a:solidFill>
              </a:rPr>
              <a:t>四</a:t>
            </a:r>
            <a:r>
              <a:rPr lang="zh-CN" altLang="en-US" sz="3600" dirty="0" smtClean="0">
                <a:solidFill>
                  <a:schemeClr val="tx2"/>
                </a:solidFill>
              </a:rPr>
              <a:t>、设计提示</a:t>
            </a:r>
            <a:endParaRPr lang="zh-CN" altLang="en-US" sz="3600" dirty="0">
              <a:solidFill>
                <a:schemeClr val="tx2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8314" y="765175"/>
            <a:ext cx="8107362" cy="547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1062355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637030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220345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78130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323850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69570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415290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461010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469900" indent="-469900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对总增益进行合理分配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884363" y="1495425"/>
          <a:ext cx="4953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" name="Equation" r:id="rId1" imgW="47548800" imgH="5791200" progId="Equation.DSMT4">
                  <p:embed/>
                </p:oleObj>
              </mc:Choice>
              <mc:Fallback>
                <p:oleObj name="Equation" r:id="rId1" imgW="47548800" imgH="579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1495425"/>
                        <a:ext cx="49530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163888" y="2203450"/>
          <a:ext cx="3111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" name="Equation" r:id="rId3" imgW="29870400" imgH="9144000" progId="Equation.DSMT4">
                  <p:embed/>
                </p:oleObj>
              </mc:Choice>
              <mc:Fallback>
                <p:oleObj name="Equation" r:id="rId3" imgW="29870400" imgH="9144000" progId="Equation.DSMT4">
                  <p:embed/>
                  <p:pic>
                    <p:nvPicPr>
                      <p:cNvPr id="0" name="图片 195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2203450"/>
                        <a:ext cx="31115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72977" y="2391789"/>
            <a:ext cx="2447502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1062355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637030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220345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78130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323850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69570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415290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461010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最大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总增益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940340" y="3432831"/>
            <a:ext cx="7343439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1062355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637030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220345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78130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323850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69570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415290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461010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考虑到电路中要加入音量调节电路，所以最大总增益可以设计在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400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倍左右。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4E020-6F91-44EF-B0F0-238B6675E709}" type="slidenum">
              <a:rPr lang="en-US" altLang="zh-CN" smtClean="0"/>
            </a:fld>
            <a:endParaRPr lang="en-US" altLang="zh-CN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611560" y="51346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 dirty="0">
                <a:solidFill>
                  <a:schemeClr val="tx2"/>
                </a:solidFill>
              </a:rPr>
              <a:t>四</a:t>
            </a:r>
            <a:r>
              <a:rPr lang="zh-CN" altLang="en-US" sz="3600" dirty="0" smtClean="0">
                <a:solidFill>
                  <a:schemeClr val="tx2"/>
                </a:solidFill>
              </a:rPr>
              <a:t>、设计提示</a:t>
            </a:r>
            <a:endParaRPr lang="zh-CN" altLang="en-US" sz="3600" dirty="0">
              <a:solidFill>
                <a:schemeClr val="tx2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8314" y="852977"/>
            <a:ext cx="8352158" cy="102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1062355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637030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220345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78130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323850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69570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415290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461010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469900" indent="-469900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除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集成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功放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LM386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使用单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电源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工作外，其他运放均用双电源工作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63688" y="5805264"/>
            <a:ext cx="460851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语音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放大器与混合前置放大器</a:t>
            </a:r>
            <a:endParaRPr kumimoji="1" lang="zh-CN" altLang="en-US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4578" name="Picture 2" descr="tt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62" y="1916832"/>
            <a:ext cx="7645298" cy="361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120172" y="4761148"/>
            <a:ext cx="2701123" cy="1340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kern="1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改变</a:t>
            </a:r>
            <a:r>
              <a:rPr lang="en-US" altLang="zh-CN" kern="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en-US" altLang="zh-CN" kern="1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en-US" altLang="zh-CN" kern="1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en-US" altLang="zh-CN" kern="1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21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en-US" altLang="zh-CN" kern="1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22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en-US" altLang="zh-CN" kern="1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23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的阻值，可以调整语音放大器与混合前置放大器的增益。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4E020-6F91-44EF-B0F0-238B6675E709}" type="slidenum">
              <a:rPr lang="en-US" altLang="zh-CN" smtClean="0"/>
            </a:fld>
            <a:endParaRPr lang="en-US" altLang="zh-CN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611560" y="51346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 dirty="0">
                <a:solidFill>
                  <a:schemeClr val="tx2"/>
                </a:solidFill>
              </a:rPr>
              <a:t>四</a:t>
            </a:r>
            <a:r>
              <a:rPr lang="zh-CN" altLang="en-US" sz="3600" dirty="0" smtClean="0">
                <a:solidFill>
                  <a:schemeClr val="tx2"/>
                </a:solidFill>
              </a:rPr>
              <a:t>、设计提示</a:t>
            </a:r>
            <a:endParaRPr lang="zh-CN" altLang="en-US" sz="3600" dirty="0">
              <a:solidFill>
                <a:schemeClr val="tx2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8314" y="852977"/>
            <a:ext cx="8352158" cy="102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1062355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637030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220345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78130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323850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69570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415290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461010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469900" indent="-469900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除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集成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功放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LM386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使用单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电源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工作外，其他运放均用双电源工作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677618" y="5805264"/>
            <a:ext cx="337054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音调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控制电路</a:t>
            </a:r>
            <a:endParaRPr kumimoji="1" lang="zh-CN" altLang="en-US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5602" name="Picture 2" descr="t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80828"/>
            <a:ext cx="5417820" cy="3843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4E020-6F91-44EF-B0F0-238B6675E709}" type="slidenum">
              <a:rPr lang="en-US" altLang="zh-CN" smtClean="0"/>
            </a:fld>
            <a:endParaRPr lang="en-US" altLang="zh-CN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611560" y="51346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 dirty="0">
                <a:solidFill>
                  <a:schemeClr val="tx2"/>
                </a:solidFill>
              </a:rPr>
              <a:t>四</a:t>
            </a:r>
            <a:r>
              <a:rPr lang="zh-CN" altLang="en-US" sz="3600" dirty="0" smtClean="0">
                <a:solidFill>
                  <a:schemeClr val="tx2"/>
                </a:solidFill>
              </a:rPr>
              <a:t>、设计提示</a:t>
            </a:r>
            <a:endParaRPr lang="zh-CN" altLang="en-US" sz="3600" dirty="0">
              <a:solidFill>
                <a:schemeClr val="tx2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11560" y="729438"/>
            <a:ext cx="32403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音调控制电路原理</a:t>
            </a:r>
            <a:endParaRPr kumimoji="1" lang="zh-CN" altLang="en-US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Picture 2" descr="t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172" y="224644"/>
            <a:ext cx="4212674" cy="298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 descr="5a5t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79" y="3291082"/>
            <a:ext cx="8031773" cy="269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1511660" y="2118024"/>
            <a:ext cx="2736304" cy="391597"/>
          </a:xfrm>
          <a:prstGeom prst="wedgeRoundRectCallout">
            <a:avLst>
              <a:gd name="adj1" fmla="val 105164"/>
              <a:gd name="adj2" fmla="val -75770"/>
              <a:gd name="adj3" fmla="val 16667"/>
            </a:avLst>
          </a:prstGeom>
          <a:solidFill>
            <a:srgbClr val="CCFFFF"/>
          </a:solidFill>
          <a:ln w="1270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anchor="ctr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低频时阻抗趋于无穷大</a:t>
            </a:r>
            <a:endParaRPr kumimoji="1"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4E020-6F91-44EF-B0F0-238B6675E709}" type="slidenum">
              <a:rPr lang="en-US" altLang="zh-CN" smtClean="0"/>
            </a:fld>
            <a:endParaRPr lang="en-US" altLang="zh-CN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611560" y="51346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 dirty="0">
                <a:solidFill>
                  <a:schemeClr val="tx2"/>
                </a:solidFill>
              </a:rPr>
              <a:t>四</a:t>
            </a:r>
            <a:r>
              <a:rPr lang="zh-CN" altLang="en-US" sz="3600" dirty="0" smtClean="0">
                <a:solidFill>
                  <a:schemeClr val="tx2"/>
                </a:solidFill>
              </a:rPr>
              <a:t>、设计提示</a:t>
            </a:r>
            <a:endParaRPr lang="zh-CN" altLang="en-US" sz="3600" dirty="0">
              <a:solidFill>
                <a:schemeClr val="tx2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1560" y="729438"/>
            <a:ext cx="32403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音调控制电路原理</a:t>
            </a:r>
            <a:endParaRPr kumimoji="1" lang="zh-CN" altLang="en-US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Picture 2" descr="t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172" y="224644"/>
            <a:ext cx="4212674" cy="298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618398" y="2636912"/>
            <a:ext cx="3363695" cy="3030551"/>
            <a:chOff x="618398" y="2636912"/>
            <a:chExt cx="3363695" cy="3030551"/>
          </a:xfrm>
        </p:grpSpPr>
        <p:pic>
          <p:nvPicPr>
            <p:cNvPr id="25602" name="Picture 2" descr="5a5t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98" y="2636912"/>
              <a:ext cx="3363695" cy="2500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1279306" y="5267353"/>
              <a:ext cx="17331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000" kern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高频等效电路</a:t>
              </a:r>
              <a:endParaRPr lang="zh-CN" altLang="en-US" sz="40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06156" y="3386274"/>
            <a:ext cx="4357559" cy="2721294"/>
            <a:chOff x="4006156" y="3386274"/>
            <a:chExt cx="4357559" cy="2721294"/>
          </a:xfrm>
        </p:grpSpPr>
        <p:pic>
          <p:nvPicPr>
            <p:cNvPr id="25603" name="Picture 3" descr="5a5t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012" y="3386274"/>
              <a:ext cx="3683703" cy="2721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右箭头 10"/>
            <p:cNvSpPr/>
            <p:nvPr/>
          </p:nvSpPr>
          <p:spPr bwMode="auto">
            <a:xfrm rot="1230311">
              <a:off x="4006156" y="4255957"/>
              <a:ext cx="720977" cy="267796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1753612" y="1341573"/>
            <a:ext cx="2232248" cy="391597"/>
          </a:xfrm>
          <a:prstGeom prst="wedgeRoundRectCallout">
            <a:avLst>
              <a:gd name="adj1" fmla="val 116248"/>
              <a:gd name="adj2" fmla="val -160931"/>
              <a:gd name="adj3" fmla="val 16667"/>
            </a:avLst>
          </a:prstGeom>
          <a:solidFill>
            <a:srgbClr val="CCFFFF"/>
          </a:solidFill>
          <a:ln w="1270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anchor="ctr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高频时阻抗趋于零</a:t>
            </a:r>
            <a:endParaRPr kumimoji="1"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2104180" y="2062094"/>
            <a:ext cx="2232248" cy="391597"/>
          </a:xfrm>
          <a:prstGeom prst="wedgeRoundRectCallout">
            <a:avLst>
              <a:gd name="adj1" fmla="val 129742"/>
              <a:gd name="adj2" fmla="val -339494"/>
              <a:gd name="adj3" fmla="val 16667"/>
            </a:avLst>
          </a:prstGeom>
          <a:solidFill>
            <a:srgbClr val="CCFFFF"/>
          </a:solidFill>
          <a:ln w="1270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anchor="ctr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高频时阻抗趋于零</a:t>
            </a:r>
            <a:endParaRPr kumimoji="1"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4E020-6F91-44EF-B0F0-238B6675E709}" type="slidenum">
              <a:rPr lang="en-US" altLang="zh-CN" smtClean="0"/>
            </a:fld>
            <a:endParaRPr lang="en-US" altLang="zh-CN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611560" y="51346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 dirty="0">
                <a:solidFill>
                  <a:schemeClr val="tx2"/>
                </a:solidFill>
              </a:rPr>
              <a:t>四</a:t>
            </a:r>
            <a:r>
              <a:rPr lang="zh-CN" altLang="en-US" sz="3600" dirty="0" smtClean="0">
                <a:solidFill>
                  <a:schemeClr val="tx2"/>
                </a:solidFill>
              </a:rPr>
              <a:t>、设计提示</a:t>
            </a:r>
            <a:endParaRPr lang="zh-CN" altLang="en-US" sz="3600" dirty="0">
              <a:solidFill>
                <a:schemeClr val="tx2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1560" y="729438"/>
            <a:ext cx="32403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音调控制电路原理</a:t>
            </a:r>
            <a:endParaRPr kumimoji="1" lang="zh-CN" altLang="en-US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1" name="Picture 3" descr="5a5t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4137"/>
            <a:ext cx="3683703" cy="2721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611560" y="3086263"/>
            <a:ext cx="7860167" cy="2703407"/>
            <a:chOff x="611560" y="3086263"/>
            <a:chExt cx="7860167" cy="2703407"/>
          </a:xfrm>
        </p:grpSpPr>
        <p:sp>
          <p:nvSpPr>
            <p:cNvPr id="10" name="矩形 9"/>
            <p:cNvSpPr/>
            <p:nvPr/>
          </p:nvSpPr>
          <p:spPr>
            <a:xfrm>
              <a:off x="1547664" y="5389560"/>
              <a:ext cx="12170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000" kern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高频</a:t>
              </a:r>
              <a:r>
                <a:rPr lang="zh-CN" altLang="en-US" sz="2000" kern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提升</a:t>
              </a:r>
              <a:endParaRPr lang="zh-CN" altLang="en-US" sz="4000" dirty="0"/>
            </a:p>
          </p:txBody>
        </p:sp>
        <p:pic>
          <p:nvPicPr>
            <p:cNvPr id="26626" name="Picture 2" descr="5a5t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3086263"/>
              <a:ext cx="7860167" cy="2250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矩形 12"/>
            <p:cNvSpPr/>
            <p:nvPr/>
          </p:nvSpPr>
          <p:spPr>
            <a:xfrm>
              <a:off x="6410403" y="5389560"/>
              <a:ext cx="12170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000" kern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高频</a:t>
              </a:r>
              <a:r>
                <a:rPr lang="zh-CN" altLang="en-US" sz="2000" kern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衰减</a:t>
              </a:r>
              <a:endParaRPr lang="zh-CN" altLang="en-US" sz="4000" dirty="0"/>
            </a:p>
          </p:txBody>
        </p:sp>
      </p:grp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1007604" y="1453332"/>
            <a:ext cx="3168352" cy="391597"/>
          </a:xfrm>
          <a:prstGeom prst="wedgeRoundRectCallout">
            <a:avLst>
              <a:gd name="adj1" fmla="val 109816"/>
              <a:gd name="adj2" fmla="val -306493"/>
              <a:gd name="adj3" fmla="val 16667"/>
            </a:avLst>
          </a:prstGeom>
          <a:solidFill>
            <a:srgbClr val="CCFFFF"/>
          </a:solidFill>
          <a:ln w="1270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anchor="ctr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忽略信号通过它的正向传输</a:t>
            </a:r>
            <a:endParaRPr kumimoji="1"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1313638" y="2605355"/>
            <a:ext cx="3168352" cy="391597"/>
          </a:xfrm>
          <a:prstGeom prst="wedgeRoundRectCallout">
            <a:avLst>
              <a:gd name="adj1" fmla="val 102319"/>
              <a:gd name="adj2" fmla="val -45694"/>
              <a:gd name="adj3" fmla="val 16667"/>
            </a:avLst>
          </a:prstGeom>
          <a:solidFill>
            <a:srgbClr val="CCFFFF"/>
          </a:solidFill>
          <a:ln w="1270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anchor="ctr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忽略信号通过它的正向传输</a:t>
            </a:r>
            <a:endParaRPr kumimoji="1"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4E020-6F91-44EF-B0F0-238B6675E709}" type="slidenum">
              <a:rPr lang="en-US" altLang="zh-CN" smtClean="0"/>
            </a:fld>
            <a:endParaRPr lang="en-US" altLang="zh-CN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611560" y="51346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 dirty="0">
                <a:solidFill>
                  <a:schemeClr val="tx2"/>
                </a:solidFill>
              </a:rPr>
              <a:t>四</a:t>
            </a:r>
            <a:r>
              <a:rPr lang="zh-CN" altLang="en-US" sz="3600" dirty="0" smtClean="0">
                <a:solidFill>
                  <a:schemeClr val="tx2"/>
                </a:solidFill>
              </a:rPr>
              <a:t>、设计提示</a:t>
            </a:r>
            <a:endParaRPr lang="zh-CN" altLang="en-US" sz="3600" dirty="0">
              <a:solidFill>
                <a:schemeClr val="tx2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8314" y="852977"/>
            <a:ext cx="8352158" cy="15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1062355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637030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220345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78130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323850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69570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415290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461010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469900" indent="-469900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注意各级间信号的耦合方式，需要加隔直电容的地方要加隔直电容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69900" indent="-469900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一定要注意音量调节电位器（可调电阻）的接法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25955" y="3861048"/>
            <a:ext cx="6238333" cy="454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请仔细阅读实验指导书</a:t>
            </a:r>
            <a:r>
              <a:rPr lang="en-US" altLang="zh-CN" sz="2400" dirty="0" smtClean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4.7</a:t>
            </a:r>
            <a:r>
              <a:rPr lang="zh-CN" alt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节！！！</a:t>
            </a:r>
            <a:endParaRPr kumimoji="1"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B178C0E8-90E0-4993-95F7-56BCBDD7005A}" type="slidenum">
              <a:rPr lang="en-US" altLang="zh-CN" b="0">
                <a:solidFill>
                  <a:srgbClr val="0099CC"/>
                </a:solidFill>
                <a:latin typeface="Arial" panose="020B0604020202020204" pitchFamily="34" charset="0"/>
              </a:rPr>
            </a:fld>
            <a:endParaRPr lang="en-US" altLang="zh-CN" b="0">
              <a:solidFill>
                <a:srgbClr val="0099CC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8313" y="968375"/>
            <a:ext cx="7721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）合理布局，分级装调 </a:t>
            </a:r>
            <a:endParaRPr lang="zh-CN" altLang="en-US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971550" y="1665288"/>
            <a:ext cx="7345363" cy="380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en-US" sz="2800">
                <a:ea typeface="黑体" panose="02010609060101010101" pitchFamily="49" charset="-122"/>
              </a:rPr>
              <a:t>音响放大器是一个小型电路系统，安装前要对整机线路进行合理布局</a:t>
            </a:r>
            <a:endParaRPr lang="zh-CN" altLang="en-US" sz="2800"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en-US" sz="2800">
                <a:ea typeface="黑体" panose="02010609060101010101" pitchFamily="49" charset="-122"/>
              </a:rPr>
              <a:t>一般按照电路的顺序一级一级地布线</a:t>
            </a:r>
            <a:endParaRPr lang="zh-CN" altLang="en-US" sz="2800"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en-US" sz="2800">
                <a:ea typeface="黑体" panose="02010609060101010101" pitchFamily="49" charset="-122"/>
              </a:rPr>
              <a:t>功放级应远离输入级</a:t>
            </a:r>
            <a:endParaRPr lang="zh-CN" altLang="en-US" sz="2800"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en-US" sz="2800">
                <a:ea typeface="黑体" panose="02010609060101010101" pitchFamily="49" charset="-122"/>
              </a:rPr>
              <a:t>每一级的地线尽量接在一起</a:t>
            </a:r>
            <a:endParaRPr lang="zh-CN" altLang="en-US" sz="2800"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en-US" sz="2800">
                <a:ea typeface="黑体" panose="02010609060101010101" pitchFamily="49" charset="-122"/>
              </a:rPr>
              <a:t>连线尽可能短，否则很容易产生自激。</a:t>
            </a:r>
            <a:r>
              <a:rPr lang="zh-CN" altLang="en-US" sz="2800"/>
              <a:t> </a:t>
            </a:r>
            <a:endParaRPr lang="zh-CN" altLang="en-US" sz="2800"/>
          </a:p>
        </p:txBody>
      </p:sp>
      <p:sp>
        <p:nvSpPr>
          <p:cNvPr id="11270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五、电路安装与调试技术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2D264BD4-F80B-491A-87A8-6C9009829451}" type="slidenum">
              <a:rPr lang="en-US" altLang="zh-CN" b="0">
                <a:solidFill>
                  <a:srgbClr val="0099CC"/>
                </a:solidFill>
                <a:latin typeface="Arial" panose="020B0604020202020204" pitchFamily="34" charset="0"/>
              </a:rPr>
            </a:fld>
            <a:endParaRPr lang="en-US" altLang="zh-CN" b="0">
              <a:solidFill>
                <a:srgbClr val="0099CC"/>
              </a:solidFill>
              <a:latin typeface="Arial" panose="020B0604020202020204" pitchFamily="34" charset="0"/>
            </a:endParaRP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800100"/>
            <a:ext cx="6985000" cy="522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五、电路安装与调试技术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F3CEB20-CB67-44DB-B2E8-8C1944EC7B63}" type="slidenum">
              <a:rPr lang="en-US" altLang="zh-CN" b="0">
                <a:solidFill>
                  <a:srgbClr val="0099CC"/>
                </a:solidFill>
                <a:latin typeface="Arial" panose="020B0604020202020204" pitchFamily="34" charset="0"/>
              </a:rPr>
            </a:fld>
            <a:endParaRPr lang="en-US" altLang="zh-CN" b="0">
              <a:solidFill>
                <a:srgbClr val="0099CC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827088" y="1557338"/>
            <a:ext cx="7848600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en-US" sz="2800" dirty="0">
                <a:ea typeface="黑体" panose="02010609060101010101" pitchFamily="49" charset="-122"/>
              </a:rPr>
              <a:t>安装前应检查元器件的质量</a:t>
            </a:r>
            <a:endParaRPr lang="zh-CN" altLang="en-US" sz="2800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en-US" sz="2800" dirty="0">
                <a:ea typeface="黑体" panose="02010609060101010101" pitchFamily="49" charset="-122"/>
              </a:rPr>
              <a:t>安装时特别要</a:t>
            </a:r>
            <a:r>
              <a:rPr lang="zh-CN" altLang="en-US" sz="2800" dirty="0" smtClean="0">
                <a:ea typeface="黑体" panose="02010609060101010101" pitchFamily="49" charset="-122"/>
              </a:rPr>
              <a:t>注意集成功放、</a:t>
            </a:r>
            <a:r>
              <a:rPr lang="zh-CN" altLang="en-US" sz="2800" dirty="0">
                <a:ea typeface="黑体" panose="02010609060101010101" pitchFamily="49" charset="-122"/>
              </a:rPr>
              <a:t>运算放大器、电解电容等主要器件的引脚和极性，不能接错</a:t>
            </a:r>
            <a:endParaRPr lang="zh-CN" altLang="en-US" sz="2800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en-US" sz="2800" dirty="0">
                <a:ea typeface="黑体" panose="02010609060101010101" pitchFamily="49" charset="-122"/>
              </a:rPr>
              <a:t>安装一级调试一级，安装两级要进行级联调试，直到整机安装与调试完成。 </a:t>
            </a:r>
            <a:endParaRPr lang="zh-CN" altLang="en-US" sz="2800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en-US" sz="2800" dirty="0" smtClean="0">
                <a:ea typeface="黑体" panose="02010609060101010101" pitchFamily="49" charset="-122"/>
              </a:rPr>
              <a:t>建议先安装调试最后一级功率放大器。</a:t>
            </a:r>
            <a:endParaRPr lang="zh-CN" altLang="en-US" sz="2800" dirty="0">
              <a:ea typeface="黑体" panose="02010609060101010101" pitchFamily="49" charset="-122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68313" y="968375"/>
            <a:ext cx="7721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）合理布局，分级装调 </a:t>
            </a:r>
            <a:endParaRPr lang="zh-CN" altLang="en-US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8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五、电路安装与调试技术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4E020-6F91-44EF-B0F0-238B6675E709}" type="slidenum">
              <a:rPr lang="en-US" altLang="zh-CN" smtClean="0"/>
            </a:fld>
            <a:endParaRPr lang="en-US" altLang="zh-CN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57715" y="735835"/>
            <a:ext cx="8046733" cy="508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Clr>
                <a:srgbClr val="FF0000"/>
              </a:buClr>
            </a:pPr>
            <a:r>
              <a:rPr lang="zh-CN" altLang="en-US" sz="2600" dirty="0" smtClean="0">
                <a:latin typeface="Calibri" panose="020F0502020204030204" pitchFamily="34" charset="0"/>
                <a:ea typeface="黑体" panose="02010609060101010101" pitchFamily="49" charset="-122"/>
              </a:rPr>
              <a:t>基本</a:t>
            </a:r>
            <a:r>
              <a:rPr lang="zh-CN" altLang="en-US" sz="2600" dirty="0">
                <a:latin typeface="Calibri" panose="020F0502020204030204" pitchFamily="34" charset="0"/>
                <a:ea typeface="黑体" panose="02010609060101010101" pitchFamily="49" charset="-122"/>
              </a:rPr>
              <a:t>要求</a:t>
            </a:r>
            <a:endParaRPr lang="en-US" altLang="zh-CN" sz="26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20090" lvl="1">
              <a:lnSpc>
                <a:spcPct val="13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>教材</a:t>
            </a:r>
            <a:r>
              <a:rPr lang="en-US" altLang="zh-CN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>4.7.7</a:t>
            </a:r>
            <a:r>
              <a:rPr lang="zh-CN" altLang="en-US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>设计任务</a:t>
            </a:r>
            <a:r>
              <a:rPr lang="en-US" altLang="zh-CN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Calibri" panose="020F0502020204030204" pitchFamily="34" charset="0"/>
                <a:ea typeface="黑体" panose="02010609060101010101" pitchFamily="49" charset="-122"/>
              </a:rPr>
              <a:t>音响</a:t>
            </a:r>
            <a:r>
              <a:rPr lang="zh-CN" altLang="en-US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>放大器的设计</a:t>
            </a:r>
            <a:r>
              <a:rPr lang="zh-CN" altLang="en-US" sz="2400" dirty="0">
                <a:latin typeface="Calibri" panose="020F0502020204030204" pitchFamily="34" charset="0"/>
                <a:ea typeface="黑体" panose="02010609060101010101" pitchFamily="49" charset="-122"/>
              </a:rPr>
              <a:t>、安装、调试、</a:t>
            </a:r>
            <a:r>
              <a:rPr lang="zh-CN" altLang="en-US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>测试（不含电子混响）。</a:t>
            </a:r>
            <a:endParaRPr lang="en-US" altLang="zh-CN" sz="2400" dirty="0" smtClean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20090" lvl="1">
              <a:lnSpc>
                <a:spcPct val="13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完成</a:t>
            </a:r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MOOC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电子线路设计、测试与实验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（一）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模块八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测验题。</a:t>
            </a:r>
            <a:endParaRPr kumimoji="1" lang="en-US" altLang="zh-CN" sz="2400" kern="0" dirty="0" smtClean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buClr>
                <a:srgbClr val="FF0000"/>
              </a:buClr>
            </a:pPr>
            <a:r>
              <a:rPr lang="zh-CN" altLang="en-US" sz="2600" dirty="0" smtClean="0">
                <a:latin typeface="Calibri" panose="020F0502020204030204" pitchFamily="34" charset="0"/>
                <a:ea typeface="黑体" panose="02010609060101010101" pitchFamily="49" charset="-122"/>
              </a:rPr>
              <a:t>选做</a:t>
            </a:r>
            <a:endParaRPr lang="en-US" altLang="zh-CN" sz="26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20090" lvl="1">
              <a:lnSpc>
                <a:spcPct val="13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>音调</a:t>
            </a:r>
            <a:r>
              <a:rPr lang="zh-CN" altLang="en-US" sz="2400" dirty="0">
                <a:latin typeface="Calibri" panose="020F0502020204030204" pitchFamily="34" charset="0"/>
                <a:ea typeface="黑体" panose="02010609060101010101" pitchFamily="49" charset="-122"/>
              </a:rPr>
              <a:t>控制电路幅频响</a:t>
            </a:r>
            <a:r>
              <a:rPr lang="zh-CN" altLang="en-US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>应调节</a:t>
            </a:r>
            <a:r>
              <a:rPr lang="zh-CN" altLang="en-US" sz="2400" dirty="0">
                <a:latin typeface="Calibri" panose="020F0502020204030204" pitchFamily="34" charset="0"/>
                <a:ea typeface="黑体" panose="02010609060101010101" pitchFamily="49" charset="-122"/>
              </a:rPr>
              <a:t>特性</a:t>
            </a:r>
            <a:r>
              <a:rPr lang="zh-CN" altLang="en-US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>仿真。</a:t>
            </a:r>
            <a:endParaRPr lang="en-US" altLang="zh-CN" sz="24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buClr>
                <a:srgbClr val="FF0000"/>
              </a:buClr>
            </a:pPr>
            <a:r>
              <a:rPr lang="zh-CN" altLang="en-US" sz="2600" dirty="0" smtClean="0">
                <a:latin typeface="Calibri" panose="020F0502020204030204" pitchFamily="34" charset="0"/>
                <a:ea typeface="黑体" panose="02010609060101010101" pitchFamily="49" charset="-122"/>
              </a:rPr>
              <a:t>预习</a:t>
            </a:r>
            <a:endParaRPr lang="en-US" altLang="zh-CN" sz="26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20090" lvl="1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>阅读教材</a:t>
            </a:r>
            <a:r>
              <a:rPr lang="en-US" altLang="zh-CN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>3.5</a:t>
            </a:r>
            <a:r>
              <a:rPr lang="zh-CN" altLang="en-US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>节、</a:t>
            </a:r>
            <a:r>
              <a:rPr lang="en-US" altLang="zh-CN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>4.7</a:t>
            </a:r>
            <a:r>
              <a:rPr lang="zh-CN" altLang="en-US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>节，学习</a:t>
            </a:r>
            <a:r>
              <a:rPr lang="en-US" altLang="zh-CN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>MOOC《</a:t>
            </a:r>
            <a:r>
              <a:rPr lang="zh-CN" altLang="en-US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>电子线路设计、测试与实验（一）</a:t>
            </a:r>
            <a:r>
              <a:rPr lang="en-US" altLang="zh-CN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>》</a:t>
            </a:r>
            <a:r>
              <a:rPr lang="zh-CN" altLang="en-US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>的模块八。</a:t>
            </a:r>
            <a:endParaRPr lang="en-US" altLang="zh-CN" sz="24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03548" y="73879"/>
            <a:ext cx="4572508" cy="64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音响</a:t>
            </a:r>
            <a:r>
              <a:rPr lang="zh-CN" altLang="en-US" sz="32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放大器设计</a:t>
            </a:r>
            <a:r>
              <a:rPr lang="zh-CN" altLang="en-US" sz="32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zh-CN" altLang="en-US" sz="32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61F07E52-0966-44AE-8218-D728A5ED12BF}" type="slidenum">
              <a:rPr lang="en-US" altLang="zh-CN" b="0">
                <a:solidFill>
                  <a:srgbClr val="0099CC"/>
                </a:solidFill>
                <a:latin typeface="Arial" panose="020B0604020202020204" pitchFamily="34" charset="0"/>
              </a:rPr>
            </a:fld>
            <a:endParaRPr lang="en-US" altLang="zh-CN" b="0">
              <a:solidFill>
                <a:srgbClr val="0099CC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323850" y="766576"/>
            <a:ext cx="7721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电路指标测试</a:t>
            </a:r>
            <a:endParaRPr lang="zh-CN" altLang="en-US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五、电路安装与调试技术</a:t>
            </a:r>
            <a:endParaRPr lang="zh-CN" altLang="en-US" smtClean="0"/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336550" y="1931988"/>
          <a:ext cx="857250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Picture" r:id="rId1" imgW="26879550" imgH="9315450" progId="Word.Picture.8">
                  <p:embed/>
                </p:oleObj>
              </mc:Choice>
              <mc:Fallback>
                <p:oleObj name="Picture" r:id="rId1" imgW="26879550" imgH="9315450" progId="Word.Picture.8">
                  <p:embed/>
                  <p:pic>
                    <p:nvPicPr>
                      <p:cNvPr id="0" name="图片 235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1931988"/>
                        <a:ext cx="8572500" cy="297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5DC46BF8-0B4A-4496-B29D-493B90281D6D}" type="slidenum">
              <a:rPr lang="en-US" altLang="zh-CN" b="0">
                <a:solidFill>
                  <a:srgbClr val="0099CC"/>
                </a:solidFill>
                <a:latin typeface="Arial" panose="020B0604020202020204" pitchFamily="34" charset="0"/>
              </a:rPr>
            </a:fld>
            <a:endParaRPr lang="en-US" altLang="zh-CN" b="0">
              <a:solidFill>
                <a:srgbClr val="0099CC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179388" y="1330586"/>
            <a:ext cx="8712200" cy="136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级电路调试时的技术指标较容易达到，但级联后级间相互影响，可能使单级的技术指标发生很大变化，甚至两级不能进行级联。产生的主要原因：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11188" y="2827975"/>
            <a:ext cx="7993062" cy="906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Verdana" panose="020B0604030504040204" pitchFamily="34" charset="0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latin typeface="Verdana" panose="020B0604030504040204" pitchFamily="34" charset="0"/>
                <a:ea typeface="黑体" panose="02010609060101010101" pitchFamily="49" charset="-122"/>
              </a:rPr>
              <a:t>一是布线不太合理，形成级间交叉耦合，应考虑重新布线；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611188" y="3799661"/>
            <a:ext cx="8208962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en-US" altLang="zh-CN" sz="2400" dirty="0">
                <a:latin typeface="Verdana" panose="020B0604030504040204" pitchFamily="34" charset="0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latin typeface="Verdana" panose="020B0604030504040204" pitchFamily="34" charset="0"/>
                <a:ea typeface="黑体" panose="02010609060101010101" pitchFamily="49" charset="-122"/>
              </a:rPr>
              <a:t>二是级联后各级电流都要流经电源内阻，内阻压降对某一级可能形成正反馈，</a:t>
            </a:r>
            <a:r>
              <a:rPr lang="zh-CN" altLang="en-US" sz="2400" dirty="0" smtClean="0">
                <a:latin typeface="Verdana" panose="020B0604030504040204" pitchFamily="34" charset="0"/>
                <a:ea typeface="黑体" panose="02010609060101010101" pitchFamily="49" charset="-122"/>
              </a:rPr>
              <a:t>应在每个芯片</a:t>
            </a:r>
            <a:r>
              <a:rPr lang="zh-CN" alt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电源</a:t>
            </a:r>
            <a:r>
              <a:rPr lang="zh-CN" altLang="en-US" sz="2400" dirty="0" smtClean="0">
                <a:latin typeface="Verdana" panose="020B0604030504040204" pitchFamily="34" charset="0"/>
                <a:ea typeface="黑体" panose="02010609060101010101" pitchFamily="49" charset="-122"/>
              </a:rPr>
              <a:t>引脚到</a:t>
            </a:r>
            <a:r>
              <a:rPr lang="zh-CN" altLang="en-US" sz="2400" dirty="0">
                <a:solidFill>
                  <a:srgbClr val="000099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地</a:t>
            </a:r>
            <a:r>
              <a:rPr lang="zh-CN" altLang="en-US" sz="2400" dirty="0" smtClean="0">
                <a:latin typeface="Verdana" panose="020B0604030504040204" pitchFamily="34" charset="0"/>
                <a:ea typeface="黑体" panose="02010609060101010101" pitchFamily="49" charset="-122"/>
              </a:rPr>
              <a:t>之间接</a:t>
            </a:r>
            <a:r>
              <a:rPr lang="zh-CN" altLang="en-US" sz="2400" dirty="0">
                <a:latin typeface="Verdana" panose="020B0604030504040204" pitchFamily="34" charset="0"/>
                <a:ea typeface="黑体" panose="02010609060101010101" pitchFamily="49" charset="-122"/>
              </a:rPr>
              <a:t>电容去耦滤波电路。</a:t>
            </a:r>
            <a:r>
              <a:rPr lang="en-US" altLang="zh-CN" sz="2400" i="1" dirty="0">
                <a:latin typeface="Verdana" panose="020B0604030504040204" pitchFamily="34" charset="0"/>
                <a:ea typeface="黑体" panose="02010609060101010101" pitchFamily="49" charset="-122"/>
              </a:rPr>
              <a:t>C</a:t>
            </a:r>
            <a:r>
              <a:rPr lang="zh-CN" altLang="en-US" sz="2400" dirty="0">
                <a:latin typeface="Verdana" panose="020B0604030504040204" pitchFamily="34" charset="0"/>
                <a:ea typeface="黑体" panose="02010609060101010101" pitchFamily="49" charset="-122"/>
              </a:rPr>
              <a:t>一般用几百微法大电容与</a:t>
            </a:r>
            <a:r>
              <a:rPr lang="en-US" altLang="zh-CN" sz="2400" dirty="0">
                <a:latin typeface="Verdana" panose="020B0604030504040204" pitchFamily="34" charset="0"/>
                <a:ea typeface="黑体" panose="02010609060101010101" pitchFamily="49" charset="-122"/>
              </a:rPr>
              <a:t>0.1</a:t>
            </a:r>
            <a:r>
              <a:rPr lang="en-US" altLang="zh-CN" sz="2400" dirty="0">
                <a:latin typeface="Verdana" panose="020B060403050404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</a:t>
            </a:r>
            <a:r>
              <a:rPr lang="en-US" altLang="zh-CN" sz="2400" dirty="0">
                <a:latin typeface="Verdana" panose="020B0604030504040204" pitchFamily="34" charset="0"/>
                <a:ea typeface="黑体" panose="02010609060101010101" pitchFamily="49" charset="-122"/>
              </a:rPr>
              <a:t>F</a:t>
            </a:r>
            <a:r>
              <a:rPr lang="zh-CN" altLang="en-US" sz="2400" dirty="0">
                <a:latin typeface="Verdana" panose="020B0604030504040204" pitchFamily="34" charset="0"/>
                <a:ea typeface="黑体" panose="02010609060101010101" pitchFamily="49" charset="-122"/>
              </a:rPr>
              <a:t>小电容相并联</a:t>
            </a:r>
            <a:r>
              <a:rPr lang="zh-CN" altLang="en-US" sz="2400" dirty="0" smtClean="0">
                <a:latin typeface="Verdana" panose="020B0604030504040204" pitchFamily="34" charset="0"/>
                <a:ea typeface="黑体" panose="02010609060101010101" pitchFamily="49" charset="-122"/>
              </a:rPr>
              <a:t>。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还可以考虑采用单点接地法。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91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五、电路安装与调试技术</a:t>
            </a:r>
            <a:endParaRPr lang="zh-CN" altLang="en-US" smtClean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23850" y="719485"/>
            <a:ext cx="7721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）振荡消除 </a:t>
            </a:r>
            <a:endParaRPr lang="zh-CN" altLang="en-US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ABB71D26-CCA7-4BE8-85B4-A0EC797FF20A}" type="slidenum">
              <a:rPr lang="en-US" altLang="zh-CN" b="0">
                <a:solidFill>
                  <a:srgbClr val="0099CC"/>
                </a:solidFill>
                <a:latin typeface="Arial" panose="020B0604020202020204" pitchFamily="34" charset="0"/>
              </a:rPr>
            </a:fld>
            <a:endParaRPr lang="en-US" altLang="zh-CN" b="0">
              <a:solidFill>
                <a:srgbClr val="0099CC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250825" y="1418258"/>
            <a:ext cx="8534400" cy="1363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由于功放输出信号较大，易对前级产生影响，引起自激。集成块内部电路多极点引起的正反馈易产生高频自激，常见高频自激现象如图所示。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684213" y="2997781"/>
          <a:ext cx="7620000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" r:id="rId1" imgW="3352800" imgH="600710" progId="Word.Picture.8">
                  <p:embed/>
                </p:oleObj>
              </mc:Choice>
              <mc:Fallback>
                <p:oleObj name="" r:id="rId1" imgW="3352800" imgH="60071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97781"/>
                        <a:ext cx="7620000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614363" y="4545594"/>
            <a:ext cx="7810500" cy="1367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5000"/>
              </a:lnSpc>
              <a:spcBef>
                <a:spcPct val="15000"/>
              </a:spcBef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可以加强外部电路的负反馈予以抵消，如功放级</a:t>
            </a:r>
            <a:r>
              <a:rPr kumimoji="1"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①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脚与</a:t>
            </a:r>
            <a:r>
              <a:rPr kumimoji="1"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⑤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之间接入几百皮法的电容，形成电压并联负反馈，可消除叠加的高频毛刺。</a:t>
            </a:r>
            <a:r>
              <a:rPr kumimoji="1" lang="zh-CN" altLang="en-US" sz="240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1" lang="zh-CN" altLang="en-US" sz="2400">
              <a:solidFill>
                <a:srgbClr val="33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5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五、电路安装与调试技术</a:t>
            </a:r>
            <a:endParaRPr lang="zh-CN" altLang="en-US" smtClean="0"/>
          </a:p>
        </p:txBody>
      </p:sp>
      <p:sp>
        <p:nvSpPr>
          <p:cNvPr id="507913" name="Text Box 9"/>
          <p:cNvSpPr txBox="1">
            <a:spLocks noChangeArrowheads="1"/>
          </p:cNvSpPr>
          <p:nvPr/>
        </p:nvSpPr>
        <p:spPr bwMode="auto">
          <a:xfrm>
            <a:off x="5040313" y="6308725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end</a:t>
            </a:r>
            <a:endParaRPr kumimoji="1" lang="en-US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23850" y="719485"/>
            <a:ext cx="7721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）振荡消除 </a:t>
            </a:r>
            <a:endParaRPr lang="zh-CN" altLang="en-US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1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CCE56A4-FB26-47E6-B681-68695ACD0832}" type="slidenum">
              <a:rPr lang="en-US" altLang="zh-CN" b="0">
                <a:solidFill>
                  <a:srgbClr val="0099CC"/>
                </a:solidFill>
                <a:latin typeface="Arial" panose="020B0604020202020204" pitchFamily="34" charset="0"/>
              </a:rPr>
            </a:fld>
            <a:endParaRPr lang="en-US" altLang="zh-CN" b="0">
              <a:solidFill>
                <a:srgbClr val="0099CC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一、实验目的</a:t>
            </a:r>
            <a:endParaRPr lang="zh-CN" altLang="en-US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872716"/>
            <a:ext cx="8001000" cy="1823576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  <a:spcBef>
                <a:spcPct val="30000"/>
              </a:spcBef>
            </a:pP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掌握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音响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放大器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的设计方法与电子线路系统的装调技术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5000"/>
              </a:lnSpc>
              <a:spcBef>
                <a:spcPct val="30000"/>
              </a:spcBef>
            </a:pP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掌握电路主要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性能参数的测试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2" name="Picture 14" descr="T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71" y="2653983"/>
            <a:ext cx="8637746" cy="234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33408693-CEED-45B7-A6E5-AA73C682AC3C}" type="slidenum">
              <a:rPr lang="en-US" altLang="zh-CN" b="0">
                <a:solidFill>
                  <a:srgbClr val="0099CC"/>
                </a:solidFill>
                <a:latin typeface="Arial" panose="020B0604020202020204" pitchFamily="34" charset="0"/>
              </a:rPr>
            </a:fld>
            <a:endParaRPr lang="en-US" altLang="zh-CN" b="0" dirty="0">
              <a:solidFill>
                <a:srgbClr val="0099CC"/>
              </a:solidFill>
              <a:latin typeface="Arial" panose="020B0604020202020204" pitchFamily="34" charset="0"/>
            </a:endParaRPr>
          </a:p>
        </p:txBody>
      </p:sp>
      <p:sp>
        <p:nvSpPr>
          <p:cNvPr id="7173" name="Rectangle 12"/>
          <p:cNvSpPr>
            <a:spLocks noChangeArrowheads="1"/>
          </p:cNvSpPr>
          <p:nvPr/>
        </p:nvSpPr>
        <p:spPr bwMode="auto">
          <a:xfrm>
            <a:off x="539750" y="800100"/>
            <a:ext cx="8281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solidFill>
                  <a:schemeClr val="tx2"/>
                </a:solidFill>
              </a:rPr>
              <a:t>设计、安装、调试、测试音响放大器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52621" name="AutoShape 13"/>
          <p:cNvSpPr>
            <a:spLocks noChangeArrowheads="1"/>
          </p:cNvSpPr>
          <p:nvPr/>
        </p:nvSpPr>
        <p:spPr bwMode="auto">
          <a:xfrm>
            <a:off x="1439652" y="1493838"/>
            <a:ext cx="3746951" cy="732115"/>
          </a:xfrm>
          <a:prstGeom prst="wedgeRoundRectCallout">
            <a:avLst>
              <a:gd name="adj1" fmla="val -10814"/>
              <a:gd name="adj2" fmla="val 119276"/>
              <a:gd name="adj3" fmla="val 16667"/>
            </a:avLst>
          </a:prstGeom>
          <a:solidFill>
            <a:srgbClr val="CCFFFF"/>
          </a:solidFill>
          <a:ln w="1270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anchor="ctr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失真地</a:t>
            </a:r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放大语音信号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。其输入阻抗应远大于话筒的输出阻抗。</a:t>
            </a:r>
            <a:endParaRPr kumimoji="1"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2622" name="AutoShape 14"/>
          <p:cNvSpPr>
            <a:spLocks noChangeArrowheads="1"/>
          </p:cNvSpPr>
          <p:nvPr/>
        </p:nvSpPr>
        <p:spPr bwMode="auto">
          <a:xfrm>
            <a:off x="5580112" y="4949409"/>
            <a:ext cx="2484276" cy="391597"/>
          </a:xfrm>
          <a:prstGeom prst="wedgeRoundRectCallout">
            <a:avLst>
              <a:gd name="adj1" fmla="val -29902"/>
              <a:gd name="adj2" fmla="val -131527"/>
              <a:gd name="adj3" fmla="val 16667"/>
            </a:avLst>
          </a:prstGeom>
          <a:solidFill>
            <a:srgbClr val="CCFFFF"/>
          </a:solidFill>
          <a:ln w="1270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anchor="ctr">
            <a:spAutoFit/>
          </a:bodyPr>
          <a:lstStyle/>
          <a:p>
            <a:pPr algn="ctr"/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控制放大电路的频带</a:t>
            </a:r>
            <a:endParaRPr kumimoji="1"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2623" name="AutoShape 15"/>
          <p:cNvSpPr>
            <a:spLocks noChangeArrowheads="1"/>
          </p:cNvSpPr>
          <p:nvPr/>
        </p:nvSpPr>
        <p:spPr bwMode="auto">
          <a:xfrm>
            <a:off x="5868144" y="1907242"/>
            <a:ext cx="2983756" cy="732115"/>
          </a:xfrm>
          <a:prstGeom prst="wedgeRoundRectCallout">
            <a:avLst>
              <a:gd name="adj1" fmla="val 10932"/>
              <a:gd name="adj2" fmla="val 240644"/>
              <a:gd name="adj3" fmla="val 16667"/>
            </a:avLst>
          </a:prstGeom>
          <a:solidFill>
            <a:srgbClr val="CCFFFF"/>
          </a:solidFill>
          <a:ln w="1270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anchor="ctr">
            <a:spAutoFit/>
          </a:bodyPr>
          <a:lstStyle/>
          <a:p>
            <a:pPr algn="ctr"/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给音响放大器的负载</a:t>
            </a:r>
            <a:r>
              <a:rPr kumimoji="1" lang="en-US" altLang="zh-CN" sz="20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kumimoji="1" lang="en-US" altLang="zh-CN" sz="2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L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扬声器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提供一定的输出</a:t>
            </a:r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功率</a:t>
            </a:r>
            <a:endParaRPr kumimoji="1"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2624" name="AutoShape 16"/>
          <p:cNvSpPr>
            <a:spLocks noChangeArrowheads="1"/>
          </p:cNvSpPr>
          <p:nvPr/>
        </p:nvSpPr>
        <p:spPr bwMode="auto">
          <a:xfrm>
            <a:off x="539751" y="5341006"/>
            <a:ext cx="5652429" cy="732115"/>
          </a:xfrm>
          <a:prstGeom prst="wedgeRoundRectCallout">
            <a:avLst>
              <a:gd name="adj1" fmla="val -27900"/>
              <a:gd name="adj2" fmla="val -328236"/>
              <a:gd name="adj3" fmla="val 16667"/>
            </a:avLst>
          </a:prstGeom>
          <a:solidFill>
            <a:srgbClr val="CCFFFF"/>
          </a:solidFill>
          <a:ln w="1270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anchor="ctr">
            <a:spAutoFit/>
          </a:bodyPr>
          <a:lstStyle/>
          <a:p>
            <a:pPr algn="ctr"/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话筒的输出信号一般只有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5mV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左右，而输出阻抗达到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20kΩ(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亦有低输出阻抗的话筒如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20Ω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200Ω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kumimoji="1"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78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二、设计任务与要求</a:t>
            </a:r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52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5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52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21" grpId="0" animBg="1" autoUpdateAnimBg="0"/>
      <p:bldP spid="452621" grpId="1" animBg="1"/>
      <p:bldP spid="452622" grpId="0" animBg="1" autoUpdateAnimBg="0"/>
      <p:bldP spid="452623" grpId="0" animBg="1" autoUpdateAnimBg="0"/>
      <p:bldP spid="452624" grpId="0" animBg="1" autoUpdateAnimBg="0"/>
      <p:bldP spid="45262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4E020-6F91-44EF-B0F0-238B6675E709}" type="slidenum">
              <a:rPr lang="en-US" altLang="zh-CN" smtClean="0"/>
            </a:fld>
            <a:endParaRPr lang="en-US" altLang="zh-CN" dirty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39750" y="800100"/>
            <a:ext cx="8281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solidFill>
                  <a:schemeClr val="tx2"/>
                </a:solidFill>
              </a:rPr>
              <a:t>设计、安装、调试、测试音响放大器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12" name="Rectangle 20"/>
          <p:cNvSpPr>
            <a:spLocks noGrp="1" noChangeArrowheads="1"/>
          </p:cNvSpPr>
          <p:nvPr>
            <p:ph type="title"/>
          </p:nvPr>
        </p:nvSpPr>
        <p:spPr>
          <a:xfrm>
            <a:off x="574675" y="44450"/>
            <a:ext cx="8001000" cy="641350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二、设计任务与要求</a:t>
            </a:r>
            <a:endParaRPr lang="zh-CN" altLang="en-US" smtClean="0"/>
          </a:p>
        </p:txBody>
      </p:sp>
      <p:pic>
        <p:nvPicPr>
          <p:cNvPr id="14" name="Picture 14" descr="T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71" y="2653983"/>
            <a:ext cx="8637746" cy="234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任意多边形 15"/>
          <p:cNvSpPr/>
          <p:nvPr/>
        </p:nvSpPr>
        <p:spPr bwMode="auto">
          <a:xfrm>
            <a:off x="4114333" y="1960245"/>
            <a:ext cx="2325188" cy="2248093"/>
          </a:xfrm>
          <a:custGeom>
            <a:avLst/>
            <a:gdLst>
              <a:gd name="connsiteX0" fmla="*/ 383177 w 2325188"/>
              <a:gd name="connsiteY0" fmla="*/ 43543 h 2248093"/>
              <a:gd name="connsiteX1" fmla="*/ 383177 w 2325188"/>
              <a:gd name="connsiteY1" fmla="*/ 43543 h 2248093"/>
              <a:gd name="connsiteX2" fmla="*/ 278674 w 2325188"/>
              <a:gd name="connsiteY2" fmla="*/ 87086 h 2248093"/>
              <a:gd name="connsiteX3" fmla="*/ 226423 w 2325188"/>
              <a:gd name="connsiteY3" fmla="*/ 121920 h 2248093"/>
              <a:gd name="connsiteX4" fmla="*/ 182880 w 2325188"/>
              <a:gd name="connsiteY4" fmla="*/ 174172 h 2248093"/>
              <a:gd name="connsiteX5" fmla="*/ 156754 w 2325188"/>
              <a:gd name="connsiteY5" fmla="*/ 191589 h 2248093"/>
              <a:gd name="connsiteX6" fmla="*/ 139337 w 2325188"/>
              <a:gd name="connsiteY6" fmla="*/ 217714 h 2248093"/>
              <a:gd name="connsiteX7" fmla="*/ 121920 w 2325188"/>
              <a:gd name="connsiteY7" fmla="*/ 235132 h 2248093"/>
              <a:gd name="connsiteX8" fmla="*/ 78377 w 2325188"/>
              <a:gd name="connsiteY8" fmla="*/ 296092 h 2248093"/>
              <a:gd name="connsiteX9" fmla="*/ 52251 w 2325188"/>
              <a:gd name="connsiteY9" fmla="*/ 348343 h 2248093"/>
              <a:gd name="connsiteX10" fmla="*/ 26125 w 2325188"/>
              <a:gd name="connsiteY10" fmla="*/ 470263 h 2248093"/>
              <a:gd name="connsiteX11" fmla="*/ 17417 w 2325188"/>
              <a:gd name="connsiteY11" fmla="*/ 923109 h 2248093"/>
              <a:gd name="connsiteX12" fmla="*/ 8708 w 2325188"/>
              <a:gd name="connsiteY12" fmla="*/ 949234 h 2248093"/>
              <a:gd name="connsiteX13" fmla="*/ 0 w 2325188"/>
              <a:gd name="connsiteY13" fmla="*/ 1045029 h 2248093"/>
              <a:gd name="connsiteX14" fmla="*/ 8708 w 2325188"/>
              <a:gd name="connsiteY14" fmla="*/ 1210492 h 2248093"/>
              <a:gd name="connsiteX15" fmla="*/ 26125 w 2325188"/>
              <a:gd name="connsiteY15" fmla="*/ 1280160 h 2248093"/>
              <a:gd name="connsiteX16" fmla="*/ 34834 w 2325188"/>
              <a:gd name="connsiteY16" fmla="*/ 1314994 h 2248093"/>
              <a:gd name="connsiteX17" fmla="*/ 52251 w 2325188"/>
              <a:gd name="connsiteY17" fmla="*/ 1367246 h 2248093"/>
              <a:gd name="connsiteX18" fmla="*/ 69668 w 2325188"/>
              <a:gd name="connsiteY18" fmla="*/ 1445623 h 2248093"/>
              <a:gd name="connsiteX19" fmla="*/ 87085 w 2325188"/>
              <a:gd name="connsiteY19" fmla="*/ 1497874 h 2248093"/>
              <a:gd name="connsiteX20" fmla="*/ 95794 w 2325188"/>
              <a:gd name="connsiteY20" fmla="*/ 1524000 h 2248093"/>
              <a:gd name="connsiteX21" fmla="*/ 113211 w 2325188"/>
              <a:gd name="connsiteY21" fmla="*/ 1558834 h 2248093"/>
              <a:gd name="connsiteX22" fmla="*/ 130628 w 2325188"/>
              <a:gd name="connsiteY22" fmla="*/ 1637212 h 2248093"/>
              <a:gd name="connsiteX23" fmla="*/ 139337 w 2325188"/>
              <a:gd name="connsiteY23" fmla="*/ 2029097 h 2248093"/>
              <a:gd name="connsiteX24" fmla="*/ 174171 w 2325188"/>
              <a:gd name="connsiteY24" fmla="*/ 2081349 h 2248093"/>
              <a:gd name="connsiteX25" fmla="*/ 243840 w 2325188"/>
              <a:gd name="connsiteY25" fmla="*/ 2142309 h 2248093"/>
              <a:gd name="connsiteX26" fmla="*/ 313508 w 2325188"/>
              <a:gd name="connsiteY26" fmla="*/ 2185852 h 2248093"/>
              <a:gd name="connsiteX27" fmla="*/ 391885 w 2325188"/>
              <a:gd name="connsiteY27" fmla="*/ 2220686 h 2248093"/>
              <a:gd name="connsiteX28" fmla="*/ 418011 w 2325188"/>
              <a:gd name="connsiteY28" fmla="*/ 2229394 h 2248093"/>
              <a:gd name="connsiteX29" fmla="*/ 444137 w 2325188"/>
              <a:gd name="connsiteY29" fmla="*/ 2238103 h 2248093"/>
              <a:gd name="connsiteX30" fmla="*/ 496388 w 2325188"/>
              <a:gd name="connsiteY30" fmla="*/ 2246812 h 2248093"/>
              <a:gd name="connsiteX31" fmla="*/ 679268 w 2325188"/>
              <a:gd name="connsiteY31" fmla="*/ 2238103 h 2248093"/>
              <a:gd name="connsiteX32" fmla="*/ 696685 w 2325188"/>
              <a:gd name="connsiteY32" fmla="*/ 2185852 h 2248093"/>
              <a:gd name="connsiteX33" fmla="*/ 740228 w 2325188"/>
              <a:gd name="connsiteY33" fmla="*/ 2151017 h 2248093"/>
              <a:gd name="connsiteX34" fmla="*/ 757645 w 2325188"/>
              <a:gd name="connsiteY34" fmla="*/ 1994263 h 2248093"/>
              <a:gd name="connsiteX35" fmla="*/ 775063 w 2325188"/>
              <a:gd name="connsiteY35" fmla="*/ 1933303 h 2248093"/>
              <a:gd name="connsiteX36" fmla="*/ 801188 w 2325188"/>
              <a:gd name="connsiteY36" fmla="*/ 1915886 h 2248093"/>
              <a:gd name="connsiteX37" fmla="*/ 818605 w 2325188"/>
              <a:gd name="connsiteY37" fmla="*/ 1889760 h 2248093"/>
              <a:gd name="connsiteX38" fmla="*/ 853440 w 2325188"/>
              <a:gd name="connsiteY38" fmla="*/ 1881052 h 2248093"/>
              <a:gd name="connsiteX39" fmla="*/ 931817 w 2325188"/>
              <a:gd name="connsiteY39" fmla="*/ 1872343 h 2248093"/>
              <a:gd name="connsiteX40" fmla="*/ 1733005 w 2325188"/>
              <a:gd name="connsiteY40" fmla="*/ 1863634 h 2248093"/>
              <a:gd name="connsiteX41" fmla="*/ 1793965 w 2325188"/>
              <a:gd name="connsiteY41" fmla="*/ 1854926 h 2248093"/>
              <a:gd name="connsiteX42" fmla="*/ 1820091 w 2325188"/>
              <a:gd name="connsiteY42" fmla="*/ 1846217 h 2248093"/>
              <a:gd name="connsiteX43" fmla="*/ 1854925 w 2325188"/>
              <a:gd name="connsiteY43" fmla="*/ 1837509 h 2248093"/>
              <a:gd name="connsiteX44" fmla="*/ 1915885 w 2325188"/>
              <a:gd name="connsiteY44" fmla="*/ 1820092 h 2248093"/>
              <a:gd name="connsiteX45" fmla="*/ 1942011 w 2325188"/>
              <a:gd name="connsiteY45" fmla="*/ 1811383 h 2248093"/>
              <a:gd name="connsiteX46" fmla="*/ 2011680 w 2325188"/>
              <a:gd name="connsiteY46" fmla="*/ 1776549 h 2248093"/>
              <a:gd name="connsiteX47" fmla="*/ 2072640 w 2325188"/>
              <a:gd name="connsiteY47" fmla="*/ 1759132 h 2248093"/>
              <a:gd name="connsiteX48" fmla="*/ 2133600 w 2325188"/>
              <a:gd name="connsiteY48" fmla="*/ 1724297 h 2248093"/>
              <a:gd name="connsiteX49" fmla="*/ 2185851 w 2325188"/>
              <a:gd name="connsiteY49" fmla="*/ 1680754 h 2248093"/>
              <a:gd name="connsiteX50" fmla="*/ 2203268 w 2325188"/>
              <a:gd name="connsiteY50" fmla="*/ 1654629 h 2248093"/>
              <a:gd name="connsiteX51" fmla="*/ 2211977 w 2325188"/>
              <a:gd name="connsiteY51" fmla="*/ 1619794 h 2248093"/>
              <a:gd name="connsiteX52" fmla="*/ 2229394 w 2325188"/>
              <a:gd name="connsiteY52" fmla="*/ 1593669 h 2248093"/>
              <a:gd name="connsiteX53" fmla="*/ 2238103 w 2325188"/>
              <a:gd name="connsiteY53" fmla="*/ 1541417 h 2248093"/>
              <a:gd name="connsiteX54" fmla="*/ 2246811 w 2325188"/>
              <a:gd name="connsiteY54" fmla="*/ 1419497 h 2248093"/>
              <a:gd name="connsiteX55" fmla="*/ 2255520 w 2325188"/>
              <a:gd name="connsiteY55" fmla="*/ 1375954 h 2248093"/>
              <a:gd name="connsiteX56" fmla="*/ 2264228 w 2325188"/>
              <a:gd name="connsiteY56" fmla="*/ 1323703 h 2248093"/>
              <a:gd name="connsiteX57" fmla="*/ 2281645 w 2325188"/>
              <a:gd name="connsiteY57" fmla="*/ 1245326 h 2248093"/>
              <a:gd name="connsiteX58" fmla="*/ 2290354 w 2325188"/>
              <a:gd name="connsiteY58" fmla="*/ 1201783 h 2248093"/>
              <a:gd name="connsiteX59" fmla="*/ 2307771 w 2325188"/>
              <a:gd name="connsiteY59" fmla="*/ 1062446 h 2248093"/>
              <a:gd name="connsiteX60" fmla="*/ 2325188 w 2325188"/>
              <a:gd name="connsiteY60" fmla="*/ 1010194 h 2248093"/>
              <a:gd name="connsiteX61" fmla="*/ 2299063 w 2325188"/>
              <a:gd name="connsiteY61" fmla="*/ 670560 h 2248093"/>
              <a:gd name="connsiteX62" fmla="*/ 2290354 w 2325188"/>
              <a:gd name="connsiteY62" fmla="*/ 627017 h 2248093"/>
              <a:gd name="connsiteX63" fmla="*/ 2229394 w 2325188"/>
              <a:gd name="connsiteY63" fmla="*/ 522514 h 2248093"/>
              <a:gd name="connsiteX64" fmla="*/ 2177143 w 2325188"/>
              <a:gd name="connsiteY64" fmla="*/ 418012 h 2248093"/>
              <a:gd name="connsiteX65" fmla="*/ 2159725 w 2325188"/>
              <a:gd name="connsiteY65" fmla="*/ 400594 h 2248093"/>
              <a:gd name="connsiteX66" fmla="*/ 2133600 w 2325188"/>
              <a:gd name="connsiteY66" fmla="*/ 357052 h 2248093"/>
              <a:gd name="connsiteX67" fmla="*/ 2090057 w 2325188"/>
              <a:gd name="connsiteY67" fmla="*/ 330926 h 2248093"/>
              <a:gd name="connsiteX68" fmla="*/ 2037805 w 2325188"/>
              <a:gd name="connsiteY68" fmla="*/ 287383 h 2248093"/>
              <a:gd name="connsiteX69" fmla="*/ 1976845 w 2325188"/>
              <a:gd name="connsiteY69" fmla="*/ 235132 h 2248093"/>
              <a:gd name="connsiteX70" fmla="*/ 1872343 w 2325188"/>
              <a:gd name="connsiteY70" fmla="*/ 182880 h 2248093"/>
              <a:gd name="connsiteX71" fmla="*/ 1759131 w 2325188"/>
              <a:gd name="connsiteY71" fmla="*/ 113212 h 2248093"/>
              <a:gd name="connsiteX72" fmla="*/ 1715588 w 2325188"/>
              <a:gd name="connsiteY72" fmla="*/ 87086 h 2248093"/>
              <a:gd name="connsiteX73" fmla="*/ 1558834 w 2325188"/>
              <a:gd name="connsiteY73" fmla="*/ 60960 h 2248093"/>
              <a:gd name="connsiteX74" fmla="*/ 1497874 w 2325188"/>
              <a:gd name="connsiteY74" fmla="*/ 52252 h 2248093"/>
              <a:gd name="connsiteX75" fmla="*/ 1402080 w 2325188"/>
              <a:gd name="connsiteY75" fmla="*/ 34834 h 2248093"/>
              <a:gd name="connsiteX76" fmla="*/ 1280160 w 2325188"/>
              <a:gd name="connsiteY76" fmla="*/ 26126 h 2248093"/>
              <a:gd name="connsiteX77" fmla="*/ 1245325 w 2325188"/>
              <a:gd name="connsiteY77" fmla="*/ 17417 h 2248093"/>
              <a:gd name="connsiteX78" fmla="*/ 1201783 w 2325188"/>
              <a:gd name="connsiteY78" fmla="*/ 8709 h 2248093"/>
              <a:gd name="connsiteX79" fmla="*/ 1175657 w 2325188"/>
              <a:gd name="connsiteY79" fmla="*/ 0 h 2248093"/>
              <a:gd name="connsiteX80" fmla="*/ 557348 w 2325188"/>
              <a:gd name="connsiteY80" fmla="*/ 8709 h 2248093"/>
              <a:gd name="connsiteX81" fmla="*/ 470263 w 2325188"/>
              <a:gd name="connsiteY81" fmla="*/ 17417 h 2248093"/>
              <a:gd name="connsiteX82" fmla="*/ 400594 w 2325188"/>
              <a:gd name="connsiteY82" fmla="*/ 43543 h 2248093"/>
              <a:gd name="connsiteX83" fmla="*/ 383177 w 2325188"/>
              <a:gd name="connsiteY83" fmla="*/ 43543 h 224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2325188" h="2248093">
                <a:moveTo>
                  <a:pt x="383177" y="43543"/>
                </a:moveTo>
                <a:lnTo>
                  <a:pt x="383177" y="43543"/>
                </a:lnTo>
                <a:cubicBezTo>
                  <a:pt x="349768" y="56071"/>
                  <a:pt x="310350" y="68080"/>
                  <a:pt x="278674" y="87086"/>
                </a:cubicBezTo>
                <a:cubicBezTo>
                  <a:pt x="260724" y="97856"/>
                  <a:pt x="226423" y="121920"/>
                  <a:pt x="226423" y="121920"/>
                </a:cubicBezTo>
                <a:cubicBezTo>
                  <a:pt x="209298" y="147606"/>
                  <a:pt x="208022" y="153220"/>
                  <a:pt x="182880" y="174172"/>
                </a:cubicBezTo>
                <a:cubicBezTo>
                  <a:pt x="174839" y="180873"/>
                  <a:pt x="165463" y="185783"/>
                  <a:pt x="156754" y="191589"/>
                </a:cubicBezTo>
                <a:cubicBezTo>
                  <a:pt x="150948" y="200297"/>
                  <a:pt x="145875" y="209541"/>
                  <a:pt x="139337" y="217714"/>
                </a:cubicBezTo>
                <a:cubicBezTo>
                  <a:pt x="134208" y="224125"/>
                  <a:pt x="127176" y="228824"/>
                  <a:pt x="121920" y="235132"/>
                </a:cubicBezTo>
                <a:cubicBezTo>
                  <a:pt x="116986" y="241053"/>
                  <a:pt x="84035" y="284777"/>
                  <a:pt x="78377" y="296092"/>
                </a:cubicBezTo>
                <a:cubicBezTo>
                  <a:pt x="42321" y="368202"/>
                  <a:pt x="102166" y="273468"/>
                  <a:pt x="52251" y="348343"/>
                </a:cubicBezTo>
                <a:cubicBezTo>
                  <a:pt x="27433" y="422797"/>
                  <a:pt x="37111" y="382377"/>
                  <a:pt x="26125" y="470263"/>
                </a:cubicBezTo>
                <a:cubicBezTo>
                  <a:pt x="23222" y="621212"/>
                  <a:pt x="22903" y="772232"/>
                  <a:pt x="17417" y="923109"/>
                </a:cubicBezTo>
                <a:cubicBezTo>
                  <a:pt x="17083" y="932282"/>
                  <a:pt x="10006" y="940147"/>
                  <a:pt x="8708" y="949234"/>
                </a:cubicBezTo>
                <a:cubicBezTo>
                  <a:pt x="4174" y="980975"/>
                  <a:pt x="2903" y="1013097"/>
                  <a:pt x="0" y="1045029"/>
                </a:cubicBezTo>
                <a:cubicBezTo>
                  <a:pt x="2903" y="1100183"/>
                  <a:pt x="2609" y="1155599"/>
                  <a:pt x="8708" y="1210492"/>
                </a:cubicBezTo>
                <a:cubicBezTo>
                  <a:pt x="11351" y="1234283"/>
                  <a:pt x="20319" y="1256937"/>
                  <a:pt x="26125" y="1280160"/>
                </a:cubicBezTo>
                <a:cubicBezTo>
                  <a:pt x="29028" y="1291771"/>
                  <a:pt x="31049" y="1303639"/>
                  <a:pt x="34834" y="1314994"/>
                </a:cubicBezTo>
                <a:cubicBezTo>
                  <a:pt x="40640" y="1332411"/>
                  <a:pt x="48650" y="1349243"/>
                  <a:pt x="52251" y="1367246"/>
                </a:cubicBezTo>
                <a:cubicBezTo>
                  <a:pt x="57221" y="1392096"/>
                  <a:pt x="62291" y="1421034"/>
                  <a:pt x="69668" y="1445623"/>
                </a:cubicBezTo>
                <a:cubicBezTo>
                  <a:pt x="74943" y="1463208"/>
                  <a:pt x="81279" y="1480457"/>
                  <a:pt x="87085" y="1497874"/>
                </a:cubicBezTo>
                <a:cubicBezTo>
                  <a:pt x="89988" y="1506583"/>
                  <a:pt x="91689" y="1515789"/>
                  <a:pt x="95794" y="1524000"/>
                </a:cubicBezTo>
                <a:cubicBezTo>
                  <a:pt x="101600" y="1535611"/>
                  <a:pt x="108653" y="1546679"/>
                  <a:pt x="113211" y="1558834"/>
                </a:cubicBezTo>
                <a:cubicBezTo>
                  <a:pt x="118484" y="1572894"/>
                  <a:pt x="128262" y="1625382"/>
                  <a:pt x="130628" y="1637212"/>
                </a:cubicBezTo>
                <a:cubicBezTo>
                  <a:pt x="133531" y="1767840"/>
                  <a:pt x="126588" y="1899060"/>
                  <a:pt x="139337" y="2029097"/>
                </a:cubicBezTo>
                <a:cubicBezTo>
                  <a:pt x="141379" y="2049930"/>
                  <a:pt x="159369" y="2066547"/>
                  <a:pt x="174171" y="2081349"/>
                </a:cubicBezTo>
                <a:cubicBezTo>
                  <a:pt x="225115" y="2132293"/>
                  <a:pt x="200635" y="2113506"/>
                  <a:pt x="243840" y="2142309"/>
                </a:cubicBezTo>
                <a:cubicBezTo>
                  <a:pt x="285619" y="2204976"/>
                  <a:pt x="226458" y="2127820"/>
                  <a:pt x="313508" y="2185852"/>
                </a:cubicBezTo>
                <a:cubicBezTo>
                  <a:pt x="354909" y="2213452"/>
                  <a:pt x="329706" y="2199960"/>
                  <a:pt x="391885" y="2220686"/>
                </a:cubicBezTo>
                <a:lnTo>
                  <a:pt x="418011" y="2229394"/>
                </a:lnTo>
                <a:cubicBezTo>
                  <a:pt x="426720" y="2232297"/>
                  <a:pt x="435082" y="2236594"/>
                  <a:pt x="444137" y="2238103"/>
                </a:cubicBezTo>
                <a:lnTo>
                  <a:pt x="496388" y="2246812"/>
                </a:lnTo>
                <a:cubicBezTo>
                  <a:pt x="557348" y="2243909"/>
                  <a:pt x="620883" y="2255872"/>
                  <a:pt x="679268" y="2238103"/>
                </a:cubicBezTo>
                <a:cubicBezTo>
                  <a:pt x="696832" y="2232758"/>
                  <a:pt x="683703" y="2198834"/>
                  <a:pt x="696685" y="2185852"/>
                </a:cubicBezTo>
                <a:cubicBezTo>
                  <a:pt x="721504" y="2161033"/>
                  <a:pt x="707271" y="2172989"/>
                  <a:pt x="740228" y="2151017"/>
                </a:cubicBezTo>
                <a:cubicBezTo>
                  <a:pt x="764397" y="2078516"/>
                  <a:pt x="740441" y="2157707"/>
                  <a:pt x="757645" y="1994263"/>
                </a:cubicBezTo>
                <a:cubicBezTo>
                  <a:pt x="757835" y="1992461"/>
                  <a:pt x="770811" y="1938618"/>
                  <a:pt x="775063" y="1933303"/>
                </a:cubicBezTo>
                <a:cubicBezTo>
                  <a:pt x="781601" y="1925130"/>
                  <a:pt x="792480" y="1921692"/>
                  <a:pt x="801188" y="1915886"/>
                </a:cubicBezTo>
                <a:cubicBezTo>
                  <a:pt x="806994" y="1907177"/>
                  <a:pt x="809896" y="1895566"/>
                  <a:pt x="818605" y="1889760"/>
                </a:cubicBezTo>
                <a:cubicBezTo>
                  <a:pt x="828564" y="1883121"/>
                  <a:pt x="841610" y="1882872"/>
                  <a:pt x="853440" y="1881052"/>
                </a:cubicBezTo>
                <a:cubicBezTo>
                  <a:pt x="879421" y="1877055"/>
                  <a:pt x="905536" y="1872863"/>
                  <a:pt x="931817" y="1872343"/>
                </a:cubicBezTo>
                <a:lnTo>
                  <a:pt x="1733005" y="1863634"/>
                </a:lnTo>
                <a:cubicBezTo>
                  <a:pt x="1753325" y="1860731"/>
                  <a:pt x="1773837" y="1858951"/>
                  <a:pt x="1793965" y="1854926"/>
                </a:cubicBezTo>
                <a:cubicBezTo>
                  <a:pt x="1802967" y="1853126"/>
                  <a:pt x="1811264" y="1848739"/>
                  <a:pt x="1820091" y="1846217"/>
                </a:cubicBezTo>
                <a:cubicBezTo>
                  <a:pt x="1831599" y="1842929"/>
                  <a:pt x="1843378" y="1840658"/>
                  <a:pt x="1854925" y="1837509"/>
                </a:cubicBezTo>
                <a:cubicBezTo>
                  <a:pt x="1875313" y="1831949"/>
                  <a:pt x="1895643" y="1826165"/>
                  <a:pt x="1915885" y="1820092"/>
                </a:cubicBezTo>
                <a:cubicBezTo>
                  <a:pt x="1924678" y="1817454"/>
                  <a:pt x="1933654" y="1815182"/>
                  <a:pt x="1942011" y="1811383"/>
                </a:cubicBezTo>
                <a:cubicBezTo>
                  <a:pt x="1965648" y="1800639"/>
                  <a:pt x="1986491" y="1782847"/>
                  <a:pt x="2011680" y="1776549"/>
                </a:cubicBezTo>
                <a:cubicBezTo>
                  <a:pt x="2055420" y="1765613"/>
                  <a:pt x="2035159" y="1771625"/>
                  <a:pt x="2072640" y="1759132"/>
                </a:cubicBezTo>
                <a:cubicBezTo>
                  <a:pt x="2110515" y="1721255"/>
                  <a:pt x="2064529" y="1762669"/>
                  <a:pt x="2133600" y="1724297"/>
                </a:cubicBezTo>
                <a:cubicBezTo>
                  <a:pt x="2145800" y="1717520"/>
                  <a:pt x="2174692" y="1694703"/>
                  <a:pt x="2185851" y="1680754"/>
                </a:cubicBezTo>
                <a:cubicBezTo>
                  <a:pt x="2192389" y="1672581"/>
                  <a:pt x="2197462" y="1663337"/>
                  <a:pt x="2203268" y="1654629"/>
                </a:cubicBezTo>
                <a:cubicBezTo>
                  <a:pt x="2206171" y="1643017"/>
                  <a:pt x="2207262" y="1630795"/>
                  <a:pt x="2211977" y="1619794"/>
                </a:cubicBezTo>
                <a:cubicBezTo>
                  <a:pt x="2216100" y="1610174"/>
                  <a:pt x="2226084" y="1603598"/>
                  <a:pt x="2229394" y="1593669"/>
                </a:cubicBezTo>
                <a:cubicBezTo>
                  <a:pt x="2234978" y="1576918"/>
                  <a:pt x="2235200" y="1558834"/>
                  <a:pt x="2238103" y="1541417"/>
                </a:cubicBezTo>
                <a:cubicBezTo>
                  <a:pt x="2241006" y="1500777"/>
                  <a:pt x="2242546" y="1460017"/>
                  <a:pt x="2246811" y="1419497"/>
                </a:cubicBezTo>
                <a:cubicBezTo>
                  <a:pt x="2248361" y="1404777"/>
                  <a:pt x="2252872" y="1390517"/>
                  <a:pt x="2255520" y="1375954"/>
                </a:cubicBezTo>
                <a:cubicBezTo>
                  <a:pt x="2258679" y="1358582"/>
                  <a:pt x="2260765" y="1341017"/>
                  <a:pt x="2264228" y="1323703"/>
                </a:cubicBezTo>
                <a:cubicBezTo>
                  <a:pt x="2269477" y="1297460"/>
                  <a:pt x="2276037" y="1271495"/>
                  <a:pt x="2281645" y="1245326"/>
                </a:cubicBezTo>
                <a:cubicBezTo>
                  <a:pt x="2284746" y="1230853"/>
                  <a:pt x="2288398" y="1216455"/>
                  <a:pt x="2290354" y="1201783"/>
                </a:cubicBezTo>
                <a:cubicBezTo>
                  <a:pt x="2295544" y="1162859"/>
                  <a:pt x="2297460" y="1103689"/>
                  <a:pt x="2307771" y="1062446"/>
                </a:cubicBezTo>
                <a:cubicBezTo>
                  <a:pt x="2312224" y="1044635"/>
                  <a:pt x="2319382" y="1027611"/>
                  <a:pt x="2325188" y="1010194"/>
                </a:cubicBezTo>
                <a:cubicBezTo>
                  <a:pt x="2312448" y="602485"/>
                  <a:pt x="2342778" y="845419"/>
                  <a:pt x="2299063" y="670560"/>
                </a:cubicBezTo>
                <a:cubicBezTo>
                  <a:pt x="2295473" y="656200"/>
                  <a:pt x="2295668" y="640832"/>
                  <a:pt x="2290354" y="627017"/>
                </a:cubicBezTo>
                <a:cubicBezTo>
                  <a:pt x="2238860" y="493134"/>
                  <a:pt x="2276783" y="606761"/>
                  <a:pt x="2229394" y="522514"/>
                </a:cubicBezTo>
                <a:cubicBezTo>
                  <a:pt x="2210300" y="488570"/>
                  <a:pt x="2204682" y="445551"/>
                  <a:pt x="2177143" y="418012"/>
                </a:cubicBezTo>
                <a:cubicBezTo>
                  <a:pt x="2171337" y="412206"/>
                  <a:pt x="2164498" y="407275"/>
                  <a:pt x="2159725" y="400594"/>
                </a:cubicBezTo>
                <a:cubicBezTo>
                  <a:pt x="2149887" y="386821"/>
                  <a:pt x="2145569" y="369021"/>
                  <a:pt x="2133600" y="357052"/>
                </a:cubicBezTo>
                <a:cubicBezTo>
                  <a:pt x="2121631" y="345083"/>
                  <a:pt x="2104571" y="339635"/>
                  <a:pt x="2090057" y="330926"/>
                </a:cubicBezTo>
                <a:cubicBezTo>
                  <a:pt x="2054959" y="278278"/>
                  <a:pt x="2095000" y="328979"/>
                  <a:pt x="2037805" y="287383"/>
                </a:cubicBezTo>
                <a:cubicBezTo>
                  <a:pt x="2016161" y="271642"/>
                  <a:pt x="1998255" y="251190"/>
                  <a:pt x="1976845" y="235132"/>
                </a:cubicBezTo>
                <a:cubicBezTo>
                  <a:pt x="1925649" y="196735"/>
                  <a:pt x="1934098" y="216845"/>
                  <a:pt x="1872343" y="182880"/>
                </a:cubicBezTo>
                <a:cubicBezTo>
                  <a:pt x="1833518" y="161526"/>
                  <a:pt x="1796940" y="136317"/>
                  <a:pt x="1759131" y="113212"/>
                </a:cubicBezTo>
                <a:cubicBezTo>
                  <a:pt x="1744688" y="104386"/>
                  <a:pt x="1732284" y="89869"/>
                  <a:pt x="1715588" y="87086"/>
                </a:cubicBezTo>
                <a:lnTo>
                  <a:pt x="1558834" y="60960"/>
                </a:lnTo>
                <a:cubicBezTo>
                  <a:pt x="1538566" y="57717"/>
                  <a:pt x="1518121" y="55626"/>
                  <a:pt x="1497874" y="52252"/>
                </a:cubicBezTo>
                <a:cubicBezTo>
                  <a:pt x="1462627" y="46378"/>
                  <a:pt x="1438380" y="38464"/>
                  <a:pt x="1402080" y="34834"/>
                </a:cubicBezTo>
                <a:cubicBezTo>
                  <a:pt x="1361539" y="30780"/>
                  <a:pt x="1320800" y="29029"/>
                  <a:pt x="1280160" y="26126"/>
                </a:cubicBezTo>
                <a:cubicBezTo>
                  <a:pt x="1268548" y="23223"/>
                  <a:pt x="1257009" y="20013"/>
                  <a:pt x="1245325" y="17417"/>
                </a:cubicBezTo>
                <a:cubicBezTo>
                  <a:pt x="1230876" y="14206"/>
                  <a:pt x="1216142" y="12299"/>
                  <a:pt x="1201783" y="8709"/>
                </a:cubicBezTo>
                <a:cubicBezTo>
                  <a:pt x="1192877" y="6483"/>
                  <a:pt x="1184366" y="2903"/>
                  <a:pt x="1175657" y="0"/>
                </a:cubicBezTo>
                <a:lnTo>
                  <a:pt x="557348" y="8709"/>
                </a:lnTo>
                <a:cubicBezTo>
                  <a:pt x="528184" y="9429"/>
                  <a:pt x="499097" y="12981"/>
                  <a:pt x="470263" y="17417"/>
                </a:cubicBezTo>
                <a:cubicBezTo>
                  <a:pt x="458910" y="19164"/>
                  <a:pt x="402248" y="42992"/>
                  <a:pt x="400594" y="43543"/>
                </a:cubicBezTo>
                <a:cubicBezTo>
                  <a:pt x="397840" y="44461"/>
                  <a:pt x="386080" y="43543"/>
                  <a:pt x="383177" y="43543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 bwMode="auto">
          <a:xfrm>
            <a:off x="4319972" y="2240868"/>
            <a:ext cx="1584176" cy="151216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 flipH="1">
            <a:off x="4380669" y="2247142"/>
            <a:ext cx="1584176" cy="151216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4E020-6F91-44EF-B0F0-238B6675E709}" type="slidenum">
              <a:rPr lang="en-US" altLang="zh-CN" smtClean="0"/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74675" y="662583"/>
            <a:ext cx="8209793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功能要求：</a:t>
            </a:r>
            <a:endParaRPr lang="zh-CN" altLang="en-US" sz="28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具有话音放大、音调控制、音量控制、卡拉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OK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伴唱等功能（不含电子混响）</a:t>
            </a:r>
            <a:endParaRPr lang="zh-CN" altLang="en-US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已知条件：</a:t>
            </a:r>
            <a:endParaRPr lang="zh-CN" altLang="en-US" sz="28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集成功放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LM386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（单电源工作）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1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片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20k</a:t>
            </a:r>
            <a:r>
              <a:rPr lang="el-GR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Ω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阻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话筒（输出信号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5mV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1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集成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放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NE5532   2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片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el-GR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Ω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/2W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负载电阻 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只</a:t>
            </a:r>
            <a:endParaRPr lang="zh-CN" altLang="en-US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el-GR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Ω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/4W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扬声器 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只</a:t>
            </a:r>
            <a:endParaRPr lang="zh-CN" altLang="en-US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音乐播放器（自备，如手机等）</a:t>
            </a:r>
            <a:endParaRPr lang="zh-CN" altLang="en-US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电源电压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±9V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（稳压电源提供，双电源）</a:t>
            </a:r>
            <a:endParaRPr lang="en-US" altLang="zh-CN" sz="2800" dirty="0">
              <a:solidFill>
                <a:schemeClr val="accent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title"/>
          </p:nvPr>
        </p:nvSpPr>
        <p:spPr>
          <a:xfrm>
            <a:off x="574675" y="44450"/>
            <a:ext cx="8001000" cy="641350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二、设计任务与要求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4E020-6F91-44EF-B0F0-238B6675E709}" type="slidenum">
              <a:rPr lang="en-US" altLang="zh-CN" smtClean="0"/>
            </a:fld>
            <a:endParaRPr lang="en-US" altLang="zh-CN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188" y="800100"/>
            <a:ext cx="8001000" cy="455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技术指标要求：</a:t>
            </a:r>
            <a:endParaRPr lang="zh-CN" altLang="en-US" sz="28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额定功率：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en-US" altLang="zh-CN" sz="28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≥0.3W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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3%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负载阻抗：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en-US" altLang="zh-CN" sz="28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=10Ω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2W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频率响应：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en-US" altLang="zh-CN" sz="2800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=50Hz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en-US" altLang="zh-CN" sz="2800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=20kHz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输入阻抗：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en-US" altLang="zh-CN" sz="2800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&gt;&gt;20kΩ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音调控制特性：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1kHz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处增益为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0dB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125Hz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8kHz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处有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12dB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调节范围</a:t>
            </a:r>
            <a:r>
              <a:rPr lang="zh-CN" altLang="zh-CN" sz="2800" dirty="0"/>
              <a:t>，</a:t>
            </a:r>
            <a:r>
              <a:rPr lang="en-US" altLang="zh-CN" sz="2800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8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VL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sz="2800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8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VH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≥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20dB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title"/>
          </p:nvPr>
        </p:nvSpPr>
        <p:spPr>
          <a:xfrm>
            <a:off x="574675" y="44450"/>
            <a:ext cx="8001000" cy="641350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二、设计任务与要求</a:t>
            </a:r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DFF27860-F71A-41D2-A223-F713C7EEB425}" type="slidenum">
              <a:rPr lang="en-US" altLang="zh-CN" b="0">
                <a:solidFill>
                  <a:srgbClr val="0099CC"/>
                </a:solidFill>
                <a:latin typeface="Arial" panose="020B0604020202020204" pitchFamily="34" charset="0"/>
              </a:rPr>
            </a:fld>
            <a:endParaRPr lang="en-US" altLang="zh-CN" b="0">
              <a:solidFill>
                <a:srgbClr val="0099CC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二、设计任务与要求</a:t>
            </a:r>
            <a:endParaRPr lang="zh-CN" altLang="en-US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11188" y="800100"/>
            <a:ext cx="8001000" cy="373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测量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内容与要求：</a:t>
            </a:r>
            <a:endParaRPr lang="zh-CN" altLang="en-US" sz="28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测量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音调控制特性，将测量数据填入表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4.7.4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中，在坐标纸上绘制音调控制特性曲线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测量频率为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1kHz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时的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最大输出功率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要带</a:t>
            </a:r>
            <a:r>
              <a:rPr lang="en-US" altLang="zh-CN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el-GR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Ω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/2W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负载电阻 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电源提供的功率（由稳压电源的电压和电流读数值乘积获得）及整机电压增益</a:t>
            </a:r>
            <a:r>
              <a:rPr lang="en-US" altLang="zh-CN" sz="28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8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，并计算整机效率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C124EB5-AFBD-4F6F-9DE1-F5770A6B302F}" type="slidenum">
              <a:rPr lang="en-US" altLang="zh-CN" b="0">
                <a:solidFill>
                  <a:srgbClr val="0099CC"/>
                </a:solidFill>
                <a:latin typeface="Arial" panose="020B0604020202020204" pitchFamily="34" charset="0"/>
              </a:rPr>
            </a:fld>
            <a:endParaRPr lang="en-US" altLang="zh-CN" b="0">
              <a:solidFill>
                <a:srgbClr val="0099CC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468314" y="765175"/>
            <a:ext cx="810736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1062355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637030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220345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78130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323850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69570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415290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461010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469900" indent="-469900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只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进行系统级验收测试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69900" indent="-469900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验收设计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过程与设计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结果（电路图，参数），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检查学生对系统各性能指标的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测试数据、曲线记录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69900" indent="-469900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抽测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部分性能指标（注意带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2W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欧姆电阻负载测试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69900" indent="-469900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带音箱试听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三</a:t>
            </a:r>
            <a:r>
              <a:rPr lang="zh-CN" altLang="en-US" dirty="0" smtClean="0"/>
              <a:t>、验收要求</a:t>
            </a:r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ecc61be2-0363-4e55-b1df-0b7b1087cb8b"/>
  <p:tag name="COMMONDATA" val="eyJoZGlkIjoiYjA5MWIzOGFjNGQwODY2YzE2N2U0OGI1YmM4NzY0MWEifQ==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1959</Words>
  <Application>WPS 演示</Application>
  <PresentationFormat>全屏显示(4:3)</PresentationFormat>
  <Paragraphs>216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43" baseType="lpstr">
      <vt:lpstr>Arial</vt:lpstr>
      <vt:lpstr>宋体</vt:lpstr>
      <vt:lpstr>Wingdings</vt:lpstr>
      <vt:lpstr>Arial Narrow</vt:lpstr>
      <vt:lpstr>Verdana</vt:lpstr>
      <vt:lpstr>楷体_GB2312</vt:lpstr>
      <vt:lpstr>新宋体</vt:lpstr>
      <vt:lpstr>隶书</vt:lpstr>
      <vt:lpstr>Times New Roman</vt:lpstr>
      <vt:lpstr>黑体</vt:lpstr>
      <vt:lpstr>Calibri</vt:lpstr>
      <vt:lpstr>华文楷体</vt:lpstr>
      <vt:lpstr>Symbol</vt:lpstr>
      <vt:lpstr>微软雅黑</vt:lpstr>
      <vt:lpstr>Arial Unicode MS</vt:lpstr>
      <vt:lpstr>Tahoma</vt:lpstr>
      <vt:lpstr>Profile</vt:lpstr>
      <vt:lpstr>Equation.DSMT4</vt:lpstr>
      <vt:lpstr>Equation.DSMT4</vt:lpstr>
      <vt:lpstr>Word.Picture.8</vt:lpstr>
      <vt:lpstr>Word.Picture.8</vt:lpstr>
      <vt:lpstr>PowerPoint 演示文稿</vt:lpstr>
      <vt:lpstr>PowerPoint 演示文稿</vt:lpstr>
      <vt:lpstr>一、实验目的</vt:lpstr>
      <vt:lpstr>二、设计任务与要求</vt:lpstr>
      <vt:lpstr>二、设计任务与要求</vt:lpstr>
      <vt:lpstr>二、设计任务与要求</vt:lpstr>
      <vt:lpstr>二、设计任务与要求</vt:lpstr>
      <vt:lpstr>二、设计任务与要求</vt:lpstr>
      <vt:lpstr>三、验收要求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五、电路安装与调试技术</vt:lpstr>
      <vt:lpstr>五、电路安装与调试技术</vt:lpstr>
      <vt:lpstr>五、电路安装与调试技术</vt:lpstr>
      <vt:lpstr>五、电路安装与调试技术</vt:lpstr>
      <vt:lpstr>五、电路安装与调试技术</vt:lpstr>
      <vt:lpstr>五、电路安装与调试技术</vt:lpstr>
    </vt:vector>
  </TitlesOfParts>
  <Company>Samsung Electronics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张林</dc:creator>
  <cp:lastModifiedBy>kevin</cp:lastModifiedBy>
  <cp:revision>1950</cp:revision>
  <dcterms:created xsi:type="dcterms:W3CDTF">2004-08-29T02:51:00Z</dcterms:created>
  <dcterms:modified xsi:type="dcterms:W3CDTF">2022-11-17T10:23:49Z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7B1CFAE6FD04445496C3E1EBABC3F488</vt:lpwstr>
  </property>
  <property fmtid="{D5CDD505-2E9C-101B-9397-08002B2CF9AE}" pid="3" name="KSOProductBuildVer">
    <vt:lpwstr>2052-11.1.0.12763</vt:lpwstr>
  </property>
</Properties>
</file>