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7" r:id="rId10"/>
    <p:sldId id="268" r:id="rId11"/>
    <p:sldId id="270" r:id="rId12"/>
    <p:sldId id="271" r:id="rId13"/>
    <p:sldId id="303" r:id="rId14"/>
    <p:sldId id="344" r:id="rId15"/>
    <p:sldId id="273" r:id="rId16"/>
    <p:sldId id="274" r:id="rId17"/>
    <p:sldId id="275" r:id="rId18"/>
    <p:sldId id="334" r:id="rId19"/>
    <p:sldId id="276" r:id="rId20"/>
    <p:sldId id="277" r:id="rId21"/>
    <p:sldId id="278" r:id="rId22"/>
    <p:sldId id="281" r:id="rId23"/>
    <p:sldId id="283" r:id="rId24"/>
    <p:sldId id="336" r:id="rId25"/>
    <p:sldId id="285" r:id="rId26"/>
    <p:sldId id="286" r:id="rId27"/>
    <p:sldId id="287" r:id="rId28"/>
    <p:sldId id="289" r:id="rId29"/>
    <p:sldId id="291" r:id="rId30"/>
    <p:sldId id="292" r:id="rId31"/>
    <p:sldId id="337" r:id="rId32"/>
    <p:sldId id="345" r:id="rId33"/>
    <p:sldId id="293" r:id="rId34"/>
    <p:sldId id="294" r:id="rId35"/>
    <p:sldId id="295" r:id="rId36"/>
    <p:sldId id="297" r:id="rId37"/>
    <p:sldId id="338" r:id="rId38"/>
    <p:sldId id="346" r:id="rId39"/>
    <p:sldId id="298" r:id="rId40"/>
    <p:sldId id="339" r:id="rId41"/>
    <p:sldId id="299" r:id="rId42"/>
    <p:sldId id="300" r:id="rId43"/>
    <p:sldId id="340" r:id="rId44"/>
    <p:sldId id="342" r:id="rId45"/>
    <p:sldId id="343" r:id="rId46"/>
    <p:sldId id="347" r:id="rId4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58" y="72"/>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华文楷体" panose="02010600040101010101" pitchFamily="2" charset="-122"/>
              </a:defRPr>
            </a:lvl1pPr>
          </a:lstStyle>
          <a:p>
            <a:fld id="{82F288E0-7875-42C4-84C8-98DBBD3BF4D2}" type="datetimeFigureOut">
              <a:rPr lang="zh-CN" altLang="en-US" smtClean="0"/>
              <a:pPr/>
              <a:t>2020/12/15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华文楷体" panose="02010600040101010101" pitchFamily="2"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0" y="1415672"/>
            <a:ext cx="12192000" cy="3415230"/>
          </a:xfrm>
          <a:prstGeom prst="rect">
            <a:avLst/>
          </a:prstGeom>
          <a:noFill/>
        </p:spPr>
        <p:txBody>
          <a:bodyPr wrap="square" rtlCol="0">
            <a:spAutoFit/>
          </a:bodyPr>
          <a:lstStyle/>
          <a:p>
            <a:pPr algn="ctr">
              <a:lnSpc>
                <a:spcPct val="150000"/>
              </a:lnSpc>
              <a:buNone/>
            </a:pPr>
            <a:r>
              <a:rPr lang="en-US" altLang="zh-CN" sz="48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a:t>
            </a:r>
            <a:r>
              <a:rPr lang="zh-CN" altLang="zh-CN" sz="48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马克思主义基本原理概论</a:t>
            </a:r>
            <a:r>
              <a:rPr lang="en-US" altLang="zh-CN" sz="48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a:t>
            </a:r>
          </a:p>
          <a:p>
            <a:pPr algn="ctr">
              <a:lnSpc>
                <a:spcPct val="150000"/>
              </a:lnSpc>
              <a:buNone/>
            </a:pPr>
            <a:r>
              <a:rPr lang="zh-CN" altLang="zh-CN" sz="3500" b="1" dirty="0">
                <a:solidFill>
                  <a:schemeClr val="accent2"/>
                </a:solidFill>
                <a:latin typeface="华文楷体" panose="02010600040101010101" pitchFamily="2" charset="-122"/>
                <a:ea typeface="华文楷体" panose="02010600040101010101" pitchFamily="2" charset="-122"/>
                <a:cs typeface="微软雅黑" panose="020B0503020204020204" charset="-122"/>
                <a:sym typeface="+mn-ea"/>
              </a:rPr>
              <a:t>复习提纲</a:t>
            </a:r>
            <a:endParaRPr lang="zh-CN" altLang="zh-CN" sz="3500" b="1" dirty="0">
              <a:solidFill>
                <a:schemeClr val="accent2"/>
              </a:solidFill>
              <a:latin typeface="华文楷体" panose="02010600040101010101" pitchFamily="2" charset="-122"/>
              <a:ea typeface="华文楷体" panose="02010600040101010101" pitchFamily="2" charset="-122"/>
              <a:cs typeface="微软雅黑" panose="020B0503020204020204" charset="-122"/>
            </a:endParaRPr>
          </a:p>
          <a:p>
            <a:pPr algn="ctr">
              <a:lnSpc>
                <a:spcPct val="150000"/>
              </a:lnSpc>
              <a:buNone/>
            </a:pPr>
            <a:r>
              <a:rPr lang="en-US" altLang="zh-CN" sz="32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zh-CN" sz="3200" b="1" dirty="0">
                <a:latin typeface="华文楷体" panose="02010600040101010101" pitchFamily="2" charset="-122"/>
                <a:ea typeface="华文楷体" panose="02010600040101010101" pitchFamily="2" charset="-122"/>
                <a:cs typeface="微软雅黑" panose="020B0503020204020204" charset="-122"/>
                <a:sym typeface="+mn-ea"/>
              </a:rPr>
              <a:t>本复习提纲以高等教育出版社《马克思主义基本原理概论》</a:t>
            </a:r>
            <a:r>
              <a:rPr lang="en-US" altLang="zh-CN" sz="3200" b="1" dirty="0">
                <a:latin typeface="华文楷体" panose="02010600040101010101" pitchFamily="2" charset="-122"/>
                <a:ea typeface="华文楷体" panose="02010600040101010101" pitchFamily="2" charset="-122"/>
                <a:cs typeface="微软雅黑" panose="020B0503020204020204" charset="-122"/>
                <a:sym typeface="+mn-ea"/>
              </a:rPr>
              <a:t>&lt;</a:t>
            </a:r>
            <a:r>
              <a:rPr lang="zh-CN" altLang="zh-CN" sz="3200" b="1" dirty="0">
                <a:latin typeface="华文楷体" panose="02010600040101010101" pitchFamily="2" charset="-122"/>
                <a:ea typeface="华文楷体" panose="02010600040101010101" pitchFamily="2" charset="-122"/>
                <a:cs typeface="微软雅黑" panose="020B0503020204020204" charset="-122"/>
                <a:sym typeface="+mn-ea"/>
              </a:rPr>
              <a:t>2018年修订版</a:t>
            </a:r>
            <a:r>
              <a:rPr lang="en-US" altLang="zh-CN" sz="3200" b="1" dirty="0">
                <a:latin typeface="华文楷体" panose="02010600040101010101" pitchFamily="2" charset="-122"/>
                <a:ea typeface="华文楷体" panose="02010600040101010101" pitchFamily="2" charset="-122"/>
                <a:cs typeface="微软雅黑" panose="020B0503020204020204" charset="-122"/>
                <a:sym typeface="+mn-ea"/>
              </a:rPr>
              <a:t>&gt;</a:t>
            </a:r>
            <a:r>
              <a:rPr lang="zh-CN" altLang="zh-CN" sz="3200" b="1" dirty="0">
                <a:latin typeface="华文楷体" panose="02010600040101010101" pitchFamily="2" charset="-122"/>
                <a:ea typeface="华文楷体" panose="02010600040101010101" pitchFamily="2" charset="-122"/>
                <a:cs typeface="微软雅黑" panose="020B0503020204020204" charset="-122"/>
                <a:sym typeface="+mn-ea"/>
              </a:rPr>
              <a:t>为</a:t>
            </a:r>
            <a:r>
              <a:rPr lang="zh-CN" altLang="en-US" sz="3200" b="1" dirty="0">
                <a:latin typeface="华文楷体" panose="02010600040101010101" pitchFamily="2" charset="-122"/>
                <a:ea typeface="华文楷体" panose="02010600040101010101" pitchFamily="2" charset="-122"/>
                <a:cs typeface="微软雅黑" panose="020B0503020204020204" charset="-122"/>
                <a:sym typeface="+mn-ea"/>
              </a:rPr>
              <a:t>参照</a:t>
            </a:r>
            <a:r>
              <a:rPr lang="zh-CN" altLang="zh-CN" sz="3200" b="1" dirty="0">
                <a:latin typeface="华文楷体" panose="02010600040101010101" pitchFamily="2" charset="-122"/>
                <a:ea typeface="华文楷体" panose="02010600040101010101" pitchFamily="2" charset="-122"/>
                <a:cs typeface="微软雅黑" panose="020B0503020204020204" charset="-122"/>
                <a:sym typeface="+mn-ea"/>
              </a:rPr>
              <a:t>，</a:t>
            </a:r>
            <a:r>
              <a:rPr lang="zh-CN" altLang="en-US" sz="3200" b="1" dirty="0">
                <a:latin typeface="华文楷体" panose="02010600040101010101" pitchFamily="2" charset="-122"/>
                <a:ea typeface="华文楷体" panose="02010600040101010101" pitchFamily="2" charset="-122"/>
                <a:cs typeface="微软雅黑" panose="020B0503020204020204" charset="-122"/>
                <a:sym typeface="+mn-ea"/>
              </a:rPr>
              <a:t>其中标注的</a:t>
            </a:r>
            <a:r>
              <a:rPr lang="zh-CN" altLang="zh-CN" sz="3200" b="1" dirty="0">
                <a:latin typeface="华文楷体" panose="02010600040101010101" pitchFamily="2" charset="-122"/>
                <a:ea typeface="华文楷体" panose="02010600040101010101" pitchFamily="2" charset="-122"/>
                <a:cs typeface="微软雅黑" panose="020B0503020204020204" charset="-122"/>
                <a:sym typeface="+mn-ea"/>
              </a:rPr>
              <a:t>页码数即为本教材页码</a:t>
            </a:r>
            <a:r>
              <a:rPr lang="en-US" altLang="zh-CN" sz="3200" b="1" dirty="0">
                <a:latin typeface="华文楷体" panose="02010600040101010101" pitchFamily="2" charset="-122"/>
                <a:ea typeface="华文楷体" panose="02010600040101010101" pitchFamily="2" charset="-122"/>
                <a:cs typeface="微软雅黑" panose="020B0503020204020204" charset="-122"/>
                <a:sym typeface="+mn-ea"/>
              </a:rPr>
              <a:t>)</a:t>
            </a:r>
            <a:endParaRPr lang="zh-CN" altLang="en-US" sz="32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4866" y="817909"/>
            <a:ext cx="10935478" cy="4955203"/>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联系和发展</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PP.30-33</a:t>
            </a: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）唯物辩证法的总特征</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联系和发展</a:t>
            </a:r>
            <a:r>
              <a:rPr lang="zh-CN" altLang="en-US" sz="2800" dirty="0">
                <a:latin typeface="华文楷体" panose="02010600040101010101" pitchFamily="2" charset="-122"/>
                <a:ea typeface="华文楷体" panose="02010600040101010101" pitchFamily="2" charset="-122"/>
                <a:sym typeface="+mn-ea"/>
              </a:rPr>
              <a:t>的观点</a:t>
            </a:r>
            <a:r>
              <a:rPr lang="zh-CN" altLang="zh-CN" sz="2800" dirty="0">
                <a:latin typeface="华文楷体" panose="02010600040101010101" pitchFamily="2" charset="-122"/>
                <a:ea typeface="华文楷体" panose="02010600040101010101" pitchFamily="2" charset="-122"/>
                <a:sym typeface="+mn-ea"/>
              </a:rPr>
              <a:t>是唯物辩证法的总观点和总特征。</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）联系</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联系是指事物内部各要素之间和事物之间相互影响、相互制约、相互作用的关系。</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联系的特征为</a:t>
            </a:r>
            <a:r>
              <a:rPr lang="zh-CN" altLang="en-US" sz="2800" dirty="0">
                <a:latin typeface="华文楷体" panose="02010600040101010101" pitchFamily="2" charset="-122"/>
                <a:ea typeface="华文楷体" panose="02010600040101010101" pitchFamily="2" charset="-122"/>
                <a:sym typeface="+mn-ea"/>
              </a:rPr>
              <a:t>：</a:t>
            </a:r>
            <a:r>
              <a:rPr lang="zh-CN" altLang="zh-CN" sz="2800" dirty="0">
                <a:latin typeface="华文楷体" panose="02010600040101010101" pitchFamily="2" charset="-122"/>
                <a:ea typeface="华文楷体" panose="02010600040101010101" pitchFamily="2" charset="-122"/>
                <a:sym typeface="+mn-ea"/>
              </a:rPr>
              <a:t>客观性、普遍性、多样性和条件性。</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）发展</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发展是前进的、上升的运动</a:t>
            </a:r>
            <a:r>
              <a:rPr lang="zh-CN" altLang="en-US" sz="2800" dirty="0">
                <a:latin typeface="华文楷体" panose="02010600040101010101" pitchFamily="2" charset="-122"/>
                <a:ea typeface="华文楷体" panose="02010600040101010101" pitchFamily="2" charset="-122"/>
                <a:sym typeface="+mn-ea"/>
              </a:rPr>
              <a:t>。</a:t>
            </a:r>
            <a:r>
              <a:rPr lang="zh-CN" altLang="zh-CN" sz="2800" dirty="0">
                <a:latin typeface="华文楷体" panose="02010600040101010101" pitchFamily="2" charset="-122"/>
                <a:ea typeface="华文楷体" panose="02010600040101010101" pitchFamily="2" charset="-122"/>
                <a:sym typeface="+mn-ea"/>
              </a:rPr>
              <a:t>发展的实质是新事物的产生和旧事物的灭亡。新事物是指合乎历史前进方向的、具有远大前途的东西，旧事物是指丧失历史必然性、日趋灭亡的东西。</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632" y="540630"/>
            <a:ext cx="11196735" cy="4955203"/>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 </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37-38</a:t>
            </a:r>
            <a:endParaRPr lang="en-US" altLang="zh-CN" sz="3600" b="1" noProof="1">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矛盾是反映事物内部和事物之间对立统一关系的哲学范畴。对立和统一分别体现了矛盾的两种基本属性。矛盾的对立属性又称斗争性，矛盾的统一属性又称同一性。</a:t>
            </a:r>
            <a:endParaRPr lang="en-US" altLang="zh-CN" sz="2800"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）同一性和斗争性</a:t>
            </a:r>
            <a:endPar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同一性是指双方相互依存、相互贯通的性质和趋势，有两个方面的含义：一是矛盾着的对立面相互依存，互为存在的前提，并共处于一个统一体中；二是矛盾着的对立面相互贯通，在一定条件下可以相互转化。矛盾的斗争性是矛盾着的对立面相互排斥、相互分离的性质和趋势。</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767058"/>
            <a:ext cx="11607282" cy="4832092"/>
          </a:xfrm>
          <a:prstGeom prst="rect">
            <a:avLst/>
          </a:prstGeom>
          <a:noFill/>
        </p:spPr>
        <p:txBody>
          <a:bodyPr wrap="square" rtlCol="0">
            <a:spAutoFit/>
          </a:bodyPr>
          <a:lstStyle/>
          <a:p>
            <a:pPr lvl="0"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）矛盾的同一性和斗争性在事物发展中的作用</a:t>
            </a:r>
            <a:endPar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lvl="0"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第一，同一性的作用</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①同一性是事物存在和发展的前提；</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②同一性使矛盾双方互相吸取有利于自身的因素，在相互作用中各自得到发展；</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③同一性规定着事物转化的可能和发展的趋势。</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第二，斗争性的作用</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①矛盾双方的斗争促进矛盾双方力量的变化，竞长争高、此消彼长，造成双方力量发展的不平衡，为对立面的转化、事物的质变创造条件</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②矛盾双方的斗争是一种矛盾统一体向另一种矛盾统一体过渡的决定力量。</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678751"/>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PP.38-40</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）普遍性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矛盾的普遍性是指矛盾存在于一切事物中，存在于一切事物发展过程的始终。</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）特殊性</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规定的。</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2298" y="1011145"/>
            <a:ext cx="11187404" cy="4339650"/>
          </a:xfrm>
          <a:prstGeom prst="rect">
            <a:avLst/>
          </a:prstGeom>
          <a:noFill/>
        </p:spPr>
        <p:txBody>
          <a:bodyPr wrap="square" rtlCol="0">
            <a:spAutoFit/>
          </a:bodyPr>
          <a:lstStyle/>
          <a:p>
            <a:pPr lvl="0" algn="just"/>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a:t>
            </a:r>
            <a:r>
              <a:rPr lang="en-US" altLang="zh-CN" sz="36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P.39</a:t>
            </a:r>
            <a:endParaRPr lang="zh-CN" altLang="en-US" sz="3600" b="1" noProof="1">
              <a:solidFill>
                <a:prstClr val="black"/>
              </a:solidFill>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“两点论”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是指在分析事物的矛盾时，不仅要看到矛盾双方的对立，而且要看到矛盾双方的统一；不仅要看到矛盾体系中存在着主要矛盾、矛盾的主要方面，而且要看到次要矛盾、矛盾的次要方面。</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“重点论”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是指要着重把握主要矛盾、矛盾的主要方面，并以此作为解决问题的出发点。</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的统一要求我们，看问题既要全面地看，又要看主流、大势、发展趋势。</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277" y="719800"/>
            <a:ext cx="11047445" cy="4955203"/>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sz="3600" b="1" dirty="0">
                <a:latin typeface="华文楷体" panose="02010600040101010101" pitchFamily="2" charset="-122"/>
                <a:ea typeface="华文楷体" panose="02010600040101010101" pitchFamily="2" charset="-122"/>
                <a:cs typeface="宋体" panose="02010600030101010101" pitchFamily="2" charset="-122"/>
                <a:sym typeface="+mn-ea"/>
              </a:rPr>
              <a:t>量变质变</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PP.40-41</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量变是事物数量的增减和组成要素排列次序的变动，是保持事物的质的相对稳定性的不显著变化，体现事物发展渐进过程的连续性。</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）质变</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质变是事物性质的根本变化，是事物由一种质态向另一种质态的飞跃，体现了事物发展渐进过程和连续性的中断。 </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）量变和质变的辩证关系</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第一，量变是质变的必要准备；</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第二，质变是量变的必然结果；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第三，量变和质变是相互渗透的。</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10.</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否定之否定规律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PP.41-42</a:t>
            </a: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）肯定和否定</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事物内部存在肯定因素和否定因素。肯定因素是维持现存事物存在的因素，否定因素是促使现存事物灭亡的因素。</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）辩证否定观的基本内容</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第一，否定是事物的自我否定，是事物内部矛盾运动的结果；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第二，否定是事物发展的环节，是旧事物向新事物的转变，是从旧质到新质的飞跃；</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第四，辩证否定的实质是</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扬弃</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，即新事物对旧事物既批判又继承，既克服其消极因素又保留其积极因素。</a:t>
            </a:r>
            <a:endParaRPr lang="zh-CN" altLang="en-US" sz="2800"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endParaRPr lang="en-US" sz="3600" b="1" dirty="0">
              <a:latin typeface="+mn-ea"/>
              <a:ea typeface="华文楷体" panose="02010600040101010101" pitchFamily="2" charset="-122"/>
              <a:cs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5738" y="310831"/>
            <a:ext cx="10482415" cy="6032421"/>
          </a:xfrm>
          <a:prstGeom prst="rect">
            <a:avLst/>
          </a:prstGeom>
          <a:noFill/>
        </p:spPr>
        <p:txBody>
          <a:bodyPr wrap="square" rtlCol="0">
            <a:spAutoFit/>
          </a:bodyPr>
          <a:lstStyle/>
          <a:p>
            <a:pPr algn="ctr" fontAlgn="base">
              <a:spcBef>
                <a:spcPct val="0"/>
              </a:spcBef>
              <a:spcAft>
                <a:spcPts val="1200"/>
              </a:spcAft>
              <a:buNone/>
              <a:defRPr/>
            </a:pPr>
            <a:r>
              <a:rPr lang="zh-CN" altLang="en-US" sz="3600" b="1" dirty="0">
                <a:solidFill>
                  <a:schemeClr val="tx2"/>
                </a:solidFill>
                <a:ea typeface="隶书" panose="02010509060101010101" pitchFamily="1" charset="-122"/>
                <a:sym typeface="+mn-ea"/>
              </a:rPr>
              <a:t> </a:t>
            </a:r>
            <a:r>
              <a:rPr lang="zh-CN" altLang="en-US" sz="4000" b="1" dirty="0">
                <a:solidFill>
                  <a:schemeClr val="tx2"/>
                </a:solidFill>
                <a:latin typeface="华文楷体" panose="02010600040101010101" pitchFamily="2" charset="-122"/>
                <a:ea typeface="华文楷体" panose="02010600040101010101" pitchFamily="2" charset="-122"/>
                <a:sym typeface="+mn-ea"/>
              </a:rPr>
              <a:t>第二章</a:t>
            </a:r>
            <a:endParaRPr lang="en-US" altLang="zh-CN" sz="4000" b="1" dirty="0">
              <a:solidFill>
                <a:schemeClr val="tx2"/>
              </a:solidFill>
              <a:latin typeface="华文楷体" panose="02010600040101010101" pitchFamily="2" charset="-122"/>
              <a:ea typeface="华文楷体" panose="02010600040101010101" pitchFamily="2" charset="-122"/>
              <a:sym typeface="+mn-ea"/>
            </a:endParaRPr>
          </a:p>
          <a:p>
            <a:pPr marL="342900" lvl="0" indent="-342900" algn="just" fontAlgn="base">
              <a:lnSpc>
                <a:spcPts val="4500"/>
              </a:lnSpc>
              <a:spcAft>
                <a:spcPct val="0"/>
              </a:spcAft>
              <a:buClr>
                <a:srgbClr val="44546A"/>
              </a:buClr>
              <a:buSzPct val="50000"/>
              <a:defRPr/>
            </a:pPr>
            <a:r>
              <a:rPr lang="en-US" altLang="zh-CN" sz="3200" b="1" dirty="0">
                <a:solidFill>
                  <a:prstClr val="black"/>
                </a:solidFill>
                <a:latin typeface="华文楷体" panose="02010600040101010101" pitchFamily="2" charset="-122"/>
                <a:ea typeface="华文楷体" panose="02010600040101010101" pitchFamily="2" charset="-122"/>
                <a:sym typeface="+mn-ea"/>
              </a:rPr>
              <a:t>1.实践</a:t>
            </a:r>
            <a:r>
              <a:rPr lang="zh-CN" altLang="en-US" sz="3200" b="1" dirty="0">
                <a:solidFill>
                  <a:prstClr val="black"/>
                </a:solidFill>
                <a:latin typeface="华文楷体" panose="02010600040101010101" pitchFamily="2" charset="-122"/>
                <a:ea typeface="华文楷体" panose="02010600040101010101" pitchFamily="2" charset="-122"/>
                <a:sym typeface="+mn-ea"/>
              </a:rPr>
              <a:t>的本质、特征和结构</a:t>
            </a:r>
            <a:r>
              <a:rPr lang="en-US" altLang="zh-CN" sz="3200" b="1" dirty="0">
                <a:solidFill>
                  <a:srgbClr val="ED7D31"/>
                </a:solidFill>
                <a:latin typeface="华文楷体" panose="02010600040101010101" pitchFamily="2" charset="-122"/>
                <a:ea typeface="华文楷体" panose="02010600040101010101" pitchFamily="2" charset="-122"/>
                <a:sym typeface="+mn-ea"/>
              </a:rPr>
              <a:t>PP.56-58</a:t>
            </a:r>
            <a:endPar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endParaRPr>
          </a:p>
          <a:p>
            <a:pPr marL="342900" lvl="0" indent="-342900" algn="just" fontAlgn="base">
              <a:lnSpc>
                <a:spcPts val="4500"/>
              </a:lnSpc>
              <a:spcAft>
                <a:spcPct val="0"/>
              </a:spcAft>
              <a:buClr>
                <a:srgbClr val="44546A"/>
              </a:buClr>
              <a:buSzPct val="50000"/>
              <a:defRPr/>
            </a:pPr>
            <a:r>
              <a:rPr lang="en-US" altLang="zh-CN" sz="3200" b="1" dirty="0">
                <a:solidFill>
                  <a:prstClr val="black"/>
                </a:solidFill>
                <a:latin typeface="华文楷体" panose="02010600040101010101" pitchFamily="2" charset="-122"/>
                <a:ea typeface="华文楷体" panose="02010600040101010101" pitchFamily="2" charset="-122"/>
                <a:sym typeface="+mn-ea"/>
              </a:rPr>
              <a:t>2.</a:t>
            </a:r>
            <a:r>
              <a:rPr lang="zh-CN" altLang="en-US" sz="3200" b="1" dirty="0">
                <a:solidFill>
                  <a:prstClr val="black"/>
                </a:solidFill>
                <a:latin typeface="华文楷体" panose="02010600040101010101" pitchFamily="2" charset="-122"/>
                <a:ea typeface="华文楷体" panose="02010600040101010101" pitchFamily="2" charset="-122"/>
                <a:sym typeface="+mn-ea"/>
              </a:rPr>
              <a:t>实践的类型及对认识的决定作用</a:t>
            </a:r>
            <a:r>
              <a:rPr lang="en-US" altLang="zh-CN" sz="3200" b="1" dirty="0">
                <a:solidFill>
                  <a:srgbClr val="ED7D31"/>
                </a:solidFill>
                <a:latin typeface="华文楷体" panose="02010600040101010101" pitchFamily="2" charset="-122"/>
                <a:ea typeface="华文楷体" panose="02010600040101010101" pitchFamily="2" charset="-122"/>
                <a:sym typeface="+mn-ea"/>
              </a:rPr>
              <a:t>PP.60-63</a:t>
            </a:r>
            <a:r>
              <a:rPr lang="zh-CN" altLang="en-US"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      </a:t>
            </a:r>
          </a:p>
          <a:p>
            <a:pPr lvl="0" algn="just" eaLnBrk="0" fontAlgn="base" hangingPunct="0">
              <a:lnSpc>
                <a:spcPts val="4500"/>
              </a:lnSpc>
              <a:spcAft>
                <a:spcPct val="0"/>
              </a:spcAft>
              <a:defRPr/>
            </a:pPr>
            <a:r>
              <a:rPr lang="en-US" altLang="zh-CN" sz="3200" b="1" dirty="0">
                <a:solidFill>
                  <a:prstClr val="black"/>
                </a:solidFill>
                <a:latin typeface="华文楷体" panose="02010600040101010101" pitchFamily="2" charset="-122"/>
                <a:ea typeface="华文楷体" panose="02010600040101010101" pitchFamily="2" charset="-122"/>
                <a:sym typeface="+mn-ea"/>
              </a:rPr>
              <a:t>3.</a:t>
            </a:r>
            <a:r>
              <a:rPr lang="zh-CN" altLang="en-US" sz="3200" b="1" dirty="0">
                <a:solidFill>
                  <a:prstClr val="black"/>
                </a:solidFill>
                <a:latin typeface="华文楷体" panose="02010600040101010101" pitchFamily="2" charset="-122"/>
                <a:ea typeface="华文楷体" panose="02010600040101010101" pitchFamily="2" charset="-122"/>
                <a:sym typeface="+mn-ea"/>
              </a:rPr>
              <a:t>认识的本质、特征和过程</a:t>
            </a:r>
            <a:r>
              <a:rPr lang="en-US" altLang="zh-CN" sz="3200" b="1" dirty="0">
                <a:solidFill>
                  <a:srgbClr val="ED7D31"/>
                </a:solidFill>
                <a:latin typeface="华文楷体" panose="02010600040101010101" pitchFamily="2" charset="-122"/>
                <a:ea typeface="华文楷体" panose="02010600040101010101" pitchFamily="2" charset="-122"/>
                <a:sym typeface="+mn-ea"/>
              </a:rPr>
              <a:t>PP.65-70</a:t>
            </a:r>
          </a:p>
          <a:p>
            <a:pPr lvl="0" algn="just" eaLnBrk="0" fontAlgn="base" hangingPunct="0">
              <a:lnSpc>
                <a:spcPts val="4500"/>
              </a:lnSpc>
              <a:spcAft>
                <a:spcPct val="0"/>
              </a:spcAft>
              <a:defRPr/>
            </a:pPr>
            <a:r>
              <a:rPr lang="en-US" altLang="zh-CN" sz="3200" b="1" dirty="0">
                <a:solidFill>
                  <a:prstClr val="black"/>
                </a:solidFill>
                <a:latin typeface="华文楷体" panose="02010600040101010101" pitchFamily="2" charset="-122"/>
                <a:ea typeface="华文楷体" panose="02010600040101010101" pitchFamily="2" charset="-122"/>
                <a:sym typeface="+mn-ea"/>
              </a:rPr>
              <a:t>4.</a:t>
            </a:r>
            <a:r>
              <a:rPr lang="zh-CN" altLang="en-US" sz="3200" b="1" dirty="0">
                <a:solidFill>
                  <a:prstClr val="black"/>
                </a:solidFill>
                <a:latin typeface="华文楷体" panose="02010600040101010101" pitchFamily="2" charset="-122"/>
                <a:ea typeface="华文楷体" panose="02010600040101010101" pitchFamily="2" charset="-122"/>
                <a:sym typeface="+mn-ea"/>
              </a:rPr>
              <a:t>感性认识和理性认识</a:t>
            </a:r>
            <a:r>
              <a:rPr lang="en-US" altLang="zh-CN" sz="3200" b="1" dirty="0">
                <a:solidFill>
                  <a:srgbClr val="ED7D31"/>
                </a:solidFill>
                <a:latin typeface="华文楷体" panose="02010600040101010101" pitchFamily="2" charset="-122"/>
                <a:ea typeface="华文楷体" panose="02010600040101010101" pitchFamily="2" charset="-122"/>
                <a:sym typeface="+mn-ea"/>
              </a:rPr>
              <a:t>PP.67-69</a:t>
            </a:r>
            <a:endParaRPr lang="en-US" altLang="zh-CN" sz="3200" b="1" kern="0" dirty="0">
              <a:solidFill>
                <a:srgbClr val="C47546"/>
              </a:solidFill>
              <a:latin typeface="华文楷体" panose="02010600040101010101" pitchFamily="2" charset="-122"/>
              <a:ea typeface="华文楷体" panose="02010600040101010101" pitchFamily="2" charset="-122"/>
              <a:cs typeface="宋体" panose="02010600030101010101" pitchFamily="2" charset="-122"/>
              <a:sym typeface="+mn-ea"/>
            </a:endParaRPr>
          </a:p>
          <a:p>
            <a:pPr lvl="0" algn="just" eaLnBrk="0" fontAlgn="base" hangingPunct="0">
              <a:lnSpc>
                <a:spcPts val="4500"/>
              </a:lnSpc>
              <a:spcAft>
                <a:spcPct val="0"/>
              </a:spcAft>
              <a:defRPr/>
            </a:pPr>
            <a:r>
              <a:rPr lang="en-US" altLang="zh-CN" sz="3200" b="1" kern="0" dirty="0">
                <a:latin typeface="华文楷体" panose="02010600040101010101" pitchFamily="2" charset="-122"/>
                <a:ea typeface="华文楷体" panose="02010600040101010101" pitchFamily="2" charset="-122"/>
                <a:cs typeface="宋体" panose="02010600030101010101" pitchFamily="2" charset="-122"/>
                <a:sym typeface="+mn-ea"/>
              </a:rPr>
              <a:t>5.</a:t>
            </a:r>
            <a:r>
              <a:rPr lang="zh-CN" altLang="en-US" sz="3200" b="1" dirty="0">
                <a:latin typeface="华文楷体" panose="02010600040101010101" pitchFamily="2" charset="-122"/>
                <a:ea typeface="华文楷体" panose="02010600040101010101" pitchFamily="2" charset="-122"/>
                <a:sym typeface="+mn-ea"/>
              </a:rPr>
              <a:t>真理及其客观性、绝对性和相对性</a:t>
            </a:r>
            <a:r>
              <a:rPr lang="en-US" altLang="zh-CN" sz="3200" b="1" dirty="0">
                <a:solidFill>
                  <a:srgbClr val="ED7D31"/>
                </a:solidFill>
                <a:latin typeface="华文楷体" panose="02010600040101010101" pitchFamily="2" charset="-122"/>
                <a:ea typeface="华文楷体" panose="02010600040101010101" pitchFamily="2" charset="-122"/>
                <a:sym typeface="+mn-ea"/>
              </a:rPr>
              <a:t>PP.75-77</a:t>
            </a:r>
          </a:p>
          <a:p>
            <a:pPr lvl="0" algn="just" eaLnBrk="0" fontAlgn="base" hangingPunct="0">
              <a:lnSpc>
                <a:spcPts val="4500"/>
              </a:lnSpc>
              <a:spcAft>
                <a:spcPct val="0"/>
              </a:spcAft>
              <a:defRPr/>
            </a:pPr>
            <a:r>
              <a:rPr lang="en-US" altLang="zh-CN" sz="3200" b="1" kern="0"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200" b="1" dirty="0">
                <a:latin typeface="华文楷体" panose="02010600040101010101" pitchFamily="2" charset="-122"/>
                <a:ea typeface="华文楷体" panose="02010600040101010101" pitchFamily="2" charset="-122"/>
                <a:sym typeface="+mn-ea"/>
              </a:rPr>
              <a:t>真理的检验标准</a:t>
            </a:r>
            <a:r>
              <a:rPr lang="en-US" altLang="zh-CN" sz="32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200" b="1" dirty="0">
                <a:solidFill>
                  <a:srgbClr val="ED7D31"/>
                </a:solidFill>
                <a:latin typeface="华文楷体" panose="02010600040101010101" pitchFamily="2" charset="-122"/>
                <a:ea typeface="华文楷体" panose="02010600040101010101" pitchFamily="2" charset="-122"/>
                <a:sym typeface="+mn-ea"/>
              </a:rPr>
              <a:t>.</a:t>
            </a:r>
            <a:r>
              <a:rPr lang="en-US" altLang="zh-CN" sz="32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83-85</a:t>
            </a:r>
          </a:p>
          <a:p>
            <a:pPr lvl="0" algn="just" eaLnBrk="0" fontAlgn="base" hangingPunct="0">
              <a:lnSpc>
                <a:spcPts val="4500"/>
              </a:lnSpc>
              <a:spcAft>
                <a:spcPct val="0"/>
              </a:spcAft>
              <a:defRPr/>
            </a:pPr>
            <a:r>
              <a:rPr lang="en-US" altLang="zh-CN" sz="3200" b="1" kern="0"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200" b="1" dirty="0">
                <a:latin typeface="华文楷体" panose="02010600040101010101" pitchFamily="2" charset="-122"/>
                <a:ea typeface="华文楷体" panose="02010600040101010101" pitchFamily="2" charset="-122"/>
                <a:sym typeface="+mn-ea"/>
              </a:rPr>
              <a:t>价值及其基本特性</a:t>
            </a:r>
            <a:r>
              <a:rPr lang="en-US" altLang="zh-CN" sz="32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PP.86-88</a:t>
            </a:r>
          </a:p>
          <a:p>
            <a:pPr lvl="0" algn="just" eaLnBrk="0" fontAlgn="base" hangingPunct="0">
              <a:lnSpc>
                <a:spcPts val="4500"/>
              </a:lnSpc>
              <a:spcAft>
                <a:spcPct val="0"/>
              </a:spcAft>
              <a:defRPr/>
            </a:pPr>
            <a:r>
              <a:rPr lang="en-US" altLang="zh-CN" sz="3200" b="1" kern="0" dirty="0">
                <a:solidFill>
                  <a:srgbClr val="000000"/>
                </a:solidFill>
                <a:latin typeface="华文楷体" panose="02010600040101010101" pitchFamily="2" charset="-122"/>
                <a:ea typeface="华文楷体" panose="02010600040101010101" pitchFamily="2" charset="-122"/>
                <a:cs typeface="+mn-ea"/>
                <a:sym typeface="+mn-ea"/>
              </a:rPr>
              <a:t>8.一切从实际出发</a:t>
            </a:r>
            <a:r>
              <a:rPr lang="en-US" altLang="zh-CN" sz="32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PP.97-100</a:t>
            </a:r>
          </a:p>
          <a:p>
            <a:pPr algn="just" latinLnBrk="0">
              <a:lnSpc>
                <a:spcPct val="100000"/>
              </a:lnSpc>
              <a:spcBef>
                <a:spcPct val="0"/>
              </a:spcBef>
              <a:buNone/>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507877"/>
            <a:ext cx="11050568" cy="5632311"/>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1.实践</a:t>
            </a:r>
            <a:r>
              <a:rPr lang="zh-CN" altLang="en-US" sz="3600" b="1" dirty="0">
                <a:latin typeface="华文楷体" panose="02010600040101010101" pitchFamily="2" charset="-122"/>
                <a:ea typeface="华文楷体" panose="02010600040101010101" pitchFamily="2" charset="-122"/>
                <a:sym typeface="+mn-ea"/>
              </a:rPr>
              <a:t>的本质、特征和结构</a:t>
            </a:r>
            <a:r>
              <a:rPr lang="en-US" altLang="zh-CN" sz="3600" b="1" dirty="0">
                <a:solidFill>
                  <a:schemeClr val="accent2"/>
                </a:solidFill>
                <a:latin typeface="华文楷体" panose="02010600040101010101" pitchFamily="2" charset="-122"/>
                <a:ea typeface="华文楷体" panose="02010600040101010101" pitchFamily="2" charset="-122"/>
                <a:sym typeface="+mn-ea"/>
              </a:rPr>
              <a:t>PP.56-58</a:t>
            </a:r>
            <a:endParaRPr kumimoji="0" lang="en-US" altLang="zh-CN" sz="3600" b="1" i="0" u="none" strike="noStrike" kern="0" cap="none" spc="0" normalizeH="0" baseline="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实践是人类能动地改造世界的社会性的物质活动。</a:t>
            </a:r>
            <a:endParaRPr kumimoji="0" lang="en-US" altLang="zh-CN" sz="24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）实践的基本特征</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第一、直接现实性。实践不是纯粹的精神活动，而是以感性事物为对象的现实的物质活动。</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自觉能动性。与动物本能的、被动的适应性活动不同，人的实践活动是一种有意识、有目的的活动。</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社会历史性。实践是社会性的、历史性的活动。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第一、实践主体。指具有一定的主体能力、从事现实社会实践活动的人。</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实践客体。指实践活动所指向的对象。</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909310"/>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实践的类型及对认识的决定作用</a:t>
            </a:r>
            <a:r>
              <a:rPr lang="en-US" altLang="zh-CN" sz="3600" b="1" dirty="0">
                <a:solidFill>
                  <a:schemeClr val="accent2"/>
                </a:solidFill>
                <a:latin typeface="华文楷体" panose="02010600040101010101" pitchFamily="2" charset="-122"/>
                <a:ea typeface="华文楷体" panose="02010600040101010101" pitchFamily="2" charset="-122"/>
                <a:sym typeface="+mn-ea"/>
              </a:rPr>
              <a:t>PP.60-63</a:t>
            </a:r>
            <a:r>
              <a:rPr lang="zh-CN" altLang="en-US"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）实践形式的多样性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科学文化实践</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，是创造精神文化产品的实践活动，具有各种不同的形式，比如科学、艺术、教育等。</a:t>
            </a:r>
            <a:endParaRPr lang="en-US" altLang="zh-CN" sz="26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第四，实践是检验</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认识</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真理性的唯一标准。</a:t>
            </a:r>
            <a:endParaRPr lang="zh-CN" altLang="en-US" sz="26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87624" y="510047"/>
            <a:ext cx="9704030" cy="4638642"/>
          </a:xfrm>
          <a:prstGeom prst="rect">
            <a:avLst/>
          </a:prstGeom>
          <a:noFill/>
        </p:spPr>
        <p:txBody>
          <a:bodyPr wrap="square" rtlCol="0">
            <a:spAutoFit/>
          </a:bodyPr>
          <a:lstStyle/>
          <a:p>
            <a:pPr marL="0" indent="0" algn="ctr" fontAlgn="base">
              <a:lnSpc>
                <a:spcPct val="150000"/>
              </a:lnSpc>
              <a:buNone/>
            </a:pPr>
            <a:r>
              <a:rPr lang="zh-CN" altLang="en-US" sz="4000" b="1" dirty="0">
                <a:solidFill>
                  <a:schemeClr val="accent1">
                    <a:lumMod val="50000"/>
                  </a:schemeClr>
                </a:solidFill>
                <a:latin typeface="华文楷体" panose="02010600040101010101" pitchFamily="2" charset="-122"/>
                <a:ea typeface="华文楷体" panose="02010600040101010101" pitchFamily="2" charset="-122"/>
                <a:sym typeface="+mn-ea"/>
              </a:rPr>
              <a:t>导论</a:t>
            </a:r>
            <a:endParaRPr lang="en-US" altLang="zh-CN" sz="4000" b="1" dirty="0">
              <a:solidFill>
                <a:schemeClr val="accent1">
                  <a:lumMod val="50000"/>
                </a:schemeClr>
              </a:solidFill>
              <a:latin typeface="华文楷体" panose="02010600040101010101" pitchFamily="2" charset="-122"/>
              <a:ea typeface="华文楷体" panose="02010600040101010101" pitchFamily="2" charset="-122"/>
              <a:sym typeface="+mn-ea"/>
            </a:endParaRPr>
          </a:p>
          <a:p>
            <a:pPr marL="0" indent="0" algn="just" fontAlgn="base">
              <a:lnSpc>
                <a:spcPct val="150000"/>
              </a:lnSpc>
              <a:buNone/>
            </a:pPr>
            <a:r>
              <a:rPr sz="3200" b="1" dirty="0">
                <a:latin typeface="华文楷体" panose="02010600040101010101" pitchFamily="2" charset="-122"/>
                <a:ea typeface="华文楷体" panose="02010600040101010101" pitchFamily="2" charset="-122"/>
                <a:sym typeface="+mn-ea"/>
              </a:rPr>
              <a:t>1.马克思主义</a:t>
            </a:r>
            <a:r>
              <a:rPr sz="32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200" b="1" dirty="0">
              <a:latin typeface="华文楷体" panose="02010600040101010101" pitchFamily="2" charset="-122"/>
              <a:ea typeface="华文楷体" panose="02010600040101010101" pitchFamily="2" charset="-122"/>
              <a:sym typeface="+mn-ea"/>
            </a:endParaRPr>
          </a:p>
          <a:p>
            <a:pPr marL="0" indent="0" algn="just" fontAlgn="base">
              <a:lnSpc>
                <a:spcPct val="150000"/>
              </a:lnSpc>
              <a:buNone/>
            </a:pPr>
            <a:r>
              <a:rPr sz="3200" b="1" dirty="0">
                <a:latin typeface="华文楷体" panose="02010600040101010101" pitchFamily="2" charset="-122"/>
                <a:ea typeface="华文楷体" panose="02010600040101010101" pitchFamily="2" charset="-122"/>
                <a:sym typeface="+mn-ea"/>
              </a:rPr>
              <a:t>2.马克思主义的三个组成部分</a:t>
            </a:r>
            <a:r>
              <a:rPr sz="32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200" b="1" dirty="0">
              <a:latin typeface="华文楷体" panose="02010600040101010101" pitchFamily="2" charset="-122"/>
              <a:ea typeface="华文楷体" panose="02010600040101010101" pitchFamily="2" charset="-122"/>
              <a:sym typeface="+mn-ea"/>
            </a:endParaRPr>
          </a:p>
          <a:p>
            <a:pPr marL="0" indent="0" algn="just" fontAlgn="base">
              <a:lnSpc>
                <a:spcPct val="150000"/>
              </a:lnSpc>
              <a:buNone/>
            </a:pPr>
            <a:r>
              <a:rPr sz="3200" b="1" dirty="0">
                <a:latin typeface="华文楷体" panose="02010600040101010101" pitchFamily="2" charset="-122"/>
                <a:ea typeface="华文楷体" panose="02010600040101010101" pitchFamily="2" charset="-122"/>
                <a:sym typeface="+mn-ea"/>
              </a:rPr>
              <a:t>3.马克思主义基本原理</a:t>
            </a:r>
            <a:r>
              <a:rPr sz="3200" b="1" dirty="0">
                <a:solidFill>
                  <a:schemeClr val="accent2"/>
                </a:solidFill>
                <a:latin typeface="华文楷体" panose="02010600040101010101" pitchFamily="2" charset="-122"/>
                <a:ea typeface="华文楷体" panose="02010600040101010101" pitchFamily="2" charset="-122"/>
                <a:sym typeface="+mn-ea"/>
              </a:rPr>
              <a:t>P.3</a:t>
            </a:r>
            <a:endParaRPr lang="en-US" altLang="zh-CN" sz="3200" b="1" dirty="0">
              <a:latin typeface="华文楷体" panose="02010600040101010101" pitchFamily="2" charset="-122"/>
              <a:ea typeface="华文楷体" panose="02010600040101010101" pitchFamily="2" charset="-122"/>
              <a:sym typeface="+mn-ea"/>
            </a:endParaRPr>
          </a:p>
          <a:p>
            <a:pPr algn="just" fontAlgn="base">
              <a:lnSpc>
                <a:spcPct val="150000"/>
              </a:lnSpc>
            </a:pPr>
            <a:r>
              <a:rPr lang="en-US" altLang="zh-CN" sz="3200" b="1" dirty="0">
                <a:solidFill>
                  <a:prstClr val="black"/>
                </a:solidFill>
                <a:latin typeface="华文楷体" panose="02010600040101010101" pitchFamily="2" charset="-122"/>
                <a:ea typeface="华文楷体" panose="02010600040101010101" pitchFamily="2" charset="-122"/>
                <a:sym typeface="+mn-ea"/>
              </a:rPr>
              <a:t>4.</a:t>
            </a:r>
            <a:r>
              <a:rPr lang="zh-CN" altLang="en-US" sz="3200" b="1" dirty="0">
                <a:solidFill>
                  <a:prstClr val="black"/>
                </a:solidFill>
                <a:latin typeface="华文楷体" panose="02010600040101010101" pitchFamily="2" charset="-122"/>
                <a:ea typeface="华文楷体" panose="02010600040101010101" pitchFamily="2" charset="-122"/>
                <a:sym typeface="+mn-ea"/>
              </a:rPr>
              <a:t>马克思主义的创立</a:t>
            </a:r>
            <a:r>
              <a:rPr lang="en-US" altLang="zh-CN" sz="3200" b="1" dirty="0">
                <a:solidFill>
                  <a:srgbClr val="ED7D31"/>
                </a:solidFill>
                <a:latin typeface="华文楷体" panose="02010600040101010101" pitchFamily="2" charset="-122"/>
                <a:ea typeface="华文楷体" panose="02010600040101010101" pitchFamily="2" charset="-122"/>
                <a:sym typeface="+mn-ea"/>
              </a:rPr>
              <a:t>PP.4-7</a:t>
            </a:r>
            <a:endParaRPr lang="en-US" altLang="zh-CN" sz="3200" b="1" dirty="0">
              <a:latin typeface="华文楷体" panose="02010600040101010101" pitchFamily="2" charset="-122"/>
              <a:ea typeface="华文楷体" panose="02010600040101010101" pitchFamily="2" charset="-122"/>
              <a:sym typeface="+mn-ea"/>
            </a:endParaRPr>
          </a:p>
          <a:p>
            <a:pPr marL="0" indent="0" algn="just" fontAlgn="base">
              <a:lnSpc>
                <a:spcPct val="150000"/>
              </a:lnSpc>
              <a:buNone/>
            </a:pPr>
            <a:r>
              <a:rPr lang="en-US" sz="3200" b="1" dirty="0">
                <a:latin typeface="华文楷体" panose="02010600040101010101" pitchFamily="2" charset="-122"/>
                <a:ea typeface="华文楷体" panose="02010600040101010101" pitchFamily="2" charset="-122"/>
                <a:sym typeface="+mn-ea"/>
              </a:rPr>
              <a:t>5.</a:t>
            </a:r>
            <a:r>
              <a:rPr sz="3200" b="1" dirty="0">
                <a:latin typeface="华文楷体" panose="02010600040101010101" pitchFamily="2" charset="-122"/>
                <a:ea typeface="华文楷体" panose="02010600040101010101" pitchFamily="2" charset="-122"/>
                <a:sym typeface="+mn-ea"/>
              </a:rPr>
              <a:t>马克思主义的</a:t>
            </a:r>
            <a:r>
              <a:rPr lang="zh-CN" altLang="en-US" sz="3200" b="1" dirty="0">
                <a:latin typeface="华文楷体" panose="02010600040101010101" pitchFamily="2" charset="-122"/>
                <a:ea typeface="华文楷体" panose="02010600040101010101" pitchFamily="2" charset="-122"/>
                <a:sym typeface="+mn-ea"/>
              </a:rPr>
              <a:t>鲜明</a:t>
            </a:r>
            <a:r>
              <a:rPr sz="3200" b="1" dirty="0">
                <a:latin typeface="华文楷体" panose="02010600040101010101" pitchFamily="2" charset="-122"/>
                <a:ea typeface="华文楷体" panose="02010600040101010101" pitchFamily="2" charset="-122"/>
                <a:sym typeface="+mn-ea"/>
              </a:rPr>
              <a:t>特征</a:t>
            </a:r>
            <a:r>
              <a:rPr sz="3200" b="1" dirty="0">
                <a:solidFill>
                  <a:schemeClr val="accent2"/>
                </a:solidFill>
                <a:latin typeface="华文楷体" panose="02010600040101010101" pitchFamily="2" charset="-122"/>
                <a:ea typeface="华文楷体" panose="02010600040101010101" pitchFamily="2" charset="-122"/>
                <a:sym typeface="+mn-ea"/>
              </a:rPr>
              <a:t>P</a:t>
            </a:r>
            <a:r>
              <a:rPr lang="en-US" sz="3200" b="1" dirty="0">
                <a:solidFill>
                  <a:schemeClr val="accent2"/>
                </a:solidFill>
                <a:latin typeface="华文楷体" panose="02010600040101010101" pitchFamily="2" charset="-122"/>
                <a:ea typeface="华文楷体" panose="02010600040101010101" pitchFamily="2" charset="-122"/>
                <a:sym typeface="+mn-ea"/>
              </a:rPr>
              <a:t>P</a:t>
            </a:r>
            <a:r>
              <a:rPr sz="3200" b="1" dirty="0">
                <a:solidFill>
                  <a:schemeClr val="accent2"/>
                </a:solidFill>
                <a:latin typeface="华文楷体" panose="02010600040101010101" pitchFamily="2" charset="-122"/>
                <a:ea typeface="华文楷体" panose="02010600040101010101" pitchFamily="2" charset="-122"/>
                <a:sym typeface="+mn-ea"/>
              </a:rPr>
              <a:t>.10-12</a:t>
            </a:r>
            <a:endParaRPr lang="zh-CN" altLang="en-US" sz="32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7220" y="117693"/>
            <a:ext cx="11616612" cy="6740307"/>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认识的本质、特征和过程</a:t>
            </a:r>
            <a:r>
              <a:rPr lang="en-US" altLang="zh-CN" sz="3600" b="1" dirty="0">
                <a:solidFill>
                  <a:schemeClr val="accent2"/>
                </a:solidFill>
                <a:latin typeface="华文楷体" panose="02010600040101010101" pitchFamily="2" charset="-122"/>
                <a:ea typeface="华文楷体" panose="02010600040101010101" pitchFamily="2" charset="-122"/>
                <a:sym typeface="+mn-ea"/>
              </a:rPr>
              <a:t>PP.65-70</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）认识的本质</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kern="0" noProof="0" dirty="0">
                <a:ln>
                  <a:noFill/>
                </a:ln>
                <a:effectLst/>
                <a:uLnTx/>
                <a:uFillTx/>
                <a:latin typeface="华文楷体" panose="02010600040101010101" pitchFamily="2" charset="-122"/>
                <a:ea typeface="华文楷体" panose="02010600040101010101" pitchFamily="2" charset="-122"/>
                <a:sym typeface="+mn-ea"/>
              </a:rPr>
              <a:t>        辩证唯物主义认为，认识的本质是主体在实践基础上对客体的能动反映。</a:t>
            </a:r>
            <a:endParaRPr lang="en-US" altLang="zh-CN" sz="26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2</a:t>
            </a:r>
            <a:r>
              <a:rPr lang="zh-CN" altLang="en-US" sz="2800" b="1" kern="0" dirty="0">
                <a:latin typeface="华文楷体" panose="02010600040101010101" pitchFamily="2" charset="-122"/>
                <a:ea typeface="华文楷体" panose="02010600040101010101" pitchFamily="2" charset="-122"/>
                <a:sym typeface="+mn-ea"/>
              </a:rPr>
              <a:t>）认识</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具有反映性和能动创造性两个</a:t>
            </a:r>
            <a:r>
              <a:rPr lang="zh-CN" altLang="en-US" sz="2800" b="1" kern="0" dirty="0">
                <a:latin typeface="华文楷体" panose="02010600040101010101" pitchFamily="2" charset="-122"/>
                <a:ea typeface="华文楷体" panose="02010600040101010101" pitchFamily="2" charset="-122"/>
                <a:sym typeface="+mn-ea"/>
              </a:rPr>
              <a:t>特征</a:t>
            </a:r>
            <a:endParaRPr lang="en-US" altLang="zh-CN" sz="28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dirty="0">
                <a:latin typeface="华文楷体" panose="02010600040101010101" pitchFamily="2" charset="-122"/>
                <a:ea typeface="华文楷体" panose="02010600040101010101" pitchFamily="2" charset="-122"/>
                <a:sym typeface="+mn-ea"/>
              </a:rPr>
              <a:t>        </a:t>
            </a:r>
            <a:r>
              <a:rPr lang="zh-CN" altLang="en-US" sz="2600" kern="0" dirty="0">
                <a:latin typeface="华文楷体" panose="02010600040101010101" pitchFamily="2" charset="-122"/>
                <a:ea typeface="华文楷体" panose="02010600040101010101" pitchFamily="2" charset="-122"/>
                <a:sym typeface="+mn-ea"/>
              </a:rPr>
              <a:t>第一，认识的反映特性是人类认识的基本规定性，指人的认识必然以客观事物为原型，在思维中再现或摹写客观事物的状态、属性和本质。</a:t>
            </a:r>
            <a:endParaRPr lang="en-US" altLang="zh-CN" sz="26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600" kern="0" dirty="0">
                <a:latin typeface="华文楷体" panose="02010600040101010101" pitchFamily="2" charset="-122"/>
                <a:ea typeface="华文楷体" panose="02010600040101010101" pitchFamily="2" charset="-122"/>
                <a:sym typeface="+mn-ea"/>
              </a:rPr>
              <a:t>第二，</a:t>
            </a:r>
            <a:r>
              <a:rPr lang="zh-CN" altLang="en-US" sz="2600" kern="0" noProof="0" dirty="0">
                <a:ln>
                  <a:noFill/>
                </a:ln>
                <a:effectLst/>
                <a:uLnTx/>
                <a:uFillTx/>
                <a:latin typeface="华文楷体" panose="02010600040101010101" pitchFamily="2" charset="-122"/>
                <a:ea typeface="华文楷体" panose="02010600040101010101" pitchFamily="2" charset="-122"/>
                <a:sym typeface="+mn-ea"/>
              </a:rPr>
              <a:t>认识的能动创造性，指人的认识不是简单直接的“摹写”，而是包括统摄杂多感觉经验“创造”感性认识，以及思辨加工感性认识“创造”理性认识，进而“创造”创新性理想模型或理念等能动的创造性过程。</a:t>
            </a:r>
            <a:endParaRPr lang="en-US" altLang="zh-CN" sz="26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kern="0" noProof="0" dirty="0">
                <a:latin typeface="华文楷体" panose="02010600040101010101" pitchFamily="2" charset="-122"/>
                <a:ea typeface="华文楷体" panose="02010600040101010101" pitchFamily="2" charset="-122"/>
                <a:sym typeface="+mn-ea"/>
              </a:rPr>
              <a:t>        </a:t>
            </a:r>
            <a:r>
              <a:rPr lang="zh-CN" altLang="en-US" sz="2600" kern="0" noProof="0" dirty="0">
                <a:latin typeface="华文楷体" panose="02010600040101010101" pitchFamily="2" charset="-122"/>
                <a:ea typeface="华文楷体" panose="02010600040101010101" pitchFamily="2" charset="-122"/>
                <a:sym typeface="+mn-ea"/>
              </a:rPr>
              <a:t>第三，创造离不开反映，创造存在于反映之中；反映也离不开创造，反映是在创造过程中实现的。</a:t>
            </a:r>
            <a:endParaRPr lang="en-US" altLang="zh-CN" sz="26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3</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）认识的过程</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dirty="0">
                <a:latin typeface="微软雅黑" panose="020B0503020204020204" charset="-122"/>
                <a:ea typeface="微软雅黑" panose="020B0503020204020204" charset="-122"/>
                <a:cs typeface="微软雅黑" panose="020B0503020204020204" charset="-122"/>
              </a:rPr>
              <a:t>   </a:t>
            </a:r>
            <a:r>
              <a:rPr lang="zh-CN" altLang="en-US" sz="2600" b="1" dirty="0">
                <a:latin typeface="华文楷体" panose="02010600040101010101" pitchFamily="2" charset="-122"/>
                <a:ea typeface="华文楷体" panose="02010600040101010101" pitchFamily="2" charset="-122"/>
                <a:cs typeface="+mn-ea"/>
              </a:rPr>
              <a:t>    </a:t>
            </a:r>
            <a:r>
              <a:rPr lang="zh-CN" altLang="en-US" sz="2600" dirty="0">
                <a:latin typeface="华文楷体" panose="02010600040101010101" pitchFamily="2" charset="-122"/>
                <a:ea typeface="华文楷体" panose="02010600040101010101" pitchFamily="2" charset="-122"/>
                <a:cs typeface="+mn-ea"/>
              </a:rPr>
              <a:t>认识的过程由两个阶段或两次</a:t>
            </a:r>
            <a:r>
              <a:rPr lang="en-US" altLang="zh-CN" sz="2600" dirty="0">
                <a:latin typeface="华文楷体" panose="02010600040101010101" pitchFamily="2" charset="-122"/>
                <a:ea typeface="华文楷体" panose="02010600040101010101" pitchFamily="2" charset="-122"/>
                <a:cs typeface="+mn-ea"/>
              </a:rPr>
              <a:t>“</a:t>
            </a:r>
            <a:r>
              <a:rPr lang="zh-CN" altLang="en-US" sz="2600" dirty="0">
                <a:latin typeface="华文楷体" panose="02010600040101010101" pitchFamily="2" charset="-122"/>
                <a:ea typeface="华文楷体" panose="02010600040101010101" pitchFamily="2" charset="-122"/>
                <a:cs typeface="+mn-ea"/>
              </a:rPr>
              <a:t>飞跃</a:t>
            </a:r>
            <a:r>
              <a:rPr lang="en-US" altLang="zh-CN" sz="2600" dirty="0">
                <a:latin typeface="华文楷体" panose="02010600040101010101" pitchFamily="2" charset="-122"/>
                <a:ea typeface="华文楷体" panose="02010600040101010101" pitchFamily="2" charset="-122"/>
                <a:cs typeface="+mn-ea"/>
              </a:rPr>
              <a:t>”</a:t>
            </a:r>
            <a:r>
              <a:rPr lang="zh-CN" altLang="en-US" sz="2600" dirty="0">
                <a:latin typeface="华文楷体" panose="02010600040101010101" pitchFamily="2" charset="-122"/>
                <a:ea typeface="华文楷体" panose="02010600040101010101" pitchFamily="2" charset="-122"/>
                <a:cs typeface="+mn-ea"/>
              </a:rPr>
              <a:t>构成。认识的过程首先是从实践到认识的飞跃。这个过程主要表现为在实践基础上认识活动由感性认识能动地飞跃到理性认识。从认识到实践，是认识过程的第二个阶段，即由精神到物质的阶段，由思想到存在的阶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4.</a:t>
            </a:r>
            <a:r>
              <a:rPr lang="zh-CN" altLang="en-US" sz="3600" b="1" dirty="0">
                <a:latin typeface="华文楷体" panose="02010600040101010101" pitchFamily="2" charset="-122"/>
                <a:ea typeface="华文楷体" panose="02010600040101010101" pitchFamily="2" charset="-122"/>
                <a:sym typeface="+mn-ea"/>
              </a:rPr>
              <a:t>感性认识和理性认识</a:t>
            </a:r>
            <a:r>
              <a:rPr lang="en-US" altLang="zh-CN" sz="3600" b="1" dirty="0">
                <a:solidFill>
                  <a:schemeClr val="accent2"/>
                </a:solidFill>
                <a:latin typeface="华文楷体" panose="02010600040101010101" pitchFamily="2" charset="-122"/>
                <a:ea typeface="华文楷体" panose="02010600040101010101" pitchFamily="2" charset="-122"/>
                <a:sym typeface="+mn-ea"/>
              </a:rPr>
              <a:t>PP.67-69</a:t>
            </a:r>
            <a:endParaRPr lang="en-US" altLang="zh-CN" sz="3600" b="1" kern="0" noProof="0" dirty="0">
              <a:ln>
                <a:noFill/>
              </a:ln>
              <a:solidFill>
                <a:srgbClr val="C47546"/>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3</a:t>
            </a:r>
            <a:r>
              <a:rPr lang="zh-CN" altLang="en-US" sz="2800" b="1" dirty="0">
                <a:latin typeface="华文楷体" panose="02010600040101010101" pitchFamily="2" charset="-122"/>
                <a:ea typeface="华文楷体" panose="02010600040101010101" pitchFamily="2" charset="-122"/>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华文楷体" panose="02010600040101010101" pitchFamily="2" charset="-122"/>
                <a:ea typeface="华文楷体" panose="02010600040101010101" pitchFamily="2" charset="-122"/>
                <a:cs typeface="微软雅黑" panose="020B0503020204020204" charset="-122"/>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第三，两者相互渗透、相互包含。</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018" y="684121"/>
            <a:ext cx="11131518" cy="4955203"/>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5.</a:t>
            </a:r>
            <a:r>
              <a:rPr lang="en-US" altLang="zh-CN" sz="3600" b="1" dirty="0" err="1">
                <a:latin typeface="华文楷体" panose="02010600040101010101" pitchFamily="2" charset="-122"/>
                <a:ea typeface="华文楷体" panose="02010600040101010101" pitchFamily="2" charset="-122"/>
                <a:sym typeface="+mn-ea"/>
              </a:rPr>
              <a:t>真理</a:t>
            </a:r>
            <a:r>
              <a:rPr lang="zh-CN" altLang="en-US" sz="3600" b="1" dirty="0">
                <a:latin typeface="华文楷体" panose="02010600040101010101" pitchFamily="2" charset="-122"/>
                <a:ea typeface="华文楷体" panose="02010600040101010101" pitchFamily="2" charset="-122"/>
                <a:sym typeface="+mn-ea"/>
              </a:rPr>
              <a:t>及其客观性、绝对性和相对性</a:t>
            </a:r>
            <a:r>
              <a:rPr lang="en-US" altLang="zh-CN" sz="3600" b="1" dirty="0">
                <a:solidFill>
                  <a:schemeClr val="accent2"/>
                </a:solidFill>
                <a:latin typeface="华文楷体" panose="02010600040101010101" pitchFamily="2" charset="-122"/>
                <a:ea typeface="华文楷体" panose="02010600040101010101" pitchFamily="2" charset="-122"/>
                <a:sym typeface="+mn-ea"/>
              </a:rPr>
              <a:t>PP.75-77</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）真理及其客观性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真理是标志主观与客观相符合的哲学范畴，是对客观事物及其规律的正确反映。</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zh-CN" altLang="en-US" sz="2800" dirty="0">
                <a:ea typeface="华文楷体" panose="02010600040101010101" pitchFamily="2" charset="-122"/>
              </a:rPr>
              <a:t>        </a:t>
            </a:r>
            <a:r>
              <a:rPr lang="zh-CN" altLang="en-US" sz="2800" kern="0" dirty="0">
                <a:latin typeface="华文楷体" panose="02010600040101010101" pitchFamily="2" charset="-122"/>
                <a:ea typeface="华文楷体" panose="02010600040101010101" pitchFamily="2" charset="-122"/>
                <a:sym typeface="+mn-ea"/>
              </a:rPr>
              <a:t>真理的客观性指真理的内容是对客观事物及其规律的正确反映，真理中包含着不依赖于人和人的意识的客观内容。</a:t>
            </a:r>
          </a:p>
          <a:p>
            <a:pPr lvl="0" algn="just" eaLnBrk="0" fontAlgn="base" hangingPunct="0">
              <a:spcBef>
                <a:spcPct val="0"/>
              </a:spcBef>
              <a:spcAft>
                <a:spcPct val="0"/>
              </a:spcAft>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）真理的</a:t>
            </a:r>
            <a:r>
              <a:rPr lang="zh-CN" altLang="en-US" sz="2800" b="1" dirty="0">
                <a:latin typeface="华文楷体" panose="02010600040101010101" pitchFamily="2" charset="-122"/>
                <a:ea typeface="华文楷体" panose="02010600040101010101" pitchFamily="2" charset="-122"/>
                <a:sym typeface="+mn-ea"/>
              </a:rPr>
              <a:t>绝对性和相对性</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真理的绝对性</a:t>
            </a:r>
            <a:r>
              <a:rPr lang="en-US" altLang="zh-CN" sz="2800" kern="0" dirty="0">
                <a:latin typeface="华文楷体" panose="02010600040101010101" pitchFamily="2" charset="-122"/>
                <a:ea typeface="华文楷体" panose="02010600040101010101" pitchFamily="2" charset="-122"/>
                <a:sym typeface="+mn-ea"/>
              </a:rPr>
              <a:t>:</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指真理标志着主客观的统一和真理发展的无限性。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        真理的相对性</a:t>
            </a:r>
            <a:r>
              <a:rPr lang="en-US" altLang="zh-CN" sz="2800" kern="0" noProof="0" dirty="0">
                <a:ln>
                  <a:noFill/>
                </a:ln>
                <a:effectLst/>
                <a:uLnTx/>
                <a:uFillTx/>
                <a:latin typeface="华文楷体" panose="02010600040101010101" pitchFamily="2" charset="-122"/>
                <a:ea typeface="华文楷体" panose="02010600040101010101" pitchFamily="2" charset="-122"/>
                <a:sym typeface="+mn-ea"/>
              </a:rPr>
              <a:t>:</a:t>
            </a:r>
            <a:r>
              <a:rPr lang="zh-CN" altLang="en-US" sz="2800" kern="0" noProof="0" dirty="0">
                <a:latin typeface="华文楷体" panose="02010600040101010101" pitchFamily="2" charset="-122"/>
                <a:ea typeface="华文楷体" panose="02010600040101010101" pitchFamily="2" charset="-122"/>
                <a:sym typeface="+mn-ea"/>
              </a:rPr>
              <a:t>指人们在一定条件下对客观事物及其本质和发展规律的正确认识总是有限的、不完善的。</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atin typeface="华文楷体" panose="02010600040101010101" pitchFamily="2" charset="-122"/>
                <a:ea typeface="华文楷体" panose="02010600040101010101" pitchFamily="2" charset="-122"/>
                <a:sym typeface="+mn-ea"/>
              </a:rPr>
              <a:t>        真理的绝对性和相对性的关系</a:t>
            </a:r>
            <a:r>
              <a:rPr lang="en-US" altLang="zh-CN" sz="2800" kern="0" noProof="0" dirty="0">
                <a:latin typeface="华文楷体" panose="02010600040101010101" pitchFamily="2" charset="-122"/>
                <a:ea typeface="华文楷体" panose="02010600040101010101" pitchFamily="2" charset="-122"/>
                <a:sym typeface="+mn-ea"/>
              </a:rPr>
              <a:t>:</a:t>
            </a:r>
            <a:r>
              <a:rPr lang="zh-CN" altLang="en-US" sz="2800" kern="0" noProof="0" dirty="0">
                <a:latin typeface="华文楷体" panose="02010600040101010101" pitchFamily="2" charset="-122"/>
                <a:ea typeface="华文楷体" panose="02010600040101010101" pitchFamily="2" charset="-122"/>
                <a:sym typeface="+mn-ea"/>
              </a:rPr>
              <a:t>相互依存、相互包含</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495427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600" b="1" dirty="0">
                <a:latin typeface="华文楷体" panose="02010600040101010101" pitchFamily="2" charset="-122"/>
                <a:ea typeface="华文楷体" panose="02010600040101010101" pitchFamily="2" charset="-122"/>
                <a:sym typeface="+mn-ea"/>
              </a:rPr>
              <a:t>真理的检验标准</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dirty="0">
                <a:solidFill>
                  <a:schemeClr val="accent2"/>
                </a:solidFill>
                <a:latin typeface="华文楷体" panose="02010600040101010101" pitchFamily="2" charset="-122"/>
                <a:ea typeface="华文楷体" panose="02010600040101010101" pitchFamily="2" charset="-122"/>
                <a:sym typeface="+mn-ea"/>
              </a:rPr>
              <a:t>.</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83-85</a:t>
            </a:r>
          </a:p>
          <a:p>
            <a:pPr lvl="0" algn="just" eaLnBrk="0" fontAlgn="base" hangingPunct="0">
              <a:spcBef>
                <a:spcPct val="0"/>
              </a:spcBef>
              <a:spcAft>
                <a:spcPct val="0"/>
              </a:spcAft>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）实践是检验真理的唯一标准的原因</a:t>
            </a:r>
            <a:endParaRPr lang="en-US" altLang="zh-CN"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mn-ea"/>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第一，从真理的本性看，真理的本性在于主观与客观相符合，只有作为主客观联系桥梁的实践才能充当检验真理的标准。</a:t>
            </a:r>
            <a:endParaRPr kumimoji="0" lang="en-US" altLang="zh-CN" sz="28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2</a:t>
            </a:r>
            <a:r>
              <a:rPr lang="zh-CN" altLang="en-US" sz="2800" b="1" dirty="0">
                <a:latin typeface="华文楷体" panose="02010600040101010101" pitchFamily="2" charset="-122"/>
                <a:ea typeface="华文楷体" panose="02010600040101010101" pitchFamily="2" charset="-122"/>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华文楷体" panose="02010600040101010101" pitchFamily="2" charset="-122"/>
                <a:ea typeface="华文楷体" panose="02010600040101010101" pitchFamily="2" charset="-122"/>
                <a:cs typeface="+mn-ea"/>
              </a:rPr>
              <a:t>        第二，实践标准的不确定性即相对性，是指实践作为检验真理标准的条件性。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1047115"/>
            <a:ext cx="11506200" cy="4955203"/>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600" b="1" dirty="0">
                <a:latin typeface="华文楷体" panose="02010600040101010101" pitchFamily="2" charset="-122"/>
                <a:ea typeface="华文楷体" panose="02010600040101010101" pitchFamily="2" charset="-122"/>
                <a:sym typeface="+mn-ea"/>
              </a:rPr>
              <a:t>价值及其基本特性</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PP.86-88</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第四、价值的社会历史性。</a:t>
            </a:r>
            <a:endParaRPr lang="en-US" altLang="zh-CN"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238" y="784473"/>
            <a:ext cx="11691257" cy="5078313"/>
          </a:xfrm>
          <a:prstGeom prst="rect">
            <a:avLst/>
          </a:prstGeom>
          <a:noFill/>
        </p:spPr>
        <p:txBody>
          <a:bodyPr wrap="square" rtlCol="0">
            <a:spAutoFit/>
          </a:bodyPr>
          <a:lstStyle/>
          <a:p>
            <a:pPr algn="just" eaLnBrk="0" fontAlgn="base" hangingPunct="0">
              <a:spcBef>
                <a:spcPct val="0"/>
              </a:spcBef>
              <a:spcAft>
                <a:spcPct val="0"/>
              </a:spcAft>
              <a:defRPr/>
            </a:pPr>
            <a:r>
              <a:rPr lang="en-US" altLang="zh-CN" sz="3600" b="1" kern="0" noProof="0" dirty="0">
                <a:ln>
                  <a:noFill/>
                </a:ln>
                <a:solidFill>
                  <a:srgbClr val="000000"/>
                </a:solidFill>
                <a:effectLst/>
                <a:uLnTx/>
                <a:uFillTx/>
                <a:latin typeface="华文楷体" panose="02010600040101010101" pitchFamily="2" charset="-122"/>
                <a:ea typeface="华文楷体" panose="02010600040101010101" pitchFamily="2" charset="-122"/>
                <a:cs typeface="+mn-ea"/>
                <a:sym typeface="+mn-ea"/>
              </a:rPr>
              <a:t>8.一切从实际出发</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PP.97-100</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sym typeface="+mn-ea"/>
              </a:rPr>
              <a:t>（</a:t>
            </a:r>
            <a:r>
              <a:rPr lang="en-US" altLang="zh-CN" sz="2800" b="1" dirty="0">
                <a:latin typeface="华文楷体" panose="02010600040101010101" pitchFamily="2" charset="-122"/>
                <a:ea typeface="华文楷体" panose="02010600040101010101" pitchFamily="2" charset="-122"/>
                <a:cs typeface="+mn-ea"/>
                <a:sym typeface="+mn-ea"/>
              </a:rPr>
              <a:t>1</a:t>
            </a:r>
            <a:r>
              <a:rPr lang="zh-CN" altLang="en-US" sz="2800" b="1" dirty="0">
                <a:latin typeface="华文楷体" panose="02010600040101010101" pitchFamily="2" charset="-122"/>
                <a:ea typeface="华文楷体" panose="02010600040101010101" pitchFamily="2" charset="-122"/>
                <a:cs typeface="+mn-ea"/>
                <a:sym typeface="+mn-ea"/>
              </a:rPr>
              <a:t>）一切</a:t>
            </a:r>
            <a:r>
              <a:rPr lang="zh-CN" altLang="en-US" sz="2800" b="1" kern="0" noProof="0" dirty="0">
                <a:ln>
                  <a:noFill/>
                </a:ln>
                <a:effectLst/>
                <a:uLnTx/>
                <a:uFillTx/>
                <a:latin typeface="华文楷体" panose="02010600040101010101" pitchFamily="2" charset="-122"/>
                <a:ea typeface="华文楷体" panose="02010600040101010101" pitchFamily="2" charset="-122"/>
                <a:cs typeface="+mn-ea"/>
                <a:sym typeface="+mn-ea"/>
              </a:rPr>
              <a:t>从实际出发是马克思主义认识论的根本要求</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一切从实际出发，就是要把客观存在的事物作为观察和处理问题的根本出发点，这是马克思主义认识论的根本要求和具体体现。</a:t>
            </a:r>
            <a:r>
              <a:rPr lang="en-US" altLang="zh-CN" sz="2800" kern="0" dirty="0">
                <a:latin typeface="华文楷体" panose="02010600040101010101" pitchFamily="2" charset="-122"/>
                <a:ea typeface="华文楷体" panose="02010600040101010101" pitchFamily="2" charset="-122"/>
                <a:cs typeface="+mn-ea"/>
                <a:sym typeface="+mn-ea"/>
              </a:rPr>
              <a:t>   </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kern="0" noProof="0" dirty="0">
                <a:ln>
                  <a:noFill/>
                </a:ln>
                <a:effectLst/>
                <a:uLnTx/>
                <a:uFillTx/>
                <a:latin typeface="华文楷体" panose="02010600040101010101" pitchFamily="2" charset="-122"/>
                <a:ea typeface="华文楷体" panose="02010600040101010101" pitchFamily="2" charset="-122"/>
                <a:cs typeface="+mn-ea"/>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从实际出发，关键是注重事实，从事实出发。</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2</a:t>
            </a:r>
            <a:r>
              <a:rPr lang="zh-CN" altLang="en-US" sz="2800" b="1" dirty="0">
                <a:latin typeface="华文楷体" panose="02010600040101010101" pitchFamily="2" charset="-122"/>
                <a:ea typeface="华文楷体" panose="02010600040101010101" pitchFamily="2" charset="-122"/>
                <a:cs typeface="+mn-ea"/>
              </a:rPr>
              <a:t>）实事求是是中国共产党思想路线的核心</a:t>
            </a:r>
            <a:endParaRPr lang="en-US" altLang="zh-CN" sz="2800" b="1" dirty="0">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思想路线就是人们在实践活动中用以指导行动的基本原则和方法，是一定的世界观和方法论在实际工作中的运用和贯彻。</a:t>
            </a:r>
            <a:endParaRPr lang="en-US" altLang="zh-CN" sz="2800" dirty="0">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中国共产党在领导人民进行革命、建设、改革的长期实践中，逐步形成和确立了一条正确的思想路线，其基本内涵是：一切从实际出发，理论联系实际，实事求是，在实践中检验和发展真理。其核心是实事求是。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7688" y="357058"/>
            <a:ext cx="10389235" cy="6055504"/>
          </a:xfrm>
          <a:prstGeom prst="rect">
            <a:avLst/>
          </a:prstGeom>
          <a:noFill/>
        </p:spPr>
        <p:txBody>
          <a:bodyPr wrap="square" rtlCol="0">
            <a:spAutoFit/>
          </a:bodyPr>
          <a:lstStyle/>
          <a:p>
            <a:pPr marR="0" lvl="0" indent="0" algn="ctr" fontAlgn="base">
              <a:lnSpc>
                <a:spcPct val="100000"/>
              </a:lnSpc>
              <a:spcBef>
                <a:spcPct val="0"/>
              </a:spcBef>
              <a:spcAft>
                <a:spcPts val="1200"/>
              </a:spcAft>
              <a:buClrTx/>
              <a:buSzTx/>
              <a:defRPr/>
            </a:pPr>
            <a:r>
              <a:rPr lang="zh-CN" altLang="en-US" sz="4000" b="1" dirty="0">
                <a:solidFill>
                  <a:schemeClr val="tx2"/>
                </a:solidFill>
                <a:latin typeface="华文楷体" panose="02010600040101010101" pitchFamily="2" charset="-122"/>
                <a:ea typeface="华文楷体" panose="02010600040101010101" pitchFamily="2" charset="-122"/>
                <a:sym typeface="+mn-ea"/>
              </a:rPr>
              <a:t>第三章</a:t>
            </a:r>
            <a:endParaRPr lang="en-US" altLang="zh-CN" sz="4000" b="1" dirty="0">
              <a:solidFill>
                <a:schemeClr val="tx2"/>
              </a:solidFill>
              <a:latin typeface="华文楷体" panose="02010600040101010101" pitchFamily="2" charset="-122"/>
              <a:ea typeface="华文楷体" panose="02010600040101010101" pitchFamily="2" charset="-122"/>
              <a:sym typeface="+mn-ea"/>
            </a:endParaRPr>
          </a:p>
          <a:p>
            <a:pPr lvl="0" algn="just"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社会存在与社会意识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PP.107-113</a:t>
            </a:r>
          </a:p>
          <a:p>
            <a:pPr lvl="0" algn="just"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生产力与生产关系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PP.116-121</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经济基础与上层建筑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PP.121-125</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4.</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社会形态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PP.126-129</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5.</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社会基本矛盾与社会主要矛盾</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PP.129-137</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阶级及阶级斗争</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PP.137-139</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改革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PP.142-144</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科学技术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PP.144-147</a:t>
            </a:r>
          </a:p>
          <a:p>
            <a:pPr lvl="0" eaLnBrk="0" fontAlgn="base" hangingPunct="0">
              <a:lnSpc>
                <a:spcPts val="4500"/>
              </a:lnSpc>
              <a:spcBef>
                <a:spcPct val="0"/>
              </a:spcBef>
              <a:spcAft>
                <a:spcPct val="0"/>
              </a:spcAft>
              <a:defRPr/>
            </a:pPr>
            <a:r>
              <a:rPr lang="en-US" altLang="zh-CN"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9.</a:t>
            </a:r>
            <a:r>
              <a:rPr lang="zh-CN" altLang="en-US" sz="3200" b="1" kern="0" dirty="0">
                <a:solidFill>
                  <a:prstClr val="black"/>
                </a:solidFill>
                <a:latin typeface="华文楷体" panose="02010600040101010101" pitchFamily="2" charset="-122"/>
                <a:ea typeface="华文楷体" panose="02010600040101010101" pitchFamily="2" charset="-122"/>
                <a:cs typeface="宋体" panose="02010600030101010101" pitchFamily="2" charset="-122"/>
                <a:sym typeface="+mn-ea"/>
              </a:rPr>
              <a:t>人民群众 </a:t>
            </a:r>
            <a:r>
              <a:rPr lang="en-US" altLang="zh-CN" sz="32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PP.150-151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2472" y="339620"/>
            <a:ext cx="10972799" cy="6001643"/>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社会存在与社会意识</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PP.107-113</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1</a:t>
            </a:r>
            <a:r>
              <a:rPr lang="en-US" altLang="zh-CN" sz="2800" b="1" kern="0" dirty="0">
                <a:latin typeface="华文楷体" panose="02010600040101010101" pitchFamily="2" charset="-122"/>
                <a:ea typeface="华文楷体" panose="02010600040101010101" pitchFamily="2" charset="-122"/>
                <a:sym typeface="+mn-ea"/>
              </a:rPr>
              <a:t>)</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社会存在即社会物质生活条件，是社会生活的物质方面，主要包括自然地理环境、人口因素和物质生产方式。</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2</a:t>
            </a:r>
            <a:r>
              <a:rPr lang="en-US" altLang="zh-CN" sz="2800" b="1" kern="0" dirty="0">
                <a:latin typeface="华文楷体" panose="02010600040101010101" pitchFamily="2" charset="-122"/>
                <a:ea typeface="华文楷体" panose="02010600040101010101" pitchFamily="2" charset="-122"/>
                <a:sym typeface="+mn-ea"/>
              </a:rPr>
              <a:t>)</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社会意识是社会</a:t>
            </a:r>
            <a:r>
              <a:rPr lang="zh-CN" altLang="en-US" sz="2400" kern="0" dirty="0">
                <a:latin typeface="华文楷体" panose="02010600040101010101" pitchFamily="2" charset="-122"/>
                <a:ea typeface="华文楷体" panose="02010600040101010101" pitchFamily="2" charset="-122"/>
                <a:sym typeface="+mn-ea"/>
              </a:rPr>
              <a:t>生活</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的精神方面，是社会存在的反映。社会意识分为社会心理和社会意识形式，前者是低层次的，后者是高层次的。社会意识形式又分为社会意识形态和非社会意识形态。其中意识形态是反映社会经济关系、阶级关系的社会意识，主要包括政治法律思想、道德、艺术、宗教、哲学等。</a:t>
            </a:r>
            <a:endParaRPr lang="en-US" altLang="zh-CN" sz="24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(3)</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社会存在决定社会意识，社会意识是社会存在的反映，并反作用于社会存在。</a:t>
            </a:r>
          </a:p>
          <a:p>
            <a:pPr lvl="0" algn="just" eaLnBrk="0" fontAlgn="base" hangingPunct="0">
              <a:spcBef>
                <a:spcPct val="0"/>
              </a:spcBef>
              <a:spcAft>
                <a:spcPct val="0"/>
              </a:spcAft>
              <a:defRPr/>
            </a:pPr>
            <a:r>
              <a:rPr lang="zh-CN" altLang="en-US" sz="2400" kern="0" noProof="0" dirty="0">
                <a:ln>
                  <a:noFill/>
                </a:ln>
                <a:solidFill>
                  <a:srgbClr val="2F2F2F"/>
                </a:solidFill>
                <a:effectLst/>
                <a:uLnTx/>
                <a:uFillTx/>
                <a:latin typeface="华文楷体" panose="02010600040101010101" pitchFamily="2" charset="-122"/>
                <a:ea typeface="华文楷体" panose="02010600040101010101" pitchFamily="2" charset="-122"/>
                <a:sym typeface="+mn-ea"/>
              </a:rPr>
              <a:t>        社会意识具有一定的相对独立性：第一，社会意识与社会发展的不完全同步性和不平衡性。第二，社会意识内部各种形式之间的相互影响及各自具有的历史继承性。第三，社会意识对社会存在能动的反作用</a:t>
            </a:r>
            <a:r>
              <a:rPr lang="zh-CN" altLang="en-US" sz="2400" kern="0" dirty="0">
                <a:solidFill>
                  <a:srgbClr val="2F2F2F"/>
                </a:solidFill>
                <a:latin typeface="华文楷体" panose="02010600040101010101" pitchFamily="2" charset="-122"/>
                <a:ea typeface="华文楷体" panose="02010600040101010101" pitchFamily="2"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6001643"/>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生产力与生产关系 </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PP.116-121</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）生产力及其基本要素</a:t>
            </a:r>
            <a:endParaRPr lang="en-US" altLang="zh-CN" sz="28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        生产力是人类在生产实践中形成的改造和影响自然以使其适合社会需要的物质力量。</a:t>
            </a:r>
            <a:endParaRPr lang="en-US" altLang="zh-CN" sz="2400"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生产力的基本要素包括：劳动资料（也称劳动手段）、劳动对象和劳动者。</a:t>
            </a:r>
            <a:endParaRPr lang="en-US" altLang="zh-CN" sz="2400"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2</a:t>
            </a:r>
            <a:r>
              <a:rPr lang="zh-CN" altLang="en-US" sz="2800" b="1" kern="0" dirty="0">
                <a:latin typeface="华文楷体" panose="02010600040101010101" pitchFamily="2" charset="-122"/>
                <a:ea typeface="华文楷体" panose="02010600040101010101" pitchFamily="2" charset="-122"/>
                <a:sym typeface="+mn-ea"/>
              </a:rPr>
              <a:t>）生产关系及其基本类型</a:t>
            </a:r>
            <a:endParaRPr lang="en-US" altLang="zh-CN" sz="2800" b="1"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生产关系是人们在物质生产过程中形成的不以人的意志为转移的经济关系。</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sym typeface="+mn-ea"/>
              </a:rPr>
              <a:t>生产关系包括生产资料所有制、生产中人与人的关系和产品分配关系。生产资料所有制关系是最基本的、最具有决定意义的方面。</a:t>
            </a:r>
            <a:endParaRPr lang="en-US" altLang="zh-CN" sz="24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kern="0"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800" b="1" kern="0" dirty="0">
                <a:latin typeface="华文楷体" panose="02010600040101010101" pitchFamily="2" charset="-122"/>
                <a:ea typeface="华文楷体" panose="02010600040101010101" pitchFamily="2" charset="-122"/>
                <a:cs typeface="微软雅黑" panose="020B0503020204020204" charset="-122"/>
                <a:sym typeface="+mn-ea"/>
              </a:rPr>
              <a:t>）“生产关系一定要适应生产力状况”的规律</a:t>
            </a:r>
            <a:endParaRPr lang="en-US" altLang="zh-CN" sz="2800" b="1"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第一，生产力决定生产关系；</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第二，生产关系对生产力具有能动的反作用；</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36550"/>
            <a:ext cx="11267440" cy="6555641"/>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经济基础与上层建筑</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PP.121-125</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经济基础是指由社会一定发展阶段的生产力所决定的生产关系的总和。</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）上层建筑</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上层建筑是建立在一定经济基础之上的意识形态以及与之相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b="1"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上层建筑一定要适合经济基础状况”的规律</a:t>
            </a:r>
            <a:endParaRPr lang="en-US" altLang="zh-CN" sz="2800" b="1"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经济基础决定上层建筑；</a:t>
            </a:r>
            <a:endParaRPr lang="en-US" altLang="zh-CN"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上层建筑反作用于经济基础；</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第三，经济基础与上层建筑相互作用构成二者的矛盾运动；</a:t>
            </a:r>
            <a:endParaRPr lang="en-US" altLang="zh-CN"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第四，</a:t>
            </a:r>
            <a:r>
              <a:rPr lang="zh-CN" altLang="en-US" sz="240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经济基础与上层建筑之间的内在联系，构成了“上层建筑一定要适合经济基础状况”的规律。</a:t>
            </a:r>
            <a:endParaRPr kumimoji="0" lang="en-US" altLang="zh-CN" sz="240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5990" y="285778"/>
            <a:ext cx="11731466" cy="6432530"/>
          </a:xfrm>
          <a:prstGeom prst="rect">
            <a:avLst/>
          </a:prstGeom>
          <a:noFill/>
        </p:spPr>
        <p:txBody>
          <a:bodyPr wrap="square" rtlCol="0">
            <a:spAutoFit/>
          </a:bodyPr>
          <a:lstStyle/>
          <a:p>
            <a:pPr algn="just" fontAlgn="base">
              <a:buNone/>
            </a:pPr>
            <a:r>
              <a:rPr sz="3600" b="1" dirty="0">
                <a:latin typeface="华文楷体" panose="02010600040101010101" pitchFamily="2" charset="-122"/>
                <a:ea typeface="华文楷体" panose="02010600040101010101" pitchFamily="2" charset="-122"/>
                <a:sym typeface="+mn-ea"/>
              </a:rPr>
              <a:t>1.</a:t>
            </a:r>
            <a:r>
              <a:rPr lang="zh-CN" sz="3600" b="1" dirty="0">
                <a:latin typeface="华文楷体" panose="02010600040101010101" pitchFamily="2" charset="-122"/>
                <a:ea typeface="华文楷体" panose="02010600040101010101" pitchFamily="2" charset="-122"/>
                <a:sym typeface="+mn-ea"/>
              </a:rPr>
              <a:t>马克思主义</a:t>
            </a:r>
            <a:r>
              <a:rPr lang="en-US" altLang="zh-CN"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strike="noStrike" noProof="1">
              <a:latin typeface="华文楷体" panose="02010600040101010101" pitchFamily="2" charset="-122"/>
              <a:ea typeface="华文楷体" panose="02010600040101010101" pitchFamily="2" charset="-122"/>
            </a:endParaRPr>
          </a:p>
          <a:p>
            <a:pPr marL="10160" indent="-10160" fontAlgn="base">
              <a:buNone/>
            </a:pPr>
            <a:r>
              <a:rPr sz="3600" b="1" dirty="0">
                <a:latin typeface="华文楷体" panose="02010600040101010101" pitchFamily="2" charset="-122"/>
                <a:ea typeface="华文楷体" panose="02010600040101010101" pitchFamily="2" charset="-122"/>
                <a:sym typeface="+mn-ea"/>
              </a:rPr>
              <a:t>  </a:t>
            </a:r>
            <a:r>
              <a:rPr lang="en-US" altLang="zh-CN" sz="3600" b="1" dirty="0">
                <a:latin typeface="华文楷体" panose="02010600040101010101" pitchFamily="2" charset="-122"/>
                <a:ea typeface="华文楷体" panose="02010600040101010101" pitchFamily="2" charset="-122"/>
                <a:sym typeface="+mn-ea"/>
              </a:rPr>
              <a:t>    </a:t>
            </a:r>
            <a:r>
              <a:rPr sz="2800" dirty="0">
                <a:latin typeface="华文楷体" panose="02010600040101010101" pitchFamily="2" charset="-122"/>
                <a:ea typeface="华文楷体" panose="02010600040101010101" pitchFamily="2" charset="-122"/>
                <a:sym typeface="+mn-ea"/>
              </a:rPr>
              <a:t>马克思主义是由马克思和恩格斯创立并为后继者所不断发展的科学理论体系，是关于自然、社会和人类思维发展一般规律的学说，是关于社会主义代替资本主义、最终实现共产主义的学说，是关于无产阶级解放、全人类解放和每个人</a:t>
            </a:r>
            <a:r>
              <a:rPr lang="zh-CN" altLang="en-US" sz="2800" dirty="0">
                <a:latin typeface="华文楷体" panose="02010600040101010101" pitchFamily="2" charset="-122"/>
                <a:ea typeface="华文楷体" panose="02010600040101010101" pitchFamily="2" charset="-122"/>
                <a:sym typeface="+mn-ea"/>
              </a:rPr>
              <a:t>自由而全面</a:t>
            </a:r>
            <a:r>
              <a:rPr sz="2800" dirty="0">
                <a:latin typeface="华文楷体" panose="02010600040101010101" pitchFamily="2" charset="-122"/>
                <a:ea typeface="华文楷体" panose="02010600040101010101" pitchFamily="2" charset="-122"/>
                <a:sym typeface="+mn-ea"/>
              </a:rPr>
              <a:t>发展的学说，是指引人民创造美好生活的行动指南。</a:t>
            </a:r>
            <a:endParaRPr lang="en-US" sz="2800" dirty="0">
              <a:latin typeface="华文楷体" panose="02010600040101010101" pitchFamily="2" charset="-122"/>
              <a:ea typeface="华文楷体" panose="02010600040101010101" pitchFamily="2" charset="-122"/>
              <a:sym typeface="+mn-ea"/>
            </a:endParaRPr>
          </a:p>
          <a:p>
            <a:pPr lvl="0" algn="just" fontAlgn="base"/>
            <a:r>
              <a:rPr lang="en-US" altLang="zh-CN" sz="3600" b="1" dirty="0">
                <a:solidFill>
                  <a:prstClr val="black"/>
                </a:solidFill>
                <a:latin typeface="华文楷体" panose="02010600040101010101" pitchFamily="2" charset="-122"/>
                <a:ea typeface="华文楷体" panose="02010600040101010101" pitchFamily="2" charset="-122"/>
                <a:sym typeface="+mn-ea"/>
              </a:rPr>
              <a:t>2.</a:t>
            </a:r>
            <a:r>
              <a:rPr lang="zh-CN" altLang="en-US" sz="3600" b="1" dirty="0">
                <a:solidFill>
                  <a:prstClr val="black"/>
                </a:solidFill>
                <a:latin typeface="华文楷体" panose="02010600040101010101" pitchFamily="2" charset="-122"/>
                <a:ea typeface="华文楷体" panose="02010600040101010101" pitchFamily="2" charset="-122"/>
                <a:sym typeface="+mn-ea"/>
              </a:rPr>
              <a:t>马克思主义的三个组成部分</a:t>
            </a:r>
            <a:r>
              <a:rPr lang="en-US" altLang="zh-CN" sz="3600" b="1" dirty="0">
                <a:solidFill>
                  <a:srgbClr val="ED7D31"/>
                </a:solidFill>
                <a:latin typeface="华文楷体" panose="02010600040101010101" pitchFamily="2" charset="-122"/>
                <a:ea typeface="华文楷体" panose="02010600040101010101" pitchFamily="2" charset="-122"/>
                <a:sym typeface="+mn-ea"/>
              </a:rPr>
              <a:t>P.2</a:t>
            </a:r>
            <a:endParaRPr lang="zh-CN" altLang="en-US" sz="3600" b="1" noProof="1">
              <a:solidFill>
                <a:prstClr val="black"/>
              </a:solidFill>
              <a:latin typeface="华文楷体" panose="02010600040101010101" pitchFamily="2" charset="-122"/>
              <a:ea typeface="华文楷体" panose="02010600040101010101" pitchFamily="2" charset="-122"/>
            </a:endParaRPr>
          </a:p>
          <a:p>
            <a:pPr marL="10160" lvl="0" indent="-10160" algn="just" fontAlgn="base"/>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lang="zh-CN" altLang="en-US" sz="2800" dirty="0">
                <a:solidFill>
                  <a:prstClr val="black"/>
                </a:solidFill>
                <a:latin typeface="华文楷体" panose="02010600040101010101" pitchFamily="2" charset="-122"/>
                <a:ea typeface="华文楷体" panose="02010600040101010101" pitchFamily="2" charset="-122"/>
                <a:sym typeface="+mn-ea"/>
              </a:rPr>
              <a:t>马克思主义的三个组成部分：马克思主义哲学、马克思主义政治经济学和科学社会主义。</a:t>
            </a:r>
            <a:endParaRPr lang="zh-CN" altLang="en-US" sz="2800" noProof="1">
              <a:solidFill>
                <a:prstClr val="black"/>
              </a:solidFill>
              <a:latin typeface="华文楷体" panose="02010600040101010101" pitchFamily="2" charset="-122"/>
              <a:ea typeface="华文楷体" panose="02010600040101010101" pitchFamily="2" charset="-122"/>
            </a:endParaRPr>
          </a:p>
          <a:p>
            <a:pPr marL="10160" lvl="0" indent="-10160" algn="just" fontAlgn="base"/>
            <a:r>
              <a:rPr lang="en-US" altLang="zh-CN" sz="3600" b="1" dirty="0">
                <a:solidFill>
                  <a:prstClr val="black"/>
                </a:solidFill>
                <a:latin typeface="华文楷体" panose="02010600040101010101" pitchFamily="2" charset="-122"/>
                <a:ea typeface="华文楷体" panose="02010600040101010101" pitchFamily="2" charset="-122"/>
                <a:sym typeface="+mn-ea"/>
              </a:rPr>
              <a:t>3.</a:t>
            </a:r>
            <a:r>
              <a:rPr lang="zh-CN" altLang="en-US" sz="3600" b="1" dirty="0">
                <a:solidFill>
                  <a:prstClr val="black"/>
                </a:solidFill>
                <a:latin typeface="华文楷体" panose="02010600040101010101" pitchFamily="2" charset="-122"/>
                <a:ea typeface="华文楷体" panose="02010600040101010101" pitchFamily="2" charset="-122"/>
                <a:sym typeface="+mn-ea"/>
              </a:rPr>
              <a:t>马克思主义基本原理</a:t>
            </a:r>
            <a:r>
              <a:rPr lang="en-US" altLang="zh-CN" sz="3600" b="1" dirty="0">
                <a:solidFill>
                  <a:srgbClr val="ED7D31"/>
                </a:solidFill>
                <a:latin typeface="华文楷体" panose="02010600040101010101" pitchFamily="2" charset="-122"/>
                <a:ea typeface="华文楷体" panose="02010600040101010101" pitchFamily="2" charset="-122"/>
                <a:sym typeface="+mn-ea"/>
              </a:rPr>
              <a:t>P.3</a:t>
            </a:r>
            <a:endParaRPr lang="zh-CN" altLang="en-US" sz="3600" b="1" noProof="1">
              <a:solidFill>
                <a:srgbClr val="ED7D31"/>
              </a:solidFill>
              <a:latin typeface="华文楷体" panose="02010600040101010101" pitchFamily="2" charset="-122"/>
              <a:ea typeface="华文楷体" panose="02010600040101010101" pitchFamily="2" charset="-122"/>
              <a:sym typeface="+mn-ea"/>
            </a:endParaRPr>
          </a:p>
          <a:p>
            <a:pPr marL="10160" lvl="0" indent="-10160" algn="just" fontAlgn="base"/>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lang="zh-CN" altLang="en-US" sz="2800" dirty="0">
                <a:solidFill>
                  <a:prstClr val="black"/>
                </a:solidFill>
                <a:latin typeface="华文楷体" panose="02010600040101010101" pitchFamily="2" charset="-122"/>
                <a:ea typeface="华文楷体" panose="02010600040101010101" pitchFamily="2" charset="-122"/>
                <a:sym typeface="+mn-ea"/>
              </a:rPr>
              <a:t>马克思主义基本原理是对马克思主义立场、观点、方法的集中概括，是马克思主义在其形成、发展和运用过程中经过实践反复检验而确立起来的具有普遍真理性的理论。</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39" y="828879"/>
            <a:ext cx="11475488" cy="4524315"/>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4.</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社会形态</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PP.126-129</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1</a:t>
            </a:r>
            <a:r>
              <a:rPr lang="zh-CN" altLang="en-US" sz="2800" b="1" kern="0" dirty="0">
                <a:latin typeface="华文楷体" panose="02010600040101010101" pitchFamily="2" charset="-122"/>
                <a:ea typeface="华文楷体" panose="02010600040101010101" pitchFamily="2" charset="-122"/>
                <a:sym typeface="+mn-ea"/>
              </a:rPr>
              <a:t>）</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社会形态</a:t>
            </a:r>
            <a:endParaRPr lang="en-US" altLang="zh-CN" sz="28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社会形态</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800"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2</a:t>
            </a:r>
            <a:r>
              <a:rPr lang="zh-CN" altLang="en-US" sz="2800" b="1" kern="0" dirty="0">
                <a:latin typeface="华文楷体" panose="02010600040101010101" pitchFamily="2" charset="-122"/>
                <a:ea typeface="华文楷体" panose="02010600040101010101" pitchFamily="2" charset="-122"/>
                <a:sym typeface="+mn-ea"/>
              </a:rPr>
              <a:t>）</a:t>
            </a:r>
            <a:r>
              <a:rPr lang="zh-CN" altLang="en-US" sz="2800" b="1" kern="0" noProof="0" dirty="0">
                <a:ln>
                  <a:noFill/>
                </a:ln>
                <a:effectLst/>
                <a:uLnTx/>
                <a:uFillTx/>
                <a:latin typeface="华文楷体" panose="02010600040101010101" pitchFamily="2" charset="-122"/>
                <a:ea typeface="华文楷体" panose="02010600040101010101" pitchFamily="2" charset="-122"/>
                <a:sym typeface="+mn-ea"/>
              </a:rPr>
              <a:t>社会形态的更替表现为</a:t>
            </a:r>
            <a:endParaRPr lang="en-US" altLang="zh-CN" sz="2800" b="1"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第一，</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统一性与多样性相统一；</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第二，</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必然性与人们的历史选择性相统一；</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第三，</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前进性与曲折性相统一。</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29" y="184239"/>
            <a:ext cx="11968065" cy="6412012"/>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5.</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社会基本矛盾和社会主要矛盾</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PP.129-137</a:t>
            </a:r>
            <a:endPar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）社会基本矛盾的内容</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生产力和生产关系的矛盾、经济基础和上层建筑的矛盾是社会发展的基本矛盾和根本动力。</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社会基本矛盾在历史发展中的作用</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生产力是社会基本矛盾运动中最基本的动力因素，是人类社会发展和进步的最终决定力量。</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社会基本矛盾特别是生产力和生产关系的矛盾，决定着社会中其他矛盾的存在和发展。</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社会基本矛盾具有不同的表现形式和解决方式，并从根本上影响和促进社会形态的变化和发展。</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kern="0"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800" b="1" kern="0" dirty="0">
                <a:latin typeface="华文楷体" panose="02010600040101010101" pitchFamily="2" charset="-122"/>
                <a:ea typeface="华文楷体" panose="02010600040101010101" pitchFamily="2" charset="-122"/>
                <a:cs typeface="微软雅黑" panose="020B0503020204020204" charset="-122"/>
                <a:sym typeface="+mn-ea"/>
              </a:rPr>
              <a:t>）社会主要矛盾在历史发展中的作用</a:t>
            </a:r>
            <a:endParaRPr lang="en-US" altLang="zh-CN" sz="2800" b="1"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社会基本矛盾是其他一切社会矛盾的根源，规定和制约着社会主要矛盾的存在和发展，社会主要矛盾是社会基本矛盾的具体体现。</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社会主要矛盾是处于支配地位，在社会发展过程一定阶段上起主导作用的矛盾。</a:t>
            </a:r>
            <a:endPar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kern="0" dirty="0">
                <a:latin typeface="华文楷体" panose="02010600040101010101" pitchFamily="2" charset="-122"/>
                <a:ea typeface="华文楷体" panose="02010600040101010101" pitchFamily="2" charset="-122"/>
                <a:cs typeface="微软雅黑" panose="020B0503020204020204" charset="-122"/>
                <a:sym typeface="+mn-ea"/>
              </a:rPr>
              <a:t>党的十九大指出，中国特色社会主义进入新时代，我国社会主要矛盾已经从人民日益增长的物质文化需要同落后的社会生产之间的矛盾，转化为人民日益增长的美好生活的需要和不平衡不充分的发展之间的矛盾。</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894599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52275"/>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6</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dirty="0">
                <a:latin typeface="华文楷体" panose="02010600040101010101" pitchFamily="2" charset="-122"/>
                <a:ea typeface="华文楷体" panose="02010600040101010101" pitchFamily="2" charset="-122"/>
                <a:cs typeface="宋体" panose="02010600030101010101" pitchFamily="2" charset="-122"/>
                <a:sym typeface="+mn-ea"/>
              </a:rPr>
              <a:t>阶级和阶级斗争</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PP.137-139</a:t>
            </a:r>
            <a:endPar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阶级</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）阶级斗争</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阶级斗争是社会基本矛盾在阶级社会中的表现，是阶级社会发展的直接动力。</a:t>
            </a:r>
            <a:endPar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kern="0" dirty="0">
                <a:latin typeface="华文楷体" panose="02010600040101010101" pitchFamily="2" charset="-122"/>
                <a:ea typeface="华文楷体" panose="0201060004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541267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9048" y="1088674"/>
            <a:ext cx="11267440" cy="4093428"/>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7</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dirty="0">
                <a:latin typeface="华文楷体" panose="02010600040101010101" pitchFamily="2" charset="-122"/>
                <a:ea typeface="华文楷体" panose="02010600040101010101" pitchFamily="2" charset="-122"/>
                <a:cs typeface="宋体" panose="02010600030101010101" pitchFamily="2" charset="-122"/>
                <a:sym typeface="+mn-ea"/>
              </a:rPr>
              <a:t>改革</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PP.142-144</a:t>
            </a:r>
            <a:endPar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）改革</a:t>
            </a:r>
            <a:endPar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改革是同一种社会形态发展过程中的量变和部分质变，是推动社会发展的重要动力。我国自</a:t>
            </a:r>
            <a:r>
              <a:rPr lang="en-US" altLang="zh-CN"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20</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世纪</a:t>
            </a:r>
            <a:r>
              <a:rPr lang="en-US" altLang="zh-CN"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70</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年代末以来进行的改革，是社会主义制度的自我完善和发展。当前，我国已经进入了全面深化改革的历史新阶段。</a:t>
            </a:r>
            <a:r>
              <a:rPr lang="en-US" altLang="zh-CN" sz="2800" kern="0" dirty="0">
                <a:latin typeface="华文楷体" panose="02010600040101010101" pitchFamily="2" charset="-122"/>
                <a:ea typeface="华文楷体" panose="02010600040101010101" pitchFamily="2" charset="-122"/>
                <a:cs typeface="宋体" panose="02010600030101010101" pitchFamily="2" charset="-122"/>
                <a:sym typeface="+mn-ea"/>
              </a:rPr>
              <a:t>    </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）改革在社会</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历史发展中的作用</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它是在一定程度上解决社会基本矛盾、促进生产力发展、推动社会进步的有效途径和手段。</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460" y="340143"/>
            <a:ext cx="11267440" cy="6124754"/>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8</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PP.144-147</a:t>
            </a:r>
          </a:p>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）科学技术</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solidFill>
                  <a:srgbClr val="2F2F2F"/>
                </a:solidFill>
                <a:latin typeface="华文楷体" panose="02010600040101010101" pitchFamily="2" charset="-122"/>
                <a:ea typeface="华文楷体" panose="0201060004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科学技术是个复合概念。科学是指对客观世界的认识，是反映客观事实和客观规律的知识体系及其相关活动。技术有广义和狭义之分。广义的技术包括生产技术和非生产技术；狭义的技术仅仅指生产技术。</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）科技革命是推动经济和社会发展的强大杠杆</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每一次科技革命，都不同程度地引起了生产方式、生活方式和思维方式的深刻变化和社会的巨大进步。</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sym typeface="+mn-ea"/>
              </a:rPr>
              <a:t>）正确把握科学技术的社会作用</a:t>
            </a:r>
            <a:endParaRPr lang="en-US" altLang="zh-CN" sz="2800" b="1"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科学技术在运用于社会时所遇到的问题也越来越突出：</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一种情形与一定的社会制度以及相应的价值目的有关。</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5848" y="950527"/>
            <a:ext cx="10870164" cy="4093428"/>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9</a:t>
            </a:r>
            <a:r>
              <a:rPr lang="en-US" altLang="zh-CN"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人民群众</a:t>
            </a:r>
            <a:r>
              <a:rPr lang="en-US" altLang="zh-CN" sz="3600" b="1" kern="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PP.150-151</a:t>
            </a:r>
          </a:p>
          <a:p>
            <a:pPr eaLnBrk="0" fontAlgn="base" hangingPunct="0">
              <a:spcBef>
                <a:spcPct val="0"/>
              </a:spcBef>
              <a:spcAft>
                <a:spcPct val="0"/>
              </a:spcAft>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1</a:t>
            </a:r>
            <a:r>
              <a:rPr lang="zh-CN" altLang="en-US" sz="2800" b="1" kern="0" dirty="0">
                <a:latin typeface="华文楷体" panose="02010600040101010101" pitchFamily="2" charset="-122"/>
                <a:ea typeface="华文楷体" panose="02010600040101010101" pitchFamily="2" charset="-122"/>
                <a:sym typeface="+mn-ea"/>
              </a:rPr>
              <a:t>）人民群众</a:t>
            </a:r>
            <a:endParaRPr lang="en-US" altLang="zh-CN" sz="2800" b="1"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人民群众是一个历史范畴。从质上看，人民群众指一切对社会历史发展起推动作用的人；从量上看，人民群众是指社会人口中的绝大多数。</a:t>
            </a:r>
            <a:endParaRPr lang="en-US" altLang="zh-CN" sz="2800" kern="0" dirty="0">
              <a:latin typeface="华文楷体" panose="02010600040101010101" pitchFamily="2" charset="-122"/>
              <a:ea typeface="华文楷体" panose="02010600040101010101" pitchFamily="2" charset="-122"/>
              <a:sym typeface="+mn-ea"/>
            </a:endParaRPr>
          </a:p>
          <a:p>
            <a:pPr eaLnBrk="0" fontAlgn="base" hangingPunct="0">
              <a:spcBef>
                <a:spcPct val="0"/>
              </a:spcBef>
              <a:spcAft>
                <a:spcPct val="0"/>
              </a:spcAft>
              <a:defRPr/>
            </a:pPr>
            <a:r>
              <a:rPr lang="zh-CN" altLang="en-US" sz="2800" b="1" kern="0" dirty="0">
                <a:latin typeface="华文楷体" panose="02010600040101010101" pitchFamily="2" charset="-122"/>
                <a:ea typeface="华文楷体" panose="02010600040101010101" pitchFamily="2" charset="-122"/>
                <a:sym typeface="+mn-ea"/>
              </a:rPr>
              <a:t>（</a:t>
            </a:r>
            <a:r>
              <a:rPr lang="en-US" altLang="zh-CN" sz="2800" b="1" kern="0" dirty="0">
                <a:latin typeface="华文楷体" panose="02010600040101010101" pitchFamily="2" charset="-122"/>
                <a:ea typeface="华文楷体" panose="02010600040101010101" pitchFamily="2" charset="-122"/>
                <a:sym typeface="+mn-ea"/>
              </a:rPr>
              <a:t>2</a:t>
            </a:r>
            <a:r>
              <a:rPr lang="zh-CN" altLang="en-US" sz="2800" b="1" kern="0" dirty="0">
                <a:latin typeface="华文楷体" panose="02010600040101010101" pitchFamily="2" charset="-122"/>
                <a:ea typeface="华文楷体" panose="02010600040101010101" pitchFamily="2" charset="-122"/>
                <a:sym typeface="+mn-ea"/>
              </a:rPr>
              <a:t>）人民群众在创造历史中起决定作用</a:t>
            </a:r>
            <a:endParaRPr lang="en-US" altLang="zh-CN" sz="2800" b="1" kern="0" dirty="0">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华文楷体" panose="02010600040101010101" pitchFamily="2" charset="-122"/>
                <a:ea typeface="华文楷体" panose="0201060004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第一，人民群众是社会物质财富的创造者；</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第二，人民群众是社会精神财富的创造者；</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kern="0" dirty="0">
                <a:latin typeface="华文楷体" panose="02010600040101010101" pitchFamily="2" charset="-122"/>
                <a:ea typeface="华文楷体" panose="0201060004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第三，人民群众是社会变革的决定力量。</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4387" y="353253"/>
            <a:ext cx="11379697" cy="5707524"/>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华文楷体" panose="02010600040101010101" pitchFamily="2" charset="-122"/>
                <a:ea typeface="华文楷体" panose="02010600040101010101" pitchFamily="2" charset="-122"/>
                <a:sym typeface="+mn-ea"/>
              </a:rPr>
              <a:t>第四章</a:t>
            </a:r>
            <a:endParaRPr lang="en-US" altLang="zh-CN" sz="4000" b="1" dirty="0">
              <a:solidFill>
                <a:schemeClr val="tx2"/>
              </a:solidFill>
              <a:latin typeface="华文楷体" panose="02010600040101010101" pitchFamily="2" charset="-122"/>
              <a:ea typeface="华文楷体" panose="02010600040101010101" pitchFamily="2" charset="-122"/>
              <a:sym typeface="+mn-ea"/>
            </a:endParaRPr>
          </a:p>
          <a:p>
            <a:pPr lvl="0" algn="just">
              <a:lnSpc>
                <a:spcPts val="4300"/>
              </a:lnSpc>
              <a:spcBef>
                <a:spcPts val="600"/>
              </a:spcBef>
            </a:pPr>
            <a:r>
              <a:rPr lang="en-US" altLang="zh-CN" sz="3200" b="1" dirty="0">
                <a:solidFill>
                  <a:prstClr val="black"/>
                </a:solidFill>
                <a:latin typeface="华文楷体" panose="02010600040101010101" pitchFamily="2" charset="-122"/>
                <a:ea typeface="华文楷体" panose="02010600040101010101" pitchFamily="2" charset="-122"/>
                <a:sym typeface="+mn-ea"/>
              </a:rPr>
              <a:t>1.商品</a:t>
            </a:r>
            <a:r>
              <a:rPr lang="zh-CN" altLang="en-US" sz="3200" b="1" dirty="0">
                <a:solidFill>
                  <a:prstClr val="black"/>
                </a:solidFill>
                <a:latin typeface="华文楷体" panose="02010600040101010101" pitchFamily="2" charset="-122"/>
                <a:ea typeface="华文楷体" panose="02010600040101010101" pitchFamily="2" charset="-122"/>
                <a:sym typeface="+mn-ea"/>
              </a:rPr>
              <a:t>及其二因素</a:t>
            </a:r>
            <a:r>
              <a:rPr lang="en-US" altLang="zh-CN" sz="3200" b="1" dirty="0">
                <a:solidFill>
                  <a:prstClr val="black"/>
                </a:solidFill>
                <a:latin typeface="华文楷体" panose="02010600040101010101" pitchFamily="2" charset="-122"/>
                <a:ea typeface="华文楷体" panose="02010600040101010101" pitchFamily="2" charset="-122"/>
                <a:sym typeface="+mn-ea"/>
              </a:rPr>
              <a:t> </a:t>
            </a:r>
            <a:r>
              <a:rPr lang="en-US" altLang="zh-CN" sz="3200" b="1" dirty="0">
                <a:solidFill>
                  <a:srgbClr val="ED7D31"/>
                </a:solidFill>
                <a:latin typeface="华文楷体" panose="02010600040101010101" pitchFamily="2" charset="-122"/>
                <a:ea typeface="华文楷体" panose="02010600040101010101" pitchFamily="2" charset="-122"/>
                <a:sym typeface="+mn-ea"/>
              </a:rPr>
              <a:t>PP.162-163</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2.</a:t>
            </a:r>
            <a:r>
              <a:rPr lang="zh-CN" altLang="en-US" sz="3200" b="1" dirty="0">
                <a:solidFill>
                  <a:prstClr val="black"/>
                </a:solidFill>
                <a:latin typeface="华文楷体" panose="02010600040101010101" pitchFamily="2" charset="-122"/>
                <a:ea typeface="华文楷体" panose="02010600040101010101" pitchFamily="2" charset="-122"/>
                <a:sym typeface="+mn-ea"/>
              </a:rPr>
              <a:t>劳动及其二重性</a:t>
            </a:r>
            <a:r>
              <a:rPr lang="en-US" altLang="zh-CN" sz="3200" b="1" dirty="0">
                <a:solidFill>
                  <a:prstClr val="black"/>
                </a:solidFill>
                <a:latin typeface="华文楷体" panose="02010600040101010101" pitchFamily="2" charset="-122"/>
                <a:ea typeface="华文楷体" panose="02010600040101010101" pitchFamily="2" charset="-122"/>
                <a:sym typeface="+mn-ea"/>
              </a:rPr>
              <a:t> </a:t>
            </a:r>
            <a:r>
              <a:rPr lang="en-US" altLang="zh-CN" sz="3200" b="1" dirty="0">
                <a:solidFill>
                  <a:srgbClr val="ED7D31"/>
                </a:solidFill>
                <a:latin typeface="华文楷体" panose="02010600040101010101" pitchFamily="2" charset="-122"/>
                <a:ea typeface="华文楷体" panose="02010600040101010101" pitchFamily="2" charset="-122"/>
                <a:sym typeface="+mn-ea"/>
              </a:rPr>
              <a:t>P.163</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3.</a:t>
            </a:r>
            <a:r>
              <a:rPr lang="zh-CN" altLang="en-US" sz="3200" b="1" dirty="0">
                <a:solidFill>
                  <a:prstClr val="black"/>
                </a:solidFill>
                <a:latin typeface="华文楷体" panose="02010600040101010101" pitchFamily="2" charset="-122"/>
                <a:ea typeface="华文楷体" panose="02010600040101010101" pitchFamily="2" charset="-122"/>
                <a:sym typeface="+mn-ea"/>
              </a:rPr>
              <a:t>商品价值量的决定 </a:t>
            </a:r>
            <a:r>
              <a:rPr lang="en-US" altLang="zh-CN" sz="3200" b="1" dirty="0">
                <a:solidFill>
                  <a:srgbClr val="ED7D31"/>
                </a:solidFill>
                <a:latin typeface="华文楷体" panose="02010600040101010101" pitchFamily="2" charset="-122"/>
                <a:ea typeface="华文楷体" panose="02010600040101010101" pitchFamily="2" charset="-122"/>
                <a:sym typeface="+mn-ea"/>
              </a:rPr>
              <a:t>P.164</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4.</a:t>
            </a:r>
            <a:r>
              <a:rPr lang="zh-CN" altLang="en-US" sz="3200" b="1" dirty="0">
                <a:solidFill>
                  <a:prstClr val="black"/>
                </a:solidFill>
                <a:latin typeface="华文楷体" panose="02010600040101010101" pitchFamily="2" charset="-122"/>
                <a:ea typeface="华文楷体" panose="02010600040101010101" pitchFamily="2" charset="-122"/>
                <a:sym typeface="+mn-ea"/>
              </a:rPr>
              <a:t>货币</a:t>
            </a:r>
            <a:r>
              <a:rPr lang="en-US" altLang="zh-CN" sz="3200" b="1" dirty="0">
                <a:solidFill>
                  <a:prstClr val="black"/>
                </a:solidFill>
                <a:latin typeface="华文楷体" panose="02010600040101010101" pitchFamily="2" charset="-122"/>
                <a:ea typeface="华文楷体" panose="02010600040101010101" pitchFamily="2" charset="-122"/>
                <a:sym typeface="+mn-ea"/>
              </a:rPr>
              <a:t> </a:t>
            </a:r>
            <a:r>
              <a:rPr lang="en-US" altLang="zh-CN" sz="3200" b="1" dirty="0">
                <a:solidFill>
                  <a:srgbClr val="ED7D31"/>
                </a:solidFill>
                <a:latin typeface="华文楷体" panose="02010600040101010101" pitchFamily="2" charset="-122"/>
                <a:ea typeface="华文楷体" panose="02010600040101010101" pitchFamily="2" charset="-122"/>
                <a:sym typeface="+mn-ea"/>
              </a:rPr>
              <a:t>P.165</a:t>
            </a:r>
          </a:p>
          <a:p>
            <a:pPr lvl="0" algn="just">
              <a:lnSpc>
                <a:spcPts val="4300"/>
              </a:lnSpc>
            </a:pPr>
            <a:r>
              <a:rPr lang="en-US" altLang="zh-CN" sz="3200" b="1" dirty="0">
                <a:solidFill>
                  <a:prstClr val="black"/>
                </a:solidFill>
                <a:latin typeface="华文楷体" panose="02010600040101010101" pitchFamily="2" charset="-122"/>
                <a:ea typeface="华文楷体" panose="02010600040101010101" pitchFamily="2" charset="-122"/>
                <a:sym typeface="+mn-ea"/>
              </a:rPr>
              <a:t>5.价值规律</a:t>
            </a:r>
            <a:r>
              <a:rPr lang="zh-CN" altLang="en-US" sz="3200" b="1" dirty="0">
                <a:solidFill>
                  <a:prstClr val="black"/>
                </a:solidFill>
                <a:latin typeface="华文楷体" panose="02010600040101010101" pitchFamily="2" charset="-122"/>
                <a:ea typeface="华文楷体" panose="02010600040101010101" pitchFamily="2" charset="-122"/>
                <a:sym typeface="+mn-ea"/>
              </a:rPr>
              <a:t>的内容、作用和消极后果 </a:t>
            </a:r>
            <a:r>
              <a:rPr lang="en-US" altLang="zh-CN" sz="3200" b="1" dirty="0">
                <a:solidFill>
                  <a:srgbClr val="ED7D31"/>
                </a:solidFill>
                <a:latin typeface="华文楷体" panose="02010600040101010101" pitchFamily="2" charset="-122"/>
                <a:ea typeface="华文楷体" panose="02010600040101010101" pitchFamily="2" charset="-122"/>
                <a:sym typeface="+mn-ea"/>
              </a:rPr>
              <a:t>PP.166-168</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6.</a:t>
            </a:r>
            <a:r>
              <a:rPr lang="zh-CN" altLang="en-US" sz="3200" b="1" dirty="0">
                <a:solidFill>
                  <a:prstClr val="black"/>
                </a:solidFill>
                <a:latin typeface="华文楷体" panose="02010600040101010101" pitchFamily="2" charset="-122"/>
                <a:ea typeface="华文楷体" panose="02010600040101010101" pitchFamily="2" charset="-122"/>
                <a:sym typeface="+mn-ea"/>
              </a:rPr>
              <a:t>资本的原始积累 </a:t>
            </a:r>
            <a:r>
              <a:rPr lang="en-US" altLang="zh-CN" sz="3200" b="1" dirty="0">
                <a:solidFill>
                  <a:srgbClr val="ED7D31"/>
                </a:solidFill>
                <a:latin typeface="华文楷体" panose="02010600040101010101" pitchFamily="2" charset="-122"/>
                <a:ea typeface="华文楷体" panose="02010600040101010101" pitchFamily="2" charset="-122"/>
                <a:sym typeface="+mn-ea"/>
              </a:rPr>
              <a:t>PP.177-179</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7.</a:t>
            </a:r>
            <a:r>
              <a:rPr lang="zh-CN" altLang="en-US" sz="3200" b="1" dirty="0">
                <a:latin typeface="华文楷体" panose="02010600040101010101" pitchFamily="2" charset="-122"/>
                <a:ea typeface="华文楷体" panose="02010600040101010101" pitchFamily="2" charset="-122"/>
              </a:rPr>
              <a:t>劳动力成为商品与货币转化为资本</a:t>
            </a:r>
            <a:r>
              <a:rPr lang="en-US" altLang="zh-CN" sz="3200" b="1" dirty="0">
                <a:solidFill>
                  <a:srgbClr val="ED7D31"/>
                </a:solidFill>
                <a:latin typeface="华文楷体" panose="02010600040101010101" pitchFamily="2" charset="-122"/>
                <a:ea typeface="华文楷体" panose="02010600040101010101" pitchFamily="2" charset="-122"/>
                <a:sym typeface="+mn-ea"/>
              </a:rPr>
              <a:t>PP.180-181</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8.</a:t>
            </a:r>
            <a:r>
              <a:rPr lang="zh-CN" altLang="en-US" sz="3200" b="1" dirty="0">
                <a:latin typeface="华文楷体" panose="02010600040101010101" pitchFamily="2" charset="-122"/>
                <a:ea typeface="华文楷体" panose="02010600040101010101" pitchFamily="2" charset="-122"/>
              </a:rPr>
              <a:t>生产剩余价值是资本主义生产方式的绝对规律</a:t>
            </a:r>
            <a:r>
              <a:rPr lang="en-US" altLang="zh-CN" sz="3200" b="1" dirty="0">
                <a:solidFill>
                  <a:srgbClr val="ED7D31"/>
                </a:solidFill>
                <a:latin typeface="华文楷体" panose="02010600040101010101" pitchFamily="2" charset="-122"/>
                <a:ea typeface="华文楷体" panose="02010600040101010101" pitchFamily="2" charset="-122"/>
                <a:sym typeface="+mn-ea"/>
              </a:rPr>
              <a:t>PP.184-190</a:t>
            </a:r>
          </a:p>
          <a:p>
            <a:pPr lvl="0" indent="-342900" algn="just" eaLnBrk="0" hangingPunct="0">
              <a:lnSpc>
                <a:spcPts val="4300"/>
              </a:lnSpc>
              <a:buClr>
                <a:srgbClr val="44546A"/>
              </a:buClr>
              <a:buSzPct val="50000"/>
            </a:pPr>
            <a:r>
              <a:rPr lang="en-US" altLang="zh-CN" sz="3200" b="1" dirty="0">
                <a:solidFill>
                  <a:prstClr val="black"/>
                </a:solidFill>
                <a:latin typeface="华文楷体" panose="02010600040101010101" pitchFamily="2" charset="-122"/>
                <a:ea typeface="华文楷体" panose="02010600040101010101" pitchFamily="2" charset="-122"/>
                <a:sym typeface="+mn-ea"/>
              </a:rPr>
              <a:t>9.</a:t>
            </a:r>
            <a:r>
              <a:rPr lang="zh-CN" altLang="en-US" sz="3200" b="1" dirty="0">
                <a:solidFill>
                  <a:prstClr val="black"/>
                </a:solidFill>
                <a:latin typeface="华文楷体" panose="02010600040101010101" pitchFamily="2" charset="-122"/>
                <a:ea typeface="华文楷体" panose="02010600040101010101" pitchFamily="2" charset="-122"/>
                <a:sym typeface="+mn-ea"/>
              </a:rPr>
              <a:t>资本主义的基本矛盾 </a:t>
            </a:r>
            <a:r>
              <a:rPr lang="en-US" altLang="zh-CN" sz="3200" b="1" dirty="0">
                <a:solidFill>
                  <a:srgbClr val="ED7D31"/>
                </a:solidFill>
                <a:latin typeface="华文楷体" panose="02010600040101010101" pitchFamily="2" charset="-122"/>
                <a:ea typeface="华文楷体" panose="02010600040101010101" pitchFamily="2" charset="-122"/>
                <a:sym typeface="+mn-ea"/>
              </a:rPr>
              <a:t>PP.199-200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714955"/>
            <a:ext cx="11267440" cy="5324535"/>
          </a:xfrm>
          <a:prstGeom prst="rect">
            <a:avLst/>
          </a:prstGeom>
          <a:noFill/>
        </p:spPr>
        <p:txBody>
          <a:bodyPr wrap="square" rtlCol="0">
            <a:spAutoFit/>
          </a:bodyPr>
          <a:lstStyle/>
          <a:p>
            <a:pPr algn="just">
              <a:buNone/>
            </a:pPr>
            <a:r>
              <a:rPr lang="en-US" altLang="zh-CN" sz="3600" b="1" dirty="0">
                <a:solidFill>
                  <a:schemeClr val="tx2"/>
                </a:solidFill>
                <a:latin typeface="华文楷体" panose="02010600040101010101" pitchFamily="2" charset="-122"/>
                <a:ea typeface="华文楷体" panose="02010600040101010101" pitchFamily="2" charset="-122"/>
                <a:sym typeface="+mn-ea"/>
              </a:rPr>
              <a:t>1.</a:t>
            </a:r>
            <a:r>
              <a:rPr lang="en-US" altLang="zh-CN" sz="3600" b="1" dirty="0">
                <a:latin typeface="华文楷体" panose="02010600040101010101" pitchFamily="2" charset="-122"/>
                <a:ea typeface="华文楷体" panose="02010600040101010101" pitchFamily="2" charset="-122"/>
                <a:sym typeface="+mn-ea"/>
              </a:rPr>
              <a:t>商品</a:t>
            </a:r>
            <a:r>
              <a:rPr lang="zh-CN" altLang="en-US" sz="3600" b="1" dirty="0">
                <a:latin typeface="华文楷体" panose="02010600040101010101" pitchFamily="2" charset="-122"/>
                <a:ea typeface="华文楷体" panose="02010600040101010101" pitchFamily="2" charset="-122"/>
                <a:sym typeface="+mn-ea"/>
              </a:rPr>
              <a:t>及其二因素</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PP.162-163</a:t>
            </a: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）商品  </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商品是用来交换、能满足人的某种需要的劳动产品，具有使用价值和价值两个因素。</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）商品的二因素</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使用价值：指商品能满足人的某种需要的有用性，反映的是人与自然之间的物质关系。</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价值：是凝结在商品中的无差别的一般人类劳动，即人的脑力和体力的耗费，是商品所特有的社会属性。</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使用价值与价值的统一性表现在，任何商品都必须同时具备这两种属性；其对立性表现在，使用价值和价值相互排斥。</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400" b="1" dirty="0">
                <a:latin typeface="华文楷体" panose="02010600040101010101" pitchFamily="2" charset="-122"/>
                <a:ea typeface="华文楷体" panose="02010600040101010101" pitchFamily="2" charset="-122"/>
                <a:sym typeface="+mn-ea"/>
              </a:rPr>
              <a:t>  </a:t>
            </a:r>
          </a:p>
        </p:txBody>
      </p:sp>
    </p:spTree>
    <p:extLst>
      <p:ext uri="{BB962C8B-B14F-4D97-AF65-F5344CB8AC3E}">
        <p14:creationId xmlns:p14="http://schemas.microsoft.com/office/powerpoint/2010/main" val="2324962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2069" y="837827"/>
            <a:ext cx="10987861" cy="4891083"/>
          </a:xfrm>
          <a:prstGeom prst="rect">
            <a:avLst/>
          </a:prstGeom>
          <a:noFill/>
        </p:spPr>
        <p:txBody>
          <a:bodyPr wrap="square" rtlCol="0">
            <a:spAutoFit/>
          </a:bodyPr>
          <a:lstStyle/>
          <a:p>
            <a:pPr algn="just">
              <a:buNone/>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劳动的二重性</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P.163</a:t>
            </a:r>
          </a:p>
          <a:p>
            <a:pPr algn="just">
              <a:buNone/>
            </a:pP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lnSpc>
                <a:spcPts val="3700"/>
              </a:lnSpc>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商品是劳动产品，生产商品的劳动可区分为具体劳动和抽象劳动。 </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具体劳动</a:t>
            </a:r>
            <a:r>
              <a:rPr lang="zh-CN" altLang="en-US" sz="2800" dirty="0">
                <a:latin typeface="华文楷体" panose="02010600040101010101" pitchFamily="2" charset="-122"/>
                <a:ea typeface="华文楷体" panose="02010600040101010101" pitchFamily="2" charset="-122"/>
                <a:sym typeface="+mn-ea"/>
              </a:rPr>
              <a:t>是指生产一定使用价值的具体形式的劳动。</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抽象劳动</a:t>
            </a:r>
            <a:r>
              <a:rPr lang="zh-CN" altLang="en-US" sz="2800" dirty="0">
                <a:latin typeface="华文楷体" panose="02010600040101010101" pitchFamily="2" charset="-122"/>
                <a:ea typeface="华文楷体" panose="02010600040101010101" pitchFamily="2" charset="-122"/>
                <a:sym typeface="+mn-ea"/>
              </a:rPr>
              <a:t>是指撇开一切具体形式的、无差别的一般人类劳动，即人的脑力和体力的耗费。</a:t>
            </a:r>
            <a:endParaRPr lang="en-US" altLang="zh-CN" sz="2800" dirty="0">
              <a:latin typeface="华文楷体" panose="02010600040101010101" pitchFamily="2" charset="-122"/>
              <a:ea typeface="华文楷体" panose="02010600040101010101" pitchFamily="2" charset="-122"/>
              <a:sym typeface="+mn-ea"/>
            </a:endParaRPr>
          </a:p>
          <a:p>
            <a:pPr algn="just">
              <a:lnSpc>
                <a:spcPts val="3700"/>
              </a:lnSpc>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400" b="1" dirty="0">
                <a:latin typeface="华文楷体" panose="02010600040101010101" pitchFamily="2" charset="-122"/>
                <a:ea typeface="华文楷体" panose="02010600040101010101" pitchFamily="2" charset="-122"/>
                <a:sym typeface="+mn-ea"/>
              </a:rPr>
              <a:t>  </a:t>
            </a:r>
          </a:p>
        </p:txBody>
      </p:sp>
    </p:spTree>
    <p:extLst>
      <p:ext uri="{BB962C8B-B14F-4D97-AF65-F5344CB8AC3E}">
        <p14:creationId xmlns:p14="http://schemas.microsoft.com/office/powerpoint/2010/main" val="3542532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7402" y="972920"/>
            <a:ext cx="11267440" cy="4007251"/>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商品价值量的决定</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P.164</a:t>
            </a: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）价值和价值量的决定因素</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商品的价值是凝结在商品中的无差别的一般人类劳动，价值量是由劳动者生产商品所耗费的劳动量决定的，但它所指的不是生产商品的个别劳动时间，而是社会必要劳动时间。</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）社会必要劳动时间    </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社会必要劳动时间是在现有的社会正常生产条件下，在社会平均的劳动熟练程度和劳动强度下制造某种使用价值所需要的劳动时间。</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2988" y="25360"/>
            <a:ext cx="11346024" cy="6832640"/>
          </a:xfrm>
          <a:prstGeom prst="rect">
            <a:avLst/>
          </a:prstGeom>
          <a:noFill/>
        </p:spPr>
        <p:txBody>
          <a:bodyPr wrap="square" rtlCol="0">
            <a:spAutoFit/>
          </a:bodyPr>
          <a:lstStyle/>
          <a:p>
            <a:pPr algn="just" fontAlgn="base">
              <a:buNone/>
            </a:pPr>
            <a:r>
              <a:rPr lang="en-US" altLang="zh-CN" sz="3200" b="1" dirty="0">
                <a:latin typeface="华文楷体" panose="02010600040101010101" pitchFamily="2" charset="-122"/>
                <a:ea typeface="华文楷体" panose="02010600040101010101" pitchFamily="2" charset="-122"/>
                <a:sym typeface="+mn-ea"/>
              </a:rPr>
              <a:t>4.</a:t>
            </a:r>
            <a:r>
              <a:rPr lang="zh-CN" altLang="en-US" sz="3200" b="1" dirty="0">
                <a:latin typeface="华文楷体" panose="02010600040101010101" pitchFamily="2" charset="-122"/>
                <a:ea typeface="华文楷体" panose="02010600040101010101" pitchFamily="2" charset="-122"/>
                <a:sym typeface="+mn-ea"/>
              </a:rPr>
              <a:t>马克思主义的创立</a:t>
            </a:r>
            <a:r>
              <a:rPr lang="en-US" altLang="zh-CN" sz="3200" b="1" dirty="0">
                <a:solidFill>
                  <a:srgbClr val="ED7D31"/>
                </a:solidFill>
                <a:latin typeface="华文楷体" panose="02010600040101010101" pitchFamily="2" charset="-122"/>
                <a:ea typeface="华文楷体" panose="02010600040101010101" pitchFamily="2" charset="-122"/>
                <a:sym typeface="+mn-ea"/>
              </a:rPr>
              <a:t>PP.4-7</a:t>
            </a:r>
          </a:p>
          <a:p>
            <a:pPr algn="just" fontAlgn="base">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）社会根源</a:t>
            </a:r>
            <a:endParaRPr lang="en-US" altLang="zh-CN" sz="2800" b="1" dirty="0">
              <a:latin typeface="华文楷体" panose="02010600040101010101" pitchFamily="2" charset="-122"/>
              <a:ea typeface="华文楷体" panose="02010600040101010101" pitchFamily="2" charset="-122"/>
              <a:sym typeface="+mn-ea"/>
            </a:endParaRPr>
          </a:p>
          <a:p>
            <a:pPr fontAlgn="base">
              <a:buNone/>
            </a:pPr>
            <a:r>
              <a:rPr lang="zh-CN" altLang="en-US"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马克思、恩格斯生活的时代，资本主义生产方式在西欧已经有了相当的发展。资本主义生产方式一方面带来了社会化大生产的迅猛发展，另一方面又造成了深重的社会灾难</a:t>
            </a:r>
            <a:r>
              <a:rPr lang="en-US" altLang="zh-CN" sz="2400" dirty="0">
                <a:latin typeface="华文楷体" panose="02010600040101010101" pitchFamily="2" charset="-122"/>
                <a:ea typeface="华文楷体" panose="02010600040101010101" pitchFamily="2" charset="-122"/>
                <a:sym typeface="+mn-ea"/>
              </a:rPr>
              <a:t>——</a:t>
            </a:r>
            <a:r>
              <a:rPr lang="zh-CN" altLang="en-US" sz="2400" dirty="0">
                <a:latin typeface="华文楷体" panose="02010600040101010101" pitchFamily="2" charset="-122"/>
                <a:ea typeface="华文楷体" panose="02010600040101010101" pitchFamily="2" charset="-122"/>
                <a:sym typeface="+mn-ea"/>
              </a:rPr>
              <a:t>社会两极分化、周期性经济危机频繁爆发。这一背景是马克思主义产生的重要社会根源。</a:t>
            </a:r>
            <a:endParaRPr lang="en-US" altLang="zh-CN" sz="2400" b="1" dirty="0">
              <a:latin typeface="华文楷体" panose="02010600040101010101" pitchFamily="2" charset="-122"/>
              <a:ea typeface="华文楷体" panose="02010600040101010101" pitchFamily="2" charset="-122"/>
              <a:sym typeface="+mn-ea"/>
            </a:endParaRPr>
          </a:p>
          <a:p>
            <a:pPr algn="just" fontAlgn="base">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）阶级基础  </a:t>
            </a:r>
            <a:endParaRPr lang="en-US" altLang="zh-CN" sz="2800" b="1" dirty="0">
              <a:latin typeface="华文楷体" panose="02010600040101010101" pitchFamily="2" charset="-122"/>
              <a:ea typeface="华文楷体" panose="02010600040101010101" pitchFamily="2" charset="-122"/>
              <a:sym typeface="+mn-ea"/>
            </a:endParaRPr>
          </a:p>
          <a:p>
            <a:pPr algn="just" fontAlgn="base">
              <a:buNone/>
            </a:pPr>
            <a:r>
              <a:rPr lang="en-US" altLang="zh-CN" sz="2400" dirty="0">
                <a:latin typeface="华文楷体" panose="02010600040101010101" pitchFamily="2" charset="-122"/>
                <a:ea typeface="华文楷体" panose="02010600040101010101" pitchFamily="2" charset="-122"/>
                <a:sym typeface="+mn-ea"/>
              </a:rPr>
              <a:t>       19</a:t>
            </a:r>
            <a:r>
              <a:rPr lang="zh-CN" altLang="en-US" sz="2400" dirty="0">
                <a:latin typeface="华文楷体" panose="02010600040101010101" pitchFamily="2" charset="-122"/>
                <a:ea typeface="华文楷体" panose="02010600040101010101" pitchFamily="2" charset="-122"/>
                <a:sym typeface="+mn-ea"/>
              </a:rPr>
              <a:t>世纪</a:t>
            </a:r>
            <a:r>
              <a:rPr lang="en-US" altLang="zh-CN" sz="2400" dirty="0">
                <a:latin typeface="华文楷体" panose="02010600040101010101" pitchFamily="2" charset="-122"/>
                <a:ea typeface="华文楷体" panose="02010600040101010101" pitchFamily="2" charset="-122"/>
                <a:sym typeface="+mn-ea"/>
              </a:rPr>
              <a:t>30</a:t>
            </a:r>
            <a:r>
              <a:rPr lang="zh-CN" altLang="en-US" sz="2400" dirty="0">
                <a:latin typeface="华文楷体" panose="02010600040101010101" pitchFamily="2" charset="-122"/>
                <a:ea typeface="华文楷体" panose="02010600040101010101" pitchFamily="2" charset="-122"/>
                <a:sym typeface="+mn-ea"/>
              </a:rPr>
              <a:t>到</a:t>
            </a:r>
            <a:r>
              <a:rPr lang="en-US" altLang="zh-CN" sz="2400" dirty="0">
                <a:latin typeface="华文楷体" panose="02010600040101010101" pitchFamily="2" charset="-122"/>
                <a:ea typeface="华文楷体" panose="02010600040101010101" pitchFamily="2" charset="-122"/>
                <a:sym typeface="+mn-ea"/>
              </a:rPr>
              <a:t>40</a:t>
            </a:r>
            <a:r>
              <a:rPr lang="zh-CN" altLang="en-US" sz="2400" dirty="0">
                <a:latin typeface="华文楷体" panose="02010600040101010101" pitchFamily="2" charset="-122"/>
                <a:ea typeface="华文楷体" panose="02010600040101010101" pitchFamily="2" charset="-122"/>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400" dirty="0">
              <a:latin typeface="华文楷体" panose="02010600040101010101" pitchFamily="2" charset="-122"/>
              <a:ea typeface="华文楷体" panose="02010600040101010101" pitchFamily="2" charset="-122"/>
              <a:sym typeface="+mn-ea"/>
            </a:endParaRPr>
          </a:p>
          <a:p>
            <a:pPr algn="just" fontAlgn="base">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）直接理论来源</a:t>
            </a:r>
            <a:endParaRPr lang="en-US" altLang="zh-CN" sz="2800" b="1" dirty="0">
              <a:latin typeface="华文楷体" panose="02010600040101010101" pitchFamily="2" charset="-122"/>
              <a:ea typeface="华文楷体" panose="02010600040101010101" pitchFamily="2" charset="-122"/>
              <a:sym typeface="+mn-ea"/>
            </a:endParaRPr>
          </a:p>
          <a:p>
            <a:pPr algn="just" fontAlgn="base"/>
            <a:r>
              <a:rPr lang="en-US" altLang="zh-CN" sz="2400" dirty="0">
                <a:latin typeface="华文楷体" panose="02010600040101010101" pitchFamily="2" charset="-122"/>
                <a:ea typeface="华文楷体" panose="02010600040101010101" pitchFamily="2" charset="-122"/>
                <a:sym typeface="+mn-ea"/>
              </a:rPr>
              <a:t>       19</a:t>
            </a:r>
            <a:r>
              <a:rPr lang="zh-CN" altLang="en-US" sz="2400" dirty="0">
                <a:latin typeface="华文楷体" panose="02010600040101010101" pitchFamily="2" charset="-122"/>
                <a:ea typeface="华文楷体" panose="02010600040101010101" pitchFamily="2" charset="-122"/>
                <a:sym typeface="+mn-ea"/>
              </a:rPr>
              <a:t>世纪西欧三大先进思潮为马克思主义的创立提供了直接理论来源，即德国古典哲学、英国古典政治经济学、英法两国的空想社会主义</a:t>
            </a:r>
            <a:r>
              <a:rPr lang="zh-CN" altLang="en-US" sz="2400" dirty="0">
                <a:solidFill>
                  <a:schemeClr val="tx2"/>
                </a:solidFill>
                <a:latin typeface="华文楷体" panose="02010600040101010101" pitchFamily="2" charset="-122"/>
                <a:ea typeface="华文楷体" panose="02010600040101010101" pitchFamily="2" charset="-122"/>
                <a:sym typeface="+mn-ea"/>
              </a:rPr>
              <a:t>。</a:t>
            </a:r>
            <a:endParaRPr lang="en-US" altLang="zh-CN" sz="2400" dirty="0">
              <a:solidFill>
                <a:schemeClr val="tx2"/>
              </a:solidFill>
              <a:latin typeface="华文楷体" panose="02010600040101010101" pitchFamily="2" charset="-122"/>
              <a:ea typeface="华文楷体" panose="02010600040101010101" pitchFamily="2" charset="-122"/>
              <a:sym typeface="+mn-ea"/>
            </a:endParaRPr>
          </a:p>
          <a:p>
            <a:pPr algn="just" fontAlgn="base"/>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4</a:t>
            </a:r>
            <a:r>
              <a:rPr lang="zh-CN" altLang="en-US" sz="2800" b="1" dirty="0">
                <a:latin typeface="华文楷体" panose="02010600040101010101" pitchFamily="2" charset="-122"/>
                <a:ea typeface="华文楷体" panose="02010600040101010101" pitchFamily="2" charset="-122"/>
                <a:sym typeface="+mn-ea"/>
              </a:rPr>
              <a:t>）创立标志</a:t>
            </a:r>
            <a:endParaRPr lang="en-US" altLang="zh-CN" sz="2800" b="1" dirty="0">
              <a:latin typeface="华文楷体" panose="02010600040101010101" pitchFamily="2" charset="-122"/>
              <a:ea typeface="华文楷体" panose="02010600040101010101" pitchFamily="2" charset="-122"/>
              <a:sym typeface="+mn-ea"/>
            </a:endParaRPr>
          </a:p>
          <a:p>
            <a:pPr algn="just" fontAlgn="base"/>
            <a:r>
              <a:rPr lang="en-US" altLang="zh-CN" sz="2400" dirty="0">
                <a:latin typeface="华文楷体" panose="02010600040101010101" pitchFamily="2" charset="-122"/>
                <a:ea typeface="华文楷体" panose="02010600040101010101" pitchFamily="2" charset="-122"/>
                <a:sym typeface="+mn-ea"/>
              </a:rPr>
              <a:t>        1848</a:t>
            </a:r>
            <a:r>
              <a:rPr lang="zh-CN" altLang="en-US" sz="2400" dirty="0">
                <a:latin typeface="华文楷体" panose="02010600040101010101" pitchFamily="2" charset="-122"/>
                <a:ea typeface="华文楷体" panose="02010600040101010101" pitchFamily="2" charset="-122"/>
                <a:sym typeface="+mn-ea"/>
              </a:rPr>
              <a:t>年</a:t>
            </a:r>
            <a:r>
              <a:rPr lang="en-US" altLang="zh-CN" sz="2400" dirty="0">
                <a:latin typeface="华文楷体" panose="02010600040101010101" pitchFamily="2" charset="-122"/>
                <a:ea typeface="华文楷体" panose="02010600040101010101" pitchFamily="2" charset="-122"/>
                <a:sym typeface="+mn-ea"/>
              </a:rPr>
              <a:t>2</a:t>
            </a:r>
            <a:r>
              <a:rPr lang="zh-CN" altLang="en-US" sz="2400" dirty="0">
                <a:latin typeface="华文楷体" panose="02010600040101010101" pitchFamily="2" charset="-122"/>
                <a:ea typeface="华文楷体" panose="02010600040101010101" pitchFamily="2" charset="-122"/>
                <a:sym typeface="+mn-ea"/>
              </a:rPr>
              <a:t>月，</a:t>
            </a:r>
            <a:r>
              <a:rPr lang="en-US" altLang="zh-CN" sz="2400" dirty="0">
                <a:latin typeface="华文楷体" panose="02010600040101010101" pitchFamily="2" charset="-122"/>
                <a:ea typeface="华文楷体" panose="02010600040101010101" pitchFamily="2" charset="-122"/>
                <a:sym typeface="+mn-ea"/>
              </a:rPr>
              <a:t>《</a:t>
            </a:r>
            <a:r>
              <a:rPr lang="zh-CN" altLang="en-US" sz="2400" dirty="0">
                <a:latin typeface="华文楷体" panose="02010600040101010101" pitchFamily="2" charset="-122"/>
                <a:ea typeface="华文楷体" panose="02010600040101010101" pitchFamily="2" charset="-122"/>
                <a:sym typeface="+mn-ea"/>
              </a:rPr>
              <a:t>共产党宣言</a:t>
            </a:r>
            <a:r>
              <a:rPr lang="en-US" altLang="zh-CN" sz="2400" dirty="0">
                <a:latin typeface="华文楷体" panose="02010600040101010101" pitchFamily="2" charset="-122"/>
                <a:ea typeface="华文楷体" panose="02010600040101010101" pitchFamily="2" charset="-122"/>
                <a:sym typeface="+mn-ea"/>
              </a:rPr>
              <a:t>》</a:t>
            </a:r>
            <a:r>
              <a:rPr lang="zh-CN" altLang="en-US" sz="2400" dirty="0">
                <a:latin typeface="华文楷体" panose="02010600040101010101" pitchFamily="2" charset="-122"/>
                <a:ea typeface="华文楷体" panose="02010600040101010101" pitchFamily="2" charset="-122"/>
                <a:sym typeface="+mn-ea"/>
              </a:rPr>
              <a:t>发表，标志着马克思主义的公开问世。  </a:t>
            </a:r>
            <a:endParaRPr lang="en-US" altLang="zh-CN" sz="2400" dirty="0">
              <a:latin typeface="华文楷体" panose="02010600040101010101" pitchFamily="2" charset="-122"/>
              <a:ea typeface="华文楷体" panose="02010600040101010101" pitchFamily="2" charset="-122"/>
              <a:sym typeface="+mn-ea"/>
            </a:endParaRPr>
          </a:p>
          <a:p>
            <a:pPr marL="10160" indent="-10160" algn="just" fontAlgn="base">
              <a:buNone/>
            </a:pPr>
            <a:r>
              <a:rPr lang="en-US" sz="3200" b="1" dirty="0">
                <a:latin typeface="华文楷体" panose="02010600040101010101" pitchFamily="2" charset="-122"/>
                <a:ea typeface="华文楷体" panose="02010600040101010101" pitchFamily="2" charset="-122"/>
                <a:sym typeface="+mn-ea"/>
              </a:rPr>
              <a:t>5.</a:t>
            </a:r>
            <a:r>
              <a:rPr sz="3200" b="1" dirty="0">
                <a:latin typeface="华文楷体" panose="02010600040101010101" pitchFamily="2" charset="-122"/>
                <a:ea typeface="华文楷体" panose="02010600040101010101" pitchFamily="2" charset="-122"/>
                <a:sym typeface="+mn-ea"/>
              </a:rPr>
              <a:t>马克思主义的</a:t>
            </a:r>
            <a:r>
              <a:rPr lang="zh-CN" altLang="en-US" sz="3200" b="1" dirty="0">
                <a:latin typeface="华文楷体" panose="02010600040101010101" pitchFamily="2" charset="-122"/>
                <a:ea typeface="华文楷体" panose="02010600040101010101" pitchFamily="2" charset="-122"/>
                <a:sym typeface="+mn-ea"/>
              </a:rPr>
              <a:t>鲜明</a:t>
            </a:r>
            <a:r>
              <a:rPr sz="3200" b="1" dirty="0">
                <a:latin typeface="华文楷体" panose="02010600040101010101" pitchFamily="2" charset="-122"/>
                <a:ea typeface="华文楷体" panose="02010600040101010101" pitchFamily="2" charset="-122"/>
                <a:sym typeface="+mn-ea"/>
              </a:rPr>
              <a:t>特征</a:t>
            </a:r>
            <a:r>
              <a:rPr sz="3200" b="1" dirty="0">
                <a:solidFill>
                  <a:schemeClr val="accent2"/>
                </a:solidFill>
                <a:latin typeface="华文楷体" panose="02010600040101010101" pitchFamily="2" charset="-122"/>
                <a:ea typeface="华文楷体" panose="02010600040101010101" pitchFamily="2" charset="-122"/>
                <a:sym typeface="+mn-ea"/>
              </a:rPr>
              <a:t>P</a:t>
            </a:r>
            <a:r>
              <a:rPr lang="en-US" sz="3200" b="1" dirty="0">
                <a:solidFill>
                  <a:schemeClr val="accent2"/>
                </a:solidFill>
                <a:latin typeface="华文楷体" panose="02010600040101010101" pitchFamily="2" charset="-122"/>
                <a:ea typeface="华文楷体" panose="02010600040101010101" pitchFamily="2" charset="-122"/>
                <a:sym typeface="+mn-ea"/>
              </a:rPr>
              <a:t>P</a:t>
            </a:r>
            <a:r>
              <a:rPr sz="3200" b="1" dirty="0">
                <a:solidFill>
                  <a:schemeClr val="accent2"/>
                </a:solidFill>
                <a:latin typeface="华文楷体" panose="02010600040101010101" pitchFamily="2" charset="-122"/>
                <a:ea typeface="华文楷体" panose="02010600040101010101" pitchFamily="2" charset="-122"/>
                <a:sym typeface="+mn-ea"/>
              </a:rPr>
              <a:t>.10-12</a:t>
            </a:r>
            <a:endParaRPr sz="3200" b="1" strike="noStrike" noProof="1">
              <a:latin typeface="华文楷体" panose="02010600040101010101" pitchFamily="2" charset="-122"/>
              <a:ea typeface="华文楷体" panose="02010600040101010101" pitchFamily="2" charset="-122"/>
            </a:endParaRPr>
          </a:p>
          <a:p>
            <a:pPr marL="10160" indent="-10160" fontAlgn="base">
              <a:buNone/>
            </a:pPr>
            <a:r>
              <a:rPr lang="en-US"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科学性、革命性、实践性、人民性、发展性</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3458" y="1046339"/>
            <a:ext cx="10885224" cy="4610493"/>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4.</a:t>
            </a:r>
            <a:r>
              <a:rPr lang="zh-CN" altLang="en-US" sz="3600" b="1" dirty="0">
                <a:latin typeface="华文楷体" panose="02010600040101010101" pitchFamily="2" charset="-122"/>
                <a:ea typeface="华文楷体" panose="02010600040101010101" pitchFamily="2" charset="-122"/>
                <a:sym typeface="+mn-ea"/>
              </a:rPr>
              <a:t>货币</a:t>
            </a:r>
            <a:r>
              <a:rPr lang="en-US" altLang="zh-CN"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mn-ea"/>
              </a:rPr>
              <a:t>P.165</a:t>
            </a: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货币</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货币是商品交换的媒介，是长期交换过程中形成的固定充当一般等价物的商品。</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(2)</a:t>
            </a:r>
            <a:r>
              <a:rPr lang="zh-CN" altLang="en-US" sz="2800" b="1" dirty="0">
                <a:latin typeface="华文楷体" panose="02010600040101010101" pitchFamily="2" charset="-122"/>
                <a:ea typeface="华文楷体" panose="02010600040101010101" pitchFamily="2" charset="-122"/>
                <a:sym typeface="+mn-ea"/>
              </a:rPr>
              <a:t>商品价值形式的发展经历了四个阶段</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简单的或偶然的价值形式；总和的或扩大的价值形式；一般价值形式；货币形式。</a:t>
            </a:r>
            <a:endParaRPr lang="en-US" altLang="zh-CN" sz="28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）货币的五种职能</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dirty="0">
                <a:latin typeface="华文楷体" panose="02010600040101010101" pitchFamily="2" charset="-122"/>
                <a:ea typeface="华文楷体" panose="02010600040101010101" pitchFamily="2" charset="-122"/>
                <a:cs typeface="微软雅黑" panose="020B0503020204020204" charset="-122"/>
                <a:sym typeface="+mn-ea"/>
              </a:rPr>
              <a:t>价值尺度、流通手段、贮藏手段、支付手段、世界货币</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8064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247864"/>
          </a:xfrm>
          <a:prstGeom prst="rect">
            <a:avLst/>
          </a:prstGeom>
          <a:noFill/>
        </p:spPr>
        <p:txBody>
          <a:bodyPr wrap="square" rtlCol="0">
            <a:spAutoFit/>
          </a:bodyPr>
          <a:lstStyle/>
          <a:p>
            <a:pPr algn="just">
              <a:buNone/>
            </a:pPr>
            <a:r>
              <a:rPr lang="en-US" altLang="zh-CN" sz="3600" b="1" dirty="0">
                <a:latin typeface="华文楷体" panose="02010600040101010101" pitchFamily="2" charset="-122"/>
                <a:ea typeface="华文楷体" panose="02010600040101010101" pitchFamily="2" charset="-122"/>
                <a:sym typeface="+mn-ea"/>
              </a:rPr>
              <a:t>5.价值规律</a:t>
            </a:r>
            <a:r>
              <a:rPr lang="zh-CN" altLang="en-US" sz="3600" b="1" dirty="0">
                <a:latin typeface="华文楷体" panose="02010600040101010101" pitchFamily="2" charset="-122"/>
                <a:ea typeface="华文楷体" panose="02010600040101010101" pitchFamily="2" charset="-122"/>
                <a:sym typeface="+mn-ea"/>
              </a:rPr>
              <a:t>的内容、作用和消极后果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PP.166-168</a:t>
            </a:r>
            <a:endParaRPr lang="en-US" altLang="zh-CN" sz="3600" b="1" dirty="0">
              <a:solidFill>
                <a:schemeClr val="accent2"/>
              </a:solidFill>
              <a:latin typeface="华文楷体" panose="02010600040101010101" pitchFamily="2" charset="-122"/>
              <a:ea typeface="华文楷体" panose="02010600040101010101" pitchFamily="2" charset="-122"/>
            </a:endParaRPr>
          </a:p>
          <a:p>
            <a:pPr algn="just">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）价值规律</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价值规律是商品生产和商品交换的基本规律。它的主要内容是：商品的价值量由生产商品的社会必要劳动时间决定，商品交换以价值量为基础，按照等价交换的原则进行。</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）价值规律的作用</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第一，自发地调节生产资料和劳动力在社会各生产部门之间的分配比例；</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第二，自发地调节社会生产力的发展；</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第三，自发地调节社会收入的分配。</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）价值规律的消极后果</a:t>
            </a:r>
            <a:endParaRPr lang="en-US" altLang="zh-CN" sz="2800" b="1" dirty="0">
              <a:latin typeface="华文楷体" panose="02010600040101010101" pitchFamily="2" charset="-122"/>
              <a:ea typeface="华文楷体" panose="02010600040101010101" pitchFamily="2" charset="-122"/>
              <a:sym typeface="+mn-ea"/>
            </a:endParaRPr>
          </a:p>
          <a:p>
            <a:pPr algn="just">
              <a:buNone/>
            </a:pPr>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第一，导致社会资源浪费；</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第二，阻碍技术的进步；</a:t>
            </a:r>
            <a:endParaRPr lang="en-US" altLang="zh-CN" sz="2800" dirty="0">
              <a:latin typeface="华文楷体" panose="02010600040101010101" pitchFamily="2" charset="-122"/>
              <a:ea typeface="华文楷体" panose="02010600040101010101" pitchFamily="2" charset="-122"/>
              <a:sym typeface="+mn-ea"/>
            </a:endParaRPr>
          </a:p>
          <a:p>
            <a:pPr algn="just">
              <a:buNone/>
            </a:pPr>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第三，导致收入两极分化。</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1153154"/>
            <a:ext cx="11267440" cy="4007251"/>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6.</a:t>
            </a:r>
            <a:r>
              <a:rPr lang="zh-CN" altLang="en-US" sz="3600" b="1" dirty="0">
                <a:latin typeface="华文楷体" panose="02010600040101010101" pitchFamily="2" charset="-122"/>
                <a:ea typeface="华文楷体" panose="02010600040101010101" pitchFamily="2" charset="-122"/>
                <a:sym typeface="+mn-ea"/>
              </a:rPr>
              <a:t>资本的原始积累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PP.177-179</a:t>
            </a:r>
          </a:p>
          <a:p>
            <a:pPr marL="342900" indent="-342900" eaLnBrk="0" hangingPunct="0">
              <a:spcBef>
                <a:spcPct val="20000"/>
              </a:spcBef>
              <a:buClr>
                <a:schemeClr val="tx2"/>
              </a:buClr>
              <a:buSzPct val="50000"/>
            </a:pP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1</a:t>
            </a: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）资本原始积累</a:t>
            </a:r>
            <a:endPar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eaLnBrk="0" hangingPunct="0">
              <a:spcBef>
                <a:spcPct val="20000"/>
              </a:spcBef>
              <a:buClr>
                <a:schemeClr val="tx2"/>
              </a:buClr>
              <a:buSzPct val="50000"/>
            </a:pPr>
            <a:r>
              <a:rPr lang="en-US" altLang="zh-CN" sz="280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dirty="0">
                <a:latin typeface="华文楷体" panose="02010600040101010101" pitchFamily="2" charset="-122"/>
                <a:ea typeface="华文楷体" panose="02010600040101010101" pitchFamily="2" charset="-122"/>
                <a:cs typeface="微软雅黑" panose="020B0503020204020204" charset="-122"/>
                <a:sym typeface="+mn-ea"/>
              </a:rPr>
              <a:t>资本原始积累就是生产者与生产资料相分离，资本迅速集中于少数人手中，使得资本主义得以迅速发展的历史进程。</a:t>
            </a:r>
            <a:endParaRPr lang="en-US" altLang="zh-CN" sz="28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eaLnBrk="0" hangingPunct="0">
              <a:spcBef>
                <a:spcPct val="20000"/>
              </a:spcBef>
              <a:buClr>
                <a:schemeClr val="tx2"/>
              </a:buClr>
              <a:buSzPct val="50000"/>
            </a:pP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2</a:t>
            </a: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）资本原始积累的罪恶</a:t>
            </a:r>
            <a:endPar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eaLnBrk="0" hangingPunct="0">
              <a:spcBef>
                <a:spcPct val="20000"/>
              </a:spcBef>
              <a:buClr>
                <a:schemeClr val="tx2"/>
              </a:buClr>
              <a:buSzPct val="50000"/>
              <a:buFont typeface="Wingdings 2" panose="05020102010507070707" pitchFamily="18" charset="2"/>
              <a:buNone/>
            </a:pP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800" dirty="0">
                <a:latin typeface="华文楷体" panose="02010600040101010101" pitchFamily="2" charset="-122"/>
                <a:ea typeface="华文楷体" panose="02010600040101010101" pitchFamily="2" charset="-122"/>
                <a:cs typeface="微软雅黑" panose="020B0503020204020204" charset="-122"/>
                <a:sym typeface="+mn-ea"/>
              </a:rPr>
              <a:t>资本原始积累的事实表明，资产阶级的发家史就是一部罪恶的掠夺史，正如马克思所说：“资本来到世间，从头到脚，每个毛孔都滴着血和肮脏的东西。”</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978" y="36386"/>
            <a:ext cx="11972904" cy="6842899"/>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华文楷体" panose="02010600040101010101" pitchFamily="2" charset="-122"/>
                <a:ea typeface="华文楷体" panose="02010600040101010101" pitchFamily="2" charset="-122"/>
                <a:sym typeface="+mn-ea"/>
              </a:rPr>
              <a:t>7.</a:t>
            </a:r>
            <a:r>
              <a:rPr lang="zh-CN" altLang="en-US" sz="3200" b="1" dirty="0">
                <a:solidFill>
                  <a:prstClr val="black"/>
                </a:solidFill>
                <a:ea typeface="华文楷体" panose="02010600040101010101" pitchFamily="2" charset="-122"/>
              </a:rPr>
              <a:t>劳动力成为商品与货币转化为资本</a:t>
            </a:r>
            <a:r>
              <a:rPr lang="en-US" altLang="zh-CN" sz="3600" b="1" dirty="0">
                <a:solidFill>
                  <a:schemeClr val="accent2"/>
                </a:solidFill>
                <a:latin typeface="华文楷体" panose="02010600040101010101" pitchFamily="2" charset="-122"/>
                <a:ea typeface="华文楷体" panose="02010600040101010101" pitchFamily="2" charset="-122"/>
                <a:sym typeface="+mn-ea"/>
              </a:rPr>
              <a:t>P.180</a:t>
            </a: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）劳动力</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劳动力是指人的劳动能力，是人的脑力和体力的总和。劳动力的使用即劳动。</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）劳动力成为商品所需要的两个条件</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第一，劳动者是自由人，能够把自己的劳动力当作自己的商品来支配；</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sym typeface="+mn-ea"/>
              </a:rPr>
              <a:t>           第二，劳动者没有别的商品可以出卖，自由得一无所有，没有任何实现自己的劳动力所必需的物质条件。</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3</a:t>
            </a: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）劳动力商品的特点</a:t>
            </a:r>
            <a:endPar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劳动力的价值和使用价值不同于普通商品；</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劳动力的价值，由生产、发展、维持和延续劳动力所必需的生活必需品的价值决定；</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a:t>
            </a:r>
            <a:r>
              <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rPr>
              <a:t>4</a:t>
            </a:r>
            <a:r>
              <a:rPr lang="zh-CN" altLang="en-US" sz="2800" b="1" dirty="0">
                <a:latin typeface="华文楷体" panose="02010600040101010101" pitchFamily="2" charset="-122"/>
                <a:ea typeface="华文楷体" panose="02010600040101010101" pitchFamily="2" charset="-122"/>
                <a:cs typeface="微软雅黑" panose="020B0503020204020204" charset="-122"/>
                <a:sym typeface="+mn-ea"/>
              </a:rPr>
              <a:t>）货币成为资本</a:t>
            </a:r>
            <a:endParaRPr lang="en-US" altLang="zh-CN" sz="2800" b="1" dirty="0">
              <a:latin typeface="华文楷体" panose="02010600040101010101" pitchFamily="2" charset="-122"/>
              <a:ea typeface="华文楷体" panose="0201060004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cs typeface="微软雅黑" panose="020B0503020204020204" charset="-122"/>
                <a:sym typeface="+mn-ea"/>
              </a:rPr>
              <a:t>           </a:t>
            </a:r>
            <a:r>
              <a:rPr lang="zh-CN" altLang="en-US" sz="2400" dirty="0">
                <a:latin typeface="华文楷体" panose="02010600040101010101" pitchFamily="2" charset="-122"/>
                <a:ea typeface="华文楷体" panose="0201060004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41187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4165"/>
            <a:ext cx="12117354" cy="6998839"/>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华文楷体" panose="02010600040101010101" pitchFamily="2" charset="-122"/>
                <a:ea typeface="华文楷体" panose="02010600040101010101" pitchFamily="2" charset="-122"/>
                <a:sym typeface="+mn-ea"/>
              </a:rPr>
              <a:t>8.</a:t>
            </a:r>
            <a:r>
              <a:rPr lang="zh-CN" altLang="en-US" sz="3200" b="1" dirty="0">
                <a:latin typeface="华文楷体" panose="02010600040101010101" pitchFamily="2" charset="-122"/>
                <a:ea typeface="华文楷体" panose="02010600040101010101" pitchFamily="2" charset="-122"/>
                <a:sym typeface="+mn-ea"/>
              </a:rPr>
              <a:t>生产剩余价值是资本主义生产方式的绝对规律</a:t>
            </a:r>
            <a:r>
              <a:rPr lang="en-US" altLang="zh-CN" sz="3200" b="1" dirty="0">
                <a:solidFill>
                  <a:schemeClr val="accent2"/>
                </a:solidFill>
                <a:latin typeface="华文楷体" panose="02010600040101010101" pitchFamily="2" charset="-122"/>
                <a:ea typeface="华文楷体" panose="02010600040101010101" pitchFamily="2" charset="-122"/>
                <a:sym typeface="+mn-ea"/>
              </a:rPr>
              <a:t>PP.184-190</a:t>
            </a:r>
          </a:p>
          <a:p>
            <a:pPr marL="342900" indent="-342900" algn="just" eaLnBrk="0" hangingPunct="0">
              <a:spcBef>
                <a:spcPct val="20000"/>
              </a:spcBef>
              <a:buClr>
                <a:schemeClr val="tx2"/>
              </a:buClr>
              <a:buSzPct val="50000"/>
              <a:buFont typeface="Wingdings 2" panose="05020102010507070707" pitchFamily="18" charset="2"/>
              <a:buNone/>
            </a:pPr>
            <a:r>
              <a:rPr lang="zh-CN" altLang="en-US" sz="2700" b="1" dirty="0">
                <a:latin typeface="华文楷体" panose="02010600040101010101" pitchFamily="2" charset="-122"/>
                <a:ea typeface="华文楷体" panose="02010600040101010101" pitchFamily="2" charset="-122"/>
                <a:sym typeface="+mn-ea"/>
              </a:rPr>
              <a:t>  （</a:t>
            </a:r>
            <a:r>
              <a:rPr lang="en-US" altLang="zh-CN" sz="2700" b="1" dirty="0">
                <a:latin typeface="华文楷体" panose="02010600040101010101" pitchFamily="2" charset="-122"/>
                <a:ea typeface="华文楷体" panose="02010600040101010101" pitchFamily="2" charset="-122"/>
                <a:sym typeface="+mn-ea"/>
              </a:rPr>
              <a:t>1</a:t>
            </a:r>
            <a:r>
              <a:rPr lang="zh-CN" altLang="en-US" sz="2700" b="1" dirty="0">
                <a:latin typeface="华文楷体" panose="02010600040101010101" pitchFamily="2" charset="-122"/>
                <a:ea typeface="华文楷体" panose="02010600040101010101" pitchFamily="2" charset="-122"/>
                <a:sym typeface="+mn-ea"/>
              </a:rPr>
              <a:t>）剩余价值</a:t>
            </a:r>
            <a:endParaRPr lang="en-US" altLang="zh-CN" sz="27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zh-CN" altLang="en-US" sz="2700" b="1" dirty="0">
                <a:latin typeface="华文楷体" panose="02010600040101010101" pitchFamily="2" charset="-122"/>
                <a:ea typeface="华文楷体" panose="02010600040101010101" pitchFamily="2" charset="-122"/>
                <a:sym typeface="+mn-ea"/>
              </a:rPr>
              <a:t>（</a:t>
            </a:r>
            <a:r>
              <a:rPr lang="en-US" altLang="zh-CN" sz="2700" b="1" dirty="0">
                <a:latin typeface="华文楷体" panose="02010600040101010101" pitchFamily="2" charset="-122"/>
                <a:ea typeface="华文楷体" panose="02010600040101010101" pitchFamily="2" charset="-122"/>
                <a:sym typeface="+mn-ea"/>
              </a:rPr>
              <a:t>2</a:t>
            </a:r>
            <a:r>
              <a:rPr lang="zh-CN" altLang="en-US" sz="2700" b="1" dirty="0">
                <a:latin typeface="华文楷体" panose="02010600040101010101" pitchFamily="2" charset="-122"/>
                <a:ea typeface="华文楷体" panose="02010600040101010101" pitchFamily="2" charset="-122"/>
                <a:sym typeface="+mn-ea"/>
              </a:rPr>
              <a:t>）不变资本和可变资本</a:t>
            </a:r>
            <a:endParaRPr lang="en-US" altLang="zh-CN" sz="27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zh-CN" altLang="en-US" sz="2700" b="1" dirty="0">
                <a:latin typeface="华文楷体" panose="02010600040101010101" pitchFamily="2" charset="-122"/>
                <a:ea typeface="华文楷体" panose="02010600040101010101" pitchFamily="2" charset="-122"/>
                <a:sym typeface="+mn-ea"/>
              </a:rPr>
              <a:t>（</a:t>
            </a:r>
            <a:r>
              <a:rPr lang="en-US" altLang="zh-CN" sz="2700" b="1" dirty="0">
                <a:latin typeface="华文楷体" panose="02010600040101010101" pitchFamily="2" charset="-122"/>
                <a:ea typeface="华文楷体" panose="02010600040101010101" pitchFamily="2" charset="-122"/>
                <a:sym typeface="+mn-ea"/>
              </a:rPr>
              <a:t>3</a:t>
            </a:r>
            <a:r>
              <a:rPr lang="zh-CN" altLang="en-US" sz="2700" b="1" dirty="0">
                <a:latin typeface="华文楷体" panose="02010600040101010101" pitchFamily="2" charset="-122"/>
                <a:ea typeface="华文楷体" panose="02010600040101010101" pitchFamily="2" charset="-122"/>
                <a:sym typeface="+mn-ea"/>
              </a:rPr>
              <a:t>）资本家提高对工人剥削程度的两种方法</a:t>
            </a:r>
            <a:endParaRPr lang="en-US" altLang="zh-CN" sz="27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即绝对剩余价值的生产和相对剩余价值的生产</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绝对剩余价值：指在必要劳动时间不变的条件下，由于延长工作日的长度和提高劳动强度而生产的剩余价值。</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相对剩余价值：指在工作日长度和劳动强度不变的条件下，通过缩短必要劳动时间而相对延长剩余劳动时间所生产的剩余价值。</a:t>
            </a:r>
            <a:endParaRPr lang="en-US" altLang="zh-CN" sz="2400" dirty="0">
              <a:latin typeface="华文楷体" panose="02010600040101010101" pitchFamily="2" charset="-122"/>
              <a:ea typeface="华文楷体" panose="02010600040101010101" pitchFamily="2" charset="-122"/>
              <a:sym typeface="+mn-ea"/>
            </a:endParaRPr>
          </a:p>
        </p:txBody>
      </p:sp>
    </p:spTree>
    <p:extLst>
      <p:ext uri="{BB962C8B-B14F-4D97-AF65-F5344CB8AC3E}">
        <p14:creationId xmlns:p14="http://schemas.microsoft.com/office/powerpoint/2010/main" val="129908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6404" y="815977"/>
            <a:ext cx="11858919" cy="5226046"/>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华文楷体" panose="02010600040101010101" pitchFamily="2" charset="-122"/>
                <a:ea typeface="华文楷体" panose="02010600040101010101" pitchFamily="2" charset="-122"/>
                <a:sym typeface="+mn-ea"/>
              </a:rPr>
              <a:t>9.</a:t>
            </a:r>
            <a:r>
              <a:rPr lang="zh-CN" altLang="en-US" sz="3600" b="1" dirty="0">
                <a:latin typeface="华文楷体" panose="02010600040101010101" pitchFamily="2" charset="-122"/>
                <a:ea typeface="华文楷体" panose="02010600040101010101" pitchFamily="2" charset="-122"/>
                <a:sym typeface="+mn-ea"/>
              </a:rPr>
              <a:t>资本主义的基本矛盾 </a:t>
            </a:r>
            <a:r>
              <a:rPr lang="en-US" altLang="zh-CN" sz="3600" b="1" dirty="0">
                <a:solidFill>
                  <a:schemeClr val="accent2"/>
                </a:solidFill>
                <a:latin typeface="华文楷体" panose="02010600040101010101" pitchFamily="2" charset="-122"/>
                <a:ea typeface="华文楷体" panose="02010600040101010101" pitchFamily="2" charset="-122"/>
                <a:sym typeface="+mn-ea"/>
              </a:rPr>
              <a:t>PP.199-200</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）资本主义基本矛盾的内涵</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生产社会化和生产资料的私人占有之间的矛盾，是资本主义的基本矛盾。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）资本主义基本矛盾双重表现</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第一、生产无限扩大的趋势与劳动人民有支付能力的需求相对缩小的矛盾；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第二、单个企业内部生产的有组织性和整个社会生产的无政府状态之间的矛盾。</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）资本主义经济危机</a:t>
            </a:r>
            <a:endParaRPr lang="en-US" altLang="zh-CN" sz="2800" b="1"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dirty="0">
                <a:latin typeface="华文楷体" panose="02010600040101010101" pitchFamily="2" charset="-122"/>
                <a:ea typeface="华文楷体" panose="02010600040101010101" pitchFamily="2" charset="-122"/>
                <a:sym typeface="+mn-ea"/>
              </a:rPr>
              <a:t>           资本主义经济危机的本质特征是生产过剩；</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pPr>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资本主义经济危机的爆发具有周期性；</a:t>
            </a:r>
            <a:endParaRPr lang="en-US" altLang="zh-CN" sz="2400" dirty="0">
              <a:latin typeface="华文楷体" panose="02010600040101010101" pitchFamily="2" charset="-122"/>
              <a:ea typeface="华文楷体" panose="02010600040101010101" pitchFamily="2" charset="-122"/>
              <a:sym typeface="+mn-ea"/>
            </a:endParaRPr>
          </a:p>
          <a:p>
            <a:pPr marL="342900" indent="-342900" algn="just" eaLnBrk="0" hangingPunct="0">
              <a:spcBef>
                <a:spcPct val="20000"/>
              </a:spcBef>
              <a:buClr>
                <a:schemeClr val="tx2"/>
              </a:buClr>
              <a:buSzPct val="50000"/>
            </a:pPr>
            <a:r>
              <a:rPr lang="zh-CN" altLang="en-US" sz="2400" dirty="0">
                <a:latin typeface="华文楷体" panose="02010600040101010101" pitchFamily="2" charset="-122"/>
                <a:ea typeface="华文楷体" panose="02010600040101010101" pitchFamily="2" charset="-122"/>
                <a:sym typeface="+mn-ea"/>
              </a:rPr>
              <a:t>           资本主义经济危机的根源在于资本主义基本矛盾，因此在资本主义制度内经济危机只能暂时缓解而不能根除。</a:t>
            </a:r>
            <a:endParaRPr lang="en-US" altLang="zh-CN" sz="2800" dirty="0">
              <a:latin typeface="华文楷体" panose="02010600040101010101" pitchFamily="2" charset="-122"/>
              <a:ea typeface="华文楷体" panose="02010600040101010101" pitchFamily="2" charset="-122"/>
              <a:sym typeface="+mn-ea"/>
            </a:endParaRPr>
          </a:p>
        </p:txBody>
      </p:sp>
    </p:spTree>
    <p:extLst>
      <p:ext uri="{BB962C8B-B14F-4D97-AF65-F5344CB8AC3E}">
        <p14:creationId xmlns:p14="http://schemas.microsoft.com/office/powerpoint/2010/main" val="1902721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16189" y="2685569"/>
            <a:ext cx="11229357" cy="1107996"/>
          </a:xfrm>
          <a:prstGeom prst="rect">
            <a:avLst/>
          </a:prstGeom>
          <a:solidFill>
            <a:schemeClr val="bg1"/>
          </a:solidFill>
          <a:ln>
            <a:noFill/>
          </a:ln>
        </p:spPr>
        <p:txBody>
          <a:bodyPr wrap="none" lIns="91440" tIns="45720" rIns="91440" bIns="45720">
            <a:spAutoFit/>
          </a:bodyPr>
          <a:lstStyle/>
          <a:p>
            <a:pPr algn="ctr"/>
            <a:r>
              <a:rPr lang="zh-CN" altLang="en-US" sz="6600" b="1" cap="none" spc="0" dirty="0">
                <a:ln w="10541" cmpd="sng">
                  <a:solidFill>
                    <a:schemeClr val="accent1">
                      <a:shade val="88000"/>
                      <a:satMod val="110000"/>
                    </a:schemeClr>
                  </a:solidFill>
                  <a:prstDash val="solid"/>
                </a:ln>
                <a:solidFill>
                  <a:schemeClr val="accent2"/>
                </a:solidFill>
                <a:effectLst/>
                <a:latin typeface="华文楷体" panose="02010600040101010101" pitchFamily="2" charset="-122"/>
                <a:ea typeface="华文楷体" panose="02010600040101010101" pitchFamily="2" charset="-122"/>
                <a:sym typeface="+mn-ea"/>
              </a:rPr>
              <a:t>预祝同学们考试取得好成绩！</a:t>
            </a:r>
            <a:endParaRPr lang="zh-CN" altLang="en-US" sz="6600" b="1" cap="none" spc="0" dirty="0">
              <a:ln w="10541" cmpd="sng">
                <a:solidFill>
                  <a:schemeClr val="accent1">
                    <a:shade val="88000"/>
                    <a:satMod val="110000"/>
                  </a:schemeClr>
                </a:solidFill>
                <a:prstDash val="solid"/>
              </a:ln>
              <a:solidFill>
                <a:schemeClr val="accent2"/>
              </a:solidFill>
              <a:effectLst/>
              <a:ea typeface="华文楷体" panose="02010600040101010101" pitchFamily="2" charset="-122"/>
            </a:endParaRPr>
          </a:p>
        </p:txBody>
      </p:sp>
    </p:spTree>
    <p:extLst>
      <p:ext uri="{BB962C8B-B14F-4D97-AF65-F5344CB8AC3E}">
        <p14:creationId xmlns:p14="http://schemas.microsoft.com/office/powerpoint/2010/main" val="190272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26896" y="238129"/>
            <a:ext cx="9274175" cy="6058069"/>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4000" b="1" dirty="0">
                <a:solidFill>
                  <a:schemeClr val="tx2"/>
                </a:solidFill>
                <a:latin typeface="华文楷体" panose="02010600040101010101" pitchFamily="2" charset="-122"/>
                <a:ea typeface="华文楷体" panose="02010600040101010101" pitchFamily="2" charset="-122"/>
                <a:sym typeface="黑体" panose="02010609060101010101" pitchFamily="49" charset="-122"/>
              </a:rPr>
              <a:t>第一章</a:t>
            </a:r>
            <a:endParaRPr lang="en-US" altLang="zh-CN" sz="40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1.</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哲学基本问题</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P.20</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2.物质</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PP.21-22</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3.</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运动、时间和空间</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PP.23-24</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4.</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物质和意识的辩证关系</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PP.25-26</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5.联系和发展</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PP.30-33</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6.</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矛盾的同一性和斗争性</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PP.37-38</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7.矛盾的普遍性和特殊性</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PP.38-40</a:t>
            </a:r>
          </a:p>
          <a:p>
            <a:pPr lvl="0"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8.</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两点论和重点论</a:t>
            </a:r>
            <a:r>
              <a:rPr lang="en-US" altLang="zh-CN" sz="36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a:t>
            </a:r>
            <a:r>
              <a:rPr lang="en-US" altLang="zh-CN" sz="32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39</a:t>
            </a:r>
            <a:endParaRPr lang="zh-CN" altLang="en-US" sz="3200" b="1" noProof="1">
              <a:solidFill>
                <a:prstClr val="black"/>
              </a:solidFill>
              <a:latin typeface="华文楷体" panose="02010600040101010101" pitchFamily="2" charset="-122"/>
              <a:ea typeface="华文楷体" panose="02010600040101010101" pitchFamily="2" charset="-122"/>
              <a:cs typeface="宋体" panose="02010600030101010101" pitchFamily="2"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9.量变质变</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规律</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PP.40-41</a:t>
            </a:r>
            <a:endParaRPr lang="en-US" altLang="zh-CN" sz="32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ts val="4100"/>
              </a:lnSpc>
            </a:pPr>
            <a:r>
              <a:rPr lang="en-US" altLang="zh-CN" sz="3200" b="1" dirty="0">
                <a:latin typeface="华文楷体" panose="02010600040101010101" pitchFamily="2" charset="-122"/>
                <a:ea typeface="华文楷体" panose="02010600040101010101" pitchFamily="2" charset="-122"/>
                <a:sym typeface="黑体" panose="02010609060101010101" pitchFamily="49" charset="-122"/>
              </a:rPr>
              <a:t>10.</a:t>
            </a:r>
            <a:r>
              <a:rPr lang="zh-CN" altLang="en-US" sz="3200" b="1" dirty="0">
                <a:latin typeface="华文楷体" panose="02010600040101010101" pitchFamily="2" charset="-122"/>
                <a:ea typeface="华文楷体" panose="02010600040101010101" pitchFamily="2" charset="-122"/>
                <a:sym typeface="黑体" panose="02010609060101010101" pitchFamily="49" charset="-122"/>
              </a:rPr>
              <a:t>否定之否定规律</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PP.41-42</a:t>
            </a:r>
            <a:endParaRPr lang="zh-CN" altLang="en-US" sz="32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9376" y="1020041"/>
            <a:ext cx="11336693" cy="4955203"/>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1.</a:t>
            </a:r>
            <a:r>
              <a:rPr lang="zh-CN" altLang="zh-CN" sz="3600" b="1" dirty="0">
                <a:latin typeface="华文楷体" panose="02010600040101010101" pitchFamily="2" charset="-122"/>
                <a:ea typeface="华文楷体" panose="02010600040101010101" pitchFamily="2" charset="-122"/>
                <a:sym typeface="+mn-ea"/>
              </a:rPr>
              <a:t>哲学基本问题</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P.20</a:t>
            </a: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）基本问题是什么</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全部哲学，特别是近代哲学的重大的基本问题，是思维和存在的关系问题。</a:t>
            </a:r>
            <a:endParaRPr lang="en-US" altLang="zh-CN" sz="28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）基本问题的两个方面</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其一，存在和思维究竟谁是世界的本原，即物质和精神何者是第一性、何者是第二性的问题</a:t>
            </a:r>
            <a:r>
              <a:rPr lang="zh-CN" altLang="en-US" sz="2800" dirty="0">
                <a:latin typeface="华文楷体" panose="02010600040101010101" pitchFamily="2" charset="-122"/>
                <a:ea typeface="华文楷体" panose="02010600040101010101" pitchFamily="2" charset="-122"/>
                <a:sym typeface="+mn-ea"/>
              </a:rPr>
              <a:t>，亦即本体论的问题</a:t>
            </a:r>
            <a:r>
              <a:rPr lang="zh-CN" altLang="zh-CN" sz="2800" dirty="0">
                <a:latin typeface="华文楷体" panose="02010600040101010101" pitchFamily="2" charset="-122"/>
                <a:ea typeface="华文楷体" panose="02010600040101010101" pitchFamily="2" charset="-122"/>
                <a:sym typeface="+mn-ea"/>
              </a:rPr>
              <a:t>。对这一问题的不同回答，构成了划分唯物主义和唯心主义的标准。</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其二，存在和思维有没有同一性，即思维能否正确认识</a:t>
            </a:r>
            <a:r>
              <a:rPr lang="zh-CN" altLang="en-US" sz="2800" dirty="0">
                <a:latin typeface="华文楷体" panose="02010600040101010101" pitchFamily="2" charset="-122"/>
                <a:ea typeface="华文楷体" panose="02010600040101010101" pitchFamily="2" charset="-122"/>
                <a:sym typeface="+mn-ea"/>
              </a:rPr>
              <a:t>或把握</a:t>
            </a:r>
            <a:r>
              <a:rPr lang="zh-CN" altLang="zh-CN" sz="2800" dirty="0">
                <a:latin typeface="华文楷体" panose="02010600040101010101" pitchFamily="2" charset="-122"/>
                <a:ea typeface="华文楷体" panose="02010600040101010101" pitchFamily="2" charset="-122"/>
                <a:sym typeface="+mn-ea"/>
              </a:rPr>
              <a:t>存在的问题</a:t>
            </a:r>
            <a:r>
              <a:rPr lang="zh-CN" altLang="en-US" sz="2800" dirty="0">
                <a:latin typeface="华文楷体" panose="02010600040101010101" pitchFamily="2" charset="-122"/>
                <a:ea typeface="华文楷体" panose="02010600040101010101" pitchFamily="2" charset="-122"/>
                <a:sym typeface="+mn-ea"/>
              </a:rPr>
              <a:t>，亦即认识论的问题</a:t>
            </a:r>
            <a:r>
              <a:rPr lang="zh-CN" altLang="zh-CN" sz="2800" dirty="0">
                <a:latin typeface="华文楷体" panose="02010600040101010101" pitchFamily="2" charset="-122"/>
                <a:ea typeface="华文楷体" panose="02010600040101010101" pitchFamily="2" charset="-122"/>
                <a:sym typeface="+mn-ea"/>
              </a:rPr>
              <a:t>。对这一问题的不同回答，构成了划分可知论和不可知论的标准。</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华文楷体" panose="02010600040101010101" pitchFamily="2" charset="-122"/>
                <a:ea typeface="华文楷体" panose="02010600040101010101" pitchFamily="2" charset="-122"/>
                <a:sym typeface="+mn-ea"/>
              </a:rPr>
              <a:t>2.物质</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PP.21-22</a:t>
            </a: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）物质概念</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列宁：“</a:t>
            </a:r>
            <a:r>
              <a:rPr lang="zh-CN" altLang="zh-CN" sz="2800" dirty="0">
                <a:latin typeface="华文楷体" panose="02010600040101010101" pitchFamily="2" charset="-122"/>
                <a:ea typeface="华文楷体" panose="02010600040101010101" pitchFamily="2" charset="-122"/>
                <a:sym typeface="+mn-ea"/>
              </a:rPr>
              <a:t>物质是标准客观实在的哲学范畴，这种客观实在是人通过感觉感知的，它不依赖于我们的感觉而存在，为我们的感觉所复写、摄影、反映。</a:t>
            </a:r>
            <a:r>
              <a:rPr lang="zh-CN" altLang="en-US" sz="2800" dirty="0">
                <a:latin typeface="华文楷体" panose="02010600040101010101" pitchFamily="2" charset="-122"/>
                <a:ea typeface="华文楷体" panose="02010600040101010101" pitchFamily="2" charset="-122"/>
                <a:sym typeface="+mn-ea"/>
              </a:rPr>
              <a:t>”</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）马克思主义的物质范畴理论具有丰富而深刻的意义</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第一，坚持了唯物主义一元论，同唯心主义一元论</a:t>
            </a:r>
            <a:r>
              <a:rPr lang="zh-CN" altLang="en-US" sz="2800" dirty="0">
                <a:latin typeface="华文楷体" panose="02010600040101010101" pitchFamily="2" charset="-122"/>
                <a:ea typeface="华文楷体" panose="02010600040101010101" pitchFamily="2" charset="-122"/>
                <a:sym typeface="+mn-ea"/>
              </a:rPr>
              <a:t>和心物</a:t>
            </a:r>
            <a:r>
              <a:rPr lang="zh-CN" altLang="zh-CN" sz="2800" dirty="0">
                <a:latin typeface="华文楷体" panose="02010600040101010101" pitchFamily="2" charset="-122"/>
                <a:ea typeface="华文楷体" panose="02010600040101010101" pitchFamily="2" charset="-122"/>
                <a:sym typeface="+mn-ea"/>
              </a:rPr>
              <a:t>二元论划清了界限。</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第二，坚持了能动的反映论和可知论，批判了不可知论。</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第三，体现了唯物论和辩证法的统一，克服了形而上学唯物主义的缺陷。</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第四，体现了唯物主义自然观与唯物主义历史观的统一，为彻底的唯物主义奠定了理论基础。</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3879" y="661726"/>
            <a:ext cx="11150082" cy="5078313"/>
          </a:xfrm>
          <a:prstGeom prst="rect">
            <a:avLst/>
          </a:prstGeom>
          <a:noFill/>
        </p:spPr>
        <p:txBody>
          <a:bodyPr wrap="square" rtlCol="0">
            <a:spAutoFit/>
          </a:bodyPr>
          <a:lstStyle/>
          <a:p>
            <a:pPr algn="just"/>
            <a:r>
              <a:rPr lang="zh-CN" altLang="zh-CN" sz="3600" b="1" dirty="0">
                <a:latin typeface="华文楷体" panose="02010600040101010101" pitchFamily="2" charset="-122"/>
                <a:ea typeface="华文楷体" panose="02010600040101010101" pitchFamily="2" charset="-122"/>
                <a:sym typeface="+mn-ea"/>
              </a:rPr>
              <a:t>3.运动、时间和空间</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PP.23-24</a:t>
            </a:r>
            <a:endParaRPr lang="zh-CN" altLang="zh-CN" sz="3600" b="1" dirty="0">
              <a:latin typeface="华文楷体" panose="02010600040101010101" pitchFamily="2" charset="-122"/>
              <a:ea typeface="华文楷体" panose="02010600040101010101" pitchFamily="2" charset="-122"/>
            </a:endParaRPr>
          </a:p>
          <a:p>
            <a:pPr algn="just"/>
            <a:r>
              <a:rPr lang="zh-CN" altLang="en-US" sz="36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）运动</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运动是标志一切事物和现象的变化及其过程的哲学范畴。</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物质和运动是不可分割的，运动是物质的运动，物质是运动着的物质，离开物质的运动和离开运动的物质都是不可想象的。</a:t>
            </a:r>
            <a:endParaRPr lang="zh-CN" altLang="zh-CN" sz="2800" dirty="0">
              <a:latin typeface="华文楷体" panose="02010600040101010101" pitchFamily="2" charset="-122"/>
              <a:ea typeface="华文楷体" panose="02010600040101010101" pitchFamily="2" charset="-122"/>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）时间和空间</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时间和空间是物质运动的存在形式。</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时间是指物质运动的持续性、顺序性，特点是一维性，即时间的流逝一去不复返。</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空间是指物质运动的广延性、伸张性，特点是三维性，即空间具有长、宽、高三个方面的规定性。</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7828" y="293985"/>
            <a:ext cx="10907485" cy="6063198"/>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4</a:t>
            </a:r>
            <a:r>
              <a:rPr lang="zh-CN" altLang="zh-CN" sz="3600" b="1" dirty="0">
                <a:latin typeface="华文楷体" panose="02010600040101010101" pitchFamily="2" charset="-122"/>
                <a:ea typeface="华文楷体" panose="0201060004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物质和</a:t>
            </a:r>
            <a:r>
              <a:rPr lang="zh-CN" altLang="zh-CN" sz="3600" b="1" dirty="0">
                <a:latin typeface="华文楷体" panose="02010600040101010101" pitchFamily="2" charset="-122"/>
                <a:ea typeface="华文楷体" panose="02010600040101010101" pitchFamily="2" charset="-122"/>
                <a:sym typeface="+mn-ea"/>
              </a:rPr>
              <a:t>意识</a:t>
            </a:r>
            <a:r>
              <a:rPr lang="zh-CN" altLang="en-US" sz="3600" b="1" dirty="0">
                <a:latin typeface="华文楷体" panose="02010600040101010101" pitchFamily="2" charset="-122"/>
                <a:ea typeface="华文楷体" panose="02010600040101010101" pitchFamily="2" charset="-122"/>
                <a:sym typeface="+mn-ea"/>
              </a:rPr>
              <a:t>的辩证关系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PP.25-28</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）物质决定意识</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意识是人脑的机能和属性</a:t>
            </a:r>
            <a:r>
              <a:rPr lang="zh-CN" altLang="en-US" sz="2400" dirty="0">
                <a:latin typeface="华文楷体" panose="02010600040101010101" pitchFamily="2" charset="-122"/>
                <a:ea typeface="华文楷体" panose="02010600040101010101" pitchFamily="2" charset="-122"/>
                <a:sym typeface="+mn-ea"/>
              </a:rPr>
              <a:t>，</a:t>
            </a:r>
            <a:r>
              <a:rPr lang="zh-CN" altLang="zh-CN" sz="2400" dirty="0">
                <a:latin typeface="华文楷体" panose="02010600040101010101" pitchFamily="2" charset="-122"/>
                <a:ea typeface="华文楷体" panose="02010600040101010101" pitchFamily="2" charset="-122"/>
                <a:sym typeface="+mn-ea"/>
              </a:rPr>
              <a:t>是客观世界的主观映像</a:t>
            </a:r>
            <a:r>
              <a:rPr lang="zh-CN" altLang="en-US" sz="2400" dirty="0">
                <a:latin typeface="华文楷体" panose="02010600040101010101" pitchFamily="2" charset="-122"/>
                <a:ea typeface="华文楷体" panose="02010600040101010101" pitchFamily="2" charset="-122"/>
                <a:sym typeface="+mn-ea"/>
              </a:rPr>
              <a:t>。物质对意识的决定作用表现在意识的起源和本质。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从意识起源来看，</a:t>
            </a:r>
            <a:r>
              <a:rPr lang="zh-CN" altLang="zh-CN" sz="2400" dirty="0">
                <a:latin typeface="华文楷体" panose="02010600040101010101" pitchFamily="2" charset="-122"/>
                <a:ea typeface="华文楷体" panose="02010600040101010101" pitchFamily="2" charset="-122"/>
                <a:sym typeface="+mn-ea"/>
              </a:rPr>
              <a:t>意识</a:t>
            </a:r>
            <a:r>
              <a:rPr lang="zh-CN" altLang="en-US" sz="2400" dirty="0">
                <a:latin typeface="华文楷体" panose="02010600040101010101" pitchFamily="2" charset="-122"/>
                <a:ea typeface="华文楷体" panose="02010600040101010101" pitchFamily="2" charset="-122"/>
                <a:sym typeface="+mn-ea"/>
              </a:rPr>
              <a:t>是</a:t>
            </a:r>
            <a:r>
              <a:rPr lang="zh-CN" altLang="zh-CN" sz="2400" dirty="0">
                <a:latin typeface="华文楷体" panose="02010600040101010101" pitchFamily="2" charset="-122"/>
                <a:ea typeface="华文楷体" panose="02010600040101010101" pitchFamily="2" charset="-122"/>
                <a:sym typeface="+mn-ea"/>
              </a:rPr>
              <a:t>自然界</a:t>
            </a:r>
            <a:r>
              <a:rPr lang="zh-CN" altLang="en-US" sz="2400" dirty="0">
                <a:latin typeface="华文楷体" panose="02010600040101010101" pitchFamily="2" charset="-122"/>
                <a:ea typeface="华文楷体" panose="02010600040101010101" pitchFamily="2" charset="-122"/>
                <a:sym typeface="+mn-ea"/>
              </a:rPr>
              <a:t>和</a:t>
            </a:r>
            <a:r>
              <a:rPr lang="zh-CN" altLang="zh-CN" sz="2400" dirty="0">
                <a:latin typeface="华文楷体" panose="02010600040101010101" pitchFamily="2" charset="-122"/>
                <a:ea typeface="华文楷体" panose="02010600040101010101" pitchFamily="2" charset="-122"/>
                <a:sym typeface="+mn-ea"/>
              </a:rPr>
              <a:t>社会历史发展的产物。</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从意识本质来看，意识是人脑这样一种特殊物质的机能和属性；意识在内容上是客观的，在形式上是主观的，是客观内容和主观形式的统一。</a:t>
            </a:r>
            <a:endParaRPr lang="en-US" altLang="zh-CN" sz="24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）意识反作用于物质</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第一，意识活动具有目的性和计划性。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第二，意识活动具有创造性。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第三，意识具有指导实践改造客观世界的作用。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第四，意识具有调控人的行为和生理活动的作用。</a:t>
            </a:r>
            <a:endParaRPr lang="en-US" altLang="zh-CN" sz="24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）主观能动性和客观规律性的统一</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一方面，尊重客观规律是正确发挥主观能动性的前提。</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另一方面，只有充分发挥主观能动性，才能正确认识和利用客观规律。</a:t>
            </a:r>
            <a:endParaRPr lang="en-US" altLang="zh-CN" sz="24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6402</Words>
  <Application>Microsoft Office PowerPoint</Application>
  <PresentationFormat>宽屏</PresentationFormat>
  <Paragraphs>373</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华文楷体</vt:lpstr>
      <vt:lpstr>宋体</vt:lpstr>
      <vt:lpstr>微软雅黑</vt:lpstr>
      <vt:lpstr>隶书</vt:lpstr>
      <vt:lpstr>黑体</vt:lpstr>
      <vt:lpstr>Arial</vt:lpstr>
      <vt:lpstr>Calibri</vt:lpstr>
      <vt:lpstr>Calibri Light</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LIU LIU</cp:lastModifiedBy>
  <cp:revision>204</cp:revision>
  <dcterms:created xsi:type="dcterms:W3CDTF">2018-12-20T11:58:00Z</dcterms:created>
  <dcterms:modified xsi:type="dcterms:W3CDTF">2020-12-15T12:13:45Z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