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6" r:id="rId5"/>
    <p:sldMasterId id="2147483699" r:id="rId6"/>
  </p:sldMasterIdLst>
  <p:notesMasterIdLst>
    <p:notesMasterId r:id="rId10"/>
  </p:notesMasterIdLst>
  <p:sldIdLst>
    <p:sldId id="315" r:id="rId7"/>
    <p:sldId id="316" r:id="rId8"/>
    <p:sldId id="317" r:id="rId9"/>
    <p:sldId id="263" r:id="rId11"/>
    <p:sldId id="264" r:id="rId12"/>
    <p:sldId id="265" r:id="rId13"/>
    <p:sldId id="266" r:id="rId14"/>
    <p:sldId id="267" r:id="rId15"/>
    <p:sldId id="31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318" r:id="rId35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LuoRiRCf7EpJYnOCJ0AGGw==" hashData="zPSvZ4iC9I2AzvA1t+1ddIe7KV0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60"/>
  </p:normalViewPr>
  <p:slideViewPr>
    <p:cSldViewPr>
      <p:cViewPr>
        <p:scale>
          <a:sx n="100" d="100"/>
          <a:sy n="100" d="100"/>
        </p:scale>
        <p:origin x="-78" y="-228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image" Target="../media/image6.emf"/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6" Type="http://schemas.openxmlformats.org/officeDocument/2006/relationships/image" Target="../media/image18.wmf"/><Relationship Id="rId15" Type="http://schemas.openxmlformats.org/officeDocument/2006/relationships/image" Target="../media/image17.wmf"/><Relationship Id="rId14" Type="http://schemas.openxmlformats.org/officeDocument/2006/relationships/image" Target="../media/image16.wmf"/><Relationship Id="rId13" Type="http://schemas.openxmlformats.org/officeDocument/2006/relationships/image" Target="../media/image15.emf"/><Relationship Id="rId12" Type="http://schemas.openxmlformats.org/officeDocument/2006/relationships/image" Target="../media/image14.e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emf"/><Relationship Id="rId8" Type="http://schemas.openxmlformats.org/officeDocument/2006/relationships/image" Target="../media/image104.emf"/><Relationship Id="rId7" Type="http://schemas.openxmlformats.org/officeDocument/2006/relationships/image" Target="../media/image103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76.wmf"/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8" Type="http://schemas.openxmlformats.org/officeDocument/2006/relationships/image" Target="../media/image114.emf"/><Relationship Id="rId17" Type="http://schemas.openxmlformats.org/officeDocument/2006/relationships/image" Target="../media/image113.emf"/><Relationship Id="rId16" Type="http://schemas.openxmlformats.org/officeDocument/2006/relationships/image" Target="../media/image112.emf"/><Relationship Id="rId15" Type="http://schemas.openxmlformats.org/officeDocument/2006/relationships/image" Target="../media/image111.emf"/><Relationship Id="rId14" Type="http://schemas.openxmlformats.org/officeDocument/2006/relationships/image" Target="../media/image110.emf"/><Relationship Id="rId13" Type="http://schemas.openxmlformats.org/officeDocument/2006/relationships/image" Target="../media/image109.emf"/><Relationship Id="rId12" Type="http://schemas.openxmlformats.org/officeDocument/2006/relationships/image" Target="../media/image108.emf"/><Relationship Id="rId11" Type="http://schemas.openxmlformats.org/officeDocument/2006/relationships/image" Target="../media/image107.emf"/><Relationship Id="rId10" Type="http://schemas.openxmlformats.org/officeDocument/2006/relationships/image" Target="../media/image106.emf"/><Relationship Id="rId1" Type="http://schemas.openxmlformats.org/officeDocument/2006/relationships/image" Target="../media/image98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emf"/><Relationship Id="rId8" Type="http://schemas.openxmlformats.org/officeDocument/2006/relationships/image" Target="../media/image122.emf"/><Relationship Id="rId7" Type="http://schemas.openxmlformats.org/officeDocument/2006/relationships/image" Target="../media/image121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3" Type="http://schemas.openxmlformats.org/officeDocument/2006/relationships/image" Target="../media/image117.emf"/><Relationship Id="rId21" Type="http://schemas.openxmlformats.org/officeDocument/2006/relationships/image" Target="../media/image134.emf"/><Relationship Id="rId20" Type="http://schemas.openxmlformats.org/officeDocument/2006/relationships/image" Target="../media/image133.emf"/><Relationship Id="rId2" Type="http://schemas.openxmlformats.org/officeDocument/2006/relationships/image" Target="../media/image116.emf"/><Relationship Id="rId19" Type="http://schemas.openxmlformats.org/officeDocument/2006/relationships/image" Target="../media/image132.emf"/><Relationship Id="rId18" Type="http://schemas.openxmlformats.org/officeDocument/2006/relationships/image" Target="../media/image76.wmf"/><Relationship Id="rId17" Type="http://schemas.openxmlformats.org/officeDocument/2006/relationships/image" Target="../media/image131.emf"/><Relationship Id="rId16" Type="http://schemas.openxmlformats.org/officeDocument/2006/relationships/image" Target="../media/image130.emf"/><Relationship Id="rId15" Type="http://schemas.openxmlformats.org/officeDocument/2006/relationships/image" Target="../media/image129.emf"/><Relationship Id="rId14" Type="http://schemas.openxmlformats.org/officeDocument/2006/relationships/image" Target="../media/image128.emf"/><Relationship Id="rId13" Type="http://schemas.openxmlformats.org/officeDocument/2006/relationships/image" Target="../media/image127.emf"/><Relationship Id="rId12" Type="http://schemas.openxmlformats.org/officeDocument/2006/relationships/image" Target="../media/image126.emf"/><Relationship Id="rId11" Type="http://schemas.openxmlformats.org/officeDocument/2006/relationships/image" Target="../media/image125.emf"/><Relationship Id="rId10" Type="http://schemas.openxmlformats.org/officeDocument/2006/relationships/image" Target="../media/image124.emf"/><Relationship Id="rId1" Type="http://schemas.openxmlformats.org/officeDocument/2006/relationships/image" Target="../media/image115.e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8.emf"/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4" Type="http://schemas.openxmlformats.org/officeDocument/2006/relationships/image" Target="../media/image142.emf"/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emf"/><Relationship Id="rId8" Type="http://schemas.openxmlformats.org/officeDocument/2006/relationships/image" Target="../media/image152.emf"/><Relationship Id="rId7" Type="http://schemas.openxmlformats.org/officeDocument/2006/relationships/image" Target="../media/image151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6" Type="http://schemas.openxmlformats.org/officeDocument/2006/relationships/image" Target="../media/image160.emf"/><Relationship Id="rId15" Type="http://schemas.openxmlformats.org/officeDocument/2006/relationships/image" Target="../media/image159.emf"/><Relationship Id="rId14" Type="http://schemas.openxmlformats.org/officeDocument/2006/relationships/image" Target="../media/image158.emf"/><Relationship Id="rId13" Type="http://schemas.openxmlformats.org/officeDocument/2006/relationships/image" Target="../media/image157.emf"/><Relationship Id="rId12" Type="http://schemas.openxmlformats.org/officeDocument/2006/relationships/image" Target="../media/image156.emf"/><Relationship Id="rId11" Type="http://schemas.openxmlformats.org/officeDocument/2006/relationships/image" Target="../media/image155.emf"/><Relationship Id="rId10" Type="http://schemas.openxmlformats.org/officeDocument/2006/relationships/image" Target="../media/image154.emf"/><Relationship Id="rId1" Type="http://schemas.openxmlformats.org/officeDocument/2006/relationships/image" Target="../media/image145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emf"/><Relationship Id="rId8" Type="http://schemas.openxmlformats.org/officeDocument/2006/relationships/image" Target="../media/image168.emf"/><Relationship Id="rId7" Type="http://schemas.openxmlformats.org/officeDocument/2006/relationships/image" Target="../media/image167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6" Type="http://schemas.openxmlformats.org/officeDocument/2006/relationships/image" Target="../media/image176.emf"/><Relationship Id="rId15" Type="http://schemas.openxmlformats.org/officeDocument/2006/relationships/image" Target="../media/image175.emf"/><Relationship Id="rId14" Type="http://schemas.openxmlformats.org/officeDocument/2006/relationships/image" Target="../media/image174.emf"/><Relationship Id="rId13" Type="http://schemas.openxmlformats.org/officeDocument/2006/relationships/image" Target="../media/image173.emf"/><Relationship Id="rId12" Type="http://schemas.openxmlformats.org/officeDocument/2006/relationships/image" Target="../media/image172.emf"/><Relationship Id="rId11" Type="http://schemas.openxmlformats.org/officeDocument/2006/relationships/image" Target="../media/image171.emf"/><Relationship Id="rId10" Type="http://schemas.openxmlformats.org/officeDocument/2006/relationships/image" Target="../media/image170.emf"/><Relationship Id="rId1" Type="http://schemas.openxmlformats.org/officeDocument/2006/relationships/image" Target="../media/image161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emf"/><Relationship Id="rId8" Type="http://schemas.openxmlformats.org/officeDocument/2006/relationships/image" Target="../media/image184.emf"/><Relationship Id="rId7" Type="http://schemas.openxmlformats.org/officeDocument/2006/relationships/image" Target="../media/image183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8" Type="http://schemas.openxmlformats.org/officeDocument/2006/relationships/image" Target="../media/image194.emf"/><Relationship Id="rId17" Type="http://schemas.openxmlformats.org/officeDocument/2006/relationships/image" Target="../media/image193.emf"/><Relationship Id="rId16" Type="http://schemas.openxmlformats.org/officeDocument/2006/relationships/image" Target="../media/image192.emf"/><Relationship Id="rId15" Type="http://schemas.openxmlformats.org/officeDocument/2006/relationships/image" Target="../media/image191.emf"/><Relationship Id="rId14" Type="http://schemas.openxmlformats.org/officeDocument/2006/relationships/image" Target="../media/image190.emf"/><Relationship Id="rId13" Type="http://schemas.openxmlformats.org/officeDocument/2006/relationships/image" Target="../media/image189.emf"/><Relationship Id="rId12" Type="http://schemas.openxmlformats.org/officeDocument/2006/relationships/image" Target="../media/image188.emf"/><Relationship Id="rId11" Type="http://schemas.openxmlformats.org/officeDocument/2006/relationships/image" Target="../media/image187.emf"/><Relationship Id="rId10" Type="http://schemas.openxmlformats.org/officeDocument/2006/relationships/image" Target="../media/image186.emf"/><Relationship Id="rId1" Type="http://schemas.openxmlformats.org/officeDocument/2006/relationships/image" Target="../media/image17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emf"/><Relationship Id="rId8" Type="http://schemas.openxmlformats.org/officeDocument/2006/relationships/image" Target="../media/image202.emf"/><Relationship Id="rId7" Type="http://schemas.openxmlformats.org/officeDocument/2006/relationships/image" Target="../media/image201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3" Type="http://schemas.openxmlformats.org/officeDocument/2006/relationships/image" Target="../media/image207.emf"/><Relationship Id="rId12" Type="http://schemas.openxmlformats.org/officeDocument/2006/relationships/image" Target="../media/image206.emf"/><Relationship Id="rId11" Type="http://schemas.openxmlformats.org/officeDocument/2006/relationships/image" Target="../media/image205.emf"/><Relationship Id="rId10" Type="http://schemas.openxmlformats.org/officeDocument/2006/relationships/image" Target="../media/image204.emf"/><Relationship Id="rId1" Type="http://schemas.openxmlformats.org/officeDocument/2006/relationships/image" Target="../media/image19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emf"/><Relationship Id="rId8" Type="http://schemas.openxmlformats.org/officeDocument/2006/relationships/image" Target="../media/image25.emf"/><Relationship Id="rId7" Type="http://schemas.openxmlformats.org/officeDocument/2006/relationships/image" Target="../media/image24.e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18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18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7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emf"/><Relationship Id="rId8" Type="http://schemas.openxmlformats.org/officeDocument/2006/relationships/image" Target="../media/image240.emf"/><Relationship Id="rId7" Type="http://schemas.openxmlformats.org/officeDocument/2006/relationships/image" Target="../media/image239.emf"/><Relationship Id="rId6" Type="http://schemas.openxmlformats.org/officeDocument/2006/relationships/image" Target="../media/image238.emf"/><Relationship Id="rId5" Type="http://schemas.openxmlformats.org/officeDocument/2006/relationships/image" Target="../media/image237.emf"/><Relationship Id="rId4" Type="http://schemas.openxmlformats.org/officeDocument/2006/relationships/image" Target="../media/image236.emf"/><Relationship Id="rId3" Type="http://schemas.openxmlformats.org/officeDocument/2006/relationships/image" Target="../media/image235.emf"/><Relationship Id="rId2" Type="http://schemas.openxmlformats.org/officeDocument/2006/relationships/image" Target="../media/image234.emf"/><Relationship Id="rId16" Type="http://schemas.openxmlformats.org/officeDocument/2006/relationships/image" Target="../media/image248.emf"/><Relationship Id="rId15" Type="http://schemas.openxmlformats.org/officeDocument/2006/relationships/image" Target="../media/image247.emf"/><Relationship Id="rId14" Type="http://schemas.openxmlformats.org/officeDocument/2006/relationships/image" Target="../media/image246.emf"/><Relationship Id="rId13" Type="http://schemas.openxmlformats.org/officeDocument/2006/relationships/image" Target="../media/image245.emf"/><Relationship Id="rId12" Type="http://schemas.openxmlformats.org/officeDocument/2006/relationships/image" Target="../media/image244.emf"/><Relationship Id="rId11" Type="http://schemas.openxmlformats.org/officeDocument/2006/relationships/image" Target="../media/image243.emf"/><Relationship Id="rId10" Type="http://schemas.openxmlformats.org/officeDocument/2006/relationships/image" Target="../media/image242.emf"/><Relationship Id="rId1" Type="http://schemas.openxmlformats.org/officeDocument/2006/relationships/image" Target="../media/image233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emf"/><Relationship Id="rId8" Type="http://schemas.openxmlformats.org/officeDocument/2006/relationships/image" Target="../media/image34.emf"/><Relationship Id="rId7" Type="http://schemas.openxmlformats.org/officeDocument/2006/relationships/image" Target="../media/image33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2" Type="http://schemas.openxmlformats.org/officeDocument/2006/relationships/image" Target="../media/image38.emf"/><Relationship Id="rId11" Type="http://schemas.openxmlformats.org/officeDocument/2006/relationships/image" Target="../media/image37.emf"/><Relationship Id="rId10" Type="http://schemas.openxmlformats.org/officeDocument/2006/relationships/image" Target="../media/image36.emf"/><Relationship Id="rId1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e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1" Type="http://schemas.openxmlformats.org/officeDocument/2006/relationships/image" Target="../media/image53.emf"/><Relationship Id="rId10" Type="http://schemas.openxmlformats.org/officeDocument/2006/relationships/image" Target="../media/image52.emf"/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emf"/><Relationship Id="rId8" Type="http://schemas.openxmlformats.org/officeDocument/2006/relationships/image" Target="../media/image65.emf"/><Relationship Id="rId7" Type="http://schemas.openxmlformats.org/officeDocument/2006/relationships/image" Target="../media/image64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5" Type="http://schemas.openxmlformats.org/officeDocument/2006/relationships/image" Target="../media/image72.emf"/><Relationship Id="rId14" Type="http://schemas.openxmlformats.org/officeDocument/2006/relationships/image" Target="../media/image71.emf"/><Relationship Id="rId13" Type="http://schemas.openxmlformats.org/officeDocument/2006/relationships/image" Target="../media/image70.emf"/><Relationship Id="rId12" Type="http://schemas.openxmlformats.org/officeDocument/2006/relationships/image" Target="../media/image69.emf"/><Relationship Id="rId11" Type="http://schemas.openxmlformats.org/officeDocument/2006/relationships/image" Target="../media/image68.emf"/><Relationship Id="rId10" Type="http://schemas.openxmlformats.org/officeDocument/2006/relationships/image" Target="../media/image67.emf"/><Relationship Id="rId1" Type="http://schemas.openxmlformats.org/officeDocument/2006/relationships/image" Target="../media/image58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emf"/><Relationship Id="rId8" Type="http://schemas.openxmlformats.org/officeDocument/2006/relationships/image" Target="../media/image80.emf"/><Relationship Id="rId7" Type="http://schemas.openxmlformats.org/officeDocument/2006/relationships/image" Target="../media/image79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7" Type="http://schemas.openxmlformats.org/officeDocument/2006/relationships/image" Target="../media/image89.emf"/><Relationship Id="rId16" Type="http://schemas.openxmlformats.org/officeDocument/2006/relationships/image" Target="../media/image88.emf"/><Relationship Id="rId15" Type="http://schemas.openxmlformats.org/officeDocument/2006/relationships/image" Target="../media/image87.emf"/><Relationship Id="rId14" Type="http://schemas.openxmlformats.org/officeDocument/2006/relationships/image" Target="../media/image86.emf"/><Relationship Id="rId13" Type="http://schemas.openxmlformats.org/officeDocument/2006/relationships/image" Target="../media/image85.emf"/><Relationship Id="rId12" Type="http://schemas.openxmlformats.org/officeDocument/2006/relationships/image" Target="../media/image84.emf"/><Relationship Id="rId11" Type="http://schemas.openxmlformats.org/officeDocument/2006/relationships/image" Target="../media/image83.wmf"/><Relationship Id="rId10" Type="http://schemas.openxmlformats.org/officeDocument/2006/relationships/image" Target="../media/image82.emf"/><Relationship Id="rId1" Type="http://schemas.openxmlformats.org/officeDocument/2006/relationships/image" Target="../media/image7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7" Type="http://schemas.openxmlformats.org/officeDocument/2006/relationships/image" Target="../media/image96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A15A-BA02-480B-A33D-E158D9CCD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863E-C6EF-46AB-B0F8-155A26C32B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sz="2800" b="1">
              <a:solidFill>
                <a:srgbClr val="6600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7079198-BEED-4D7A-9ED7-06FC6CBCF85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6438"/>
            <a:ext cx="4518025" cy="3387725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76738"/>
            <a:ext cx="5022850" cy="409575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47E4A8A-73E4-4329-87FD-7B34304865C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6438"/>
            <a:ext cx="4518025" cy="3387725"/>
          </a:xfrm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76738"/>
            <a:ext cx="5022850" cy="409575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FC940D8-E64D-40B1-B5A4-F3546940450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巴克豪森效应：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r>
              <a:rPr lang="zh-CN" altLang="en-US"/>
              <a:t>https://www.bilibili.com/video/BV1w5411M7sj?p=65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7B68DE5-A1BA-484D-9D5F-DCD6BD12B2F5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49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DCB0951-2C32-46FB-8652-E1CB65FAC2D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z="2800" b="1">
              <a:solidFill>
                <a:srgbClr val="66FF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7F707AB-96E6-45CF-AEC5-E995BBB1457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9616122-F51F-456A-BC10-5D24D1410B9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z="2800" b="1" smtClean="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B2E5AB9-708B-4633-AC6E-359AD376362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z="2400" b="1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0C5C1E4-6917-48FD-AA67-5FFFAAA6037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z="2800" b="1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DD6F0A3-764C-47CD-A799-317485ED4FA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6438"/>
            <a:ext cx="4518025" cy="3387725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76738"/>
            <a:ext cx="5022850" cy="409575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0980A59-949F-4D81-89F3-44E9C570B03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6438"/>
            <a:ext cx="4518025" cy="3387725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76738"/>
            <a:ext cx="5022850" cy="409575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DD2F2-A4C1-452D-B086-CEF3C86D39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26FAA-B422-4729-955A-96A0E4593D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D46EA-A772-4946-A85E-9B139E0ED9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2289A2-C595-4021-9A1C-C61F8191E8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88AC34-C285-4FDA-8266-9839DCDDE3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B35B63-4C53-455E-A45F-1916AB878A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FDBC30B-0DB1-4E9D-9D90-7F5AC4BC03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FF34B7-78BA-44A0-A788-E69799B7BA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DCB8FA-3F3B-4E94-9051-063750FE52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4F0955-1853-42D7-80AA-D368D415C9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E790D7-82CD-4624-967A-95437C1F09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CC1DB-64FF-4CC6-8407-82931507276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8D937D-EF08-487B-8A23-58132B2EAD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98F558-2D01-48B5-BA65-D1592FE139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BEDD26E-C161-411B-92D7-0943C957D8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0BE291-F7A8-4CE1-80F9-F9050405DA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F926C7-B52C-445F-BC54-214E3D3B7C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5494DE-4D8D-4E89-BCA8-00AE0DE72D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945759-3B47-47D9-8166-76D24F623D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471EF9-DA74-4476-9EBA-09E5304323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D2D0A4-E256-4B50-9018-4E8BD45438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69CED8-B14B-4EDC-ADA0-7C2E7DE58B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D8F-8598-4FA1-95F4-B65DDFE6B64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A2C6B8-69FB-4ADE-B1CD-6D32CB43F7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CE44C1-A8EC-48A4-AC8A-F67702218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10A399-9782-40CD-8FAD-8E312728BB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171731-ECDF-4B34-A1BC-74743D4397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C01A08-99F2-466A-8EDF-9BCEB56EA2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D68718-A5D4-4243-8F1F-55109126F1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3B02D7-FBAA-487A-9D03-C0B099C094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CC91FC-BFF9-4C2C-B67E-9232D2B988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0294B0D-17E3-4C8E-9B0C-CDDBDD104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D188AB-23F2-49B8-AE4D-76221C9D7A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8D72B-011F-416C-9BAD-699F074F23F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84912C-853B-4EB7-ABD5-16C6D8B2F5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B9E052-7246-40FC-9230-714688C24F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9DD010-9281-4CAB-A3EF-8B789137F6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9971F3-F01B-4D1B-97F5-8E5C9C6FC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02B9B3-15D0-4C50-A83C-327AA7E244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847E96-5389-4767-8F2A-F89B230B19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EE9EB8-6976-49A2-9C77-129A78F2A5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17B19D-7BA8-4F34-B1B5-3455727931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6741-8159-4580-ABE9-B7E2C07A8E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CA51-F276-4B8C-AD02-1DEFFC3A3A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425F4-91C3-467A-AAF9-EBB1363F31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F10D7-FB0C-4A02-BC33-79158FFFD10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5818-B379-40A7-BD02-EEC6B1CC8E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608763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207987-1C13-45B3-9A28-E9E6AB4B8E7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rgbClr val="99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rgbClr val="99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22:28:02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rgbClr val="99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8E19A-BCED-4DA0-990B-DCD6D4BD716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b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 b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D0E0C-41EF-419D-9C83-1C7D34ED567A}" type="slidenum">
              <a:rPr lang="en-US" altLang="zh-CN"/>
            </a:fld>
            <a:endParaRPr lang="en-US" altLang="zh-CN"/>
          </a:p>
        </p:txBody>
      </p:sp>
      <p:sp>
        <p:nvSpPr>
          <p:cNvPr id="10247" name="AutoShape 35">
            <a:hlinkClick r:id="" action="ppaction://hlinkshowjump?jump=firstslide" highlightClick="1">
              <a:snd r:embed="rId14" name="click.wav"/>
            </a:hlinkClick>
          </p:cNvPr>
          <p:cNvSpPr>
            <a:spLocks noChangeArrowheads="1"/>
          </p:cNvSpPr>
          <p:nvPr userDrawn="1"/>
        </p:nvSpPr>
        <p:spPr bwMode="auto">
          <a:xfrm>
            <a:off x="7099300" y="6534150"/>
            <a:ext cx="512763" cy="271463"/>
          </a:xfrm>
          <a:prstGeom prst="actionButtonBlank">
            <a:avLst/>
          </a:prstGeom>
          <a:gradFill rotWithShape="1">
            <a:gsLst>
              <a:gs pos="0">
                <a:srgbClr val="3B0000"/>
              </a:gs>
              <a:gs pos="50000">
                <a:srgbClr val="800000"/>
              </a:gs>
              <a:gs pos="100000">
                <a:srgbClr val="3B0000"/>
              </a:gs>
            </a:gsLst>
            <a:lin ang="5400000" scaled="1"/>
          </a:gradFill>
          <a:ln w="12700">
            <a:solidFill>
              <a:srgbClr val="CC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smtClean="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首 页</a:t>
            </a:r>
            <a:endParaRPr kumimoji="1" lang="zh-CN" altLang="en-US" sz="1400" b="1" smtClean="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48" name="AutoShape 36">
            <a:hlinkClick r:id="" action="ppaction://hlinkshowjump?jump=previousslide" highlightClick="1">
              <a:snd r:embed="rId14" name="click.wav"/>
            </a:hlinkClick>
          </p:cNvPr>
          <p:cNvSpPr>
            <a:spLocks noChangeArrowheads="1"/>
          </p:cNvSpPr>
          <p:nvPr userDrawn="1"/>
        </p:nvSpPr>
        <p:spPr bwMode="auto">
          <a:xfrm>
            <a:off x="7613650" y="6534150"/>
            <a:ext cx="512763" cy="271463"/>
          </a:xfrm>
          <a:prstGeom prst="actionButtonBlank">
            <a:avLst/>
          </a:prstGeom>
          <a:gradFill rotWithShape="1">
            <a:gsLst>
              <a:gs pos="0">
                <a:srgbClr val="3B0000"/>
              </a:gs>
              <a:gs pos="50000">
                <a:srgbClr val="800000"/>
              </a:gs>
              <a:gs pos="100000">
                <a:srgbClr val="3B0000"/>
              </a:gs>
            </a:gsLst>
            <a:lin ang="5400000" scaled="1"/>
          </a:gradFill>
          <a:ln w="12700">
            <a:solidFill>
              <a:srgbClr val="CC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smtClean="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上 页</a:t>
            </a:r>
            <a:endParaRPr kumimoji="1" lang="zh-CN" altLang="en-US" sz="1400" b="1" smtClean="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49" name="AutoShape 37">
            <a:hlinkClick r:id="" action="ppaction://hlinkshowjump?jump=nextslide" highlightClick="1">
              <a:snd r:embed="rId14" name="click.wav"/>
            </a:hlinkClick>
          </p:cNvPr>
          <p:cNvSpPr>
            <a:spLocks noChangeArrowheads="1"/>
          </p:cNvSpPr>
          <p:nvPr userDrawn="1"/>
        </p:nvSpPr>
        <p:spPr bwMode="auto">
          <a:xfrm>
            <a:off x="8118475" y="6534150"/>
            <a:ext cx="512763" cy="271463"/>
          </a:xfrm>
          <a:prstGeom prst="actionButtonBlank">
            <a:avLst/>
          </a:prstGeom>
          <a:gradFill rotWithShape="1">
            <a:gsLst>
              <a:gs pos="0">
                <a:srgbClr val="3B0000"/>
              </a:gs>
              <a:gs pos="50000">
                <a:srgbClr val="800000"/>
              </a:gs>
              <a:gs pos="100000">
                <a:srgbClr val="3B0000"/>
              </a:gs>
            </a:gsLst>
            <a:lin ang="5400000" scaled="1"/>
          </a:gradFill>
          <a:ln w="12700">
            <a:solidFill>
              <a:srgbClr val="CC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smtClean="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下 页</a:t>
            </a:r>
            <a:endParaRPr kumimoji="1" lang="zh-CN" altLang="en-US" sz="1400" b="1" smtClean="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50" name="AutoShape 38">
            <a:hlinkClick r:id="" action="ppaction://hlinkshowjump?jump=endshow" highlightClick="1">
              <a:snd r:embed="rId14" name="click.wav"/>
            </a:hlinkClick>
          </p:cNvPr>
          <p:cNvSpPr>
            <a:spLocks noChangeArrowheads="1"/>
          </p:cNvSpPr>
          <p:nvPr userDrawn="1"/>
        </p:nvSpPr>
        <p:spPr bwMode="auto">
          <a:xfrm>
            <a:off x="8616950" y="6534150"/>
            <a:ext cx="455613" cy="271463"/>
          </a:xfrm>
          <a:prstGeom prst="actionButtonBlank">
            <a:avLst/>
          </a:prstGeom>
          <a:gradFill rotWithShape="1">
            <a:gsLst>
              <a:gs pos="0">
                <a:srgbClr val="3B0000"/>
              </a:gs>
              <a:gs pos="50000">
                <a:srgbClr val="800000"/>
              </a:gs>
              <a:gs pos="100000">
                <a:srgbClr val="3B0000"/>
              </a:gs>
            </a:gsLst>
            <a:lin ang="5400000" scaled="1"/>
          </a:gradFill>
          <a:ln w="12700">
            <a:solidFill>
              <a:srgbClr val="CC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smtClean="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退 出</a:t>
            </a:r>
            <a:endParaRPr kumimoji="1" lang="zh-CN" altLang="en-US" sz="1400" b="1" smtClean="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137B4B-10D9-4E7C-AE5D-59B9A879C2F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3.e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0.emf"/><Relationship Id="rId19" Type="http://schemas.openxmlformats.org/officeDocument/2006/relationships/notesSlide" Target="../notesSlides/notesSlide5.xml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7.e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96.e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95.e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4.emf"/><Relationship Id="rId1" Type="http://schemas.openxmlformats.org/officeDocument/2006/relationships/oleObject" Target="../embeddings/oleObject9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101.bin"/><Relationship Id="rId40" Type="http://schemas.openxmlformats.org/officeDocument/2006/relationships/notesSlide" Target="../notesSlides/notesSlide6.xml"/><Relationship Id="rId4" Type="http://schemas.openxmlformats.org/officeDocument/2006/relationships/image" Target="../media/image99.emf"/><Relationship Id="rId39" Type="http://schemas.openxmlformats.org/officeDocument/2006/relationships/vmlDrawing" Target="../drawings/vmlDrawing10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14.emf"/><Relationship Id="rId36" Type="http://schemas.openxmlformats.org/officeDocument/2006/relationships/oleObject" Target="../embeddings/oleObject117.bin"/><Relationship Id="rId35" Type="http://schemas.openxmlformats.org/officeDocument/2006/relationships/image" Target="../media/image113.emf"/><Relationship Id="rId34" Type="http://schemas.openxmlformats.org/officeDocument/2006/relationships/oleObject" Target="../embeddings/oleObject116.bin"/><Relationship Id="rId33" Type="http://schemas.openxmlformats.org/officeDocument/2006/relationships/image" Target="../media/image112.emf"/><Relationship Id="rId32" Type="http://schemas.openxmlformats.org/officeDocument/2006/relationships/oleObject" Target="../embeddings/oleObject115.bin"/><Relationship Id="rId31" Type="http://schemas.openxmlformats.org/officeDocument/2006/relationships/image" Target="../media/image111.emf"/><Relationship Id="rId30" Type="http://schemas.openxmlformats.org/officeDocument/2006/relationships/oleObject" Target="../embeddings/oleObject114.bin"/><Relationship Id="rId3" Type="http://schemas.openxmlformats.org/officeDocument/2006/relationships/oleObject" Target="../embeddings/oleObject100.bin"/><Relationship Id="rId29" Type="http://schemas.openxmlformats.org/officeDocument/2006/relationships/image" Target="../media/image110.emf"/><Relationship Id="rId28" Type="http://schemas.openxmlformats.org/officeDocument/2006/relationships/oleObject" Target="../embeddings/oleObject113.bin"/><Relationship Id="rId27" Type="http://schemas.openxmlformats.org/officeDocument/2006/relationships/image" Target="../media/image109.emf"/><Relationship Id="rId26" Type="http://schemas.openxmlformats.org/officeDocument/2006/relationships/oleObject" Target="../embeddings/oleObject112.bin"/><Relationship Id="rId25" Type="http://schemas.openxmlformats.org/officeDocument/2006/relationships/image" Target="../media/image108.emf"/><Relationship Id="rId24" Type="http://schemas.openxmlformats.org/officeDocument/2006/relationships/oleObject" Target="../embeddings/oleObject111.bin"/><Relationship Id="rId23" Type="http://schemas.openxmlformats.org/officeDocument/2006/relationships/oleObject" Target="../embeddings/oleObject110.bin"/><Relationship Id="rId22" Type="http://schemas.openxmlformats.org/officeDocument/2006/relationships/image" Target="../media/image107.e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106.emf"/><Relationship Id="rId2" Type="http://schemas.openxmlformats.org/officeDocument/2006/relationships/image" Target="../media/image98.e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105.e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104.e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103.e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102.e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01.emf"/><Relationship Id="rId1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18.e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20.bin"/><Relationship Id="rId45" Type="http://schemas.openxmlformats.org/officeDocument/2006/relationships/notesSlide" Target="../notesSlides/notesSlide7.xml"/><Relationship Id="rId44" Type="http://schemas.openxmlformats.org/officeDocument/2006/relationships/vmlDrawing" Target="../drawings/vmlDrawing11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34.emf"/><Relationship Id="rId41" Type="http://schemas.openxmlformats.org/officeDocument/2006/relationships/oleObject" Target="../embeddings/oleObject138.bin"/><Relationship Id="rId40" Type="http://schemas.openxmlformats.org/officeDocument/2006/relationships/image" Target="../media/image133.emf"/><Relationship Id="rId4" Type="http://schemas.openxmlformats.org/officeDocument/2006/relationships/image" Target="../media/image116.emf"/><Relationship Id="rId39" Type="http://schemas.openxmlformats.org/officeDocument/2006/relationships/oleObject" Target="../embeddings/oleObject137.bin"/><Relationship Id="rId38" Type="http://schemas.openxmlformats.org/officeDocument/2006/relationships/image" Target="../media/image132.emf"/><Relationship Id="rId37" Type="http://schemas.openxmlformats.org/officeDocument/2006/relationships/oleObject" Target="../embeddings/oleObject136.bin"/><Relationship Id="rId36" Type="http://schemas.openxmlformats.org/officeDocument/2006/relationships/image" Target="../media/image76.wmf"/><Relationship Id="rId35" Type="http://schemas.openxmlformats.org/officeDocument/2006/relationships/oleObject" Target="../embeddings/oleObject135.bin"/><Relationship Id="rId34" Type="http://schemas.openxmlformats.org/officeDocument/2006/relationships/image" Target="../media/image131.emf"/><Relationship Id="rId33" Type="http://schemas.openxmlformats.org/officeDocument/2006/relationships/oleObject" Target="../embeddings/oleObject134.bin"/><Relationship Id="rId32" Type="http://schemas.openxmlformats.org/officeDocument/2006/relationships/image" Target="../media/image130.emf"/><Relationship Id="rId31" Type="http://schemas.openxmlformats.org/officeDocument/2006/relationships/oleObject" Target="../embeddings/oleObject133.bin"/><Relationship Id="rId30" Type="http://schemas.openxmlformats.org/officeDocument/2006/relationships/image" Target="../media/image129.emf"/><Relationship Id="rId3" Type="http://schemas.openxmlformats.org/officeDocument/2006/relationships/oleObject" Target="../embeddings/oleObject119.bin"/><Relationship Id="rId29" Type="http://schemas.openxmlformats.org/officeDocument/2006/relationships/oleObject" Target="../embeddings/oleObject132.bin"/><Relationship Id="rId28" Type="http://schemas.openxmlformats.org/officeDocument/2006/relationships/image" Target="../media/image128.emf"/><Relationship Id="rId27" Type="http://schemas.openxmlformats.org/officeDocument/2006/relationships/oleObject" Target="../embeddings/oleObject131.bin"/><Relationship Id="rId26" Type="http://schemas.openxmlformats.org/officeDocument/2006/relationships/image" Target="../media/image127.emf"/><Relationship Id="rId25" Type="http://schemas.openxmlformats.org/officeDocument/2006/relationships/oleObject" Target="../embeddings/oleObject130.bin"/><Relationship Id="rId24" Type="http://schemas.openxmlformats.org/officeDocument/2006/relationships/image" Target="../media/image126.emf"/><Relationship Id="rId23" Type="http://schemas.openxmlformats.org/officeDocument/2006/relationships/oleObject" Target="../embeddings/oleObject129.bin"/><Relationship Id="rId22" Type="http://schemas.openxmlformats.org/officeDocument/2006/relationships/image" Target="../media/image125.emf"/><Relationship Id="rId21" Type="http://schemas.openxmlformats.org/officeDocument/2006/relationships/oleObject" Target="../embeddings/oleObject128.bin"/><Relationship Id="rId20" Type="http://schemas.openxmlformats.org/officeDocument/2006/relationships/image" Target="../media/image124.emf"/><Relationship Id="rId2" Type="http://schemas.openxmlformats.org/officeDocument/2006/relationships/image" Target="../media/image115.emf"/><Relationship Id="rId19" Type="http://schemas.openxmlformats.org/officeDocument/2006/relationships/oleObject" Target="../embeddings/oleObject127.bin"/><Relationship Id="rId18" Type="http://schemas.openxmlformats.org/officeDocument/2006/relationships/image" Target="../media/image123.emf"/><Relationship Id="rId17" Type="http://schemas.openxmlformats.org/officeDocument/2006/relationships/oleObject" Target="../embeddings/oleObject126.bin"/><Relationship Id="rId16" Type="http://schemas.openxmlformats.org/officeDocument/2006/relationships/image" Target="../media/image122.emf"/><Relationship Id="rId15" Type="http://schemas.openxmlformats.org/officeDocument/2006/relationships/oleObject" Target="../embeddings/oleObject125.bin"/><Relationship Id="rId14" Type="http://schemas.openxmlformats.org/officeDocument/2006/relationships/image" Target="../media/image121.e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20.e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19.emf"/><Relationship Id="rId1" Type="http://schemas.openxmlformats.org/officeDocument/2006/relationships/oleObject" Target="../embeddings/oleObject11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8.e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37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6.e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35.e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13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42.e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0.e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39.e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4.e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43.emf"/><Relationship Id="rId1" Type="http://schemas.openxmlformats.org/officeDocument/2006/relationships/oleObject" Target="../embeddings/oleObject14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48.e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6.emf"/><Relationship Id="rId34" Type="http://schemas.openxmlformats.org/officeDocument/2006/relationships/vmlDrawing" Target="../drawings/vmlDrawing14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60.emf"/><Relationship Id="rId31" Type="http://schemas.openxmlformats.org/officeDocument/2006/relationships/oleObject" Target="../embeddings/oleObject164.bin"/><Relationship Id="rId30" Type="http://schemas.openxmlformats.org/officeDocument/2006/relationships/image" Target="../media/image159.emf"/><Relationship Id="rId3" Type="http://schemas.openxmlformats.org/officeDocument/2006/relationships/oleObject" Target="../embeddings/oleObject150.bin"/><Relationship Id="rId29" Type="http://schemas.openxmlformats.org/officeDocument/2006/relationships/oleObject" Target="../embeddings/oleObject163.bin"/><Relationship Id="rId28" Type="http://schemas.openxmlformats.org/officeDocument/2006/relationships/image" Target="../media/image158.emf"/><Relationship Id="rId27" Type="http://schemas.openxmlformats.org/officeDocument/2006/relationships/oleObject" Target="../embeddings/oleObject162.bin"/><Relationship Id="rId26" Type="http://schemas.openxmlformats.org/officeDocument/2006/relationships/image" Target="../media/image157.emf"/><Relationship Id="rId25" Type="http://schemas.openxmlformats.org/officeDocument/2006/relationships/oleObject" Target="../embeddings/oleObject161.bin"/><Relationship Id="rId24" Type="http://schemas.openxmlformats.org/officeDocument/2006/relationships/image" Target="../media/image156.emf"/><Relationship Id="rId23" Type="http://schemas.openxmlformats.org/officeDocument/2006/relationships/oleObject" Target="../embeddings/oleObject160.bin"/><Relationship Id="rId22" Type="http://schemas.openxmlformats.org/officeDocument/2006/relationships/image" Target="../media/image155.emf"/><Relationship Id="rId21" Type="http://schemas.openxmlformats.org/officeDocument/2006/relationships/oleObject" Target="../embeddings/oleObject159.bin"/><Relationship Id="rId20" Type="http://schemas.openxmlformats.org/officeDocument/2006/relationships/image" Target="../media/image154.emf"/><Relationship Id="rId2" Type="http://schemas.openxmlformats.org/officeDocument/2006/relationships/image" Target="../media/image145.emf"/><Relationship Id="rId19" Type="http://schemas.openxmlformats.org/officeDocument/2006/relationships/oleObject" Target="../embeddings/oleObject158.bin"/><Relationship Id="rId18" Type="http://schemas.openxmlformats.org/officeDocument/2006/relationships/image" Target="../media/image153.emf"/><Relationship Id="rId17" Type="http://schemas.openxmlformats.org/officeDocument/2006/relationships/oleObject" Target="../embeddings/oleObject157.bin"/><Relationship Id="rId16" Type="http://schemas.openxmlformats.org/officeDocument/2006/relationships/image" Target="../media/image152.emf"/><Relationship Id="rId15" Type="http://schemas.openxmlformats.org/officeDocument/2006/relationships/oleObject" Target="../embeddings/oleObject156.bin"/><Relationship Id="rId14" Type="http://schemas.openxmlformats.org/officeDocument/2006/relationships/image" Target="../media/image151.emf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150.e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49.emf"/><Relationship Id="rId1" Type="http://schemas.openxmlformats.org/officeDocument/2006/relationships/oleObject" Target="../embeddings/oleObject14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164.e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2.emf"/><Relationship Id="rId34" Type="http://schemas.openxmlformats.org/officeDocument/2006/relationships/vmlDrawing" Target="../drawings/vmlDrawing15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76.emf"/><Relationship Id="rId31" Type="http://schemas.openxmlformats.org/officeDocument/2006/relationships/oleObject" Target="../embeddings/oleObject180.bin"/><Relationship Id="rId30" Type="http://schemas.openxmlformats.org/officeDocument/2006/relationships/image" Target="../media/image175.emf"/><Relationship Id="rId3" Type="http://schemas.openxmlformats.org/officeDocument/2006/relationships/oleObject" Target="../embeddings/oleObject166.bin"/><Relationship Id="rId29" Type="http://schemas.openxmlformats.org/officeDocument/2006/relationships/oleObject" Target="../embeddings/oleObject179.bin"/><Relationship Id="rId28" Type="http://schemas.openxmlformats.org/officeDocument/2006/relationships/image" Target="../media/image174.emf"/><Relationship Id="rId27" Type="http://schemas.openxmlformats.org/officeDocument/2006/relationships/oleObject" Target="../embeddings/oleObject178.bin"/><Relationship Id="rId26" Type="http://schemas.openxmlformats.org/officeDocument/2006/relationships/image" Target="../media/image173.emf"/><Relationship Id="rId25" Type="http://schemas.openxmlformats.org/officeDocument/2006/relationships/oleObject" Target="../embeddings/oleObject177.bin"/><Relationship Id="rId24" Type="http://schemas.openxmlformats.org/officeDocument/2006/relationships/image" Target="../media/image172.emf"/><Relationship Id="rId23" Type="http://schemas.openxmlformats.org/officeDocument/2006/relationships/oleObject" Target="../embeddings/oleObject176.bin"/><Relationship Id="rId22" Type="http://schemas.openxmlformats.org/officeDocument/2006/relationships/image" Target="../media/image171.emf"/><Relationship Id="rId21" Type="http://schemas.openxmlformats.org/officeDocument/2006/relationships/oleObject" Target="../embeddings/oleObject175.bin"/><Relationship Id="rId20" Type="http://schemas.openxmlformats.org/officeDocument/2006/relationships/image" Target="../media/image170.emf"/><Relationship Id="rId2" Type="http://schemas.openxmlformats.org/officeDocument/2006/relationships/image" Target="../media/image161.emf"/><Relationship Id="rId19" Type="http://schemas.openxmlformats.org/officeDocument/2006/relationships/oleObject" Target="../embeddings/oleObject174.bin"/><Relationship Id="rId18" Type="http://schemas.openxmlformats.org/officeDocument/2006/relationships/image" Target="../media/image169.emf"/><Relationship Id="rId17" Type="http://schemas.openxmlformats.org/officeDocument/2006/relationships/oleObject" Target="../embeddings/oleObject173.bin"/><Relationship Id="rId16" Type="http://schemas.openxmlformats.org/officeDocument/2006/relationships/image" Target="../media/image168.emf"/><Relationship Id="rId15" Type="http://schemas.openxmlformats.org/officeDocument/2006/relationships/oleObject" Target="../embeddings/oleObject172.bin"/><Relationship Id="rId14" Type="http://schemas.openxmlformats.org/officeDocument/2006/relationships/image" Target="../media/image167.emf"/><Relationship Id="rId13" Type="http://schemas.openxmlformats.org/officeDocument/2006/relationships/oleObject" Target="../embeddings/oleObject171.bin"/><Relationship Id="rId12" Type="http://schemas.openxmlformats.org/officeDocument/2006/relationships/image" Target="../media/image166.emf"/><Relationship Id="rId11" Type="http://schemas.openxmlformats.org/officeDocument/2006/relationships/oleObject" Target="../embeddings/oleObject170.bin"/><Relationship Id="rId10" Type="http://schemas.openxmlformats.org/officeDocument/2006/relationships/image" Target="../media/image165.emf"/><Relationship Id="rId1" Type="http://schemas.openxmlformats.org/officeDocument/2006/relationships/oleObject" Target="../embeddings/oleObject16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78.wmf"/><Relationship Id="rId38" Type="http://schemas.openxmlformats.org/officeDocument/2006/relationships/vmlDrawing" Target="../drawings/vmlDrawing16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94.emf"/><Relationship Id="rId35" Type="http://schemas.openxmlformats.org/officeDocument/2006/relationships/oleObject" Target="../embeddings/oleObject198.bin"/><Relationship Id="rId34" Type="http://schemas.openxmlformats.org/officeDocument/2006/relationships/image" Target="../media/image193.emf"/><Relationship Id="rId33" Type="http://schemas.openxmlformats.org/officeDocument/2006/relationships/oleObject" Target="../embeddings/oleObject197.bin"/><Relationship Id="rId32" Type="http://schemas.openxmlformats.org/officeDocument/2006/relationships/image" Target="../media/image192.emf"/><Relationship Id="rId31" Type="http://schemas.openxmlformats.org/officeDocument/2006/relationships/oleObject" Target="../embeddings/oleObject196.bin"/><Relationship Id="rId30" Type="http://schemas.openxmlformats.org/officeDocument/2006/relationships/image" Target="../media/image191.emf"/><Relationship Id="rId3" Type="http://schemas.openxmlformats.org/officeDocument/2006/relationships/oleObject" Target="../embeddings/oleObject182.bin"/><Relationship Id="rId29" Type="http://schemas.openxmlformats.org/officeDocument/2006/relationships/oleObject" Target="../embeddings/oleObject195.bin"/><Relationship Id="rId28" Type="http://schemas.openxmlformats.org/officeDocument/2006/relationships/image" Target="../media/image190.emf"/><Relationship Id="rId27" Type="http://schemas.openxmlformats.org/officeDocument/2006/relationships/oleObject" Target="../embeddings/oleObject194.bin"/><Relationship Id="rId26" Type="http://schemas.openxmlformats.org/officeDocument/2006/relationships/image" Target="../media/image189.emf"/><Relationship Id="rId25" Type="http://schemas.openxmlformats.org/officeDocument/2006/relationships/oleObject" Target="../embeddings/oleObject193.bin"/><Relationship Id="rId24" Type="http://schemas.openxmlformats.org/officeDocument/2006/relationships/image" Target="../media/image188.emf"/><Relationship Id="rId23" Type="http://schemas.openxmlformats.org/officeDocument/2006/relationships/oleObject" Target="../embeddings/oleObject192.bin"/><Relationship Id="rId22" Type="http://schemas.openxmlformats.org/officeDocument/2006/relationships/image" Target="../media/image187.e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86.emf"/><Relationship Id="rId2" Type="http://schemas.openxmlformats.org/officeDocument/2006/relationships/image" Target="../media/image177.w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85.e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84.e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83.e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82.e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81.emf"/><Relationship Id="rId1" Type="http://schemas.openxmlformats.org/officeDocument/2006/relationships/oleObject" Target="../embeddings/oleObject18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98.e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7.e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96.emf"/><Relationship Id="rId3" Type="http://schemas.openxmlformats.org/officeDocument/2006/relationships/oleObject" Target="../embeddings/oleObject200.bin"/><Relationship Id="rId28" Type="http://schemas.openxmlformats.org/officeDocument/2006/relationships/vmlDrawing" Target="../drawings/vmlDrawing1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07.emf"/><Relationship Id="rId25" Type="http://schemas.openxmlformats.org/officeDocument/2006/relationships/oleObject" Target="../embeddings/oleObject211.bin"/><Relationship Id="rId24" Type="http://schemas.openxmlformats.org/officeDocument/2006/relationships/image" Target="../media/image206.emf"/><Relationship Id="rId23" Type="http://schemas.openxmlformats.org/officeDocument/2006/relationships/oleObject" Target="../embeddings/oleObject210.bin"/><Relationship Id="rId22" Type="http://schemas.openxmlformats.org/officeDocument/2006/relationships/image" Target="../media/image205.emf"/><Relationship Id="rId21" Type="http://schemas.openxmlformats.org/officeDocument/2006/relationships/oleObject" Target="../embeddings/oleObject209.bin"/><Relationship Id="rId20" Type="http://schemas.openxmlformats.org/officeDocument/2006/relationships/image" Target="../media/image204.emf"/><Relationship Id="rId2" Type="http://schemas.openxmlformats.org/officeDocument/2006/relationships/image" Target="../media/image195.e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203.e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202.e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01.e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200.e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9.emf"/><Relationship Id="rId1" Type="http://schemas.openxmlformats.org/officeDocument/2006/relationships/oleObject" Target="../embeddings/oleObject19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13.bin"/><Relationship Id="rId21" Type="http://schemas.openxmlformats.org/officeDocument/2006/relationships/notesSlide" Target="../notesSlides/notesSlide8.xml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208.wmf"/><Relationship Id="rId19" Type="http://schemas.openxmlformats.org/officeDocument/2006/relationships/slideLayout" Target="../slideLayouts/slideLayout7.xml"/><Relationship Id="rId18" Type="http://schemas.openxmlformats.org/officeDocument/2006/relationships/oleObject" Target="../embeddings/oleObject221.bin"/><Relationship Id="rId17" Type="http://schemas.openxmlformats.org/officeDocument/2006/relationships/image" Target="../media/image215.wmf"/><Relationship Id="rId16" Type="http://schemas.openxmlformats.org/officeDocument/2006/relationships/oleObject" Target="../embeddings/oleObject220.bin"/><Relationship Id="rId15" Type="http://schemas.openxmlformats.org/officeDocument/2006/relationships/image" Target="../media/image214.wmf"/><Relationship Id="rId14" Type="http://schemas.openxmlformats.org/officeDocument/2006/relationships/oleObject" Target="../embeddings/oleObject219.bin"/><Relationship Id="rId13" Type="http://schemas.openxmlformats.org/officeDocument/2006/relationships/oleObject" Target="../embeddings/oleObject218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1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4" Type="http://schemas.openxmlformats.org/officeDocument/2006/relationships/vmlDrawing" Target="../drawings/vmlDrawing1.vml"/><Relationship Id="rId33" Type="http://schemas.openxmlformats.org/officeDocument/2006/relationships/slideLayout" Target="../slideLayouts/slideLayout54.xml"/><Relationship Id="rId32" Type="http://schemas.openxmlformats.org/officeDocument/2006/relationships/image" Target="../media/image18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6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5.e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4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6.bin"/><Relationship Id="rId8" Type="http://schemas.openxmlformats.org/officeDocument/2006/relationships/image" Target="../media/image219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23.bin"/><Relationship Id="rId2" Type="http://schemas.openxmlformats.org/officeDocument/2006/relationships/image" Target="../media/image216.wmf"/><Relationship Id="rId15" Type="http://schemas.openxmlformats.org/officeDocument/2006/relationships/notesSlide" Target="../notesSlides/notesSlide9.xml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1.wmf"/><Relationship Id="rId11" Type="http://schemas.openxmlformats.org/officeDocument/2006/relationships/oleObject" Target="../embeddings/oleObject227.bin"/><Relationship Id="rId10" Type="http://schemas.openxmlformats.org/officeDocument/2006/relationships/image" Target="../media/image220.wmf"/><Relationship Id="rId1" Type="http://schemas.openxmlformats.org/officeDocument/2006/relationships/oleObject" Target="../embeddings/oleObject22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2.bin"/><Relationship Id="rId8" Type="http://schemas.openxmlformats.org/officeDocument/2006/relationships/image" Target="../media/image224.w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22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218.wmf"/><Relationship Id="rId17" Type="http://schemas.openxmlformats.org/officeDocument/2006/relationships/notesSlide" Target="../notesSlides/notesSlide10.xml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235.bin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34.bin"/><Relationship Id="rId10" Type="http://schemas.openxmlformats.org/officeDocument/2006/relationships/oleObject" Target="../embeddings/oleObject233.bin"/><Relationship Id="rId1" Type="http://schemas.openxmlformats.org/officeDocument/2006/relationships/oleObject" Target="../embeddings/oleObject22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&#28909;&#30913;&#36718;mpeg.m2p" TargetMode="External"/><Relationship Id="rId8" Type="http://schemas.openxmlformats.org/officeDocument/2006/relationships/image" Target="../media/image226.w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24.w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23.wmf"/><Relationship Id="rId12" Type="http://schemas.openxmlformats.org/officeDocument/2006/relationships/notesSlide" Target="../notesSlides/notesSlide11.xml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18.xml"/><Relationship Id="rId1" Type="http://schemas.openxmlformats.org/officeDocument/2006/relationships/oleObject" Target="../embeddings/oleObject236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7.wmf"/><Relationship Id="rId1" Type="http://schemas.openxmlformats.org/officeDocument/2006/relationships/oleObject" Target="../embeddings/oleObject24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5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44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42.bin"/><Relationship Id="rId2" Type="http://schemas.openxmlformats.org/officeDocument/2006/relationships/image" Target="../media/image228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24.xml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4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0.bin"/><Relationship Id="rId8" Type="http://schemas.openxmlformats.org/officeDocument/2006/relationships/image" Target="../media/image236.e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235.e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34.emf"/><Relationship Id="rId34" Type="http://schemas.openxmlformats.org/officeDocument/2006/relationships/vmlDrawing" Target="../drawings/vmlDrawing24.vml"/><Relationship Id="rId33" Type="http://schemas.openxmlformats.org/officeDocument/2006/relationships/slideLayout" Target="../slideLayouts/slideLayout42.xml"/><Relationship Id="rId32" Type="http://schemas.openxmlformats.org/officeDocument/2006/relationships/image" Target="../media/image248.emf"/><Relationship Id="rId31" Type="http://schemas.openxmlformats.org/officeDocument/2006/relationships/oleObject" Target="../embeddings/oleObject261.bin"/><Relationship Id="rId30" Type="http://schemas.openxmlformats.org/officeDocument/2006/relationships/image" Target="../media/image247.emf"/><Relationship Id="rId3" Type="http://schemas.openxmlformats.org/officeDocument/2006/relationships/oleObject" Target="../embeddings/oleObject247.bin"/><Relationship Id="rId29" Type="http://schemas.openxmlformats.org/officeDocument/2006/relationships/oleObject" Target="../embeddings/oleObject260.bin"/><Relationship Id="rId28" Type="http://schemas.openxmlformats.org/officeDocument/2006/relationships/image" Target="../media/image246.emf"/><Relationship Id="rId27" Type="http://schemas.openxmlformats.org/officeDocument/2006/relationships/oleObject" Target="../embeddings/oleObject259.bin"/><Relationship Id="rId26" Type="http://schemas.openxmlformats.org/officeDocument/2006/relationships/image" Target="../media/image245.emf"/><Relationship Id="rId25" Type="http://schemas.openxmlformats.org/officeDocument/2006/relationships/oleObject" Target="../embeddings/oleObject258.bin"/><Relationship Id="rId24" Type="http://schemas.openxmlformats.org/officeDocument/2006/relationships/image" Target="../media/image244.emf"/><Relationship Id="rId23" Type="http://schemas.openxmlformats.org/officeDocument/2006/relationships/oleObject" Target="../embeddings/oleObject257.bin"/><Relationship Id="rId22" Type="http://schemas.openxmlformats.org/officeDocument/2006/relationships/image" Target="../media/image243.emf"/><Relationship Id="rId21" Type="http://schemas.openxmlformats.org/officeDocument/2006/relationships/oleObject" Target="../embeddings/oleObject256.bin"/><Relationship Id="rId20" Type="http://schemas.openxmlformats.org/officeDocument/2006/relationships/image" Target="../media/image242.emf"/><Relationship Id="rId2" Type="http://schemas.openxmlformats.org/officeDocument/2006/relationships/image" Target="../media/image233.emf"/><Relationship Id="rId19" Type="http://schemas.openxmlformats.org/officeDocument/2006/relationships/oleObject" Target="../embeddings/oleObject255.bin"/><Relationship Id="rId18" Type="http://schemas.openxmlformats.org/officeDocument/2006/relationships/image" Target="../media/image241.emf"/><Relationship Id="rId17" Type="http://schemas.openxmlformats.org/officeDocument/2006/relationships/oleObject" Target="../embeddings/oleObject254.bin"/><Relationship Id="rId16" Type="http://schemas.openxmlformats.org/officeDocument/2006/relationships/image" Target="../media/image240.emf"/><Relationship Id="rId15" Type="http://schemas.openxmlformats.org/officeDocument/2006/relationships/oleObject" Target="../embeddings/oleObject253.bin"/><Relationship Id="rId14" Type="http://schemas.openxmlformats.org/officeDocument/2006/relationships/image" Target="../media/image239.emf"/><Relationship Id="rId13" Type="http://schemas.openxmlformats.org/officeDocument/2006/relationships/oleObject" Target="../embeddings/oleObject252.bin"/><Relationship Id="rId12" Type="http://schemas.openxmlformats.org/officeDocument/2006/relationships/image" Target="../media/image238.emf"/><Relationship Id="rId11" Type="http://schemas.openxmlformats.org/officeDocument/2006/relationships/oleObject" Target="../embeddings/oleObject251.bin"/><Relationship Id="rId10" Type="http://schemas.openxmlformats.org/officeDocument/2006/relationships/image" Target="../media/image237.emf"/><Relationship Id="rId1" Type="http://schemas.openxmlformats.org/officeDocument/2006/relationships/oleObject" Target="../embeddings/oleObject24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21" Type="http://schemas.openxmlformats.org/officeDocument/2006/relationships/notesSlide" Target="../notesSlides/notesSlide1.xml"/><Relationship Id="rId20" Type="http://schemas.openxmlformats.org/officeDocument/2006/relationships/vmlDrawing" Target="../drawings/vmlDrawing2.vml"/><Relationship Id="rId2" Type="http://schemas.openxmlformats.org/officeDocument/2006/relationships/image" Target="../media/image19.emf"/><Relationship Id="rId19" Type="http://schemas.openxmlformats.org/officeDocument/2006/relationships/slideLayout" Target="../slideLayouts/slideLayout54.xml"/><Relationship Id="rId18" Type="http://schemas.openxmlformats.org/officeDocument/2006/relationships/image" Target="../media/image26.e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5.e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0.e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27" Type="http://schemas.openxmlformats.org/officeDocument/2006/relationships/notesSlide" Target="../notesSlides/notesSlide2.xml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8.e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37.e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6.emf"/><Relationship Id="rId2" Type="http://schemas.openxmlformats.org/officeDocument/2006/relationships/image" Target="../media/image27.e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5.e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4.e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3.e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2.e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1.emf"/><Relationship Id="rId1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9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3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3.e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52.emf"/><Relationship Id="rId2" Type="http://schemas.openxmlformats.org/officeDocument/2006/relationships/image" Target="../media/image43.e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51.e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50.e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7.e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4.e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5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1.e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emf"/><Relationship Id="rId33" Type="http://schemas.openxmlformats.org/officeDocument/2006/relationships/notesSlide" Target="../notesSlides/notesSlide4.xml"/><Relationship Id="rId32" Type="http://schemas.openxmlformats.org/officeDocument/2006/relationships/vmlDrawing" Target="../drawings/vmlDrawing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72.emf"/><Relationship Id="rId3" Type="http://schemas.openxmlformats.org/officeDocument/2006/relationships/oleObject" Target="../embeddings/oleObject58.bin"/><Relationship Id="rId29" Type="http://schemas.openxmlformats.org/officeDocument/2006/relationships/oleObject" Target="../embeddings/oleObject71.bin"/><Relationship Id="rId28" Type="http://schemas.openxmlformats.org/officeDocument/2006/relationships/image" Target="../media/image71.emf"/><Relationship Id="rId27" Type="http://schemas.openxmlformats.org/officeDocument/2006/relationships/oleObject" Target="../embeddings/oleObject70.bin"/><Relationship Id="rId26" Type="http://schemas.openxmlformats.org/officeDocument/2006/relationships/image" Target="../media/image70.emf"/><Relationship Id="rId25" Type="http://schemas.openxmlformats.org/officeDocument/2006/relationships/oleObject" Target="../embeddings/oleObject69.bin"/><Relationship Id="rId24" Type="http://schemas.openxmlformats.org/officeDocument/2006/relationships/image" Target="../media/image69.emf"/><Relationship Id="rId23" Type="http://schemas.openxmlformats.org/officeDocument/2006/relationships/oleObject" Target="../embeddings/oleObject68.bin"/><Relationship Id="rId22" Type="http://schemas.openxmlformats.org/officeDocument/2006/relationships/image" Target="../media/image68.emf"/><Relationship Id="rId21" Type="http://schemas.openxmlformats.org/officeDocument/2006/relationships/oleObject" Target="../embeddings/oleObject67.bin"/><Relationship Id="rId20" Type="http://schemas.openxmlformats.org/officeDocument/2006/relationships/image" Target="../media/image67.emf"/><Relationship Id="rId2" Type="http://schemas.openxmlformats.org/officeDocument/2006/relationships/image" Target="../media/image58.e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66.e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5.e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64.e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63.e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62.emf"/><Relationship Id="rId1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4.wmf"/><Relationship Id="rId38" Type="http://schemas.openxmlformats.org/officeDocument/2006/relationships/vmlDrawing" Target="../drawings/vmlDrawing8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9.emf"/><Relationship Id="rId35" Type="http://schemas.openxmlformats.org/officeDocument/2006/relationships/oleObject" Target="../embeddings/oleObject90.bin"/><Relationship Id="rId34" Type="http://schemas.openxmlformats.org/officeDocument/2006/relationships/image" Target="../media/image88.emf"/><Relationship Id="rId33" Type="http://schemas.openxmlformats.org/officeDocument/2006/relationships/oleObject" Target="../embeddings/oleObject89.bin"/><Relationship Id="rId32" Type="http://schemas.openxmlformats.org/officeDocument/2006/relationships/image" Target="../media/image87.emf"/><Relationship Id="rId31" Type="http://schemas.openxmlformats.org/officeDocument/2006/relationships/oleObject" Target="../embeddings/oleObject88.bin"/><Relationship Id="rId30" Type="http://schemas.openxmlformats.org/officeDocument/2006/relationships/image" Target="../media/image86.emf"/><Relationship Id="rId3" Type="http://schemas.openxmlformats.org/officeDocument/2006/relationships/oleObject" Target="../embeddings/oleObject73.bin"/><Relationship Id="rId29" Type="http://schemas.openxmlformats.org/officeDocument/2006/relationships/oleObject" Target="../embeddings/oleObject87.bin"/><Relationship Id="rId28" Type="http://schemas.openxmlformats.org/officeDocument/2006/relationships/image" Target="../media/image85.emf"/><Relationship Id="rId27" Type="http://schemas.openxmlformats.org/officeDocument/2006/relationships/oleObject" Target="../embeddings/oleObject86.bin"/><Relationship Id="rId26" Type="http://schemas.openxmlformats.org/officeDocument/2006/relationships/image" Target="../media/image84.emf"/><Relationship Id="rId25" Type="http://schemas.openxmlformats.org/officeDocument/2006/relationships/oleObject" Target="../embeddings/oleObject85.bin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82.e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81.emf"/><Relationship Id="rId2" Type="http://schemas.openxmlformats.org/officeDocument/2006/relationships/image" Target="../media/image73.e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80.e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79.emf"/><Relationship Id="rId15" Type="http://schemas.openxmlformats.org/officeDocument/2006/relationships/oleObject" Target="../embeddings/oleObject80.bin"/><Relationship Id="rId14" Type="http://schemas.openxmlformats.org/officeDocument/2006/relationships/oleObject" Target="../embeddings/oleObject79.bin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78.e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7.emf"/><Relationship Id="rId1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5" name="图片 1" descr="​大学物理下（信卓提群聊二维码"/>
          <p:cNvPicPr>
            <a:picLocks noChangeAspect="1"/>
          </p:cNvPicPr>
          <p:nvPr/>
        </p:nvPicPr>
        <p:blipFill>
          <a:blip r:embed="rId1"/>
          <a:srcRect b="20370"/>
          <a:stretch>
            <a:fillRect/>
          </a:stretch>
        </p:blipFill>
        <p:spPr>
          <a:xfrm>
            <a:off x="250825" y="3544888"/>
            <a:ext cx="1879600" cy="1697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6" name="Picture 2"/>
          <p:cNvPicPr>
            <a:picLocks noChangeAspect="1"/>
          </p:cNvPicPr>
          <p:nvPr/>
        </p:nvPicPr>
        <p:blipFill>
          <a:blip r:embed="rId2"/>
          <a:srcRect b="5951"/>
          <a:stretch>
            <a:fillRect/>
          </a:stretch>
        </p:blipFill>
        <p:spPr>
          <a:xfrm>
            <a:off x="0" y="-26987"/>
            <a:ext cx="9172575" cy="3557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/>
          <p:nvPr/>
        </p:nvSpPr>
        <p:spPr>
          <a:xfrm>
            <a:off x="1042988" y="36163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大学物理（下）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University Physics (II)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1748" name="副标题 2"/>
          <p:cNvSpPr txBox="1"/>
          <p:nvPr/>
        </p:nvSpPr>
        <p:spPr>
          <a:xfrm>
            <a:off x="2703513" y="5013325"/>
            <a:ext cx="5692775" cy="1508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任课教师：王炎（物理学院）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Email: ywang12@hust.edu.cn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作业交接：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周五</a:t>
            </a:r>
            <a:endParaRPr lang="en-US" altLang="zh-CN" sz="28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825" y="5445125"/>
            <a:ext cx="2016125" cy="860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b="1" noProof="1">
                <a:latin typeface="Calibri" panose="020F0502020204030204" charset="0"/>
                <a:ea typeface="宋体" panose="02010600030101010101" pitchFamily="2" charset="-122"/>
                <a:cs typeface="+mn-cs"/>
              </a:rPr>
              <a:t>腾讯会议</a:t>
            </a:r>
            <a:endParaRPr lang="zh-CN" altLang="en-US" noProof="1"/>
          </a:p>
          <a:p>
            <a:r>
              <a:rPr lang="zh-CN" altLang="en-US" sz="1600" noProof="1">
                <a:latin typeface="Calibri" panose="020F0502020204030204" charset="0"/>
                <a:ea typeface="宋体" panose="02010600030101010101" pitchFamily="2" charset="-122"/>
                <a:cs typeface="+mn-cs"/>
              </a:rPr>
              <a:t>周二：</a:t>
            </a:r>
            <a:r>
              <a:rPr lang="en-US" altLang="zh-CN" sz="1600" noProof="1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rPr>
              <a:t>730 1698 6871</a:t>
            </a:r>
            <a:endParaRPr lang="en-US" altLang="zh-CN" sz="1600" noProof="1"/>
          </a:p>
          <a:p>
            <a:r>
              <a:rPr lang="zh-CN" altLang="en-US" sz="1600" noProof="1">
                <a:latin typeface="Calibri" panose="020F0502020204030204" charset="0"/>
                <a:ea typeface="宋体" panose="02010600030101010101" pitchFamily="2" charset="-122"/>
                <a:cs typeface="+mn-cs"/>
              </a:rPr>
              <a:t>周五：</a:t>
            </a:r>
            <a:r>
              <a:rPr lang="en-US" altLang="zh-CN" sz="1600" noProof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rPr>
              <a:t>712 8608 5902</a:t>
            </a:r>
            <a:endParaRPr lang="en-US" altLang="zh-CN" sz="1600" noProof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66700" y="762000"/>
            <a:ext cx="708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磁介质内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的磁场：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99" name="Object 31"/>
          <p:cNvGraphicFramePr>
            <a:graphicFrameLocks noChangeAspect="1"/>
          </p:cNvGraphicFramePr>
          <p:nvPr/>
        </p:nvGraphicFramePr>
        <p:xfrm>
          <a:off x="7308850" y="766763"/>
          <a:ext cx="1150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公式" r:id="rId1" imgW="558800" imgH="254000" progId="Equation.3">
                  <p:embed/>
                </p:oleObj>
              </mc:Choice>
              <mc:Fallback>
                <p:oleObj name="公式" r:id="rId1" imgW="558800" imgH="254000" progId="Equation.3">
                  <p:embed/>
                  <p:pic>
                    <p:nvPicPr>
                      <p:cNvPr id="0" name="图片 44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766763"/>
                        <a:ext cx="11509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3276600" y="765175"/>
            <a:ext cx="193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顺磁质：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8434" name="Object 66"/>
          <p:cNvGraphicFramePr>
            <a:graphicFrameLocks noChangeAspect="1"/>
          </p:cNvGraphicFramePr>
          <p:nvPr/>
        </p:nvGraphicFramePr>
        <p:xfrm>
          <a:off x="7315200" y="1909763"/>
          <a:ext cx="11445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公式" r:id="rId3" imgW="1181100" imgH="495300" progId="Equation.3">
                  <p:embed/>
                </p:oleObj>
              </mc:Choice>
              <mc:Fallback>
                <p:oleObj name="公式" r:id="rId3" imgW="1181100" imgH="495300" progId="Equation.3">
                  <p:embed/>
                  <p:pic>
                    <p:nvPicPr>
                      <p:cNvPr id="0" name="图片 44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909763"/>
                        <a:ext cx="11445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304800" y="26670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顺磁质中也有抗磁效应。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437" name="Object 69"/>
          <p:cNvGraphicFramePr>
            <a:graphicFrameLocks noChangeAspect="1"/>
          </p:cNvGraphicFramePr>
          <p:nvPr/>
        </p:nvGraphicFramePr>
        <p:xfrm>
          <a:off x="4860925" y="2708275"/>
          <a:ext cx="2436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公式" r:id="rId5" imgW="1282700" imgH="254000" progId="Equation.3">
                  <p:embed/>
                </p:oleObj>
              </mc:Choice>
              <mc:Fallback>
                <p:oleObj name="公式" r:id="rId5" imgW="1282700" imgH="254000" progId="Equation.3">
                  <p:embed/>
                  <p:pic>
                    <p:nvPicPr>
                      <p:cNvPr id="0" name="图片 44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2708275"/>
                        <a:ext cx="24368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38" name="Text Box 70"/>
          <p:cNvSpPr txBox="1">
            <a:spLocks noChangeArrowheads="1"/>
          </p:cNvSpPr>
          <p:nvPr/>
        </p:nvSpPr>
        <p:spPr bwMode="auto">
          <a:xfrm>
            <a:off x="304800" y="32004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磁化的宏观效果：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456" name="Text Box 88"/>
          <p:cNvSpPr txBox="1">
            <a:spLocks noChangeArrowheads="1"/>
          </p:cNvSpPr>
          <p:nvPr/>
        </p:nvSpPr>
        <p:spPr bwMode="auto">
          <a:xfrm>
            <a:off x="228600" y="6019800"/>
            <a:ext cx="143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注：</a:t>
            </a:r>
            <a:endParaRPr kumimoji="1" lang="zh-CN" altLang="en-US" sz="4000" b="1">
              <a:solidFill>
                <a:srgbClr val="FF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8457" name="Text Box 89"/>
          <p:cNvSpPr txBox="1">
            <a:spLocks noChangeArrowheads="1"/>
          </p:cNvSpPr>
          <p:nvPr/>
        </p:nvSpPr>
        <p:spPr bwMode="auto">
          <a:xfrm>
            <a:off x="1044575" y="6096000"/>
            <a:ext cx="870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磁化面电流不是自由电荷定向运动形成！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8461" name="Text Box 93"/>
          <p:cNvSpPr txBox="1">
            <a:spLocks noChangeArrowheads="1"/>
          </p:cNvSpPr>
          <p:nvPr/>
        </p:nvSpPr>
        <p:spPr bwMode="auto">
          <a:xfrm>
            <a:off x="381000" y="1158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三、磁介质的磁化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462" name="Text Box 94"/>
          <p:cNvSpPr txBox="1">
            <a:spLocks noChangeArrowheads="1"/>
          </p:cNvSpPr>
          <p:nvPr/>
        </p:nvSpPr>
        <p:spPr bwMode="auto">
          <a:xfrm>
            <a:off x="685800" y="3657600"/>
            <a:ext cx="8001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磁介质内部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各处总有反向的电流流过，磁作用互相抵消。但在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介质的表面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上，分子圆电流一段段接合起来，总效果相当于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在介质表面上有一层电流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流过。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58466" name="Object 98"/>
          <p:cNvGraphicFramePr>
            <a:graphicFrameLocks noChangeAspect="1"/>
          </p:cNvGraphicFramePr>
          <p:nvPr/>
        </p:nvGraphicFramePr>
        <p:xfrm>
          <a:off x="611188" y="1773238"/>
          <a:ext cx="1752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公式" r:id="rId7" imgW="965200" imgH="266700" progId="Equation.3">
                  <p:embed/>
                </p:oleObj>
              </mc:Choice>
              <mc:Fallback>
                <p:oleObj name="公式" r:id="rId7" imgW="965200" imgH="266700" progId="Equation.3">
                  <p:embed/>
                  <p:pic>
                    <p:nvPicPr>
                      <p:cNvPr id="0" name="图片 44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1752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3" name="Text Box 105"/>
          <p:cNvSpPr txBox="1">
            <a:spLocks noChangeArrowheads="1"/>
          </p:cNvSpPr>
          <p:nvPr/>
        </p:nvSpPr>
        <p:spPr bwMode="auto">
          <a:xfrm>
            <a:off x="533400" y="50292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这种沿着表面流动的分子电流，称为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磁化面电流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束缚电流。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512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233363"/>
            <a:ext cx="5334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6513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610600" y="690563"/>
            <a:ext cx="533400" cy="460375"/>
          </a:xfrm>
          <a:prstGeom prst="actionButtonBackPrevious">
            <a:avLst/>
          </a:prstGeom>
          <a:solidFill>
            <a:srgbClr val="FF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476" name="Text Box 108"/>
          <p:cNvSpPr txBox="1">
            <a:spLocks noChangeArrowheads="1"/>
          </p:cNvSpPr>
          <p:nvPr/>
        </p:nvSpPr>
        <p:spPr bwMode="auto">
          <a:xfrm>
            <a:off x="3276600" y="1916113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抗磁质：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8477" name="Group 109"/>
          <p:cNvGrpSpPr/>
          <p:nvPr/>
        </p:nvGrpSpPr>
        <p:grpSpPr bwMode="auto">
          <a:xfrm>
            <a:off x="5148263" y="188913"/>
            <a:ext cx="2087562" cy="1146175"/>
            <a:chOff x="3379" y="144"/>
            <a:chExt cx="1315" cy="722"/>
          </a:xfrm>
        </p:grpSpPr>
        <p:sp>
          <p:nvSpPr>
            <p:cNvPr id="58478" name="Rectangle 110"/>
            <p:cNvSpPr>
              <a:spLocks noChangeArrowheads="1"/>
            </p:cNvSpPr>
            <p:nvPr/>
          </p:nvSpPr>
          <p:spPr bwMode="auto">
            <a:xfrm>
              <a:off x="3379" y="482"/>
              <a:ext cx="1056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3176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6548" name="Group 111"/>
            <p:cNvGrpSpPr/>
            <p:nvPr/>
          </p:nvGrpSpPr>
          <p:grpSpPr bwMode="auto">
            <a:xfrm>
              <a:off x="3538" y="512"/>
              <a:ext cx="778" cy="304"/>
              <a:chOff x="3538" y="704"/>
              <a:chExt cx="778" cy="304"/>
            </a:xfrm>
          </p:grpSpPr>
          <p:grpSp>
            <p:nvGrpSpPr>
              <p:cNvPr id="106553" name="Group 112"/>
              <p:cNvGrpSpPr/>
              <p:nvPr/>
            </p:nvGrpSpPr>
            <p:grpSpPr bwMode="auto">
              <a:xfrm rot="2970333">
                <a:off x="3580" y="672"/>
                <a:ext cx="126" cy="190"/>
                <a:chOff x="3452" y="672"/>
                <a:chExt cx="240" cy="212"/>
              </a:xfrm>
            </p:grpSpPr>
            <p:sp>
              <p:nvSpPr>
                <p:cNvPr id="106569" name="Oval 113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70" name="Line 114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54" name="Group 115"/>
              <p:cNvGrpSpPr/>
              <p:nvPr/>
            </p:nvGrpSpPr>
            <p:grpSpPr bwMode="auto">
              <a:xfrm rot="5868898">
                <a:off x="3562" y="840"/>
                <a:ext cx="144" cy="192"/>
                <a:chOff x="3452" y="672"/>
                <a:chExt cx="240" cy="212"/>
              </a:xfrm>
            </p:grpSpPr>
            <p:sp>
              <p:nvSpPr>
                <p:cNvPr id="106567" name="Oval 116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68" name="Line 117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55" name="Group 118"/>
              <p:cNvGrpSpPr/>
              <p:nvPr/>
            </p:nvGrpSpPr>
            <p:grpSpPr bwMode="auto">
              <a:xfrm rot="2565710">
                <a:off x="3806" y="818"/>
                <a:ext cx="126" cy="190"/>
                <a:chOff x="3452" y="672"/>
                <a:chExt cx="240" cy="212"/>
              </a:xfrm>
            </p:grpSpPr>
            <p:sp>
              <p:nvSpPr>
                <p:cNvPr id="106565" name="Oval 119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66" name="Line 120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56" name="Group 121"/>
              <p:cNvGrpSpPr/>
              <p:nvPr/>
            </p:nvGrpSpPr>
            <p:grpSpPr bwMode="auto">
              <a:xfrm rot="4893287">
                <a:off x="3812" y="696"/>
                <a:ext cx="144" cy="192"/>
                <a:chOff x="3452" y="672"/>
                <a:chExt cx="240" cy="212"/>
              </a:xfrm>
            </p:grpSpPr>
            <p:sp>
              <p:nvSpPr>
                <p:cNvPr id="106563" name="Oval 122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64" name="Line 123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57" name="Group 124"/>
              <p:cNvGrpSpPr/>
              <p:nvPr/>
            </p:nvGrpSpPr>
            <p:grpSpPr bwMode="auto">
              <a:xfrm rot="2970333">
                <a:off x="4062" y="688"/>
                <a:ext cx="126" cy="190"/>
                <a:chOff x="3452" y="672"/>
                <a:chExt cx="240" cy="212"/>
              </a:xfrm>
            </p:grpSpPr>
            <p:sp>
              <p:nvSpPr>
                <p:cNvPr id="106561" name="Oval 125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62" name="Line 126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58" name="Group 127"/>
              <p:cNvGrpSpPr/>
              <p:nvPr/>
            </p:nvGrpSpPr>
            <p:grpSpPr bwMode="auto">
              <a:xfrm rot="5868898">
                <a:off x="4148" y="840"/>
                <a:ext cx="144" cy="192"/>
                <a:chOff x="3452" y="672"/>
                <a:chExt cx="240" cy="212"/>
              </a:xfrm>
            </p:grpSpPr>
            <p:sp>
              <p:nvSpPr>
                <p:cNvPr id="106559" name="Oval 128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60" name="Line 129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06549" name="Line 130"/>
            <p:cNvSpPr>
              <a:spLocks noChangeShapeType="1"/>
            </p:cNvSpPr>
            <p:nvPr/>
          </p:nvSpPr>
          <p:spPr bwMode="auto">
            <a:xfrm>
              <a:off x="3424" y="663"/>
              <a:ext cx="99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 type="none" w="sm" len="sm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50" name="Line 131"/>
            <p:cNvSpPr>
              <a:spLocks noChangeAspect="1" noChangeShapeType="1"/>
            </p:cNvSpPr>
            <p:nvPr/>
          </p:nvSpPr>
          <p:spPr bwMode="auto">
            <a:xfrm>
              <a:off x="3388" y="415"/>
              <a:ext cx="105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6551" name="Object 132"/>
            <p:cNvGraphicFramePr>
              <a:graphicFrameLocks noChangeAspect="1"/>
            </p:cNvGraphicFramePr>
            <p:nvPr/>
          </p:nvGraphicFramePr>
          <p:xfrm>
            <a:off x="3800" y="144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4" name="公式" r:id="rId9" imgW="444500" imgH="508000" progId="Equation.3">
                    <p:embed/>
                  </p:oleObj>
                </mc:Choice>
                <mc:Fallback>
                  <p:oleObj name="公式" r:id="rId9" imgW="444500" imgH="508000" progId="Equation.3">
                    <p:embed/>
                    <p:pic>
                      <p:nvPicPr>
                        <p:cNvPr id="0" name="图片 44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144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2" name="Object 133"/>
            <p:cNvGraphicFramePr>
              <a:graphicFrameLocks noChangeAspect="1"/>
            </p:cNvGraphicFramePr>
            <p:nvPr/>
          </p:nvGraphicFramePr>
          <p:xfrm>
            <a:off x="4422" y="527"/>
            <a:ext cx="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5" name="公式" r:id="rId11" imgW="444500" imgH="393700" progId="Equation.3">
                    <p:embed/>
                  </p:oleObj>
                </mc:Choice>
                <mc:Fallback>
                  <p:oleObj name="公式" r:id="rId11" imgW="444500" imgH="393700" progId="Equation.3">
                    <p:embed/>
                    <p:pic>
                      <p:nvPicPr>
                        <p:cNvPr id="0" name="图片 44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527"/>
                          <a:ext cx="27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533" name="Group 165"/>
          <p:cNvGrpSpPr/>
          <p:nvPr/>
        </p:nvGrpSpPr>
        <p:grpSpPr bwMode="auto">
          <a:xfrm>
            <a:off x="4787900" y="1412875"/>
            <a:ext cx="2092325" cy="1109663"/>
            <a:chOff x="2925" y="938"/>
            <a:chExt cx="1318" cy="699"/>
          </a:xfrm>
        </p:grpSpPr>
        <p:sp>
          <p:nvSpPr>
            <p:cNvPr id="58503" name="Rectangle 135"/>
            <p:cNvSpPr>
              <a:spLocks noChangeArrowheads="1"/>
            </p:cNvSpPr>
            <p:nvPr/>
          </p:nvSpPr>
          <p:spPr bwMode="auto">
            <a:xfrm>
              <a:off x="3187" y="1253"/>
              <a:ext cx="1056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3176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6518" name="Group 136"/>
            <p:cNvGrpSpPr/>
            <p:nvPr/>
          </p:nvGrpSpPr>
          <p:grpSpPr bwMode="auto">
            <a:xfrm>
              <a:off x="3284" y="1259"/>
              <a:ext cx="864" cy="336"/>
              <a:chOff x="3692" y="3792"/>
              <a:chExt cx="864" cy="336"/>
            </a:xfrm>
          </p:grpSpPr>
          <p:grpSp>
            <p:nvGrpSpPr>
              <p:cNvPr id="106523" name="Group 137"/>
              <p:cNvGrpSpPr/>
              <p:nvPr/>
            </p:nvGrpSpPr>
            <p:grpSpPr bwMode="auto">
              <a:xfrm rot="17894606" flipH="1">
                <a:off x="3764" y="3960"/>
                <a:ext cx="144" cy="192"/>
                <a:chOff x="3452" y="672"/>
                <a:chExt cx="240" cy="212"/>
              </a:xfrm>
            </p:grpSpPr>
            <p:sp>
              <p:nvSpPr>
                <p:cNvPr id="106545" name="Oval 138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46" name="Line 139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24" name="Group 140"/>
              <p:cNvGrpSpPr/>
              <p:nvPr/>
            </p:nvGrpSpPr>
            <p:grpSpPr bwMode="auto">
              <a:xfrm rot="17894606" flipH="1">
                <a:off x="3956" y="3768"/>
                <a:ext cx="144" cy="192"/>
                <a:chOff x="3452" y="672"/>
                <a:chExt cx="240" cy="212"/>
              </a:xfrm>
            </p:grpSpPr>
            <p:sp>
              <p:nvSpPr>
                <p:cNvPr id="106543" name="Oval 141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44" name="Line 142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25" name="Group 143"/>
              <p:cNvGrpSpPr/>
              <p:nvPr/>
            </p:nvGrpSpPr>
            <p:grpSpPr bwMode="auto">
              <a:xfrm rot="17894606" flipH="1">
                <a:off x="3716" y="3768"/>
                <a:ext cx="144" cy="192"/>
                <a:chOff x="3452" y="672"/>
                <a:chExt cx="240" cy="212"/>
              </a:xfrm>
            </p:grpSpPr>
            <p:sp>
              <p:nvSpPr>
                <p:cNvPr id="106541" name="Oval 144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42" name="Line 145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26" name="Group 146"/>
              <p:cNvGrpSpPr/>
              <p:nvPr/>
            </p:nvGrpSpPr>
            <p:grpSpPr bwMode="auto">
              <a:xfrm rot="17894606" flipH="1">
                <a:off x="4004" y="3960"/>
                <a:ext cx="144" cy="192"/>
                <a:chOff x="3452" y="672"/>
                <a:chExt cx="240" cy="212"/>
              </a:xfrm>
            </p:grpSpPr>
            <p:sp>
              <p:nvSpPr>
                <p:cNvPr id="106539" name="Oval 147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40" name="Line 148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27" name="Group 149"/>
              <p:cNvGrpSpPr/>
              <p:nvPr/>
            </p:nvGrpSpPr>
            <p:grpSpPr bwMode="auto">
              <a:xfrm rot="17894606" flipH="1">
                <a:off x="4148" y="3768"/>
                <a:ext cx="144" cy="192"/>
                <a:chOff x="3452" y="672"/>
                <a:chExt cx="240" cy="212"/>
              </a:xfrm>
            </p:grpSpPr>
            <p:sp>
              <p:nvSpPr>
                <p:cNvPr id="106537" name="Oval 150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38" name="Line 151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28" name="Group 152"/>
              <p:cNvGrpSpPr/>
              <p:nvPr/>
            </p:nvGrpSpPr>
            <p:grpSpPr bwMode="auto">
              <a:xfrm rot="17894606" flipH="1">
                <a:off x="4196" y="3960"/>
                <a:ext cx="144" cy="192"/>
                <a:chOff x="3452" y="672"/>
                <a:chExt cx="240" cy="212"/>
              </a:xfrm>
            </p:grpSpPr>
            <p:sp>
              <p:nvSpPr>
                <p:cNvPr id="106535" name="Oval 153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36" name="Line 154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29" name="Group 155"/>
              <p:cNvGrpSpPr/>
              <p:nvPr/>
            </p:nvGrpSpPr>
            <p:grpSpPr bwMode="auto">
              <a:xfrm rot="17894606" flipH="1">
                <a:off x="4340" y="3768"/>
                <a:ext cx="144" cy="192"/>
                <a:chOff x="3452" y="672"/>
                <a:chExt cx="240" cy="212"/>
              </a:xfrm>
            </p:grpSpPr>
            <p:sp>
              <p:nvSpPr>
                <p:cNvPr id="106533" name="Oval 156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34" name="Line 157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530" name="Group 158"/>
              <p:cNvGrpSpPr/>
              <p:nvPr/>
            </p:nvGrpSpPr>
            <p:grpSpPr bwMode="auto">
              <a:xfrm rot="17894606" flipH="1">
                <a:off x="4388" y="3960"/>
                <a:ext cx="144" cy="192"/>
                <a:chOff x="3452" y="672"/>
                <a:chExt cx="240" cy="212"/>
              </a:xfrm>
            </p:grpSpPr>
            <p:sp>
              <p:nvSpPr>
                <p:cNvPr id="106531" name="Oval 159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32" name="Line 160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06519" name="Line 161"/>
            <p:cNvSpPr>
              <a:spLocks noChangeAspect="1" noChangeShapeType="1"/>
            </p:cNvSpPr>
            <p:nvPr/>
          </p:nvSpPr>
          <p:spPr bwMode="auto">
            <a:xfrm>
              <a:off x="3187" y="1198"/>
              <a:ext cx="105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6520" name="Object 162"/>
            <p:cNvGraphicFramePr>
              <a:graphicFrameLocks noChangeAspect="1"/>
            </p:cNvGraphicFramePr>
            <p:nvPr/>
          </p:nvGraphicFramePr>
          <p:xfrm>
            <a:off x="3641" y="938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6" name="公式" r:id="rId13" imgW="444500" imgH="508000" progId="Equation.3">
                    <p:embed/>
                  </p:oleObj>
                </mc:Choice>
                <mc:Fallback>
                  <p:oleObj name="公式" r:id="rId13" imgW="444500" imgH="508000" progId="Equation.3">
                    <p:embed/>
                    <p:pic>
                      <p:nvPicPr>
                        <p:cNvPr id="0" name="图片 44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938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21" name="Line 163"/>
            <p:cNvSpPr>
              <a:spLocks noChangeShapeType="1"/>
            </p:cNvSpPr>
            <p:nvPr/>
          </p:nvSpPr>
          <p:spPr bwMode="auto">
            <a:xfrm flipH="1">
              <a:off x="3187" y="1446"/>
              <a:ext cx="907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 type="none" w="sm" len="sm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6522" name="Object 164"/>
            <p:cNvGraphicFramePr>
              <a:graphicFrameLocks noChangeAspect="1"/>
            </p:cNvGraphicFramePr>
            <p:nvPr/>
          </p:nvGraphicFramePr>
          <p:xfrm>
            <a:off x="2925" y="1331"/>
            <a:ext cx="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7" name="公式" r:id="rId15" imgW="444500" imgH="393700" progId="Equation.3">
                    <p:embed/>
                  </p:oleObj>
                </mc:Choice>
                <mc:Fallback>
                  <p:oleObj name="公式" r:id="rId15" imgW="444500" imgH="393700" progId="Equation.3">
                    <p:embed/>
                    <p:pic>
                      <p:nvPicPr>
                        <p:cNvPr id="0" name="图片 44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331"/>
                          <a:ext cx="27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5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5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58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58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400" grpId="0" autoUpdateAnimBg="0"/>
      <p:bldP spid="58435" grpId="0" autoUpdateAnimBg="0"/>
      <p:bldP spid="58438" grpId="0" autoUpdateAnimBg="0"/>
      <p:bldP spid="58456" grpId="0" autoUpdateAnimBg="0"/>
      <p:bldP spid="58457" grpId="0" autoUpdateAnimBg="0"/>
      <p:bldP spid="58461" grpId="0"/>
      <p:bldP spid="58462" grpId="0" autoUpdateAnimBg="0"/>
      <p:bldP spid="58473" grpId="0" autoUpdateAnimBg="0"/>
      <p:bldP spid="5847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304800" y="765175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定义：磁化强度矢量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7524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四、磁化强度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2124075" y="1268413"/>
          <a:ext cx="20399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" name="公式" r:id="rId1" imgW="901700" imgH="457200" progId="Equation.3">
                  <p:embed/>
                </p:oleObj>
              </mc:Choice>
              <mc:Fallback>
                <p:oleObj name="公式" r:id="rId1" imgW="901700" imgH="457200" progId="Equation.3">
                  <p:embed/>
                  <p:pic>
                    <p:nvPicPr>
                      <p:cNvPr id="0" name="图片 45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20399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AutoShape 7"/>
          <p:cNvSpPr/>
          <p:nvPr/>
        </p:nvSpPr>
        <p:spPr bwMode="auto">
          <a:xfrm>
            <a:off x="4286250" y="1365250"/>
            <a:ext cx="2806700" cy="984250"/>
          </a:xfrm>
          <a:prstGeom prst="borderCallout1">
            <a:avLst>
              <a:gd name="adj1" fmla="val 107741"/>
              <a:gd name="adj2" fmla="val 95926"/>
              <a:gd name="adj3" fmla="val 107741"/>
              <a:gd name="adj4" fmla="val -45194"/>
            </a:avLst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单位体积内分子磁矩的矢量和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314825" y="2492375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单位：安培/米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A/m)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0908" name="Group 12"/>
          <p:cNvGrpSpPr/>
          <p:nvPr/>
        </p:nvGrpSpPr>
        <p:grpSpPr bwMode="auto">
          <a:xfrm>
            <a:off x="395288" y="2492375"/>
            <a:ext cx="4398963" cy="519113"/>
            <a:chOff x="1243" y="2205"/>
            <a:chExt cx="2771" cy="327"/>
          </a:xfrm>
        </p:grpSpPr>
        <p:sp>
          <p:nvSpPr>
            <p:cNvPr id="107588" name="Text Box 9"/>
            <p:cNvSpPr txBox="1">
              <a:spLocks noChangeArrowheads="1"/>
            </p:cNvSpPr>
            <p:nvPr/>
          </p:nvSpPr>
          <p:spPr bwMode="auto">
            <a:xfrm>
              <a:off x="1474" y="2205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能反映附加磁场     。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7589" name="Object 10"/>
            <p:cNvGraphicFramePr>
              <a:graphicFrameLocks noChangeAspect="1"/>
            </p:cNvGraphicFramePr>
            <p:nvPr/>
          </p:nvGraphicFramePr>
          <p:xfrm>
            <a:off x="3125" y="2229"/>
            <a:ext cx="27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2" name="公式" r:id="rId3" imgW="203200" imgH="203200" progId="Equation.3">
                    <p:embed/>
                  </p:oleObj>
                </mc:Choice>
                <mc:Fallback>
                  <p:oleObj name="公式" r:id="rId3" imgW="203200" imgH="203200" progId="Equation.3">
                    <p:embed/>
                    <p:pic>
                      <p:nvPicPr>
                        <p:cNvPr id="0" name="图片 45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2229"/>
                          <a:ext cx="27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0" name="Object 11"/>
            <p:cNvGraphicFramePr>
              <a:graphicFrameLocks noChangeAspect="1"/>
            </p:cNvGraphicFramePr>
            <p:nvPr/>
          </p:nvGraphicFramePr>
          <p:xfrm>
            <a:off x="1243" y="2229"/>
            <a:ext cx="29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3" name="公式" r:id="rId5" imgW="215900" imgH="203200" progId="Equation.3">
                    <p:embed/>
                  </p:oleObj>
                </mc:Choice>
                <mc:Fallback>
                  <p:oleObj name="公式" r:id="rId5" imgW="215900" imgH="203200" progId="Equation.3">
                    <p:embed/>
                    <p:pic>
                      <p:nvPicPr>
                        <p:cNvPr id="0" name="图片 45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2229"/>
                          <a:ext cx="29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250825" y="3717925"/>
            <a:ext cx="193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顺磁质：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0945" name="Group 49"/>
          <p:cNvGrpSpPr/>
          <p:nvPr/>
        </p:nvGrpSpPr>
        <p:grpSpPr bwMode="auto">
          <a:xfrm>
            <a:off x="2195513" y="3141663"/>
            <a:ext cx="1922462" cy="1700212"/>
            <a:chOff x="1383" y="2387"/>
            <a:chExt cx="1211" cy="1071"/>
          </a:xfrm>
        </p:grpSpPr>
        <p:sp>
          <p:nvSpPr>
            <p:cNvPr id="107573" name="AutoShape 14"/>
            <p:cNvSpPr>
              <a:spLocks noChangeArrowheads="1"/>
            </p:cNvSpPr>
            <p:nvPr/>
          </p:nvSpPr>
          <p:spPr bwMode="auto">
            <a:xfrm rot="5400000">
              <a:off x="1767" y="2366"/>
              <a:ext cx="432" cy="1200"/>
            </a:xfrm>
            <a:prstGeom prst="can">
              <a:avLst>
                <a:gd name="adj" fmla="val 39339"/>
              </a:avLst>
            </a:prstGeom>
            <a:gradFill rotWithShape="1">
              <a:gsLst>
                <a:gs pos="0">
                  <a:srgbClr val="4E6161"/>
                </a:gs>
                <a:gs pos="50000">
                  <a:srgbClr val="CCFFFF"/>
                </a:gs>
                <a:gs pos="100000">
                  <a:srgbClr val="4E6161"/>
                </a:gs>
              </a:gsLst>
              <a:lin ang="0" scaled="1"/>
            </a:gradFill>
            <a:ln w="9525">
              <a:solidFill>
                <a:srgbClr val="3366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7574" name="Group 19"/>
            <p:cNvGrpSpPr/>
            <p:nvPr/>
          </p:nvGrpSpPr>
          <p:grpSpPr bwMode="auto">
            <a:xfrm>
              <a:off x="1383" y="2750"/>
              <a:ext cx="1211" cy="454"/>
              <a:chOff x="3376" y="1661"/>
              <a:chExt cx="1211" cy="454"/>
            </a:xfrm>
          </p:grpSpPr>
          <p:sp>
            <p:nvSpPr>
              <p:cNvPr id="107579" name="Freeform 20"/>
              <p:cNvSpPr/>
              <p:nvPr/>
            </p:nvSpPr>
            <p:spPr bwMode="auto">
              <a:xfrm rot="5321072">
                <a:off x="4059" y="1850"/>
                <a:ext cx="403" cy="69"/>
              </a:xfrm>
              <a:custGeom>
                <a:avLst/>
                <a:gdLst>
                  <a:gd name="T0" fmla="*/ 0 w 257"/>
                  <a:gd name="T1" fmla="*/ 25 h 55"/>
                  <a:gd name="T2" fmla="*/ 737 w 257"/>
                  <a:gd name="T3" fmla="*/ 130 h 55"/>
                  <a:gd name="T4" fmla="*/ 1554 w 257"/>
                  <a:gd name="T5" fmla="*/ 0 h 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80" name="Oval 21" descr="浅色下对角线"/>
              <p:cNvSpPr>
                <a:spLocks noChangeArrowheads="1"/>
              </p:cNvSpPr>
              <p:nvPr/>
            </p:nvSpPr>
            <p:spPr bwMode="auto">
              <a:xfrm rot="5299653">
                <a:off x="3250" y="1787"/>
                <a:ext cx="438" cy="186"/>
              </a:xfrm>
              <a:prstGeom prst="ellipse">
                <a:avLst/>
              </a:prstGeom>
              <a:noFill/>
              <a:ln w="41275">
                <a:solidFill>
                  <a:srgbClr val="FF6600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ltDnDiag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81" name="Freeform 22"/>
              <p:cNvSpPr/>
              <p:nvPr/>
            </p:nvSpPr>
            <p:spPr bwMode="auto">
              <a:xfrm rot="5321072">
                <a:off x="3859" y="1851"/>
                <a:ext cx="403" cy="69"/>
              </a:xfrm>
              <a:custGeom>
                <a:avLst/>
                <a:gdLst>
                  <a:gd name="T0" fmla="*/ 0 w 257"/>
                  <a:gd name="T1" fmla="*/ 25 h 55"/>
                  <a:gd name="T2" fmla="*/ 737 w 257"/>
                  <a:gd name="T3" fmla="*/ 130 h 55"/>
                  <a:gd name="T4" fmla="*/ 1554 w 257"/>
                  <a:gd name="T5" fmla="*/ 0 h 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82" name="Freeform 23"/>
              <p:cNvSpPr/>
              <p:nvPr/>
            </p:nvSpPr>
            <p:spPr bwMode="auto">
              <a:xfrm rot="5321072">
                <a:off x="3658" y="1851"/>
                <a:ext cx="403" cy="69"/>
              </a:xfrm>
              <a:custGeom>
                <a:avLst/>
                <a:gdLst>
                  <a:gd name="T0" fmla="*/ 0 w 257"/>
                  <a:gd name="T1" fmla="*/ 25 h 55"/>
                  <a:gd name="T2" fmla="*/ 737 w 257"/>
                  <a:gd name="T3" fmla="*/ 130 h 55"/>
                  <a:gd name="T4" fmla="*/ 1554 w 257"/>
                  <a:gd name="T5" fmla="*/ 0 h 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83" name="Freeform 24"/>
              <p:cNvSpPr/>
              <p:nvPr/>
            </p:nvSpPr>
            <p:spPr bwMode="auto">
              <a:xfrm rot="5321072">
                <a:off x="3456" y="1851"/>
                <a:ext cx="403" cy="69"/>
              </a:xfrm>
              <a:custGeom>
                <a:avLst/>
                <a:gdLst>
                  <a:gd name="T0" fmla="*/ 0 w 257"/>
                  <a:gd name="T1" fmla="*/ 25 h 55"/>
                  <a:gd name="T2" fmla="*/ 737 w 257"/>
                  <a:gd name="T3" fmla="*/ 130 h 55"/>
                  <a:gd name="T4" fmla="*/ 1554 w 257"/>
                  <a:gd name="T5" fmla="*/ 0 h 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84" name="Oval 25"/>
              <p:cNvSpPr>
                <a:spLocks noChangeArrowheads="1"/>
              </p:cNvSpPr>
              <p:nvPr/>
            </p:nvSpPr>
            <p:spPr bwMode="auto">
              <a:xfrm rot="5299653">
                <a:off x="4275" y="1795"/>
                <a:ext cx="438" cy="186"/>
              </a:xfrm>
              <a:prstGeom prst="ellipse">
                <a:avLst/>
              </a:prstGeom>
              <a:noFill/>
              <a:ln w="41275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85" name="Line 26"/>
              <p:cNvSpPr>
                <a:spLocks noChangeShapeType="1"/>
              </p:cNvSpPr>
              <p:nvPr/>
            </p:nvSpPr>
            <p:spPr bwMode="auto">
              <a:xfrm>
                <a:off x="3470" y="2115"/>
                <a:ext cx="1043" cy="0"/>
              </a:xfrm>
              <a:prstGeom prst="line">
                <a:avLst/>
              </a:prstGeom>
              <a:noFill/>
              <a:ln w="41275">
                <a:solidFill>
                  <a:srgbClr val="FF66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86" name="Line 27"/>
              <p:cNvSpPr>
                <a:spLocks noChangeShapeType="1"/>
              </p:cNvSpPr>
              <p:nvPr/>
            </p:nvSpPr>
            <p:spPr bwMode="auto">
              <a:xfrm>
                <a:off x="3440" y="1661"/>
                <a:ext cx="1043" cy="0"/>
              </a:xfrm>
              <a:prstGeom prst="line">
                <a:avLst/>
              </a:prstGeom>
              <a:noFill/>
              <a:ln w="41275">
                <a:solidFill>
                  <a:srgbClr val="FF66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87" name="Arc 28"/>
              <p:cNvSpPr/>
              <p:nvPr/>
            </p:nvSpPr>
            <p:spPr bwMode="auto">
              <a:xfrm>
                <a:off x="3379" y="1661"/>
                <a:ext cx="93" cy="432"/>
              </a:xfrm>
              <a:custGeom>
                <a:avLst/>
                <a:gdLst>
                  <a:gd name="T0" fmla="*/ 0 w 21600"/>
                  <a:gd name="T1" fmla="*/ 0 h 42591"/>
                  <a:gd name="T2" fmla="*/ 0 w 21600"/>
                  <a:gd name="T3" fmla="*/ 0 h 42591"/>
                  <a:gd name="T4" fmla="*/ 0 w 21600"/>
                  <a:gd name="T5" fmla="*/ 0 h 425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591" fill="none" extrusionOk="0">
                    <a:moveTo>
                      <a:pt x="17384" y="42590"/>
                    </a:moveTo>
                    <a:cubicBezTo>
                      <a:pt x="7278" y="40579"/>
                      <a:pt x="0" y="31710"/>
                      <a:pt x="0" y="21406"/>
                    </a:cubicBezTo>
                    <a:cubicBezTo>
                      <a:pt x="-1" y="10592"/>
                      <a:pt x="7996" y="1444"/>
                      <a:pt x="18713" y="-1"/>
                    </a:cubicBezTo>
                  </a:path>
                  <a:path w="21600" h="42591" stroke="0" extrusionOk="0">
                    <a:moveTo>
                      <a:pt x="17384" y="42590"/>
                    </a:moveTo>
                    <a:cubicBezTo>
                      <a:pt x="7278" y="40579"/>
                      <a:pt x="0" y="31710"/>
                      <a:pt x="0" y="21406"/>
                    </a:cubicBezTo>
                    <a:cubicBezTo>
                      <a:pt x="-1" y="10592"/>
                      <a:pt x="7996" y="1444"/>
                      <a:pt x="18713" y="-1"/>
                    </a:cubicBezTo>
                    <a:lnTo>
                      <a:pt x="21600" y="21406"/>
                    </a:lnTo>
                    <a:lnTo>
                      <a:pt x="17384" y="42590"/>
                    </a:lnTo>
                    <a:close/>
                  </a:path>
                </a:pathLst>
              </a:custGeom>
              <a:noFill/>
              <a:ln w="41275">
                <a:solidFill>
                  <a:srgbClr val="FF6600"/>
                </a:solidFill>
                <a:miter lim="800000"/>
                <a:head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7575" name="Group 29"/>
            <p:cNvGrpSpPr/>
            <p:nvPr/>
          </p:nvGrpSpPr>
          <p:grpSpPr bwMode="auto">
            <a:xfrm>
              <a:off x="1474" y="2387"/>
              <a:ext cx="1043" cy="272"/>
              <a:chOff x="3243" y="2886"/>
              <a:chExt cx="1043" cy="272"/>
            </a:xfrm>
          </p:grpSpPr>
          <p:graphicFrame>
            <p:nvGraphicFramePr>
              <p:cNvPr id="107577" name="Object 30"/>
              <p:cNvGraphicFramePr>
                <a:graphicFrameLocks noChangeAspect="1"/>
              </p:cNvGraphicFramePr>
              <p:nvPr/>
            </p:nvGraphicFramePr>
            <p:xfrm>
              <a:off x="3651" y="2886"/>
              <a:ext cx="23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94" name="公式" r:id="rId7" imgW="368300" imgH="419100" progId="Equation.3">
                      <p:embed/>
                    </p:oleObj>
                  </mc:Choice>
                  <mc:Fallback>
                    <p:oleObj name="公式" r:id="rId7" imgW="368300" imgH="419100" progId="Equation.3">
                      <p:embed/>
                      <p:pic>
                        <p:nvPicPr>
                          <p:cNvPr id="0" name="图片 45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886"/>
                            <a:ext cx="230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8" name="Line 31"/>
              <p:cNvSpPr>
                <a:spLocks noChangeShapeType="1"/>
              </p:cNvSpPr>
              <p:nvPr/>
            </p:nvSpPr>
            <p:spPr bwMode="auto">
              <a:xfrm>
                <a:off x="3243" y="3158"/>
                <a:ext cx="1043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07576" name="Object 47"/>
            <p:cNvGraphicFramePr>
              <a:graphicFrameLocks noChangeAspect="1"/>
            </p:cNvGraphicFramePr>
            <p:nvPr/>
          </p:nvGraphicFramePr>
          <p:xfrm>
            <a:off x="2018" y="3249"/>
            <a:ext cx="19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5" name="公式" r:id="rId9" imgW="355600" imgH="393700" progId="Equation.3">
                    <p:embed/>
                  </p:oleObj>
                </mc:Choice>
                <mc:Fallback>
                  <p:oleObj name="公式" r:id="rId9" imgW="355600" imgH="393700" progId="Equation.3">
                    <p:embed/>
                    <p:pic>
                      <p:nvPicPr>
                        <p:cNvPr id="0" name="图片 45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249"/>
                          <a:ext cx="19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99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46" name="Group 50"/>
          <p:cNvGrpSpPr/>
          <p:nvPr/>
        </p:nvGrpSpPr>
        <p:grpSpPr bwMode="auto">
          <a:xfrm>
            <a:off x="3962400" y="3570288"/>
            <a:ext cx="1143000" cy="450850"/>
            <a:chOff x="4224" y="2400"/>
            <a:chExt cx="720" cy="284"/>
          </a:xfrm>
        </p:grpSpPr>
        <p:graphicFrame>
          <p:nvGraphicFramePr>
            <p:cNvPr id="107571" name="Object 51"/>
            <p:cNvGraphicFramePr>
              <a:graphicFrameLocks noChangeAspect="1"/>
            </p:cNvGraphicFramePr>
            <p:nvPr/>
          </p:nvGraphicFramePr>
          <p:xfrm>
            <a:off x="4560" y="2400"/>
            <a:ext cx="38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6" name="Equation" r:id="rId11" imgW="215900" imgH="203200" progId="Equation.3">
                    <p:embed/>
                  </p:oleObj>
                </mc:Choice>
                <mc:Fallback>
                  <p:oleObj name="Equation" r:id="rId11" imgW="215900" imgH="203200" progId="Equation.3">
                    <p:embed/>
                    <p:pic>
                      <p:nvPicPr>
                        <p:cNvPr id="0" name="图片 45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00"/>
                          <a:ext cx="38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2" name="Line 52"/>
            <p:cNvSpPr>
              <a:spLocks noChangeShapeType="1"/>
            </p:cNvSpPr>
            <p:nvPr/>
          </p:nvSpPr>
          <p:spPr bwMode="auto">
            <a:xfrm>
              <a:off x="4224" y="2592"/>
              <a:ext cx="3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0950" name="Group 54"/>
          <p:cNvGrpSpPr/>
          <p:nvPr/>
        </p:nvGrpSpPr>
        <p:grpSpPr bwMode="auto">
          <a:xfrm>
            <a:off x="3976688" y="4116388"/>
            <a:ext cx="863600" cy="390525"/>
            <a:chOff x="2517" y="2886"/>
            <a:chExt cx="544" cy="246"/>
          </a:xfrm>
        </p:grpSpPr>
        <p:graphicFrame>
          <p:nvGraphicFramePr>
            <p:cNvPr id="107569" name="Object 15"/>
            <p:cNvGraphicFramePr>
              <a:graphicFrameLocks noChangeAspect="1"/>
            </p:cNvGraphicFramePr>
            <p:nvPr/>
          </p:nvGraphicFramePr>
          <p:xfrm>
            <a:off x="2789" y="2886"/>
            <a:ext cx="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7" name="公式" r:id="rId13" imgW="444500" imgH="393700" progId="Equation.3">
                    <p:embed/>
                  </p:oleObj>
                </mc:Choice>
                <mc:Fallback>
                  <p:oleObj name="公式" r:id="rId13" imgW="444500" imgH="393700" progId="Equation.3">
                    <p:embed/>
                    <p:pic>
                      <p:nvPicPr>
                        <p:cNvPr id="0" name="图片 45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886"/>
                          <a:ext cx="27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0" name="Line 53"/>
            <p:cNvSpPr>
              <a:spLocks noChangeShapeType="1"/>
            </p:cNvSpPr>
            <p:nvPr/>
          </p:nvSpPr>
          <p:spPr bwMode="auto">
            <a:xfrm>
              <a:off x="2517" y="2976"/>
              <a:ext cx="272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0951" name="Group 55"/>
          <p:cNvGrpSpPr/>
          <p:nvPr/>
        </p:nvGrpSpPr>
        <p:grpSpPr bwMode="auto">
          <a:xfrm>
            <a:off x="5292725" y="3357563"/>
            <a:ext cx="3403600" cy="1128712"/>
            <a:chOff x="3560" y="1298"/>
            <a:chExt cx="2144" cy="711"/>
          </a:xfrm>
        </p:grpSpPr>
        <p:sp>
          <p:nvSpPr>
            <p:cNvPr id="107564" name="Text Box 56"/>
            <p:cNvSpPr txBox="1">
              <a:spLocks noChangeArrowheads="1"/>
            </p:cNvSpPr>
            <p:nvPr/>
          </p:nvSpPr>
          <p:spPr bwMode="auto">
            <a:xfrm>
              <a:off x="3572" y="1298"/>
              <a:ext cx="2132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与     同向，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与     同方向。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7565" name="Object 57"/>
            <p:cNvGraphicFramePr>
              <a:graphicFrameLocks noChangeAspect="1"/>
            </p:cNvGraphicFramePr>
            <p:nvPr/>
          </p:nvGraphicFramePr>
          <p:xfrm>
            <a:off x="4095" y="1368"/>
            <a:ext cx="29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8" name="公式" r:id="rId15" imgW="215900" imgH="266700" progId="Equation.3">
                    <p:embed/>
                  </p:oleObj>
                </mc:Choice>
                <mc:Fallback>
                  <p:oleObj name="公式" r:id="rId15" imgW="215900" imgH="266700" progId="Equation.3">
                    <p:embed/>
                    <p:pic>
                      <p:nvPicPr>
                        <p:cNvPr id="0" name="图片 45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368"/>
                          <a:ext cx="29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6" name="Object 58"/>
            <p:cNvGraphicFramePr>
              <a:graphicFrameLocks noChangeAspect="1"/>
            </p:cNvGraphicFramePr>
            <p:nvPr/>
          </p:nvGraphicFramePr>
          <p:xfrm>
            <a:off x="4468" y="1661"/>
            <a:ext cx="29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9" name="公式" r:id="rId17" imgW="215900" imgH="266700" progId="Equation.3">
                    <p:embed/>
                  </p:oleObj>
                </mc:Choice>
                <mc:Fallback>
                  <p:oleObj name="公式" r:id="rId17" imgW="215900" imgH="266700" progId="Equation.3">
                    <p:embed/>
                    <p:pic>
                      <p:nvPicPr>
                        <p:cNvPr id="0" name="图片 45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661"/>
                          <a:ext cx="29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7" name="Object 59"/>
            <p:cNvGraphicFramePr>
              <a:graphicFrameLocks noChangeAspect="1"/>
            </p:cNvGraphicFramePr>
            <p:nvPr/>
          </p:nvGraphicFramePr>
          <p:xfrm>
            <a:off x="3969" y="1661"/>
            <a:ext cx="27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0" name="公式" r:id="rId19" imgW="203200" imgH="203200" progId="Equation.3">
                    <p:embed/>
                  </p:oleObj>
                </mc:Choice>
                <mc:Fallback>
                  <p:oleObj name="公式" r:id="rId19" imgW="203200" imgH="203200" progId="Equation.3">
                    <p:embed/>
                    <p:pic>
                      <p:nvPicPr>
                        <p:cNvPr id="0" name="图片 45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661"/>
                          <a:ext cx="27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8" name="Object 60"/>
            <p:cNvGraphicFramePr>
              <a:graphicFrameLocks noChangeAspect="1"/>
            </p:cNvGraphicFramePr>
            <p:nvPr/>
          </p:nvGraphicFramePr>
          <p:xfrm>
            <a:off x="3560" y="1368"/>
            <a:ext cx="29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1" name="公式" r:id="rId21" imgW="215900" imgH="203200" progId="Equation.3">
                    <p:embed/>
                  </p:oleObj>
                </mc:Choice>
                <mc:Fallback>
                  <p:oleObj name="公式" r:id="rId21" imgW="215900" imgH="203200" progId="Equation.3">
                    <p:embed/>
                    <p:pic>
                      <p:nvPicPr>
                        <p:cNvPr id="0" name="图片 45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368"/>
                          <a:ext cx="29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57" name="Text Box 61"/>
          <p:cNvSpPr txBox="1">
            <a:spLocks noChangeArrowheads="1"/>
          </p:cNvSpPr>
          <p:nvPr/>
        </p:nvSpPr>
        <p:spPr bwMode="auto">
          <a:xfrm>
            <a:off x="250825" y="5589588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抗磁质：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0974" name="Group 78"/>
          <p:cNvGrpSpPr/>
          <p:nvPr/>
        </p:nvGrpSpPr>
        <p:grpSpPr bwMode="auto">
          <a:xfrm>
            <a:off x="2916238" y="4941888"/>
            <a:ext cx="1922462" cy="1700212"/>
            <a:chOff x="1837" y="3113"/>
            <a:chExt cx="1211" cy="1071"/>
          </a:xfrm>
        </p:grpSpPr>
        <p:sp>
          <p:nvSpPr>
            <p:cNvPr id="107550" name="AutoShape 63"/>
            <p:cNvSpPr>
              <a:spLocks noChangeArrowheads="1"/>
            </p:cNvSpPr>
            <p:nvPr/>
          </p:nvSpPr>
          <p:spPr bwMode="auto">
            <a:xfrm rot="5400000">
              <a:off x="2221" y="3092"/>
              <a:ext cx="432" cy="1200"/>
            </a:xfrm>
            <a:prstGeom prst="can">
              <a:avLst>
                <a:gd name="adj" fmla="val 39339"/>
              </a:avLst>
            </a:prstGeom>
            <a:gradFill rotWithShape="1">
              <a:gsLst>
                <a:gs pos="0">
                  <a:srgbClr val="4E6161"/>
                </a:gs>
                <a:gs pos="50000">
                  <a:srgbClr val="CCFFFF"/>
                </a:gs>
                <a:gs pos="100000">
                  <a:srgbClr val="4E6161"/>
                </a:gs>
              </a:gsLst>
              <a:lin ang="0" scaled="1"/>
            </a:gradFill>
            <a:ln w="9525">
              <a:solidFill>
                <a:srgbClr val="3366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51" name="Freeform 65"/>
            <p:cNvSpPr/>
            <p:nvPr/>
          </p:nvSpPr>
          <p:spPr bwMode="auto">
            <a:xfrm rot="5321072">
              <a:off x="2520" y="3665"/>
              <a:ext cx="403" cy="69"/>
            </a:xfrm>
            <a:custGeom>
              <a:avLst/>
              <a:gdLst>
                <a:gd name="T0" fmla="*/ 0 w 257"/>
                <a:gd name="T1" fmla="*/ 25 h 55"/>
                <a:gd name="T2" fmla="*/ 737 w 257"/>
                <a:gd name="T3" fmla="*/ 130 h 55"/>
                <a:gd name="T4" fmla="*/ 1554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>
              <a:solidFill>
                <a:srgbClr val="FF660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552" name="Oval 66" descr="浅色下对角线"/>
            <p:cNvSpPr>
              <a:spLocks noChangeArrowheads="1"/>
            </p:cNvSpPr>
            <p:nvPr/>
          </p:nvSpPr>
          <p:spPr bwMode="auto">
            <a:xfrm rot="5299653">
              <a:off x="1711" y="3602"/>
              <a:ext cx="438" cy="186"/>
            </a:xfrm>
            <a:prstGeom prst="ellipse">
              <a:avLst/>
            </a:prstGeom>
            <a:noFill/>
            <a:ln w="41275">
              <a:solidFill>
                <a:srgbClr val="FF66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pattFill prst="ltDnDiag">
                    <a:fgClr>
                      <a:srgbClr val="FFFFFF"/>
                    </a:fgClr>
                    <a:bgClr>
                      <a:schemeClr val="bg1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53" name="Freeform 67"/>
            <p:cNvSpPr/>
            <p:nvPr/>
          </p:nvSpPr>
          <p:spPr bwMode="auto">
            <a:xfrm rot="5321072">
              <a:off x="2320" y="3666"/>
              <a:ext cx="403" cy="69"/>
            </a:xfrm>
            <a:custGeom>
              <a:avLst/>
              <a:gdLst>
                <a:gd name="T0" fmla="*/ 0 w 257"/>
                <a:gd name="T1" fmla="*/ 25 h 55"/>
                <a:gd name="T2" fmla="*/ 737 w 257"/>
                <a:gd name="T3" fmla="*/ 130 h 55"/>
                <a:gd name="T4" fmla="*/ 1554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 cap="flat" cmpd="sng">
              <a:solidFill>
                <a:srgbClr val="FF66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554" name="Freeform 68"/>
            <p:cNvSpPr/>
            <p:nvPr/>
          </p:nvSpPr>
          <p:spPr bwMode="auto">
            <a:xfrm rot="5321072">
              <a:off x="2119" y="3666"/>
              <a:ext cx="403" cy="69"/>
            </a:xfrm>
            <a:custGeom>
              <a:avLst/>
              <a:gdLst>
                <a:gd name="T0" fmla="*/ 0 w 257"/>
                <a:gd name="T1" fmla="*/ 25 h 55"/>
                <a:gd name="T2" fmla="*/ 737 w 257"/>
                <a:gd name="T3" fmla="*/ 130 h 55"/>
                <a:gd name="T4" fmla="*/ 1554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 cap="flat" cmpd="sng">
              <a:solidFill>
                <a:srgbClr val="FF66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555" name="Freeform 69"/>
            <p:cNvSpPr/>
            <p:nvPr/>
          </p:nvSpPr>
          <p:spPr bwMode="auto">
            <a:xfrm rot="5321072">
              <a:off x="1917" y="3666"/>
              <a:ext cx="403" cy="69"/>
            </a:xfrm>
            <a:custGeom>
              <a:avLst/>
              <a:gdLst>
                <a:gd name="T0" fmla="*/ 0 w 257"/>
                <a:gd name="T1" fmla="*/ 25 h 55"/>
                <a:gd name="T2" fmla="*/ 737 w 257"/>
                <a:gd name="T3" fmla="*/ 130 h 55"/>
                <a:gd name="T4" fmla="*/ 1554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 cap="flat" cmpd="sng">
              <a:solidFill>
                <a:srgbClr val="FF66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556" name="Oval 70"/>
            <p:cNvSpPr>
              <a:spLocks noChangeArrowheads="1"/>
            </p:cNvSpPr>
            <p:nvPr/>
          </p:nvSpPr>
          <p:spPr bwMode="auto">
            <a:xfrm rot="5299653">
              <a:off x="2736" y="3610"/>
              <a:ext cx="438" cy="186"/>
            </a:xfrm>
            <a:prstGeom prst="ellipse">
              <a:avLst/>
            </a:prstGeom>
            <a:noFill/>
            <a:ln w="4127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57" name="Line 71"/>
            <p:cNvSpPr>
              <a:spLocks noChangeShapeType="1"/>
            </p:cNvSpPr>
            <p:nvPr/>
          </p:nvSpPr>
          <p:spPr bwMode="auto">
            <a:xfrm>
              <a:off x="1931" y="3930"/>
              <a:ext cx="1043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558" name="Line 72"/>
            <p:cNvSpPr>
              <a:spLocks noChangeShapeType="1"/>
            </p:cNvSpPr>
            <p:nvPr/>
          </p:nvSpPr>
          <p:spPr bwMode="auto">
            <a:xfrm>
              <a:off x="1901" y="3476"/>
              <a:ext cx="1043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559" name="Arc 73"/>
            <p:cNvSpPr/>
            <p:nvPr/>
          </p:nvSpPr>
          <p:spPr bwMode="auto">
            <a:xfrm>
              <a:off x="1840" y="3476"/>
              <a:ext cx="93" cy="432"/>
            </a:xfrm>
            <a:custGeom>
              <a:avLst/>
              <a:gdLst>
                <a:gd name="T0" fmla="*/ 0 w 21600"/>
                <a:gd name="T1" fmla="*/ 0 h 42591"/>
                <a:gd name="T2" fmla="*/ 0 w 21600"/>
                <a:gd name="T3" fmla="*/ 0 h 42591"/>
                <a:gd name="T4" fmla="*/ 0 w 21600"/>
                <a:gd name="T5" fmla="*/ 0 h 425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591" fill="none" extrusionOk="0">
                  <a:moveTo>
                    <a:pt x="17384" y="42590"/>
                  </a:moveTo>
                  <a:cubicBezTo>
                    <a:pt x="7278" y="40579"/>
                    <a:pt x="0" y="31710"/>
                    <a:pt x="0" y="21406"/>
                  </a:cubicBezTo>
                  <a:cubicBezTo>
                    <a:pt x="-1" y="10592"/>
                    <a:pt x="7996" y="1444"/>
                    <a:pt x="18713" y="-1"/>
                  </a:cubicBezTo>
                </a:path>
                <a:path w="21600" h="42591" stroke="0" extrusionOk="0">
                  <a:moveTo>
                    <a:pt x="17384" y="42590"/>
                  </a:moveTo>
                  <a:cubicBezTo>
                    <a:pt x="7278" y="40579"/>
                    <a:pt x="0" y="31710"/>
                    <a:pt x="0" y="21406"/>
                  </a:cubicBezTo>
                  <a:cubicBezTo>
                    <a:pt x="-1" y="10592"/>
                    <a:pt x="7996" y="1444"/>
                    <a:pt x="18713" y="-1"/>
                  </a:cubicBezTo>
                  <a:lnTo>
                    <a:pt x="21600" y="21406"/>
                  </a:lnTo>
                  <a:lnTo>
                    <a:pt x="17384" y="42590"/>
                  </a:lnTo>
                  <a:close/>
                </a:path>
              </a:pathLst>
            </a:custGeom>
            <a:noFill/>
            <a:ln w="41275">
              <a:solidFill>
                <a:srgbClr val="FF6600"/>
              </a:solidFill>
              <a:miter lim="800000"/>
              <a:head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7560" name="Group 74"/>
            <p:cNvGrpSpPr/>
            <p:nvPr/>
          </p:nvGrpSpPr>
          <p:grpSpPr bwMode="auto">
            <a:xfrm>
              <a:off x="1928" y="3113"/>
              <a:ext cx="1043" cy="272"/>
              <a:chOff x="3243" y="2886"/>
              <a:chExt cx="1043" cy="272"/>
            </a:xfrm>
          </p:grpSpPr>
          <p:graphicFrame>
            <p:nvGraphicFramePr>
              <p:cNvPr id="107562" name="Object 75"/>
              <p:cNvGraphicFramePr>
                <a:graphicFrameLocks noChangeAspect="1"/>
              </p:cNvGraphicFramePr>
              <p:nvPr/>
            </p:nvGraphicFramePr>
            <p:xfrm>
              <a:off x="3651" y="2886"/>
              <a:ext cx="23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02" name="公式" r:id="rId23" imgW="368300" imgH="419100" progId="Equation.3">
                      <p:embed/>
                    </p:oleObj>
                  </mc:Choice>
                  <mc:Fallback>
                    <p:oleObj name="公式" r:id="rId23" imgW="368300" imgH="419100" progId="Equation.3">
                      <p:embed/>
                      <p:pic>
                        <p:nvPicPr>
                          <p:cNvPr id="0" name="图片 452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886"/>
                            <a:ext cx="230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63" name="Line 76"/>
              <p:cNvSpPr>
                <a:spLocks noChangeShapeType="1"/>
              </p:cNvSpPr>
              <p:nvPr/>
            </p:nvSpPr>
            <p:spPr bwMode="auto">
              <a:xfrm>
                <a:off x="3243" y="3158"/>
                <a:ext cx="1043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07561" name="Object 77"/>
            <p:cNvGraphicFramePr>
              <a:graphicFrameLocks noChangeAspect="1"/>
            </p:cNvGraphicFramePr>
            <p:nvPr/>
          </p:nvGraphicFramePr>
          <p:xfrm>
            <a:off x="2472" y="3975"/>
            <a:ext cx="19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3" name="公式" r:id="rId24" imgW="355600" imgH="393700" progId="Equation.3">
                    <p:embed/>
                  </p:oleObj>
                </mc:Choice>
                <mc:Fallback>
                  <p:oleObj name="公式" r:id="rId24" imgW="355600" imgH="393700" progId="Equation.3">
                    <p:embed/>
                    <p:pic>
                      <p:nvPicPr>
                        <p:cNvPr id="0" name="图片 45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975"/>
                          <a:ext cx="19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99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75" name="Group 79"/>
          <p:cNvGrpSpPr/>
          <p:nvPr/>
        </p:nvGrpSpPr>
        <p:grpSpPr bwMode="auto">
          <a:xfrm>
            <a:off x="1835150" y="5387975"/>
            <a:ext cx="1219200" cy="450850"/>
            <a:chOff x="2688" y="3408"/>
            <a:chExt cx="768" cy="284"/>
          </a:xfrm>
        </p:grpSpPr>
        <p:graphicFrame>
          <p:nvGraphicFramePr>
            <p:cNvPr id="107548" name="Object 80"/>
            <p:cNvGraphicFramePr>
              <a:graphicFrameLocks noChangeAspect="1"/>
            </p:cNvGraphicFramePr>
            <p:nvPr/>
          </p:nvGraphicFramePr>
          <p:xfrm>
            <a:off x="2688" y="3408"/>
            <a:ext cx="38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4" name="Equation" r:id="rId26" imgW="215900" imgH="203200" progId="Equation.3">
                    <p:embed/>
                  </p:oleObj>
                </mc:Choice>
                <mc:Fallback>
                  <p:oleObj name="Equation" r:id="rId26" imgW="215900" imgH="203200" progId="Equation.3">
                    <p:embed/>
                    <p:pic>
                      <p:nvPicPr>
                        <p:cNvPr id="0" name="图片 45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408"/>
                          <a:ext cx="38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9" name="Line 81"/>
            <p:cNvSpPr>
              <a:spLocks noChangeShapeType="1"/>
            </p:cNvSpPr>
            <p:nvPr/>
          </p:nvSpPr>
          <p:spPr bwMode="auto">
            <a:xfrm flipH="1">
              <a:off x="3024" y="3600"/>
              <a:ext cx="43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0981" name="Group 85"/>
          <p:cNvGrpSpPr/>
          <p:nvPr/>
        </p:nvGrpSpPr>
        <p:grpSpPr bwMode="auto">
          <a:xfrm>
            <a:off x="2181225" y="5895975"/>
            <a:ext cx="863600" cy="390525"/>
            <a:chOff x="1374" y="3714"/>
            <a:chExt cx="544" cy="246"/>
          </a:xfrm>
        </p:grpSpPr>
        <p:graphicFrame>
          <p:nvGraphicFramePr>
            <p:cNvPr id="107546" name="Object 83"/>
            <p:cNvGraphicFramePr>
              <a:graphicFrameLocks noChangeAspect="1"/>
            </p:cNvGraphicFramePr>
            <p:nvPr/>
          </p:nvGraphicFramePr>
          <p:xfrm>
            <a:off x="1374" y="3714"/>
            <a:ext cx="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5" name="公式" r:id="rId28" imgW="444500" imgH="393700" progId="Equation.3">
                    <p:embed/>
                  </p:oleObj>
                </mc:Choice>
                <mc:Fallback>
                  <p:oleObj name="公式" r:id="rId28" imgW="444500" imgH="393700" progId="Equation.3">
                    <p:embed/>
                    <p:pic>
                      <p:nvPicPr>
                        <p:cNvPr id="0" name="图片 45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3714"/>
                          <a:ext cx="27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7" name="Line 84"/>
            <p:cNvSpPr>
              <a:spLocks noChangeShapeType="1"/>
            </p:cNvSpPr>
            <p:nvPr/>
          </p:nvSpPr>
          <p:spPr bwMode="auto">
            <a:xfrm flipH="1">
              <a:off x="1646" y="3805"/>
              <a:ext cx="272" cy="1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0982" name="Group 86"/>
          <p:cNvGrpSpPr/>
          <p:nvPr/>
        </p:nvGrpSpPr>
        <p:grpSpPr bwMode="auto">
          <a:xfrm>
            <a:off x="5292408" y="5157788"/>
            <a:ext cx="3403600" cy="1128712"/>
            <a:chOff x="3560" y="1298"/>
            <a:chExt cx="2144" cy="711"/>
          </a:xfrm>
        </p:grpSpPr>
        <p:sp>
          <p:nvSpPr>
            <p:cNvPr id="107541" name="Text Box 87"/>
            <p:cNvSpPr txBox="1">
              <a:spLocks noChangeArrowheads="1"/>
            </p:cNvSpPr>
            <p:nvPr/>
          </p:nvSpPr>
          <p:spPr bwMode="auto">
            <a:xfrm>
              <a:off x="3572" y="1298"/>
              <a:ext cx="2132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与     反向，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与     反方向。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7542" name="Object 88"/>
            <p:cNvGraphicFramePr>
              <a:graphicFrameLocks noChangeAspect="1"/>
            </p:cNvGraphicFramePr>
            <p:nvPr/>
          </p:nvGraphicFramePr>
          <p:xfrm>
            <a:off x="4095" y="1368"/>
            <a:ext cx="29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6" name="公式" r:id="rId30" imgW="215900" imgH="266700" progId="Equation.3">
                    <p:embed/>
                  </p:oleObj>
                </mc:Choice>
                <mc:Fallback>
                  <p:oleObj name="公式" r:id="rId30" imgW="215900" imgH="266700" progId="Equation.3">
                    <p:embed/>
                    <p:pic>
                      <p:nvPicPr>
                        <p:cNvPr id="0" name="图片 45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368"/>
                          <a:ext cx="29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3" name="Object 89"/>
            <p:cNvGraphicFramePr>
              <a:graphicFrameLocks noChangeAspect="1"/>
            </p:cNvGraphicFramePr>
            <p:nvPr/>
          </p:nvGraphicFramePr>
          <p:xfrm>
            <a:off x="4468" y="1661"/>
            <a:ext cx="29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7" name="公式" r:id="rId32" imgW="215900" imgH="266700" progId="Equation.3">
                    <p:embed/>
                  </p:oleObj>
                </mc:Choice>
                <mc:Fallback>
                  <p:oleObj name="公式" r:id="rId32" imgW="215900" imgH="266700" progId="Equation.3">
                    <p:embed/>
                    <p:pic>
                      <p:nvPicPr>
                        <p:cNvPr id="0" name="图片 45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661"/>
                          <a:ext cx="29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4" name="Object 90"/>
            <p:cNvGraphicFramePr>
              <a:graphicFrameLocks noChangeAspect="1"/>
            </p:cNvGraphicFramePr>
            <p:nvPr/>
          </p:nvGraphicFramePr>
          <p:xfrm>
            <a:off x="3969" y="1661"/>
            <a:ext cx="27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8" name="公式" r:id="rId34" imgW="203200" imgH="203200" progId="Equation.3">
                    <p:embed/>
                  </p:oleObj>
                </mc:Choice>
                <mc:Fallback>
                  <p:oleObj name="公式" r:id="rId34" imgW="203200" imgH="203200" progId="Equation.3">
                    <p:embed/>
                    <p:pic>
                      <p:nvPicPr>
                        <p:cNvPr id="0" name="图片 45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661"/>
                          <a:ext cx="27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5" name="Object 91"/>
            <p:cNvGraphicFramePr>
              <a:graphicFrameLocks noChangeAspect="1"/>
            </p:cNvGraphicFramePr>
            <p:nvPr/>
          </p:nvGraphicFramePr>
          <p:xfrm>
            <a:off x="3560" y="1368"/>
            <a:ext cx="29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9" name="公式" r:id="rId36" imgW="215900" imgH="203200" progId="Equation.3">
                    <p:embed/>
                  </p:oleObj>
                </mc:Choice>
                <mc:Fallback>
                  <p:oleObj name="公式" r:id="rId36" imgW="215900" imgH="203200" progId="Equation.3">
                    <p:embed/>
                    <p:pic>
                      <p:nvPicPr>
                        <p:cNvPr id="0" name="图片 45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368"/>
                          <a:ext cx="29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39" name="AutoShape 9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233363"/>
            <a:ext cx="5334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7540" name="AutoShape 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610600" y="690563"/>
            <a:ext cx="533400" cy="460375"/>
          </a:xfrm>
          <a:prstGeom prst="actionButtonBackPrevious">
            <a:avLst/>
          </a:prstGeom>
          <a:solidFill>
            <a:srgbClr val="FF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0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0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animBg="1" autoUpdateAnimBg="0"/>
      <p:bldP spid="80904" grpId="0" autoUpdateAnimBg="0"/>
      <p:bldP spid="80909" grpId="0" autoUpdateAnimBg="0"/>
      <p:bldP spid="8095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9" name="Group 207"/>
          <p:cNvGrpSpPr/>
          <p:nvPr/>
        </p:nvGrpSpPr>
        <p:grpSpPr bwMode="auto">
          <a:xfrm>
            <a:off x="381000" y="838200"/>
            <a:ext cx="4130675" cy="1373188"/>
            <a:chOff x="240" y="528"/>
            <a:chExt cx="2602" cy="865"/>
          </a:xfrm>
        </p:grpSpPr>
        <p:sp>
          <p:nvSpPr>
            <p:cNvPr id="108612" name="Text Box 92"/>
            <p:cNvSpPr txBox="1">
              <a:spLocks noChangeArrowheads="1"/>
            </p:cNvSpPr>
            <p:nvPr/>
          </p:nvSpPr>
          <p:spPr bwMode="auto">
            <a:xfrm>
              <a:off x="240" y="528"/>
              <a:ext cx="260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磁化面电流密度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=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在垂直于电流流动方向上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单位长度的磁化面电流。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8613" name="Object 94"/>
            <p:cNvGraphicFramePr>
              <a:graphicFrameLocks noChangeAspect="1"/>
            </p:cNvGraphicFramePr>
            <p:nvPr/>
          </p:nvGraphicFramePr>
          <p:xfrm>
            <a:off x="1968" y="531"/>
            <a:ext cx="28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9" name="Equation" r:id="rId1" imgW="165100" imgH="215900" progId="Equation.3">
                    <p:embed/>
                  </p:oleObj>
                </mc:Choice>
                <mc:Fallback>
                  <p:oleObj name="Equation" r:id="rId1" imgW="165100" imgH="215900" progId="Equation.3">
                    <p:embed/>
                    <p:pic>
                      <p:nvPicPr>
                        <p:cNvPr id="0" name="图片 46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531"/>
                          <a:ext cx="28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652" name="Object 100"/>
          <p:cNvGraphicFramePr>
            <a:graphicFrameLocks noChangeAspect="1"/>
          </p:cNvGraphicFramePr>
          <p:nvPr/>
        </p:nvGraphicFramePr>
        <p:xfrm>
          <a:off x="1476375" y="2133600"/>
          <a:ext cx="1127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" name="公式" r:id="rId3" imgW="457200" imgH="393700" progId="Equation.3">
                  <p:embed/>
                </p:oleObj>
              </mc:Choice>
              <mc:Fallback>
                <p:oleObj name="公式" r:id="rId3" imgW="457200" imgH="393700" progId="Equation.3">
                  <p:embed/>
                  <p:pic>
                    <p:nvPicPr>
                      <p:cNvPr id="0" name="图片 46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33600"/>
                        <a:ext cx="11271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3" name="Text Box 101"/>
          <p:cNvSpPr txBox="1">
            <a:spLocks noChangeArrowheads="1"/>
          </p:cNvSpPr>
          <p:nvPr/>
        </p:nvSpPr>
        <p:spPr bwMode="auto">
          <a:xfrm>
            <a:off x="323850" y="29972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设介质的截面积 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分子磁矩总和为：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655" name="Object 103"/>
          <p:cNvGraphicFramePr>
            <a:graphicFrameLocks noChangeAspect="1"/>
          </p:cNvGraphicFramePr>
          <p:nvPr/>
        </p:nvGraphicFramePr>
        <p:xfrm>
          <a:off x="2771775" y="3716338"/>
          <a:ext cx="15541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name="公式" r:id="rId5" imgW="749300" imgH="393700" progId="Equation.3">
                  <p:embed/>
                </p:oleObj>
              </mc:Choice>
              <mc:Fallback>
                <p:oleObj name="公式" r:id="rId5" imgW="749300" imgH="393700" progId="Equation.3">
                  <p:embed/>
                  <p:pic>
                    <p:nvPicPr>
                      <p:cNvPr id="0" name="图片 46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16338"/>
                        <a:ext cx="15541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96300" y="304800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8552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96300" y="2590800"/>
            <a:ext cx="647700" cy="460375"/>
          </a:xfrm>
          <a:prstGeom prst="actionButtonBackPrevious">
            <a:avLst/>
          </a:prstGeom>
          <a:solidFill>
            <a:srgbClr val="FF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3674" name="Text Box 122"/>
          <p:cNvSpPr txBox="1">
            <a:spLocks noChangeArrowheads="1"/>
          </p:cNvSpPr>
          <p:nvPr/>
        </p:nvSpPr>
        <p:spPr bwMode="auto">
          <a:xfrm>
            <a:off x="304800" y="3048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磁化强度与磁化面电流的关系：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3749" name="Group 197"/>
          <p:cNvGrpSpPr/>
          <p:nvPr/>
        </p:nvGrpSpPr>
        <p:grpSpPr bwMode="auto">
          <a:xfrm>
            <a:off x="5638800" y="1981200"/>
            <a:ext cx="1524000" cy="585788"/>
            <a:chOff x="3696" y="2400"/>
            <a:chExt cx="960" cy="369"/>
          </a:xfrm>
        </p:grpSpPr>
        <p:sp>
          <p:nvSpPr>
            <p:cNvPr id="108607" name="Line 198"/>
            <p:cNvSpPr>
              <a:spLocks noChangeShapeType="1"/>
            </p:cNvSpPr>
            <p:nvPr/>
          </p:nvSpPr>
          <p:spPr bwMode="auto">
            <a:xfrm>
              <a:off x="3696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608" name="Line 199"/>
            <p:cNvSpPr>
              <a:spLocks noChangeShapeType="1"/>
            </p:cNvSpPr>
            <p:nvPr/>
          </p:nvSpPr>
          <p:spPr bwMode="auto">
            <a:xfrm>
              <a:off x="4656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609" name="Line 200"/>
            <p:cNvSpPr>
              <a:spLocks noChangeShapeType="1"/>
            </p:cNvSpPr>
            <p:nvPr/>
          </p:nvSpPr>
          <p:spPr bwMode="auto">
            <a:xfrm>
              <a:off x="3696" y="25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610" name="Line 201"/>
            <p:cNvSpPr>
              <a:spLocks noChangeShapeType="1"/>
            </p:cNvSpPr>
            <p:nvPr/>
          </p:nvSpPr>
          <p:spPr bwMode="auto">
            <a:xfrm flipH="1">
              <a:off x="4272" y="25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611" name="Text Box 202"/>
            <p:cNvSpPr txBox="1">
              <a:spLocks noChangeArrowheads="1"/>
            </p:cNvSpPr>
            <p:nvPr/>
          </p:nvSpPr>
          <p:spPr bwMode="auto">
            <a:xfrm>
              <a:off x="4070" y="2442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3756" name="Object 204"/>
          <p:cNvGraphicFramePr>
            <a:graphicFrameLocks noChangeAspect="1"/>
          </p:cNvGraphicFramePr>
          <p:nvPr/>
        </p:nvGraphicFramePr>
        <p:xfrm>
          <a:off x="6372225" y="2924175"/>
          <a:ext cx="18589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" name="公式" r:id="rId7" imgW="901700" imgH="304800" progId="Equation.3">
                  <p:embed/>
                </p:oleObj>
              </mc:Choice>
              <mc:Fallback>
                <p:oleObj name="公式" r:id="rId7" imgW="901700" imgH="304800" progId="Equation.3">
                  <p:embed/>
                  <p:pic>
                    <p:nvPicPr>
                      <p:cNvPr id="0" name="图片 46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924175"/>
                        <a:ext cx="18589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" name="Object 205"/>
          <p:cNvGraphicFramePr>
            <a:graphicFrameLocks noChangeAspect="1"/>
          </p:cNvGraphicFramePr>
          <p:nvPr/>
        </p:nvGraphicFramePr>
        <p:xfrm>
          <a:off x="468313" y="3644900"/>
          <a:ext cx="18573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" name="公式" r:id="rId9" imgW="812800" imgH="444500" progId="Equation.3">
                  <p:embed/>
                </p:oleObj>
              </mc:Choice>
              <mc:Fallback>
                <p:oleObj name="公式" r:id="rId9" imgW="812800" imgH="444500" progId="Equation.3">
                  <p:embed/>
                  <p:pic>
                    <p:nvPicPr>
                      <p:cNvPr id="0" name="图片 46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644900"/>
                        <a:ext cx="18573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" name="Object 206"/>
          <p:cNvGraphicFramePr>
            <a:graphicFrameLocks noChangeAspect="1"/>
          </p:cNvGraphicFramePr>
          <p:nvPr/>
        </p:nvGraphicFramePr>
        <p:xfrm>
          <a:off x="4284663" y="3832225"/>
          <a:ext cx="7985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name="Equation" r:id="rId11" imgW="304800" imgH="190500" progId="Equation.3">
                  <p:embed/>
                </p:oleObj>
              </mc:Choice>
              <mc:Fallback>
                <p:oleObj name="Equation" r:id="rId11" imgW="304800" imgH="190500" progId="Equation.3">
                  <p:embed/>
                  <p:pic>
                    <p:nvPicPr>
                      <p:cNvPr id="0" name="图片 46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832225"/>
                        <a:ext cx="7985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60" name="Object 208"/>
          <p:cNvGraphicFramePr>
            <a:graphicFrameLocks noChangeAspect="1"/>
          </p:cNvGraphicFramePr>
          <p:nvPr/>
        </p:nvGraphicFramePr>
        <p:xfrm>
          <a:off x="7092950" y="5084763"/>
          <a:ext cx="3857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5" name="公式" r:id="rId13" imgW="165100" imgH="241300" progId="Equation.3">
                  <p:embed/>
                </p:oleObj>
              </mc:Choice>
              <mc:Fallback>
                <p:oleObj name="公式" r:id="rId13" imgW="165100" imgH="241300" progId="Equation.3">
                  <p:embed/>
                  <p:pic>
                    <p:nvPicPr>
                      <p:cNvPr id="0" name="图片 46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084763"/>
                        <a:ext cx="3857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2" name="AutoShape 210"/>
          <p:cNvSpPr>
            <a:spLocks noChangeArrowheads="1"/>
          </p:cNvSpPr>
          <p:nvPr/>
        </p:nvSpPr>
        <p:spPr bwMode="auto">
          <a:xfrm rot="5400000">
            <a:off x="6645275" y="3733800"/>
            <a:ext cx="647700" cy="1752600"/>
          </a:xfrm>
          <a:prstGeom prst="can">
            <a:avLst>
              <a:gd name="adj" fmla="val 38897"/>
            </a:avLst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</a:gradFill>
          <a:ln w="9525">
            <a:solidFill>
              <a:srgbClr val="9933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3763" name="Object 211"/>
          <p:cNvGraphicFramePr>
            <a:graphicFrameLocks noChangeAspect="1"/>
          </p:cNvGraphicFramePr>
          <p:nvPr/>
        </p:nvGraphicFramePr>
        <p:xfrm>
          <a:off x="7635875" y="4997450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6" name="公式" r:id="rId15" imgW="469900" imgH="393700" progId="Equation.3">
                  <p:embed/>
                </p:oleObj>
              </mc:Choice>
              <mc:Fallback>
                <p:oleObj name="公式" r:id="rId15" imgW="469900" imgH="393700" progId="Equation.3">
                  <p:embed/>
                  <p:pic>
                    <p:nvPicPr>
                      <p:cNvPr id="0" name="图片 46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4997450"/>
                        <a:ext cx="39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4" name="Line 212"/>
          <p:cNvSpPr>
            <a:spLocks noChangeShapeType="1"/>
          </p:cNvSpPr>
          <p:nvPr/>
        </p:nvSpPr>
        <p:spPr bwMode="auto">
          <a:xfrm>
            <a:off x="7083425" y="4919663"/>
            <a:ext cx="7620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765" name="Line 213"/>
          <p:cNvSpPr>
            <a:spLocks noChangeShapeType="1"/>
          </p:cNvSpPr>
          <p:nvPr/>
        </p:nvSpPr>
        <p:spPr bwMode="auto">
          <a:xfrm>
            <a:off x="7083425" y="4895850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766" name="Oval 214"/>
          <p:cNvSpPr>
            <a:spLocks noChangeArrowheads="1"/>
          </p:cNvSpPr>
          <p:nvPr/>
        </p:nvSpPr>
        <p:spPr bwMode="auto">
          <a:xfrm>
            <a:off x="6626225" y="4986338"/>
            <a:ext cx="381000" cy="381000"/>
          </a:xfrm>
          <a:prstGeom prst="ellipse">
            <a:avLst/>
          </a:prstGeom>
          <a:solidFill>
            <a:srgbClr val="CCFFFF">
              <a:alpha val="27058"/>
            </a:srgbClr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endParaRPr kumimoji="1" lang="zh-CN" altLang="en-US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67" name="Text Box 215"/>
          <p:cNvSpPr txBox="1">
            <a:spLocks noChangeArrowheads="1"/>
          </p:cNvSpPr>
          <p:nvPr/>
        </p:nvSpPr>
        <p:spPr bwMode="auto">
          <a:xfrm>
            <a:off x="468313" y="5300663"/>
            <a:ext cx="404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磁化强度的环流：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68" name="Line 216"/>
          <p:cNvSpPr>
            <a:spLocks noChangeShapeType="1"/>
          </p:cNvSpPr>
          <p:nvPr/>
        </p:nvSpPr>
        <p:spPr bwMode="auto">
          <a:xfrm>
            <a:off x="6372225" y="4538663"/>
            <a:ext cx="1066800" cy="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769" name="Line 217"/>
          <p:cNvSpPr>
            <a:spLocks noChangeShapeType="1"/>
          </p:cNvSpPr>
          <p:nvPr/>
        </p:nvSpPr>
        <p:spPr bwMode="auto">
          <a:xfrm>
            <a:off x="6372225" y="4005263"/>
            <a:ext cx="1066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770" name="Freeform 218"/>
          <p:cNvSpPr/>
          <p:nvPr/>
        </p:nvSpPr>
        <p:spPr bwMode="auto">
          <a:xfrm rot="5321072">
            <a:off x="6665912" y="4551363"/>
            <a:ext cx="639763" cy="109538"/>
          </a:xfrm>
          <a:custGeom>
            <a:avLst/>
            <a:gdLst>
              <a:gd name="T0" fmla="*/ 0 w 257"/>
              <a:gd name="T1" fmla="*/ 2147483647 h 55"/>
              <a:gd name="T2" fmla="*/ 2147483647 w 257"/>
              <a:gd name="T3" fmla="*/ 2147483647 h 55"/>
              <a:gd name="T4" fmla="*/ 2147483647 w 257"/>
              <a:gd name="T5" fmla="*/ 0 h 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7" h="55">
                <a:moveTo>
                  <a:pt x="0" y="10"/>
                </a:moveTo>
                <a:cubicBezTo>
                  <a:pt x="20" y="17"/>
                  <a:pt x="79" y="55"/>
                  <a:pt x="122" y="53"/>
                </a:cubicBezTo>
                <a:cubicBezTo>
                  <a:pt x="165" y="51"/>
                  <a:pt x="229" y="11"/>
                  <a:pt x="257" y="0"/>
                </a:cubicBezTo>
              </a:path>
            </a:pathLst>
          </a:custGeom>
          <a:noFill/>
          <a:ln w="41275" cap="flat" cmpd="sng">
            <a:solidFill>
              <a:srgbClr val="FF6600"/>
            </a:solidFill>
            <a:prstDash val="solid"/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3771" name="Object 219"/>
          <p:cNvGraphicFramePr>
            <a:graphicFrameLocks noChangeAspect="1"/>
          </p:cNvGraphicFramePr>
          <p:nvPr/>
        </p:nvGraphicFramePr>
        <p:xfrm>
          <a:off x="6702425" y="4538663"/>
          <a:ext cx="24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7" name="公式" r:id="rId17" imgW="266700" imgH="419100" progId="Equation.3">
                  <p:embed/>
                </p:oleObj>
              </mc:Choice>
              <mc:Fallback>
                <p:oleObj name="公式" r:id="rId17" imgW="266700" imgH="419100" progId="Equation.3">
                  <p:embed/>
                  <p:pic>
                    <p:nvPicPr>
                      <p:cNvPr id="0" name="图片 46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4538663"/>
                        <a:ext cx="241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95" name="Group 243"/>
          <p:cNvGrpSpPr/>
          <p:nvPr/>
        </p:nvGrpSpPr>
        <p:grpSpPr bwMode="auto">
          <a:xfrm>
            <a:off x="6372225" y="4005263"/>
            <a:ext cx="0" cy="533400"/>
            <a:chOff x="4160" y="3024"/>
            <a:chExt cx="0" cy="336"/>
          </a:xfrm>
        </p:grpSpPr>
        <p:sp>
          <p:nvSpPr>
            <p:cNvPr id="108605" name="Line 221"/>
            <p:cNvSpPr>
              <a:spLocks noChangeShapeType="1"/>
            </p:cNvSpPr>
            <p:nvPr/>
          </p:nvSpPr>
          <p:spPr bwMode="auto">
            <a:xfrm>
              <a:off x="4160" y="3024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606" name="Line 222"/>
            <p:cNvSpPr>
              <a:spLocks noChangeShapeType="1"/>
            </p:cNvSpPr>
            <p:nvPr/>
          </p:nvSpPr>
          <p:spPr bwMode="auto">
            <a:xfrm>
              <a:off x="4160" y="3168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3794" name="Group 242"/>
          <p:cNvGrpSpPr/>
          <p:nvPr/>
        </p:nvGrpSpPr>
        <p:grpSpPr bwMode="auto">
          <a:xfrm>
            <a:off x="7451725" y="4005263"/>
            <a:ext cx="0" cy="533400"/>
            <a:chOff x="4832" y="3024"/>
            <a:chExt cx="0" cy="336"/>
          </a:xfrm>
        </p:grpSpPr>
        <p:sp>
          <p:nvSpPr>
            <p:cNvPr id="108603" name="Line 228"/>
            <p:cNvSpPr>
              <a:spLocks noChangeShapeType="1"/>
            </p:cNvSpPr>
            <p:nvPr/>
          </p:nvSpPr>
          <p:spPr bwMode="auto">
            <a:xfrm>
              <a:off x="4832" y="3024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604" name="Line 229"/>
            <p:cNvSpPr>
              <a:spLocks noChangeShapeType="1"/>
            </p:cNvSpPr>
            <p:nvPr/>
          </p:nvSpPr>
          <p:spPr bwMode="auto">
            <a:xfrm>
              <a:off x="4832" y="3168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783" name="Text Box 231"/>
          <p:cNvSpPr txBox="1">
            <a:spLocks noChangeArrowheads="1"/>
          </p:cNvSpPr>
          <p:nvPr/>
        </p:nvSpPr>
        <p:spPr bwMode="auto">
          <a:xfrm>
            <a:off x="395288" y="465296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更一般的关系为：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84" name="Line 232"/>
          <p:cNvSpPr>
            <a:spLocks noChangeShapeType="1"/>
          </p:cNvSpPr>
          <p:nvPr/>
        </p:nvSpPr>
        <p:spPr bwMode="auto">
          <a:xfrm flipH="1">
            <a:off x="6626225" y="4005263"/>
            <a:ext cx="304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3785" name="Object 233"/>
          <p:cNvGraphicFramePr>
            <a:graphicFrameLocks noChangeAspect="1"/>
          </p:cNvGraphicFramePr>
          <p:nvPr/>
        </p:nvGraphicFramePr>
        <p:xfrm>
          <a:off x="3321050" y="4622800"/>
          <a:ext cx="1466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name="公式" r:id="rId19" imgW="800100" imgH="266700" progId="Equation.3">
                  <p:embed/>
                </p:oleObj>
              </mc:Choice>
              <mc:Fallback>
                <p:oleObj name="公式" r:id="rId19" imgW="800100" imgH="266700" progId="Equation.3">
                  <p:embed/>
                  <p:pic>
                    <p:nvPicPr>
                      <p:cNvPr id="0" name="图片 46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4622800"/>
                        <a:ext cx="1466850" cy="6191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6" name="Object 234"/>
          <p:cNvGraphicFramePr>
            <a:graphicFrameLocks noChangeAspect="1"/>
          </p:cNvGraphicFramePr>
          <p:nvPr/>
        </p:nvGraphicFramePr>
        <p:xfrm>
          <a:off x="611188" y="5876925"/>
          <a:ext cx="21828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9" name="公式" r:id="rId21" imgW="1181100" imgH="355600" progId="Equation.3">
                  <p:embed/>
                </p:oleObj>
              </mc:Choice>
              <mc:Fallback>
                <p:oleObj name="公式" r:id="rId21" imgW="1181100" imgH="355600" progId="Equation.3">
                  <p:embed/>
                  <p:pic>
                    <p:nvPicPr>
                      <p:cNvPr id="0" name="图片 46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76925"/>
                        <a:ext cx="21828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" name="Object 235"/>
          <p:cNvGraphicFramePr>
            <a:graphicFrameLocks noChangeAspect="1"/>
          </p:cNvGraphicFramePr>
          <p:nvPr/>
        </p:nvGraphicFramePr>
        <p:xfrm>
          <a:off x="2828925" y="5907088"/>
          <a:ext cx="9302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0" name="公式" r:id="rId23" imgW="520700" imgH="241300" progId="Equation.3">
                  <p:embed/>
                </p:oleObj>
              </mc:Choice>
              <mc:Fallback>
                <p:oleObj name="公式" r:id="rId23" imgW="520700" imgH="241300" progId="Equation.3">
                  <p:embed/>
                  <p:pic>
                    <p:nvPicPr>
                      <p:cNvPr id="0" name="图片 46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907088"/>
                        <a:ext cx="9302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8" name="Object 236"/>
          <p:cNvGraphicFramePr>
            <a:graphicFrameLocks noChangeAspect="1"/>
          </p:cNvGraphicFramePr>
          <p:nvPr/>
        </p:nvGraphicFramePr>
        <p:xfrm>
          <a:off x="3794125" y="5905500"/>
          <a:ext cx="1200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1" name="公式" r:id="rId25" imgW="596900" imgH="393700" progId="Equation.3">
                  <p:embed/>
                </p:oleObj>
              </mc:Choice>
              <mc:Fallback>
                <p:oleObj name="公式" r:id="rId25" imgW="596900" imgH="393700" progId="Equation.3">
                  <p:embed/>
                  <p:pic>
                    <p:nvPicPr>
                      <p:cNvPr id="0" name="图片 46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905500"/>
                        <a:ext cx="12001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0" name="Object 238"/>
          <p:cNvGraphicFramePr>
            <a:graphicFrameLocks noChangeAspect="1"/>
          </p:cNvGraphicFramePr>
          <p:nvPr/>
        </p:nvGraphicFramePr>
        <p:xfrm>
          <a:off x="6045200" y="4414838"/>
          <a:ext cx="3556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2" name="公式" r:id="rId27" imgW="114300" imgH="139700" progId="Equation.3">
                  <p:embed/>
                </p:oleObj>
              </mc:Choice>
              <mc:Fallback>
                <p:oleObj name="公式" r:id="rId27" imgW="114300" imgH="139700" progId="Equation.3">
                  <p:embed/>
                  <p:pic>
                    <p:nvPicPr>
                      <p:cNvPr id="0" name="图片 46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414838"/>
                        <a:ext cx="3556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1" name="Object 239"/>
          <p:cNvGraphicFramePr>
            <a:graphicFrameLocks noChangeAspect="1"/>
          </p:cNvGraphicFramePr>
          <p:nvPr/>
        </p:nvGraphicFramePr>
        <p:xfrm>
          <a:off x="7388225" y="4338638"/>
          <a:ext cx="3381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3" name="公式" r:id="rId29" imgW="114300" imgH="190500" progId="Equation.3">
                  <p:embed/>
                </p:oleObj>
              </mc:Choice>
              <mc:Fallback>
                <p:oleObj name="公式" r:id="rId29" imgW="114300" imgH="190500" progId="Equation.3">
                  <p:embed/>
                  <p:pic>
                    <p:nvPicPr>
                      <p:cNvPr id="0" name="图片 46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4338638"/>
                        <a:ext cx="3381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2" name="Object 240"/>
          <p:cNvGraphicFramePr>
            <a:graphicFrameLocks noChangeAspect="1"/>
          </p:cNvGraphicFramePr>
          <p:nvPr/>
        </p:nvGraphicFramePr>
        <p:xfrm>
          <a:off x="6099175" y="3744913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4" name="公式" r:id="rId31" imgW="139700" imgH="190500" progId="Equation.3">
                  <p:embed/>
                </p:oleObj>
              </mc:Choice>
              <mc:Fallback>
                <p:oleObj name="公式" r:id="rId31" imgW="139700" imgH="190500" progId="Equation.3">
                  <p:embed/>
                  <p:pic>
                    <p:nvPicPr>
                      <p:cNvPr id="0" name="图片 46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3744913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3" name="Object 241"/>
          <p:cNvGraphicFramePr>
            <a:graphicFrameLocks noChangeAspect="1"/>
          </p:cNvGraphicFramePr>
          <p:nvPr/>
        </p:nvGraphicFramePr>
        <p:xfrm>
          <a:off x="7423150" y="3744913"/>
          <a:ext cx="346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5" name="公式" r:id="rId33" imgW="101600" imgH="139700" progId="Equation.3">
                  <p:embed/>
                </p:oleObj>
              </mc:Choice>
              <mc:Fallback>
                <p:oleObj name="公式" r:id="rId33" imgW="101600" imgH="139700" progId="Equation.3">
                  <p:embed/>
                  <p:pic>
                    <p:nvPicPr>
                      <p:cNvPr id="0" name="图片 46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3744913"/>
                        <a:ext cx="3460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6" name="Rectangle 244"/>
          <p:cNvSpPr>
            <a:spLocks noChangeArrowheads="1"/>
          </p:cNvSpPr>
          <p:nvPr/>
        </p:nvSpPr>
        <p:spPr bwMode="auto">
          <a:xfrm>
            <a:off x="5435600" y="5589588"/>
            <a:ext cx="3708400" cy="90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I’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与</a:t>
            </a:r>
            <a:r>
              <a:rPr kumimoji="1" lang="en-US" altLang="en-US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L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环绕方向成右手螺旋者为正，反之为负。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3797" name="Group 245"/>
          <p:cNvGrpSpPr/>
          <p:nvPr/>
        </p:nvGrpSpPr>
        <p:grpSpPr bwMode="auto">
          <a:xfrm>
            <a:off x="5435600" y="692150"/>
            <a:ext cx="2909888" cy="1557338"/>
            <a:chOff x="1383" y="2069"/>
            <a:chExt cx="1833" cy="981"/>
          </a:xfrm>
        </p:grpSpPr>
        <p:sp>
          <p:nvSpPr>
            <p:cNvPr id="108583" name="AutoShape 246"/>
            <p:cNvSpPr>
              <a:spLocks noChangeArrowheads="1"/>
            </p:cNvSpPr>
            <p:nvPr/>
          </p:nvSpPr>
          <p:spPr bwMode="auto">
            <a:xfrm rot="5400000">
              <a:off x="1767" y="1958"/>
              <a:ext cx="432" cy="1200"/>
            </a:xfrm>
            <a:prstGeom prst="can">
              <a:avLst>
                <a:gd name="adj" fmla="val 39339"/>
              </a:avLst>
            </a:prstGeom>
            <a:gradFill rotWithShape="1">
              <a:gsLst>
                <a:gs pos="0">
                  <a:srgbClr val="4E6161"/>
                </a:gs>
                <a:gs pos="50000">
                  <a:srgbClr val="CCFFFF"/>
                </a:gs>
                <a:gs pos="100000">
                  <a:srgbClr val="4E6161"/>
                </a:gs>
              </a:gsLst>
              <a:lin ang="0" scaled="1"/>
            </a:gradFill>
            <a:ln w="9525">
              <a:solidFill>
                <a:srgbClr val="3366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8584" name="Group 247"/>
            <p:cNvGrpSpPr/>
            <p:nvPr/>
          </p:nvGrpSpPr>
          <p:grpSpPr bwMode="auto">
            <a:xfrm>
              <a:off x="1383" y="2342"/>
              <a:ext cx="1211" cy="454"/>
              <a:chOff x="3376" y="1661"/>
              <a:chExt cx="1211" cy="454"/>
            </a:xfrm>
          </p:grpSpPr>
          <p:sp>
            <p:nvSpPr>
              <p:cNvPr id="108594" name="Freeform 248"/>
              <p:cNvSpPr/>
              <p:nvPr/>
            </p:nvSpPr>
            <p:spPr bwMode="auto">
              <a:xfrm rot="5321072">
                <a:off x="4059" y="1850"/>
                <a:ext cx="403" cy="69"/>
              </a:xfrm>
              <a:custGeom>
                <a:avLst/>
                <a:gdLst>
                  <a:gd name="T0" fmla="*/ 0 w 257"/>
                  <a:gd name="T1" fmla="*/ 25 h 55"/>
                  <a:gd name="T2" fmla="*/ 737 w 257"/>
                  <a:gd name="T3" fmla="*/ 130 h 55"/>
                  <a:gd name="T4" fmla="*/ 1554 w 257"/>
                  <a:gd name="T5" fmla="*/ 0 h 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95" name="Oval 249" descr="浅色下对角线"/>
              <p:cNvSpPr>
                <a:spLocks noChangeArrowheads="1"/>
              </p:cNvSpPr>
              <p:nvPr/>
            </p:nvSpPr>
            <p:spPr bwMode="auto">
              <a:xfrm rot="5299653">
                <a:off x="3250" y="1787"/>
                <a:ext cx="438" cy="186"/>
              </a:xfrm>
              <a:prstGeom prst="ellipse">
                <a:avLst/>
              </a:prstGeom>
              <a:noFill/>
              <a:ln w="41275">
                <a:solidFill>
                  <a:srgbClr val="FF6600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ltDnDiag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96" name="Freeform 250"/>
              <p:cNvSpPr/>
              <p:nvPr/>
            </p:nvSpPr>
            <p:spPr bwMode="auto">
              <a:xfrm rot="5321072">
                <a:off x="3859" y="1851"/>
                <a:ext cx="403" cy="69"/>
              </a:xfrm>
              <a:custGeom>
                <a:avLst/>
                <a:gdLst>
                  <a:gd name="T0" fmla="*/ 0 w 257"/>
                  <a:gd name="T1" fmla="*/ 25 h 55"/>
                  <a:gd name="T2" fmla="*/ 737 w 257"/>
                  <a:gd name="T3" fmla="*/ 130 h 55"/>
                  <a:gd name="T4" fmla="*/ 1554 w 257"/>
                  <a:gd name="T5" fmla="*/ 0 h 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97" name="Freeform 251"/>
              <p:cNvSpPr/>
              <p:nvPr/>
            </p:nvSpPr>
            <p:spPr bwMode="auto">
              <a:xfrm rot="5321072">
                <a:off x="3658" y="1851"/>
                <a:ext cx="403" cy="69"/>
              </a:xfrm>
              <a:custGeom>
                <a:avLst/>
                <a:gdLst>
                  <a:gd name="T0" fmla="*/ 0 w 257"/>
                  <a:gd name="T1" fmla="*/ 25 h 55"/>
                  <a:gd name="T2" fmla="*/ 737 w 257"/>
                  <a:gd name="T3" fmla="*/ 130 h 55"/>
                  <a:gd name="T4" fmla="*/ 1554 w 257"/>
                  <a:gd name="T5" fmla="*/ 0 h 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98" name="Freeform 252"/>
              <p:cNvSpPr/>
              <p:nvPr/>
            </p:nvSpPr>
            <p:spPr bwMode="auto">
              <a:xfrm rot="5321072">
                <a:off x="3456" y="1851"/>
                <a:ext cx="403" cy="69"/>
              </a:xfrm>
              <a:custGeom>
                <a:avLst/>
                <a:gdLst>
                  <a:gd name="T0" fmla="*/ 0 w 257"/>
                  <a:gd name="T1" fmla="*/ 25 h 55"/>
                  <a:gd name="T2" fmla="*/ 737 w 257"/>
                  <a:gd name="T3" fmla="*/ 130 h 55"/>
                  <a:gd name="T4" fmla="*/ 1554 w 257"/>
                  <a:gd name="T5" fmla="*/ 0 h 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99" name="Oval 253"/>
              <p:cNvSpPr>
                <a:spLocks noChangeArrowheads="1"/>
              </p:cNvSpPr>
              <p:nvPr/>
            </p:nvSpPr>
            <p:spPr bwMode="auto">
              <a:xfrm rot="5299653">
                <a:off x="4275" y="1795"/>
                <a:ext cx="438" cy="186"/>
              </a:xfrm>
              <a:prstGeom prst="ellipse">
                <a:avLst/>
              </a:prstGeom>
              <a:noFill/>
              <a:ln w="41275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00" name="Line 254"/>
              <p:cNvSpPr>
                <a:spLocks noChangeShapeType="1"/>
              </p:cNvSpPr>
              <p:nvPr/>
            </p:nvSpPr>
            <p:spPr bwMode="auto">
              <a:xfrm>
                <a:off x="3470" y="2115"/>
                <a:ext cx="1043" cy="0"/>
              </a:xfrm>
              <a:prstGeom prst="line">
                <a:avLst/>
              </a:prstGeom>
              <a:noFill/>
              <a:ln w="41275">
                <a:solidFill>
                  <a:srgbClr val="FF66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01" name="Line 255"/>
              <p:cNvSpPr>
                <a:spLocks noChangeShapeType="1"/>
              </p:cNvSpPr>
              <p:nvPr/>
            </p:nvSpPr>
            <p:spPr bwMode="auto">
              <a:xfrm>
                <a:off x="3440" y="1661"/>
                <a:ext cx="1043" cy="0"/>
              </a:xfrm>
              <a:prstGeom prst="line">
                <a:avLst/>
              </a:prstGeom>
              <a:noFill/>
              <a:ln w="41275">
                <a:solidFill>
                  <a:srgbClr val="FF66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02" name="Arc 256"/>
              <p:cNvSpPr/>
              <p:nvPr/>
            </p:nvSpPr>
            <p:spPr bwMode="auto">
              <a:xfrm>
                <a:off x="3379" y="1661"/>
                <a:ext cx="93" cy="432"/>
              </a:xfrm>
              <a:custGeom>
                <a:avLst/>
                <a:gdLst>
                  <a:gd name="T0" fmla="*/ 0 w 21600"/>
                  <a:gd name="T1" fmla="*/ 0 h 42591"/>
                  <a:gd name="T2" fmla="*/ 0 w 21600"/>
                  <a:gd name="T3" fmla="*/ 0 h 42591"/>
                  <a:gd name="T4" fmla="*/ 0 w 21600"/>
                  <a:gd name="T5" fmla="*/ 0 h 425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591" fill="none" extrusionOk="0">
                    <a:moveTo>
                      <a:pt x="17384" y="42590"/>
                    </a:moveTo>
                    <a:cubicBezTo>
                      <a:pt x="7278" y="40579"/>
                      <a:pt x="0" y="31710"/>
                      <a:pt x="0" y="21406"/>
                    </a:cubicBezTo>
                    <a:cubicBezTo>
                      <a:pt x="-1" y="10592"/>
                      <a:pt x="7996" y="1444"/>
                      <a:pt x="18713" y="-1"/>
                    </a:cubicBezTo>
                  </a:path>
                  <a:path w="21600" h="42591" stroke="0" extrusionOk="0">
                    <a:moveTo>
                      <a:pt x="17384" y="42590"/>
                    </a:moveTo>
                    <a:cubicBezTo>
                      <a:pt x="7278" y="40579"/>
                      <a:pt x="0" y="31710"/>
                      <a:pt x="0" y="21406"/>
                    </a:cubicBezTo>
                    <a:cubicBezTo>
                      <a:pt x="-1" y="10592"/>
                      <a:pt x="7996" y="1444"/>
                      <a:pt x="18713" y="-1"/>
                    </a:cubicBezTo>
                    <a:lnTo>
                      <a:pt x="21600" y="21406"/>
                    </a:lnTo>
                    <a:lnTo>
                      <a:pt x="17384" y="42590"/>
                    </a:lnTo>
                    <a:close/>
                  </a:path>
                </a:pathLst>
              </a:custGeom>
              <a:noFill/>
              <a:ln w="41275">
                <a:solidFill>
                  <a:srgbClr val="FF6600"/>
                </a:solidFill>
                <a:miter lim="800000"/>
                <a:head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08585" name="Object 257"/>
            <p:cNvGraphicFramePr>
              <a:graphicFrameLocks noChangeAspect="1"/>
            </p:cNvGraphicFramePr>
            <p:nvPr/>
          </p:nvGraphicFramePr>
          <p:xfrm>
            <a:off x="2245" y="2069"/>
            <a:ext cx="23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6" name="公式" r:id="rId35" imgW="368300" imgH="419100" progId="Equation.3">
                    <p:embed/>
                  </p:oleObj>
                </mc:Choice>
                <mc:Fallback>
                  <p:oleObj name="公式" r:id="rId35" imgW="368300" imgH="419100" progId="Equation.3">
                    <p:embed/>
                    <p:pic>
                      <p:nvPicPr>
                        <p:cNvPr id="0" name="图片 46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069"/>
                          <a:ext cx="23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6" name="Line 258"/>
            <p:cNvSpPr>
              <a:spLocks noChangeShapeType="1"/>
            </p:cNvSpPr>
            <p:nvPr/>
          </p:nvSpPr>
          <p:spPr bwMode="auto">
            <a:xfrm>
              <a:off x="1474" y="2205"/>
              <a:ext cx="771" cy="0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8587" name="Object 259"/>
            <p:cNvGraphicFramePr>
              <a:graphicFrameLocks noChangeAspect="1"/>
            </p:cNvGraphicFramePr>
            <p:nvPr/>
          </p:nvGraphicFramePr>
          <p:xfrm>
            <a:off x="2018" y="2841"/>
            <a:ext cx="19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7" name="公式" r:id="rId37" imgW="355600" imgH="393700" progId="Equation.3">
                    <p:embed/>
                  </p:oleObj>
                </mc:Choice>
                <mc:Fallback>
                  <p:oleObj name="公式" r:id="rId37" imgW="355600" imgH="393700" progId="Equation.3">
                    <p:embed/>
                    <p:pic>
                      <p:nvPicPr>
                        <p:cNvPr id="0" name="图片 46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841"/>
                          <a:ext cx="19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99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8588" name="Group 260"/>
            <p:cNvGrpSpPr/>
            <p:nvPr/>
          </p:nvGrpSpPr>
          <p:grpSpPr bwMode="auto">
            <a:xfrm>
              <a:off x="2496" y="2249"/>
              <a:ext cx="720" cy="284"/>
              <a:chOff x="4224" y="2400"/>
              <a:chExt cx="720" cy="284"/>
            </a:xfrm>
          </p:grpSpPr>
          <p:graphicFrame>
            <p:nvGraphicFramePr>
              <p:cNvPr id="108592" name="Object 261"/>
              <p:cNvGraphicFramePr>
                <a:graphicFrameLocks noChangeAspect="1"/>
              </p:cNvGraphicFramePr>
              <p:nvPr/>
            </p:nvGraphicFramePr>
            <p:xfrm>
              <a:off x="4560" y="2400"/>
              <a:ext cx="384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48" name="Equation" r:id="rId39" imgW="215900" imgH="203200" progId="Equation.3">
                      <p:embed/>
                    </p:oleObj>
                  </mc:Choice>
                  <mc:Fallback>
                    <p:oleObj name="Equation" r:id="rId39" imgW="215900" imgH="203200" progId="Equation.3">
                      <p:embed/>
                      <p:pic>
                        <p:nvPicPr>
                          <p:cNvPr id="0" name="图片 462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400"/>
                            <a:ext cx="384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593" name="Line 262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8589" name="Group 263"/>
            <p:cNvGrpSpPr/>
            <p:nvPr/>
          </p:nvGrpSpPr>
          <p:grpSpPr bwMode="auto">
            <a:xfrm>
              <a:off x="2505" y="2593"/>
              <a:ext cx="544" cy="246"/>
              <a:chOff x="2517" y="2886"/>
              <a:chExt cx="544" cy="246"/>
            </a:xfrm>
          </p:grpSpPr>
          <p:graphicFrame>
            <p:nvGraphicFramePr>
              <p:cNvPr id="108590" name="Object 264"/>
              <p:cNvGraphicFramePr>
                <a:graphicFrameLocks noChangeAspect="1"/>
              </p:cNvGraphicFramePr>
              <p:nvPr/>
            </p:nvGraphicFramePr>
            <p:xfrm>
              <a:off x="2789" y="2886"/>
              <a:ext cx="27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49" name="公式" r:id="rId41" imgW="444500" imgH="393700" progId="Equation.3">
                      <p:embed/>
                    </p:oleObj>
                  </mc:Choice>
                  <mc:Fallback>
                    <p:oleObj name="公式" r:id="rId41" imgW="444500" imgH="393700" progId="Equation.3">
                      <p:embed/>
                      <p:pic>
                        <p:nvPicPr>
                          <p:cNvPr id="0" name="图片 462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886"/>
                            <a:ext cx="272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591" name="Line 265"/>
              <p:cNvSpPr>
                <a:spLocks noChangeShapeType="1"/>
              </p:cNvSpPr>
              <p:nvPr/>
            </p:nvSpPr>
            <p:spPr bwMode="auto">
              <a:xfrm>
                <a:off x="2517" y="2976"/>
                <a:ext cx="272" cy="0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miter lim="800000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75"/>
                                        <p:tgtEl>
                                          <p:spTgt spid="2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2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75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2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2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3" grpId="0" autoUpdateAnimBg="0"/>
      <p:bldP spid="23674" grpId="0" autoUpdateAnimBg="0"/>
      <p:bldP spid="23762" grpId="0" animBg="1"/>
      <p:bldP spid="23764" grpId="0" animBg="1"/>
      <p:bldP spid="23765" grpId="0" animBg="1"/>
      <p:bldP spid="23766" grpId="0" animBg="1" autoUpdateAnimBg="0"/>
      <p:bldP spid="23767" grpId="0" autoUpdateAnimBg="0"/>
      <p:bldP spid="23768" grpId="0" animBg="1"/>
      <p:bldP spid="23769" grpId="0" animBg="1"/>
      <p:bldP spid="23770" grpId="0" animBg="1"/>
      <p:bldP spid="23783" grpId="0" autoUpdateAnimBg="0"/>
      <p:bldP spid="23784" grpId="0" animBg="1"/>
      <p:bldP spid="2379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0" y="1524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三、有介质时的高斯定理和安培环路定理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" y="7842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有介质时的高斯定理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23850" y="1895475"/>
            <a:ext cx="8620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无论是什么电流激发的磁场，其磁场线均是无头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无尾的闭合曲线。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5288" y="1319213"/>
            <a:ext cx="524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介质中的磁感应强度：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2428875" y="3525838"/>
          <a:ext cx="1676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1" imgW="927100" imgH="355600" progId="Equation.3">
                  <p:embed/>
                </p:oleObj>
              </mc:Choice>
              <mc:Fallback>
                <p:oleObj name="Equation" r:id="rId1" imgW="927100" imgH="355600" progId="Equation.3">
                  <p:embed/>
                  <p:pic>
                    <p:nvPicPr>
                      <p:cNvPr id="0" name="图片 47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525838"/>
                        <a:ext cx="1676400" cy="6953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4140200" y="1463675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3" imgW="2247900" imgH="558800" progId="Equation.3">
                  <p:embed/>
                </p:oleObj>
              </mc:Choice>
              <mc:Fallback>
                <p:oleObj name="Equation" r:id="rId3" imgW="2247900" imgH="558800" progId="Equation.3">
                  <p:embed/>
                  <p:pic>
                    <p:nvPicPr>
                      <p:cNvPr id="0" name="图片 47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463675"/>
                        <a:ext cx="172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11188" y="2974975"/>
            <a:ext cx="809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∴ 通过磁场中任意闭合曲面的磁通量为零。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554163" y="3629025"/>
            <a:ext cx="189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即：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79388" y="4365625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 有介质时的安培环路定理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1476375" y="5661025"/>
          <a:ext cx="34559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公式" r:id="rId5" imgW="1917700" imgH="444500" progId="Equation.3">
                  <p:embed/>
                </p:oleObj>
              </mc:Choice>
              <mc:Fallback>
                <p:oleObj name="公式" r:id="rId5" imgW="1917700" imgH="444500" progId="Equation.3">
                  <p:embed/>
                  <p:pic>
                    <p:nvPicPr>
                      <p:cNvPr id="0" name="图片 47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61025"/>
                        <a:ext cx="34559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23850" y="4941888"/>
            <a:ext cx="952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在有介质的空间，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磁化电流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共同产生磁场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582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96300" y="304800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9583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96300" y="762000"/>
            <a:ext cx="647700" cy="460375"/>
          </a:xfrm>
          <a:prstGeom prst="actionButtonBackPrevious">
            <a:avLst/>
          </a:prstGeom>
          <a:solidFill>
            <a:srgbClr val="FF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5795963" y="5734050"/>
          <a:ext cx="19431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公式" r:id="rId7" imgW="1155700" imgH="355600" progId="Equation.3">
                  <p:embed/>
                </p:oleObj>
              </mc:Choice>
              <mc:Fallback>
                <p:oleObj name="公式" r:id="rId7" imgW="1155700" imgH="355600" progId="Equation.3">
                  <p:embed/>
                  <p:pic>
                    <p:nvPicPr>
                      <p:cNvPr id="0" name="图片 47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734050"/>
                        <a:ext cx="1943100" cy="628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 algn="ctr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75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68" grpId="0" autoUpdateAnimBg="0"/>
      <p:bldP spid="62469" grpId="0" autoUpdateAnimBg="0"/>
      <p:bldP spid="62470" grpId="0" autoUpdateAnimBg="0"/>
      <p:bldP spid="62473" grpId="0" autoUpdateAnimBg="0"/>
      <p:bldP spid="62474" grpId="0" autoUpdateAnimBg="0"/>
      <p:bldP spid="62475" grpId="0" autoUpdateAnimBg="0"/>
      <p:bldP spid="624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5" name="Object 4"/>
          <p:cNvGraphicFramePr>
            <a:graphicFrameLocks noChangeAspect="1"/>
          </p:cNvGraphicFramePr>
          <p:nvPr/>
        </p:nvGraphicFramePr>
        <p:xfrm>
          <a:off x="611188" y="188913"/>
          <a:ext cx="34559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公式" r:id="rId1" imgW="1917700" imgH="444500" progId="Equation.3">
                  <p:embed/>
                </p:oleObj>
              </mc:Choice>
              <mc:Fallback>
                <p:oleObj name="公式" r:id="rId1" imgW="1917700" imgH="444500" progId="Equation.3">
                  <p:embed/>
                  <p:pic>
                    <p:nvPicPr>
                      <p:cNvPr id="0" name="图片 48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913"/>
                        <a:ext cx="34559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5"/>
          <p:cNvGraphicFramePr>
            <a:graphicFrameLocks noChangeAspect="1"/>
          </p:cNvGraphicFramePr>
          <p:nvPr/>
        </p:nvGraphicFramePr>
        <p:xfrm>
          <a:off x="4930775" y="223838"/>
          <a:ext cx="19431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公式" r:id="rId3" imgW="1155700" imgH="355600" progId="Equation.3">
                  <p:embed/>
                </p:oleObj>
              </mc:Choice>
              <mc:Fallback>
                <p:oleObj name="公式" r:id="rId3" imgW="1155700" imgH="355600" progId="Equation.3">
                  <p:embed/>
                  <p:pic>
                    <p:nvPicPr>
                      <p:cNvPr id="0" name="图片 48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23838"/>
                        <a:ext cx="1943100" cy="628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 algn="ctr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403350" y="1052513"/>
          <a:ext cx="46482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5" imgW="2489200" imgH="355600" progId="Equation.3">
                  <p:embed/>
                </p:oleObj>
              </mc:Choice>
              <mc:Fallback>
                <p:oleObj name="Equation" r:id="rId5" imgW="2489200" imgH="355600" progId="Equation.3">
                  <p:embed/>
                  <p:pic>
                    <p:nvPicPr>
                      <p:cNvPr id="0" name="图片 48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2513"/>
                        <a:ext cx="46482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1400175" y="1905000"/>
          <a:ext cx="30527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公式" r:id="rId7" imgW="1663700" imgH="457200" progId="Equation.3">
                  <p:embed/>
                </p:oleObj>
              </mc:Choice>
              <mc:Fallback>
                <p:oleObj name="公式" r:id="rId7" imgW="1663700" imgH="457200" progId="Equation.3">
                  <p:embed/>
                  <p:pic>
                    <p:nvPicPr>
                      <p:cNvPr id="0" name="图片 48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905000"/>
                        <a:ext cx="30527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851025" y="2838450"/>
          <a:ext cx="1943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公式" r:id="rId9" imgW="952500" imgH="457200" progId="Equation.3">
                  <p:embed/>
                </p:oleObj>
              </mc:Choice>
              <mc:Fallback>
                <p:oleObj name="公式" r:id="rId9" imgW="952500" imgH="457200" progId="Equation.3">
                  <p:embed/>
                  <p:pic>
                    <p:nvPicPr>
                      <p:cNvPr id="0" name="图片 48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838450"/>
                        <a:ext cx="19431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488950" y="2957513"/>
            <a:ext cx="1793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定义：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698500" y="4854575"/>
            <a:ext cx="7010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磁场强度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沿任一闭合路径的环流等于该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闭合路径所包围的自由电流的代数和。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27063" y="607853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制中，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的单位：安培/米(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A/m)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011613" y="2982913"/>
            <a:ext cx="371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——磁场强度</a:t>
            </a:r>
            <a:r>
              <a:rPr kumimoji="1" lang="zh-CN" altLang="en-US" sz="2800" b="1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800" b="1">
              <a:solidFill>
                <a:srgbClr val="66FF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914400" y="3919538"/>
          <a:ext cx="2362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11" imgW="1270000" imgH="355600" progId="Equation.3">
                  <p:embed/>
                </p:oleObj>
              </mc:Choice>
              <mc:Fallback>
                <p:oleObj name="Equation" r:id="rId11" imgW="1270000" imgH="355600" progId="Equation.3">
                  <p:embed/>
                  <p:pic>
                    <p:nvPicPr>
                      <p:cNvPr id="0" name="图片 48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19538"/>
                        <a:ext cx="2362200" cy="72707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3435350" y="3990975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有介质时的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安培环路定理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78" grpId="0" autoUpdateAnimBg="0"/>
      <p:bldP spid="83979" grpId="0" autoUpdateAnimBg="0"/>
      <p:bldP spid="83980" grpId="0" autoUpdateAnimBg="0"/>
      <p:bldP spid="839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576833" y="3429000"/>
            <a:ext cx="2808287" cy="576263"/>
          </a:xfrm>
          <a:prstGeom prst="rect">
            <a:avLst/>
          </a:prstGeom>
          <a:solidFill>
            <a:srgbClr val="FFCC00">
              <a:alpha val="27843"/>
            </a:srgbClr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792733" y="801688"/>
          <a:ext cx="16557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" name="公式" r:id="rId1" imgW="952500" imgH="457200" progId="Equation.3">
                  <p:embed/>
                </p:oleObj>
              </mc:Choice>
              <mc:Fallback>
                <p:oleObj name="公式" r:id="rId1" imgW="952500" imgH="457200" progId="Equation.3">
                  <p:embed/>
                  <p:pic>
                    <p:nvPicPr>
                      <p:cNvPr id="0" name="图片 49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33" y="801688"/>
                        <a:ext cx="16557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565720" y="1828800"/>
          <a:ext cx="20986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公式" r:id="rId3" imgW="2946400" imgH="508000" progId="Equation.3">
                  <p:embed/>
                </p:oleObj>
              </mc:Choice>
              <mc:Fallback>
                <p:oleObj name="公式" r:id="rId3" imgW="2946400" imgH="508000" progId="Equation.3">
                  <p:embed/>
                  <p:pic>
                    <p:nvPicPr>
                      <p:cNvPr id="0" name="图片 49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20" y="1828800"/>
                        <a:ext cx="20986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AutoShape 8"/>
          <p:cNvSpPr/>
          <p:nvPr/>
        </p:nvSpPr>
        <p:spPr bwMode="auto">
          <a:xfrm>
            <a:off x="2775520" y="1143000"/>
            <a:ext cx="249238" cy="990600"/>
          </a:xfrm>
          <a:prstGeom prst="rightBrace">
            <a:avLst>
              <a:gd name="adj1" fmla="val 44584"/>
              <a:gd name="adj2" fmla="val 45514"/>
            </a:avLst>
          </a:prstGeom>
          <a:noFill/>
          <a:ln w="38100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324795" y="73025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实验指出：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各向同性的线性磁介质有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3601020" y="1858963"/>
          <a:ext cx="14779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公式" r:id="rId5" imgW="1930400" imgH="508000" progId="Equation.3">
                  <p:embed/>
                </p:oleObj>
              </mc:Choice>
              <mc:Fallback>
                <p:oleObj name="公式" r:id="rId5" imgW="1930400" imgH="508000" progId="Equation.3">
                  <p:embed/>
                  <p:pic>
                    <p:nvPicPr>
                      <p:cNvPr id="0" name="图片 49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020" y="1858963"/>
                        <a:ext cx="1477963" cy="41751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5688583" y="1785938"/>
          <a:ext cx="4318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9" name="公式" r:id="rId7" imgW="520700" imgH="508000" progId="Equation.3">
                  <p:embed/>
                </p:oleObj>
              </mc:Choice>
              <mc:Fallback>
                <p:oleObj name="公式" r:id="rId7" imgW="520700" imgH="508000" progId="Equation.3">
                  <p:embed/>
                  <p:pic>
                    <p:nvPicPr>
                      <p:cNvPr id="0" name="图片 49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583" y="1785938"/>
                        <a:ext cx="4318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940425" y="1714500"/>
            <a:ext cx="374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——介质磁化率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432370" y="2579688"/>
          <a:ext cx="25923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name="公式" r:id="rId9" imgW="1435100" imgH="266700" progId="Equation.3">
                  <p:embed/>
                </p:oleObj>
              </mc:Choice>
              <mc:Fallback>
                <p:oleObj name="公式" r:id="rId9" imgW="1435100" imgH="266700" progId="Equation.3">
                  <p:embed/>
                  <p:pic>
                    <p:nvPicPr>
                      <p:cNvPr id="0" name="图片 49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70" y="2579688"/>
                        <a:ext cx="25923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648270" y="3429000"/>
          <a:ext cx="17287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name="公式" r:id="rId11" imgW="850900" imgH="266700" progId="Equation.3">
                  <p:embed/>
                </p:oleObj>
              </mc:Choice>
              <mc:Fallback>
                <p:oleObj name="公式" r:id="rId11" imgW="850900" imgH="266700" progId="Equation.3">
                  <p:embed/>
                  <p:pic>
                    <p:nvPicPr>
                      <p:cNvPr id="0" name="图片 49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70" y="3429000"/>
                        <a:ext cx="17287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4175695" y="2652713"/>
          <a:ext cx="16589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2" name="公式" r:id="rId13" imgW="2070100" imgH="508000" progId="Equation.3">
                  <p:embed/>
                </p:oleObj>
              </mc:Choice>
              <mc:Fallback>
                <p:oleObj name="公式" r:id="rId13" imgW="2070100" imgH="508000" progId="Equation.3">
                  <p:embed/>
                  <p:pic>
                    <p:nvPicPr>
                      <p:cNvPr id="0" name="图片 49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695" y="2652713"/>
                        <a:ext cx="16589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3456558" y="25796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令：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2304033" y="3429000"/>
          <a:ext cx="10572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name="公式" r:id="rId15" imgW="457200" imgH="254000" progId="Equation.3">
                  <p:embed/>
                </p:oleObj>
              </mc:Choice>
              <mc:Fallback>
                <p:oleObj name="公式" r:id="rId15" imgW="457200" imgH="254000" progId="Equation.3">
                  <p:embed/>
                  <p:pic>
                    <p:nvPicPr>
                      <p:cNvPr id="0" name="图片 49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033" y="3429000"/>
                        <a:ext cx="10572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323850" y="4292600"/>
            <a:ext cx="906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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baseline="-250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均为纯数，描述磁介质特性的物理量。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5975920" y="2579688"/>
            <a:ext cx="284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——相对磁导率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36" name="Object 24"/>
          <p:cNvGraphicFramePr>
            <a:graphicFrameLocks noChangeAspect="1"/>
          </p:cNvGraphicFramePr>
          <p:nvPr/>
        </p:nvGraphicFramePr>
        <p:xfrm>
          <a:off x="4320158" y="3500438"/>
          <a:ext cx="12827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4" name="公式" r:id="rId17" imgW="1663700" imgH="508000" progId="Equation.3">
                  <p:embed/>
                </p:oleObj>
              </mc:Choice>
              <mc:Fallback>
                <p:oleObj name="公式" r:id="rId17" imgW="1663700" imgH="508000" progId="Equation.3">
                  <p:embed/>
                  <p:pic>
                    <p:nvPicPr>
                      <p:cNvPr id="0" name="图片 49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158" y="3500438"/>
                        <a:ext cx="12827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AutoShape 25"/>
          <p:cNvSpPr>
            <a:spLocks noChangeArrowheads="1"/>
          </p:cNvSpPr>
          <p:nvPr/>
        </p:nvSpPr>
        <p:spPr bwMode="auto">
          <a:xfrm>
            <a:off x="5688583" y="3429000"/>
            <a:ext cx="3276600" cy="552450"/>
          </a:xfrm>
          <a:prstGeom prst="wedgeRoundRectCallout">
            <a:avLst>
              <a:gd name="adj1" fmla="val -66907"/>
              <a:gd name="adj2" fmla="val 14079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——介质磁导率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38" name="Object 26"/>
          <p:cNvGraphicFramePr>
            <a:graphicFrameLocks noChangeAspect="1"/>
          </p:cNvGraphicFramePr>
          <p:nvPr/>
        </p:nvGraphicFramePr>
        <p:xfrm>
          <a:off x="1008633" y="5084763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5" name="公式" r:id="rId19" imgW="1231900" imgH="508000" progId="Equation.3">
                  <p:embed/>
                </p:oleObj>
              </mc:Choice>
              <mc:Fallback>
                <p:oleObj name="公式" r:id="rId19" imgW="1231900" imgH="508000" progId="Equation.3">
                  <p:embed/>
                  <p:pic>
                    <p:nvPicPr>
                      <p:cNvPr id="0" name="图片 49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33" y="5084763"/>
                        <a:ext cx="9652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2232595" y="5084763"/>
          <a:ext cx="8763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6" name="公式" r:id="rId21" imgW="1117600" imgH="508000" progId="Equation.3">
                  <p:embed/>
                </p:oleObj>
              </mc:Choice>
              <mc:Fallback>
                <p:oleObj name="公式" r:id="rId21" imgW="1117600" imgH="508000" progId="Equation.3">
                  <p:embed/>
                  <p:pic>
                    <p:nvPicPr>
                      <p:cNvPr id="0" name="图片 49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95" y="5084763"/>
                        <a:ext cx="8763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3385120" y="5300663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3888358" y="5013325"/>
            <a:ext cx="2759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顺磁质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42" name="Object 30"/>
          <p:cNvGraphicFramePr>
            <a:graphicFrameLocks noChangeAspect="1"/>
          </p:cNvGraphicFramePr>
          <p:nvPr/>
        </p:nvGraphicFramePr>
        <p:xfrm>
          <a:off x="1000695" y="5649913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7" name="公式" r:id="rId23" imgW="1231900" imgH="508000" progId="Equation.3">
                  <p:embed/>
                </p:oleObj>
              </mc:Choice>
              <mc:Fallback>
                <p:oleObj name="公式" r:id="rId23" imgW="1231900" imgH="508000" progId="Equation.3">
                  <p:embed/>
                  <p:pic>
                    <p:nvPicPr>
                      <p:cNvPr id="0" name="图片 49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695" y="5649913"/>
                        <a:ext cx="9652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3" name="Object 31"/>
          <p:cNvGraphicFramePr>
            <a:graphicFrameLocks noChangeAspect="1"/>
          </p:cNvGraphicFramePr>
          <p:nvPr/>
        </p:nvGraphicFramePr>
        <p:xfrm>
          <a:off x="2270695" y="5649913"/>
          <a:ext cx="8763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" name="公式" r:id="rId25" imgW="1117600" imgH="508000" progId="Equation.3">
                  <p:embed/>
                </p:oleObj>
              </mc:Choice>
              <mc:Fallback>
                <p:oleObj name="公式" r:id="rId25" imgW="1117600" imgH="508000" progId="Equation.3">
                  <p:embed/>
                  <p:pic>
                    <p:nvPicPr>
                      <p:cNvPr id="0" name="图片 49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695" y="5649913"/>
                        <a:ext cx="8763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4" name="Line 32"/>
          <p:cNvSpPr>
            <a:spLocks noChangeShapeType="1"/>
          </p:cNvSpPr>
          <p:nvPr/>
        </p:nvSpPr>
        <p:spPr bwMode="auto">
          <a:xfrm>
            <a:off x="3388295" y="5867400"/>
            <a:ext cx="5334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3858195" y="55626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抗磁质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46" name="Object 34"/>
          <p:cNvGraphicFramePr>
            <a:graphicFrameLocks noChangeAspect="1"/>
          </p:cNvGraphicFramePr>
          <p:nvPr/>
        </p:nvGraphicFramePr>
        <p:xfrm>
          <a:off x="1019745" y="6196013"/>
          <a:ext cx="9779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name="公式" r:id="rId27" imgW="1257300" imgH="508000" progId="Equation.3">
                  <p:embed/>
                </p:oleObj>
              </mc:Choice>
              <mc:Fallback>
                <p:oleObj name="公式" r:id="rId27" imgW="1257300" imgH="508000" progId="Equation.3">
                  <p:embed/>
                  <p:pic>
                    <p:nvPicPr>
                      <p:cNvPr id="0" name="图片 49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745" y="6196013"/>
                        <a:ext cx="9779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7" name="Object 35"/>
          <p:cNvGraphicFramePr>
            <a:graphicFrameLocks noChangeAspect="1"/>
          </p:cNvGraphicFramePr>
          <p:nvPr/>
        </p:nvGraphicFramePr>
        <p:xfrm>
          <a:off x="2200845" y="6183313"/>
          <a:ext cx="8763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0" name="公式" r:id="rId29" imgW="1117600" imgH="508000" progId="Equation.3">
                  <p:embed/>
                </p:oleObj>
              </mc:Choice>
              <mc:Fallback>
                <p:oleObj name="公式" r:id="rId29" imgW="1117600" imgH="508000" progId="Equation.3">
                  <p:embed/>
                  <p:pic>
                    <p:nvPicPr>
                      <p:cNvPr id="0" name="图片 49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45" y="6183313"/>
                        <a:ext cx="8763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8" name="Line 36"/>
          <p:cNvSpPr>
            <a:spLocks noChangeShapeType="1"/>
          </p:cNvSpPr>
          <p:nvPr/>
        </p:nvSpPr>
        <p:spPr bwMode="auto">
          <a:xfrm>
            <a:off x="3400995" y="641508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3991545" y="6110288"/>
            <a:ext cx="238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真空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4557" name="Group 45"/>
          <p:cNvGrpSpPr/>
          <p:nvPr/>
        </p:nvGrpSpPr>
        <p:grpSpPr bwMode="auto">
          <a:xfrm>
            <a:off x="146620" y="190500"/>
            <a:ext cx="5959475" cy="558800"/>
            <a:chOff x="24" y="120"/>
            <a:chExt cx="3754" cy="352"/>
          </a:xfrm>
        </p:grpSpPr>
        <p:sp>
          <p:nvSpPr>
            <p:cNvPr id="111651" name="Text Box 3"/>
            <p:cNvSpPr txBox="1">
              <a:spLocks noChangeArrowheads="1"/>
            </p:cNvSpPr>
            <p:nvPr/>
          </p:nvSpPr>
          <p:spPr bwMode="auto">
            <a:xfrm>
              <a:off x="24" y="120"/>
              <a:ext cx="37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3.                   三矢量 之间的关系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1652" name="Object 44"/>
            <p:cNvGraphicFramePr>
              <a:graphicFrameLocks noChangeAspect="1"/>
            </p:cNvGraphicFramePr>
            <p:nvPr/>
          </p:nvGraphicFramePr>
          <p:xfrm>
            <a:off x="384" y="144"/>
            <a:ext cx="9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1" name="Equation" r:id="rId31" imgW="723900" imgH="254000" progId="Equation.3">
                    <p:embed/>
                  </p:oleObj>
                </mc:Choice>
                <mc:Fallback>
                  <p:oleObj name="Equation" r:id="rId31" imgW="723900" imgH="254000" progId="Equation.3">
                    <p:embed/>
                    <p:pic>
                      <p:nvPicPr>
                        <p:cNvPr id="0" name="图片 49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4"/>
                          <a:ext cx="9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49" name="AutoShape 4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0432" y="304800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50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60432" y="762000"/>
            <a:ext cx="647700" cy="460375"/>
          </a:xfrm>
          <a:prstGeom prst="actionButtonBackPrevious">
            <a:avLst/>
          </a:prstGeom>
          <a:solidFill>
            <a:srgbClr val="FF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75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75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75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75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8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9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0" grpId="0" animBg="1"/>
      <p:bldP spid="64520" grpId="0" animBg="1"/>
      <p:bldP spid="64521" grpId="0" autoUpdateAnimBg="0"/>
      <p:bldP spid="64524" grpId="0" autoUpdateAnimBg="0"/>
      <p:bldP spid="64530" grpId="0" autoUpdateAnimBg="0"/>
      <p:bldP spid="64533" grpId="0" autoUpdateAnimBg="0"/>
      <p:bldP spid="64535" grpId="0"/>
      <p:bldP spid="64537" grpId="0"/>
      <p:bldP spid="64540" grpId="0" animBg="1"/>
      <p:bldP spid="64541" grpId="0" autoUpdateAnimBg="0"/>
      <p:bldP spid="64544" grpId="0" animBg="1"/>
      <p:bldP spid="64545" grpId="0" autoUpdateAnimBg="0"/>
      <p:bldP spid="64548" grpId="0" animBg="1"/>
      <p:bldP spid="6454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38" name="AutoShape 146"/>
          <p:cNvSpPr>
            <a:spLocks noChangeArrowheads="1"/>
          </p:cNvSpPr>
          <p:nvPr/>
        </p:nvSpPr>
        <p:spPr bwMode="auto">
          <a:xfrm>
            <a:off x="5795963" y="5734050"/>
            <a:ext cx="1296987" cy="503238"/>
          </a:xfrm>
          <a:prstGeom prst="wedgeRectCallout">
            <a:avLst>
              <a:gd name="adj1" fmla="val -100671"/>
              <a:gd name="adj2" fmla="val -321611"/>
            </a:avLst>
          </a:prstGeom>
          <a:solidFill>
            <a:srgbClr val="CCFFFF"/>
          </a:solidFill>
          <a:ln w="28575">
            <a:solidFill>
              <a:srgbClr val="99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5137" name="AutoShape 145"/>
          <p:cNvSpPr>
            <a:spLocks noChangeArrowheads="1"/>
          </p:cNvSpPr>
          <p:nvPr/>
        </p:nvSpPr>
        <p:spPr bwMode="auto">
          <a:xfrm>
            <a:off x="5724525" y="4797425"/>
            <a:ext cx="1368425" cy="431800"/>
          </a:xfrm>
          <a:prstGeom prst="wedgeRectCallout">
            <a:avLst>
              <a:gd name="adj1" fmla="val 106495"/>
              <a:gd name="adj2" fmla="val -186398"/>
            </a:avLst>
          </a:prstGeom>
          <a:solidFill>
            <a:srgbClr val="FFCC00">
              <a:alpha val="18823"/>
            </a:srgbClr>
          </a:solidFill>
          <a:ln w="28575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112645" name="Group 74"/>
          <p:cNvGrpSpPr/>
          <p:nvPr/>
        </p:nvGrpSpPr>
        <p:grpSpPr bwMode="auto">
          <a:xfrm>
            <a:off x="4764088" y="1844675"/>
            <a:ext cx="4379912" cy="1625600"/>
            <a:chOff x="1436" y="2688"/>
            <a:chExt cx="2759" cy="1024"/>
          </a:xfrm>
        </p:grpSpPr>
        <p:sp>
          <p:nvSpPr>
            <p:cNvPr id="112687" name="Line 4"/>
            <p:cNvSpPr>
              <a:spLocks noChangeShapeType="1"/>
            </p:cNvSpPr>
            <p:nvPr/>
          </p:nvSpPr>
          <p:spPr bwMode="auto">
            <a:xfrm>
              <a:off x="1436" y="3187"/>
              <a:ext cx="27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Dot"/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2688" name="Group 10"/>
            <p:cNvGrpSpPr/>
            <p:nvPr/>
          </p:nvGrpSpPr>
          <p:grpSpPr bwMode="auto">
            <a:xfrm>
              <a:off x="1488" y="3480"/>
              <a:ext cx="2671" cy="232"/>
              <a:chOff x="1488" y="3792"/>
              <a:chExt cx="2671" cy="232"/>
            </a:xfrm>
          </p:grpSpPr>
          <p:sp>
            <p:nvSpPr>
              <p:cNvPr id="112721" name="Oval 11"/>
              <p:cNvSpPr>
                <a:spLocks noChangeArrowheads="1"/>
              </p:cNvSpPr>
              <p:nvPr/>
            </p:nvSpPr>
            <p:spPr bwMode="auto">
              <a:xfrm>
                <a:off x="1521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22" name="Text Box 12"/>
              <p:cNvSpPr txBox="1">
                <a:spLocks noChangeArrowheads="1"/>
              </p:cNvSpPr>
              <p:nvPr/>
            </p:nvSpPr>
            <p:spPr bwMode="auto">
              <a:xfrm>
                <a:off x="1488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3" name="Oval 13"/>
              <p:cNvSpPr>
                <a:spLocks noChangeArrowheads="1"/>
              </p:cNvSpPr>
              <p:nvPr/>
            </p:nvSpPr>
            <p:spPr bwMode="auto">
              <a:xfrm>
                <a:off x="1707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24" name="Text Box 14"/>
              <p:cNvSpPr txBox="1">
                <a:spLocks noChangeArrowheads="1"/>
              </p:cNvSpPr>
              <p:nvPr/>
            </p:nvSpPr>
            <p:spPr bwMode="auto">
              <a:xfrm>
                <a:off x="1664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5" name="Oval 15"/>
              <p:cNvSpPr>
                <a:spLocks noChangeArrowheads="1"/>
              </p:cNvSpPr>
              <p:nvPr/>
            </p:nvSpPr>
            <p:spPr bwMode="auto">
              <a:xfrm>
                <a:off x="1892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26" name="Text Box 16"/>
              <p:cNvSpPr txBox="1">
                <a:spLocks noChangeArrowheads="1"/>
              </p:cNvSpPr>
              <p:nvPr/>
            </p:nvSpPr>
            <p:spPr bwMode="auto">
              <a:xfrm>
                <a:off x="1860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7" name="Oval 17"/>
              <p:cNvSpPr>
                <a:spLocks noChangeArrowheads="1"/>
              </p:cNvSpPr>
              <p:nvPr/>
            </p:nvSpPr>
            <p:spPr bwMode="auto">
              <a:xfrm>
                <a:off x="2449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28" name="Text Box 18"/>
              <p:cNvSpPr txBox="1">
                <a:spLocks noChangeArrowheads="1"/>
              </p:cNvSpPr>
              <p:nvPr/>
            </p:nvSpPr>
            <p:spPr bwMode="auto">
              <a:xfrm>
                <a:off x="2415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9" name="Oval 19"/>
              <p:cNvSpPr>
                <a:spLocks noChangeArrowheads="1"/>
              </p:cNvSpPr>
              <p:nvPr/>
            </p:nvSpPr>
            <p:spPr bwMode="auto">
              <a:xfrm>
                <a:off x="2264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30" name="Text Box 20"/>
              <p:cNvSpPr txBox="1">
                <a:spLocks noChangeArrowheads="1"/>
              </p:cNvSpPr>
              <p:nvPr/>
            </p:nvSpPr>
            <p:spPr bwMode="auto">
              <a:xfrm>
                <a:off x="2221" y="379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1" name="Oval 21"/>
              <p:cNvSpPr>
                <a:spLocks noChangeArrowheads="1"/>
              </p:cNvSpPr>
              <p:nvPr/>
            </p:nvSpPr>
            <p:spPr bwMode="auto">
              <a:xfrm>
                <a:off x="2079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32" name="Text Box 22"/>
              <p:cNvSpPr txBox="1">
                <a:spLocks noChangeArrowheads="1"/>
              </p:cNvSpPr>
              <p:nvPr/>
            </p:nvSpPr>
            <p:spPr bwMode="auto">
              <a:xfrm>
                <a:off x="2045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3" name="Oval 23"/>
              <p:cNvSpPr>
                <a:spLocks noChangeArrowheads="1"/>
              </p:cNvSpPr>
              <p:nvPr/>
            </p:nvSpPr>
            <p:spPr bwMode="auto">
              <a:xfrm>
                <a:off x="2636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34" name="Text Box 24"/>
              <p:cNvSpPr txBox="1">
                <a:spLocks noChangeArrowheads="1"/>
              </p:cNvSpPr>
              <p:nvPr/>
            </p:nvSpPr>
            <p:spPr bwMode="auto">
              <a:xfrm>
                <a:off x="2602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5" name="Oval 25"/>
              <p:cNvSpPr>
                <a:spLocks noChangeArrowheads="1"/>
              </p:cNvSpPr>
              <p:nvPr/>
            </p:nvSpPr>
            <p:spPr bwMode="auto">
              <a:xfrm>
                <a:off x="2821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36" name="Text Box 26"/>
              <p:cNvSpPr txBox="1">
                <a:spLocks noChangeArrowheads="1"/>
              </p:cNvSpPr>
              <p:nvPr/>
            </p:nvSpPr>
            <p:spPr bwMode="auto">
              <a:xfrm>
                <a:off x="2778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7" name="Oval 27"/>
              <p:cNvSpPr>
                <a:spLocks noChangeArrowheads="1"/>
              </p:cNvSpPr>
              <p:nvPr/>
            </p:nvSpPr>
            <p:spPr bwMode="auto">
              <a:xfrm>
                <a:off x="3008" y="3834"/>
                <a:ext cx="185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38" name="Text Box 28"/>
              <p:cNvSpPr txBox="1">
                <a:spLocks noChangeArrowheads="1"/>
              </p:cNvSpPr>
              <p:nvPr/>
            </p:nvSpPr>
            <p:spPr bwMode="auto">
              <a:xfrm>
                <a:off x="2974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9" name="Oval 29"/>
              <p:cNvSpPr>
                <a:spLocks noChangeArrowheads="1"/>
              </p:cNvSpPr>
              <p:nvPr/>
            </p:nvSpPr>
            <p:spPr bwMode="auto">
              <a:xfrm>
                <a:off x="3193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40" name="Text Box 30"/>
              <p:cNvSpPr txBox="1">
                <a:spLocks noChangeArrowheads="1"/>
              </p:cNvSpPr>
              <p:nvPr/>
            </p:nvSpPr>
            <p:spPr bwMode="auto">
              <a:xfrm>
                <a:off x="3159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41" name="Oval 31"/>
              <p:cNvSpPr>
                <a:spLocks noChangeArrowheads="1"/>
              </p:cNvSpPr>
              <p:nvPr/>
            </p:nvSpPr>
            <p:spPr bwMode="auto">
              <a:xfrm>
                <a:off x="3378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42" name="Text Box 32"/>
              <p:cNvSpPr txBox="1">
                <a:spLocks noChangeArrowheads="1"/>
              </p:cNvSpPr>
              <p:nvPr/>
            </p:nvSpPr>
            <p:spPr bwMode="auto">
              <a:xfrm>
                <a:off x="3335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43" name="Oval 33"/>
              <p:cNvSpPr>
                <a:spLocks noChangeArrowheads="1"/>
              </p:cNvSpPr>
              <p:nvPr/>
            </p:nvSpPr>
            <p:spPr bwMode="auto">
              <a:xfrm>
                <a:off x="3565" y="3834"/>
                <a:ext cx="185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44" name="Text Box 34"/>
              <p:cNvSpPr txBox="1">
                <a:spLocks noChangeArrowheads="1"/>
              </p:cNvSpPr>
              <p:nvPr/>
            </p:nvSpPr>
            <p:spPr bwMode="auto">
              <a:xfrm>
                <a:off x="3522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45" name="Oval 35"/>
              <p:cNvSpPr>
                <a:spLocks noChangeArrowheads="1"/>
              </p:cNvSpPr>
              <p:nvPr/>
            </p:nvSpPr>
            <p:spPr bwMode="auto">
              <a:xfrm>
                <a:off x="3737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46" name="Text Box 36"/>
              <p:cNvSpPr txBox="1">
                <a:spLocks noChangeArrowheads="1"/>
              </p:cNvSpPr>
              <p:nvPr/>
            </p:nvSpPr>
            <p:spPr bwMode="auto">
              <a:xfrm>
                <a:off x="3694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47" name="Oval 37"/>
              <p:cNvSpPr>
                <a:spLocks noChangeArrowheads="1"/>
              </p:cNvSpPr>
              <p:nvPr/>
            </p:nvSpPr>
            <p:spPr bwMode="auto">
              <a:xfrm>
                <a:off x="3933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48" name="Text Box 38"/>
              <p:cNvSpPr txBox="1">
                <a:spLocks noChangeArrowheads="1"/>
              </p:cNvSpPr>
              <p:nvPr/>
            </p:nvSpPr>
            <p:spPr bwMode="auto">
              <a:xfrm>
                <a:off x="3899" y="3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×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2689" name="Rectangle 40"/>
            <p:cNvSpPr>
              <a:spLocks noChangeArrowheads="1"/>
            </p:cNvSpPr>
            <p:nvPr/>
          </p:nvSpPr>
          <p:spPr bwMode="auto">
            <a:xfrm>
              <a:off x="1496" y="2688"/>
              <a:ext cx="26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690" name="Rectangle 41"/>
            <p:cNvSpPr>
              <a:spLocks noChangeArrowheads="1"/>
            </p:cNvSpPr>
            <p:nvPr/>
          </p:nvSpPr>
          <p:spPr bwMode="auto">
            <a:xfrm>
              <a:off x="1488" y="3504"/>
              <a:ext cx="26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2691" name="Group 44"/>
            <p:cNvGrpSpPr/>
            <p:nvPr/>
          </p:nvGrpSpPr>
          <p:grpSpPr bwMode="auto">
            <a:xfrm>
              <a:off x="1504" y="2713"/>
              <a:ext cx="2622" cy="151"/>
              <a:chOff x="1152" y="288"/>
              <a:chExt cx="2622" cy="151"/>
            </a:xfrm>
          </p:grpSpPr>
          <p:sp>
            <p:nvSpPr>
              <p:cNvPr id="112692" name="Oval 45"/>
              <p:cNvSpPr>
                <a:spLocks noChangeArrowheads="1"/>
              </p:cNvSpPr>
              <p:nvPr/>
            </p:nvSpPr>
            <p:spPr bwMode="auto">
              <a:xfrm>
                <a:off x="1152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93" name="Oval 46"/>
              <p:cNvSpPr>
                <a:spLocks noChangeArrowheads="1"/>
              </p:cNvSpPr>
              <p:nvPr/>
            </p:nvSpPr>
            <p:spPr bwMode="auto">
              <a:xfrm>
                <a:off x="1214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94" name="Oval 47"/>
              <p:cNvSpPr>
                <a:spLocks noChangeArrowheads="1"/>
              </p:cNvSpPr>
              <p:nvPr/>
            </p:nvSpPr>
            <p:spPr bwMode="auto">
              <a:xfrm>
                <a:off x="1337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95" name="Oval 48"/>
              <p:cNvSpPr>
                <a:spLocks noChangeArrowheads="1"/>
              </p:cNvSpPr>
              <p:nvPr/>
            </p:nvSpPr>
            <p:spPr bwMode="auto">
              <a:xfrm>
                <a:off x="1399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96" name="Oval 49"/>
              <p:cNvSpPr>
                <a:spLocks noChangeArrowheads="1"/>
              </p:cNvSpPr>
              <p:nvPr/>
            </p:nvSpPr>
            <p:spPr bwMode="auto">
              <a:xfrm>
                <a:off x="1709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97" name="Oval 50"/>
              <p:cNvSpPr>
                <a:spLocks noChangeArrowheads="1"/>
              </p:cNvSpPr>
              <p:nvPr/>
            </p:nvSpPr>
            <p:spPr bwMode="auto">
              <a:xfrm>
                <a:off x="1771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98" name="Oval 51"/>
              <p:cNvSpPr>
                <a:spLocks noChangeArrowheads="1"/>
              </p:cNvSpPr>
              <p:nvPr/>
            </p:nvSpPr>
            <p:spPr bwMode="auto">
              <a:xfrm>
                <a:off x="1524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99" name="Oval 52"/>
              <p:cNvSpPr>
                <a:spLocks noChangeArrowheads="1"/>
              </p:cNvSpPr>
              <p:nvPr/>
            </p:nvSpPr>
            <p:spPr bwMode="auto">
              <a:xfrm>
                <a:off x="1586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0" name="Oval 53"/>
              <p:cNvSpPr>
                <a:spLocks noChangeArrowheads="1"/>
              </p:cNvSpPr>
              <p:nvPr/>
            </p:nvSpPr>
            <p:spPr bwMode="auto">
              <a:xfrm>
                <a:off x="1894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1" name="Oval 54"/>
              <p:cNvSpPr>
                <a:spLocks noChangeArrowheads="1"/>
              </p:cNvSpPr>
              <p:nvPr/>
            </p:nvSpPr>
            <p:spPr bwMode="auto">
              <a:xfrm>
                <a:off x="1956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2" name="Oval 55"/>
              <p:cNvSpPr>
                <a:spLocks noChangeArrowheads="1"/>
              </p:cNvSpPr>
              <p:nvPr/>
            </p:nvSpPr>
            <p:spPr bwMode="auto">
              <a:xfrm>
                <a:off x="2081" y="288"/>
                <a:ext cx="186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3" name="Oval 56"/>
              <p:cNvSpPr>
                <a:spLocks noChangeArrowheads="1"/>
              </p:cNvSpPr>
              <p:nvPr/>
            </p:nvSpPr>
            <p:spPr bwMode="auto">
              <a:xfrm>
                <a:off x="2143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4" name="Oval 57"/>
              <p:cNvSpPr>
                <a:spLocks noChangeArrowheads="1"/>
              </p:cNvSpPr>
              <p:nvPr/>
            </p:nvSpPr>
            <p:spPr bwMode="auto">
              <a:xfrm>
                <a:off x="2267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5" name="Oval 58"/>
              <p:cNvSpPr>
                <a:spLocks noChangeArrowheads="1"/>
              </p:cNvSpPr>
              <p:nvPr/>
            </p:nvSpPr>
            <p:spPr bwMode="auto">
              <a:xfrm>
                <a:off x="2328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6" name="Oval 59"/>
              <p:cNvSpPr>
                <a:spLocks noChangeArrowheads="1"/>
              </p:cNvSpPr>
              <p:nvPr/>
            </p:nvSpPr>
            <p:spPr bwMode="auto">
              <a:xfrm>
                <a:off x="2452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7" name="Oval 60"/>
              <p:cNvSpPr>
                <a:spLocks noChangeArrowheads="1"/>
              </p:cNvSpPr>
              <p:nvPr/>
            </p:nvSpPr>
            <p:spPr bwMode="auto">
              <a:xfrm>
                <a:off x="2513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8" name="Oval 61"/>
              <p:cNvSpPr>
                <a:spLocks noChangeArrowheads="1"/>
              </p:cNvSpPr>
              <p:nvPr/>
            </p:nvSpPr>
            <p:spPr bwMode="auto">
              <a:xfrm>
                <a:off x="2639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9" name="Oval 62"/>
              <p:cNvSpPr>
                <a:spLocks noChangeArrowheads="1"/>
              </p:cNvSpPr>
              <p:nvPr/>
            </p:nvSpPr>
            <p:spPr bwMode="auto">
              <a:xfrm>
                <a:off x="2700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0" name="Oval 63"/>
              <p:cNvSpPr>
                <a:spLocks noChangeArrowheads="1"/>
              </p:cNvSpPr>
              <p:nvPr/>
            </p:nvSpPr>
            <p:spPr bwMode="auto">
              <a:xfrm>
                <a:off x="2824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1" name="Oval 64"/>
              <p:cNvSpPr>
                <a:spLocks noChangeArrowheads="1"/>
              </p:cNvSpPr>
              <p:nvPr/>
            </p:nvSpPr>
            <p:spPr bwMode="auto">
              <a:xfrm>
                <a:off x="2885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2" name="Oval 65"/>
              <p:cNvSpPr>
                <a:spLocks noChangeArrowheads="1"/>
              </p:cNvSpPr>
              <p:nvPr/>
            </p:nvSpPr>
            <p:spPr bwMode="auto">
              <a:xfrm>
                <a:off x="3009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3" name="Oval 66"/>
              <p:cNvSpPr>
                <a:spLocks noChangeArrowheads="1"/>
              </p:cNvSpPr>
              <p:nvPr/>
            </p:nvSpPr>
            <p:spPr bwMode="auto">
              <a:xfrm>
                <a:off x="3070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4" name="Oval 67"/>
              <p:cNvSpPr>
                <a:spLocks noChangeArrowheads="1"/>
              </p:cNvSpPr>
              <p:nvPr/>
            </p:nvSpPr>
            <p:spPr bwMode="auto">
              <a:xfrm>
                <a:off x="3196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5" name="Oval 68"/>
              <p:cNvSpPr>
                <a:spLocks noChangeArrowheads="1"/>
              </p:cNvSpPr>
              <p:nvPr/>
            </p:nvSpPr>
            <p:spPr bwMode="auto">
              <a:xfrm>
                <a:off x="3257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6" name="Oval 69"/>
              <p:cNvSpPr>
                <a:spLocks noChangeArrowheads="1"/>
              </p:cNvSpPr>
              <p:nvPr/>
            </p:nvSpPr>
            <p:spPr bwMode="auto">
              <a:xfrm>
                <a:off x="3395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7" name="Oval 70"/>
              <p:cNvSpPr>
                <a:spLocks noChangeArrowheads="1"/>
              </p:cNvSpPr>
              <p:nvPr/>
            </p:nvSpPr>
            <p:spPr bwMode="auto">
              <a:xfrm>
                <a:off x="3461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8" name="Oval 71"/>
              <p:cNvSpPr>
                <a:spLocks noChangeArrowheads="1"/>
              </p:cNvSpPr>
              <p:nvPr/>
            </p:nvSpPr>
            <p:spPr bwMode="auto">
              <a:xfrm>
                <a:off x="3616" y="338"/>
                <a:ext cx="62" cy="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9" name="Oval 72"/>
              <p:cNvSpPr>
                <a:spLocks noChangeArrowheads="1"/>
              </p:cNvSpPr>
              <p:nvPr/>
            </p:nvSpPr>
            <p:spPr bwMode="auto">
              <a:xfrm>
                <a:off x="3587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20" name="Oval 73"/>
              <p:cNvSpPr>
                <a:spLocks noChangeArrowheads="1"/>
              </p:cNvSpPr>
              <p:nvPr/>
            </p:nvSpPr>
            <p:spPr bwMode="auto">
              <a:xfrm>
                <a:off x="3653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5097" name="Group 105"/>
          <p:cNvGrpSpPr/>
          <p:nvPr/>
        </p:nvGrpSpPr>
        <p:grpSpPr bwMode="auto">
          <a:xfrm>
            <a:off x="6372225" y="2781300"/>
            <a:ext cx="1366838" cy="955675"/>
            <a:chOff x="1383" y="2296"/>
            <a:chExt cx="861" cy="602"/>
          </a:xfrm>
        </p:grpSpPr>
        <p:grpSp>
          <p:nvGrpSpPr>
            <p:cNvPr id="112680" name="Group 90"/>
            <p:cNvGrpSpPr/>
            <p:nvPr/>
          </p:nvGrpSpPr>
          <p:grpSpPr bwMode="auto">
            <a:xfrm>
              <a:off x="1383" y="2296"/>
              <a:ext cx="861" cy="601"/>
              <a:chOff x="3984" y="2688"/>
              <a:chExt cx="1008" cy="336"/>
            </a:xfrm>
          </p:grpSpPr>
          <p:sp>
            <p:nvSpPr>
              <p:cNvPr id="112683" name="Line 91"/>
              <p:cNvSpPr>
                <a:spLocks noChangeShapeType="1"/>
              </p:cNvSpPr>
              <p:nvPr/>
            </p:nvSpPr>
            <p:spPr bwMode="auto">
              <a:xfrm>
                <a:off x="3984" y="3024"/>
                <a:ext cx="1008" cy="0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4" name="Line 92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1008" cy="0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5" name="Line 93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6" name="Line 94"/>
              <p:cNvSpPr>
                <a:spLocks noChangeShapeType="1"/>
              </p:cNvSpPr>
              <p:nvPr/>
            </p:nvSpPr>
            <p:spPr bwMode="auto">
              <a:xfrm>
                <a:off x="4992" y="2688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2681" name="Line 95"/>
            <p:cNvSpPr>
              <a:spLocks noChangeShapeType="1"/>
            </p:cNvSpPr>
            <p:nvPr/>
          </p:nvSpPr>
          <p:spPr bwMode="auto">
            <a:xfrm flipH="1">
              <a:off x="1745" y="2898"/>
              <a:ext cx="492" cy="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682" name="Line 96"/>
            <p:cNvSpPr>
              <a:spLocks noChangeShapeType="1"/>
            </p:cNvSpPr>
            <p:nvPr/>
          </p:nvSpPr>
          <p:spPr bwMode="auto">
            <a:xfrm>
              <a:off x="1394" y="2296"/>
              <a:ext cx="492" cy="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2647" name="Group 111"/>
          <p:cNvGrpSpPr/>
          <p:nvPr/>
        </p:nvGrpSpPr>
        <p:grpSpPr bwMode="auto">
          <a:xfrm>
            <a:off x="179388" y="76200"/>
            <a:ext cx="8593137" cy="1541463"/>
            <a:chOff x="113" y="48"/>
            <a:chExt cx="5413" cy="971"/>
          </a:xfrm>
        </p:grpSpPr>
        <p:sp>
          <p:nvSpPr>
            <p:cNvPr id="85099" name="Text Box 107"/>
            <p:cNvSpPr txBox="1">
              <a:spLocks noChangeArrowheads="1"/>
            </p:cNvSpPr>
            <p:nvPr/>
          </p:nvSpPr>
          <p:spPr bwMode="auto">
            <a:xfrm>
              <a:off x="113" y="73"/>
              <a:ext cx="5413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/>
                  <a:ea typeface="楷体_GB2312"/>
                  <a:cs typeface="楷体_GB2312"/>
                </a:rPr>
                <a:t>例</a:t>
              </a: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/>
                  <a:ea typeface="楷体_GB2312"/>
                  <a:cs typeface="楷体_GB2312"/>
                </a:rPr>
                <a:t>. </a:t>
              </a:r>
              <a:r>
                <a:rPr kumimoji="1" lang="zh-CN" altLang="en-US" sz="2800" b="1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长直螺旋管内充满均匀磁介质(   )，设励磁电流   ，单位长度上的匝数为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n</a:t>
              </a:r>
              <a:r>
                <a:rPr kumimoji="1" lang="en-US" altLang="zh-CN" sz="2800" b="1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。求管内的磁感应强度和磁介质表面的面束缚电流密度。</a:t>
              </a:r>
              <a:endPara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112678" name="Object 108"/>
            <p:cNvGraphicFramePr>
              <a:graphicFrameLocks noChangeAspect="1"/>
            </p:cNvGraphicFramePr>
            <p:nvPr/>
          </p:nvGraphicFramePr>
          <p:xfrm>
            <a:off x="3799" y="48"/>
            <a:ext cx="29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0" name="公式" r:id="rId1" imgW="190500" imgH="241300" progId="Equation.3">
                    <p:embed/>
                  </p:oleObj>
                </mc:Choice>
                <mc:Fallback>
                  <p:oleObj name="公式" r:id="rId1" imgW="190500" imgH="241300" progId="Equation.3">
                    <p:embed/>
                    <p:pic>
                      <p:nvPicPr>
                        <p:cNvPr id="0" name="图片 50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48"/>
                          <a:ext cx="29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9" name="Object 109"/>
            <p:cNvGraphicFramePr>
              <a:graphicFrameLocks noChangeAspect="1"/>
            </p:cNvGraphicFramePr>
            <p:nvPr/>
          </p:nvGraphicFramePr>
          <p:xfrm>
            <a:off x="386" y="405"/>
            <a:ext cx="31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1" name="公式" r:id="rId3" imgW="165100" imgH="254000" progId="Equation.3">
                    <p:embed/>
                  </p:oleObj>
                </mc:Choice>
                <mc:Fallback>
                  <p:oleObj name="公式" r:id="rId3" imgW="165100" imgH="254000" progId="Equation.3">
                    <p:embed/>
                    <p:pic>
                      <p:nvPicPr>
                        <p:cNvPr id="0" name="图片 50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" y="405"/>
                          <a:ext cx="31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104" name="Text Box 112"/>
          <p:cNvSpPr txBox="1">
            <a:spLocks noChangeArrowheads="1"/>
          </p:cNvSpPr>
          <p:nvPr/>
        </p:nvSpPr>
        <p:spPr bwMode="auto">
          <a:xfrm>
            <a:off x="250825" y="1700213"/>
            <a:ext cx="1657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解：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5105" name="Text Box 113"/>
          <p:cNvSpPr txBox="1">
            <a:spLocks noChangeArrowheads="1"/>
          </p:cNvSpPr>
          <p:nvPr/>
        </p:nvSpPr>
        <p:spPr bwMode="auto">
          <a:xfrm>
            <a:off x="250825" y="1700213"/>
            <a:ext cx="4319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由于对称性，管内是匀强磁场，管外磁场为零。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5106" name="Text Box 114"/>
          <p:cNvSpPr txBox="1">
            <a:spLocks noChangeArrowheads="1"/>
          </p:cNvSpPr>
          <p:nvPr/>
        </p:nvSpPr>
        <p:spPr bwMode="auto">
          <a:xfrm>
            <a:off x="395288" y="2636838"/>
            <a:ext cx="39608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取矩形安培回路：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5107" name="Object 115"/>
          <p:cNvGraphicFramePr>
            <a:graphicFrameLocks noChangeAspect="1"/>
          </p:cNvGraphicFramePr>
          <p:nvPr/>
        </p:nvGraphicFramePr>
        <p:xfrm>
          <a:off x="395288" y="3227388"/>
          <a:ext cx="24828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Equation" r:id="rId5" imgW="1371600" imgH="444500" progId="Equation.3">
                  <p:embed/>
                </p:oleObj>
              </mc:Choice>
              <mc:Fallback>
                <p:oleObj name="Equation" r:id="rId5" imgW="1371600" imgH="444500" progId="Equation.3">
                  <p:embed/>
                  <p:pic>
                    <p:nvPicPr>
                      <p:cNvPr id="0" name="图片 50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27388"/>
                        <a:ext cx="24828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08" name="Object 116"/>
          <p:cNvGraphicFramePr>
            <a:graphicFrameLocks noChangeAspect="1"/>
          </p:cNvGraphicFramePr>
          <p:nvPr/>
        </p:nvGraphicFramePr>
        <p:xfrm>
          <a:off x="434975" y="3981450"/>
          <a:ext cx="18018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Equation" r:id="rId7" imgW="965200" imgH="254000" progId="Equation.3">
                  <p:embed/>
                </p:oleObj>
              </mc:Choice>
              <mc:Fallback>
                <p:oleObj name="Equation" r:id="rId7" imgW="965200" imgH="254000" progId="Equation.3">
                  <p:embed/>
                  <p:pic>
                    <p:nvPicPr>
                      <p:cNvPr id="0" name="图片 50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981450"/>
                        <a:ext cx="18018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09" name="Object 117"/>
          <p:cNvGraphicFramePr>
            <a:graphicFrameLocks noChangeAspect="1"/>
          </p:cNvGraphicFramePr>
          <p:nvPr/>
        </p:nvGraphicFramePr>
        <p:xfrm>
          <a:off x="2627313" y="3981450"/>
          <a:ext cx="158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Equation" r:id="rId9" imgW="850900" imgH="254000" progId="Equation.3">
                  <p:embed/>
                </p:oleObj>
              </mc:Choice>
              <mc:Fallback>
                <p:oleObj name="Equation" r:id="rId9" imgW="850900" imgH="254000" progId="Equation.3">
                  <p:embed/>
                  <p:pic>
                    <p:nvPicPr>
                      <p:cNvPr id="0" name="图片 50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81450"/>
                        <a:ext cx="158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0" name="Object 118"/>
          <p:cNvGraphicFramePr>
            <a:graphicFrameLocks noChangeAspect="1"/>
          </p:cNvGraphicFramePr>
          <p:nvPr/>
        </p:nvGraphicFramePr>
        <p:xfrm>
          <a:off x="493713" y="4572000"/>
          <a:ext cx="38147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5" name="Equation" r:id="rId11" imgW="2019300" imgH="254000" progId="Equation.3">
                  <p:embed/>
                </p:oleObj>
              </mc:Choice>
              <mc:Fallback>
                <p:oleObj name="Equation" r:id="rId11" imgW="2019300" imgH="254000" progId="Equation.3">
                  <p:embed/>
                  <p:pic>
                    <p:nvPicPr>
                      <p:cNvPr id="0" name="图片 50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572000"/>
                        <a:ext cx="38147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2" name="Object 120"/>
          <p:cNvGraphicFramePr>
            <a:graphicFrameLocks noChangeAspect="1"/>
          </p:cNvGraphicFramePr>
          <p:nvPr/>
        </p:nvGraphicFramePr>
        <p:xfrm>
          <a:off x="611188" y="5949950"/>
          <a:ext cx="1695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公式" r:id="rId13" imgW="914400" imgH="254000" progId="Equation.3">
                  <p:embed/>
                </p:oleObj>
              </mc:Choice>
              <mc:Fallback>
                <p:oleObj name="公式" r:id="rId13" imgW="914400" imgH="254000" progId="Equation.3">
                  <p:embed/>
                  <p:pic>
                    <p:nvPicPr>
                      <p:cNvPr id="0" name="图片 50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949950"/>
                        <a:ext cx="16954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3" name="Object 121"/>
          <p:cNvGraphicFramePr>
            <a:graphicFrameLocks noChangeAspect="1"/>
          </p:cNvGraphicFramePr>
          <p:nvPr/>
        </p:nvGraphicFramePr>
        <p:xfrm>
          <a:off x="323850" y="5300663"/>
          <a:ext cx="2679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Equation" r:id="rId15" imgW="1473200" imgH="254000" progId="Equation.3">
                  <p:embed/>
                </p:oleObj>
              </mc:Choice>
              <mc:Fallback>
                <p:oleObj name="Equation" r:id="rId15" imgW="1473200" imgH="254000" progId="Equation.3">
                  <p:embed/>
                  <p:pic>
                    <p:nvPicPr>
                      <p:cNvPr id="0" name="图片 50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00663"/>
                        <a:ext cx="2679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4" name="Object 122"/>
          <p:cNvGraphicFramePr>
            <a:graphicFrameLocks noChangeAspect="1"/>
          </p:cNvGraphicFramePr>
          <p:nvPr/>
        </p:nvGraphicFramePr>
        <p:xfrm>
          <a:off x="2771775" y="6021388"/>
          <a:ext cx="2609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Equation" r:id="rId17" imgW="1358900" imgH="254000" progId="Equation.3">
                  <p:embed/>
                </p:oleObj>
              </mc:Choice>
              <mc:Fallback>
                <p:oleObj name="Equation" r:id="rId17" imgW="1358900" imgH="254000" progId="Equation.3">
                  <p:embed/>
                  <p:pic>
                    <p:nvPicPr>
                      <p:cNvPr id="0" name="图片 50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021388"/>
                        <a:ext cx="26098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15" name="AutoShape 123"/>
          <p:cNvSpPr/>
          <p:nvPr/>
        </p:nvSpPr>
        <p:spPr bwMode="auto">
          <a:xfrm>
            <a:off x="5435600" y="5157788"/>
            <a:ext cx="288925" cy="1498600"/>
          </a:xfrm>
          <a:prstGeom prst="leftBrace">
            <a:avLst>
              <a:gd name="adj1" fmla="val 43223"/>
              <a:gd name="adj2" fmla="val 74106"/>
            </a:avLst>
          </a:prstGeom>
          <a:noFill/>
          <a:ln w="381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5117" name="Text Box 125"/>
          <p:cNvSpPr txBox="1">
            <a:spLocks noChangeArrowheads="1"/>
          </p:cNvSpPr>
          <p:nvPr/>
        </p:nvSpPr>
        <p:spPr bwMode="auto">
          <a:xfrm>
            <a:off x="5724525" y="4724400"/>
            <a:ext cx="2386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顺磁质：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5118" name="Object 126"/>
          <p:cNvGraphicFramePr>
            <a:graphicFrameLocks noChangeAspect="1"/>
          </p:cNvGraphicFramePr>
          <p:nvPr/>
        </p:nvGraphicFramePr>
        <p:xfrm>
          <a:off x="5795963" y="5229225"/>
          <a:ext cx="1879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Equation" r:id="rId19" imgW="965200" imgH="241300" progId="Equation.3">
                  <p:embed/>
                </p:oleObj>
              </mc:Choice>
              <mc:Fallback>
                <p:oleObj name="Equation" r:id="rId19" imgW="965200" imgH="241300" progId="Equation.3">
                  <p:embed/>
                  <p:pic>
                    <p:nvPicPr>
                      <p:cNvPr id="0" name="图片 50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229225"/>
                        <a:ext cx="1879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9" name="Object 127"/>
          <p:cNvGraphicFramePr>
            <a:graphicFrameLocks noChangeAspect="1"/>
          </p:cNvGraphicFramePr>
          <p:nvPr/>
        </p:nvGraphicFramePr>
        <p:xfrm>
          <a:off x="8101013" y="5229225"/>
          <a:ext cx="7731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0" name="公式" r:id="rId21" imgW="977900" imgH="508000" progId="Equation.3">
                  <p:embed/>
                </p:oleObj>
              </mc:Choice>
              <mc:Fallback>
                <p:oleObj name="公式" r:id="rId21" imgW="977900" imgH="508000" progId="Equation.3">
                  <p:embed/>
                  <p:pic>
                    <p:nvPicPr>
                      <p:cNvPr id="0" name="图片 50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5229225"/>
                        <a:ext cx="7731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21" name="Text Box 129"/>
          <p:cNvSpPr txBox="1">
            <a:spLocks noChangeArrowheads="1"/>
          </p:cNvSpPr>
          <p:nvPr/>
        </p:nvSpPr>
        <p:spPr bwMode="auto">
          <a:xfrm>
            <a:off x="5694363" y="57181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抗磁质：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5122" name="Object 130"/>
          <p:cNvGraphicFramePr>
            <a:graphicFrameLocks noChangeAspect="1"/>
          </p:cNvGraphicFramePr>
          <p:nvPr/>
        </p:nvGraphicFramePr>
        <p:xfrm>
          <a:off x="5867400" y="6218238"/>
          <a:ext cx="1803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Equation" r:id="rId23" imgW="965200" imgH="241300" progId="Equation.3">
                  <p:embed/>
                </p:oleObj>
              </mc:Choice>
              <mc:Fallback>
                <p:oleObj name="Equation" r:id="rId23" imgW="965200" imgH="241300" progId="Equation.3">
                  <p:embed/>
                  <p:pic>
                    <p:nvPicPr>
                      <p:cNvPr id="0" name="图片 50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218238"/>
                        <a:ext cx="18034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135" name="Group 143"/>
          <p:cNvGrpSpPr/>
          <p:nvPr/>
        </p:nvGrpSpPr>
        <p:grpSpPr bwMode="auto">
          <a:xfrm>
            <a:off x="7810500" y="3641725"/>
            <a:ext cx="1123950" cy="1203325"/>
            <a:chOff x="4920" y="2342"/>
            <a:chExt cx="708" cy="758"/>
          </a:xfrm>
        </p:grpSpPr>
        <p:graphicFrame>
          <p:nvGraphicFramePr>
            <p:cNvPr id="112672" name="Object 132"/>
            <p:cNvGraphicFramePr>
              <a:graphicFrameLocks noChangeAspect="1"/>
            </p:cNvGraphicFramePr>
            <p:nvPr/>
          </p:nvGraphicFramePr>
          <p:xfrm>
            <a:off x="5102" y="2750"/>
            <a:ext cx="26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2" name="公式" r:id="rId25" imgW="165100" imgH="241300" progId="Equation.3">
                    <p:embed/>
                  </p:oleObj>
                </mc:Choice>
                <mc:Fallback>
                  <p:oleObj name="公式" r:id="rId25" imgW="165100" imgH="241300" progId="Equation.3">
                    <p:embed/>
                    <p:pic>
                      <p:nvPicPr>
                        <p:cNvPr id="0" name="图片 50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" y="2750"/>
                          <a:ext cx="26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3" name="Object 133"/>
            <p:cNvGraphicFramePr>
              <a:graphicFrameLocks noChangeAspect="1"/>
            </p:cNvGraphicFramePr>
            <p:nvPr/>
          </p:nvGraphicFramePr>
          <p:xfrm>
            <a:off x="5329" y="2342"/>
            <a:ext cx="2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3" name="公式" r:id="rId27" imgW="469900" imgH="393700" progId="Equation.3">
                    <p:embed/>
                  </p:oleObj>
                </mc:Choice>
                <mc:Fallback>
                  <p:oleObj name="公式" r:id="rId27" imgW="469900" imgH="393700" progId="Equation.3">
                    <p:embed/>
                    <p:pic>
                      <p:nvPicPr>
                        <p:cNvPr id="0" name="图片 50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2342"/>
                          <a:ext cx="2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74" name="Line 134"/>
            <p:cNvSpPr>
              <a:spLocks noChangeShapeType="1"/>
            </p:cNvSpPr>
            <p:nvPr/>
          </p:nvSpPr>
          <p:spPr bwMode="auto">
            <a:xfrm>
              <a:off x="5148" y="2614"/>
              <a:ext cx="480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675" name="Line 135"/>
            <p:cNvSpPr>
              <a:spLocks noChangeShapeType="1"/>
            </p:cNvSpPr>
            <p:nvPr/>
          </p:nvSpPr>
          <p:spPr bwMode="auto">
            <a:xfrm>
              <a:off x="5057" y="2704"/>
              <a:ext cx="0" cy="3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676" name="Oval 136"/>
            <p:cNvSpPr>
              <a:spLocks noChangeArrowheads="1"/>
            </p:cNvSpPr>
            <p:nvPr/>
          </p:nvSpPr>
          <p:spPr bwMode="auto">
            <a:xfrm>
              <a:off x="4920" y="2478"/>
              <a:ext cx="240" cy="240"/>
            </a:xfrm>
            <a:prstGeom prst="ellipse">
              <a:avLst/>
            </a:prstGeom>
            <a:solidFill>
              <a:srgbClr val="CCFFFF">
                <a:alpha val="27058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×</a:t>
              </a:r>
              <a:endPara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5136" name="Group 144"/>
          <p:cNvGrpSpPr/>
          <p:nvPr/>
        </p:nvGrpSpPr>
        <p:grpSpPr bwMode="auto">
          <a:xfrm>
            <a:off x="4787900" y="3573463"/>
            <a:ext cx="1101725" cy="1203325"/>
            <a:chOff x="3061" y="2296"/>
            <a:chExt cx="694" cy="758"/>
          </a:xfrm>
        </p:grpSpPr>
        <p:graphicFrame>
          <p:nvGraphicFramePr>
            <p:cNvPr id="112667" name="Object 138"/>
            <p:cNvGraphicFramePr>
              <a:graphicFrameLocks noChangeAspect="1"/>
            </p:cNvGraphicFramePr>
            <p:nvPr/>
          </p:nvGraphicFramePr>
          <p:xfrm>
            <a:off x="3379" y="2704"/>
            <a:ext cx="26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4" name="公式" r:id="rId29" imgW="165100" imgH="241300" progId="Equation.3">
                    <p:embed/>
                  </p:oleObj>
                </mc:Choice>
                <mc:Fallback>
                  <p:oleObj name="公式" r:id="rId29" imgW="165100" imgH="241300" progId="Equation.3">
                    <p:embed/>
                    <p:pic>
                      <p:nvPicPr>
                        <p:cNvPr id="0" name="图片 50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704"/>
                          <a:ext cx="26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68" name="Object 139"/>
            <p:cNvGraphicFramePr>
              <a:graphicFrameLocks noChangeAspect="1"/>
            </p:cNvGraphicFramePr>
            <p:nvPr/>
          </p:nvGraphicFramePr>
          <p:xfrm>
            <a:off x="3107" y="2296"/>
            <a:ext cx="2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5" name="公式" r:id="rId31" imgW="469900" imgH="393700" progId="Equation.3">
                    <p:embed/>
                  </p:oleObj>
                </mc:Choice>
                <mc:Fallback>
                  <p:oleObj name="公式" r:id="rId31" imgW="469900" imgH="393700" progId="Equation.3">
                    <p:embed/>
                    <p:pic>
                      <p:nvPicPr>
                        <p:cNvPr id="0" name="图片 50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96"/>
                          <a:ext cx="2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9" name="Line 140"/>
            <p:cNvSpPr>
              <a:spLocks noChangeShapeType="1"/>
            </p:cNvSpPr>
            <p:nvPr/>
          </p:nvSpPr>
          <p:spPr bwMode="auto">
            <a:xfrm flipH="1">
              <a:off x="3061" y="2568"/>
              <a:ext cx="472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670" name="Line 141"/>
            <p:cNvSpPr>
              <a:spLocks noChangeShapeType="1"/>
            </p:cNvSpPr>
            <p:nvPr/>
          </p:nvSpPr>
          <p:spPr bwMode="auto">
            <a:xfrm>
              <a:off x="3651" y="2659"/>
              <a:ext cx="0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671" name="Oval 142"/>
            <p:cNvSpPr>
              <a:spLocks noChangeArrowheads="1"/>
            </p:cNvSpPr>
            <p:nvPr/>
          </p:nvSpPr>
          <p:spPr bwMode="auto">
            <a:xfrm>
              <a:off x="3515" y="2432"/>
              <a:ext cx="240" cy="240"/>
            </a:xfrm>
            <a:prstGeom prst="ellipse">
              <a:avLst/>
            </a:prstGeom>
            <a:solidFill>
              <a:srgbClr val="CCFFFF">
                <a:alpha val="27058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6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·</a:t>
              </a:r>
              <a:endParaRPr kumimoji="1" lang="en-US" altLang="zh-CN" sz="6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12666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01000" y="1196975"/>
            <a:ext cx="533400" cy="381000"/>
          </a:xfrm>
          <a:prstGeom prst="actionButtonBackPrevious">
            <a:avLst/>
          </a:prstGeom>
          <a:solidFill>
            <a:srgbClr val="FF99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8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5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38" grpId="0" animBg="1"/>
      <p:bldP spid="85137" grpId="0" animBg="1"/>
      <p:bldP spid="85104" grpId="0" autoUpdateAnimBg="0"/>
      <p:bldP spid="85105" grpId="0" autoUpdateAnimBg="0"/>
      <p:bldP spid="85106" grpId="0" autoUpdateAnimBg="0"/>
      <p:bldP spid="85115" grpId="0" animBg="1"/>
      <p:bldP spid="85117" grpId="0"/>
      <p:bldP spid="85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68"/>
          <p:cNvGrpSpPr/>
          <p:nvPr/>
        </p:nvGrpSpPr>
        <p:grpSpPr bwMode="auto">
          <a:xfrm>
            <a:off x="6732588" y="2362200"/>
            <a:ext cx="2149475" cy="3946525"/>
            <a:chOff x="621" y="663"/>
            <a:chExt cx="1354" cy="2486"/>
          </a:xfrm>
        </p:grpSpPr>
        <p:grpSp>
          <p:nvGrpSpPr>
            <p:cNvPr id="113692" name="Group 61"/>
            <p:cNvGrpSpPr/>
            <p:nvPr/>
          </p:nvGrpSpPr>
          <p:grpSpPr bwMode="auto">
            <a:xfrm>
              <a:off x="789" y="663"/>
              <a:ext cx="1186" cy="2486"/>
              <a:chOff x="789" y="663"/>
              <a:chExt cx="1186" cy="2486"/>
            </a:xfrm>
          </p:grpSpPr>
          <p:sp>
            <p:nvSpPr>
              <p:cNvPr id="98344" name="AutoShape 40"/>
              <p:cNvSpPr>
                <a:spLocks noChangeArrowheads="1"/>
              </p:cNvSpPr>
              <p:nvPr/>
            </p:nvSpPr>
            <p:spPr bwMode="auto">
              <a:xfrm>
                <a:off x="1107" y="1044"/>
                <a:ext cx="544" cy="1488"/>
              </a:xfrm>
              <a:prstGeom prst="can">
                <a:avLst>
                  <a:gd name="adj" fmla="val 40814"/>
                </a:avLst>
              </a:prstGeom>
              <a:gradFill rotWithShape="0">
                <a:gsLst>
                  <a:gs pos="0">
                    <a:srgbClr val="9933FF"/>
                  </a:gs>
                  <a:gs pos="50000">
                    <a:schemeClr val="bg1"/>
                  </a:gs>
                  <a:gs pos="100000">
                    <a:srgbClr val="9933FF"/>
                  </a:gs>
                </a:gsLst>
                <a:lin ang="0" scaled="1"/>
              </a:gra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0" name="Line 41"/>
              <p:cNvSpPr>
                <a:spLocks noChangeShapeType="1"/>
              </p:cNvSpPr>
              <p:nvPr/>
            </p:nvSpPr>
            <p:spPr bwMode="auto">
              <a:xfrm flipH="1">
                <a:off x="1383" y="663"/>
                <a:ext cx="0" cy="2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1" name="Oval 43"/>
              <p:cNvSpPr>
                <a:spLocks noChangeArrowheads="1"/>
              </p:cNvSpPr>
              <p:nvPr/>
            </p:nvSpPr>
            <p:spPr bwMode="auto">
              <a:xfrm>
                <a:off x="1107" y="2312"/>
                <a:ext cx="544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2" name="Oval 44"/>
              <p:cNvSpPr>
                <a:spLocks noChangeArrowheads="1"/>
              </p:cNvSpPr>
              <p:nvPr/>
            </p:nvSpPr>
            <p:spPr bwMode="auto">
              <a:xfrm>
                <a:off x="1107" y="1044"/>
                <a:ext cx="544" cy="2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33399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3" name="Oval 42"/>
              <p:cNvSpPr>
                <a:spLocks noChangeArrowheads="1"/>
              </p:cNvSpPr>
              <p:nvPr/>
            </p:nvSpPr>
            <p:spPr bwMode="auto">
              <a:xfrm>
                <a:off x="793" y="2205"/>
                <a:ext cx="117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4" name="AutoShape 45"/>
              <p:cNvSpPr>
                <a:spLocks noChangeArrowheads="1"/>
              </p:cNvSpPr>
              <p:nvPr/>
            </p:nvSpPr>
            <p:spPr bwMode="auto">
              <a:xfrm>
                <a:off x="789" y="931"/>
                <a:ext cx="1186" cy="1728"/>
              </a:xfrm>
              <a:prstGeom prst="can">
                <a:avLst>
                  <a:gd name="adj" fmla="val 38766"/>
                </a:avLst>
              </a:prstGeom>
              <a:solidFill>
                <a:srgbClr val="99CCFF">
                  <a:alpha val="50195"/>
                </a:srgbClr>
              </a:solidFill>
              <a:ln w="19050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3705" name="Object 46"/>
              <p:cNvGraphicFramePr>
                <a:graphicFrameLocks noChangeAspect="1"/>
              </p:cNvGraphicFramePr>
              <p:nvPr/>
            </p:nvGraphicFramePr>
            <p:xfrm>
              <a:off x="1111" y="2705"/>
              <a:ext cx="224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28" name="Equation" r:id="rId1" imgW="177800" imgH="215900" progId="Equation.3">
                      <p:embed/>
                    </p:oleObj>
                  </mc:Choice>
                  <mc:Fallback>
                    <p:oleObj name="Equation" r:id="rId1" imgW="177800" imgH="215900" progId="Equation.3">
                      <p:embed/>
                      <p:pic>
                        <p:nvPicPr>
                          <p:cNvPr id="0" name="图片 513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705"/>
                            <a:ext cx="224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706" name="Object 47"/>
              <p:cNvGraphicFramePr>
                <a:graphicFrameLocks noChangeAspect="1"/>
              </p:cNvGraphicFramePr>
              <p:nvPr/>
            </p:nvGraphicFramePr>
            <p:xfrm>
              <a:off x="975" y="2886"/>
              <a:ext cx="250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29" name="Equation" r:id="rId3" imgW="203200" imgH="215900" progId="Equation.3">
                      <p:embed/>
                    </p:oleObj>
                  </mc:Choice>
                  <mc:Fallback>
                    <p:oleObj name="Equation" r:id="rId3" imgW="203200" imgH="215900" progId="Equation.3">
                      <p:embed/>
                      <p:pic>
                        <p:nvPicPr>
                          <p:cNvPr id="0" name="图片 513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2886"/>
                            <a:ext cx="250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707" name="Oval 50"/>
              <p:cNvSpPr>
                <a:spLocks noChangeArrowheads="1"/>
              </p:cNvSpPr>
              <p:nvPr/>
            </p:nvSpPr>
            <p:spPr bwMode="auto">
              <a:xfrm>
                <a:off x="1107" y="1043"/>
                <a:ext cx="544" cy="226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rgbClr val="CC99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8" name="Line 53"/>
              <p:cNvSpPr>
                <a:spLocks noChangeShapeType="1"/>
              </p:cNvSpPr>
              <p:nvPr/>
            </p:nvSpPr>
            <p:spPr bwMode="auto">
              <a:xfrm flipH="1">
                <a:off x="1383" y="718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9" name="Line 55"/>
              <p:cNvSpPr>
                <a:spLocks noChangeShapeType="1"/>
              </p:cNvSpPr>
              <p:nvPr/>
            </p:nvSpPr>
            <p:spPr bwMode="auto">
              <a:xfrm>
                <a:off x="793" y="2614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0" name="Line 56"/>
              <p:cNvSpPr>
                <a:spLocks noChangeShapeType="1"/>
              </p:cNvSpPr>
              <p:nvPr/>
            </p:nvSpPr>
            <p:spPr bwMode="auto">
              <a:xfrm>
                <a:off x="1093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1" name="Line 57"/>
              <p:cNvSpPr>
                <a:spLocks noChangeShapeType="1"/>
              </p:cNvSpPr>
              <p:nvPr/>
            </p:nvSpPr>
            <p:spPr bwMode="auto">
              <a:xfrm>
                <a:off x="1102" y="2723"/>
                <a:ext cx="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2" name="Line 58"/>
              <p:cNvSpPr>
                <a:spLocks noChangeShapeType="1"/>
              </p:cNvSpPr>
              <p:nvPr/>
            </p:nvSpPr>
            <p:spPr bwMode="auto">
              <a:xfrm>
                <a:off x="1202" y="302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3" name="Line 59"/>
              <p:cNvSpPr>
                <a:spLocks noChangeShapeType="1"/>
              </p:cNvSpPr>
              <p:nvPr/>
            </p:nvSpPr>
            <p:spPr bwMode="auto">
              <a:xfrm flipH="1">
                <a:off x="793" y="302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3714" name="Object 60"/>
              <p:cNvGraphicFramePr>
                <a:graphicFrameLocks noChangeAspect="1"/>
              </p:cNvGraphicFramePr>
              <p:nvPr/>
            </p:nvGraphicFramePr>
            <p:xfrm>
              <a:off x="793" y="1344"/>
              <a:ext cx="36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0" name="公式" r:id="rId5" imgW="228600" imgH="228600" progId="Equation.3">
                      <p:embed/>
                    </p:oleObj>
                  </mc:Choice>
                  <mc:Fallback>
                    <p:oleObj name="公式" r:id="rId5" imgW="228600" imgH="228600" progId="Equation.3">
                      <p:embed/>
                      <p:pic>
                        <p:nvPicPr>
                          <p:cNvPr id="0" name="图片 513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1344"/>
                            <a:ext cx="36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715" name="Object 16"/>
              <p:cNvGraphicFramePr>
                <a:graphicFrameLocks noChangeAspect="1"/>
              </p:cNvGraphicFramePr>
              <p:nvPr/>
            </p:nvGraphicFramePr>
            <p:xfrm>
              <a:off x="1093" y="972"/>
              <a:ext cx="34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1" name="公式" r:id="rId7" imgW="215900" imgH="228600" progId="Equation.3">
                      <p:embed/>
                    </p:oleObj>
                  </mc:Choice>
                  <mc:Fallback>
                    <p:oleObj name="公式" r:id="rId7" imgW="215900" imgH="228600" progId="Equation.3">
                      <p:embed/>
                      <p:pic>
                        <p:nvPicPr>
                          <p:cNvPr id="0" name="图片 513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3" y="972"/>
                            <a:ext cx="34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693" name="Group 62"/>
            <p:cNvGrpSpPr/>
            <p:nvPr/>
          </p:nvGrpSpPr>
          <p:grpSpPr bwMode="auto">
            <a:xfrm>
              <a:off x="1156" y="1752"/>
              <a:ext cx="160" cy="360"/>
              <a:chOff x="1015" y="3147"/>
              <a:chExt cx="160" cy="360"/>
            </a:xfrm>
          </p:grpSpPr>
          <p:graphicFrame>
            <p:nvGraphicFramePr>
              <p:cNvPr id="113697" name="Object 63"/>
              <p:cNvGraphicFramePr>
                <a:graphicFrameLocks noChangeAspect="1"/>
              </p:cNvGraphicFramePr>
              <p:nvPr/>
            </p:nvGraphicFramePr>
            <p:xfrm>
              <a:off x="1020" y="3203"/>
              <a:ext cx="155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2" name="公式" r:id="rId9" imgW="114300" imgH="165100" progId="Equation.3">
                      <p:embed/>
                    </p:oleObj>
                  </mc:Choice>
                  <mc:Fallback>
                    <p:oleObj name="公式" r:id="rId9" imgW="114300" imgH="165100" progId="Equation.3">
                      <p:embed/>
                      <p:pic>
                        <p:nvPicPr>
                          <p:cNvPr id="0" name="图片 513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3203"/>
                            <a:ext cx="155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98" name="Line 64"/>
              <p:cNvSpPr>
                <a:spLocks noChangeShapeType="1"/>
              </p:cNvSpPr>
              <p:nvPr/>
            </p:nvSpPr>
            <p:spPr bwMode="auto">
              <a:xfrm flipV="1">
                <a:off x="1015" y="3147"/>
                <a:ext cx="0" cy="36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3694" name="Group 65"/>
            <p:cNvGrpSpPr/>
            <p:nvPr/>
          </p:nvGrpSpPr>
          <p:grpSpPr bwMode="auto">
            <a:xfrm>
              <a:off x="621" y="1797"/>
              <a:ext cx="163" cy="340"/>
              <a:chOff x="1628" y="2614"/>
              <a:chExt cx="163" cy="317"/>
            </a:xfrm>
          </p:grpSpPr>
          <p:graphicFrame>
            <p:nvGraphicFramePr>
              <p:cNvPr id="113695" name="Object 66"/>
              <p:cNvGraphicFramePr>
                <a:graphicFrameLocks noChangeAspect="1"/>
              </p:cNvGraphicFramePr>
              <p:nvPr/>
            </p:nvGraphicFramePr>
            <p:xfrm>
              <a:off x="1628" y="2632"/>
              <a:ext cx="155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3" name="公式" r:id="rId11" imgW="114300" imgH="165100" progId="Equation.3">
                      <p:embed/>
                    </p:oleObj>
                  </mc:Choice>
                  <mc:Fallback>
                    <p:oleObj name="公式" r:id="rId11" imgW="114300" imgH="165100" progId="Equation.3">
                      <p:embed/>
                      <p:pic>
                        <p:nvPicPr>
                          <p:cNvPr id="0" name="图片 513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8" y="2632"/>
                            <a:ext cx="155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96" name="Line 67"/>
              <p:cNvSpPr>
                <a:spLocks noChangeShapeType="1"/>
              </p:cNvSpPr>
              <p:nvPr/>
            </p:nvSpPr>
            <p:spPr bwMode="auto">
              <a:xfrm>
                <a:off x="1791" y="2614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8373" name="Group 69"/>
          <p:cNvGrpSpPr/>
          <p:nvPr/>
        </p:nvGrpSpPr>
        <p:grpSpPr bwMode="auto">
          <a:xfrm>
            <a:off x="7078663" y="4162425"/>
            <a:ext cx="1727200" cy="431800"/>
            <a:chOff x="1338" y="1752"/>
            <a:chExt cx="1088" cy="272"/>
          </a:xfrm>
        </p:grpSpPr>
        <p:grpSp>
          <p:nvGrpSpPr>
            <p:cNvPr id="113687" name="Group 70"/>
            <p:cNvGrpSpPr/>
            <p:nvPr/>
          </p:nvGrpSpPr>
          <p:grpSpPr bwMode="auto">
            <a:xfrm>
              <a:off x="1338" y="1752"/>
              <a:ext cx="1088" cy="272"/>
              <a:chOff x="1338" y="1752"/>
              <a:chExt cx="1088" cy="272"/>
            </a:xfrm>
          </p:grpSpPr>
          <p:graphicFrame>
            <p:nvGraphicFramePr>
              <p:cNvPr id="113689" name="Object 71"/>
              <p:cNvGraphicFramePr>
                <a:graphicFrameLocks noChangeAspect="1"/>
              </p:cNvGraphicFramePr>
              <p:nvPr/>
            </p:nvGraphicFramePr>
            <p:xfrm>
              <a:off x="1882" y="1752"/>
              <a:ext cx="18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4" name="公式" r:id="rId13" imgW="101600" imgH="114300" progId="Equation.3">
                      <p:embed/>
                    </p:oleObj>
                  </mc:Choice>
                  <mc:Fallback>
                    <p:oleObj name="公式" r:id="rId13" imgW="101600" imgH="114300" progId="Equation.3">
                      <p:embed/>
                      <p:pic>
                        <p:nvPicPr>
                          <p:cNvPr id="0" name="图片 513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1752"/>
                            <a:ext cx="181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90" name="Line 72"/>
              <p:cNvSpPr>
                <a:spLocks noChangeShapeType="1"/>
              </p:cNvSpPr>
              <p:nvPr/>
            </p:nvSpPr>
            <p:spPr bwMode="auto">
              <a:xfrm>
                <a:off x="1882" y="1888"/>
                <a:ext cx="363" cy="9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91" name="Oval 73"/>
              <p:cNvSpPr>
                <a:spLocks noChangeArrowheads="1"/>
              </p:cNvSpPr>
              <p:nvPr/>
            </p:nvSpPr>
            <p:spPr bwMode="auto">
              <a:xfrm>
                <a:off x="1338" y="1752"/>
                <a:ext cx="1088" cy="272"/>
              </a:xfrm>
              <a:prstGeom prst="ellipse">
                <a:avLst/>
              </a:prstGeom>
              <a:noFill/>
              <a:ln w="31750" cap="rnd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688" name="Line 74"/>
            <p:cNvSpPr>
              <a:spLocks noChangeShapeType="1"/>
            </p:cNvSpPr>
            <p:nvPr/>
          </p:nvSpPr>
          <p:spPr bwMode="auto">
            <a:xfrm>
              <a:off x="1701" y="2024"/>
              <a:ext cx="136" cy="0"/>
            </a:xfrm>
            <a:prstGeom prst="line">
              <a:avLst/>
            </a:prstGeom>
            <a:noFill/>
            <a:ln w="31750" cap="rnd">
              <a:solidFill>
                <a:srgbClr val="0000FF"/>
              </a:solidFill>
              <a:prstDash val="sysDot"/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8385" name="Group 81"/>
          <p:cNvGrpSpPr/>
          <p:nvPr/>
        </p:nvGrpSpPr>
        <p:grpSpPr bwMode="auto">
          <a:xfrm>
            <a:off x="7581900" y="3571875"/>
            <a:ext cx="720725" cy="303213"/>
            <a:chOff x="1156" y="1425"/>
            <a:chExt cx="454" cy="191"/>
          </a:xfrm>
        </p:grpSpPr>
        <p:graphicFrame>
          <p:nvGraphicFramePr>
            <p:cNvPr id="113683" name="Object 77"/>
            <p:cNvGraphicFramePr>
              <a:graphicFrameLocks noChangeAspect="1"/>
            </p:cNvGraphicFramePr>
            <p:nvPr/>
          </p:nvGraphicFramePr>
          <p:xfrm>
            <a:off x="1429" y="1425"/>
            <a:ext cx="16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5" name="公式" r:id="rId15" imgW="101600" imgH="114300" progId="Equation.3">
                    <p:embed/>
                  </p:oleObj>
                </mc:Choice>
                <mc:Fallback>
                  <p:oleObj name="公式" r:id="rId15" imgW="101600" imgH="114300" progId="Equation.3">
                    <p:embed/>
                    <p:pic>
                      <p:nvPicPr>
                        <p:cNvPr id="0" name="图片 51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425"/>
                          <a:ext cx="16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4" name="Line 78"/>
            <p:cNvSpPr>
              <a:spLocks noChangeShapeType="1"/>
            </p:cNvSpPr>
            <p:nvPr/>
          </p:nvSpPr>
          <p:spPr bwMode="auto">
            <a:xfrm>
              <a:off x="1383" y="1525"/>
              <a:ext cx="159" cy="57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85" name="Oval 79"/>
            <p:cNvSpPr>
              <a:spLocks noChangeArrowheads="1"/>
            </p:cNvSpPr>
            <p:nvPr/>
          </p:nvSpPr>
          <p:spPr bwMode="auto">
            <a:xfrm>
              <a:off x="1156" y="1434"/>
              <a:ext cx="454" cy="182"/>
            </a:xfrm>
            <a:prstGeom prst="ellipse">
              <a:avLst/>
            </a:prstGeom>
            <a:noFill/>
            <a:ln w="31750" cap="rnd">
              <a:solidFill>
                <a:srgbClr val="8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86" name="Line 80"/>
            <p:cNvSpPr>
              <a:spLocks noChangeShapeType="1"/>
            </p:cNvSpPr>
            <p:nvPr/>
          </p:nvSpPr>
          <p:spPr bwMode="auto">
            <a:xfrm>
              <a:off x="1274" y="1606"/>
              <a:ext cx="68" cy="0"/>
            </a:xfrm>
            <a:prstGeom prst="line">
              <a:avLst/>
            </a:prstGeom>
            <a:noFill/>
            <a:ln w="31750" cap="rnd">
              <a:solidFill>
                <a:srgbClr val="800000"/>
              </a:solidFill>
              <a:prstDash val="sysDot"/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8386" name="Text Box 82"/>
          <p:cNvSpPr txBox="1">
            <a:spLocks noChangeArrowheads="1"/>
          </p:cNvSpPr>
          <p:nvPr/>
        </p:nvSpPr>
        <p:spPr bwMode="auto">
          <a:xfrm>
            <a:off x="228600" y="169863"/>
            <a:ext cx="8534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例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.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半径为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无限长载流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磁介质圆柱体，其磁导为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1，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外面有半径为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的无限长同轴圆柱面，该面也通有电流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两者间有磁介质</a:t>
            </a:r>
            <a:r>
              <a:rPr kumimoji="1" lang="zh-CN" altLang="en-US" sz="32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zh-CN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圆柱面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外为真空，且</a:t>
            </a:r>
            <a:r>
              <a:rPr kumimoji="1" lang="zh-CN" altLang="en-US" sz="32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zh-CN" altLang="en-US" sz="32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&gt;1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求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的分布，在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处的磁化电流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'</a:t>
            </a:r>
            <a:r>
              <a:rPr kumimoji="1" lang="en-US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387" name="Text Box 83"/>
          <p:cNvSpPr txBox="1">
            <a:spLocks noChangeArrowheads="1"/>
          </p:cNvSpPr>
          <p:nvPr/>
        </p:nvSpPr>
        <p:spPr bwMode="auto">
          <a:xfrm>
            <a:off x="179388" y="2276475"/>
            <a:ext cx="1657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解：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827088" y="2276475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问题有轴对称性，取圆形安培回路：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8389" name="Object 85"/>
          <p:cNvGraphicFramePr>
            <a:graphicFrameLocks noChangeAspect="1"/>
          </p:cNvGraphicFramePr>
          <p:nvPr/>
        </p:nvGraphicFramePr>
        <p:xfrm>
          <a:off x="397619" y="3068638"/>
          <a:ext cx="862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6" name="公式" r:id="rId17" imgW="444500" imgH="241300" progId="Equation.3">
                  <p:embed/>
                </p:oleObj>
              </mc:Choice>
              <mc:Fallback>
                <p:oleObj name="公式" r:id="rId17" imgW="444500" imgH="241300" progId="Equation.3">
                  <p:embed/>
                  <p:pic>
                    <p:nvPicPr>
                      <p:cNvPr id="0" name="图片 51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19" y="3068638"/>
                        <a:ext cx="862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0" name="Object 86"/>
          <p:cNvGraphicFramePr>
            <a:graphicFrameLocks noChangeAspect="1"/>
          </p:cNvGraphicFramePr>
          <p:nvPr/>
        </p:nvGraphicFramePr>
        <p:xfrm>
          <a:off x="1403350" y="2924175"/>
          <a:ext cx="23764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公式" r:id="rId19" imgW="1257300" imgH="444500" progId="Equation.3">
                  <p:embed/>
                </p:oleObj>
              </mc:Choice>
              <mc:Fallback>
                <p:oleObj name="公式" r:id="rId19" imgW="1257300" imgH="444500" progId="Equation.3">
                  <p:embed/>
                  <p:pic>
                    <p:nvPicPr>
                      <p:cNvPr id="0" name="图片 51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23764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1" name="Object 87"/>
          <p:cNvGraphicFramePr>
            <a:graphicFrameLocks noChangeAspect="1"/>
          </p:cNvGraphicFramePr>
          <p:nvPr/>
        </p:nvGraphicFramePr>
        <p:xfrm>
          <a:off x="3995936" y="2924175"/>
          <a:ext cx="20510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name="公式" r:id="rId21" imgW="1028700" imgH="444500" progId="Equation.3">
                  <p:embed/>
                </p:oleObj>
              </mc:Choice>
              <mc:Fallback>
                <p:oleObj name="公式" r:id="rId21" imgW="1028700" imgH="444500" progId="Equation.3">
                  <p:embed/>
                  <p:pic>
                    <p:nvPicPr>
                      <p:cNvPr id="0" name="图片 51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24175"/>
                        <a:ext cx="20510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2" name="Object 88"/>
          <p:cNvGraphicFramePr>
            <a:graphicFrameLocks noChangeAspect="1"/>
          </p:cNvGraphicFramePr>
          <p:nvPr/>
        </p:nvGraphicFramePr>
        <p:xfrm>
          <a:off x="3976662" y="3861048"/>
          <a:ext cx="23955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9" name="公式" r:id="rId23" imgW="1079500" imgH="495300" progId="Equation.3">
                  <p:embed/>
                </p:oleObj>
              </mc:Choice>
              <mc:Fallback>
                <p:oleObj name="公式" r:id="rId23" imgW="1079500" imgH="495300" progId="Equation.3">
                  <p:embed/>
                  <p:pic>
                    <p:nvPicPr>
                      <p:cNvPr id="0" name="图片 51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62" y="3861048"/>
                        <a:ext cx="23955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3" name="Object 89"/>
          <p:cNvGraphicFramePr>
            <a:graphicFrameLocks noChangeAspect="1"/>
          </p:cNvGraphicFramePr>
          <p:nvPr/>
        </p:nvGraphicFramePr>
        <p:xfrm>
          <a:off x="276201" y="5084763"/>
          <a:ext cx="1487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" name="公式" r:id="rId25" imgW="800100" imgH="241300" progId="Equation.3">
                  <p:embed/>
                </p:oleObj>
              </mc:Choice>
              <mc:Fallback>
                <p:oleObj name="公式" r:id="rId25" imgW="800100" imgH="241300" progId="Equation.3">
                  <p:embed/>
                  <p:pic>
                    <p:nvPicPr>
                      <p:cNvPr id="0" name="图片 51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01" y="5084763"/>
                        <a:ext cx="14874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4" name="Object 90"/>
          <p:cNvGraphicFramePr>
            <a:graphicFrameLocks noChangeAspect="1"/>
          </p:cNvGraphicFramePr>
          <p:nvPr/>
        </p:nvGraphicFramePr>
        <p:xfrm>
          <a:off x="1979613" y="4941888"/>
          <a:ext cx="15414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公式" r:id="rId27" imgW="723900" imgH="393700" progId="Equation.3">
                  <p:embed/>
                </p:oleObj>
              </mc:Choice>
              <mc:Fallback>
                <p:oleObj name="公式" r:id="rId27" imgW="723900" imgH="393700" progId="Equation.3">
                  <p:embed/>
                  <p:pic>
                    <p:nvPicPr>
                      <p:cNvPr id="0" name="图片 51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15414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5" name="Object 91"/>
          <p:cNvGraphicFramePr>
            <a:graphicFrameLocks noChangeAspect="1"/>
          </p:cNvGraphicFramePr>
          <p:nvPr/>
        </p:nvGraphicFramePr>
        <p:xfrm>
          <a:off x="3973810" y="4868863"/>
          <a:ext cx="2038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2" name="公式" r:id="rId29" imgW="914400" imgH="444500" progId="Equation.3">
                  <p:embed/>
                </p:oleObj>
              </mc:Choice>
              <mc:Fallback>
                <p:oleObj name="公式" r:id="rId29" imgW="914400" imgH="444500" progId="Equation.3">
                  <p:embed/>
                  <p:pic>
                    <p:nvPicPr>
                      <p:cNvPr id="0" name="图片 51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810" y="4868863"/>
                        <a:ext cx="2038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6" name="Object 92"/>
          <p:cNvGraphicFramePr>
            <a:graphicFrameLocks noChangeAspect="1"/>
          </p:cNvGraphicFramePr>
          <p:nvPr/>
        </p:nvGraphicFramePr>
        <p:xfrm>
          <a:off x="369045" y="5948511"/>
          <a:ext cx="890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3" name="公式" r:id="rId31" imgW="457200" imgH="241300" progId="Equation.3">
                  <p:embed/>
                </p:oleObj>
              </mc:Choice>
              <mc:Fallback>
                <p:oleObj name="公式" r:id="rId31" imgW="457200" imgH="241300" progId="Equation.3">
                  <p:embed/>
                  <p:pic>
                    <p:nvPicPr>
                      <p:cNvPr id="0" name="图片 51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45" y="5948511"/>
                        <a:ext cx="8905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7" name="Object 93"/>
          <p:cNvGraphicFramePr>
            <a:graphicFrameLocks noChangeAspect="1"/>
          </p:cNvGraphicFramePr>
          <p:nvPr/>
        </p:nvGraphicFramePr>
        <p:xfrm>
          <a:off x="1979712" y="5949950"/>
          <a:ext cx="11033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4" name="公式" r:id="rId33" imgW="508000" imgH="254000" progId="Equation.3">
                  <p:embed/>
                </p:oleObj>
              </mc:Choice>
              <mc:Fallback>
                <p:oleObj name="公式" r:id="rId33" imgW="508000" imgH="254000" progId="Equation.3">
                  <p:embed/>
                  <p:pic>
                    <p:nvPicPr>
                      <p:cNvPr id="0" name="图片 51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949950"/>
                        <a:ext cx="11033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8" name="Object 94"/>
          <p:cNvGraphicFramePr>
            <a:graphicFrameLocks noChangeAspect="1"/>
          </p:cNvGraphicFramePr>
          <p:nvPr/>
        </p:nvGraphicFramePr>
        <p:xfrm>
          <a:off x="3971156" y="5949950"/>
          <a:ext cx="1104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5" name="公式" r:id="rId35" imgW="469900" imgH="254000" progId="Equation.3">
                  <p:embed/>
                </p:oleObj>
              </mc:Choice>
              <mc:Fallback>
                <p:oleObj name="公式" r:id="rId35" imgW="469900" imgH="254000" progId="Equation.3">
                  <p:embed/>
                  <p:pic>
                    <p:nvPicPr>
                      <p:cNvPr id="0" name="图片 51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156" y="5949950"/>
                        <a:ext cx="11049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86" grpId="0" autoUpdateAnimBg="0"/>
      <p:bldP spid="98387" grpId="0" autoUpdateAnimBg="0"/>
      <p:bldP spid="9838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01" name="Group 37"/>
          <p:cNvGrpSpPr/>
          <p:nvPr/>
        </p:nvGrpSpPr>
        <p:grpSpPr bwMode="auto">
          <a:xfrm>
            <a:off x="5829300" y="2781300"/>
            <a:ext cx="2493963" cy="2493963"/>
            <a:chOff x="3672" y="1752"/>
            <a:chExt cx="1571" cy="1571"/>
          </a:xfrm>
        </p:grpSpPr>
        <p:sp>
          <p:nvSpPr>
            <p:cNvPr id="114718" name="Oval 38"/>
            <p:cNvSpPr>
              <a:spLocks noChangeArrowheads="1"/>
            </p:cNvSpPr>
            <p:nvPr/>
          </p:nvSpPr>
          <p:spPr bwMode="auto">
            <a:xfrm>
              <a:off x="3672" y="1752"/>
              <a:ext cx="1571" cy="1571"/>
            </a:xfrm>
            <a:prstGeom prst="ellipse">
              <a:avLst/>
            </a:prstGeom>
            <a:solidFill>
              <a:srgbClr val="FF99CC">
                <a:alpha val="34901"/>
              </a:srgbClr>
            </a:solidFill>
            <a:ln w="4127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719" name="Oval 39"/>
            <p:cNvSpPr>
              <a:spLocks noChangeArrowheads="1"/>
            </p:cNvSpPr>
            <p:nvPr/>
          </p:nvSpPr>
          <p:spPr bwMode="auto">
            <a:xfrm>
              <a:off x="4020" y="2088"/>
              <a:ext cx="895" cy="895"/>
            </a:xfrm>
            <a:prstGeom prst="ellipse">
              <a:avLst/>
            </a:prstGeom>
            <a:solidFill>
              <a:srgbClr val="CCFFFF">
                <a:alpha val="47058"/>
              </a:srgbClr>
            </a:solidFill>
            <a:ln w="85725">
              <a:solidFill>
                <a:srgbClr val="9933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4720" name="Group 40"/>
            <p:cNvGrpSpPr/>
            <p:nvPr/>
          </p:nvGrpSpPr>
          <p:grpSpPr bwMode="auto">
            <a:xfrm>
              <a:off x="3972" y="2136"/>
              <a:ext cx="235" cy="559"/>
              <a:chOff x="3840" y="1488"/>
              <a:chExt cx="235" cy="559"/>
            </a:xfrm>
          </p:grpSpPr>
          <p:sp>
            <p:nvSpPr>
              <p:cNvPr id="114721" name="Oval 41"/>
              <p:cNvSpPr>
                <a:spLocks noChangeArrowheads="1"/>
              </p:cNvSpPr>
              <p:nvPr/>
            </p:nvSpPr>
            <p:spPr bwMode="auto">
              <a:xfrm>
                <a:off x="3948" y="1488"/>
                <a:ext cx="127" cy="127"/>
              </a:xfrm>
              <a:prstGeom prst="ellipse">
                <a:avLst/>
              </a:prstGeom>
              <a:solidFill>
                <a:schemeClr val="folHlink"/>
              </a:solidFill>
              <a:ln w="73025">
                <a:solidFill>
                  <a:srgbClr val="008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22" name="Oval 42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127" cy="127"/>
              </a:xfrm>
              <a:prstGeom prst="ellipse">
                <a:avLst/>
              </a:prstGeom>
              <a:solidFill>
                <a:schemeClr val="folHlink"/>
              </a:solidFill>
              <a:ln w="73025">
                <a:solidFill>
                  <a:srgbClr val="008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23" name="Oval 43"/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127" cy="127"/>
              </a:xfrm>
              <a:prstGeom prst="ellipse">
                <a:avLst/>
              </a:prstGeom>
              <a:solidFill>
                <a:schemeClr val="folHlink"/>
              </a:solidFill>
              <a:ln w="73025">
                <a:solidFill>
                  <a:srgbClr val="008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47663" y="190500"/>
            <a:ext cx="514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界面上的磁化面电流</a:t>
            </a:r>
            <a:endParaRPr kumimoji="1"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7164388" y="146050"/>
          <a:ext cx="16557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公式" r:id="rId1" imgW="952500" imgH="457200" progId="Equation.3">
                  <p:embed/>
                </p:oleObj>
              </mc:Choice>
              <mc:Fallback>
                <p:oleObj name="公式" r:id="rId1" imgW="952500" imgH="457200" progId="Equation.3">
                  <p:embed/>
                  <p:pic>
                    <p:nvPicPr>
                      <p:cNvPr id="0" name="图片 52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46050"/>
                        <a:ext cx="1655762" cy="8620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23528" y="749647"/>
            <a:ext cx="5087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r&lt;R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&lt;r&lt;R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处磁化强度：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467544" y="1382059"/>
          <a:ext cx="3478287" cy="89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公式" r:id="rId3" imgW="1841500" imgH="495300" progId="Equation.3">
                  <p:embed/>
                </p:oleObj>
              </mc:Choice>
              <mc:Fallback>
                <p:oleObj name="公式" r:id="rId3" imgW="1841500" imgH="495300" progId="Equation.3">
                  <p:embed/>
                  <p:pic>
                    <p:nvPicPr>
                      <p:cNvPr id="0" name="图片 52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82059"/>
                        <a:ext cx="3478287" cy="89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539750" y="2276475"/>
          <a:ext cx="37480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公式" r:id="rId5" imgW="2146300" imgH="444500" progId="Equation.3">
                  <p:embed/>
                </p:oleObj>
              </mc:Choice>
              <mc:Fallback>
                <p:oleObj name="公式" r:id="rId5" imgW="2146300" imgH="444500" progId="Equation.3">
                  <p:embed/>
                  <p:pic>
                    <p:nvPicPr>
                      <p:cNvPr id="0" name="图片 52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374808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5497513" y="1447800"/>
            <a:ext cx="3621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因为磁导率均大于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1，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方向与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50825" y="3141663"/>
            <a:ext cx="511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内外侧的磁化电流密度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458788" y="3702050"/>
          <a:ext cx="45005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公式" r:id="rId7" imgW="2336800" imgH="495300" progId="Equation.3">
                  <p:embed/>
                </p:oleObj>
              </mc:Choice>
              <mc:Fallback>
                <p:oleObj name="公式" r:id="rId7" imgW="2336800" imgH="495300" progId="Equation.3">
                  <p:embed/>
                  <p:pic>
                    <p:nvPicPr>
                      <p:cNvPr id="0" name="图片 52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3702050"/>
                        <a:ext cx="450056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458788" y="4586288"/>
          <a:ext cx="4292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公式" r:id="rId9" imgW="2235200" imgH="495300" progId="Equation.3">
                  <p:embed/>
                </p:oleObj>
              </mc:Choice>
              <mc:Fallback>
                <p:oleObj name="公式" r:id="rId9" imgW="2235200" imgH="495300" progId="Equation.3">
                  <p:embed/>
                  <p:pic>
                    <p:nvPicPr>
                      <p:cNvPr id="0" name="图片 52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4586288"/>
                        <a:ext cx="4292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377825" y="5588000"/>
          <a:ext cx="43783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公式" r:id="rId11" imgW="2222500" imgH="495300" progId="Equation.3">
                  <p:embed/>
                </p:oleObj>
              </mc:Choice>
              <mc:Fallback>
                <p:oleObj name="公式" r:id="rId11" imgW="2222500" imgH="495300" progId="Equation.3">
                  <p:embed/>
                  <p:pic>
                    <p:nvPicPr>
                      <p:cNvPr id="0" name="图片 52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5588000"/>
                        <a:ext cx="43783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5364163" y="5589588"/>
            <a:ext cx="2667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与内圆柱传导电流方向相同。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81" name="Object 17"/>
          <p:cNvGraphicFramePr>
            <a:graphicFrameLocks noChangeAspect="1"/>
          </p:cNvGraphicFramePr>
          <p:nvPr/>
        </p:nvGraphicFramePr>
        <p:xfrm>
          <a:off x="6948488" y="3376613"/>
          <a:ext cx="3222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公式" r:id="rId13" imgW="114300" imgH="254000" progId="Equation.3">
                  <p:embed/>
                </p:oleObj>
              </mc:Choice>
              <mc:Fallback>
                <p:oleObj name="公式" r:id="rId13" imgW="114300" imgH="254000" progId="Equation.3">
                  <p:embed/>
                  <p:pic>
                    <p:nvPicPr>
                      <p:cNvPr id="0" name="图片 52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376613"/>
                        <a:ext cx="3222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6300788" y="4495800"/>
          <a:ext cx="35401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公式" r:id="rId15" imgW="139700" imgH="254000" progId="Equation.3">
                  <p:embed/>
                </p:oleObj>
              </mc:Choice>
              <mc:Fallback>
                <p:oleObj name="公式" r:id="rId15" imgW="139700" imgH="254000" progId="Equation.3">
                  <p:embed/>
                  <p:pic>
                    <p:nvPicPr>
                      <p:cNvPr id="0" name="图片 52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495800"/>
                        <a:ext cx="35401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7534275" y="4433888"/>
          <a:ext cx="508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17" imgW="292100" imgH="254000" progId="Equation.3">
                  <p:embed/>
                </p:oleObj>
              </mc:Choice>
              <mc:Fallback>
                <p:oleObj name="Equation" r:id="rId17" imgW="292100" imgH="254000" progId="Equation.3">
                  <p:embed/>
                  <p:pic>
                    <p:nvPicPr>
                      <p:cNvPr id="0" name="图片 52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5" y="4433888"/>
                        <a:ext cx="508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2" name="Freeform 28"/>
          <p:cNvSpPr/>
          <p:nvPr/>
        </p:nvSpPr>
        <p:spPr bwMode="auto">
          <a:xfrm flipH="1" flipV="1">
            <a:off x="6934200" y="3176588"/>
            <a:ext cx="533400" cy="304800"/>
          </a:xfrm>
          <a:custGeom>
            <a:avLst/>
            <a:gdLst>
              <a:gd name="T0" fmla="*/ 0 w 252"/>
              <a:gd name="T1" fmla="*/ 0 h 180"/>
              <a:gd name="T2" fmla="*/ 2147483647 w 252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80">
                <a:moveTo>
                  <a:pt x="0" y="0"/>
                </a:moveTo>
                <a:lnTo>
                  <a:pt x="252" y="180"/>
                </a:lnTo>
              </a:path>
            </a:pathLst>
          </a:custGeom>
          <a:noFill/>
          <a:ln w="41275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8096" name="Freeform 32"/>
          <p:cNvSpPr/>
          <p:nvPr/>
        </p:nvSpPr>
        <p:spPr bwMode="auto">
          <a:xfrm rot="-451567" flipH="1" flipV="1">
            <a:off x="7448550" y="3090863"/>
            <a:ext cx="327025" cy="384175"/>
          </a:xfrm>
          <a:custGeom>
            <a:avLst/>
            <a:gdLst>
              <a:gd name="T0" fmla="*/ 2147483647 w 206"/>
              <a:gd name="T1" fmla="*/ 0 h 242"/>
              <a:gd name="T2" fmla="*/ 0 w 206"/>
              <a:gd name="T3" fmla="*/ 2147483647 h 2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242">
                <a:moveTo>
                  <a:pt x="206" y="0"/>
                </a:moveTo>
                <a:lnTo>
                  <a:pt x="0" y="242"/>
                </a:lnTo>
              </a:path>
            </a:pathLst>
          </a:custGeom>
          <a:noFill/>
          <a:ln w="41275">
            <a:solidFill>
              <a:srgbClr val="0000FF"/>
            </a:solidFill>
            <a:round/>
            <a:headEnd type="none" w="med" len="med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8097" name="Freeform 33"/>
          <p:cNvSpPr/>
          <p:nvPr/>
        </p:nvSpPr>
        <p:spPr bwMode="auto">
          <a:xfrm rot="-451567" flipH="1" flipV="1">
            <a:off x="6877050" y="4281488"/>
            <a:ext cx="152400" cy="460375"/>
          </a:xfrm>
          <a:custGeom>
            <a:avLst/>
            <a:gdLst>
              <a:gd name="T0" fmla="*/ 2147483647 w 206"/>
              <a:gd name="T1" fmla="*/ 0 h 242"/>
              <a:gd name="T2" fmla="*/ 0 w 206"/>
              <a:gd name="T3" fmla="*/ 2147483647 h 2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242">
                <a:moveTo>
                  <a:pt x="206" y="0"/>
                </a:moveTo>
                <a:lnTo>
                  <a:pt x="0" y="242"/>
                </a:lnTo>
              </a:path>
            </a:pathLst>
          </a:custGeom>
          <a:noFill/>
          <a:ln w="41275">
            <a:solidFill>
              <a:srgbClr val="800000"/>
            </a:solidFill>
            <a:round/>
            <a:headEnd type="none" w="med" len="med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8098" name="Freeform 34"/>
          <p:cNvSpPr/>
          <p:nvPr/>
        </p:nvSpPr>
        <p:spPr bwMode="auto">
          <a:xfrm>
            <a:off x="6896100" y="4776788"/>
            <a:ext cx="685800" cy="76200"/>
          </a:xfrm>
          <a:custGeom>
            <a:avLst/>
            <a:gdLst>
              <a:gd name="T0" fmla="*/ 0 w 252"/>
              <a:gd name="T1" fmla="*/ 0 h 180"/>
              <a:gd name="T2" fmla="*/ 2147483647 w 252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80">
                <a:moveTo>
                  <a:pt x="0" y="0"/>
                </a:moveTo>
                <a:lnTo>
                  <a:pt x="252" y="180"/>
                </a:lnTo>
              </a:path>
            </a:pathLst>
          </a:custGeom>
          <a:noFill/>
          <a:ln w="41275">
            <a:solidFill>
              <a:srgbClr val="0000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8099" name="Oval 35"/>
          <p:cNvSpPr>
            <a:spLocks noChangeArrowheads="1"/>
          </p:cNvSpPr>
          <p:nvPr/>
        </p:nvSpPr>
        <p:spPr bwMode="auto">
          <a:xfrm>
            <a:off x="6796088" y="4700588"/>
            <a:ext cx="201612" cy="201612"/>
          </a:xfrm>
          <a:prstGeom prst="ellipse">
            <a:avLst/>
          </a:prstGeom>
          <a:solidFill>
            <a:schemeClr val="tx1"/>
          </a:solidFill>
          <a:ln w="73025">
            <a:solidFill>
              <a:srgbClr val="00CC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88100" name="Object 36"/>
          <p:cNvGraphicFramePr>
            <a:graphicFrameLocks noChangeAspect="1"/>
          </p:cNvGraphicFramePr>
          <p:nvPr/>
        </p:nvGraphicFramePr>
        <p:xfrm>
          <a:off x="5292725" y="188913"/>
          <a:ext cx="1466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" name="公式" r:id="rId19" imgW="800100" imgH="266700" progId="Equation.3">
                  <p:embed/>
                </p:oleObj>
              </mc:Choice>
              <mc:Fallback>
                <p:oleObj name="公式" r:id="rId19" imgW="800100" imgH="266700" progId="Equation.3">
                  <p:embed/>
                  <p:pic>
                    <p:nvPicPr>
                      <p:cNvPr id="0" name="图片 52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8913"/>
                        <a:ext cx="1466850" cy="6191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9" name="Object 45"/>
          <p:cNvGraphicFramePr>
            <a:graphicFrameLocks noChangeAspect="1"/>
          </p:cNvGraphicFramePr>
          <p:nvPr/>
        </p:nvGraphicFramePr>
        <p:xfrm>
          <a:off x="7653338" y="3049588"/>
          <a:ext cx="523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公式" r:id="rId21" imgW="215900" imgH="241300" progId="Equation.3">
                  <p:embed/>
                </p:oleObj>
              </mc:Choice>
              <mc:Fallback>
                <p:oleObj name="公式" r:id="rId21" imgW="215900" imgH="241300" progId="Equation.3">
                  <p:embed/>
                  <p:pic>
                    <p:nvPicPr>
                      <p:cNvPr id="0" name="图片 52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3049588"/>
                        <a:ext cx="5238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0" name="Object 46"/>
          <p:cNvGraphicFramePr>
            <a:graphicFrameLocks noChangeAspect="1"/>
          </p:cNvGraphicFramePr>
          <p:nvPr/>
        </p:nvGraphicFramePr>
        <p:xfrm>
          <a:off x="6500813" y="2835275"/>
          <a:ext cx="500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公式" r:id="rId23" imgW="266700" imgH="254000" progId="Equation.3">
                  <p:embed/>
                </p:oleObj>
              </mc:Choice>
              <mc:Fallback>
                <p:oleObj name="公式" r:id="rId23" imgW="266700" imgH="254000" progId="Equation.3">
                  <p:embed/>
                  <p:pic>
                    <p:nvPicPr>
                      <p:cNvPr id="0" name="图片 52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2835275"/>
                        <a:ext cx="5000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14" name="Group 50"/>
          <p:cNvGrpSpPr/>
          <p:nvPr/>
        </p:nvGrpSpPr>
        <p:grpSpPr bwMode="auto">
          <a:xfrm>
            <a:off x="7254875" y="3262313"/>
            <a:ext cx="609600" cy="519112"/>
            <a:chOff x="2348" y="1877"/>
            <a:chExt cx="384" cy="327"/>
          </a:xfrm>
        </p:grpSpPr>
        <p:sp>
          <p:nvSpPr>
            <p:cNvPr id="114716" name="Oval 51"/>
            <p:cNvSpPr>
              <a:spLocks noChangeArrowheads="1"/>
            </p:cNvSpPr>
            <p:nvPr/>
          </p:nvSpPr>
          <p:spPr bwMode="auto">
            <a:xfrm>
              <a:off x="2384" y="1984"/>
              <a:ext cx="172" cy="172"/>
            </a:xfrm>
            <a:prstGeom prst="ellipse">
              <a:avLst/>
            </a:prstGeom>
            <a:noFill/>
            <a:ln w="349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717" name="Text Box 52"/>
            <p:cNvSpPr txBox="1">
              <a:spLocks noChangeArrowheads="1"/>
            </p:cNvSpPr>
            <p:nvPr/>
          </p:nvSpPr>
          <p:spPr bwMode="auto">
            <a:xfrm>
              <a:off x="2348" y="1877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8117" name="Object 53"/>
          <p:cNvGraphicFramePr>
            <a:graphicFrameLocks noChangeAspect="1"/>
          </p:cNvGraphicFramePr>
          <p:nvPr/>
        </p:nvGraphicFramePr>
        <p:xfrm>
          <a:off x="6981825" y="4005263"/>
          <a:ext cx="555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公式" r:id="rId25" imgW="241300" imgH="241300" progId="Equation.3">
                  <p:embed/>
                </p:oleObj>
              </mc:Choice>
              <mc:Fallback>
                <p:oleObj name="公式" r:id="rId25" imgW="241300" imgH="241300" progId="Equation.3">
                  <p:embed/>
                  <p:pic>
                    <p:nvPicPr>
                      <p:cNvPr id="0" name="图片 52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4005263"/>
                        <a:ext cx="555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88068" grpId="0" autoUpdateAnimBg="0"/>
      <p:bldP spid="88071" grpId="0" autoUpdateAnimBg="0"/>
      <p:bldP spid="88072" grpId="0" autoUpdateAnimBg="0"/>
      <p:bldP spid="88076" grpId="0" autoUpdateAnimBg="0"/>
      <p:bldP spid="88092" grpId="0" animBg="1"/>
      <p:bldP spid="88096" grpId="0" animBg="1"/>
      <p:bldP spid="88097" grpId="0" animBg="1"/>
      <p:bldP spid="88098" grpId="0" animBg="1"/>
      <p:bldP spid="880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381000" y="639763"/>
            <a:ext cx="403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1.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磁化曲线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533400" y="1143000"/>
            <a:ext cx="6467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装置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环形螺绕环，用铁磁质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Fe,Co,Ni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）充满环内空间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4321175" y="2112963"/>
          <a:ext cx="1320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公式" r:id="rId1" imgW="1320165" imgH="812165" progId="Equation.3">
                  <p:embed/>
                </p:oleObj>
              </mc:Choice>
              <mc:Fallback>
                <p:oleObj name="公式" r:id="rId1" imgW="1320165" imgH="812165" progId="Equation.3">
                  <p:embed/>
                  <p:pic>
                    <p:nvPicPr>
                      <p:cNvPr id="0" name="图片 53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2112963"/>
                        <a:ext cx="1320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609600" y="30480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实验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测量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9111" name="Group 23"/>
          <p:cNvGrpSpPr/>
          <p:nvPr/>
        </p:nvGrpSpPr>
        <p:grpSpPr bwMode="auto">
          <a:xfrm>
            <a:off x="1476375" y="3644900"/>
            <a:ext cx="2940050" cy="900113"/>
            <a:chOff x="576" y="2494"/>
            <a:chExt cx="1852" cy="567"/>
          </a:xfrm>
        </p:grpSpPr>
        <p:graphicFrame>
          <p:nvGraphicFramePr>
            <p:cNvPr id="115777" name="Object 24"/>
            <p:cNvGraphicFramePr>
              <a:graphicFrameLocks noChangeAspect="1"/>
            </p:cNvGraphicFramePr>
            <p:nvPr/>
          </p:nvGraphicFramePr>
          <p:xfrm>
            <a:off x="1068" y="2494"/>
            <a:ext cx="1360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1" name="公式" r:id="rId3" imgW="2159000" imgH="901700" progId="Equation.3">
                    <p:embed/>
                  </p:oleObj>
                </mc:Choice>
                <mc:Fallback>
                  <p:oleObj name="公式" r:id="rId3" imgW="2159000" imgH="901700" progId="Equation.3">
                    <p:embed/>
                    <p:pic>
                      <p:nvPicPr>
                        <p:cNvPr id="0" name="图片 53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494"/>
                          <a:ext cx="1360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78" name="Text Box 25"/>
            <p:cNvSpPr txBox="1">
              <a:spLocks noChangeArrowheads="1"/>
            </p:cNvSpPr>
            <p:nvPr/>
          </p:nvSpPr>
          <p:spPr bwMode="auto">
            <a:xfrm>
              <a:off x="576" y="2601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由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9114" name="Group 26"/>
          <p:cNvGrpSpPr/>
          <p:nvPr/>
        </p:nvGrpSpPr>
        <p:grpSpPr bwMode="auto">
          <a:xfrm>
            <a:off x="1331913" y="5589588"/>
            <a:ext cx="4198937" cy="946150"/>
            <a:chOff x="1104" y="3676"/>
            <a:chExt cx="2645" cy="596"/>
          </a:xfrm>
        </p:grpSpPr>
        <p:sp>
          <p:nvSpPr>
            <p:cNvPr id="115774" name="Text Box 27"/>
            <p:cNvSpPr txBox="1">
              <a:spLocks noChangeArrowheads="1"/>
            </p:cNvSpPr>
            <p:nvPr/>
          </p:nvSpPr>
          <p:spPr bwMode="auto">
            <a:xfrm>
              <a:off x="1104" y="3676"/>
              <a:ext cx="264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铁磁质的     不是常数，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它是     的函数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5775" name="Object 28"/>
            <p:cNvGraphicFramePr>
              <a:graphicFrameLocks noChangeAspect="1"/>
            </p:cNvGraphicFramePr>
            <p:nvPr/>
          </p:nvGraphicFramePr>
          <p:xfrm>
            <a:off x="1857" y="3996"/>
            <a:ext cx="23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2" name="公式" r:id="rId5" imgW="368300" imgH="330200" progId="Equation.3">
                    <p:embed/>
                  </p:oleObj>
                </mc:Choice>
                <mc:Fallback>
                  <p:oleObj name="公式" r:id="rId5" imgW="368300" imgH="330200" progId="Equation.3">
                    <p:embed/>
                    <p:pic>
                      <p:nvPicPr>
                        <p:cNvPr id="0" name="图片 53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3996"/>
                          <a:ext cx="23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76" name="Object 29"/>
            <p:cNvGraphicFramePr>
              <a:graphicFrameLocks noChangeAspect="1"/>
            </p:cNvGraphicFramePr>
            <p:nvPr/>
          </p:nvGraphicFramePr>
          <p:xfrm>
            <a:off x="2337" y="3683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3" name="公式" r:id="rId7" imgW="355600" imgH="419100" progId="Equation.3">
                    <p:embed/>
                  </p:oleObj>
                </mc:Choice>
                <mc:Fallback>
                  <p:oleObj name="公式" r:id="rId7" imgW="355600" imgH="419100" progId="Equation.3">
                    <p:embed/>
                    <p:pic>
                      <p:nvPicPr>
                        <p:cNvPr id="0" name="图片 53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3683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228600" y="1524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 铁磁质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533400" y="2057400"/>
            <a:ext cx="472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原理：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励磁电流为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; 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根据安培定理得：</a:t>
            </a:r>
            <a:endParaRPr kumimoji="1" lang="zh-CN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89166" name="Group 78"/>
          <p:cNvGrpSpPr/>
          <p:nvPr/>
        </p:nvGrpSpPr>
        <p:grpSpPr bwMode="auto">
          <a:xfrm>
            <a:off x="6400800" y="307975"/>
            <a:ext cx="2322513" cy="2968625"/>
            <a:chOff x="4032" y="194"/>
            <a:chExt cx="1463" cy="1870"/>
          </a:xfrm>
        </p:grpSpPr>
        <p:sp>
          <p:nvSpPr>
            <p:cNvPr id="115744" name="AutoShape 33"/>
            <p:cNvSpPr>
              <a:spLocks noChangeArrowheads="1"/>
            </p:cNvSpPr>
            <p:nvPr/>
          </p:nvSpPr>
          <p:spPr bwMode="auto">
            <a:xfrm>
              <a:off x="4062" y="624"/>
              <a:ext cx="1392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166 h 21600"/>
                <a:gd name="T26" fmla="*/ 18434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14" y="10800"/>
                  </a:moveTo>
                  <a:cubicBezTo>
                    <a:pt x="2514" y="15376"/>
                    <a:pt x="6224" y="19086"/>
                    <a:pt x="10800" y="19086"/>
                  </a:cubicBezTo>
                  <a:cubicBezTo>
                    <a:pt x="15376" y="19086"/>
                    <a:pt x="19086" y="15376"/>
                    <a:pt x="19086" y="10800"/>
                  </a:cubicBezTo>
                  <a:cubicBezTo>
                    <a:pt x="19086" y="6224"/>
                    <a:pt x="15376" y="2514"/>
                    <a:pt x="10800" y="2514"/>
                  </a:cubicBezTo>
                  <a:cubicBezTo>
                    <a:pt x="6224" y="2514"/>
                    <a:pt x="2514" y="6224"/>
                    <a:pt x="2514" y="10800"/>
                  </a:cubicBezTo>
                  <a:close/>
                </a:path>
              </a:pathLst>
            </a:custGeom>
            <a:solidFill>
              <a:srgbClr val="33CCCC">
                <a:alpha val="50195"/>
              </a:srgbClr>
            </a:solidFill>
            <a:ln w="44450">
              <a:solidFill>
                <a:srgbClr val="993366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5" name="Freeform 34"/>
            <p:cNvSpPr/>
            <p:nvPr/>
          </p:nvSpPr>
          <p:spPr bwMode="auto">
            <a:xfrm>
              <a:off x="4325" y="731"/>
              <a:ext cx="217" cy="185"/>
            </a:xfrm>
            <a:custGeom>
              <a:avLst/>
              <a:gdLst>
                <a:gd name="T0" fmla="*/ 76 w 217"/>
                <a:gd name="T1" fmla="*/ 0 h 185"/>
                <a:gd name="T2" fmla="*/ 20 w 217"/>
                <a:gd name="T3" fmla="*/ 32 h 185"/>
                <a:gd name="T4" fmla="*/ 196 w 217"/>
                <a:gd name="T5" fmla="*/ 160 h 185"/>
                <a:gd name="T6" fmla="*/ 148 w 217"/>
                <a:gd name="T7" fmla="*/ 184 h 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7" h="185">
                  <a:moveTo>
                    <a:pt x="76" y="0"/>
                  </a:moveTo>
                  <a:cubicBezTo>
                    <a:pt x="67" y="5"/>
                    <a:pt x="0" y="5"/>
                    <a:pt x="20" y="32"/>
                  </a:cubicBezTo>
                  <a:cubicBezTo>
                    <a:pt x="40" y="59"/>
                    <a:pt x="175" y="135"/>
                    <a:pt x="196" y="160"/>
                  </a:cubicBezTo>
                  <a:cubicBezTo>
                    <a:pt x="217" y="185"/>
                    <a:pt x="158" y="179"/>
                    <a:pt x="148" y="184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6" name="Freeform 35"/>
            <p:cNvSpPr/>
            <p:nvPr/>
          </p:nvSpPr>
          <p:spPr bwMode="auto">
            <a:xfrm>
              <a:off x="4144" y="899"/>
              <a:ext cx="249" cy="153"/>
            </a:xfrm>
            <a:custGeom>
              <a:avLst/>
              <a:gdLst>
                <a:gd name="T0" fmla="*/ 80 w 249"/>
                <a:gd name="T1" fmla="*/ 1 h 153"/>
                <a:gd name="T2" fmla="*/ 24 w 249"/>
                <a:gd name="T3" fmla="*/ 17 h 153"/>
                <a:gd name="T4" fmla="*/ 224 w 249"/>
                <a:gd name="T5" fmla="*/ 105 h 153"/>
                <a:gd name="T6" fmla="*/ 176 w 24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9" h="153">
                  <a:moveTo>
                    <a:pt x="80" y="1"/>
                  </a:moveTo>
                  <a:cubicBezTo>
                    <a:pt x="71" y="4"/>
                    <a:pt x="0" y="0"/>
                    <a:pt x="24" y="17"/>
                  </a:cubicBezTo>
                  <a:cubicBezTo>
                    <a:pt x="48" y="34"/>
                    <a:pt x="199" y="82"/>
                    <a:pt x="224" y="105"/>
                  </a:cubicBezTo>
                  <a:cubicBezTo>
                    <a:pt x="249" y="128"/>
                    <a:pt x="186" y="143"/>
                    <a:pt x="176" y="153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7" name="Freeform 36"/>
            <p:cNvSpPr/>
            <p:nvPr/>
          </p:nvSpPr>
          <p:spPr bwMode="auto">
            <a:xfrm>
              <a:off x="4049" y="1124"/>
              <a:ext cx="227" cy="160"/>
            </a:xfrm>
            <a:custGeom>
              <a:avLst/>
              <a:gdLst>
                <a:gd name="T0" fmla="*/ 23 w 227"/>
                <a:gd name="T1" fmla="*/ 0 h 160"/>
                <a:gd name="T2" fmla="*/ 23 w 227"/>
                <a:gd name="T3" fmla="*/ 104 h 160"/>
                <a:gd name="T4" fmla="*/ 159 w 227"/>
                <a:gd name="T5" fmla="*/ 70 h 160"/>
                <a:gd name="T6" fmla="*/ 223 w 227"/>
                <a:gd name="T7" fmla="*/ 96 h 160"/>
                <a:gd name="T8" fmla="*/ 183 w 227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7" h="160">
                  <a:moveTo>
                    <a:pt x="23" y="0"/>
                  </a:moveTo>
                  <a:cubicBezTo>
                    <a:pt x="24" y="17"/>
                    <a:pt x="0" y="92"/>
                    <a:pt x="23" y="104"/>
                  </a:cubicBezTo>
                  <a:cubicBezTo>
                    <a:pt x="46" y="116"/>
                    <a:pt x="126" y="71"/>
                    <a:pt x="159" y="70"/>
                  </a:cubicBezTo>
                  <a:cubicBezTo>
                    <a:pt x="192" y="69"/>
                    <a:pt x="219" y="81"/>
                    <a:pt x="223" y="96"/>
                  </a:cubicBezTo>
                  <a:cubicBezTo>
                    <a:pt x="227" y="111"/>
                    <a:pt x="191" y="147"/>
                    <a:pt x="183" y="160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8" name="Freeform 37"/>
            <p:cNvSpPr/>
            <p:nvPr/>
          </p:nvSpPr>
          <p:spPr bwMode="auto">
            <a:xfrm>
              <a:off x="4032" y="1426"/>
              <a:ext cx="252" cy="82"/>
            </a:xfrm>
            <a:custGeom>
              <a:avLst/>
              <a:gdLst>
                <a:gd name="T0" fmla="*/ 24 w 252"/>
                <a:gd name="T1" fmla="*/ 2 h 82"/>
                <a:gd name="T2" fmla="*/ 32 w 252"/>
                <a:gd name="T3" fmla="*/ 82 h 82"/>
                <a:gd name="T4" fmla="*/ 216 w 252"/>
                <a:gd name="T5" fmla="*/ 2 h 82"/>
                <a:gd name="T6" fmla="*/ 246 w 252"/>
                <a:gd name="T7" fmla="*/ 73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82">
                  <a:moveTo>
                    <a:pt x="24" y="2"/>
                  </a:moveTo>
                  <a:cubicBezTo>
                    <a:pt x="25" y="17"/>
                    <a:pt x="0" y="82"/>
                    <a:pt x="32" y="82"/>
                  </a:cubicBezTo>
                  <a:cubicBezTo>
                    <a:pt x="64" y="82"/>
                    <a:pt x="180" y="4"/>
                    <a:pt x="216" y="2"/>
                  </a:cubicBezTo>
                  <a:cubicBezTo>
                    <a:pt x="252" y="0"/>
                    <a:pt x="240" y="58"/>
                    <a:pt x="246" y="73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9" name="Freeform 38"/>
            <p:cNvSpPr/>
            <p:nvPr/>
          </p:nvSpPr>
          <p:spPr bwMode="auto">
            <a:xfrm>
              <a:off x="4136" y="1586"/>
              <a:ext cx="208" cy="147"/>
            </a:xfrm>
            <a:custGeom>
              <a:avLst/>
              <a:gdLst>
                <a:gd name="T0" fmla="*/ 0 w 208"/>
                <a:gd name="T1" fmla="*/ 90 h 147"/>
                <a:gd name="T2" fmla="*/ 98 w 208"/>
                <a:gd name="T3" fmla="*/ 134 h 147"/>
                <a:gd name="T4" fmla="*/ 160 w 208"/>
                <a:gd name="T5" fmla="*/ 10 h 147"/>
                <a:gd name="T6" fmla="*/ 208 w 208"/>
                <a:gd name="T7" fmla="*/ 74 h 1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147">
                  <a:moveTo>
                    <a:pt x="0" y="90"/>
                  </a:moveTo>
                  <a:cubicBezTo>
                    <a:pt x="16" y="96"/>
                    <a:pt x="71" y="147"/>
                    <a:pt x="98" y="134"/>
                  </a:cubicBezTo>
                  <a:cubicBezTo>
                    <a:pt x="125" y="121"/>
                    <a:pt x="142" y="20"/>
                    <a:pt x="160" y="10"/>
                  </a:cubicBezTo>
                  <a:cubicBezTo>
                    <a:pt x="178" y="0"/>
                    <a:pt x="198" y="61"/>
                    <a:pt x="208" y="74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0" name="Freeform 39"/>
            <p:cNvSpPr/>
            <p:nvPr/>
          </p:nvSpPr>
          <p:spPr bwMode="auto">
            <a:xfrm>
              <a:off x="5072" y="1724"/>
              <a:ext cx="163" cy="176"/>
            </a:xfrm>
            <a:custGeom>
              <a:avLst/>
              <a:gdLst>
                <a:gd name="T0" fmla="*/ 64 w 163"/>
                <a:gd name="T1" fmla="*/ 0 h 176"/>
                <a:gd name="T2" fmla="*/ 8 w 163"/>
                <a:gd name="T3" fmla="*/ 24 h 176"/>
                <a:gd name="T4" fmla="*/ 112 w 163"/>
                <a:gd name="T5" fmla="*/ 104 h 176"/>
                <a:gd name="T6" fmla="*/ 160 w 163"/>
                <a:gd name="T7" fmla="*/ 144 h 176"/>
                <a:gd name="T8" fmla="*/ 128 w 163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76">
                  <a:moveTo>
                    <a:pt x="64" y="0"/>
                  </a:moveTo>
                  <a:cubicBezTo>
                    <a:pt x="55" y="4"/>
                    <a:pt x="0" y="7"/>
                    <a:pt x="8" y="24"/>
                  </a:cubicBezTo>
                  <a:cubicBezTo>
                    <a:pt x="16" y="41"/>
                    <a:pt x="87" y="84"/>
                    <a:pt x="112" y="104"/>
                  </a:cubicBezTo>
                  <a:cubicBezTo>
                    <a:pt x="137" y="124"/>
                    <a:pt x="157" y="132"/>
                    <a:pt x="160" y="144"/>
                  </a:cubicBezTo>
                  <a:cubicBezTo>
                    <a:pt x="163" y="156"/>
                    <a:pt x="135" y="169"/>
                    <a:pt x="128" y="176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1" name="Freeform 40"/>
            <p:cNvSpPr/>
            <p:nvPr/>
          </p:nvSpPr>
          <p:spPr bwMode="auto">
            <a:xfrm>
              <a:off x="5169" y="1580"/>
              <a:ext cx="239" cy="184"/>
            </a:xfrm>
            <a:custGeom>
              <a:avLst/>
              <a:gdLst>
                <a:gd name="T0" fmla="*/ 79 w 239"/>
                <a:gd name="T1" fmla="*/ 0 h 184"/>
                <a:gd name="T2" fmla="*/ 23 w 239"/>
                <a:gd name="T3" fmla="*/ 48 h 184"/>
                <a:gd name="T4" fmla="*/ 215 w 239"/>
                <a:gd name="T5" fmla="*/ 128 h 184"/>
                <a:gd name="T6" fmla="*/ 167 w 239"/>
                <a:gd name="T7" fmla="*/ 184 h 1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184">
                  <a:moveTo>
                    <a:pt x="79" y="0"/>
                  </a:moveTo>
                  <a:cubicBezTo>
                    <a:pt x="70" y="8"/>
                    <a:pt x="0" y="27"/>
                    <a:pt x="23" y="48"/>
                  </a:cubicBezTo>
                  <a:cubicBezTo>
                    <a:pt x="46" y="69"/>
                    <a:pt x="191" y="105"/>
                    <a:pt x="215" y="128"/>
                  </a:cubicBezTo>
                  <a:cubicBezTo>
                    <a:pt x="239" y="151"/>
                    <a:pt x="177" y="172"/>
                    <a:pt x="167" y="184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2" name="Freeform 41"/>
            <p:cNvSpPr/>
            <p:nvPr/>
          </p:nvSpPr>
          <p:spPr bwMode="auto">
            <a:xfrm>
              <a:off x="5257" y="1267"/>
              <a:ext cx="238" cy="65"/>
            </a:xfrm>
            <a:custGeom>
              <a:avLst/>
              <a:gdLst>
                <a:gd name="T0" fmla="*/ 23 w 238"/>
                <a:gd name="T1" fmla="*/ 5 h 65"/>
                <a:gd name="T2" fmla="*/ 31 w 238"/>
                <a:gd name="T3" fmla="*/ 57 h 65"/>
                <a:gd name="T4" fmla="*/ 207 w 238"/>
                <a:gd name="T5" fmla="*/ 1 h 65"/>
                <a:gd name="T6" fmla="*/ 215 w 238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8" h="65">
                  <a:moveTo>
                    <a:pt x="23" y="5"/>
                  </a:moveTo>
                  <a:cubicBezTo>
                    <a:pt x="24" y="14"/>
                    <a:pt x="0" y="58"/>
                    <a:pt x="31" y="57"/>
                  </a:cubicBezTo>
                  <a:cubicBezTo>
                    <a:pt x="62" y="56"/>
                    <a:pt x="176" y="0"/>
                    <a:pt x="207" y="1"/>
                  </a:cubicBezTo>
                  <a:cubicBezTo>
                    <a:pt x="238" y="2"/>
                    <a:pt x="213" y="52"/>
                    <a:pt x="215" y="65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3" name="Freeform 42"/>
            <p:cNvSpPr/>
            <p:nvPr/>
          </p:nvSpPr>
          <p:spPr bwMode="auto">
            <a:xfrm>
              <a:off x="5031" y="723"/>
              <a:ext cx="144" cy="226"/>
            </a:xfrm>
            <a:custGeom>
              <a:avLst/>
              <a:gdLst>
                <a:gd name="T0" fmla="*/ 0 w 144"/>
                <a:gd name="T1" fmla="*/ 156 h 226"/>
                <a:gd name="T2" fmla="*/ 32 w 144"/>
                <a:gd name="T3" fmla="*/ 200 h 226"/>
                <a:gd name="T4" fmla="*/ 120 w 144"/>
                <a:gd name="T5" fmla="*/ 0 h 226"/>
                <a:gd name="T6" fmla="*/ 144 w 144"/>
                <a:gd name="T7" fmla="*/ 48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226">
                  <a:moveTo>
                    <a:pt x="0" y="156"/>
                  </a:moveTo>
                  <a:cubicBezTo>
                    <a:pt x="5" y="163"/>
                    <a:pt x="12" y="226"/>
                    <a:pt x="32" y="200"/>
                  </a:cubicBezTo>
                  <a:cubicBezTo>
                    <a:pt x="52" y="174"/>
                    <a:pt x="101" y="25"/>
                    <a:pt x="120" y="0"/>
                  </a:cubicBezTo>
                  <a:cubicBezTo>
                    <a:pt x="144" y="8"/>
                    <a:pt x="131" y="33"/>
                    <a:pt x="144" y="48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4" name="Freeform 43"/>
            <p:cNvSpPr/>
            <p:nvPr/>
          </p:nvSpPr>
          <p:spPr bwMode="auto">
            <a:xfrm>
              <a:off x="5117" y="819"/>
              <a:ext cx="195" cy="204"/>
            </a:xfrm>
            <a:custGeom>
              <a:avLst/>
              <a:gdLst>
                <a:gd name="T0" fmla="*/ 3 w 195"/>
                <a:gd name="T1" fmla="*/ 129 h 204"/>
                <a:gd name="T2" fmla="*/ 27 w 195"/>
                <a:gd name="T3" fmla="*/ 185 h 204"/>
                <a:gd name="T4" fmla="*/ 163 w 195"/>
                <a:gd name="T5" fmla="*/ 17 h 204"/>
                <a:gd name="T6" fmla="*/ 195 w 195"/>
                <a:gd name="T7" fmla="*/ 81 h 2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5" h="204">
                  <a:moveTo>
                    <a:pt x="3" y="129"/>
                  </a:moveTo>
                  <a:cubicBezTo>
                    <a:pt x="8" y="140"/>
                    <a:pt x="0" y="204"/>
                    <a:pt x="27" y="185"/>
                  </a:cubicBezTo>
                  <a:cubicBezTo>
                    <a:pt x="54" y="166"/>
                    <a:pt x="135" y="34"/>
                    <a:pt x="163" y="17"/>
                  </a:cubicBezTo>
                  <a:cubicBezTo>
                    <a:pt x="191" y="0"/>
                    <a:pt x="188" y="68"/>
                    <a:pt x="195" y="81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5" name="Freeform 44"/>
            <p:cNvSpPr/>
            <p:nvPr/>
          </p:nvSpPr>
          <p:spPr bwMode="auto">
            <a:xfrm>
              <a:off x="5224" y="1012"/>
              <a:ext cx="192" cy="152"/>
            </a:xfrm>
            <a:custGeom>
              <a:avLst/>
              <a:gdLst>
                <a:gd name="T0" fmla="*/ 0 w 192"/>
                <a:gd name="T1" fmla="*/ 104 h 152"/>
                <a:gd name="T2" fmla="*/ 40 w 192"/>
                <a:gd name="T3" fmla="*/ 136 h 152"/>
                <a:gd name="T4" fmla="*/ 168 w 192"/>
                <a:gd name="T5" fmla="*/ 8 h 152"/>
                <a:gd name="T6" fmla="*/ 184 w 192"/>
                <a:gd name="T7" fmla="*/ 88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52">
                  <a:moveTo>
                    <a:pt x="0" y="104"/>
                  </a:moveTo>
                  <a:cubicBezTo>
                    <a:pt x="7" y="109"/>
                    <a:pt x="12" y="152"/>
                    <a:pt x="40" y="136"/>
                  </a:cubicBezTo>
                  <a:cubicBezTo>
                    <a:pt x="68" y="120"/>
                    <a:pt x="144" y="16"/>
                    <a:pt x="168" y="8"/>
                  </a:cubicBezTo>
                  <a:cubicBezTo>
                    <a:pt x="192" y="0"/>
                    <a:pt x="181" y="71"/>
                    <a:pt x="184" y="88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6" name="Freeform 45"/>
            <p:cNvSpPr/>
            <p:nvPr/>
          </p:nvSpPr>
          <p:spPr bwMode="auto">
            <a:xfrm>
              <a:off x="4728" y="1833"/>
              <a:ext cx="76" cy="229"/>
            </a:xfrm>
            <a:custGeom>
              <a:avLst/>
              <a:gdLst>
                <a:gd name="T0" fmla="*/ 76 w 76"/>
                <a:gd name="T1" fmla="*/ 0 h 229"/>
                <a:gd name="T2" fmla="*/ 40 w 76"/>
                <a:gd name="T3" fmla="*/ 64 h 229"/>
                <a:gd name="T4" fmla="*/ 64 w 76"/>
                <a:gd name="T5" fmla="*/ 203 h 229"/>
                <a:gd name="T6" fmla="*/ 0 w 76"/>
                <a:gd name="T7" fmla="*/ 219 h 2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229">
                  <a:moveTo>
                    <a:pt x="76" y="0"/>
                  </a:moveTo>
                  <a:cubicBezTo>
                    <a:pt x="58" y="19"/>
                    <a:pt x="42" y="30"/>
                    <a:pt x="40" y="64"/>
                  </a:cubicBezTo>
                  <a:cubicBezTo>
                    <a:pt x="38" y="98"/>
                    <a:pt x="71" y="177"/>
                    <a:pt x="64" y="203"/>
                  </a:cubicBezTo>
                  <a:cubicBezTo>
                    <a:pt x="57" y="229"/>
                    <a:pt x="13" y="216"/>
                    <a:pt x="0" y="219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7" name="Freeform 46"/>
            <p:cNvSpPr/>
            <p:nvPr/>
          </p:nvSpPr>
          <p:spPr bwMode="auto">
            <a:xfrm>
              <a:off x="4504" y="1799"/>
              <a:ext cx="144" cy="265"/>
            </a:xfrm>
            <a:custGeom>
              <a:avLst/>
              <a:gdLst>
                <a:gd name="T0" fmla="*/ 144 w 144"/>
                <a:gd name="T1" fmla="*/ 61 h 265"/>
                <a:gd name="T2" fmla="*/ 72 w 144"/>
                <a:gd name="T3" fmla="*/ 29 h 265"/>
                <a:gd name="T4" fmla="*/ 64 w 144"/>
                <a:gd name="T5" fmla="*/ 237 h 265"/>
                <a:gd name="T6" fmla="*/ 0 w 144"/>
                <a:gd name="T7" fmla="*/ 197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265">
                  <a:moveTo>
                    <a:pt x="144" y="61"/>
                  </a:moveTo>
                  <a:cubicBezTo>
                    <a:pt x="131" y="56"/>
                    <a:pt x="85" y="0"/>
                    <a:pt x="72" y="29"/>
                  </a:cubicBezTo>
                  <a:cubicBezTo>
                    <a:pt x="59" y="58"/>
                    <a:pt x="76" y="209"/>
                    <a:pt x="64" y="237"/>
                  </a:cubicBezTo>
                  <a:cubicBezTo>
                    <a:pt x="52" y="265"/>
                    <a:pt x="13" y="205"/>
                    <a:pt x="0" y="197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8" name="Freeform 47"/>
            <p:cNvSpPr/>
            <p:nvPr/>
          </p:nvSpPr>
          <p:spPr bwMode="auto">
            <a:xfrm>
              <a:off x="4304" y="1713"/>
              <a:ext cx="160" cy="250"/>
            </a:xfrm>
            <a:custGeom>
              <a:avLst/>
              <a:gdLst>
                <a:gd name="T0" fmla="*/ 160 w 160"/>
                <a:gd name="T1" fmla="*/ 67 h 250"/>
                <a:gd name="T2" fmla="*/ 120 w 160"/>
                <a:gd name="T3" fmla="*/ 27 h 250"/>
                <a:gd name="T4" fmla="*/ 56 w 160"/>
                <a:gd name="T5" fmla="*/ 227 h 250"/>
                <a:gd name="T6" fmla="*/ 0 w 160"/>
                <a:gd name="T7" fmla="*/ 163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" h="250">
                  <a:moveTo>
                    <a:pt x="160" y="67"/>
                  </a:moveTo>
                  <a:cubicBezTo>
                    <a:pt x="152" y="60"/>
                    <a:pt x="137" y="0"/>
                    <a:pt x="120" y="27"/>
                  </a:cubicBezTo>
                  <a:cubicBezTo>
                    <a:pt x="103" y="54"/>
                    <a:pt x="76" y="204"/>
                    <a:pt x="56" y="227"/>
                  </a:cubicBezTo>
                  <a:cubicBezTo>
                    <a:pt x="36" y="250"/>
                    <a:pt x="12" y="176"/>
                    <a:pt x="0" y="163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9" name="Freeform 48"/>
            <p:cNvSpPr/>
            <p:nvPr/>
          </p:nvSpPr>
          <p:spPr bwMode="auto">
            <a:xfrm>
              <a:off x="4917" y="626"/>
              <a:ext cx="104" cy="277"/>
            </a:xfrm>
            <a:custGeom>
              <a:avLst/>
              <a:gdLst>
                <a:gd name="T0" fmla="*/ 104 w 104"/>
                <a:gd name="T1" fmla="*/ 49 h 277"/>
                <a:gd name="T2" fmla="*/ 48 w 104"/>
                <a:gd name="T3" fmla="*/ 33 h 277"/>
                <a:gd name="T4" fmla="*/ 64 w 104"/>
                <a:gd name="T5" fmla="*/ 249 h 277"/>
                <a:gd name="T6" fmla="*/ 0 w 104"/>
                <a:gd name="T7" fmla="*/ 201 h 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277">
                  <a:moveTo>
                    <a:pt x="104" y="49"/>
                  </a:moveTo>
                  <a:cubicBezTo>
                    <a:pt x="95" y="48"/>
                    <a:pt x="55" y="0"/>
                    <a:pt x="48" y="33"/>
                  </a:cubicBezTo>
                  <a:cubicBezTo>
                    <a:pt x="41" y="66"/>
                    <a:pt x="72" y="221"/>
                    <a:pt x="64" y="249"/>
                  </a:cubicBezTo>
                  <a:cubicBezTo>
                    <a:pt x="56" y="277"/>
                    <a:pt x="13" y="211"/>
                    <a:pt x="0" y="201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0" name="Line 49"/>
            <p:cNvSpPr>
              <a:spLocks noChangeShapeType="1"/>
            </p:cNvSpPr>
            <p:nvPr/>
          </p:nvSpPr>
          <p:spPr bwMode="auto">
            <a:xfrm flipV="1">
              <a:off x="4877" y="260"/>
              <a:ext cx="0" cy="384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1" name="Line 50"/>
            <p:cNvSpPr>
              <a:spLocks noChangeShapeType="1"/>
            </p:cNvSpPr>
            <p:nvPr/>
          </p:nvSpPr>
          <p:spPr bwMode="auto">
            <a:xfrm flipV="1">
              <a:off x="4595" y="260"/>
              <a:ext cx="0" cy="576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2" name="Freeform 51"/>
            <p:cNvSpPr/>
            <p:nvPr/>
          </p:nvSpPr>
          <p:spPr bwMode="auto">
            <a:xfrm>
              <a:off x="4940" y="1804"/>
              <a:ext cx="96" cy="208"/>
            </a:xfrm>
            <a:custGeom>
              <a:avLst/>
              <a:gdLst>
                <a:gd name="T0" fmla="*/ 60 w 96"/>
                <a:gd name="T1" fmla="*/ 0 h 208"/>
                <a:gd name="T2" fmla="*/ 4 w 96"/>
                <a:gd name="T3" fmla="*/ 64 h 208"/>
                <a:gd name="T4" fmla="*/ 83 w 96"/>
                <a:gd name="T5" fmla="*/ 136 h 208"/>
                <a:gd name="T6" fmla="*/ 84 w 96"/>
                <a:gd name="T7" fmla="*/ 176 h 208"/>
                <a:gd name="T8" fmla="*/ 44 w 96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208">
                  <a:moveTo>
                    <a:pt x="60" y="0"/>
                  </a:moveTo>
                  <a:cubicBezTo>
                    <a:pt x="51" y="12"/>
                    <a:pt x="0" y="41"/>
                    <a:pt x="4" y="64"/>
                  </a:cubicBezTo>
                  <a:cubicBezTo>
                    <a:pt x="8" y="87"/>
                    <a:pt x="70" y="117"/>
                    <a:pt x="83" y="136"/>
                  </a:cubicBezTo>
                  <a:cubicBezTo>
                    <a:pt x="96" y="155"/>
                    <a:pt x="90" y="164"/>
                    <a:pt x="84" y="176"/>
                  </a:cubicBezTo>
                  <a:cubicBezTo>
                    <a:pt x="78" y="188"/>
                    <a:pt x="52" y="201"/>
                    <a:pt x="44" y="208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3" name="Freeform 52"/>
            <p:cNvSpPr/>
            <p:nvPr/>
          </p:nvSpPr>
          <p:spPr bwMode="auto">
            <a:xfrm>
              <a:off x="5227" y="1436"/>
              <a:ext cx="258" cy="152"/>
            </a:xfrm>
            <a:custGeom>
              <a:avLst/>
              <a:gdLst>
                <a:gd name="T0" fmla="*/ 53 w 258"/>
                <a:gd name="T1" fmla="*/ 0 h 152"/>
                <a:gd name="T2" fmla="*/ 29 w 258"/>
                <a:gd name="T3" fmla="*/ 48 h 152"/>
                <a:gd name="T4" fmla="*/ 229 w 258"/>
                <a:gd name="T5" fmla="*/ 104 h 152"/>
                <a:gd name="T6" fmla="*/ 205 w 258"/>
                <a:gd name="T7" fmla="*/ 152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8" h="152">
                  <a:moveTo>
                    <a:pt x="53" y="0"/>
                  </a:moveTo>
                  <a:cubicBezTo>
                    <a:pt x="48" y="8"/>
                    <a:pt x="0" y="31"/>
                    <a:pt x="29" y="48"/>
                  </a:cubicBezTo>
                  <a:cubicBezTo>
                    <a:pt x="58" y="65"/>
                    <a:pt x="200" y="87"/>
                    <a:pt x="229" y="104"/>
                  </a:cubicBezTo>
                  <a:cubicBezTo>
                    <a:pt x="258" y="121"/>
                    <a:pt x="210" y="142"/>
                    <a:pt x="205" y="152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5764" name="Group 53"/>
            <p:cNvGrpSpPr/>
            <p:nvPr/>
          </p:nvGrpSpPr>
          <p:grpSpPr bwMode="auto">
            <a:xfrm>
              <a:off x="4365" y="1326"/>
              <a:ext cx="387" cy="528"/>
              <a:chOff x="4365" y="1326"/>
              <a:chExt cx="387" cy="528"/>
            </a:xfrm>
          </p:grpSpPr>
          <p:sp>
            <p:nvSpPr>
              <p:cNvPr id="115772" name="Line 54"/>
              <p:cNvSpPr>
                <a:spLocks noChangeShapeType="1"/>
              </p:cNvSpPr>
              <p:nvPr/>
            </p:nvSpPr>
            <p:spPr bwMode="auto">
              <a:xfrm flipH="1">
                <a:off x="4365" y="1326"/>
                <a:ext cx="384" cy="52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5773" name="Object 55"/>
              <p:cNvGraphicFramePr>
                <a:graphicFrameLocks noChangeAspect="1"/>
              </p:cNvGraphicFramePr>
              <p:nvPr/>
            </p:nvGraphicFramePr>
            <p:xfrm>
              <a:off x="4568" y="1552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24" name="公式" r:id="rId9" imgW="292100" imgH="292100" progId="Equation.3">
                      <p:embed/>
                    </p:oleObj>
                  </mc:Choice>
                  <mc:Fallback>
                    <p:oleObj name="公式" r:id="rId9" imgW="292100" imgH="292100" progId="Equation.3">
                      <p:embed/>
                      <p:pic>
                        <p:nvPicPr>
                          <p:cNvPr id="0" name="图片 533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1552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5765" name="Object 56"/>
            <p:cNvGraphicFramePr>
              <a:graphicFrameLocks noChangeAspect="1"/>
            </p:cNvGraphicFramePr>
            <p:nvPr/>
          </p:nvGraphicFramePr>
          <p:xfrm>
            <a:off x="4399" y="240"/>
            <a:ext cx="14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5" name="公式" r:id="rId11" imgW="228600" imgH="292100" progId="Equation.3">
                    <p:embed/>
                  </p:oleObj>
                </mc:Choice>
                <mc:Fallback>
                  <p:oleObj name="公式" r:id="rId11" imgW="228600" imgH="292100" progId="Equation.3">
                    <p:embed/>
                    <p:pic>
                      <p:nvPicPr>
                        <p:cNvPr id="0" name="图片 53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240"/>
                          <a:ext cx="14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66" name="Object 57"/>
            <p:cNvGraphicFramePr>
              <a:graphicFrameLocks noChangeAspect="1"/>
            </p:cNvGraphicFramePr>
            <p:nvPr/>
          </p:nvGraphicFramePr>
          <p:xfrm>
            <a:off x="4943" y="194"/>
            <a:ext cx="14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6" name="公式" r:id="rId13" imgW="228600" imgH="292100" progId="Equation.3">
                    <p:embed/>
                  </p:oleObj>
                </mc:Choice>
                <mc:Fallback>
                  <p:oleObj name="公式" r:id="rId13" imgW="228600" imgH="292100" progId="Equation.3">
                    <p:embed/>
                    <p:pic>
                      <p:nvPicPr>
                        <p:cNvPr id="0" name="图片 53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194"/>
                          <a:ext cx="14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67" name="Line 58"/>
            <p:cNvSpPr>
              <a:spLocks noChangeShapeType="1"/>
            </p:cNvSpPr>
            <p:nvPr/>
          </p:nvSpPr>
          <p:spPr bwMode="auto">
            <a:xfrm>
              <a:off x="4592" y="303"/>
              <a:ext cx="0" cy="240"/>
            </a:xfrm>
            <a:prstGeom prst="line">
              <a:avLst/>
            </a:prstGeom>
            <a:noFill/>
            <a:ln w="41275">
              <a:solidFill>
                <a:schemeClr val="folHlink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8" name="Line 59"/>
            <p:cNvSpPr>
              <a:spLocks noChangeShapeType="1"/>
            </p:cNvSpPr>
            <p:nvPr/>
          </p:nvSpPr>
          <p:spPr bwMode="auto">
            <a:xfrm flipV="1">
              <a:off x="4875" y="303"/>
              <a:ext cx="0" cy="240"/>
            </a:xfrm>
            <a:prstGeom prst="line">
              <a:avLst/>
            </a:prstGeom>
            <a:noFill/>
            <a:ln w="41275">
              <a:solidFill>
                <a:schemeClr val="folHlink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9" name="Line 60"/>
            <p:cNvSpPr>
              <a:spLocks noChangeShapeType="1"/>
            </p:cNvSpPr>
            <p:nvPr/>
          </p:nvSpPr>
          <p:spPr bwMode="auto">
            <a:xfrm>
              <a:off x="4656" y="642"/>
              <a:ext cx="0" cy="170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70" name="Line 61"/>
            <p:cNvSpPr>
              <a:spLocks noChangeShapeType="1"/>
            </p:cNvSpPr>
            <p:nvPr/>
          </p:nvSpPr>
          <p:spPr bwMode="auto">
            <a:xfrm>
              <a:off x="4830" y="624"/>
              <a:ext cx="0" cy="170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71" name="Rectangle 62"/>
            <p:cNvSpPr>
              <a:spLocks noChangeArrowheads="1"/>
            </p:cNvSpPr>
            <p:nvPr/>
          </p:nvSpPr>
          <p:spPr bwMode="auto">
            <a:xfrm>
              <a:off x="4666" y="596"/>
              <a:ext cx="147" cy="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9151" name="Group 63"/>
          <p:cNvGrpSpPr/>
          <p:nvPr/>
        </p:nvGrpSpPr>
        <p:grpSpPr bwMode="auto">
          <a:xfrm>
            <a:off x="1979613" y="4797425"/>
            <a:ext cx="3276600" cy="533400"/>
            <a:chOff x="1584" y="3072"/>
            <a:chExt cx="2064" cy="336"/>
          </a:xfrm>
        </p:grpSpPr>
        <p:graphicFrame>
          <p:nvGraphicFramePr>
            <p:cNvPr id="115741" name="Object 64"/>
            <p:cNvGraphicFramePr>
              <a:graphicFrameLocks noChangeAspect="1"/>
            </p:cNvGraphicFramePr>
            <p:nvPr/>
          </p:nvGraphicFramePr>
          <p:xfrm>
            <a:off x="2160" y="3112"/>
            <a:ext cx="67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7" name="公式" r:id="rId14" imgW="1066800" imgH="419100" progId="Equation.3">
                    <p:embed/>
                  </p:oleObj>
                </mc:Choice>
                <mc:Fallback>
                  <p:oleObj name="公式" r:id="rId14" imgW="1066800" imgH="419100" progId="Equation.3">
                    <p:embed/>
                    <p:pic>
                      <p:nvPicPr>
                        <p:cNvPr id="0" name="图片 53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112"/>
                          <a:ext cx="67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42" name="Text Box 65"/>
            <p:cNvSpPr txBox="1">
              <a:spLocks noChangeArrowheads="1"/>
            </p:cNvSpPr>
            <p:nvPr/>
          </p:nvSpPr>
          <p:spPr bwMode="auto">
            <a:xfrm>
              <a:off x="1584" y="3072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得出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743" name="Text Box 66"/>
            <p:cNvSpPr txBox="1">
              <a:spLocks noChangeArrowheads="1"/>
            </p:cNvSpPr>
            <p:nvPr/>
          </p:nvSpPr>
          <p:spPr bwMode="auto">
            <a:xfrm>
              <a:off x="2832" y="3081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曲线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9157" name="Group 69"/>
          <p:cNvGrpSpPr/>
          <p:nvPr/>
        </p:nvGrpSpPr>
        <p:grpSpPr bwMode="auto">
          <a:xfrm>
            <a:off x="6016625" y="3886200"/>
            <a:ext cx="2517775" cy="2019300"/>
            <a:chOff x="3790" y="2448"/>
            <a:chExt cx="1586" cy="1272"/>
          </a:xfrm>
        </p:grpSpPr>
        <p:sp>
          <p:nvSpPr>
            <p:cNvPr id="115733" name="Line 70"/>
            <p:cNvSpPr>
              <a:spLocks noChangeShapeType="1"/>
            </p:cNvSpPr>
            <p:nvPr/>
          </p:nvSpPr>
          <p:spPr bwMode="auto">
            <a:xfrm>
              <a:off x="3790" y="3699"/>
              <a:ext cx="1410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4" name="Line 71"/>
            <p:cNvSpPr>
              <a:spLocks noChangeShapeType="1"/>
            </p:cNvSpPr>
            <p:nvPr/>
          </p:nvSpPr>
          <p:spPr bwMode="auto">
            <a:xfrm flipV="1">
              <a:off x="3790" y="2580"/>
              <a:ext cx="0" cy="114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5" name="Arc 72"/>
            <p:cNvSpPr/>
            <p:nvPr/>
          </p:nvSpPr>
          <p:spPr bwMode="auto">
            <a:xfrm rot="300000" flipV="1">
              <a:off x="3813" y="3315"/>
              <a:ext cx="184" cy="384"/>
            </a:xfrm>
            <a:custGeom>
              <a:avLst/>
              <a:gdLst>
                <a:gd name="T0" fmla="*/ 0 w 19577"/>
                <a:gd name="T1" fmla="*/ 0 h 21600"/>
                <a:gd name="T2" fmla="*/ 0 w 19577"/>
                <a:gd name="T3" fmla="*/ 0 h 21600"/>
                <a:gd name="T4" fmla="*/ 0 w 1957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77" h="21600" fill="none" extrusionOk="0">
                  <a:moveTo>
                    <a:pt x="-1" y="0"/>
                  </a:moveTo>
                  <a:cubicBezTo>
                    <a:pt x="8395" y="0"/>
                    <a:pt x="16029" y="4864"/>
                    <a:pt x="19576" y="12473"/>
                  </a:cubicBezTo>
                </a:path>
                <a:path w="19577" h="21600" stroke="0" extrusionOk="0">
                  <a:moveTo>
                    <a:pt x="-1" y="0"/>
                  </a:moveTo>
                  <a:cubicBezTo>
                    <a:pt x="8395" y="0"/>
                    <a:pt x="16029" y="4864"/>
                    <a:pt x="19576" y="1247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6" name="Line 73"/>
            <p:cNvSpPr>
              <a:spLocks noChangeShapeType="1"/>
            </p:cNvSpPr>
            <p:nvPr/>
          </p:nvSpPr>
          <p:spPr bwMode="auto">
            <a:xfrm flipV="1">
              <a:off x="3990" y="3027"/>
              <a:ext cx="184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7" name="Arc 74"/>
            <p:cNvSpPr/>
            <p:nvPr/>
          </p:nvSpPr>
          <p:spPr bwMode="auto">
            <a:xfrm rot="120000" flipV="1">
              <a:off x="4168" y="2823"/>
              <a:ext cx="326" cy="430"/>
            </a:xfrm>
            <a:custGeom>
              <a:avLst/>
              <a:gdLst>
                <a:gd name="T0" fmla="*/ 0 w 18955"/>
                <a:gd name="T1" fmla="*/ 0 h 21498"/>
                <a:gd name="T2" fmla="*/ 0 w 18955"/>
                <a:gd name="T3" fmla="*/ 0 h 21498"/>
                <a:gd name="T4" fmla="*/ 0 w 18955"/>
                <a:gd name="T5" fmla="*/ 0 h 214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955" h="21498" fill="none" extrusionOk="0">
                  <a:moveTo>
                    <a:pt x="16860" y="21498"/>
                  </a:moveTo>
                  <a:cubicBezTo>
                    <a:pt x="9742" y="20804"/>
                    <a:pt x="3429" y="16633"/>
                    <a:pt x="-1" y="10357"/>
                  </a:cubicBezTo>
                </a:path>
                <a:path w="18955" h="21498" stroke="0" extrusionOk="0">
                  <a:moveTo>
                    <a:pt x="16860" y="21498"/>
                  </a:moveTo>
                  <a:cubicBezTo>
                    <a:pt x="9742" y="20804"/>
                    <a:pt x="3429" y="16633"/>
                    <a:pt x="-1" y="10357"/>
                  </a:cubicBezTo>
                  <a:lnTo>
                    <a:pt x="18955" y="0"/>
                  </a:lnTo>
                  <a:lnTo>
                    <a:pt x="16860" y="2149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8" name="Text Box 75"/>
            <p:cNvSpPr txBox="1">
              <a:spLocks noChangeArrowheads="1"/>
            </p:cNvSpPr>
            <p:nvPr/>
          </p:nvSpPr>
          <p:spPr bwMode="auto">
            <a:xfrm>
              <a:off x="5086" y="3363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739" name="Text Box 76"/>
            <p:cNvSpPr txBox="1">
              <a:spLocks noChangeArrowheads="1"/>
            </p:cNvSpPr>
            <p:nvPr/>
          </p:nvSpPr>
          <p:spPr bwMode="auto">
            <a:xfrm>
              <a:off x="3884" y="2448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740" name="Arc 77"/>
            <p:cNvSpPr/>
            <p:nvPr/>
          </p:nvSpPr>
          <p:spPr bwMode="auto">
            <a:xfrm flipV="1">
              <a:off x="4444" y="2792"/>
              <a:ext cx="662" cy="135"/>
            </a:xfrm>
            <a:custGeom>
              <a:avLst/>
              <a:gdLst>
                <a:gd name="T0" fmla="*/ 0 w 18537"/>
                <a:gd name="T1" fmla="*/ 0 h 21600"/>
                <a:gd name="T2" fmla="*/ 0 w 18537"/>
                <a:gd name="T3" fmla="*/ 0 h 21600"/>
                <a:gd name="T4" fmla="*/ 0 w 1853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537" h="21600" fill="none" extrusionOk="0">
                  <a:moveTo>
                    <a:pt x="18536" y="21270"/>
                  </a:moveTo>
                  <a:cubicBezTo>
                    <a:pt x="17296" y="21489"/>
                    <a:pt x="16038" y="21599"/>
                    <a:pt x="14779" y="21600"/>
                  </a:cubicBezTo>
                  <a:cubicBezTo>
                    <a:pt x="9288" y="21600"/>
                    <a:pt x="4003" y="19509"/>
                    <a:pt x="-1" y="15752"/>
                  </a:cubicBezTo>
                </a:path>
                <a:path w="18537" h="21600" stroke="0" extrusionOk="0">
                  <a:moveTo>
                    <a:pt x="18536" y="21270"/>
                  </a:moveTo>
                  <a:cubicBezTo>
                    <a:pt x="17296" y="21489"/>
                    <a:pt x="16038" y="21599"/>
                    <a:pt x="14779" y="21600"/>
                  </a:cubicBezTo>
                  <a:cubicBezTo>
                    <a:pt x="9288" y="21600"/>
                    <a:pt x="4003" y="19509"/>
                    <a:pt x="-1" y="15752"/>
                  </a:cubicBezTo>
                  <a:lnTo>
                    <a:pt x="14779" y="0"/>
                  </a:lnTo>
                  <a:lnTo>
                    <a:pt x="18536" y="2127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5867400" y="4005263"/>
            <a:ext cx="2971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89106" name="Group 18"/>
          <p:cNvGrpSpPr/>
          <p:nvPr/>
        </p:nvGrpSpPr>
        <p:grpSpPr bwMode="auto">
          <a:xfrm>
            <a:off x="5651500" y="3933825"/>
            <a:ext cx="2841625" cy="2055813"/>
            <a:chOff x="3792" y="2472"/>
            <a:chExt cx="1790" cy="1295"/>
          </a:xfrm>
        </p:grpSpPr>
        <p:sp>
          <p:nvSpPr>
            <p:cNvPr id="115729" name="Line 19"/>
            <p:cNvSpPr>
              <a:spLocks noChangeShapeType="1"/>
            </p:cNvSpPr>
            <p:nvPr/>
          </p:nvSpPr>
          <p:spPr bwMode="auto">
            <a:xfrm>
              <a:off x="3792" y="3690"/>
              <a:ext cx="1543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0" name="Line 20"/>
            <p:cNvSpPr>
              <a:spLocks noChangeShapeType="1"/>
            </p:cNvSpPr>
            <p:nvPr/>
          </p:nvSpPr>
          <p:spPr bwMode="auto">
            <a:xfrm flipV="1">
              <a:off x="3792" y="2571"/>
              <a:ext cx="0" cy="114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15731" name="Object 21"/>
            <p:cNvGraphicFramePr>
              <a:graphicFrameLocks noChangeAspect="1"/>
            </p:cNvGraphicFramePr>
            <p:nvPr/>
          </p:nvGraphicFramePr>
          <p:xfrm>
            <a:off x="5335" y="3568"/>
            <a:ext cx="24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8" name="公式" r:id="rId16" imgW="393065" imgH="317500" progId="Equation.3">
                    <p:embed/>
                  </p:oleObj>
                </mc:Choice>
                <mc:Fallback>
                  <p:oleObj name="公式" r:id="rId16" imgW="393065" imgH="317500" progId="Equation.3">
                    <p:embed/>
                    <p:pic>
                      <p:nvPicPr>
                        <p:cNvPr id="0" name="图片 53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3568"/>
                          <a:ext cx="24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2" name="Object 22"/>
            <p:cNvGraphicFramePr>
              <a:graphicFrameLocks noChangeAspect="1"/>
            </p:cNvGraphicFramePr>
            <p:nvPr/>
          </p:nvGraphicFramePr>
          <p:xfrm>
            <a:off x="3880" y="2472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9" name="公式" r:id="rId18" imgW="355600" imgH="419100" progId="Equation.3">
                    <p:embed/>
                  </p:oleObj>
                </mc:Choice>
                <mc:Fallback>
                  <p:oleObj name="公式" r:id="rId18" imgW="355600" imgH="419100" progId="Equation.3">
                    <p:embed/>
                    <p:pic>
                      <p:nvPicPr>
                        <p:cNvPr id="0" name="图片 53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2472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04" name="Freeform 16"/>
          <p:cNvSpPr/>
          <p:nvPr/>
        </p:nvSpPr>
        <p:spPr bwMode="auto">
          <a:xfrm>
            <a:off x="5651500" y="4365625"/>
            <a:ext cx="2398713" cy="1366838"/>
          </a:xfrm>
          <a:custGeom>
            <a:avLst/>
            <a:gdLst>
              <a:gd name="T0" fmla="*/ 0 w 1973"/>
              <a:gd name="T1" fmla="*/ 2147483647 h 1160"/>
              <a:gd name="T2" fmla="*/ 2147483647 w 1973"/>
              <a:gd name="T3" fmla="*/ 2147483647 h 1160"/>
              <a:gd name="T4" fmla="*/ 2147483647 w 1973"/>
              <a:gd name="T5" fmla="*/ 2147483647 h 1160"/>
              <a:gd name="T6" fmla="*/ 2147483647 w 1973"/>
              <a:gd name="T7" fmla="*/ 2147483647 h 1160"/>
              <a:gd name="T8" fmla="*/ 2147483647 w 1973"/>
              <a:gd name="T9" fmla="*/ 2147483647 h 1160"/>
              <a:gd name="T10" fmla="*/ 2147483647 w 1973"/>
              <a:gd name="T11" fmla="*/ 2147483647 h 1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3" h="1160">
                <a:moveTo>
                  <a:pt x="0" y="1160"/>
                </a:moveTo>
                <a:cubicBezTo>
                  <a:pt x="22" y="996"/>
                  <a:pt x="79" y="378"/>
                  <a:pt x="117" y="189"/>
                </a:cubicBezTo>
                <a:cubicBezTo>
                  <a:pt x="155" y="0"/>
                  <a:pt x="194" y="34"/>
                  <a:pt x="226" y="26"/>
                </a:cubicBezTo>
                <a:cubicBezTo>
                  <a:pt x="258" y="18"/>
                  <a:pt x="222" y="10"/>
                  <a:pt x="309" y="141"/>
                </a:cubicBezTo>
                <a:cubicBezTo>
                  <a:pt x="396" y="272"/>
                  <a:pt x="469" y="661"/>
                  <a:pt x="746" y="813"/>
                </a:cubicBezTo>
                <a:cubicBezTo>
                  <a:pt x="1023" y="965"/>
                  <a:pt x="1717" y="1003"/>
                  <a:pt x="1973" y="1053"/>
                </a:cubicBezTo>
              </a:path>
            </a:pathLst>
          </a:custGeom>
          <a:noFill/>
          <a:ln w="41275" cap="flat">
            <a:solidFill>
              <a:srgbClr val="FF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1" grpId="0" autoUpdateAnimBg="0"/>
      <p:bldP spid="89102" grpId="0" autoUpdateAnimBg="0"/>
      <p:bldP spid="89105" grpId="0" autoUpdateAnimBg="0"/>
      <p:bldP spid="89118" grpId="0"/>
      <p:bldP spid="89119" grpId="0" autoUpdateAnimBg="0"/>
      <p:bldP spid="89100" grpId="0" animBg="1"/>
      <p:bldP spid="891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FontTx/>
            </a:pPr>
            <a:fld id="{9A0DB2DC-4C9A-4742-B13C-FB6460FD3503}" type="slidenum"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22" name="Text Box 2"/>
          <p:cNvSpPr txBox="1"/>
          <p:nvPr/>
        </p:nvSpPr>
        <p:spPr>
          <a:xfrm>
            <a:off x="0" y="685800"/>
            <a:ext cx="7010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FontTx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平面载流线圈在均匀磁场中（矩形线圈）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23" name="Text Box 3"/>
          <p:cNvSpPr txBox="1"/>
          <p:nvPr/>
        </p:nvSpPr>
        <p:spPr>
          <a:xfrm>
            <a:off x="76200" y="20638"/>
            <a:ext cx="6248400" cy="528637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CC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三、磁场作用于载流线圈上的磁力矩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6" name="Object 5"/>
          <p:cNvGraphicFramePr/>
          <p:nvPr/>
        </p:nvGraphicFramePr>
        <p:xfrm>
          <a:off x="6877050" y="117475"/>
          <a:ext cx="19431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862965" imgH="330200" progId="Equation.3">
                  <p:embed/>
                </p:oleObj>
              </mc:Choice>
              <mc:Fallback>
                <p:oleObj name="" r:id="rId1" imgW="862965" imgH="330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77050" y="117475"/>
                        <a:ext cx="1943100" cy="71913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27" name="Group 7"/>
          <p:cNvGrpSpPr/>
          <p:nvPr/>
        </p:nvGrpSpPr>
        <p:grpSpPr>
          <a:xfrm>
            <a:off x="4859338" y="1922463"/>
            <a:ext cx="3506787" cy="2093912"/>
            <a:chOff x="3061" y="1211"/>
            <a:chExt cx="2209" cy="1319"/>
          </a:xfrm>
        </p:grpSpPr>
        <p:sp>
          <p:nvSpPr>
            <p:cNvPr id="59398" name="Line 8"/>
            <p:cNvSpPr/>
            <p:nvPr/>
          </p:nvSpPr>
          <p:spPr>
            <a:xfrm>
              <a:off x="3362" y="1344"/>
              <a:ext cx="17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9399" name="Line 9"/>
            <p:cNvSpPr/>
            <p:nvPr/>
          </p:nvSpPr>
          <p:spPr>
            <a:xfrm>
              <a:off x="3061" y="1639"/>
              <a:ext cx="17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9400" name="Line 10"/>
            <p:cNvSpPr/>
            <p:nvPr/>
          </p:nvSpPr>
          <p:spPr>
            <a:xfrm>
              <a:off x="3266" y="1933"/>
              <a:ext cx="17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9401" name="Line 11"/>
            <p:cNvSpPr/>
            <p:nvPr/>
          </p:nvSpPr>
          <p:spPr>
            <a:xfrm>
              <a:off x="3061" y="2251"/>
              <a:ext cx="17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402" name="Object 12"/>
            <p:cNvGraphicFramePr>
              <a:graphicFrameLocks noChangeAspect="1"/>
            </p:cNvGraphicFramePr>
            <p:nvPr/>
          </p:nvGraphicFramePr>
          <p:xfrm>
            <a:off x="5012" y="1661"/>
            <a:ext cx="25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" imgW="152400" imgH="190500" progId="Equation.3">
                    <p:embed/>
                  </p:oleObj>
                </mc:Choice>
                <mc:Fallback>
                  <p:oleObj name="" r:id="rId3" imgW="152400" imgH="1905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12" y="1661"/>
                          <a:ext cx="258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403" name="Group 13"/>
            <p:cNvGrpSpPr/>
            <p:nvPr/>
          </p:nvGrpSpPr>
          <p:grpSpPr>
            <a:xfrm>
              <a:off x="3842" y="1429"/>
              <a:ext cx="576" cy="799"/>
              <a:chOff x="1920" y="1824"/>
              <a:chExt cx="576" cy="912"/>
            </a:xfrm>
          </p:grpSpPr>
          <p:sp>
            <p:nvSpPr>
              <p:cNvPr id="59404" name="Line 14"/>
              <p:cNvSpPr/>
              <p:nvPr/>
            </p:nvSpPr>
            <p:spPr>
              <a:xfrm>
                <a:off x="1920" y="2016"/>
                <a:ext cx="0" cy="72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05" name="Line 15"/>
              <p:cNvSpPr/>
              <p:nvPr/>
            </p:nvSpPr>
            <p:spPr>
              <a:xfrm>
                <a:off x="2496" y="1824"/>
                <a:ext cx="0" cy="72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06" name="Line 16"/>
              <p:cNvSpPr/>
              <p:nvPr/>
            </p:nvSpPr>
            <p:spPr>
              <a:xfrm flipV="1">
                <a:off x="1920" y="1824"/>
                <a:ext cx="576" cy="192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07" name="Line 17"/>
              <p:cNvSpPr/>
              <p:nvPr/>
            </p:nvSpPr>
            <p:spPr>
              <a:xfrm flipV="1">
                <a:off x="1920" y="2544"/>
                <a:ext cx="576" cy="192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408" name="Text Box 18"/>
            <p:cNvSpPr txBox="1"/>
            <p:nvPr/>
          </p:nvSpPr>
          <p:spPr>
            <a:xfrm>
              <a:off x="3560" y="134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9" name="Text Box 19"/>
            <p:cNvSpPr txBox="1"/>
            <p:nvPr/>
          </p:nvSpPr>
          <p:spPr>
            <a:xfrm>
              <a:off x="3584" y="212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0" name="Text Box 20"/>
            <p:cNvSpPr txBox="1"/>
            <p:nvPr/>
          </p:nvSpPr>
          <p:spPr>
            <a:xfrm>
              <a:off x="4368" y="191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1" name="Line 21"/>
            <p:cNvSpPr/>
            <p:nvPr/>
          </p:nvSpPr>
          <p:spPr>
            <a:xfrm>
              <a:off x="3842" y="2031"/>
              <a:ext cx="1" cy="8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9412" name="Text Box 22"/>
            <p:cNvSpPr txBox="1"/>
            <p:nvPr/>
          </p:nvSpPr>
          <p:spPr>
            <a:xfrm>
              <a:off x="3856" y="1878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3" name="Line 23"/>
            <p:cNvSpPr/>
            <p:nvPr/>
          </p:nvSpPr>
          <p:spPr>
            <a:xfrm>
              <a:off x="4128" y="1808"/>
              <a:ext cx="91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9414" name="Line 24"/>
            <p:cNvSpPr/>
            <p:nvPr/>
          </p:nvSpPr>
          <p:spPr>
            <a:xfrm flipV="1">
              <a:off x="4418" y="1480"/>
              <a:ext cx="1" cy="85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9415" name="Line 25"/>
            <p:cNvSpPr/>
            <p:nvPr/>
          </p:nvSpPr>
          <p:spPr>
            <a:xfrm>
              <a:off x="4130" y="1807"/>
              <a:ext cx="334" cy="442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416" name="Object 26"/>
            <p:cNvGraphicFramePr>
              <a:graphicFrameLocks noChangeAspect="1"/>
            </p:cNvGraphicFramePr>
            <p:nvPr/>
          </p:nvGraphicFramePr>
          <p:xfrm>
            <a:off x="4219" y="1776"/>
            <a:ext cx="19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5" imgW="139700" imgH="177800" progId="Equation.3">
                    <p:embed/>
                  </p:oleObj>
                </mc:Choice>
                <mc:Fallback>
                  <p:oleObj name="" r:id="rId5" imgW="139700" imgH="1778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19" y="1776"/>
                          <a:ext cx="197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7" name="Object 27"/>
            <p:cNvGraphicFramePr>
              <a:graphicFrameLocks noChangeAspect="1"/>
            </p:cNvGraphicFramePr>
            <p:nvPr/>
          </p:nvGraphicFramePr>
          <p:xfrm>
            <a:off x="4358" y="2200"/>
            <a:ext cx="25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7" imgW="152400" imgH="228600" progId="Equation.3">
                    <p:embed/>
                  </p:oleObj>
                </mc:Choice>
                <mc:Fallback>
                  <p:oleObj name="" r:id="rId7" imgW="152400" imgH="2286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58" y="2200"/>
                          <a:ext cx="252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8" name="Arc 28"/>
            <p:cNvSpPr/>
            <p:nvPr/>
          </p:nvSpPr>
          <p:spPr>
            <a:xfrm>
              <a:off x="4195" y="1797"/>
              <a:ext cx="91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6892" h="30446" fill="none">
                  <a:moveTo>
                    <a:pt x="24997" y="-1"/>
                  </a:moveTo>
                  <a:cubicBezTo>
                    <a:pt x="26246" y="2781"/>
                    <a:pt x="26892" y="5796"/>
                    <a:pt x="26892" y="8846"/>
                  </a:cubicBezTo>
                  <a:cubicBezTo>
                    <a:pt x="26892" y="20775"/>
                    <a:pt x="17221" y="30446"/>
                    <a:pt x="5292" y="30446"/>
                  </a:cubicBezTo>
                  <a:cubicBezTo>
                    <a:pt x="3507" y="30446"/>
                    <a:pt x="1730" y="30224"/>
                    <a:pt x="0" y="29787"/>
                  </a:cubicBezTo>
                </a:path>
                <a:path w="26892" h="30446" stroke="0">
                  <a:moveTo>
                    <a:pt x="24997" y="-1"/>
                  </a:moveTo>
                  <a:cubicBezTo>
                    <a:pt x="26246" y="2781"/>
                    <a:pt x="26892" y="5796"/>
                    <a:pt x="26892" y="8846"/>
                  </a:cubicBezTo>
                  <a:cubicBezTo>
                    <a:pt x="26892" y="20775"/>
                    <a:pt x="17221" y="30446"/>
                    <a:pt x="5292" y="30446"/>
                  </a:cubicBezTo>
                  <a:cubicBezTo>
                    <a:pt x="3507" y="30446"/>
                    <a:pt x="1730" y="30224"/>
                    <a:pt x="0" y="29787"/>
                  </a:cubicBezTo>
                  <a:lnTo>
                    <a:pt x="5292" y="8846"/>
                  </a:lnTo>
                  <a:lnTo>
                    <a:pt x="24997" y="-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419" name="Text Box 29"/>
            <p:cNvSpPr txBox="1"/>
            <p:nvPr/>
          </p:nvSpPr>
          <p:spPr>
            <a:xfrm>
              <a:off x="4379" y="121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86750" name="Object 30"/>
          <p:cNvGraphicFramePr>
            <a:graphicFrameLocks noChangeAspect="1"/>
          </p:cNvGraphicFramePr>
          <p:nvPr/>
        </p:nvGraphicFramePr>
        <p:xfrm>
          <a:off x="395288" y="1341438"/>
          <a:ext cx="3078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9" imgW="1180465" imgH="215900" progId="Equation.3">
                  <p:embed/>
                </p:oleObj>
              </mc:Choice>
              <mc:Fallback>
                <p:oleObj name="" r:id="rId9" imgW="1180465" imgH="215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1341438"/>
                        <a:ext cx="30781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51" name="Group 31"/>
          <p:cNvGrpSpPr/>
          <p:nvPr/>
        </p:nvGrpSpPr>
        <p:grpSpPr>
          <a:xfrm>
            <a:off x="6573838" y="1341438"/>
            <a:ext cx="457200" cy="1079500"/>
            <a:chOff x="1791" y="1888"/>
            <a:chExt cx="288" cy="680"/>
          </a:xfrm>
        </p:grpSpPr>
        <p:sp>
          <p:nvSpPr>
            <p:cNvPr id="59422" name="Line 32"/>
            <p:cNvSpPr/>
            <p:nvPr/>
          </p:nvSpPr>
          <p:spPr>
            <a:xfrm flipV="1">
              <a:off x="1791" y="2115"/>
              <a:ext cx="0" cy="453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round/>
              <a:headEnd type="none" w="med" len="med"/>
              <a:tailEnd type="arrow" w="med" len="lg"/>
            </a:ln>
          </p:spPr>
          <p:txBody>
            <a:bodyPr lIns="90000" tIns="46800" rIns="90000" bIns="46800" anchor="t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423" name="Object 33"/>
            <p:cNvGraphicFramePr>
              <a:graphicFrameLocks noChangeAspect="1"/>
            </p:cNvGraphicFramePr>
            <p:nvPr/>
          </p:nvGraphicFramePr>
          <p:xfrm>
            <a:off x="1791" y="1888"/>
            <a:ext cx="28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1" imgW="190500" imgH="254000" progId="Equation.3">
                    <p:embed/>
                  </p:oleObj>
                </mc:Choice>
                <mc:Fallback>
                  <p:oleObj name="" r:id="rId11" imgW="190500" imgH="2540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91" y="1888"/>
                          <a:ext cx="288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54" name="Group 34"/>
          <p:cNvGrpSpPr/>
          <p:nvPr/>
        </p:nvGrpSpPr>
        <p:grpSpPr>
          <a:xfrm>
            <a:off x="6156325" y="3376613"/>
            <a:ext cx="458788" cy="936625"/>
            <a:chOff x="2472" y="2795"/>
            <a:chExt cx="289" cy="590"/>
          </a:xfrm>
        </p:grpSpPr>
        <p:sp>
          <p:nvSpPr>
            <p:cNvPr id="59425" name="Line 35"/>
            <p:cNvSpPr/>
            <p:nvPr/>
          </p:nvSpPr>
          <p:spPr>
            <a:xfrm>
              <a:off x="2744" y="2795"/>
              <a:ext cx="0" cy="409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round/>
              <a:headEnd type="none" w="med" len="med"/>
              <a:tailEnd type="arrow" w="med" len="lg"/>
            </a:ln>
          </p:spPr>
          <p:txBody>
            <a:bodyPr lIns="90000" tIns="46800" rIns="90000" bIns="46800" anchor="t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426" name="Object 36"/>
            <p:cNvGraphicFramePr>
              <a:graphicFrameLocks noChangeAspect="1"/>
            </p:cNvGraphicFramePr>
            <p:nvPr/>
          </p:nvGraphicFramePr>
          <p:xfrm>
            <a:off x="2472" y="3022"/>
            <a:ext cx="28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3" imgW="190500" imgH="254000" progId="Equation.3">
                    <p:embed/>
                  </p:oleObj>
                </mc:Choice>
                <mc:Fallback>
                  <p:oleObj name="" r:id="rId13" imgW="190500" imgH="2540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72" y="3022"/>
                          <a:ext cx="289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57" name="Object 37"/>
          <p:cNvGraphicFramePr>
            <a:graphicFrameLocks noChangeAspect="1"/>
          </p:cNvGraphicFramePr>
          <p:nvPr/>
        </p:nvGraphicFramePr>
        <p:xfrm>
          <a:off x="555625" y="2678113"/>
          <a:ext cx="2127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5" imgW="837565" imgH="215900" progId="Equation.3">
                  <p:embed/>
                </p:oleObj>
              </mc:Choice>
              <mc:Fallback>
                <p:oleObj name="" r:id="rId15" imgW="837565" imgH="215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5625" y="2678113"/>
                        <a:ext cx="21272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8" name="Object 38"/>
          <p:cNvGraphicFramePr>
            <a:graphicFrameLocks noChangeAspect="1"/>
          </p:cNvGraphicFramePr>
          <p:nvPr/>
        </p:nvGraphicFramePr>
        <p:xfrm>
          <a:off x="250825" y="1916113"/>
          <a:ext cx="3962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7" imgW="1562100" imgH="330200" progId="Equation.3">
                  <p:embed/>
                </p:oleObj>
              </mc:Choice>
              <mc:Fallback>
                <p:oleObj name="" r:id="rId17" imgW="1562100" imgH="3302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0825" y="1916113"/>
                        <a:ext cx="39624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9" name="Object 39"/>
          <p:cNvGraphicFramePr>
            <a:graphicFrameLocks noChangeAspect="1"/>
          </p:cNvGraphicFramePr>
          <p:nvPr/>
        </p:nvGraphicFramePr>
        <p:xfrm>
          <a:off x="354013" y="3286125"/>
          <a:ext cx="36401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9" imgW="1587500" imgH="330200" progId="Equation.3">
                  <p:embed/>
                </p:oleObj>
              </mc:Choice>
              <mc:Fallback>
                <p:oleObj name="" r:id="rId19" imgW="1587500" imgH="3302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4013" y="3286125"/>
                        <a:ext cx="3640137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0" name="Object 40"/>
          <p:cNvGraphicFramePr>
            <a:graphicFrameLocks noChangeAspect="1"/>
          </p:cNvGraphicFramePr>
          <p:nvPr/>
        </p:nvGraphicFramePr>
        <p:xfrm>
          <a:off x="839788" y="4048125"/>
          <a:ext cx="1962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1" imgW="761365" imgH="215900" progId="Equation.3">
                  <p:embed/>
                </p:oleObj>
              </mc:Choice>
              <mc:Fallback>
                <p:oleObj name="" r:id="rId21" imgW="761365" imgH="215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9788" y="4048125"/>
                        <a:ext cx="196215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1" name="Text Box 41"/>
          <p:cNvSpPr txBox="1"/>
          <p:nvPr/>
        </p:nvSpPr>
        <p:spPr>
          <a:xfrm>
            <a:off x="323850" y="4724400"/>
            <a:ext cx="3352800" cy="16303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Tx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两力在同一直线上，大小相等、指向相反，相互抵销。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86778" name="Group 58"/>
          <p:cNvGrpSpPr/>
          <p:nvPr/>
        </p:nvGrpSpPr>
        <p:grpSpPr>
          <a:xfrm>
            <a:off x="5253038" y="3027363"/>
            <a:ext cx="846137" cy="608012"/>
            <a:chOff x="3309" y="1907"/>
            <a:chExt cx="533" cy="383"/>
          </a:xfrm>
        </p:grpSpPr>
        <p:sp>
          <p:nvSpPr>
            <p:cNvPr id="59433" name="Line 43"/>
            <p:cNvSpPr/>
            <p:nvPr/>
          </p:nvSpPr>
          <p:spPr>
            <a:xfrm flipH="1">
              <a:off x="3560" y="1933"/>
              <a:ext cx="282" cy="318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arrow" w="med" len="lg"/>
            </a:ln>
          </p:spPr>
          <p:txBody>
            <a:bodyPr lIns="90000" tIns="46800" rIns="90000" bIns="46800" anchor="t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434" name="Object 44"/>
            <p:cNvGraphicFramePr>
              <a:graphicFrameLocks noChangeAspect="1"/>
            </p:cNvGraphicFramePr>
            <p:nvPr/>
          </p:nvGraphicFramePr>
          <p:xfrm>
            <a:off x="3309" y="1907"/>
            <a:ext cx="289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23" imgW="190500" imgH="279400" progId="Equation.3">
                    <p:embed/>
                  </p:oleObj>
                </mc:Choice>
                <mc:Fallback>
                  <p:oleObj name="" r:id="rId23" imgW="190500" imgH="2794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309" y="1907"/>
                          <a:ext cx="289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77" name="Group 57"/>
          <p:cNvGrpSpPr/>
          <p:nvPr/>
        </p:nvGrpSpPr>
        <p:grpSpPr>
          <a:xfrm>
            <a:off x="7019925" y="2071688"/>
            <a:ext cx="769938" cy="677862"/>
            <a:chOff x="4422" y="1305"/>
            <a:chExt cx="485" cy="427"/>
          </a:xfrm>
        </p:grpSpPr>
        <p:sp>
          <p:nvSpPr>
            <p:cNvPr id="59436" name="Line 46"/>
            <p:cNvSpPr/>
            <p:nvPr/>
          </p:nvSpPr>
          <p:spPr>
            <a:xfrm flipV="1">
              <a:off x="4422" y="1434"/>
              <a:ext cx="227" cy="298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round/>
              <a:headEnd type="none" w="med" len="med"/>
              <a:tailEnd type="arrow" w="med" len="lg"/>
            </a:ln>
          </p:spPr>
          <p:txBody>
            <a:bodyPr lIns="90000" tIns="46800" rIns="90000" bIns="46800" anchor="t" anchorCtr="0"/>
            <a:p>
              <a:endParaRPr lang="zh-CN" alt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437" name="Object 47"/>
            <p:cNvGraphicFramePr>
              <a:graphicFrameLocks noChangeAspect="1"/>
            </p:cNvGraphicFramePr>
            <p:nvPr/>
          </p:nvGraphicFramePr>
          <p:xfrm>
            <a:off x="4618" y="1305"/>
            <a:ext cx="28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25" imgW="190500" imgH="254000" progId="Equation.3">
                    <p:embed/>
                  </p:oleObj>
                </mc:Choice>
                <mc:Fallback>
                  <p:oleObj name="" r:id="rId25" imgW="190500" imgH="2540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18" y="1305"/>
                          <a:ext cx="289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68" name="Object 48"/>
          <p:cNvGraphicFramePr>
            <a:graphicFrameLocks noChangeAspect="1"/>
          </p:cNvGraphicFramePr>
          <p:nvPr/>
        </p:nvGraphicFramePr>
        <p:xfrm>
          <a:off x="4500563" y="4365625"/>
          <a:ext cx="1698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7" imgW="635000" imgH="228600" progId="Equation.3">
                  <p:embed/>
                </p:oleObj>
              </mc:Choice>
              <mc:Fallback>
                <p:oleObj name="" r:id="rId27" imgW="635000" imgH="2286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00563" y="4365625"/>
                        <a:ext cx="16986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9" name="Object 49"/>
          <p:cNvGraphicFramePr>
            <a:graphicFrameLocks noChangeAspect="1"/>
          </p:cNvGraphicFramePr>
          <p:nvPr/>
        </p:nvGraphicFramePr>
        <p:xfrm>
          <a:off x="6659563" y="4292600"/>
          <a:ext cx="15382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9" imgW="596900" imgH="241300" progId="Equation.3">
                  <p:embed/>
                </p:oleObj>
              </mc:Choice>
              <mc:Fallback>
                <p:oleObj name="" r:id="rId29" imgW="596900" imgH="2413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659563" y="4292600"/>
                        <a:ext cx="1538287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0" name="Text Box 50"/>
          <p:cNvSpPr txBox="1"/>
          <p:nvPr/>
        </p:nvSpPr>
        <p:spPr>
          <a:xfrm>
            <a:off x="4427538" y="5013325"/>
            <a:ext cx="3960812" cy="15017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  <a:buFontTx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两力大小相等，指向相反，作用线不在同一直线上，产生力矩。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71" name="Line 51"/>
          <p:cNvSpPr/>
          <p:nvPr/>
        </p:nvSpPr>
        <p:spPr>
          <a:xfrm flipV="1">
            <a:off x="6232525" y="2727325"/>
            <a:ext cx="720725" cy="254000"/>
          </a:xfrm>
          <a:prstGeom prst="line">
            <a:avLst/>
          </a:prstGeom>
          <a:ln w="31750" cap="flat" cmpd="sng">
            <a:solidFill>
              <a:srgbClr val="FF00FF"/>
            </a:solidFill>
            <a:prstDash val="solid"/>
            <a:round/>
            <a:headEnd type="arrow" w="med" len="med"/>
            <a:tailEnd type="none" w="med" len="med"/>
          </a:ln>
        </p:spPr>
        <p:txBody>
          <a:bodyPr anchor="t" anchorCtr="0"/>
          <a:p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86772" name="Line 52"/>
          <p:cNvSpPr/>
          <p:nvPr/>
        </p:nvSpPr>
        <p:spPr>
          <a:xfrm flipH="1">
            <a:off x="6227763" y="2727325"/>
            <a:ext cx="719137" cy="236538"/>
          </a:xfrm>
          <a:prstGeom prst="line">
            <a:avLst/>
          </a:prstGeom>
          <a:ln w="31750" cap="flat" cmpd="sng">
            <a:solidFill>
              <a:srgbClr val="FF00FF"/>
            </a:solidFill>
            <a:prstDash val="solid"/>
            <a:round/>
            <a:headEnd type="arrow" w="med" len="med"/>
            <a:tailEnd type="none" w="med" len="med"/>
          </a:ln>
        </p:spPr>
        <p:txBody>
          <a:bodyPr anchor="t" anchorCtr="0"/>
          <a:p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9443" name="AutoShape 53">
            <a:hlinkClick r:id="" action="ppaction://hlinkshowjump?jump=previousslide"/>
          </p:cNvPr>
          <p:cNvSpPr/>
          <p:nvPr/>
        </p:nvSpPr>
        <p:spPr>
          <a:xfrm>
            <a:off x="8153400" y="1052513"/>
            <a:ext cx="533400" cy="457200"/>
          </a:xfrm>
          <a:prstGeom prst="actionButtonBackPrevious">
            <a:avLst/>
          </a:prstGeom>
          <a:solidFill>
            <a:srgbClr val="FFCCFF">
              <a:alpha val="50194"/>
            </a:srgbClr>
          </a:solidFill>
          <a:ln w="9525">
            <a:noFill/>
          </a:ln>
        </p:spPr>
        <p:txBody>
          <a:bodyPr wrap="none" anchor="ctr" anchorCtr="0"/>
          <a:p>
            <a:pPr>
              <a:buFontTx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44" name="AutoShape 54">
            <a:hlinkClick r:id="" action="ppaction://hlinkshowjump?jump=nextslide"/>
          </p:cNvPr>
          <p:cNvSpPr/>
          <p:nvPr/>
        </p:nvSpPr>
        <p:spPr>
          <a:xfrm>
            <a:off x="8610600" y="1052513"/>
            <a:ext cx="533400" cy="457200"/>
          </a:xfrm>
          <a:prstGeom prst="actionButtonForwardNext">
            <a:avLst/>
          </a:prstGeom>
          <a:solidFill>
            <a:srgbClr val="33CCCC">
              <a:alpha val="50194"/>
            </a:srgbClr>
          </a:solidFill>
          <a:ln w="9525">
            <a:noFill/>
          </a:ln>
        </p:spPr>
        <p:txBody>
          <a:bodyPr wrap="none" anchor="ctr" anchorCtr="0"/>
          <a:p>
            <a:pPr>
              <a:buFontTx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5" name="Line 55"/>
          <p:cNvSpPr/>
          <p:nvPr/>
        </p:nvSpPr>
        <p:spPr>
          <a:xfrm flipH="1">
            <a:off x="6443663" y="2511425"/>
            <a:ext cx="1584325" cy="381000"/>
          </a:xfrm>
          <a:prstGeom prst="line">
            <a:avLst/>
          </a:prstGeom>
          <a:ln w="25400" cap="flat" cmpd="sng">
            <a:solidFill>
              <a:srgbClr val="FF00FF"/>
            </a:solidFill>
            <a:prstDash val="dashDot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86776" name="Object 56"/>
          <p:cNvGraphicFramePr>
            <a:graphicFrameLocks noChangeAspect="1"/>
          </p:cNvGraphicFramePr>
          <p:nvPr/>
        </p:nvGraphicFramePr>
        <p:xfrm>
          <a:off x="7380288" y="3756025"/>
          <a:ext cx="1676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1" imgW="685800" imgH="190500" progId="Equation.3">
                  <p:embed/>
                </p:oleObj>
              </mc:Choice>
              <mc:Fallback>
                <p:oleObj name="" r:id="rId31" imgW="685800" imgH="1905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380288" y="3756025"/>
                        <a:ext cx="1676400" cy="46513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6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2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28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8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28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6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bldLvl="0" animBg="1"/>
      <p:bldP spid="286723" grpId="0" bldLvl="0" animBg="1"/>
      <p:bldP spid="286761" grpId="0" bldLvl="0" animBg="1"/>
      <p:bldP spid="286770" grpId="0" bldLvl="0" animBg="1"/>
      <p:bldP spid="286771" grpId="0" bldLvl="0" animBg="1"/>
      <p:bldP spid="286772" grpId="0" bldLvl="0" animBg="1"/>
      <p:bldP spid="28677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reeform 2"/>
          <p:cNvSpPr/>
          <p:nvPr/>
        </p:nvSpPr>
        <p:spPr bwMode="auto">
          <a:xfrm>
            <a:off x="6870700" y="774700"/>
            <a:ext cx="1066800" cy="1163638"/>
          </a:xfrm>
          <a:custGeom>
            <a:avLst/>
            <a:gdLst>
              <a:gd name="T0" fmla="*/ 2147483647 w 672"/>
              <a:gd name="T1" fmla="*/ 0 h 720"/>
              <a:gd name="T2" fmla="*/ 2147483647 w 672"/>
              <a:gd name="T3" fmla="*/ 2147483647 h 720"/>
              <a:gd name="T4" fmla="*/ 2147483647 w 672"/>
              <a:gd name="T5" fmla="*/ 2147483647 h 720"/>
              <a:gd name="T6" fmla="*/ 0 w 672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720">
                <a:moveTo>
                  <a:pt x="672" y="0"/>
                </a:moveTo>
                <a:cubicBezTo>
                  <a:pt x="504" y="28"/>
                  <a:pt x="336" y="56"/>
                  <a:pt x="240" y="144"/>
                </a:cubicBezTo>
                <a:cubicBezTo>
                  <a:pt x="144" y="232"/>
                  <a:pt x="136" y="432"/>
                  <a:pt x="96" y="528"/>
                </a:cubicBezTo>
                <a:cubicBezTo>
                  <a:pt x="56" y="624"/>
                  <a:pt x="28" y="672"/>
                  <a:pt x="0" y="720"/>
                </a:cubicBezTo>
              </a:path>
            </a:pathLst>
          </a:custGeom>
          <a:noFill/>
          <a:ln w="41275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937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的变化落后于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，从而具有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剩磁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磁滞效应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2000" y="3824288"/>
            <a:ext cx="967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每个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对应不同的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与磁化的历史有关。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838200" y="11430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）起始磁化曲线</a:t>
            </a:r>
            <a:endParaRPr kumimoji="1" lang="zh-CN" altLang="en-US" sz="2800" b="1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911225" y="2011363"/>
            <a:ext cx="442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）剩磁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kumimoji="1" lang="en-US" altLang="zh-CN" b="1" i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398588" y="1600200"/>
            <a:ext cx="5307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饱和磁感应强度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kumimoji="1" lang="en-US" altLang="zh-CN" sz="2800" b="1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933450" y="2544763"/>
            <a:ext cx="394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）矫顽力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b="1" i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23528" y="4571082"/>
            <a:ext cx="1013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3.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在交变电流的励磁下反复磁化使其温度升高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   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磁滞损耗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1146" name="Group 10"/>
          <p:cNvGrpSpPr/>
          <p:nvPr/>
        </p:nvGrpSpPr>
        <p:grpSpPr bwMode="auto">
          <a:xfrm>
            <a:off x="5943600" y="762000"/>
            <a:ext cx="1981200" cy="2147888"/>
            <a:chOff x="3696" y="480"/>
            <a:chExt cx="1248" cy="1353"/>
          </a:xfrm>
        </p:grpSpPr>
        <p:sp>
          <p:nvSpPr>
            <p:cNvPr id="116780" name="Freeform 11"/>
            <p:cNvSpPr/>
            <p:nvPr/>
          </p:nvSpPr>
          <p:spPr bwMode="auto">
            <a:xfrm>
              <a:off x="3951" y="938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0 h 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0" h="70">
                  <a:moveTo>
                    <a:pt x="0" y="70"/>
                  </a:moveTo>
                  <a:lnTo>
                    <a:pt x="7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81" name="Freeform 12"/>
            <p:cNvSpPr/>
            <p:nvPr/>
          </p:nvSpPr>
          <p:spPr bwMode="auto">
            <a:xfrm>
              <a:off x="3936" y="912"/>
              <a:ext cx="12" cy="96"/>
            </a:xfrm>
            <a:custGeom>
              <a:avLst/>
              <a:gdLst>
                <a:gd name="T0" fmla="*/ 12 w 12"/>
                <a:gd name="T1" fmla="*/ 96 h 96"/>
                <a:gd name="T2" fmla="*/ 0 w 12"/>
                <a:gd name="T3" fmla="*/ 0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6">
                  <a:moveTo>
                    <a:pt x="12" y="96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82" name="Freeform 13"/>
            <p:cNvSpPr/>
            <p:nvPr/>
          </p:nvSpPr>
          <p:spPr bwMode="auto">
            <a:xfrm>
              <a:off x="3840" y="1411"/>
              <a:ext cx="59" cy="77"/>
            </a:xfrm>
            <a:custGeom>
              <a:avLst/>
              <a:gdLst>
                <a:gd name="T0" fmla="*/ 0 w 59"/>
                <a:gd name="T1" fmla="*/ 77 h 77"/>
                <a:gd name="T2" fmla="*/ 59 w 59"/>
                <a:gd name="T3" fmla="*/ 0 h 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" h="77">
                  <a:moveTo>
                    <a:pt x="0" y="77"/>
                  </a:moveTo>
                  <a:lnTo>
                    <a:pt x="59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83" name="Freeform 14"/>
            <p:cNvSpPr/>
            <p:nvPr/>
          </p:nvSpPr>
          <p:spPr bwMode="auto">
            <a:xfrm>
              <a:off x="3817" y="1396"/>
              <a:ext cx="23" cy="89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89">
                  <a:moveTo>
                    <a:pt x="23" y="89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84" name="Freeform 15"/>
            <p:cNvSpPr/>
            <p:nvPr/>
          </p:nvSpPr>
          <p:spPr bwMode="auto">
            <a:xfrm>
              <a:off x="3696" y="480"/>
              <a:ext cx="1248" cy="1353"/>
            </a:xfrm>
            <a:custGeom>
              <a:avLst/>
              <a:gdLst>
                <a:gd name="T0" fmla="*/ 610 w 1584"/>
                <a:gd name="T1" fmla="*/ 0 h 1920"/>
                <a:gd name="T2" fmla="*/ 203 w 1584"/>
                <a:gd name="T3" fmla="*/ 71 h 1920"/>
                <a:gd name="T4" fmla="*/ 55 w 1584"/>
                <a:gd name="T5" fmla="*/ 402 h 1920"/>
                <a:gd name="T6" fmla="*/ 0 w 1584"/>
                <a:gd name="T7" fmla="*/ 474 h 19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 useBgFill="1">
        <p:nvSpPr>
          <p:cNvPr id="91152" name="Rectangle 16"/>
          <p:cNvSpPr>
            <a:spLocks noChangeArrowheads="1"/>
          </p:cNvSpPr>
          <p:nvPr/>
        </p:nvSpPr>
        <p:spPr bwMode="auto">
          <a:xfrm>
            <a:off x="5943600" y="762000"/>
            <a:ext cx="914400" cy="2286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91153" name="Object 17"/>
          <p:cNvGraphicFramePr>
            <a:graphicFrameLocks noChangeAspect="1"/>
          </p:cNvGraphicFramePr>
          <p:nvPr/>
        </p:nvGraphicFramePr>
        <p:xfrm>
          <a:off x="6705600" y="3048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公式" r:id="rId1" imgW="292100" imgH="292100" progId="Equation.3">
                  <p:embed/>
                </p:oleObj>
              </mc:Choice>
              <mc:Fallback>
                <p:oleObj name="公式" r:id="rId1" imgW="292100" imgH="292100" progId="Equation.3">
                  <p:embed/>
                  <p:pic>
                    <p:nvPicPr>
                      <p:cNvPr id="0" name="图片 54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048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18"/>
          <p:cNvGraphicFramePr>
            <a:graphicFrameLocks noChangeAspect="1"/>
          </p:cNvGraphicFramePr>
          <p:nvPr/>
        </p:nvGraphicFramePr>
        <p:xfrm>
          <a:off x="6329363" y="677863"/>
          <a:ext cx="3698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公式" r:id="rId3" imgW="368300" imgH="419100" progId="Equation.3">
                  <p:embed/>
                </p:oleObj>
              </mc:Choice>
              <mc:Fallback>
                <p:oleObj name="公式" r:id="rId3" imgW="368300" imgH="419100" progId="Equation.3">
                  <p:embed/>
                  <p:pic>
                    <p:nvPicPr>
                      <p:cNvPr id="0" name="图片 54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677863"/>
                        <a:ext cx="3698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19"/>
          <p:cNvGraphicFramePr>
            <a:graphicFrameLocks noChangeAspect="1"/>
          </p:cNvGraphicFramePr>
          <p:nvPr/>
        </p:nvGraphicFramePr>
        <p:xfrm>
          <a:off x="5594350" y="1395413"/>
          <a:ext cx="698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公式" r:id="rId5" imgW="698500" imgH="419100" progId="Equation.3">
                  <p:embed/>
                </p:oleObj>
              </mc:Choice>
              <mc:Fallback>
                <p:oleObj name="公式" r:id="rId5" imgW="698500" imgH="419100" progId="Equation.3">
                  <p:embed/>
                  <p:pic>
                    <p:nvPicPr>
                      <p:cNvPr id="0" name="图片 54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1395413"/>
                        <a:ext cx="698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7935913" y="2057400"/>
          <a:ext cx="3698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公式" r:id="rId7" imgW="368300" imgH="292100" progId="Equation.3">
                  <p:embed/>
                </p:oleObj>
              </mc:Choice>
              <mc:Fallback>
                <p:oleObj name="公式" r:id="rId7" imgW="368300" imgH="292100" progId="Equation.3">
                  <p:embed/>
                  <p:pic>
                    <p:nvPicPr>
                      <p:cNvPr id="0" name="图片 54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2057400"/>
                        <a:ext cx="3698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Object 21"/>
          <p:cNvGraphicFramePr>
            <a:graphicFrameLocks noChangeAspect="1"/>
          </p:cNvGraphicFramePr>
          <p:nvPr/>
        </p:nvGraphicFramePr>
        <p:xfrm>
          <a:off x="8045450" y="620713"/>
          <a:ext cx="366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公式" r:id="rId9" imgW="368300" imgH="419100" progId="Equation.3">
                  <p:embed/>
                </p:oleObj>
              </mc:Choice>
              <mc:Fallback>
                <p:oleObj name="公式" r:id="rId9" imgW="368300" imgH="419100" progId="Equation.3">
                  <p:embed/>
                  <p:pic>
                    <p:nvPicPr>
                      <p:cNvPr id="0" name="图片 54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620713"/>
                        <a:ext cx="3667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609600" y="5502176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磁滞损耗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所包围的面积成正比。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1159" name="Group 23"/>
          <p:cNvGrpSpPr/>
          <p:nvPr/>
        </p:nvGrpSpPr>
        <p:grpSpPr bwMode="auto">
          <a:xfrm>
            <a:off x="6019800" y="762000"/>
            <a:ext cx="1981200" cy="2147888"/>
            <a:chOff x="3696" y="480"/>
            <a:chExt cx="1248" cy="1353"/>
          </a:xfrm>
        </p:grpSpPr>
        <p:sp>
          <p:nvSpPr>
            <p:cNvPr id="116775" name="Freeform 24"/>
            <p:cNvSpPr/>
            <p:nvPr/>
          </p:nvSpPr>
          <p:spPr bwMode="auto">
            <a:xfrm>
              <a:off x="3951" y="938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0 h 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0" h="70">
                  <a:moveTo>
                    <a:pt x="0" y="70"/>
                  </a:moveTo>
                  <a:lnTo>
                    <a:pt x="7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6" name="Freeform 25"/>
            <p:cNvSpPr/>
            <p:nvPr/>
          </p:nvSpPr>
          <p:spPr bwMode="auto">
            <a:xfrm>
              <a:off x="3936" y="912"/>
              <a:ext cx="12" cy="96"/>
            </a:xfrm>
            <a:custGeom>
              <a:avLst/>
              <a:gdLst>
                <a:gd name="T0" fmla="*/ 12 w 12"/>
                <a:gd name="T1" fmla="*/ 96 h 96"/>
                <a:gd name="T2" fmla="*/ 0 w 12"/>
                <a:gd name="T3" fmla="*/ 0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6">
                  <a:moveTo>
                    <a:pt x="12" y="96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7" name="Freeform 26"/>
            <p:cNvSpPr/>
            <p:nvPr/>
          </p:nvSpPr>
          <p:spPr bwMode="auto">
            <a:xfrm>
              <a:off x="3840" y="1411"/>
              <a:ext cx="59" cy="77"/>
            </a:xfrm>
            <a:custGeom>
              <a:avLst/>
              <a:gdLst>
                <a:gd name="T0" fmla="*/ 0 w 59"/>
                <a:gd name="T1" fmla="*/ 77 h 77"/>
                <a:gd name="T2" fmla="*/ 59 w 59"/>
                <a:gd name="T3" fmla="*/ 0 h 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" h="77">
                  <a:moveTo>
                    <a:pt x="0" y="77"/>
                  </a:moveTo>
                  <a:lnTo>
                    <a:pt x="59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8" name="Freeform 27"/>
            <p:cNvSpPr/>
            <p:nvPr/>
          </p:nvSpPr>
          <p:spPr bwMode="auto">
            <a:xfrm>
              <a:off x="3817" y="1396"/>
              <a:ext cx="23" cy="89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89">
                  <a:moveTo>
                    <a:pt x="23" y="89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9" name="Freeform 28"/>
            <p:cNvSpPr/>
            <p:nvPr/>
          </p:nvSpPr>
          <p:spPr bwMode="auto">
            <a:xfrm>
              <a:off x="3696" y="480"/>
              <a:ext cx="1248" cy="1353"/>
            </a:xfrm>
            <a:custGeom>
              <a:avLst/>
              <a:gdLst>
                <a:gd name="T0" fmla="*/ 610 w 1584"/>
                <a:gd name="T1" fmla="*/ 0 h 1920"/>
                <a:gd name="T2" fmla="*/ 203 w 1584"/>
                <a:gd name="T3" fmla="*/ 71 h 1920"/>
                <a:gd name="T4" fmla="*/ 55 w 1584"/>
                <a:gd name="T5" fmla="*/ 402 h 1920"/>
                <a:gd name="T6" fmla="*/ 0 w 1584"/>
                <a:gd name="T7" fmla="*/ 474 h 19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 useBgFill="1">
        <p:nvSpPr>
          <p:cNvPr id="91165" name="Rectangle 29"/>
          <p:cNvSpPr>
            <a:spLocks noChangeArrowheads="1"/>
          </p:cNvSpPr>
          <p:nvPr/>
        </p:nvSpPr>
        <p:spPr bwMode="auto">
          <a:xfrm>
            <a:off x="5791200" y="1905000"/>
            <a:ext cx="1066800" cy="1219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91166" name="Group 30"/>
          <p:cNvGrpSpPr/>
          <p:nvPr/>
        </p:nvGrpSpPr>
        <p:grpSpPr bwMode="auto">
          <a:xfrm>
            <a:off x="5638800" y="609600"/>
            <a:ext cx="2590800" cy="2362200"/>
            <a:chOff x="3024" y="2496"/>
            <a:chExt cx="1632" cy="1488"/>
          </a:xfrm>
        </p:grpSpPr>
        <p:sp>
          <p:nvSpPr>
            <p:cNvPr id="116773" name="Line 31"/>
            <p:cNvSpPr>
              <a:spLocks noChangeShapeType="1"/>
            </p:cNvSpPr>
            <p:nvPr/>
          </p:nvSpPr>
          <p:spPr bwMode="auto">
            <a:xfrm>
              <a:off x="3024" y="3312"/>
              <a:ext cx="1632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4" name="Line 32"/>
            <p:cNvSpPr>
              <a:spLocks noChangeShapeType="1"/>
            </p:cNvSpPr>
            <p:nvPr/>
          </p:nvSpPr>
          <p:spPr bwMode="auto">
            <a:xfrm flipV="1">
              <a:off x="3792" y="2496"/>
              <a:ext cx="0" cy="1488"/>
            </a:xfrm>
            <a:prstGeom prst="line">
              <a:avLst/>
            </a:prstGeom>
            <a:noFill/>
            <a:ln w="41275">
              <a:solidFill>
                <a:srgbClr val="00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1169" name="Group 33"/>
          <p:cNvGrpSpPr/>
          <p:nvPr/>
        </p:nvGrpSpPr>
        <p:grpSpPr bwMode="auto">
          <a:xfrm>
            <a:off x="6019800" y="747713"/>
            <a:ext cx="1981200" cy="2147887"/>
            <a:chOff x="3696" y="480"/>
            <a:chExt cx="1248" cy="1353"/>
          </a:xfrm>
        </p:grpSpPr>
        <p:sp>
          <p:nvSpPr>
            <p:cNvPr id="116768" name="Freeform 34"/>
            <p:cNvSpPr/>
            <p:nvPr/>
          </p:nvSpPr>
          <p:spPr bwMode="auto">
            <a:xfrm>
              <a:off x="3951" y="938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0 h 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0" h="70">
                  <a:moveTo>
                    <a:pt x="0" y="70"/>
                  </a:moveTo>
                  <a:lnTo>
                    <a:pt x="7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9" name="Freeform 35"/>
            <p:cNvSpPr/>
            <p:nvPr/>
          </p:nvSpPr>
          <p:spPr bwMode="auto">
            <a:xfrm>
              <a:off x="3936" y="912"/>
              <a:ext cx="12" cy="96"/>
            </a:xfrm>
            <a:custGeom>
              <a:avLst/>
              <a:gdLst>
                <a:gd name="T0" fmla="*/ 12 w 12"/>
                <a:gd name="T1" fmla="*/ 96 h 96"/>
                <a:gd name="T2" fmla="*/ 0 w 12"/>
                <a:gd name="T3" fmla="*/ 0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6">
                  <a:moveTo>
                    <a:pt x="12" y="96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0" name="Freeform 36"/>
            <p:cNvSpPr/>
            <p:nvPr/>
          </p:nvSpPr>
          <p:spPr bwMode="auto">
            <a:xfrm>
              <a:off x="3840" y="1411"/>
              <a:ext cx="59" cy="77"/>
            </a:xfrm>
            <a:custGeom>
              <a:avLst/>
              <a:gdLst>
                <a:gd name="T0" fmla="*/ 0 w 59"/>
                <a:gd name="T1" fmla="*/ 77 h 77"/>
                <a:gd name="T2" fmla="*/ 59 w 59"/>
                <a:gd name="T3" fmla="*/ 0 h 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" h="77">
                  <a:moveTo>
                    <a:pt x="0" y="77"/>
                  </a:moveTo>
                  <a:lnTo>
                    <a:pt x="59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1" name="Freeform 37"/>
            <p:cNvSpPr/>
            <p:nvPr/>
          </p:nvSpPr>
          <p:spPr bwMode="auto">
            <a:xfrm>
              <a:off x="3817" y="1396"/>
              <a:ext cx="23" cy="89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89">
                  <a:moveTo>
                    <a:pt x="23" y="89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2" name="Freeform 38"/>
            <p:cNvSpPr/>
            <p:nvPr/>
          </p:nvSpPr>
          <p:spPr bwMode="auto">
            <a:xfrm>
              <a:off x="3696" y="480"/>
              <a:ext cx="1248" cy="1353"/>
            </a:xfrm>
            <a:custGeom>
              <a:avLst/>
              <a:gdLst>
                <a:gd name="T0" fmla="*/ 610 w 1584"/>
                <a:gd name="T1" fmla="*/ 0 h 1920"/>
                <a:gd name="T2" fmla="*/ 203 w 1584"/>
                <a:gd name="T3" fmla="*/ 71 h 1920"/>
                <a:gd name="T4" fmla="*/ 55 w 1584"/>
                <a:gd name="T5" fmla="*/ 402 h 1920"/>
                <a:gd name="T6" fmla="*/ 0 w 1584"/>
                <a:gd name="T7" fmla="*/ 474 h 19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1182" name="Arc 46"/>
          <p:cNvSpPr/>
          <p:nvPr/>
        </p:nvSpPr>
        <p:spPr bwMode="auto">
          <a:xfrm flipV="1">
            <a:off x="5281613" y="2746375"/>
            <a:ext cx="804862" cy="212725"/>
          </a:xfrm>
          <a:custGeom>
            <a:avLst/>
            <a:gdLst>
              <a:gd name="T0" fmla="*/ 2147483647 w 21393"/>
              <a:gd name="T1" fmla="*/ 0 h 12111"/>
              <a:gd name="T2" fmla="*/ 2147483647 w 21393"/>
              <a:gd name="T3" fmla="*/ 868821120 h 12111"/>
              <a:gd name="T4" fmla="*/ 0 w 21393"/>
              <a:gd name="T5" fmla="*/ 1152747360 h 12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93" h="12111" fill="none" extrusionOk="0">
                <a:moveTo>
                  <a:pt x="17885" y="-1"/>
                </a:moveTo>
                <a:cubicBezTo>
                  <a:pt x="19736" y="2734"/>
                  <a:pt x="20936" y="5857"/>
                  <a:pt x="21393" y="9127"/>
                </a:cubicBezTo>
              </a:path>
              <a:path w="21393" h="12111" stroke="0" extrusionOk="0">
                <a:moveTo>
                  <a:pt x="17885" y="-1"/>
                </a:moveTo>
                <a:cubicBezTo>
                  <a:pt x="19736" y="2734"/>
                  <a:pt x="20936" y="5857"/>
                  <a:pt x="21393" y="9127"/>
                </a:cubicBezTo>
                <a:lnTo>
                  <a:pt x="0" y="12111"/>
                </a:lnTo>
                <a:lnTo>
                  <a:pt x="17885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1183" name="Object 47"/>
          <p:cNvGraphicFramePr>
            <a:graphicFrameLocks noChangeAspect="1"/>
          </p:cNvGraphicFramePr>
          <p:nvPr/>
        </p:nvGraphicFramePr>
        <p:xfrm>
          <a:off x="5335588" y="2741613"/>
          <a:ext cx="6207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公式" r:id="rId11" imgW="622300" imgH="419100" progId="Equation.3">
                  <p:embed/>
                </p:oleObj>
              </mc:Choice>
              <mc:Fallback>
                <p:oleObj name="公式" r:id="rId11" imgW="622300" imgH="419100" progId="Equation.3">
                  <p:embed/>
                  <p:pic>
                    <p:nvPicPr>
                      <p:cNvPr id="0" name="图片 54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2741613"/>
                        <a:ext cx="6207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4" name="Text Box 48"/>
          <p:cNvSpPr txBox="1">
            <a:spLocks noChangeArrowheads="1"/>
          </p:cNvSpPr>
          <p:nvPr/>
        </p:nvSpPr>
        <p:spPr bwMode="auto">
          <a:xfrm>
            <a:off x="336624" y="457200"/>
            <a:ext cx="805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不可逆过程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62" name="AutoShape 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43888" y="5564188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6763" name="AutoShape 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43888" y="6021388"/>
            <a:ext cx="647700" cy="460375"/>
          </a:xfrm>
          <a:prstGeom prst="actionButtonBackPrevious">
            <a:avLst/>
          </a:prstGeom>
          <a:solidFill>
            <a:srgbClr val="CC99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91187" name="Group 51"/>
          <p:cNvGrpSpPr/>
          <p:nvPr/>
        </p:nvGrpSpPr>
        <p:grpSpPr bwMode="auto">
          <a:xfrm>
            <a:off x="6011863" y="765175"/>
            <a:ext cx="1981200" cy="2154238"/>
            <a:chOff x="3792" y="480"/>
            <a:chExt cx="1248" cy="1357"/>
          </a:xfrm>
        </p:grpSpPr>
        <p:sp>
          <p:nvSpPr>
            <p:cNvPr id="116765" name="Freeform 52"/>
            <p:cNvSpPr/>
            <p:nvPr/>
          </p:nvSpPr>
          <p:spPr bwMode="auto">
            <a:xfrm>
              <a:off x="3792" y="480"/>
              <a:ext cx="1248" cy="1357"/>
            </a:xfrm>
            <a:custGeom>
              <a:avLst/>
              <a:gdLst>
                <a:gd name="T0" fmla="*/ 589 w 1603"/>
                <a:gd name="T1" fmla="*/ 0 h 1941"/>
                <a:gd name="T2" fmla="*/ 466 w 1603"/>
                <a:gd name="T3" fmla="*/ 80 h 1941"/>
                <a:gd name="T4" fmla="*/ 334 w 1603"/>
                <a:gd name="T5" fmla="*/ 387 h 1941"/>
                <a:gd name="T6" fmla="*/ 0 w 1603"/>
                <a:gd name="T7" fmla="*/ 464 h 19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3" h="1941">
                  <a:moveTo>
                    <a:pt x="1603" y="0"/>
                  </a:moveTo>
                  <a:cubicBezTo>
                    <a:pt x="1487" y="44"/>
                    <a:pt x="1383" y="66"/>
                    <a:pt x="1267" y="336"/>
                  </a:cubicBezTo>
                  <a:cubicBezTo>
                    <a:pt x="1151" y="606"/>
                    <a:pt x="1120" y="1354"/>
                    <a:pt x="909" y="1621"/>
                  </a:cubicBezTo>
                  <a:cubicBezTo>
                    <a:pt x="698" y="1888"/>
                    <a:pt x="190" y="1874"/>
                    <a:pt x="0" y="1941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6" name="Line 53"/>
            <p:cNvSpPr>
              <a:spLocks noChangeShapeType="1"/>
            </p:cNvSpPr>
            <p:nvPr/>
          </p:nvSpPr>
          <p:spPr bwMode="auto">
            <a:xfrm rot="-3600000">
              <a:off x="4512" y="1526"/>
              <a:ext cx="91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7" name="Line 54"/>
            <p:cNvSpPr>
              <a:spLocks noChangeShapeType="1"/>
            </p:cNvSpPr>
            <p:nvPr/>
          </p:nvSpPr>
          <p:spPr bwMode="auto">
            <a:xfrm rot="-4500000">
              <a:off x="4675" y="891"/>
              <a:ext cx="91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5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/>
      <p:bldP spid="91139" grpId="0" autoUpdateAnimBg="0"/>
      <p:bldP spid="91140" grpId="0" autoUpdateAnimBg="0"/>
      <p:bldP spid="91141" grpId="0" autoUpdateAnimBg="0"/>
      <p:bldP spid="91142" grpId="0" autoUpdateAnimBg="0"/>
      <p:bldP spid="91143" grpId="0" autoUpdateAnimBg="0"/>
      <p:bldP spid="91144" grpId="0" autoUpdateAnimBg="0"/>
      <p:bldP spid="91145" grpId="0" autoUpdateAnimBg="0"/>
      <p:bldP spid="91152" grpId="0" animBg="1"/>
      <p:bldP spid="91158" grpId="0" autoUpdateAnimBg="0"/>
      <p:bldP spid="91165" grpId="0" animBg="1"/>
      <p:bldP spid="91182" grpId="0" animBg="1"/>
      <p:bldP spid="9118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50" y="590550"/>
            <a:ext cx="436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）软磁材料：</a:t>
            </a:r>
            <a:r>
              <a:rPr kumimoji="1" lang="zh-CN" altLang="en-US" sz="2800" b="1">
                <a:solidFill>
                  <a:srgbClr val="0066CC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3187" name="Group 3"/>
          <p:cNvGrpSpPr/>
          <p:nvPr/>
        </p:nvGrpSpPr>
        <p:grpSpPr bwMode="auto">
          <a:xfrm>
            <a:off x="6629400" y="1658938"/>
            <a:ext cx="1371600" cy="1651000"/>
            <a:chOff x="864" y="2093"/>
            <a:chExt cx="1406" cy="2044"/>
          </a:xfrm>
        </p:grpSpPr>
        <p:sp>
          <p:nvSpPr>
            <p:cNvPr id="117797" name="Freeform 4"/>
            <p:cNvSpPr/>
            <p:nvPr/>
          </p:nvSpPr>
          <p:spPr bwMode="auto">
            <a:xfrm>
              <a:off x="928" y="2093"/>
              <a:ext cx="1328" cy="1987"/>
            </a:xfrm>
            <a:custGeom>
              <a:avLst/>
              <a:gdLst>
                <a:gd name="T0" fmla="*/ 1328 w 1328"/>
                <a:gd name="T1" fmla="*/ 0 h 1987"/>
                <a:gd name="T2" fmla="*/ 928 w 1328"/>
                <a:gd name="T3" fmla="*/ 294 h 1987"/>
                <a:gd name="T4" fmla="*/ 480 w 1328"/>
                <a:gd name="T5" fmla="*/ 1699 h 1987"/>
                <a:gd name="T6" fmla="*/ 0 w 1328"/>
                <a:gd name="T7" fmla="*/ 1987 h 19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8" h="1987">
                  <a:moveTo>
                    <a:pt x="1328" y="0"/>
                  </a:moveTo>
                  <a:cubicBezTo>
                    <a:pt x="1259" y="47"/>
                    <a:pt x="1069" y="11"/>
                    <a:pt x="928" y="294"/>
                  </a:cubicBezTo>
                  <a:cubicBezTo>
                    <a:pt x="787" y="577"/>
                    <a:pt x="635" y="1417"/>
                    <a:pt x="480" y="1699"/>
                  </a:cubicBezTo>
                  <a:cubicBezTo>
                    <a:pt x="325" y="1981"/>
                    <a:pt x="156" y="1987"/>
                    <a:pt x="0" y="1987"/>
                  </a:cubicBezTo>
                </a:path>
              </a:pathLst>
            </a:custGeom>
            <a:noFill/>
            <a:ln w="412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798" name="Freeform 5"/>
            <p:cNvSpPr/>
            <p:nvPr/>
          </p:nvSpPr>
          <p:spPr bwMode="auto">
            <a:xfrm>
              <a:off x="864" y="2093"/>
              <a:ext cx="1406" cy="2044"/>
            </a:xfrm>
            <a:custGeom>
              <a:avLst/>
              <a:gdLst>
                <a:gd name="T0" fmla="*/ 0 w 1406"/>
                <a:gd name="T1" fmla="*/ 1976 h 2044"/>
                <a:gd name="T2" fmla="*/ 349 w 1406"/>
                <a:gd name="T3" fmla="*/ 1764 h 2044"/>
                <a:gd name="T4" fmla="*/ 794 w 1406"/>
                <a:gd name="T5" fmla="*/ 296 h 2044"/>
                <a:gd name="T6" fmla="*/ 1406 w 1406"/>
                <a:gd name="T7" fmla="*/ 0 h 20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06" h="2044">
                  <a:moveTo>
                    <a:pt x="0" y="1976"/>
                  </a:moveTo>
                  <a:cubicBezTo>
                    <a:pt x="58" y="1943"/>
                    <a:pt x="216" y="2044"/>
                    <a:pt x="349" y="1764"/>
                  </a:cubicBezTo>
                  <a:cubicBezTo>
                    <a:pt x="481" y="1484"/>
                    <a:pt x="618" y="590"/>
                    <a:pt x="794" y="296"/>
                  </a:cubicBezTo>
                  <a:cubicBezTo>
                    <a:pt x="970" y="2"/>
                    <a:pt x="1279" y="62"/>
                    <a:pt x="1406" y="0"/>
                  </a:cubicBezTo>
                </a:path>
              </a:pathLst>
            </a:custGeom>
            <a:noFill/>
            <a:ln w="412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6515100" y="1955800"/>
          <a:ext cx="698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name="公式" r:id="rId1" imgW="698500" imgH="419100" progId="Equation.3">
                  <p:embed/>
                </p:oleObj>
              </mc:Choice>
              <mc:Fallback>
                <p:oleObj name="公式" r:id="rId1" imgW="698500" imgH="419100" progId="Equation.3">
                  <p:embed/>
                  <p:pic>
                    <p:nvPicPr>
                      <p:cNvPr id="0" name="图片 55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1955800"/>
                        <a:ext cx="698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7334250" y="2489200"/>
          <a:ext cx="4429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公式" r:id="rId3" imgW="444500" imgH="419100" progId="Equation.3">
                  <p:embed/>
                </p:oleObj>
              </mc:Choice>
              <mc:Fallback>
                <p:oleObj name="公式" r:id="rId3" imgW="444500" imgH="419100" progId="Equation.3">
                  <p:embed/>
                  <p:pic>
                    <p:nvPicPr>
                      <p:cNvPr id="0" name="图片 55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2489200"/>
                        <a:ext cx="4429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990600" y="3549650"/>
            <a:ext cx="929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适用于变压器、继电器、电机、以及各种高频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电磁元件的磁芯、磁棒。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76200" y="76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3.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铁磁质的分类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762000" y="1219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特点：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1835150" y="1484313"/>
            <a:ext cx="6172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矫顽力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 i="1" baseline="-250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小，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磁滞回线的面积窄而长，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损耗小（面积小）。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990600" y="30622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易磁化、易退磁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429000" y="30480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66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纯铁，波莫合金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(Fe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Ni)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硅钢， 铁氧体等。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8" name="AutoShape 14"/>
          <p:cNvSpPr/>
          <p:nvPr/>
        </p:nvSpPr>
        <p:spPr bwMode="auto">
          <a:xfrm>
            <a:off x="3314700" y="457200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FF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803525" y="471488"/>
            <a:ext cx="230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81000" y="4495800"/>
            <a:ext cx="349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）硬磁材料：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676525" y="4495800"/>
            <a:ext cx="555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钨钢，碳钢，铝镍钴合金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1066800" y="4953000"/>
            <a:ext cx="632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矫顽力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大，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剩磁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大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磁滞回线的面积大，损耗大。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1047750" y="5791200"/>
            <a:ext cx="7105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适用于做永磁铁。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耳机、扬声器等中的永久磁铁。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3204" name="Group 20"/>
          <p:cNvGrpSpPr/>
          <p:nvPr/>
        </p:nvGrpSpPr>
        <p:grpSpPr bwMode="auto">
          <a:xfrm>
            <a:off x="6026150" y="908050"/>
            <a:ext cx="2757488" cy="2579688"/>
            <a:chOff x="3701" y="391"/>
            <a:chExt cx="1737" cy="1625"/>
          </a:xfrm>
        </p:grpSpPr>
        <p:graphicFrame>
          <p:nvGraphicFramePr>
            <p:cNvPr id="117793" name="Object 21"/>
            <p:cNvGraphicFramePr>
              <a:graphicFrameLocks noChangeAspect="1"/>
            </p:cNvGraphicFramePr>
            <p:nvPr/>
          </p:nvGraphicFramePr>
          <p:xfrm>
            <a:off x="4241" y="391"/>
            <a:ext cx="24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6" name="公式" r:id="rId5" imgW="165100" imgH="165100" progId="Equation.3">
                    <p:embed/>
                  </p:oleObj>
                </mc:Choice>
                <mc:Fallback>
                  <p:oleObj name="公式" r:id="rId5" imgW="165100" imgH="165100" progId="Equation.3">
                    <p:embed/>
                    <p:pic>
                      <p:nvPicPr>
                        <p:cNvPr id="0" name="图片 55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91"/>
                          <a:ext cx="24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4" name="Object 22"/>
            <p:cNvGraphicFramePr>
              <a:graphicFrameLocks noChangeAspect="1"/>
            </p:cNvGraphicFramePr>
            <p:nvPr/>
          </p:nvGraphicFramePr>
          <p:xfrm>
            <a:off x="5193" y="1389"/>
            <a:ext cx="24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7" name="公式" r:id="rId7" imgW="190500" imgH="165100" progId="Equation.3">
                    <p:embed/>
                  </p:oleObj>
                </mc:Choice>
                <mc:Fallback>
                  <p:oleObj name="公式" r:id="rId7" imgW="190500" imgH="165100" progId="Equation.3">
                    <p:embed/>
                    <p:pic>
                      <p:nvPicPr>
                        <p:cNvPr id="0" name="图片 55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389"/>
                          <a:ext cx="24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5" name="Line 23"/>
            <p:cNvSpPr>
              <a:spLocks noChangeShapeType="1"/>
            </p:cNvSpPr>
            <p:nvPr/>
          </p:nvSpPr>
          <p:spPr bwMode="auto">
            <a:xfrm>
              <a:off x="3701" y="1371"/>
              <a:ext cx="1581" cy="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796" name="Line 24"/>
            <p:cNvSpPr>
              <a:spLocks noChangeShapeType="1"/>
            </p:cNvSpPr>
            <p:nvPr/>
          </p:nvSpPr>
          <p:spPr bwMode="auto">
            <a:xfrm flipV="1">
              <a:off x="4492" y="597"/>
              <a:ext cx="0" cy="1419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3209" name="Group 25"/>
          <p:cNvGrpSpPr/>
          <p:nvPr/>
        </p:nvGrpSpPr>
        <p:grpSpPr bwMode="auto">
          <a:xfrm>
            <a:off x="6084888" y="4076700"/>
            <a:ext cx="2757487" cy="2579688"/>
            <a:chOff x="567" y="255"/>
            <a:chExt cx="1737" cy="1625"/>
          </a:xfrm>
        </p:grpSpPr>
        <p:grpSp>
          <p:nvGrpSpPr>
            <p:cNvPr id="117783" name="Group 26"/>
            <p:cNvGrpSpPr/>
            <p:nvPr/>
          </p:nvGrpSpPr>
          <p:grpSpPr bwMode="auto">
            <a:xfrm>
              <a:off x="567" y="255"/>
              <a:ext cx="1737" cy="1625"/>
              <a:chOff x="3701" y="391"/>
              <a:chExt cx="1737" cy="1625"/>
            </a:xfrm>
          </p:grpSpPr>
          <p:graphicFrame>
            <p:nvGraphicFramePr>
              <p:cNvPr id="117789" name="Object 27"/>
              <p:cNvGraphicFramePr>
                <a:graphicFrameLocks noChangeAspect="1"/>
              </p:cNvGraphicFramePr>
              <p:nvPr/>
            </p:nvGraphicFramePr>
            <p:xfrm>
              <a:off x="4241" y="391"/>
              <a:ext cx="24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58" name="公式" r:id="rId9" imgW="165100" imgH="165100" progId="Equation.3">
                      <p:embed/>
                    </p:oleObj>
                  </mc:Choice>
                  <mc:Fallback>
                    <p:oleObj name="公式" r:id="rId9" imgW="165100" imgH="165100" progId="Equation.3">
                      <p:embed/>
                      <p:pic>
                        <p:nvPicPr>
                          <p:cNvPr id="0" name="图片 553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391"/>
                            <a:ext cx="24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90" name="Object 28"/>
              <p:cNvGraphicFramePr>
                <a:graphicFrameLocks noChangeAspect="1"/>
              </p:cNvGraphicFramePr>
              <p:nvPr/>
            </p:nvGraphicFramePr>
            <p:xfrm>
              <a:off x="5193" y="1389"/>
              <a:ext cx="24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59" name="公式" r:id="rId10" imgW="190500" imgH="165100" progId="Equation.3">
                      <p:embed/>
                    </p:oleObj>
                  </mc:Choice>
                  <mc:Fallback>
                    <p:oleObj name="公式" r:id="rId10" imgW="190500" imgH="165100" progId="Equation.3">
                      <p:embed/>
                      <p:pic>
                        <p:nvPicPr>
                          <p:cNvPr id="0" name="图片 553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1389"/>
                            <a:ext cx="24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7791" name="Line 29"/>
              <p:cNvSpPr>
                <a:spLocks noChangeShapeType="1"/>
              </p:cNvSpPr>
              <p:nvPr/>
            </p:nvSpPr>
            <p:spPr bwMode="auto">
              <a:xfrm>
                <a:off x="3701" y="1371"/>
                <a:ext cx="1581" cy="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92" name="Line 30"/>
              <p:cNvSpPr>
                <a:spLocks noChangeShapeType="1"/>
              </p:cNvSpPr>
              <p:nvPr/>
            </p:nvSpPr>
            <p:spPr bwMode="auto">
              <a:xfrm flipV="1">
                <a:off x="4492" y="597"/>
                <a:ext cx="0" cy="1419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17784" name="Object 31"/>
            <p:cNvGraphicFramePr>
              <a:graphicFrameLocks noChangeAspect="1"/>
            </p:cNvGraphicFramePr>
            <p:nvPr/>
          </p:nvGraphicFramePr>
          <p:xfrm>
            <a:off x="1610" y="1207"/>
            <a:ext cx="2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0" name="公式" r:id="rId11" imgW="215900" imgH="215900" progId="Equation.3">
                    <p:embed/>
                  </p:oleObj>
                </mc:Choice>
                <mc:Fallback>
                  <p:oleObj name="公式" r:id="rId11" imgW="215900" imgH="215900" progId="Equation.3">
                    <p:embed/>
                    <p:pic>
                      <p:nvPicPr>
                        <p:cNvPr id="0" name="图片 55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207"/>
                          <a:ext cx="2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85" name="Object 32"/>
            <p:cNvGraphicFramePr>
              <a:graphicFrameLocks noChangeAspect="1"/>
            </p:cNvGraphicFramePr>
            <p:nvPr/>
          </p:nvGraphicFramePr>
          <p:xfrm>
            <a:off x="585" y="1221"/>
            <a:ext cx="4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1" name="公式" r:id="rId13" imgW="316865" imgH="215900" progId="Equation.3">
                    <p:embed/>
                  </p:oleObj>
                </mc:Choice>
                <mc:Fallback>
                  <p:oleObj name="公式" r:id="rId13" imgW="316865" imgH="215900" progId="Equation.3">
                    <p:embed/>
                    <p:pic>
                      <p:nvPicPr>
                        <p:cNvPr id="0" name="图片 55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1221"/>
                          <a:ext cx="4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7786" name="Group 33"/>
            <p:cNvGrpSpPr/>
            <p:nvPr/>
          </p:nvGrpSpPr>
          <p:grpSpPr bwMode="auto">
            <a:xfrm>
              <a:off x="830" y="709"/>
              <a:ext cx="1185" cy="1058"/>
              <a:chOff x="3744" y="432"/>
              <a:chExt cx="1603" cy="1941"/>
            </a:xfrm>
          </p:grpSpPr>
          <p:sp>
            <p:nvSpPr>
              <p:cNvPr id="117787" name="Freeform 34"/>
              <p:cNvSpPr/>
              <p:nvPr/>
            </p:nvSpPr>
            <p:spPr bwMode="auto">
              <a:xfrm>
                <a:off x="3744" y="432"/>
                <a:ext cx="1603" cy="1941"/>
              </a:xfrm>
              <a:custGeom>
                <a:avLst/>
                <a:gdLst>
                  <a:gd name="T0" fmla="*/ 1603 w 1603"/>
                  <a:gd name="T1" fmla="*/ 0 h 1941"/>
                  <a:gd name="T2" fmla="*/ 1267 w 1603"/>
                  <a:gd name="T3" fmla="*/ 336 h 1941"/>
                  <a:gd name="T4" fmla="*/ 909 w 1603"/>
                  <a:gd name="T5" fmla="*/ 1621 h 1941"/>
                  <a:gd name="T6" fmla="*/ 0 w 1603"/>
                  <a:gd name="T7" fmla="*/ 1941 h 19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03" h="1941">
                    <a:moveTo>
                      <a:pt x="1603" y="0"/>
                    </a:moveTo>
                    <a:cubicBezTo>
                      <a:pt x="1487" y="44"/>
                      <a:pt x="1383" y="66"/>
                      <a:pt x="1267" y="336"/>
                    </a:cubicBezTo>
                    <a:cubicBezTo>
                      <a:pt x="1151" y="606"/>
                      <a:pt x="1120" y="1354"/>
                      <a:pt x="909" y="1621"/>
                    </a:cubicBezTo>
                    <a:cubicBezTo>
                      <a:pt x="698" y="1888"/>
                      <a:pt x="190" y="1874"/>
                      <a:pt x="0" y="1941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88" name="Freeform 35"/>
              <p:cNvSpPr/>
              <p:nvPr/>
            </p:nvSpPr>
            <p:spPr bwMode="auto">
              <a:xfrm>
                <a:off x="3763" y="432"/>
                <a:ext cx="1584" cy="1920"/>
              </a:xfrm>
              <a:custGeom>
                <a:avLst/>
                <a:gdLst>
                  <a:gd name="T0" fmla="*/ 1584 w 1584"/>
                  <a:gd name="T1" fmla="*/ 0 h 1920"/>
                  <a:gd name="T2" fmla="*/ 528 w 1584"/>
                  <a:gd name="T3" fmla="*/ 288 h 1920"/>
                  <a:gd name="T4" fmla="*/ 144 w 1584"/>
                  <a:gd name="T5" fmla="*/ 1632 h 1920"/>
                  <a:gd name="T6" fmla="*/ 0 w 1584"/>
                  <a:gd name="T7" fmla="*/ 1920 h 19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1920">
                    <a:moveTo>
                      <a:pt x="1584" y="0"/>
                    </a:moveTo>
                    <a:cubicBezTo>
                      <a:pt x="1176" y="8"/>
                      <a:pt x="768" y="16"/>
                      <a:pt x="528" y="288"/>
                    </a:cubicBezTo>
                    <a:cubicBezTo>
                      <a:pt x="288" y="560"/>
                      <a:pt x="232" y="1360"/>
                      <a:pt x="144" y="1632"/>
                    </a:cubicBezTo>
                    <a:cubicBezTo>
                      <a:pt x="56" y="1904"/>
                      <a:pt x="24" y="1872"/>
                      <a:pt x="0" y="192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7781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79388" y="2276475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7782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5949950"/>
            <a:ext cx="647700" cy="460375"/>
          </a:xfrm>
          <a:prstGeom prst="actionButtonBackPrevious">
            <a:avLst/>
          </a:prstGeom>
          <a:solidFill>
            <a:srgbClr val="CC99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5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92" grpId="0" autoUpdateAnimBg="0"/>
      <p:bldP spid="93193" grpId="0"/>
      <p:bldP spid="93194" grpId="0" autoUpdateAnimBg="0"/>
      <p:bldP spid="93195" grpId="0" autoUpdateAnimBg="0"/>
      <p:bldP spid="93196" grpId="0" autoUpdateAnimBg="0"/>
      <p:bldP spid="93197" grpId="0" autoUpdateAnimBg="0"/>
      <p:bldP spid="93198" grpId="0" animBg="1"/>
      <p:bldP spid="93199" grpId="0" autoUpdateAnimBg="0"/>
      <p:bldP spid="93200" grpId="0" autoUpdateAnimBg="0"/>
      <p:bldP spid="93201" grpId="0" autoUpdateAnimBg="0"/>
      <p:bldP spid="93202" grpId="0" autoUpdateAnimBg="0"/>
      <p:bldP spid="9320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33400" y="280914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矩磁材料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066800" y="1576314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不大，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磁滞回线是矩形。用于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记忆元件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066800" y="966714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锰镁铁氧体，锂锰铁氧体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066800" y="2527226"/>
            <a:ext cx="7848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可做为二进制的两个态。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042988" y="3174926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适用制作计算机的记忆元件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5239" name="Group 7"/>
          <p:cNvGrpSpPr/>
          <p:nvPr/>
        </p:nvGrpSpPr>
        <p:grpSpPr bwMode="auto">
          <a:xfrm>
            <a:off x="6207125" y="157089"/>
            <a:ext cx="2757488" cy="2586037"/>
            <a:chOff x="3701" y="391"/>
            <a:chExt cx="1737" cy="1629"/>
          </a:xfrm>
        </p:grpSpPr>
        <p:grpSp>
          <p:nvGrpSpPr>
            <p:cNvPr id="128013" name="Group 8"/>
            <p:cNvGrpSpPr/>
            <p:nvPr/>
          </p:nvGrpSpPr>
          <p:grpSpPr bwMode="auto">
            <a:xfrm>
              <a:off x="3701" y="391"/>
              <a:ext cx="1737" cy="1625"/>
              <a:chOff x="3701" y="391"/>
              <a:chExt cx="1737" cy="1625"/>
            </a:xfrm>
          </p:grpSpPr>
          <p:graphicFrame>
            <p:nvGraphicFramePr>
              <p:cNvPr id="128019" name="Object 9"/>
              <p:cNvGraphicFramePr>
                <a:graphicFrameLocks noChangeAspect="1"/>
              </p:cNvGraphicFramePr>
              <p:nvPr/>
            </p:nvGraphicFramePr>
            <p:xfrm>
              <a:off x="4241" y="391"/>
              <a:ext cx="24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4" name="公式" r:id="rId1" imgW="165100" imgH="165100" progId="Equation.3">
                      <p:embed/>
                    </p:oleObj>
                  </mc:Choice>
                  <mc:Fallback>
                    <p:oleObj name="公式" r:id="rId1" imgW="165100" imgH="165100" progId="Equation.3">
                      <p:embed/>
                      <p:pic>
                        <p:nvPicPr>
                          <p:cNvPr id="0" name="图片 573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391"/>
                            <a:ext cx="24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20" name="Object 10"/>
              <p:cNvGraphicFramePr>
                <a:graphicFrameLocks noChangeAspect="1"/>
              </p:cNvGraphicFramePr>
              <p:nvPr/>
            </p:nvGraphicFramePr>
            <p:xfrm>
              <a:off x="5193" y="1389"/>
              <a:ext cx="24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5" name="公式" r:id="rId3" imgW="190500" imgH="165100" progId="Equation.3">
                      <p:embed/>
                    </p:oleObj>
                  </mc:Choice>
                  <mc:Fallback>
                    <p:oleObj name="公式" r:id="rId3" imgW="190500" imgH="165100" progId="Equation.3">
                      <p:embed/>
                      <p:pic>
                        <p:nvPicPr>
                          <p:cNvPr id="0" name="图片 573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1389"/>
                            <a:ext cx="24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8021" name="Line 11"/>
              <p:cNvSpPr>
                <a:spLocks noChangeShapeType="1"/>
              </p:cNvSpPr>
              <p:nvPr/>
            </p:nvSpPr>
            <p:spPr bwMode="auto">
              <a:xfrm>
                <a:off x="3701" y="1371"/>
                <a:ext cx="1581" cy="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22" name="Line 12"/>
              <p:cNvSpPr>
                <a:spLocks noChangeShapeType="1"/>
              </p:cNvSpPr>
              <p:nvPr/>
            </p:nvSpPr>
            <p:spPr bwMode="auto">
              <a:xfrm flipV="1">
                <a:off x="4492" y="597"/>
                <a:ext cx="0" cy="1419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8014" name="Group 13"/>
            <p:cNvGrpSpPr/>
            <p:nvPr/>
          </p:nvGrpSpPr>
          <p:grpSpPr bwMode="auto">
            <a:xfrm>
              <a:off x="4059" y="709"/>
              <a:ext cx="872" cy="1311"/>
              <a:chOff x="3540" y="2256"/>
              <a:chExt cx="1218" cy="1951"/>
            </a:xfrm>
          </p:grpSpPr>
          <p:sp>
            <p:nvSpPr>
              <p:cNvPr id="128017" name="Freeform 14"/>
              <p:cNvSpPr/>
              <p:nvPr/>
            </p:nvSpPr>
            <p:spPr bwMode="auto">
              <a:xfrm>
                <a:off x="3543" y="2304"/>
                <a:ext cx="1215" cy="1903"/>
              </a:xfrm>
              <a:custGeom>
                <a:avLst/>
                <a:gdLst>
                  <a:gd name="T0" fmla="*/ 1215 w 1215"/>
                  <a:gd name="T1" fmla="*/ 6 h 1903"/>
                  <a:gd name="T2" fmla="*/ 1089 w 1215"/>
                  <a:gd name="T3" fmla="*/ 99 h 1903"/>
                  <a:gd name="T4" fmla="*/ 1011 w 1215"/>
                  <a:gd name="T5" fmla="*/ 1729 h 1903"/>
                  <a:gd name="T6" fmla="*/ 0 w 1215"/>
                  <a:gd name="T7" fmla="*/ 1857 h 19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5" h="1903">
                    <a:moveTo>
                      <a:pt x="1215" y="6"/>
                    </a:moveTo>
                    <a:cubicBezTo>
                      <a:pt x="1107" y="33"/>
                      <a:pt x="1110" y="0"/>
                      <a:pt x="1089" y="99"/>
                    </a:cubicBezTo>
                    <a:cubicBezTo>
                      <a:pt x="1042" y="403"/>
                      <a:pt x="1131" y="1569"/>
                      <a:pt x="1011" y="1729"/>
                    </a:cubicBezTo>
                    <a:cubicBezTo>
                      <a:pt x="931" y="1903"/>
                      <a:pt x="222" y="1816"/>
                      <a:pt x="0" y="1857"/>
                    </a:cubicBezTo>
                  </a:path>
                </a:pathLst>
              </a:custGeom>
              <a:noFill/>
              <a:ln w="4127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18" name="Freeform 15"/>
              <p:cNvSpPr/>
              <p:nvPr/>
            </p:nvSpPr>
            <p:spPr bwMode="auto">
              <a:xfrm>
                <a:off x="3540" y="2256"/>
                <a:ext cx="1215" cy="1902"/>
              </a:xfrm>
              <a:custGeom>
                <a:avLst/>
                <a:gdLst>
                  <a:gd name="T0" fmla="*/ 0 w 1215"/>
                  <a:gd name="T1" fmla="*/ 1893 h 1902"/>
                  <a:gd name="T2" fmla="*/ 121 w 1215"/>
                  <a:gd name="T3" fmla="*/ 1803 h 1902"/>
                  <a:gd name="T4" fmla="*/ 203 w 1215"/>
                  <a:gd name="T5" fmla="*/ 174 h 1902"/>
                  <a:gd name="T6" fmla="*/ 1215 w 1215"/>
                  <a:gd name="T7" fmla="*/ 48 h 19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5" h="1902">
                    <a:moveTo>
                      <a:pt x="0" y="1893"/>
                    </a:moveTo>
                    <a:cubicBezTo>
                      <a:pt x="108" y="1866"/>
                      <a:pt x="100" y="1902"/>
                      <a:pt x="121" y="1803"/>
                    </a:cubicBezTo>
                    <a:cubicBezTo>
                      <a:pt x="169" y="1499"/>
                      <a:pt x="83" y="333"/>
                      <a:pt x="203" y="174"/>
                    </a:cubicBezTo>
                    <a:cubicBezTo>
                      <a:pt x="284" y="0"/>
                      <a:pt x="993" y="88"/>
                      <a:pt x="1215" y="48"/>
                    </a:cubicBezTo>
                  </a:path>
                </a:pathLst>
              </a:custGeom>
              <a:noFill/>
              <a:ln w="4127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28015" name="Object 16"/>
            <p:cNvGraphicFramePr>
              <a:graphicFrameLocks noChangeAspect="1"/>
            </p:cNvGraphicFramePr>
            <p:nvPr/>
          </p:nvGraphicFramePr>
          <p:xfrm>
            <a:off x="4830" y="1344"/>
            <a:ext cx="2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6" name="公式" r:id="rId5" imgW="215900" imgH="215900" progId="Equation.3">
                    <p:embed/>
                  </p:oleObj>
                </mc:Choice>
                <mc:Fallback>
                  <p:oleObj name="公式" r:id="rId5" imgW="215900" imgH="215900" progId="Equation.3">
                    <p:embed/>
                    <p:pic>
                      <p:nvPicPr>
                        <p:cNvPr id="0" name="图片 57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344"/>
                          <a:ext cx="2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16" name="Object 17"/>
            <p:cNvGraphicFramePr>
              <a:graphicFrameLocks noChangeAspect="1"/>
            </p:cNvGraphicFramePr>
            <p:nvPr/>
          </p:nvGraphicFramePr>
          <p:xfrm>
            <a:off x="3742" y="1344"/>
            <a:ext cx="4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7" name="公式" r:id="rId7" imgW="316865" imgH="215900" progId="Equation.3">
                    <p:embed/>
                  </p:oleObj>
                </mc:Choice>
                <mc:Fallback>
                  <p:oleObj name="公式" r:id="rId7" imgW="316865" imgH="215900" progId="Equation.3">
                    <p:embed/>
                    <p:pic>
                      <p:nvPicPr>
                        <p:cNvPr id="0" name="图片 57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344"/>
                          <a:ext cx="4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5275" y="3751189"/>
            <a:ext cx="83740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 smtClean="0">
                <a:solidFill>
                  <a:srgbClr val="0000FF"/>
                </a:solidFill>
              </a:rPr>
              <a:t>（</a:t>
            </a:r>
            <a:r>
              <a:rPr lang="en-US" altLang="zh-CN" b="1" kern="0" dirty="0" smtClean="0">
                <a:solidFill>
                  <a:srgbClr val="0000FF"/>
                </a:solidFill>
              </a:rPr>
              <a:t>4</a:t>
            </a:r>
            <a:r>
              <a:rPr lang="zh-CN" altLang="en-US" b="1" kern="0" dirty="0" smtClean="0">
                <a:solidFill>
                  <a:srgbClr val="0000FF"/>
                </a:solidFill>
              </a:rPr>
              <a:t>）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当温度升高到一定程度时，每种铁磁介质的高磁导率、磁滞、磁致伸缩等特性全部消失，而变为顺磁性。</a:t>
            </a:r>
            <a:endParaRPr lang="zh-CN" altLang="en-US" sz="2800" b="1" kern="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95536" y="6054651"/>
            <a:ext cx="78343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如：铁为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1040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，钴为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1390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镍为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630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50875" y="5119614"/>
            <a:ext cx="7885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不同铁磁质具有不同的转变温度</a:t>
            </a:r>
            <a:r>
              <a:rPr kumimoji="1" lang="en-US" altLang="zh-CN" sz="2800" b="1">
                <a:solidFill>
                  <a:srgbClr val="0033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相变温度</a:t>
            </a:r>
            <a:r>
              <a:rPr kumimoji="1" lang="en-US" altLang="zh-CN" sz="2800" b="1" i="1">
                <a:solidFill>
                  <a:srgbClr val="003300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800" b="1" i="1" baseline="-25000">
                <a:solidFill>
                  <a:srgbClr val="003300"/>
                </a:solidFill>
                <a:latin typeface="宋体" panose="02010600030101010101" pitchFamily="2" charset="-122"/>
              </a:rPr>
              <a:t>c</a:t>
            </a:r>
            <a:r>
              <a:rPr kumimoji="1" lang="en-US" altLang="zh-CN" sz="2800" b="1">
                <a:solidFill>
                  <a:srgbClr val="0033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2800" b="1">
              <a:solidFill>
                <a:srgbClr val="003300"/>
              </a:solidFill>
              <a:latin typeface="宋体" panose="02010600030101010101" pitchFamily="2" charset="-122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      ——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临界温度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或称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居里点</a:t>
            </a:r>
            <a:endParaRPr kumimoji="1"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24" name="Text Box 50">
            <a:hlinkClick r:id="rId9" action="ppaction://hlinkfile"/>
          </p:cNvPr>
          <p:cNvSpPr txBox="1">
            <a:spLocks noChangeArrowheads="1"/>
          </p:cNvSpPr>
          <p:nvPr/>
        </p:nvSpPr>
        <p:spPr bwMode="auto">
          <a:xfrm>
            <a:off x="6282506" y="5983114"/>
            <a:ext cx="2393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演示实验视频：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热磁轮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3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  <p:bldP spid="95236" grpId="0" autoUpdateAnimBg="0"/>
      <p:bldP spid="95237" grpId="0" autoUpdateAnimBg="0"/>
      <p:bldP spid="95238" grpId="0" autoUpdateAnimBg="0"/>
      <p:bldP spid="21" grpId="0" autoUpdateAnimBg="0"/>
      <p:bldP spid="22" grpId="0" autoUpdateAnimBg="0"/>
      <p:bldP spid="23" grpId="0" autoUpdateAnimBg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4.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铁磁质的微观结构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畴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7283" name="Group 3"/>
          <p:cNvGrpSpPr/>
          <p:nvPr/>
        </p:nvGrpSpPr>
        <p:grpSpPr bwMode="auto">
          <a:xfrm>
            <a:off x="539750" y="2349500"/>
            <a:ext cx="3287713" cy="1752600"/>
            <a:chOff x="569" y="960"/>
            <a:chExt cx="2071" cy="1104"/>
          </a:xfrm>
        </p:grpSpPr>
        <p:grpSp>
          <p:nvGrpSpPr>
            <p:cNvPr id="119843" name="Group 4"/>
            <p:cNvGrpSpPr/>
            <p:nvPr/>
          </p:nvGrpSpPr>
          <p:grpSpPr bwMode="auto">
            <a:xfrm>
              <a:off x="1008" y="960"/>
              <a:ext cx="1632" cy="1104"/>
              <a:chOff x="1056" y="2352"/>
              <a:chExt cx="1632" cy="1056"/>
            </a:xfrm>
          </p:grpSpPr>
          <p:grpSp>
            <p:nvGrpSpPr>
              <p:cNvPr id="119845" name="Group 5"/>
              <p:cNvGrpSpPr/>
              <p:nvPr/>
            </p:nvGrpSpPr>
            <p:grpSpPr bwMode="auto">
              <a:xfrm>
                <a:off x="1056" y="2352"/>
                <a:ext cx="1632" cy="1056"/>
                <a:chOff x="1056" y="2016"/>
                <a:chExt cx="1632" cy="1056"/>
              </a:xfrm>
            </p:grpSpPr>
            <p:sp>
              <p:nvSpPr>
                <p:cNvPr id="119858" name="Rectangle 6"/>
                <p:cNvSpPr>
                  <a:spLocks noChangeArrowheads="1"/>
                </p:cNvSpPr>
                <p:nvPr/>
              </p:nvSpPr>
              <p:spPr bwMode="auto">
                <a:xfrm>
                  <a:off x="1056" y="2016"/>
                  <a:ext cx="1632" cy="1056"/>
                </a:xfrm>
                <a:prstGeom prst="rect">
                  <a:avLst/>
                </a:prstGeom>
                <a:solidFill>
                  <a:srgbClr val="DDE69E"/>
                </a:solidFill>
                <a:ln w="19050">
                  <a:solidFill>
                    <a:srgbClr val="996633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5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056" y="2016"/>
                  <a:ext cx="528" cy="480"/>
                </a:xfrm>
                <a:prstGeom prst="line">
                  <a:avLst/>
                </a:prstGeom>
                <a:noFill/>
                <a:ln w="19050">
                  <a:solidFill>
                    <a:srgbClr val="996633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0" name="Freeform 8"/>
                <p:cNvSpPr/>
                <p:nvPr/>
              </p:nvSpPr>
              <p:spPr bwMode="auto">
                <a:xfrm>
                  <a:off x="1056" y="2256"/>
                  <a:ext cx="384" cy="480"/>
                </a:xfrm>
                <a:custGeom>
                  <a:avLst/>
                  <a:gdLst>
                    <a:gd name="T0" fmla="*/ 409 w 336"/>
                    <a:gd name="T1" fmla="*/ 0 h 480"/>
                    <a:gd name="T2" fmla="*/ 574 w 336"/>
                    <a:gd name="T3" fmla="*/ 240 h 480"/>
                    <a:gd name="T4" fmla="*/ 574 w 336"/>
                    <a:gd name="T5" fmla="*/ 480 h 480"/>
                    <a:gd name="T6" fmla="*/ 82 w 336"/>
                    <a:gd name="T7" fmla="*/ 432 h 480"/>
                    <a:gd name="T8" fmla="*/ 0 w 336"/>
                    <a:gd name="T9" fmla="*/ 432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6" h="480">
                      <a:moveTo>
                        <a:pt x="240" y="0"/>
                      </a:moveTo>
                      <a:lnTo>
                        <a:pt x="336" y="240"/>
                      </a:lnTo>
                      <a:lnTo>
                        <a:pt x="336" y="480"/>
                      </a:lnTo>
                      <a:lnTo>
                        <a:pt x="48" y="432"/>
                      </a:lnTo>
                      <a:lnTo>
                        <a:pt x="0" y="432"/>
                      </a:lnTo>
                    </a:path>
                  </a:pathLst>
                </a:custGeom>
                <a:solidFill>
                  <a:srgbClr val="DDE69E"/>
                </a:solidFill>
                <a:ln w="19050" cap="flat" cmpd="sng">
                  <a:solidFill>
                    <a:srgbClr val="99663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1" name="Freeform 9"/>
                <p:cNvSpPr/>
                <p:nvPr/>
              </p:nvSpPr>
              <p:spPr bwMode="auto">
                <a:xfrm>
                  <a:off x="1440" y="2016"/>
                  <a:ext cx="384" cy="576"/>
                </a:xfrm>
                <a:custGeom>
                  <a:avLst/>
                  <a:gdLst>
                    <a:gd name="T0" fmla="*/ 0 w 336"/>
                    <a:gd name="T1" fmla="*/ 576 h 576"/>
                    <a:gd name="T2" fmla="*/ 574 w 336"/>
                    <a:gd name="T3" fmla="*/ 480 h 576"/>
                    <a:gd name="T4" fmla="*/ 574 w 336"/>
                    <a:gd name="T5" fmla="*/ 0 h 57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6" h="576">
                      <a:moveTo>
                        <a:pt x="0" y="576"/>
                      </a:moveTo>
                      <a:lnTo>
                        <a:pt x="336" y="480"/>
                      </a:lnTo>
                      <a:lnTo>
                        <a:pt x="336" y="0"/>
                      </a:lnTo>
                    </a:path>
                  </a:pathLst>
                </a:custGeom>
                <a:solidFill>
                  <a:srgbClr val="DDE69E"/>
                </a:solidFill>
                <a:ln w="19050" cap="flat" cmpd="sng">
                  <a:solidFill>
                    <a:srgbClr val="99663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2" name="Freeform 10"/>
                <p:cNvSpPr/>
                <p:nvPr/>
              </p:nvSpPr>
              <p:spPr bwMode="auto">
                <a:xfrm>
                  <a:off x="1440" y="2016"/>
                  <a:ext cx="1248" cy="1056"/>
                </a:xfrm>
                <a:custGeom>
                  <a:avLst/>
                  <a:gdLst>
                    <a:gd name="T0" fmla="*/ 0 w 1248"/>
                    <a:gd name="T1" fmla="*/ 720 h 1056"/>
                    <a:gd name="T2" fmla="*/ 192 w 1248"/>
                    <a:gd name="T3" fmla="*/ 1056 h 1056"/>
                    <a:gd name="T4" fmla="*/ 576 w 1248"/>
                    <a:gd name="T5" fmla="*/ 672 h 1056"/>
                    <a:gd name="T6" fmla="*/ 768 w 1248"/>
                    <a:gd name="T7" fmla="*/ 672 h 1056"/>
                    <a:gd name="T8" fmla="*/ 816 w 1248"/>
                    <a:gd name="T9" fmla="*/ 1056 h 1056"/>
                    <a:gd name="T10" fmla="*/ 1104 w 1248"/>
                    <a:gd name="T11" fmla="*/ 720 h 1056"/>
                    <a:gd name="T12" fmla="*/ 1248 w 1248"/>
                    <a:gd name="T13" fmla="*/ 672 h 1056"/>
                    <a:gd name="T14" fmla="*/ 864 w 1248"/>
                    <a:gd name="T15" fmla="*/ 384 h 1056"/>
                    <a:gd name="T16" fmla="*/ 1104 w 1248"/>
                    <a:gd name="T17" fmla="*/ 0 h 10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248" h="1056">
                      <a:moveTo>
                        <a:pt x="0" y="720"/>
                      </a:moveTo>
                      <a:lnTo>
                        <a:pt x="192" y="1056"/>
                      </a:lnTo>
                      <a:lnTo>
                        <a:pt x="576" y="672"/>
                      </a:lnTo>
                      <a:lnTo>
                        <a:pt x="768" y="672"/>
                      </a:lnTo>
                      <a:lnTo>
                        <a:pt x="816" y="1056"/>
                      </a:lnTo>
                      <a:lnTo>
                        <a:pt x="1104" y="720"/>
                      </a:lnTo>
                      <a:lnTo>
                        <a:pt x="1248" y="672"/>
                      </a:lnTo>
                      <a:lnTo>
                        <a:pt x="864" y="384"/>
                      </a:lnTo>
                      <a:lnTo>
                        <a:pt x="1104" y="0"/>
                      </a:lnTo>
                    </a:path>
                  </a:pathLst>
                </a:custGeom>
                <a:solidFill>
                  <a:srgbClr val="DDE69E"/>
                </a:solidFill>
                <a:ln w="19050" cap="flat" cmpd="sng">
                  <a:solidFill>
                    <a:srgbClr val="99663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3" name="Freeform 11"/>
                <p:cNvSpPr/>
                <p:nvPr/>
              </p:nvSpPr>
              <p:spPr bwMode="auto">
                <a:xfrm>
                  <a:off x="1824" y="2016"/>
                  <a:ext cx="480" cy="672"/>
                </a:xfrm>
                <a:custGeom>
                  <a:avLst/>
                  <a:gdLst>
                    <a:gd name="T0" fmla="*/ 192 w 480"/>
                    <a:gd name="T1" fmla="*/ 672 h 672"/>
                    <a:gd name="T2" fmla="*/ 0 w 480"/>
                    <a:gd name="T3" fmla="*/ 480 h 672"/>
                    <a:gd name="T4" fmla="*/ 480 w 480"/>
                    <a:gd name="T5" fmla="*/ 384 h 672"/>
                    <a:gd name="T6" fmla="*/ 192 w 480"/>
                    <a:gd name="T7" fmla="*/ 0 h 6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0" h="672">
                      <a:moveTo>
                        <a:pt x="192" y="672"/>
                      </a:moveTo>
                      <a:lnTo>
                        <a:pt x="0" y="480"/>
                      </a:lnTo>
                      <a:lnTo>
                        <a:pt x="480" y="384"/>
                      </a:lnTo>
                      <a:lnTo>
                        <a:pt x="192" y="0"/>
                      </a:lnTo>
                    </a:path>
                  </a:pathLst>
                </a:custGeom>
                <a:solidFill>
                  <a:srgbClr val="DDE69E"/>
                </a:solidFill>
                <a:ln w="19050" cap="flat" cmpd="sng">
                  <a:solidFill>
                    <a:srgbClr val="99663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08" y="2400"/>
                  <a:ext cx="96" cy="288"/>
                </a:xfrm>
                <a:prstGeom prst="line">
                  <a:avLst/>
                </a:prstGeom>
                <a:noFill/>
                <a:ln w="19050">
                  <a:solidFill>
                    <a:srgbClr val="996633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19846" name="Line 13"/>
              <p:cNvSpPr>
                <a:spLocks noChangeShapeType="1"/>
              </p:cNvSpPr>
              <p:nvPr/>
            </p:nvSpPr>
            <p:spPr bwMode="auto">
              <a:xfrm flipV="1">
                <a:off x="1104" y="2400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47" name="Line 14"/>
              <p:cNvSpPr>
                <a:spLocks noChangeShapeType="1"/>
              </p:cNvSpPr>
              <p:nvPr/>
            </p:nvSpPr>
            <p:spPr bwMode="auto">
              <a:xfrm flipV="1">
                <a:off x="1152" y="2784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48" name="Line 15"/>
              <p:cNvSpPr>
                <a:spLocks noChangeShapeType="1"/>
              </p:cNvSpPr>
              <p:nvPr/>
            </p:nvSpPr>
            <p:spPr bwMode="auto">
              <a:xfrm flipH="1" flipV="1">
                <a:off x="1440" y="264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49" name="Line 16"/>
              <p:cNvSpPr>
                <a:spLocks noChangeShapeType="1"/>
              </p:cNvSpPr>
              <p:nvPr/>
            </p:nvSpPr>
            <p:spPr bwMode="auto">
              <a:xfrm>
                <a:off x="1296" y="3120"/>
                <a:ext cx="48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0" name="Line 17"/>
              <p:cNvSpPr>
                <a:spLocks noChangeShapeType="1"/>
              </p:cNvSpPr>
              <p:nvPr/>
            </p:nvSpPr>
            <p:spPr bwMode="auto">
              <a:xfrm flipV="1">
                <a:off x="1680" y="29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1" name="Line 18"/>
              <p:cNvSpPr>
                <a:spLocks noChangeShapeType="1"/>
              </p:cNvSpPr>
              <p:nvPr/>
            </p:nvSpPr>
            <p:spPr bwMode="auto">
              <a:xfrm>
                <a:off x="1920" y="2496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2" name="Line 19"/>
              <p:cNvSpPr>
                <a:spLocks noChangeShapeType="1"/>
              </p:cNvSpPr>
              <p:nvPr/>
            </p:nvSpPr>
            <p:spPr bwMode="auto">
              <a:xfrm flipH="1" flipV="1">
                <a:off x="1968" y="28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3" name="Line 20"/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240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4" name="Line 21"/>
              <p:cNvSpPr>
                <a:spLocks noChangeShapeType="1"/>
              </p:cNvSpPr>
              <p:nvPr/>
            </p:nvSpPr>
            <p:spPr bwMode="auto">
              <a:xfrm flipH="1" flipV="1">
                <a:off x="2496" y="2496"/>
                <a:ext cx="144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5" name="Line 22"/>
              <p:cNvSpPr>
                <a:spLocks noChangeShapeType="1"/>
              </p:cNvSpPr>
              <p:nvPr/>
            </p:nvSpPr>
            <p:spPr bwMode="auto">
              <a:xfrm flipV="1">
                <a:off x="230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6" name="Line 23"/>
              <p:cNvSpPr>
                <a:spLocks noChangeShapeType="1"/>
              </p:cNvSpPr>
              <p:nvPr/>
            </p:nvSpPr>
            <p:spPr bwMode="auto">
              <a:xfrm>
                <a:off x="2496" y="3168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7" name="Line 24"/>
              <p:cNvSpPr>
                <a:spLocks noChangeShapeType="1"/>
              </p:cNvSpPr>
              <p:nvPr/>
            </p:nvSpPr>
            <p:spPr bwMode="auto">
              <a:xfrm flipV="1">
                <a:off x="230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7305" name="Text Box 25"/>
            <p:cNvSpPr txBox="1">
              <a:spLocks noChangeArrowheads="1"/>
            </p:cNvSpPr>
            <p:nvPr/>
          </p:nvSpPr>
          <p:spPr bwMode="auto">
            <a:xfrm>
              <a:off x="569" y="960"/>
              <a:ext cx="391" cy="110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无外磁场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7338" name="Group 58"/>
          <p:cNvGrpSpPr/>
          <p:nvPr/>
        </p:nvGrpSpPr>
        <p:grpSpPr bwMode="auto">
          <a:xfrm>
            <a:off x="4360863" y="1871663"/>
            <a:ext cx="3367087" cy="2241550"/>
            <a:chOff x="2925" y="1752"/>
            <a:chExt cx="2121" cy="1412"/>
          </a:xfrm>
        </p:grpSpPr>
        <p:sp>
          <p:nvSpPr>
            <p:cNvPr id="119820" name="Rectangle 28"/>
            <p:cNvSpPr>
              <a:spLocks noChangeArrowheads="1"/>
            </p:cNvSpPr>
            <p:nvPr/>
          </p:nvSpPr>
          <p:spPr bwMode="auto">
            <a:xfrm>
              <a:off x="3366" y="2020"/>
              <a:ext cx="1680" cy="1129"/>
            </a:xfrm>
            <a:prstGeom prst="rect">
              <a:avLst/>
            </a:prstGeom>
            <a:solidFill>
              <a:srgbClr val="DDE69E"/>
            </a:solidFill>
            <a:ln w="19050">
              <a:solidFill>
                <a:srgbClr val="9966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21" name="Line 29"/>
            <p:cNvSpPr>
              <a:spLocks noChangeShapeType="1"/>
            </p:cNvSpPr>
            <p:nvPr/>
          </p:nvSpPr>
          <p:spPr bwMode="auto">
            <a:xfrm flipV="1">
              <a:off x="3366" y="2020"/>
              <a:ext cx="642" cy="513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2" name="Freeform 30"/>
            <p:cNvSpPr/>
            <p:nvPr/>
          </p:nvSpPr>
          <p:spPr bwMode="auto">
            <a:xfrm>
              <a:off x="3366" y="2328"/>
              <a:ext cx="346" cy="462"/>
            </a:xfrm>
            <a:custGeom>
              <a:avLst/>
              <a:gdLst>
                <a:gd name="T0" fmla="*/ 270 w 336"/>
                <a:gd name="T1" fmla="*/ 0 h 480"/>
                <a:gd name="T2" fmla="*/ 378 w 336"/>
                <a:gd name="T3" fmla="*/ 206 h 480"/>
                <a:gd name="T4" fmla="*/ 378 w 336"/>
                <a:gd name="T5" fmla="*/ 412 h 480"/>
                <a:gd name="T6" fmla="*/ 53 w 336"/>
                <a:gd name="T7" fmla="*/ 371 h 480"/>
                <a:gd name="T8" fmla="*/ 0 w 336"/>
                <a:gd name="T9" fmla="*/ 371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6" h="480">
                  <a:moveTo>
                    <a:pt x="240" y="0"/>
                  </a:moveTo>
                  <a:lnTo>
                    <a:pt x="336" y="240"/>
                  </a:lnTo>
                  <a:lnTo>
                    <a:pt x="336" y="480"/>
                  </a:lnTo>
                  <a:lnTo>
                    <a:pt x="48" y="432"/>
                  </a:lnTo>
                  <a:lnTo>
                    <a:pt x="0" y="432"/>
                  </a:lnTo>
                </a:path>
              </a:pathLst>
            </a:custGeom>
            <a:solidFill>
              <a:srgbClr val="DDE69E"/>
            </a:solidFill>
            <a:ln w="19050" cap="flat" cmpd="sng">
              <a:solidFill>
                <a:srgbClr val="9966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3" name="Freeform 31"/>
            <p:cNvSpPr/>
            <p:nvPr/>
          </p:nvSpPr>
          <p:spPr bwMode="auto">
            <a:xfrm>
              <a:off x="3712" y="2020"/>
              <a:ext cx="395" cy="616"/>
            </a:xfrm>
            <a:custGeom>
              <a:avLst/>
              <a:gdLst>
                <a:gd name="T0" fmla="*/ 0 w 336"/>
                <a:gd name="T1" fmla="*/ 754 h 576"/>
                <a:gd name="T2" fmla="*/ 641 w 336"/>
                <a:gd name="T3" fmla="*/ 628 h 576"/>
                <a:gd name="T4" fmla="*/ 641 w 336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576">
                  <a:moveTo>
                    <a:pt x="0" y="576"/>
                  </a:moveTo>
                  <a:lnTo>
                    <a:pt x="336" y="480"/>
                  </a:lnTo>
                  <a:lnTo>
                    <a:pt x="336" y="0"/>
                  </a:lnTo>
                </a:path>
              </a:pathLst>
            </a:custGeom>
            <a:solidFill>
              <a:srgbClr val="DDE69E"/>
            </a:solidFill>
            <a:ln w="19050" cap="flat" cmpd="sng">
              <a:solidFill>
                <a:srgbClr val="9966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4" name="Freeform 32"/>
            <p:cNvSpPr/>
            <p:nvPr/>
          </p:nvSpPr>
          <p:spPr bwMode="auto">
            <a:xfrm>
              <a:off x="4354" y="2020"/>
              <a:ext cx="494" cy="1129"/>
            </a:xfrm>
            <a:custGeom>
              <a:avLst/>
              <a:gdLst>
                <a:gd name="T0" fmla="*/ 216 w 480"/>
                <a:gd name="T1" fmla="*/ 5354 h 672"/>
                <a:gd name="T2" fmla="*/ 0 w 480"/>
                <a:gd name="T3" fmla="*/ 3822 h 672"/>
                <a:gd name="T4" fmla="*/ 538 w 480"/>
                <a:gd name="T5" fmla="*/ 3059 h 672"/>
                <a:gd name="T6" fmla="*/ 216 w 48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672">
                  <a:moveTo>
                    <a:pt x="192" y="672"/>
                  </a:moveTo>
                  <a:lnTo>
                    <a:pt x="0" y="480"/>
                  </a:lnTo>
                  <a:lnTo>
                    <a:pt x="480" y="384"/>
                  </a:lnTo>
                  <a:lnTo>
                    <a:pt x="192" y="0"/>
                  </a:lnTo>
                </a:path>
              </a:pathLst>
            </a:custGeom>
            <a:solidFill>
              <a:srgbClr val="DDE69E"/>
            </a:solidFill>
            <a:ln w="19050" cap="flat" cmpd="sng">
              <a:solidFill>
                <a:srgbClr val="9966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5" name="Line 33"/>
            <p:cNvSpPr>
              <a:spLocks noChangeShapeType="1"/>
            </p:cNvSpPr>
            <p:nvPr/>
          </p:nvSpPr>
          <p:spPr bwMode="auto">
            <a:xfrm flipH="1" flipV="1">
              <a:off x="4848" y="2636"/>
              <a:ext cx="198" cy="308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6" name="Line 34"/>
            <p:cNvSpPr>
              <a:spLocks noChangeShapeType="1"/>
            </p:cNvSpPr>
            <p:nvPr/>
          </p:nvSpPr>
          <p:spPr bwMode="auto">
            <a:xfrm flipV="1">
              <a:off x="3415" y="2071"/>
              <a:ext cx="247" cy="1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7" name="Line 35"/>
            <p:cNvSpPr>
              <a:spLocks noChangeShapeType="1"/>
            </p:cNvSpPr>
            <p:nvPr/>
          </p:nvSpPr>
          <p:spPr bwMode="auto">
            <a:xfrm>
              <a:off x="3465" y="2585"/>
              <a:ext cx="197" cy="1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8" name="Line 36"/>
            <p:cNvSpPr>
              <a:spLocks noChangeShapeType="1"/>
            </p:cNvSpPr>
            <p:nvPr/>
          </p:nvSpPr>
          <p:spPr bwMode="auto">
            <a:xfrm flipH="1" flipV="1">
              <a:off x="3761" y="2328"/>
              <a:ext cx="346" cy="1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9" name="Line 37"/>
            <p:cNvSpPr>
              <a:spLocks noChangeShapeType="1"/>
            </p:cNvSpPr>
            <p:nvPr/>
          </p:nvSpPr>
          <p:spPr bwMode="auto">
            <a:xfrm>
              <a:off x="3514" y="2892"/>
              <a:ext cx="297" cy="2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0" name="Line 38"/>
            <p:cNvSpPr>
              <a:spLocks noChangeShapeType="1"/>
            </p:cNvSpPr>
            <p:nvPr/>
          </p:nvSpPr>
          <p:spPr bwMode="auto">
            <a:xfrm flipV="1">
              <a:off x="3860" y="2636"/>
              <a:ext cx="198" cy="1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1" name="Line 39"/>
            <p:cNvSpPr>
              <a:spLocks noChangeShapeType="1"/>
            </p:cNvSpPr>
            <p:nvPr/>
          </p:nvSpPr>
          <p:spPr bwMode="auto">
            <a:xfrm>
              <a:off x="4255" y="2071"/>
              <a:ext cx="247" cy="25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2" name="Line 40"/>
            <p:cNvSpPr>
              <a:spLocks noChangeShapeType="1"/>
            </p:cNvSpPr>
            <p:nvPr/>
          </p:nvSpPr>
          <p:spPr bwMode="auto">
            <a:xfrm flipH="1">
              <a:off x="4305" y="2482"/>
              <a:ext cx="296" cy="2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3" name="Line 41"/>
            <p:cNvSpPr>
              <a:spLocks noChangeShapeType="1"/>
            </p:cNvSpPr>
            <p:nvPr/>
          </p:nvSpPr>
          <p:spPr bwMode="auto">
            <a:xfrm>
              <a:off x="4799" y="2225"/>
              <a:ext cx="198" cy="2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4" name="Line 42"/>
            <p:cNvSpPr>
              <a:spLocks noChangeShapeType="1"/>
            </p:cNvSpPr>
            <p:nvPr/>
          </p:nvSpPr>
          <p:spPr bwMode="auto">
            <a:xfrm flipV="1">
              <a:off x="4651" y="2841"/>
              <a:ext cx="247" cy="1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5" name="Line 43"/>
            <p:cNvSpPr>
              <a:spLocks noChangeShapeType="1"/>
            </p:cNvSpPr>
            <p:nvPr/>
          </p:nvSpPr>
          <p:spPr bwMode="auto">
            <a:xfrm>
              <a:off x="4255" y="2892"/>
              <a:ext cx="149" cy="2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6" name="Line 44"/>
            <p:cNvSpPr>
              <a:spLocks noChangeShapeType="1"/>
            </p:cNvSpPr>
            <p:nvPr/>
          </p:nvSpPr>
          <p:spPr bwMode="auto">
            <a:xfrm>
              <a:off x="3696" y="1888"/>
              <a:ext cx="8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7" name="Line 45"/>
            <p:cNvSpPr>
              <a:spLocks noChangeShapeType="1"/>
            </p:cNvSpPr>
            <p:nvPr/>
          </p:nvSpPr>
          <p:spPr bwMode="auto">
            <a:xfrm flipH="1" flipV="1">
              <a:off x="3712" y="2790"/>
              <a:ext cx="445" cy="359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8" name="Line 46"/>
            <p:cNvSpPr>
              <a:spLocks noChangeShapeType="1"/>
            </p:cNvSpPr>
            <p:nvPr/>
          </p:nvSpPr>
          <p:spPr bwMode="auto">
            <a:xfrm flipH="1" flipV="1">
              <a:off x="4107" y="2277"/>
              <a:ext cx="643" cy="154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9" name="Line 47"/>
            <p:cNvSpPr>
              <a:spLocks noChangeShapeType="1"/>
            </p:cNvSpPr>
            <p:nvPr/>
          </p:nvSpPr>
          <p:spPr bwMode="auto">
            <a:xfrm flipH="1" flipV="1">
              <a:off x="4107" y="2533"/>
              <a:ext cx="247" cy="308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40" name="Line 48"/>
            <p:cNvSpPr>
              <a:spLocks noChangeShapeType="1"/>
            </p:cNvSpPr>
            <p:nvPr/>
          </p:nvSpPr>
          <p:spPr bwMode="auto">
            <a:xfrm flipH="1">
              <a:off x="4107" y="2739"/>
              <a:ext cx="148" cy="410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19841" name="Object 49"/>
            <p:cNvGraphicFramePr>
              <a:graphicFrameLocks noChangeAspect="1"/>
            </p:cNvGraphicFramePr>
            <p:nvPr/>
          </p:nvGraphicFramePr>
          <p:xfrm>
            <a:off x="4604" y="1752"/>
            <a:ext cx="19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7" name="公式" r:id="rId1" imgW="165100" imgH="190500" progId="Equation.3">
                    <p:embed/>
                  </p:oleObj>
                </mc:Choice>
                <mc:Fallback>
                  <p:oleObj name="公式" r:id="rId1" imgW="165100" imgH="190500" progId="Equation.3">
                    <p:embed/>
                    <p:pic>
                      <p:nvPicPr>
                        <p:cNvPr id="0" name="图片 58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752"/>
                          <a:ext cx="19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30" name="Rectangle 50"/>
            <p:cNvSpPr>
              <a:spLocks noChangeArrowheads="1"/>
            </p:cNvSpPr>
            <p:nvPr/>
          </p:nvSpPr>
          <p:spPr bwMode="auto">
            <a:xfrm>
              <a:off x="2925" y="2024"/>
              <a:ext cx="384" cy="11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有外磁场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395288" y="836613"/>
            <a:ext cx="723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铁磁性主要来源于电子的自旋磁矩。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6084888" y="836613"/>
            <a:ext cx="276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量子效应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335" name="Text Box 55"/>
          <p:cNvSpPr txBox="1">
            <a:spLocks noChangeArrowheads="1"/>
          </p:cNvSpPr>
          <p:nvPr/>
        </p:nvSpPr>
        <p:spPr bwMode="auto">
          <a:xfrm>
            <a:off x="250825" y="4149725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全部磁畴都沿外磁场方向时，铁磁质的磁化即达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饱和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250825" y="4724400"/>
            <a:ext cx="8642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材料有杂质和内应力等，当撤掉外磁场时磁畴的畴壁很难恢复到原来的形状，即表现出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现象。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337" name="Text Box 57"/>
          <p:cNvSpPr txBox="1">
            <a:spLocks noChangeArrowheads="1"/>
          </p:cNvSpPr>
          <p:nvPr/>
        </p:nvSpPr>
        <p:spPr bwMode="auto">
          <a:xfrm>
            <a:off x="395288" y="1341438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磁畴：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电子交换作用使其自旋磁矩平行排列形成自发的磁化区域。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339" name="Text Box 59"/>
          <p:cNvSpPr txBox="1">
            <a:spLocks noChangeArrowheads="1"/>
          </p:cNvSpPr>
          <p:nvPr/>
        </p:nvSpPr>
        <p:spPr bwMode="auto">
          <a:xfrm>
            <a:off x="-180975" y="5734050"/>
            <a:ext cx="8459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当温度升高时，热运动会瓦解磁畴。在临界温度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居里点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时，铁磁质变成了顺磁质。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333" grpId="0" autoUpdateAnimBg="0"/>
      <p:bldP spid="97334" grpId="0" autoUpdateAnimBg="0"/>
      <p:bldP spid="97335" grpId="0" autoUpdateAnimBg="0"/>
      <p:bldP spid="97336" grpId="0" autoUpdateAnimBg="0"/>
      <p:bldP spid="97337" grpId="0" autoUpdateAnimBg="0"/>
      <p:bldP spid="973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008063" y="1692275"/>
            <a:ext cx="8056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交换力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: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电子之间的交换作用使其在自旋平行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               排列时能量较低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这是一种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量子效应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79388" y="2840038"/>
            <a:ext cx="54006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磁畴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: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itchFamily="49" charset="-122"/>
              </a:rPr>
              <a:t>原子间电子交换耦合作用很强</a:t>
            </a:r>
            <a:r>
              <a:rPr lang="en-US" altLang="zh-CN" sz="2800" b="1">
                <a:solidFill>
                  <a:srgbClr val="003300"/>
                </a:solidFill>
                <a:ea typeface="楷体_GB2312" pitchFamily="49" charset="-122"/>
              </a:rPr>
              <a:t>, </a:t>
            </a:r>
            <a:endParaRPr lang="en-US" altLang="zh-CN" sz="2800" b="1">
              <a:solidFill>
                <a:srgbClr val="0033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3300"/>
                </a:solidFill>
                <a:ea typeface="楷体_GB2312" pitchFamily="49" charset="-122"/>
              </a:rPr>
              <a:t>使其自旋磁矩平行排列形成一</a:t>
            </a:r>
            <a:endParaRPr lang="en-US" altLang="zh-CN" sz="2800" b="1">
              <a:solidFill>
                <a:srgbClr val="0033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itchFamily="49" charset="-122"/>
              </a:rPr>
              <a:t>些自发磁化的小区域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008063" y="1054100"/>
            <a:ext cx="793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铁磁性主要来源于电子的自旋磁矩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!</a:t>
            </a:r>
            <a:endParaRPr lang="en-US" altLang="zh-CN" sz="28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29405" y="198438"/>
            <a:ext cx="725090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4.</a:t>
            </a:r>
            <a:r>
              <a:rPr lang="en-US" altLang="zh-CN" sz="2800" b="1" i="1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铁磁质磁化的微观机制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111"/>
          <p:cNvGrpSpPr/>
          <p:nvPr/>
        </p:nvGrpSpPr>
        <p:grpSpPr bwMode="auto">
          <a:xfrm>
            <a:off x="5129213" y="2746375"/>
            <a:ext cx="3089275" cy="2268538"/>
            <a:chOff x="3231" y="1684"/>
            <a:chExt cx="1946" cy="1429"/>
          </a:xfrm>
        </p:grpSpPr>
        <p:sp>
          <p:nvSpPr>
            <p:cNvPr id="129034" name="Rectangle 7" descr="深色竖线"/>
            <p:cNvSpPr>
              <a:spLocks noChangeArrowheads="1"/>
            </p:cNvSpPr>
            <p:nvPr/>
          </p:nvSpPr>
          <p:spPr bwMode="auto">
            <a:xfrm>
              <a:off x="3243" y="1842"/>
              <a:ext cx="1912" cy="1257"/>
            </a:xfrm>
            <a:prstGeom prst="rect">
              <a:avLst/>
            </a:prstGeom>
            <a:pattFill prst="dkVert">
              <a:fgClr>
                <a:srgbClr val="808080"/>
              </a:fgClr>
              <a:bgClr>
                <a:srgbClr val="EAEAEA"/>
              </a:bgClr>
            </a:patt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29035" name="Line 10"/>
            <p:cNvSpPr>
              <a:spLocks noChangeShapeType="1"/>
            </p:cNvSpPr>
            <p:nvPr/>
          </p:nvSpPr>
          <p:spPr bwMode="auto">
            <a:xfrm>
              <a:off x="3501" y="2205"/>
              <a:ext cx="13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6" name="Line 20"/>
            <p:cNvSpPr>
              <a:spLocks noChangeShapeType="1"/>
            </p:cNvSpPr>
            <p:nvPr/>
          </p:nvSpPr>
          <p:spPr bwMode="auto">
            <a:xfrm flipH="1">
              <a:off x="4330" y="1842"/>
              <a:ext cx="87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7" name="Line 22"/>
            <p:cNvSpPr>
              <a:spLocks noChangeShapeType="1"/>
            </p:cNvSpPr>
            <p:nvPr/>
          </p:nvSpPr>
          <p:spPr bwMode="auto">
            <a:xfrm flipH="1">
              <a:off x="4504" y="1932"/>
              <a:ext cx="218" cy="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8" name="Line 24"/>
            <p:cNvSpPr>
              <a:spLocks noChangeShapeType="1"/>
            </p:cNvSpPr>
            <p:nvPr/>
          </p:nvSpPr>
          <p:spPr bwMode="auto">
            <a:xfrm>
              <a:off x="4504" y="2296"/>
              <a:ext cx="87" cy="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9" name="Line 25"/>
            <p:cNvSpPr>
              <a:spLocks noChangeShapeType="1"/>
            </p:cNvSpPr>
            <p:nvPr/>
          </p:nvSpPr>
          <p:spPr bwMode="auto">
            <a:xfrm flipV="1">
              <a:off x="4548" y="2478"/>
              <a:ext cx="26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0" name="Line 27"/>
            <p:cNvSpPr>
              <a:spLocks noChangeShapeType="1"/>
            </p:cNvSpPr>
            <p:nvPr/>
          </p:nvSpPr>
          <p:spPr bwMode="auto">
            <a:xfrm>
              <a:off x="4722" y="2024"/>
              <a:ext cx="13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1" name="Line 28"/>
            <p:cNvSpPr>
              <a:spLocks noChangeShapeType="1"/>
            </p:cNvSpPr>
            <p:nvPr/>
          </p:nvSpPr>
          <p:spPr bwMode="auto">
            <a:xfrm flipV="1">
              <a:off x="4809" y="1842"/>
              <a:ext cx="349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2" name="Line 29"/>
            <p:cNvSpPr>
              <a:spLocks noChangeShapeType="1"/>
            </p:cNvSpPr>
            <p:nvPr/>
          </p:nvSpPr>
          <p:spPr bwMode="auto">
            <a:xfrm flipV="1">
              <a:off x="4722" y="2659"/>
              <a:ext cx="436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3" name="Line 30"/>
            <p:cNvSpPr>
              <a:spLocks noChangeShapeType="1"/>
            </p:cNvSpPr>
            <p:nvPr/>
          </p:nvSpPr>
          <p:spPr bwMode="auto">
            <a:xfrm>
              <a:off x="4984" y="2024"/>
              <a:ext cx="87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4" name="Line 35"/>
            <p:cNvSpPr>
              <a:spLocks noChangeShapeType="1"/>
            </p:cNvSpPr>
            <p:nvPr/>
          </p:nvSpPr>
          <p:spPr bwMode="auto">
            <a:xfrm flipV="1">
              <a:off x="3631" y="2296"/>
              <a:ext cx="132" cy="27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5" name="Line 37"/>
            <p:cNvSpPr>
              <a:spLocks noChangeShapeType="1"/>
            </p:cNvSpPr>
            <p:nvPr/>
          </p:nvSpPr>
          <p:spPr bwMode="auto">
            <a:xfrm flipV="1">
              <a:off x="3894" y="2024"/>
              <a:ext cx="130" cy="181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6" name="Line 39"/>
            <p:cNvSpPr>
              <a:spLocks noChangeShapeType="1"/>
            </p:cNvSpPr>
            <p:nvPr/>
          </p:nvSpPr>
          <p:spPr bwMode="auto">
            <a:xfrm flipH="1">
              <a:off x="4111" y="2024"/>
              <a:ext cx="131" cy="36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7" name="Line 41"/>
            <p:cNvSpPr>
              <a:spLocks noChangeShapeType="1"/>
            </p:cNvSpPr>
            <p:nvPr/>
          </p:nvSpPr>
          <p:spPr bwMode="auto">
            <a:xfrm flipV="1">
              <a:off x="4417" y="1932"/>
              <a:ext cx="174" cy="18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8" name="Line 44"/>
            <p:cNvSpPr>
              <a:spLocks noChangeShapeType="1"/>
            </p:cNvSpPr>
            <p:nvPr/>
          </p:nvSpPr>
          <p:spPr bwMode="auto">
            <a:xfrm flipH="1">
              <a:off x="4635" y="2205"/>
              <a:ext cx="87" cy="363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9" name="Line 46"/>
            <p:cNvSpPr>
              <a:spLocks noChangeShapeType="1"/>
            </p:cNvSpPr>
            <p:nvPr/>
          </p:nvSpPr>
          <p:spPr bwMode="auto">
            <a:xfrm>
              <a:off x="4809" y="2568"/>
              <a:ext cx="218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0" name="Line 47"/>
            <p:cNvSpPr>
              <a:spLocks noChangeShapeType="1"/>
            </p:cNvSpPr>
            <p:nvPr/>
          </p:nvSpPr>
          <p:spPr bwMode="auto">
            <a:xfrm flipV="1">
              <a:off x="4082" y="2931"/>
              <a:ext cx="0" cy="1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1" name="Line 48"/>
            <p:cNvSpPr>
              <a:spLocks noChangeShapeType="1"/>
            </p:cNvSpPr>
            <p:nvPr/>
          </p:nvSpPr>
          <p:spPr bwMode="auto">
            <a:xfrm flipV="1">
              <a:off x="5114" y="2024"/>
              <a:ext cx="0" cy="363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2" name="Line 49"/>
            <p:cNvSpPr>
              <a:spLocks noChangeShapeType="1"/>
            </p:cNvSpPr>
            <p:nvPr/>
          </p:nvSpPr>
          <p:spPr bwMode="auto">
            <a:xfrm flipV="1">
              <a:off x="4897" y="2841"/>
              <a:ext cx="261" cy="18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3" name="Freeform 60" descr="宽下对角线"/>
            <p:cNvSpPr/>
            <p:nvPr/>
          </p:nvSpPr>
          <p:spPr bwMode="auto">
            <a:xfrm rot="4959370">
              <a:off x="4014" y="2380"/>
              <a:ext cx="434" cy="584"/>
            </a:xfrm>
            <a:custGeom>
              <a:avLst/>
              <a:gdLst>
                <a:gd name="T0" fmla="*/ 0 w 434"/>
                <a:gd name="T1" fmla="*/ 0 h 584"/>
                <a:gd name="T2" fmla="*/ 0 w 434"/>
                <a:gd name="T3" fmla="*/ 584 h 584"/>
                <a:gd name="T4" fmla="*/ 355 w 434"/>
                <a:gd name="T5" fmla="*/ 584 h 584"/>
                <a:gd name="T6" fmla="*/ 434 w 434"/>
                <a:gd name="T7" fmla="*/ 418 h 584"/>
                <a:gd name="T8" fmla="*/ 252 w 434"/>
                <a:gd name="T9" fmla="*/ 0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4"/>
                <a:gd name="T16" fmla="*/ 0 h 584"/>
                <a:gd name="T17" fmla="*/ 434 w 434"/>
                <a:gd name="T18" fmla="*/ 584 h 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4" h="584">
                  <a:moveTo>
                    <a:pt x="0" y="0"/>
                  </a:moveTo>
                  <a:lnTo>
                    <a:pt x="0" y="584"/>
                  </a:lnTo>
                  <a:lnTo>
                    <a:pt x="355" y="584"/>
                  </a:lnTo>
                  <a:lnTo>
                    <a:pt x="434" y="418"/>
                  </a:lnTo>
                  <a:lnTo>
                    <a:pt x="252" y="0"/>
                  </a:lnTo>
                </a:path>
              </a:pathLst>
            </a:custGeom>
            <a:pattFill prst="wdDn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4" name="Freeform 68" descr="宽上对角线"/>
            <p:cNvSpPr/>
            <p:nvPr/>
          </p:nvSpPr>
          <p:spPr bwMode="auto">
            <a:xfrm rot="-1095168">
              <a:off x="4055" y="2168"/>
              <a:ext cx="861" cy="870"/>
            </a:xfrm>
            <a:custGeom>
              <a:avLst/>
              <a:gdLst>
                <a:gd name="T0" fmla="*/ 10787 w 702"/>
                <a:gd name="T1" fmla="*/ 0 h 828"/>
                <a:gd name="T2" fmla="*/ 15004 w 702"/>
                <a:gd name="T3" fmla="*/ 746 h 828"/>
                <a:gd name="T4" fmla="*/ 8935 w 702"/>
                <a:gd name="T5" fmla="*/ 1641 h 828"/>
                <a:gd name="T6" fmla="*/ 4548 w 702"/>
                <a:gd name="T7" fmla="*/ 1739 h 828"/>
                <a:gd name="T8" fmla="*/ 0 w 702"/>
                <a:gd name="T9" fmla="*/ 1242 h 828"/>
                <a:gd name="T10" fmla="*/ 7257 w 702"/>
                <a:gd name="T11" fmla="*/ 896 h 828"/>
                <a:gd name="T12" fmla="*/ 10787 w 702"/>
                <a:gd name="T13" fmla="*/ 0 h 8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2"/>
                <a:gd name="T22" fmla="*/ 0 h 828"/>
                <a:gd name="T23" fmla="*/ 702 w 702"/>
                <a:gd name="T24" fmla="*/ 828 h 8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2" h="828">
                  <a:moveTo>
                    <a:pt x="505" y="0"/>
                  </a:moveTo>
                  <a:lnTo>
                    <a:pt x="702" y="355"/>
                  </a:lnTo>
                  <a:lnTo>
                    <a:pt x="418" y="781"/>
                  </a:lnTo>
                  <a:lnTo>
                    <a:pt x="213" y="828"/>
                  </a:lnTo>
                  <a:lnTo>
                    <a:pt x="0" y="591"/>
                  </a:lnTo>
                  <a:lnTo>
                    <a:pt x="339" y="426"/>
                  </a:lnTo>
                  <a:lnTo>
                    <a:pt x="505" y="0"/>
                  </a:lnTo>
                  <a:close/>
                </a:path>
              </a:pathLst>
            </a:custGeom>
            <a:pattFill prst="wdUpDiag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5" name="Freeform 70" descr="宽上对角线"/>
            <p:cNvSpPr/>
            <p:nvPr/>
          </p:nvSpPr>
          <p:spPr bwMode="auto">
            <a:xfrm>
              <a:off x="3379" y="1842"/>
              <a:ext cx="567" cy="410"/>
            </a:xfrm>
            <a:custGeom>
              <a:avLst/>
              <a:gdLst>
                <a:gd name="T0" fmla="*/ 36 w 631"/>
                <a:gd name="T1" fmla="*/ 410 h 410"/>
                <a:gd name="T2" fmla="*/ 111 w 631"/>
                <a:gd name="T3" fmla="*/ 190 h 410"/>
                <a:gd name="T4" fmla="*/ 127 w 631"/>
                <a:gd name="T5" fmla="*/ 0 h 410"/>
                <a:gd name="T6" fmla="*/ 0 w 631"/>
                <a:gd name="T7" fmla="*/ 8 h 410"/>
                <a:gd name="T8" fmla="*/ 36 w 631"/>
                <a:gd name="T9" fmla="*/ 410 h 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1"/>
                <a:gd name="T16" fmla="*/ 0 h 410"/>
                <a:gd name="T17" fmla="*/ 631 w 631"/>
                <a:gd name="T18" fmla="*/ 410 h 4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1" h="410">
                  <a:moveTo>
                    <a:pt x="182" y="410"/>
                  </a:moveTo>
                  <a:lnTo>
                    <a:pt x="552" y="190"/>
                  </a:lnTo>
                  <a:lnTo>
                    <a:pt x="631" y="0"/>
                  </a:lnTo>
                  <a:lnTo>
                    <a:pt x="0" y="8"/>
                  </a:lnTo>
                  <a:lnTo>
                    <a:pt x="182" y="410"/>
                  </a:lnTo>
                  <a:close/>
                </a:path>
              </a:pathLst>
            </a:custGeom>
            <a:pattFill prst="wdUpDiag">
              <a:fgClr>
                <a:srgbClr val="808080"/>
              </a:fgClr>
              <a:bgClr>
                <a:srgbClr val="EAEAEA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6" name="Freeform 72" descr="深色横线"/>
            <p:cNvSpPr/>
            <p:nvPr/>
          </p:nvSpPr>
          <p:spPr bwMode="auto">
            <a:xfrm>
              <a:off x="4422" y="2821"/>
              <a:ext cx="576" cy="292"/>
            </a:xfrm>
            <a:custGeom>
              <a:avLst/>
              <a:gdLst>
                <a:gd name="T0" fmla="*/ 0 w 576"/>
                <a:gd name="T1" fmla="*/ 166 h 292"/>
                <a:gd name="T2" fmla="*/ 268 w 576"/>
                <a:gd name="T3" fmla="*/ 0 h 292"/>
                <a:gd name="T4" fmla="*/ 513 w 576"/>
                <a:gd name="T5" fmla="*/ 142 h 292"/>
                <a:gd name="T6" fmla="*/ 576 w 576"/>
                <a:gd name="T7" fmla="*/ 292 h 292"/>
                <a:gd name="T8" fmla="*/ 39 w 576"/>
                <a:gd name="T9" fmla="*/ 292 h 292"/>
                <a:gd name="T10" fmla="*/ 0 w 576"/>
                <a:gd name="T11" fmla="*/ 166 h 2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292"/>
                <a:gd name="T20" fmla="*/ 576 w 576"/>
                <a:gd name="T21" fmla="*/ 292 h 2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292">
                  <a:moveTo>
                    <a:pt x="0" y="166"/>
                  </a:moveTo>
                  <a:lnTo>
                    <a:pt x="268" y="0"/>
                  </a:lnTo>
                  <a:lnTo>
                    <a:pt x="513" y="142"/>
                  </a:lnTo>
                  <a:lnTo>
                    <a:pt x="576" y="292"/>
                  </a:lnTo>
                  <a:lnTo>
                    <a:pt x="39" y="292"/>
                  </a:lnTo>
                  <a:lnTo>
                    <a:pt x="0" y="166"/>
                  </a:lnTo>
                  <a:close/>
                </a:path>
              </a:pathLst>
            </a:custGeom>
            <a:pattFill prst="dkHorz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7" name="Line 73"/>
            <p:cNvSpPr>
              <a:spLocks noChangeShapeType="1"/>
            </p:cNvSpPr>
            <p:nvPr/>
          </p:nvSpPr>
          <p:spPr bwMode="auto">
            <a:xfrm rot="5361156" flipV="1">
              <a:off x="4667" y="2845"/>
              <a:ext cx="1" cy="35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8" name="Freeform 74" descr="深色横线"/>
            <p:cNvSpPr/>
            <p:nvPr/>
          </p:nvSpPr>
          <p:spPr bwMode="auto">
            <a:xfrm>
              <a:off x="3424" y="2001"/>
              <a:ext cx="560" cy="567"/>
            </a:xfrm>
            <a:custGeom>
              <a:avLst/>
              <a:gdLst>
                <a:gd name="T0" fmla="*/ 465 w 560"/>
                <a:gd name="T1" fmla="*/ 0 h 505"/>
                <a:gd name="T2" fmla="*/ 560 w 560"/>
                <a:gd name="T3" fmla="*/ 2873 h 505"/>
                <a:gd name="T4" fmla="*/ 173 w 560"/>
                <a:gd name="T5" fmla="*/ 2873 h 505"/>
                <a:gd name="T6" fmla="*/ 0 w 560"/>
                <a:gd name="T7" fmla="*/ 2328 h 505"/>
                <a:gd name="T8" fmla="*/ 87 w 560"/>
                <a:gd name="T9" fmla="*/ 1342 h 505"/>
                <a:gd name="T10" fmla="*/ 465 w 560"/>
                <a:gd name="T11" fmla="*/ 0 h 5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0"/>
                <a:gd name="T19" fmla="*/ 0 h 505"/>
                <a:gd name="T20" fmla="*/ 560 w 560"/>
                <a:gd name="T21" fmla="*/ 505 h 5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0" h="505">
                  <a:moveTo>
                    <a:pt x="465" y="0"/>
                  </a:moveTo>
                  <a:lnTo>
                    <a:pt x="560" y="505"/>
                  </a:lnTo>
                  <a:lnTo>
                    <a:pt x="173" y="505"/>
                  </a:lnTo>
                  <a:lnTo>
                    <a:pt x="0" y="410"/>
                  </a:lnTo>
                  <a:lnTo>
                    <a:pt x="87" y="236"/>
                  </a:lnTo>
                  <a:lnTo>
                    <a:pt x="465" y="0"/>
                  </a:lnTo>
                  <a:close/>
                </a:path>
              </a:pathLst>
            </a:custGeom>
            <a:pattFill prst="dkHorz">
              <a:fgClr>
                <a:srgbClr val="808080"/>
              </a:fgClr>
              <a:bgClr>
                <a:srgbClr val="EAEAEA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9" name="Line 77"/>
            <p:cNvSpPr>
              <a:spLocks noChangeShapeType="1"/>
            </p:cNvSpPr>
            <p:nvPr/>
          </p:nvSpPr>
          <p:spPr bwMode="auto">
            <a:xfrm rot="2515692" flipV="1">
              <a:off x="4558" y="2483"/>
              <a:ext cx="0" cy="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0" name="Freeform 78" descr="深色横线"/>
            <p:cNvSpPr/>
            <p:nvPr/>
          </p:nvSpPr>
          <p:spPr bwMode="auto">
            <a:xfrm>
              <a:off x="3878" y="1842"/>
              <a:ext cx="635" cy="474"/>
            </a:xfrm>
            <a:custGeom>
              <a:avLst/>
              <a:gdLst>
                <a:gd name="T0" fmla="*/ 0 w 600"/>
                <a:gd name="T1" fmla="*/ 166 h 474"/>
                <a:gd name="T2" fmla="*/ 1402 w 600"/>
                <a:gd name="T3" fmla="*/ 474 h 474"/>
                <a:gd name="T4" fmla="*/ 1402 w 600"/>
                <a:gd name="T5" fmla="*/ 0 h 474"/>
                <a:gd name="T6" fmla="*/ 147 w 600"/>
                <a:gd name="T7" fmla="*/ 0 h 474"/>
                <a:gd name="T8" fmla="*/ 0 w 600"/>
                <a:gd name="T9" fmla="*/ 166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474"/>
                <a:gd name="T17" fmla="*/ 600 w 600"/>
                <a:gd name="T18" fmla="*/ 474 h 4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474">
                  <a:moveTo>
                    <a:pt x="0" y="166"/>
                  </a:moveTo>
                  <a:lnTo>
                    <a:pt x="600" y="474"/>
                  </a:lnTo>
                  <a:lnTo>
                    <a:pt x="600" y="0"/>
                  </a:lnTo>
                  <a:lnTo>
                    <a:pt x="63" y="0"/>
                  </a:lnTo>
                  <a:lnTo>
                    <a:pt x="0" y="166"/>
                  </a:lnTo>
                  <a:close/>
                </a:path>
              </a:pathLst>
            </a:custGeom>
            <a:pattFill prst="dkHorz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1" name="Line 79"/>
            <p:cNvSpPr>
              <a:spLocks noChangeShapeType="1"/>
            </p:cNvSpPr>
            <p:nvPr/>
          </p:nvSpPr>
          <p:spPr bwMode="auto">
            <a:xfrm rot="5040365" flipV="1">
              <a:off x="4209" y="1808"/>
              <a:ext cx="45" cy="3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2" name="Freeform 80" descr="宽下对角线"/>
            <p:cNvSpPr/>
            <p:nvPr/>
          </p:nvSpPr>
          <p:spPr bwMode="auto">
            <a:xfrm>
              <a:off x="4650" y="2498"/>
              <a:ext cx="521" cy="615"/>
            </a:xfrm>
            <a:custGeom>
              <a:avLst/>
              <a:gdLst>
                <a:gd name="T0" fmla="*/ 197 w 521"/>
                <a:gd name="T1" fmla="*/ 0 h 615"/>
                <a:gd name="T2" fmla="*/ 521 w 521"/>
                <a:gd name="T3" fmla="*/ 213 h 615"/>
                <a:gd name="T4" fmla="*/ 521 w 521"/>
                <a:gd name="T5" fmla="*/ 615 h 615"/>
                <a:gd name="T6" fmla="*/ 308 w 521"/>
                <a:gd name="T7" fmla="*/ 615 h 615"/>
                <a:gd name="T8" fmla="*/ 253 w 521"/>
                <a:gd name="T9" fmla="*/ 457 h 615"/>
                <a:gd name="T10" fmla="*/ 0 w 521"/>
                <a:gd name="T11" fmla="*/ 331 h 615"/>
                <a:gd name="T12" fmla="*/ 197 w 521"/>
                <a:gd name="T13" fmla="*/ 0 h 6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1"/>
                <a:gd name="T22" fmla="*/ 0 h 615"/>
                <a:gd name="T23" fmla="*/ 521 w 521"/>
                <a:gd name="T24" fmla="*/ 615 h 6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1" h="615">
                  <a:moveTo>
                    <a:pt x="197" y="0"/>
                  </a:moveTo>
                  <a:lnTo>
                    <a:pt x="521" y="213"/>
                  </a:lnTo>
                  <a:lnTo>
                    <a:pt x="521" y="615"/>
                  </a:lnTo>
                  <a:lnTo>
                    <a:pt x="308" y="615"/>
                  </a:lnTo>
                  <a:lnTo>
                    <a:pt x="253" y="457"/>
                  </a:lnTo>
                  <a:lnTo>
                    <a:pt x="0" y="331"/>
                  </a:lnTo>
                  <a:lnTo>
                    <a:pt x="197" y="0"/>
                  </a:lnTo>
                  <a:close/>
                </a:path>
              </a:pathLst>
            </a:custGeom>
            <a:pattFill prst="wdDn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3" name="Line 81"/>
            <p:cNvSpPr>
              <a:spLocks noChangeShapeType="1"/>
            </p:cNvSpPr>
            <p:nvPr/>
          </p:nvSpPr>
          <p:spPr bwMode="auto">
            <a:xfrm rot="17931426" flipV="1">
              <a:off x="4907" y="2645"/>
              <a:ext cx="89" cy="32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4" name="Freeform 82" descr="深色竖线"/>
            <p:cNvSpPr/>
            <p:nvPr/>
          </p:nvSpPr>
          <p:spPr bwMode="auto">
            <a:xfrm>
              <a:off x="3878" y="2001"/>
              <a:ext cx="635" cy="522"/>
            </a:xfrm>
            <a:custGeom>
              <a:avLst/>
              <a:gdLst>
                <a:gd name="T0" fmla="*/ 1402 w 600"/>
                <a:gd name="T1" fmla="*/ 564 h 513"/>
                <a:gd name="T2" fmla="*/ 223 w 600"/>
                <a:gd name="T3" fmla="*/ 665 h 513"/>
                <a:gd name="T4" fmla="*/ 0 w 600"/>
                <a:gd name="T5" fmla="*/ 0 h 513"/>
                <a:gd name="T6" fmla="*/ 1402 w 600"/>
                <a:gd name="T7" fmla="*/ 400 h 513"/>
                <a:gd name="T8" fmla="*/ 1402 w 600"/>
                <a:gd name="T9" fmla="*/ 564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513"/>
                <a:gd name="T17" fmla="*/ 600 w 600"/>
                <a:gd name="T18" fmla="*/ 513 h 5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513">
                  <a:moveTo>
                    <a:pt x="600" y="434"/>
                  </a:moveTo>
                  <a:lnTo>
                    <a:pt x="95" y="513"/>
                  </a:lnTo>
                  <a:lnTo>
                    <a:pt x="0" y="0"/>
                  </a:lnTo>
                  <a:lnTo>
                    <a:pt x="600" y="308"/>
                  </a:lnTo>
                  <a:lnTo>
                    <a:pt x="600" y="434"/>
                  </a:lnTo>
                  <a:close/>
                </a:path>
              </a:pathLst>
            </a:custGeom>
            <a:pattFill prst="dkVert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5" name="Freeform 84" descr="深色竖线"/>
            <p:cNvSpPr/>
            <p:nvPr/>
          </p:nvSpPr>
          <p:spPr bwMode="auto">
            <a:xfrm>
              <a:off x="4853" y="2065"/>
              <a:ext cx="324" cy="639"/>
            </a:xfrm>
            <a:custGeom>
              <a:avLst/>
              <a:gdLst>
                <a:gd name="T0" fmla="*/ 8 w 324"/>
                <a:gd name="T1" fmla="*/ 55 h 639"/>
                <a:gd name="T2" fmla="*/ 0 w 324"/>
                <a:gd name="T3" fmla="*/ 434 h 639"/>
                <a:gd name="T4" fmla="*/ 324 w 324"/>
                <a:gd name="T5" fmla="*/ 639 h 639"/>
                <a:gd name="T6" fmla="*/ 324 w 324"/>
                <a:gd name="T7" fmla="*/ 0 h 639"/>
                <a:gd name="T8" fmla="*/ 8 w 324"/>
                <a:gd name="T9" fmla="*/ 55 h 6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4"/>
                <a:gd name="T16" fmla="*/ 0 h 639"/>
                <a:gd name="T17" fmla="*/ 324 w 324"/>
                <a:gd name="T18" fmla="*/ 639 h 6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4" h="639">
                  <a:moveTo>
                    <a:pt x="8" y="55"/>
                  </a:moveTo>
                  <a:lnTo>
                    <a:pt x="0" y="434"/>
                  </a:lnTo>
                  <a:lnTo>
                    <a:pt x="324" y="639"/>
                  </a:lnTo>
                  <a:lnTo>
                    <a:pt x="324" y="0"/>
                  </a:lnTo>
                  <a:lnTo>
                    <a:pt x="8" y="55"/>
                  </a:lnTo>
                  <a:close/>
                </a:path>
              </a:pathLst>
            </a:custGeom>
            <a:pattFill prst="dkVert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6" name="Line 85"/>
            <p:cNvSpPr>
              <a:spLocks noChangeShapeType="1"/>
            </p:cNvSpPr>
            <p:nvPr/>
          </p:nvSpPr>
          <p:spPr bwMode="auto">
            <a:xfrm flipV="1">
              <a:off x="4105" y="2183"/>
              <a:ext cx="0" cy="26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7" name="Freeform 86" descr="宽上对角线"/>
            <p:cNvSpPr/>
            <p:nvPr/>
          </p:nvSpPr>
          <p:spPr bwMode="auto">
            <a:xfrm>
              <a:off x="3379" y="2500"/>
              <a:ext cx="568" cy="387"/>
            </a:xfrm>
            <a:custGeom>
              <a:avLst/>
              <a:gdLst>
                <a:gd name="T0" fmla="*/ 0 w 568"/>
                <a:gd name="T1" fmla="*/ 40 h 387"/>
                <a:gd name="T2" fmla="*/ 379 w 568"/>
                <a:gd name="T3" fmla="*/ 40 h 387"/>
                <a:gd name="T4" fmla="*/ 568 w 568"/>
                <a:gd name="T5" fmla="*/ 0 h 387"/>
                <a:gd name="T6" fmla="*/ 560 w 568"/>
                <a:gd name="T7" fmla="*/ 387 h 387"/>
                <a:gd name="T8" fmla="*/ 190 w 568"/>
                <a:gd name="T9" fmla="*/ 379 h 387"/>
                <a:gd name="T10" fmla="*/ 0 w 568"/>
                <a:gd name="T11" fmla="*/ 40 h 3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8"/>
                <a:gd name="T19" fmla="*/ 0 h 387"/>
                <a:gd name="T20" fmla="*/ 568 w 568"/>
                <a:gd name="T21" fmla="*/ 387 h 3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8" h="387">
                  <a:moveTo>
                    <a:pt x="0" y="40"/>
                  </a:moveTo>
                  <a:lnTo>
                    <a:pt x="379" y="40"/>
                  </a:lnTo>
                  <a:lnTo>
                    <a:pt x="568" y="0"/>
                  </a:lnTo>
                  <a:lnTo>
                    <a:pt x="560" y="387"/>
                  </a:lnTo>
                  <a:lnTo>
                    <a:pt x="190" y="379"/>
                  </a:lnTo>
                  <a:lnTo>
                    <a:pt x="0" y="40"/>
                  </a:lnTo>
                  <a:close/>
                </a:path>
              </a:pathLst>
            </a:custGeom>
            <a:pattFill prst="wdUp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8" name="Line 87"/>
            <p:cNvSpPr>
              <a:spLocks noChangeShapeType="1"/>
            </p:cNvSpPr>
            <p:nvPr/>
          </p:nvSpPr>
          <p:spPr bwMode="auto">
            <a:xfrm rot="17793686" flipV="1">
              <a:off x="4145" y="2492"/>
              <a:ext cx="90" cy="29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9" name="Freeform 63" descr="宽下对角线"/>
            <p:cNvSpPr/>
            <p:nvPr/>
          </p:nvSpPr>
          <p:spPr bwMode="auto">
            <a:xfrm rot="-2257573">
              <a:off x="4468" y="1684"/>
              <a:ext cx="703" cy="575"/>
            </a:xfrm>
            <a:custGeom>
              <a:avLst/>
              <a:gdLst>
                <a:gd name="T0" fmla="*/ 928 w 654"/>
                <a:gd name="T1" fmla="*/ 1019 h 552"/>
                <a:gd name="T2" fmla="*/ 1933 w 654"/>
                <a:gd name="T3" fmla="*/ 711 h 552"/>
                <a:gd name="T4" fmla="*/ 467 w 654"/>
                <a:gd name="T5" fmla="*/ 0 h 552"/>
                <a:gd name="T6" fmla="*/ 0 w 654"/>
                <a:gd name="T7" fmla="*/ 321 h 552"/>
                <a:gd name="T8" fmla="*/ 0 w 654"/>
                <a:gd name="T9" fmla="*/ 932 h 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4"/>
                <a:gd name="T16" fmla="*/ 0 h 552"/>
                <a:gd name="T17" fmla="*/ 654 w 654"/>
                <a:gd name="T18" fmla="*/ 552 h 5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4" h="552">
                  <a:moveTo>
                    <a:pt x="315" y="552"/>
                  </a:moveTo>
                  <a:lnTo>
                    <a:pt x="654" y="387"/>
                  </a:lnTo>
                  <a:lnTo>
                    <a:pt x="157" y="0"/>
                  </a:lnTo>
                  <a:lnTo>
                    <a:pt x="0" y="174"/>
                  </a:lnTo>
                  <a:lnTo>
                    <a:pt x="0" y="505"/>
                  </a:lnTo>
                </a:path>
              </a:pathLst>
            </a:custGeom>
            <a:pattFill prst="wdDnDiag">
              <a:fgClr>
                <a:schemeClr val="bg1"/>
              </a:fgClr>
              <a:bgClr>
                <a:schemeClr val="folHlink"/>
              </a:bgClr>
            </a:pattFill>
            <a:ln w="12700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0" name="Line 65"/>
            <p:cNvSpPr>
              <a:spLocks noChangeShapeType="1"/>
            </p:cNvSpPr>
            <p:nvPr/>
          </p:nvSpPr>
          <p:spPr bwMode="auto">
            <a:xfrm rot="5769562" flipV="1">
              <a:off x="4876" y="2377"/>
              <a:ext cx="317" cy="4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1" name="Freeform 101" descr="宽下对角线"/>
            <p:cNvSpPr/>
            <p:nvPr/>
          </p:nvSpPr>
          <p:spPr bwMode="auto">
            <a:xfrm>
              <a:off x="3243" y="2160"/>
              <a:ext cx="385" cy="499"/>
            </a:xfrm>
            <a:custGeom>
              <a:avLst/>
              <a:gdLst>
                <a:gd name="T0" fmla="*/ 0 w 408"/>
                <a:gd name="T1" fmla="*/ 159 h 499"/>
                <a:gd name="T2" fmla="*/ 114 w 408"/>
                <a:gd name="T3" fmla="*/ 0 h 499"/>
                <a:gd name="T4" fmla="*/ 172 w 408"/>
                <a:gd name="T5" fmla="*/ 499 h 499"/>
                <a:gd name="T6" fmla="*/ 8 w 408"/>
                <a:gd name="T7" fmla="*/ 499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499"/>
                <a:gd name="T14" fmla="*/ 408 w 408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499">
                  <a:moveTo>
                    <a:pt x="0" y="159"/>
                  </a:moveTo>
                  <a:lnTo>
                    <a:pt x="272" y="0"/>
                  </a:lnTo>
                  <a:lnTo>
                    <a:pt x="408" y="499"/>
                  </a:lnTo>
                  <a:lnTo>
                    <a:pt x="23" y="499"/>
                  </a:lnTo>
                </a:path>
              </a:pathLst>
            </a:custGeom>
            <a:pattFill prst="wdDnDiag">
              <a:fgClr>
                <a:schemeClr val="bg2"/>
              </a:fgClr>
              <a:bgClr>
                <a:srgbClr val="EAEAEA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2" name="Line 8"/>
            <p:cNvSpPr>
              <a:spLocks noChangeShapeType="1"/>
            </p:cNvSpPr>
            <p:nvPr/>
          </p:nvSpPr>
          <p:spPr bwMode="auto">
            <a:xfrm flipV="1">
              <a:off x="3283" y="2114"/>
              <a:ext cx="30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3" name="Line 11"/>
            <p:cNvSpPr>
              <a:spLocks noChangeShapeType="1"/>
            </p:cNvSpPr>
            <p:nvPr/>
          </p:nvSpPr>
          <p:spPr bwMode="auto">
            <a:xfrm>
              <a:off x="3243" y="265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4" name="Line 32"/>
            <p:cNvSpPr>
              <a:spLocks noChangeShapeType="1"/>
            </p:cNvSpPr>
            <p:nvPr/>
          </p:nvSpPr>
          <p:spPr bwMode="auto">
            <a:xfrm>
              <a:off x="3311" y="2387"/>
              <a:ext cx="158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5" name="Freeform 102" descr="深色横线"/>
            <p:cNvSpPr/>
            <p:nvPr/>
          </p:nvSpPr>
          <p:spPr bwMode="auto">
            <a:xfrm>
              <a:off x="3231" y="1840"/>
              <a:ext cx="352" cy="479"/>
            </a:xfrm>
            <a:custGeom>
              <a:avLst/>
              <a:gdLst>
                <a:gd name="T0" fmla="*/ 10 w 352"/>
                <a:gd name="T1" fmla="*/ 16 h 479"/>
                <a:gd name="T2" fmla="*/ 132 w 352"/>
                <a:gd name="T3" fmla="*/ 16 h 479"/>
                <a:gd name="T4" fmla="*/ 178 w 352"/>
                <a:gd name="T5" fmla="*/ 10 h 479"/>
                <a:gd name="T6" fmla="*/ 352 w 352"/>
                <a:gd name="T7" fmla="*/ 275 h 479"/>
                <a:gd name="T8" fmla="*/ 12 w 352"/>
                <a:gd name="T9" fmla="*/ 479 h 4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479"/>
                <a:gd name="T17" fmla="*/ 352 w 352"/>
                <a:gd name="T18" fmla="*/ 479 h 4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479">
                  <a:moveTo>
                    <a:pt x="10" y="16"/>
                  </a:moveTo>
                  <a:cubicBezTo>
                    <a:pt x="71" y="0"/>
                    <a:pt x="0" y="16"/>
                    <a:pt x="132" y="16"/>
                  </a:cubicBezTo>
                  <a:cubicBezTo>
                    <a:pt x="147" y="16"/>
                    <a:pt x="163" y="10"/>
                    <a:pt x="178" y="10"/>
                  </a:cubicBezTo>
                  <a:lnTo>
                    <a:pt x="352" y="275"/>
                  </a:lnTo>
                  <a:lnTo>
                    <a:pt x="12" y="479"/>
                  </a:lnTo>
                </a:path>
              </a:pathLst>
            </a:custGeom>
            <a:pattFill prst="dkHorz">
              <a:fgClr>
                <a:schemeClr val="bg2"/>
              </a:fgClr>
              <a:bgClr>
                <a:srgbClr val="EAEAEA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6" name="Line 9"/>
            <p:cNvSpPr>
              <a:spLocks noChangeShapeType="1"/>
            </p:cNvSpPr>
            <p:nvPr/>
          </p:nvSpPr>
          <p:spPr bwMode="auto">
            <a:xfrm flipH="1" flipV="1">
              <a:off x="3414" y="1842"/>
              <a:ext cx="174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7" name="Line 31"/>
            <p:cNvSpPr>
              <a:spLocks noChangeShapeType="1"/>
            </p:cNvSpPr>
            <p:nvPr/>
          </p:nvSpPr>
          <p:spPr bwMode="auto">
            <a:xfrm>
              <a:off x="3288" y="2024"/>
              <a:ext cx="21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8" name="Line 34"/>
            <p:cNvSpPr>
              <a:spLocks noChangeShapeType="1"/>
            </p:cNvSpPr>
            <p:nvPr/>
          </p:nvSpPr>
          <p:spPr bwMode="auto">
            <a:xfrm flipH="1">
              <a:off x="3580" y="1865"/>
              <a:ext cx="185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9" name="Line 83"/>
            <p:cNvSpPr>
              <a:spLocks noChangeShapeType="1"/>
            </p:cNvSpPr>
            <p:nvPr/>
          </p:nvSpPr>
          <p:spPr bwMode="auto">
            <a:xfrm rot="6853605" flipV="1">
              <a:off x="4740" y="1916"/>
              <a:ext cx="113" cy="29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80" name="Freeform 56" descr="深色横线"/>
            <p:cNvSpPr/>
            <p:nvPr/>
          </p:nvSpPr>
          <p:spPr bwMode="auto">
            <a:xfrm rot="-5400000">
              <a:off x="3481" y="2602"/>
              <a:ext cx="272" cy="748"/>
            </a:xfrm>
            <a:custGeom>
              <a:avLst/>
              <a:gdLst>
                <a:gd name="T0" fmla="*/ 0 w 292"/>
                <a:gd name="T1" fmla="*/ 0 h 892"/>
                <a:gd name="T2" fmla="*/ 101 w 292"/>
                <a:gd name="T3" fmla="*/ 0 h 892"/>
                <a:gd name="T4" fmla="*/ 101 w 292"/>
                <a:gd name="T5" fmla="*/ 42 h 892"/>
                <a:gd name="T6" fmla="*/ 0 w 292"/>
                <a:gd name="T7" fmla="*/ 63 h 892"/>
                <a:gd name="T8" fmla="*/ 0 w 292"/>
                <a:gd name="T9" fmla="*/ 0 h 8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892"/>
                <a:gd name="T17" fmla="*/ 292 w 292"/>
                <a:gd name="T18" fmla="*/ 892 h 8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892">
                  <a:moveTo>
                    <a:pt x="0" y="0"/>
                  </a:moveTo>
                  <a:lnTo>
                    <a:pt x="292" y="0"/>
                  </a:lnTo>
                  <a:lnTo>
                    <a:pt x="292" y="584"/>
                  </a:lnTo>
                  <a:lnTo>
                    <a:pt x="0" y="892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81" name="AutoShape 109" descr="深色横线"/>
            <p:cNvSpPr>
              <a:spLocks noChangeArrowheads="1"/>
            </p:cNvSpPr>
            <p:nvPr/>
          </p:nvSpPr>
          <p:spPr bwMode="auto">
            <a:xfrm flipH="1">
              <a:off x="5035" y="1865"/>
              <a:ext cx="136" cy="250"/>
            </a:xfrm>
            <a:prstGeom prst="rtTriangle">
              <a:avLst/>
            </a:prstGeom>
            <a:pattFill prst="dkHorz">
              <a:fgClr>
                <a:srgbClr val="808080"/>
              </a:fgClr>
              <a:bgClr>
                <a:srgbClr val="EAEAEA"/>
              </a:bgClr>
            </a:pattFill>
            <a:ln w="9525" algn="ctr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29082" name="Line 110"/>
            <p:cNvSpPr>
              <a:spLocks noChangeShapeType="1"/>
            </p:cNvSpPr>
            <p:nvPr/>
          </p:nvSpPr>
          <p:spPr bwMode="auto">
            <a:xfrm rot="5361156" flipV="1">
              <a:off x="3533" y="2799"/>
              <a:ext cx="1" cy="35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83" name="Line 66"/>
            <p:cNvSpPr>
              <a:spLocks noChangeShapeType="1"/>
            </p:cNvSpPr>
            <p:nvPr/>
          </p:nvSpPr>
          <p:spPr bwMode="auto">
            <a:xfrm rot="16043922" flipV="1">
              <a:off x="3731" y="2196"/>
              <a:ext cx="0" cy="2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84" name="Line 75"/>
            <p:cNvSpPr>
              <a:spLocks noChangeShapeType="1"/>
            </p:cNvSpPr>
            <p:nvPr/>
          </p:nvSpPr>
          <p:spPr bwMode="auto">
            <a:xfrm rot="1914177" flipV="1">
              <a:off x="3719" y="2535"/>
              <a:ext cx="68" cy="2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9924" name="AutoShape 52"/>
          <p:cNvSpPr>
            <a:spLocks noChangeArrowheads="1"/>
          </p:cNvSpPr>
          <p:nvPr/>
        </p:nvSpPr>
        <p:spPr bwMode="auto">
          <a:xfrm>
            <a:off x="5795963" y="5373688"/>
            <a:ext cx="1512887" cy="792162"/>
          </a:xfrm>
          <a:prstGeom prst="wedgeEllipseCallout">
            <a:avLst>
              <a:gd name="adj1" fmla="val -41185"/>
              <a:gd name="adj2" fmla="val -124148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9925" name="Text Box 53"/>
          <p:cNvSpPr txBox="1">
            <a:spLocks noChangeArrowheads="1"/>
          </p:cNvSpPr>
          <p:nvPr/>
        </p:nvSpPr>
        <p:spPr bwMode="auto">
          <a:xfrm>
            <a:off x="6084888" y="550386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磁畴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6" grpId="0" autoUpdateAnimBg="0"/>
      <p:bldP spid="79877" grpId="0" autoUpdateAnimBg="0"/>
      <p:bldP spid="79924" grpId="0" animBg="1"/>
      <p:bldP spid="799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 bwMode="auto">
          <a:xfrm>
            <a:off x="588963" y="1524000"/>
            <a:ext cx="1219200" cy="1371600"/>
            <a:chOff x="206" y="935"/>
            <a:chExt cx="768" cy="864"/>
          </a:xfrm>
        </p:grpSpPr>
        <p:sp>
          <p:nvSpPr>
            <p:cNvPr id="130169" name="Rectangle 3" descr="宽上对角线"/>
            <p:cNvSpPr>
              <a:spLocks noChangeArrowheads="1"/>
            </p:cNvSpPr>
            <p:nvPr/>
          </p:nvSpPr>
          <p:spPr bwMode="auto">
            <a:xfrm>
              <a:off x="206" y="935"/>
              <a:ext cx="384" cy="432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70" name="Rectangle 4" descr="宽下对角线"/>
            <p:cNvSpPr>
              <a:spLocks noChangeArrowheads="1"/>
            </p:cNvSpPr>
            <p:nvPr/>
          </p:nvSpPr>
          <p:spPr bwMode="auto">
            <a:xfrm>
              <a:off x="590" y="935"/>
              <a:ext cx="384" cy="432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71" name="Rectangle 5" descr="宽下对角线"/>
            <p:cNvSpPr>
              <a:spLocks noChangeArrowheads="1"/>
            </p:cNvSpPr>
            <p:nvPr/>
          </p:nvSpPr>
          <p:spPr bwMode="auto">
            <a:xfrm>
              <a:off x="206" y="1367"/>
              <a:ext cx="384" cy="432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72" name="Rectangle 6" descr="宽上对角线"/>
            <p:cNvSpPr>
              <a:spLocks noChangeArrowheads="1"/>
            </p:cNvSpPr>
            <p:nvPr/>
          </p:nvSpPr>
          <p:spPr bwMode="auto">
            <a:xfrm>
              <a:off x="590" y="1367"/>
              <a:ext cx="384" cy="432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73" name="Line 7"/>
            <p:cNvSpPr>
              <a:spLocks noChangeShapeType="1"/>
            </p:cNvSpPr>
            <p:nvPr/>
          </p:nvSpPr>
          <p:spPr bwMode="auto">
            <a:xfrm flipV="1">
              <a:off x="272" y="1049"/>
              <a:ext cx="227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74" name="Line 8"/>
            <p:cNvSpPr>
              <a:spLocks noChangeShapeType="1"/>
            </p:cNvSpPr>
            <p:nvPr/>
          </p:nvSpPr>
          <p:spPr bwMode="auto">
            <a:xfrm>
              <a:off x="680" y="1049"/>
              <a:ext cx="204" cy="18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75" name="Line 9"/>
            <p:cNvSpPr>
              <a:spLocks noChangeShapeType="1"/>
            </p:cNvSpPr>
            <p:nvPr/>
          </p:nvSpPr>
          <p:spPr bwMode="auto">
            <a:xfrm flipH="1" flipV="1">
              <a:off x="272" y="1480"/>
              <a:ext cx="204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76" name="Line 10"/>
            <p:cNvSpPr>
              <a:spLocks noChangeShapeType="1"/>
            </p:cNvSpPr>
            <p:nvPr/>
          </p:nvSpPr>
          <p:spPr bwMode="auto">
            <a:xfrm flipH="1">
              <a:off x="703" y="1480"/>
              <a:ext cx="204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801688" y="1004888"/>
            <a:ext cx="1587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ea typeface="黑体" panose="02010609060101010101" pitchFamily="49" charset="-122"/>
              </a:rPr>
              <a:t>H</a:t>
            </a: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 =0</a:t>
            </a:r>
            <a:endParaRPr lang="en-US" altLang="zh-CN" sz="24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80908" name="Object 2"/>
          <p:cNvGraphicFramePr>
            <a:graphicFrameLocks noChangeAspect="1"/>
          </p:cNvGraphicFramePr>
          <p:nvPr/>
        </p:nvGraphicFramePr>
        <p:xfrm>
          <a:off x="720725" y="2984500"/>
          <a:ext cx="1095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Equation" r:id="rId1" imgW="685800" imgH="254000" progId="Equation.DSMT4">
                  <p:embed/>
                </p:oleObj>
              </mc:Choice>
              <mc:Fallback>
                <p:oleObj name="Equation" r:id="rId1" imgW="685800" imgH="254000" progId="Equation.DSMT4">
                  <p:embed/>
                  <p:pic>
                    <p:nvPicPr>
                      <p:cNvPr id="0" name="图片 59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984500"/>
                        <a:ext cx="10953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8"/>
          <p:cNvGrpSpPr/>
          <p:nvPr/>
        </p:nvGrpSpPr>
        <p:grpSpPr bwMode="auto">
          <a:xfrm>
            <a:off x="2212975" y="1524000"/>
            <a:ext cx="1219200" cy="1371600"/>
            <a:chOff x="1340" y="944"/>
            <a:chExt cx="768" cy="864"/>
          </a:xfrm>
        </p:grpSpPr>
        <p:sp>
          <p:nvSpPr>
            <p:cNvPr id="130161" name="Rectangle 14" descr="宽上对角线"/>
            <p:cNvSpPr>
              <a:spLocks noChangeArrowheads="1"/>
            </p:cNvSpPr>
            <p:nvPr/>
          </p:nvSpPr>
          <p:spPr bwMode="auto">
            <a:xfrm>
              <a:off x="1340" y="944"/>
              <a:ext cx="384" cy="576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62" name="Rectangle 15" descr="宽下对角线"/>
            <p:cNvSpPr>
              <a:spLocks noChangeArrowheads="1"/>
            </p:cNvSpPr>
            <p:nvPr/>
          </p:nvSpPr>
          <p:spPr bwMode="auto">
            <a:xfrm>
              <a:off x="1724" y="944"/>
              <a:ext cx="384" cy="576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63" name="Rectangle 16" descr="宽下对角线"/>
            <p:cNvSpPr>
              <a:spLocks noChangeArrowheads="1"/>
            </p:cNvSpPr>
            <p:nvPr/>
          </p:nvSpPr>
          <p:spPr bwMode="auto">
            <a:xfrm>
              <a:off x="1340" y="1520"/>
              <a:ext cx="384" cy="288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64" name="Rectangle 17" descr="宽上对角线"/>
            <p:cNvSpPr>
              <a:spLocks noChangeArrowheads="1"/>
            </p:cNvSpPr>
            <p:nvPr/>
          </p:nvSpPr>
          <p:spPr bwMode="auto">
            <a:xfrm>
              <a:off x="1724" y="1520"/>
              <a:ext cx="384" cy="288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65" name="Line 18"/>
            <p:cNvSpPr>
              <a:spLocks noChangeShapeType="1"/>
            </p:cNvSpPr>
            <p:nvPr/>
          </p:nvSpPr>
          <p:spPr bwMode="auto">
            <a:xfrm flipV="1">
              <a:off x="1429" y="1088"/>
              <a:ext cx="247" cy="23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66" name="Line 19"/>
            <p:cNvSpPr>
              <a:spLocks noChangeShapeType="1"/>
            </p:cNvSpPr>
            <p:nvPr/>
          </p:nvSpPr>
          <p:spPr bwMode="auto">
            <a:xfrm>
              <a:off x="1769" y="1094"/>
              <a:ext cx="249" cy="23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67" name="Line 20"/>
            <p:cNvSpPr>
              <a:spLocks noChangeShapeType="1"/>
            </p:cNvSpPr>
            <p:nvPr/>
          </p:nvSpPr>
          <p:spPr bwMode="auto">
            <a:xfrm flipH="1" flipV="1">
              <a:off x="1456" y="1597"/>
              <a:ext cx="131" cy="1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68" name="Line 21"/>
            <p:cNvSpPr>
              <a:spLocks noChangeShapeType="1"/>
            </p:cNvSpPr>
            <p:nvPr/>
          </p:nvSpPr>
          <p:spPr bwMode="auto">
            <a:xfrm flipH="1">
              <a:off x="1859" y="1597"/>
              <a:ext cx="133" cy="1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2136775" y="981075"/>
            <a:ext cx="1371600" cy="519113"/>
            <a:chOff x="1344" y="2730"/>
            <a:chExt cx="864" cy="327"/>
          </a:xfrm>
        </p:grpSpPr>
        <p:sp>
          <p:nvSpPr>
            <p:cNvPr id="130159" name="Line 23"/>
            <p:cNvSpPr>
              <a:spLocks noChangeShapeType="1"/>
            </p:cNvSpPr>
            <p:nvPr/>
          </p:nvSpPr>
          <p:spPr bwMode="auto">
            <a:xfrm>
              <a:off x="1344" y="3024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60" name="Text Box 24"/>
            <p:cNvSpPr txBox="1">
              <a:spLocks noChangeArrowheads="1"/>
            </p:cNvSpPr>
            <p:nvPr/>
          </p:nvSpPr>
          <p:spPr bwMode="auto">
            <a:xfrm>
              <a:off x="1574" y="273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黑体" panose="02010609060101010101" pitchFamily="49" charset="-122"/>
                </a:rPr>
                <a:t>H</a:t>
              </a:r>
              <a:endParaRPr lang="en-US" altLang="zh-CN" sz="2400" b="1" i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3833813" y="1519238"/>
            <a:ext cx="1219200" cy="1371600"/>
            <a:chOff x="2688" y="3072"/>
            <a:chExt cx="768" cy="864"/>
          </a:xfrm>
        </p:grpSpPr>
        <p:sp>
          <p:nvSpPr>
            <p:cNvPr id="130155" name="Rectangle 26" descr="宽上对角线"/>
            <p:cNvSpPr>
              <a:spLocks noChangeArrowheads="1"/>
            </p:cNvSpPr>
            <p:nvPr/>
          </p:nvSpPr>
          <p:spPr bwMode="auto">
            <a:xfrm>
              <a:off x="2688" y="3072"/>
              <a:ext cx="384" cy="864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56" name="Rectangle 27" descr="宽下对角线"/>
            <p:cNvSpPr>
              <a:spLocks noChangeArrowheads="1"/>
            </p:cNvSpPr>
            <p:nvPr/>
          </p:nvSpPr>
          <p:spPr bwMode="auto">
            <a:xfrm>
              <a:off x="3072" y="3072"/>
              <a:ext cx="384" cy="864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57" name="Line 28"/>
            <p:cNvSpPr>
              <a:spLocks noChangeShapeType="1"/>
            </p:cNvSpPr>
            <p:nvPr/>
          </p:nvSpPr>
          <p:spPr bwMode="auto">
            <a:xfrm flipV="1">
              <a:off x="2736" y="3312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58" name="Line 29"/>
            <p:cNvSpPr>
              <a:spLocks noChangeShapeType="1"/>
            </p:cNvSpPr>
            <p:nvPr/>
          </p:nvSpPr>
          <p:spPr bwMode="auto">
            <a:xfrm>
              <a:off x="3120" y="3360"/>
              <a:ext cx="288" cy="21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3757613" y="985838"/>
            <a:ext cx="1546225" cy="519112"/>
            <a:chOff x="2640" y="2778"/>
            <a:chExt cx="864" cy="327"/>
          </a:xfrm>
        </p:grpSpPr>
        <p:sp>
          <p:nvSpPr>
            <p:cNvPr id="130153" name="Line 31"/>
            <p:cNvSpPr>
              <a:spLocks noChangeShapeType="1"/>
            </p:cNvSpPr>
            <p:nvPr/>
          </p:nvSpPr>
          <p:spPr bwMode="auto">
            <a:xfrm>
              <a:off x="2640" y="3072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54" name="Text Box 32"/>
            <p:cNvSpPr txBox="1">
              <a:spLocks noChangeArrowheads="1"/>
            </p:cNvSpPr>
            <p:nvPr/>
          </p:nvSpPr>
          <p:spPr bwMode="auto">
            <a:xfrm>
              <a:off x="2870" y="2778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黑体" panose="02010609060101010101" pitchFamily="49" charset="-122"/>
                </a:rPr>
                <a:t>H</a:t>
              </a: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49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80929" name="Object 3"/>
          <p:cNvGraphicFramePr>
            <a:graphicFrameLocks noChangeAspect="1"/>
          </p:cNvGraphicFramePr>
          <p:nvPr/>
        </p:nvGraphicFramePr>
        <p:xfrm>
          <a:off x="2393950" y="2984500"/>
          <a:ext cx="1019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3" imgW="685800" imgH="254000" progId="Equation.DSMT4">
                  <p:embed/>
                </p:oleObj>
              </mc:Choice>
              <mc:Fallback>
                <p:oleObj name="Equation" r:id="rId3" imgW="685800" imgH="254000" progId="Equation.DSMT4">
                  <p:embed/>
                  <p:pic>
                    <p:nvPicPr>
                      <p:cNvPr id="0" name="图片 59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2984500"/>
                        <a:ext cx="1019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9"/>
          <p:cNvGrpSpPr/>
          <p:nvPr/>
        </p:nvGrpSpPr>
        <p:grpSpPr bwMode="auto">
          <a:xfrm>
            <a:off x="5378450" y="941388"/>
            <a:ext cx="1517650" cy="519112"/>
            <a:chOff x="3696" y="2745"/>
            <a:chExt cx="864" cy="327"/>
          </a:xfrm>
        </p:grpSpPr>
        <p:sp>
          <p:nvSpPr>
            <p:cNvPr id="130150" name="Line 40"/>
            <p:cNvSpPr>
              <a:spLocks noChangeShapeType="1"/>
            </p:cNvSpPr>
            <p:nvPr/>
          </p:nvSpPr>
          <p:spPr bwMode="auto">
            <a:xfrm>
              <a:off x="3696" y="3059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51" name="Text Box 41"/>
            <p:cNvSpPr txBox="1">
              <a:spLocks noChangeArrowheads="1"/>
            </p:cNvSpPr>
            <p:nvPr/>
          </p:nvSpPr>
          <p:spPr bwMode="auto">
            <a:xfrm>
              <a:off x="3926" y="2745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黑体" panose="02010609060101010101" pitchFamily="49" charset="-122"/>
                </a:rPr>
                <a:t>H</a:t>
              </a: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49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52" name="Text Box 42"/>
            <p:cNvSpPr txBox="1">
              <a:spLocks noChangeArrowheads="1"/>
            </p:cNvSpPr>
            <p:nvPr/>
          </p:nvSpPr>
          <p:spPr bwMode="auto">
            <a:xfrm>
              <a:off x="4032" y="274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49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Group 43"/>
          <p:cNvGrpSpPr/>
          <p:nvPr/>
        </p:nvGrpSpPr>
        <p:grpSpPr bwMode="auto">
          <a:xfrm>
            <a:off x="7237413" y="1520825"/>
            <a:ext cx="1219200" cy="1371600"/>
            <a:chOff x="4752" y="3053"/>
            <a:chExt cx="768" cy="864"/>
          </a:xfrm>
        </p:grpSpPr>
        <p:sp>
          <p:nvSpPr>
            <p:cNvPr id="130146" name="Rectangle 44" descr="深色横线"/>
            <p:cNvSpPr>
              <a:spLocks noChangeArrowheads="1"/>
            </p:cNvSpPr>
            <p:nvPr/>
          </p:nvSpPr>
          <p:spPr bwMode="auto">
            <a:xfrm>
              <a:off x="4752" y="3053"/>
              <a:ext cx="384" cy="864"/>
            </a:xfrm>
            <a:prstGeom prst="rect">
              <a:avLst/>
            </a:prstGeom>
            <a:pattFill prst="dkHorz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47" name="Rectangle 45" descr="深色横线"/>
            <p:cNvSpPr>
              <a:spLocks noChangeArrowheads="1"/>
            </p:cNvSpPr>
            <p:nvPr/>
          </p:nvSpPr>
          <p:spPr bwMode="auto">
            <a:xfrm>
              <a:off x="5136" y="3053"/>
              <a:ext cx="384" cy="864"/>
            </a:xfrm>
            <a:prstGeom prst="rect">
              <a:avLst/>
            </a:prstGeom>
            <a:pattFill prst="dkHorz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48" name="Line 46" descr="深色横线"/>
            <p:cNvSpPr>
              <a:spLocks noChangeShapeType="1"/>
            </p:cNvSpPr>
            <p:nvPr/>
          </p:nvSpPr>
          <p:spPr bwMode="auto">
            <a:xfrm flipV="1">
              <a:off x="4800" y="3456"/>
              <a:ext cx="2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49" name="Line 47" descr="深色横线"/>
            <p:cNvSpPr>
              <a:spLocks noChangeShapeType="1"/>
            </p:cNvSpPr>
            <p:nvPr/>
          </p:nvSpPr>
          <p:spPr bwMode="auto">
            <a:xfrm>
              <a:off x="5184" y="3456"/>
              <a:ext cx="2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0944" name="AutoShape 48"/>
          <p:cNvSpPr>
            <a:spLocks noChangeArrowheads="1"/>
          </p:cNvSpPr>
          <p:nvPr/>
        </p:nvSpPr>
        <p:spPr bwMode="auto">
          <a:xfrm>
            <a:off x="7488238" y="2060575"/>
            <a:ext cx="823912" cy="179388"/>
          </a:xfrm>
          <a:prstGeom prst="rightArrow">
            <a:avLst>
              <a:gd name="adj1" fmla="val 50000"/>
              <a:gd name="adj2" fmla="val 11482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9" name="Group 49"/>
          <p:cNvGrpSpPr/>
          <p:nvPr/>
        </p:nvGrpSpPr>
        <p:grpSpPr bwMode="auto">
          <a:xfrm>
            <a:off x="5594350" y="2806700"/>
            <a:ext cx="1403350" cy="701675"/>
            <a:chOff x="3658" y="3841"/>
            <a:chExt cx="1025" cy="566"/>
          </a:xfrm>
        </p:grpSpPr>
        <p:graphicFrame>
          <p:nvGraphicFramePr>
            <p:cNvPr id="130144" name="Object 6"/>
            <p:cNvGraphicFramePr>
              <a:graphicFrameLocks noChangeAspect="1"/>
            </p:cNvGraphicFramePr>
            <p:nvPr/>
          </p:nvGraphicFramePr>
          <p:xfrm>
            <a:off x="3658" y="3992"/>
            <a:ext cx="66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1" name="Equation" r:id="rId5" imgW="533400" imgH="254000" progId="Equation.DSMT4">
                    <p:embed/>
                  </p:oleObj>
                </mc:Choice>
                <mc:Fallback>
                  <p:oleObj name="Equation" r:id="rId5" imgW="533400" imgH="254000" progId="Equation.DSMT4">
                    <p:embed/>
                    <p:pic>
                      <p:nvPicPr>
                        <p:cNvPr id="0" name="图片 59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3992"/>
                          <a:ext cx="66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145" name="Text Box 51"/>
            <p:cNvSpPr txBox="1">
              <a:spLocks noChangeArrowheads="1"/>
            </p:cNvSpPr>
            <p:nvPr/>
          </p:nvSpPr>
          <p:spPr bwMode="auto">
            <a:xfrm>
              <a:off x="4176" y="3841"/>
              <a:ext cx="50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4000" b="1">
                  <a:solidFill>
                    <a:srgbClr val="FF0000"/>
                  </a:solidFill>
                  <a:ea typeface="黑体" panose="02010609060101010101" pitchFamily="49" charset="-122"/>
                </a:rPr>
                <a:t>↗</a:t>
              </a:r>
              <a:endParaRPr lang="en-US" altLang="zh-CN" sz="4000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52"/>
          <p:cNvGrpSpPr/>
          <p:nvPr/>
        </p:nvGrpSpPr>
        <p:grpSpPr bwMode="auto">
          <a:xfrm>
            <a:off x="4038600" y="2814638"/>
            <a:ext cx="1160463" cy="641350"/>
            <a:chOff x="2558" y="3840"/>
            <a:chExt cx="828" cy="451"/>
          </a:xfrm>
        </p:grpSpPr>
        <p:graphicFrame>
          <p:nvGraphicFramePr>
            <p:cNvPr id="130142" name="Object 5"/>
            <p:cNvGraphicFramePr>
              <a:graphicFrameLocks noChangeAspect="1"/>
            </p:cNvGraphicFramePr>
            <p:nvPr/>
          </p:nvGraphicFramePr>
          <p:xfrm>
            <a:off x="2558" y="3976"/>
            <a:ext cx="47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2" name="Equation" r:id="rId7" imgW="431800" imgH="254000" progId="Equation.DSMT4">
                    <p:embed/>
                  </p:oleObj>
                </mc:Choice>
                <mc:Fallback>
                  <p:oleObj name="Equation" r:id="rId7" imgW="431800" imgH="254000" progId="Equation.DSMT4">
                    <p:embed/>
                    <p:pic>
                      <p:nvPicPr>
                        <p:cNvPr id="0" name="图片 59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" y="3976"/>
                          <a:ext cx="47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143" name="Text Box 54"/>
            <p:cNvSpPr txBox="1">
              <a:spLocks noChangeArrowheads="1"/>
            </p:cNvSpPr>
            <p:nvPr/>
          </p:nvSpPr>
          <p:spPr bwMode="auto">
            <a:xfrm>
              <a:off x="2927" y="3840"/>
              <a:ext cx="459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600" b="1">
                  <a:solidFill>
                    <a:srgbClr val="FF0000"/>
                  </a:solidFill>
                  <a:ea typeface="黑体" panose="02010609060101010101" pitchFamily="49" charset="-122"/>
                </a:rPr>
                <a:t>↑</a:t>
              </a:r>
              <a:endParaRPr lang="en-US" altLang="zh-CN" sz="3600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Group 55"/>
          <p:cNvGrpSpPr/>
          <p:nvPr/>
        </p:nvGrpSpPr>
        <p:grpSpPr bwMode="auto">
          <a:xfrm>
            <a:off x="7327900" y="2940050"/>
            <a:ext cx="1204913" cy="488950"/>
            <a:chOff x="4713" y="3919"/>
            <a:chExt cx="759" cy="308"/>
          </a:xfrm>
        </p:grpSpPr>
        <p:graphicFrame>
          <p:nvGraphicFramePr>
            <p:cNvPr id="130140" name="Object 4"/>
            <p:cNvGraphicFramePr>
              <a:graphicFrameLocks noChangeAspect="1"/>
            </p:cNvGraphicFramePr>
            <p:nvPr/>
          </p:nvGraphicFramePr>
          <p:xfrm>
            <a:off x="4713" y="3919"/>
            <a:ext cx="49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3" name="Equation" r:id="rId9" imgW="431800" imgH="254000" progId="Equation.DSMT4">
                    <p:embed/>
                  </p:oleObj>
                </mc:Choice>
                <mc:Fallback>
                  <p:oleObj name="Equation" r:id="rId9" imgW="431800" imgH="254000" progId="Equation.DSMT4">
                    <p:embed/>
                    <p:pic>
                      <p:nvPicPr>
                        <p:cNvPr id="0" name="图片 59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3919"/>
                          <a:ext cx="49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141" name="Line 57"/>
            <p:cNvSpPr>
              <a:spLocks noChangeShapeType="1"/>
            </p:cNvSpPr>
            <p:nvPr/>
          </p:nvSpPr>
          <p:spPr bwMode="auto">
            <a:xfrm>
              <a:off x="5184" y="408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0955" name="Text Box 59"/>
          <p:cNvSpPr txBox="1">
            <a:spLocks noChangeArrowheads="1"/>
          </p:cNvSpPr>
          <p:nvPr/>
        </p:nvSpPr>
        <p:spPr bwMode="auto">
          <a:xfrm>
            <a:off x="668338" y="388938"/>
            <a:ext cx="7359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磁畴的变化可用金相显微镜观测：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跃变式磁化</a:t>
            </a:r>
            <a:endParaRPr lang="zh-CN" altLang="en-US" sz="24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2" name="Group 60"/>
          <p:cNvGrpSpPr/>
          <p:nvPr/>
        </p:nvGrpSpPr>
        <p:grpSpPr bwMode="auto">
          <a:xfrm>
            <a:off x="7142163" y="933451"/>
            <a:ext cx="1371600" cy="538163"/>
            <a:chOff x="4704" y="2676"/>
            <a:chExt cx="864" cy="339"/>
          </a:xfrm>
        </p:grpSpPr>
        <p:sp>
          <p:nvSpPr>
            <p:cNvPr id="130136" name="Line 61"/>
            <p:cNvSpPr>
              <a:spLocks noChangeShapeType="1"/>
            </p:cNvSpPr>
            <p:nvPr/>
          </p:nvSpPr>
          <p:spPr bwMode="auto">
            <a:xfrm>
              <a:off x="4704" y="3002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37" name="Text Box 62"/>
            <p:cNvSpPr txBox="1">
              <a:spLocks noChangeArrowheads="1"/>
            </p:cNvSpPr>
            <p:nvPr/>
          </p:nvSpPr>
          <p:spPr bwMode="auto">
            <a:xfrm>
              <a:off x="4934" y="2688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黑体" panose="02010609060101010101" pitchFamily="49" charset="-122"/>
                </a:rPr>
                <a:t>H</a:t>
              </a: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49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38" name="Text Box 63"/>
            <p:cNvSpPr txBox="1">
              <a:spLocks noChangeArrowheads="1"/>
            </p:cNvSpPr>
            <p:nvPr/>
          </p:nvSpPr>
          <p:spPr bwMode="auto">
            <a:xfrm>
              <a:off x="5040" y="268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49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139" name="Text Box 64"/>
            <p:cNvSpPr txBox="1">
              <a:spLocks noChangeArrowheads="1"/>
            </p:cNvSpPr>
            <p:nvPr/>
          </p:nvSpPr>
          <p:spPr bwMode="auto">
            <a:xfrm>
              <a:off x="5142" y="267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49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Group 242"/>
          <p:cNvGrpSpPr/>
          <p:nvPr/>
        </p:nvGrpSpPr>
        <p:grpSpPr bwMode="auto">
          <a:xfrm>
            <a:off x="5503863" y="1512888"/>
            <a:ext cx="1241425" cy="1392237"/>
            <a:chOff x="3467" y="953"/>
            <a:chExt cx="782" cy="877"/>
          </a:xfrm>
        </p:grpSpPr>
        <p:sp>
          <p:nvSpPr>
            <p:cNvPr id="130080" name="Rectangle 35"/>
            <p:cNvSpPr>
              <a:spLocks noChangeArrowheads="1"/>
            </p:cNvSpPr>
            <p:nvPr/>
          </p:nvSpPr>
          <p:spPr bwMode="auto">
            <a:xfrm>
              <a:off x="3478" y="958"/>
              <a:ext cx="38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081" name="Rectangle 36"/>
            <p:cNvSpPr>
              <a:spLocks noChangeArrowheads="1"/>
            </p:cNvSpPr>
            <p:nvPr/>
          </p:nvSpPr>
          <p:spPr bwMode="auto">
            <a:xfrm>
              <a:off x="3862" y="958"/>
              <a:ext cx="38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grpSp>
          <p:nvGrpSpPr>
            <p:cNvPr id="130082" name="Group 201"/>
            <p:cNvGrpSpPr/>
            <p:nvPr/>
          </p:nvGrpSpPr>
          <p:grpSpPr bwMode="auto">
            <a:xfrm>
              <a:off x="3467" y="953"/>
              <a:ext cx="397" cy="872"/>
              <a:chOff x="3572" y="953"/>
              <a:chExt cx="397" cy="872"/>
            </a:xfrm>
          </p:grpSpPr>
          <p:sp>
            <p:nvSpPr>
              <p:cNvPr id="130111" name="Line 91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2" name="Line 92"/>
              <p:cNvSpPr>
                <a:spLocks noChangeShapeType="1"/>
              </p:cNvSpPr>
              <p:nvPr/>
            </p:nvSpPr>
            <p:spPr bwMode="auto">
              <a:xfrm flipV="1">
                <a:off x="3572" y="953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3" name="Line 93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295" cy="10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4" name="Line 94"/>
              <p:cNvSpPr>
                <a:spLocks noChangeShapeType="1"/>
              </p:cNvSpPr>
              <p:nvPr/>
            </p:nvSpPr>
            <p:spPr bwMode="auto">
              <a:xfrm flipV="1">
                <a:off x="3583" y="97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5" name="Line 180"/>
              <p:cNvSpPr>
                <a:spLocks noChangeShapeType="1"/>
              </p:cNvSpPr>
              <p:nvPr/>
            </p:nvSpPr>
            <p:spPr bwMode="auto">
              <a:xfrm flipV="1">
                <a:off x="3583" y="100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6" name="Line 181"/>
              <p:cNvSpPr>
                <a:spLocks noChangeShapeType="1"/>
              </p:cNvSpPr>
              <p:nvPr/>
            </p:nvSpPr>
            <p:spPr bwMode="auto">
              <a:xfrm flipV="1">
                <a:off x="3583" y="104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7" name="Line 182"/>
              <p:cNvSpPr>
                <a:spLocks noChangeShapeType="1"/>
              </p:cNvSpPr>
              <p:nvPr/>
            </p:nvSpPr>
            <p:spPr bwMode="auto">
              <a:xfrm flipV="1">
                <a:off x="3583" y="108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8" name="Line 183"/>
              <p:cNvSpPr>
                <a:spLocks noChangeShapeType="1"/>
              </p:cNvSpPr>
              <p:nvPr/>
            </p:nvSpPr>
            <p:spPr bwMode="auto">
              <a:xfrm flipV="1">
                <a:off x="3583" y="112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9" name="Line 184"/>
              <p:cNvSpPr>
                <a:spLocks noChangeShapeType="1"/>
              </p:cNvSpPr>
              <p:nvPr/>
            </p:nvSpPr>
            <p:spPr bwMode="auto">
              <a:xfrm flipV="1">
                <a:off x="3583" y="116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0" name="Line 185"/>
              <p:cNvSpPr>
                <a:spLocks noChangeShapeType="1"/>
              </p:cNvSpPr>
              <p:nvPr/>
            </p:nvSpPr>
            <p:spPr bwMode="auto">
              <a:xfrm flipV="1">
                <a:off x="3583" y="120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1" name="Line 186"/>
              <p:cNvSpPr>
                <a:spLocks noChangeShapeType="1"/>
              </p:cNvSpPr>
              <p:nvPr/>
            </p:nvSpPr>
            <p:spPr bwMode="auto">
              <a:xfrm flipV="1">
                <a:off x="3583" y="124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2" name="Line 187"/>
              <p:cNvSpPr>
                <a:spLocks noChangeShapeType="1"/>
              </p:cNvSpPr>
              <p:nvPr/>
            </p:nvSpPr>
            <p:spPr bwMode="auto">
              <a:xfrm flipV="1">
                <a:off x="3583" y="128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3" name="Line 188"/>
              <p:cNvSpPr>
                <a:spLocks noChangeShapeType="1"/>
              </p:cNvSpPr>
              <p:nvPr/>
            </p:nvSpPr>
            <p:spPr bwMode="auto">
              <a:xfrm flipV="1">
                <a:off x="3583" y="131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4" name="Line 189"/>
              <p:cNvSpPr>
                <a:spLocks noChangeShapeType="1"/>
              </p:cNvSpPr>
              <p:nvPr/>
            </p:nvSpPr>
            <p:spPr bwMode="auto">
              <a:xfrm flipV="1">
                <a:off x="3583" y="135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5" name="Line 190"/>
              <p:cNvSpPr>
                <a:spLocks noChangeShapeType="1"/>
              </p:cNvSpPr>
              <p:nvPr/>
            </p:nvSpPr>
            <p:spPr bwMode="auto">
              <a:xfrm flipV="1">
                <a:off x="3583" y="139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6" name="Line 191"/>
              <p:cNvSpPr>
                <a:spLocks noChangeShapeType="1"/>
              </p:cNvSpPr>
              <p:nvPr/>
            </p:nvSpPr>
            <p:spPr bwMode="auto">
              <a:xfrm flipV="1">
                <a:off x="3583" y="143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7" name="Line 192"/>
              <p:cNvSpPr>
                <a:spLocks noChangeShapeType="1"/>
              </p:cNvSpPr>
              <p:nvPr/>
            </p:nvSpPr>
            <p:spPr bwMode="auto">
              <a:xfrm flipV="1">
                <a:off x="3583" y="147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8" name="Line 193"/>
              <p:cNvSpPr>
                <a:spLocks noChangeShapeType="1"/>
              </p:cNvSpPr>
              <p:nvPr/>
            </p:nvSpPr>
            <p:spPr bwMode="auto">
              <a:xfrm flipV="1">
                <a:off x="3583" y="152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9" name="Line 194"/>
              <p:cNvSpPr>
                <a:spLocks noChangeShapeType="1"/>
              </p:cNvSpPr>
              <p:nvPr/>
            </p:nvSpPr>
            <p:spPr bwMode="auto">
              <a:xfrm flipV="1">
                <a:off x="3583" y="155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0" name="Line 195"/>
              <p:cNvSpPr>
                <a:spLocks noChangeShapeType="1"/>
              </p:cNvSpPr>
              <p:nvPr/>
            </p:nvSpPr>
            <p:spPr bwMode="auto">
              <a:xfrm flipV="1">
                <a:off x="3583" y="159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1" name="Line 196"/>
              <p:cNvSpPr>
                <a:spLocks noChangeShapeType="1"/>
              </p:cNvSpPr>
              <p:nvPr/>
            </p:nvSpPr>
            <p:spPr bwMode="auto">
              <a:xfrm flipV="1">
                <a:off x="3583" y="163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2" name="Line 197"/>
              <p:cNvSpPr>
                <a:spLocks noChangeShapeType="1"/>
              </p:cNvSpPr>
              <p:nvPr/>
            </p:nvSpPr>
            <p:spPr bwMode="auto">
              <a:xfrm flipV="1">
                <a:off x="3583" y="167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3" name="Line 198"/>
              <p:cNvSpPr>
                <a:spLocks noChangeShapeType="1"/>
              </p:cNvSpPr>
              <p:nvPr/>
            </p:nvSpPr>
            <p:spPr bwMode="auto">
              <a:xfrm flipV="1">
                <a:off x="3651" y="1712"/>
                <a:ext cx="318" cy="107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4" name="Line 199"/>
              <p:cNvSpPr>
                <a:spLocks noChangeShapeType="1"/>
              </p:cNvSpPr>
              <p:nvPr/>
            </p:nvSpPr>
            <p:spPr bwMode="auto">
              <a:xfrm flipV="1">
                <a:off x="3742" y="1752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5" name="Line 200"/>
              <p:cNvSpPr>
                <a:spLocks noChangeShapeType="1"/>
              </p:cNvSpPr>
              <p:nvPr/>
            </p:nvSpPr>
            <p:spPr bwMode="auto">
              <a:xfrm flipV="1">
                <a:off x="3878" y="1795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0083" name="Group 202"/>
            <p:cNvGrpSpPr/>
            <p:nvPr/>
          </p:nvGrpSpPr>
          <p:grpSpPr bwMode="auto">
            <a:xfrm flipH="1">
              <a:off x="3852" y="958"/>
              <a:ext cx="397" cy="872"/>
              <a:chOff x="3572" y="953"/>
              <a:chExt cx="397" cy="872"/>
            </a:xfrm>
          </p:grpSpPr>
          <p:sp>
            <p:nvSpPr>
              <p:cNvPr id="130086" name="Line 203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87" name="Line 204"/>
              <p:cNvSpPr>
                <a:spLocks noChangeShapeType="1"/>
              </p:cNvSpPr>
              <p:nvPr/>
            </p:nvSpPr>
            <p:spPr bwMode="auto">
              <a:xfrm flipV="1">
                <a:off x="3572" y="953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88" name="Line 205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295" cy="10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89" name="Line 206"/>
              <p:cNvSpPr>
                <a:spLocks noChangeShapeType="1"/>
              </p:cNvSpPr>
              <p:nvPr/>
            </p:nvSpPr>
            <p:spPr bwMode="auto">
              <a:xfrm flipV="1">
                <a:off x="3583" y="97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0" name="Line 207"/>
              <p:cNvSpPr>
                <a:spLocks noChangeShapeType="1"/>
              </p:cNvSpPr>
              <p:nvPr/>
            </p:nvSpPr>
            <p:spPr bwMode="auto">
              <a:xfrm flipV="1">
                <a:off x="3583" y="100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1" name="Line 208"/>
              <p:cNvSpPr>
                <a:spLocks noChangeShapeType="1"/>
              </p:cNvSpPr>
              <p:nvPr/>
            </p:nvSpPr>
            <p:spPr bwMode="auto">
              <a:xfrm flipV="1">
                <a:off x="3583" y="104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2" name="Line 209"/>
              <p:cNvSpPr>
                <a:spLocks noChangeShapeType="1"/>
              </p:cNvSpPr>
              <p:nvPr/>
            </p:nvSpPr>
            <p:spPr bwMode="auto">
              <a:xfrm flipV="1">
                <a:off x="3583" y="108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3" name="Line 210"/>
              <p:cNvSpPr>
                <a:spLocks noChangeShapeType="1"/>
              </p:cNvSpPr>
              <p:nvPr/>
            </p:nvSpPr>
            <p:spPr bwMode="auto">
              <a:xfrm flipV="1">
                <a:off x="3583" y="112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4" name="Line 211"/>
              <p:cNvSpPr>
                <a:spLocks noChangeShapeType="1"/>
              </p:cNvSpPr>
              <p:nvPr/>
            </p:nvSpPr>
            <p:spPr bwMode="auto">
              <a:xfrm flipV="1">
                <a:off x="3583" y="116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5" name="Line 212"/>
              <p:cNvSpPr>
                <a:spLocks noChangeShapeType="1"/>
              </p:cNvSpPr>
              <p:nvPr/>
            </p:nvSpPr>
            <p:spPr bwMode="auto">
              <a:xfrm flipV="1">
                <a:off x="3583" y="120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6" name="Line 213"/>
              <p:cNvSpPr>
                <a:spLocks noChangeShapeType="1"/>
              </p:cNvSpPr>
              <p:nvPr/>
            </p:nvSpPr>
            <p:spPr bwMode="auto">
              <a:xfrm flipV="1">
                <a:off x="3583" y="124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7" name="Line 214"/>
              <p:cNvSpPr>
                <a:spLocks noChangeShapeType="1"/>
              </p:cNvSpPr>
              <p:nvPr/>
            </p:nvSpPr>
            <p:spPr bwMode="auto">
              <a:xfrm flipV="1">
                <a:off x="3583" y="128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8" name="Line 215"/>
              <p:cNvSpPr>
                <a:spLocks noChangeShapeType="1"/>
              </p:cNvSpPr>
              <p:nvPr/>
            </p:nvSpPr>
            <p:spPr bwMode="auto">
              <a:xfrm flipV="1">
                <a:off x="3583" y="131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9" name="Line 216"/>
              <p:cNvSpPr>
                <a:spLocks noChangeShapeType="1"/>
              </p:cNvSpPr>
              <p:nvPr/>
            </p:nvSpPr>
            <p:spPr bwMode="auto">
              <a:xfrm flipV="1">
                <a:off x="3583" y="135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0" name="Line 217"/>
              <p:cNvSpPr>
                <a:spLocks noChangeShapeType="1"/>
              </p:cNvSpPr>
              <p:nvPr/>
            </p:nvSpPr>
            <p:spPr bwMode="auto">
              <a:xfrm flipV="1">
                <a:off x="3583" y="139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1" name="Line 218"/>
              <p:cNvSpPr>
                <a:spLocks noChangeShapeType="1"/>
              </p:cNvSpPr>
              <p:nvPr/>
            </p:nvSpPr>
            <p:spPr bwMode="auto">
              <a:xfrm flipV="1">
                <a:off x="3583" y="143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2" name="Line 219"/>
              <p:cNvSpPr>
                <a:spLocks noChangeShapeType="1"/>
              </p:cNvSpPr>
              <p:nvPr/>
            </p:nvSpPr>
            <p:spPr bwMode="auto">
              <a:xfrm flipV="1">
                <a:off x="3583" y="147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3" name="Line 220"/>
              <p:cNvSpPr>
                <a:spLocks noChangeShapeType="1"/>
              </p:cNvSpPr>
              <p:nvPr/>
            </p:nvSpPr>
            <p:spPr bwMode="auto">
              <a:xfrm flipV="1">
                <a:off x="3583" y="152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4" name="Line 221"/>
              <p:cNvSpPr>
                <a:spLocks noChangeShapeType="1"/>
              </p:cNvSpPr>
              <p:nvPr/>
            </p:nvSpPr>
            <p:spPr bwMode="auto">
              <a:xfrm flipV="1">
                <a:off x="3583" y="155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5" name="Line 222"/>
              <p:cNvSpPr>
                <a:spLocks noChangeShapeType="1"/>
              </p:cNvSpPr>
              <p:nvPr/>
            </p:nvSpPr>
            <p:spPr bwMode="auto">
              <a:xfrm flipV="1">
                <a:off x="3583" y="159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6" name="Line 223"/>
              <p:cNvSpPr>
                <a:spLocks noChangeShapeType="1"/>
              </p:cNvSpPr>
              <p:nvPr/>
            </p:nvSpPr>
            <p:spPr bwMode="auto">
              <a:xfrm flipV="1">
                <a:off x="3583" y="163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7" name="Line 224"/>
              <p:cNvSpPr>
                <a:spLocks noChangeShapeType="1"/>
              </p:cNvSpPr>
              <p:nvPr/>
            </p:nvSpPr>
            <p:spPr bwMode="auto">
              <a:xfrm flipV="1">
                <a:off x="3583" y="167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8" name="Line 225"/>
              <p:cNvSpPr>
                <a:spLocks noChangeShapeType="1"/>
              </p:cNvSpPr>
              <p:nvPr/>
            </p:nvSpPr>
            <p:spPr bwMode="auto">
              <a:xfrm flipV="1">
                <a:off x="3651" y="1712"/>
                <a:ext cx="318" cy="107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9" name="Line 226"/>
              <p:cNvSpPr>
                <a:spLocks noChangeShapeType="1"/>
              </p:cNvSpPr>
              <p:nvPr/>
            </p:nvSpPr>
            <p:spPr bwMode="auto">
              <a:xfrm flipV="1">
                <a:off x="3742" y="1752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0" name="Line 227"/>
              <p:cNvSpPr>
                <a:spLocks noChangeShapeType="1"/>
              </p:cNvSpPr>
              <p:nvPr/>
            </p:nvSpPr>
            <p:spPr bwMode="auto">
              <a:xfrm flipV="1">
                <a:off x="3878" y="1795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0084" name="Line 37"/>
            <p:cNvSpPr>
              <a:spLocks noChangeShapeType="1"/>
            </p:cNvSpPr>
            <p:nvPr/>
          </p:nvSpPr>
          <p:spPr bwMode="auto">
            <a:xfrm flipV="1">
              <a:off x="3526" y="1361"/>
              <a:ext cx="288" cy="7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85" name="Line 38"/>
            <p:cNvSpPr>
              <a:spLocks noChangeShapeType="1"/>
            </p:cNvSpPr>
            <p:nvPr/>
          </p:nvSpPr>
          <p:spPr bwMode="auto">
            <a:xfrm>
              <a:off x="3910" y="1361"/>
              <a:ext cx="288" cy="10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239"/>
          <p:cNvGrpSpPr/>
          <p:nvPr/>
        </p:nvGrpSpPr>
        <p:grpSpPr bwMode="auto">
          <a:xfrm>
            <a:off x="2195513" y="3608388"/>
            <a:ext cx="3492500" cy="2732087"/>
            <a:chOff x="1383" y="2273"/>
            <a:chExt cx="2200" cy="1721"/>
          </a:xfrm>
        </p:grpSpPr>
        <p:sp>
          <p:nvSpPr>
            <p:cNvPr id="130078" name="AutoShape 234"/>
            <p:cNvSpPr>
              <a:spLocks noChangeArrowheads="1"/>
            </p:cNvSpPr>
            <p:nvPr/>
          </p:nvSpPr>
          <p:spPr bwMode="auto">
            <a:xfrm>
              <a:off x="1383" y="2273"/>
              <a:ext cx="1815" cy="1701"/>
            </a:xfrm>
            <a:prstGeom prst="wedgeRectCallout">
              <a:avLst>
                <a:gd name="adj1" fmla="val -1569"/>
                <a:gd name="adj2" fmla="val -62935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079" name="Text Box 230"/>
            <p:cNvSpPr txBox="1">
              <a:spLocks noChangeArrowheads="1"/>
            </p:cNvSpPr>
            <p:nvPr/>
          </p:nvSpPr>
          <p:spPr bwMode="auto">
            <a:xfrm>
              <a:off x="1383" y="2322"/>
              <a:ext cx="2200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自发磁化方向与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外磁场方向相近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的磁畴扩大体积</a:t>
              </a:r>
              <a:r>
                <a:rPr lang="en-US" altLang="zh-CN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, </a:t>
              </a:r>
              <a:endParaRPr lang="en-US" altLang="zh-CN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磁畴壁发生移动，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铁磁质的磁矩急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剧增加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Group 240"/>
          <p:cNvGrpSpPr/>
          <p:nvPr/>
        </p:nvGrpSpPr>
        <p:grpSpPr bwMode="auto">
          <a:xfrm>
            <a:off x="5292725" y="3643313"/>
            <a:ext cx="2089150" cy="2665412"/>
            <a:chOff x="3334" y="2295"/>
            <a:chExt cx="1316" cy="1679"/>
          </a:xfrm>
        </p:grpSpPr>
        <p:sp>
          <p:nvSpPr>
            <p:cNvPr id="130076" name="AutoShape 235"/>
            <p:cNvSpPr>
              <a:spLocks noChangeArrowheads="1"/>
            </p:cNvSpPr>
            <p:nvPr/>
          </p:nvSpPr>
          <p:spPr bwMode="auto">
            <a:xfrm>
              <a:off x="3334" y="2295"/>
              <a:ext cx="1089" cy="1679"/>
            </a:xfrm>
            <a:prstGeom prst="wedgeRectCallout">
              <a:avLst>
                <a:gd name="adj1" fmla="val -3352"/>
                <a:gd name="adj2" fmla="val -62509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077" name="Text Box 231"/>
            <p:cNvSpPr txBox="1">
              <a:spLocks noChangeArrowheads="1"/>
            </p:cNvSpPr>
            <p:nvPr/>
          </p:nvSpPr>
          <p:spPr bwMode="auto">
            <a:xfrm>
              <a:off x="3380" y="2302"/>
              <a:ext cx="1270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磁畴的自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发磁化方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向转向外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磁场方向，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磁矩继续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增加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Group 241"/>
          <p:cNvGrpSpPr/>
          <p:nvPr/>
        </p:nvGrpSpPr>
        <p:grpSpPr bwMode="auto">
          <a:xfrm>
            <a:off x="7308850" y="3573463"/>
            <a:ext cx="1727200" cy="2735262"/>
            <a:chOff x="4604" y="2251"/>
            <a:chExt cx="1088" cy="1723"/>
          </a:xfrm>
        </p:grpSpPr>
        <p:sp>
          <p:nvSpPr>
            <p:cNvPr id="130074" name="AutoShape 236"/>
            <p:cNvSpPr>
              <a:spLocks noChangeArrowheads="1"/>
            </p:cNvSpPr>
            <p:nvPr/>
          </p:nvSpPr>
          <p:spPr bwMode="auto">
            <a:xfrm>
              <a:off x="4604" y="2296"/>
              <a:ext cx="839" cy="1678"/>
            </a:xfrm>
            <a:prstGeom prst="wedgeRectCallout">
              <a:avLst>
                <a:gd name="adj1" fmla="val 14125"/>
                <a:gd name="adj2" fmla="val -68417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075" name="Text Box 232"/>
            <p:cNvSpPr txBox="1">
              <a:spLocks noChangeArrowheads="1"/>
            </p:cNvSpPr>
            <p:nvPr/>
          </p:nvSpPr>
          <p:spPr bwMode="auto">
            <a:xfrm>
              <a:off x="4605" y="2251"/>
              <a:ext cx="1087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全部磁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畴均转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向外磁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场方向，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达到磁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饱和</a:t>
              </a:r>
              <a:r>
                <a:rPr lang="en-US" altLang="zh-CN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.</a:t>
              </a:r>
              <a:endParaRPr lang="en-US" altLang="zh-CN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Group 238"/>
          <p:cNvGrpSpPr/>
          <p:nvPr/>
        </p:nvGrpSpPr>
        <p:grpSpPr bwMode="auto">
          <a:xfrm>
            <a:off x="539750" y="3644900"/>
            <a:ext cx="1728788" cy="2700338"/>
            <a:chOff x="340" y="2296"/>
            <a:chExt cx="1089" cy="1701"/>
          </a:xfrm>
        </p:grpSpPr>
        <p:sp>
          <p:nvSpPr>
            <p:cNvPr id="130072" name="AutoShape 233"/>
            <p:cNvSpPr>
              <a:spLocks noChangeArrowheads="1"/>
            </p:cNvSpPr>
            <p:nvPr/>
          </p:nvSpPr>
          <p:spPr bwMode="auto">
            <a:xfrm>
              <a:off x="340" y="2296"/>
              <a:ext cx="839" cy="1678"/>
            </a:xfrm>
            <a:prstGeom prst="wedgeRectCallout">
              <a:avLst>
                <a:gd name="adj1" fmla="val -773"/>
                <a:gd name="adj2" fmla="val -61741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0073" name="Text Box 229"/>
            <p:cNvSpPr txBox="1">
              <a:spLocks noChangeArrowheads="1"/>
            </p:cNvSpPr>
            <p:nvPr/>
          </p:nvSpPr>
          <p:spPr bwMode="auto">
            <a:xfrm>
              <a:off x="363" y="2325"/>
              <a:ext cx="1066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各磁畴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磁化方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向杂乱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无章，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整体不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显磁性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44" grpId="0" animBg="1"/>
      <p:bldP spid="8095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574675" y="368300"/>
            <a:ext cx="1800225" cy="1079500"/>
          </a:xfrm>
          <a:prstGeom prst="horizontalScroll">
            <a:avLst>
              <a:gd name="adj" fmla="val 12500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33413" y="3424238"/>
            <a:ext cx="7716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º 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磁滞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现象是由于材料有杂质和内应力等的作用，当撤  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</a:rPr>
              <a:t> </a:t>
            </a:r>
            <a:endParaRPr lang="en-US" altLang="zh-CN" sz="2400" b="1">
              <a:solidFill>
                <a:srgbClr val="003300"/>
              </a:solidFill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掉外磁场时，磁畴的畴壁很难恢复到原来的形状而表</a:t>
            </a:r>
            <a:endParaRPr lang="en-US" altLang="zh-CN" sz="2400" b="1">
              <a:solidFill>
                <a:srgbClr val="003300"/>
              </a:solidFill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现出来。</a:t>
            </a:r>
            <a:endParaRPr lang="zh-CN" altLang="en-US" sz="2400" b="1">
              <a:solidFill>
                <a:srgbClr val="003300"/>
              </a:solidFill>
              <a:ea typeface="黑体" panose="02010609060101010101" pitchFamily="49" charset="-122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2775" y="1460500"/>
            <a:ext cx="75152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º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当全部磁畴都沿外磁场方向时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铁磁质的磁化就达到饱和状态。饱和磁化强度</a:t>
            </a:r>
            <a:r>
              <a:rPr lang="en-US" altLang="en-US" sz="2400" b="1" i="1">
                <a:solidFill>
                  <a:srgbClr val="003300"/>
                </a:solidFill>
                <a:ea typeface="黑体" panose="02010609060101010101" pitchFamily="49" charset="-122"/>
              </a:rPr>
              <a:t>M</a:t>
            </a:r>
            <a:r>
              <a:rPr lang="en-US" altLang="en-US" sz="2400" b="1" i="1" baseline="-25000">
                <a:solidFill>
                  <a:srgbClr val="0033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等于每个磁畴中原来的磁化强度，该值很大。</a:t>
            </a:r>
            <a:endParaRPr lang="zh-CN" altLang="en-US" sz="2400" b="1">
              <a:solidFill>
                <a:srgbClr val="003300"/>
              </a:solidFill>
              <a:ea typeface="黑体" panose="02010609060101010101" pitchFamily="49" charset="-122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                    </a:t>
            </a: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这就是铁磁质 </a:t>
            </a:r>
            <a:r>
              <a:rPr lang="zh-CN" altLang="en-US" b="1" i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b="1" i="1" baseline="-250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大的原因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96913" y="542925"/>
            <a:ext cx="3190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400">
                <a:solidFill>
                  <a:srgbClr val="FFFFFF"/>
                </a:solidFill>
                <a:ea typeface="隶书" panose="02010509060101010101" pitchFamily="49" charset="-122"/>
              </a:rPr>
              <a:t>说明：</a:t>
            </a:r>
            <a:endParaRPr lang="zh-CN" altLang="en-US" sz="440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765175" y="5207000"/>
            <a:ext cx="434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演示实验：巴克豪森效应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76475" y="5651500"/>
            <a:ext cx="420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（铁磁体的跃变式磁化过程）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nimBg="1"/>
      <p:bldP spid="81923" grpId="0" autoUpdateAnimBg="0"/>
      <p:bldP spid="81925" grpId="0" autoUpdateAnimBg="0"/>
      <p:bldP spid="8192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Line 2"/>
          <p:cNvSpPr>
            <a:spLocks noChangeShapeType="1"/>
          </p:cNvSpPr>
          <p:nvPr/>
        </p:nvSpPr>
        <p:spPr bwMode="auto">
          <a:xfrm>
            <a:off x="4319588" y="873125"/>
            <a:ext cx="0" cy="5942013"/>
          </a:xfrm>
          <a:prstGeom prst="line">
            <a:avLst/>
          </a:prstGeom>
          <a:noFill/>
          <a:ln w="50800">
            <a:solidFill>
              <a:srgbClr val="FF0000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5187" name="Text Box 3"/>
          <p:cNvSpPr txBox="1">
            <a:spLocks noChangeArrowheads="1"/>
          </p:cNvSpPr>
          <p:nvPr/>
        </p:nvSpPr>
        <p:spPr bwMode="auto">
          <a:xfrm>
            <a:off x="719138" y="388938"/>
            <a:ext cx="8424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比较磁介质中的磁场与电介质中电场的有关规律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245188" name="Object 4"/>
          <p:cNvGraphicFramePr>
            <a:graphicFrameLocks noChangeAspect="1"/>
          </p:cNvGraphicFramePr>
          <p:nvPr/>
        </p:nvGraphicFramePr>
        <p:xfrm>
          <a:off x="1295400" y="2690813"/>
          <a:ext cx="18716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" name="Equation" r:id="rId1" imgW="2425700" imgH="1104900" progId="Equation.DSMT4">
                  <p:embed/>
                </p:oleObj>
              </mc:Choice>
              <mc:Fallback>
                <p:oleObj name="Equation" r:id="rId1" imgW="2425700" imgH="1104900" progId="Equation.DSMT4">
                  <p:embed/>
                  <p:pic>
                    <p:nvPicPr>
                      <p:cNvPr id="0" name="图片 60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90813"/>
                        <a:ext cx="187166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89" name="Object 5"/>
          <p:cNvGraphicFramePr>
            <a:graphicFrameLocks noChangeAspect="1"/>
          </p:cNvGraphicFramePr>
          <p:nvPr/>
        </p:nvGraphicFramePr>
        <p:xfrm>
          <a:off x="935038" y="3548063"/>
          <a:ext cx="23764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1" name="Equation" r:id="rId3" imgW="2933700" imgH="914400" progId="Equation.DSMT4">
                  <p:embed/>
                </p:oleObj>
              </mc:Choice>
              <mc:Fallback>
                <p:oleObj name="Equation" r:id="rId3" imgW="2933700" imgH="914400" progId="Equation.DSMT4">
                  <p:embed/>
                  <p:pic>
                    <p:nvPicPr>
                      <p:cNvPr id="0" name="图片 60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548063"/>
                        <a:ext cx="237648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0" name="Object 6"/>
          <p:cNvGraphicFramePr>
            <a:graphicFrameLocks noChangeAspect="1"/>
          </p:cNvGraphicFramePr>
          <p:nvPr/>
        </p:nvGraphicFramePr>
        <p:xfrm>
          <a:off x="4751388" y="1955800"/>
          <a:ext cx="32750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2" name="Equation" r:id="rId5" imgW="4457700" imgH="914400" progId="Equation.DSMT4">
                  <p:embed/>
                </p:oleObj>
              </mc:Choice>
              <mc:Fallback>
                <p:oleObj name="Equation" r:id="rId5" imgW="4457700" imgH="914400" progId="Equation.DSMT4">
                  <p:embed/>
                  <p:pic>
                    <p:nvPicPr>
                      <p:cNvPr id="0" name="图片 60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955800"/>
                        <a:ext cx="32750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1" name="Object 7"/>
          <p:cNvGraphicFramePr>
            <a:graphicFrameLocks noChangeAspect="1"/>
          </p:cNvGraphicFramePr>
          <p:nvPr/>
        </p:nvGraphicFramePr>
        <p:xfrm>
          <a:off x="5256213" y="2798763"/>
          <a:ext cx="19446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3" name="Equation" r:id="rId7" imgW="2400300" imgH="609600" progId="Equation.DSMT4">
                  <p:embed/>
                </p:oleObj>
              </mc:Choice>
              <mc:Fallback>
                <p:oleObj name="Equation" r:id="rId7" imgW="2400300" imgH="609600" progId="Equation.DSMT4">
                  <p:embed/>
                  <p:pic>
                    <p:nvPicPr>
                      <p:cNvPr id="0" name="图片 60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2798763"/>
                        <a:ext cx="19446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2" name="Object 8"/>
          <p:cNvGraphicFramePr>
            <a:graphicFrameLocks noChangeAspect="1"/>
          </p:cNvGraphicFramePr>
          <p:nvPr/>
        </p:nvGraphicFramePr>
        <p:xfrm>
          <a:off x="4967288" y="3513138"/>
          <a:ext cx="24495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4" name="Equation" r:id="rId9" imgW="2933700" imgH="914400" progId="Equation.DSMT4">
                  <p:embed/>
                </p:oleObj>
              </mc:Choice>
              <mc:Fallback>
                <p:oleObj name="Equation" r:id="rId9" imgW="2933700" imgH="914400" progId="Equation.DSMT4">
                  <p:embed/>
                  <p:pic>
                    <p:nvPicPr>
                      <p:cNvPr id="0" name="图片 60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3513138"/>
                        <a:ext cx="24495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3" name="Object 9"/>
          <p:cNvGraphicFramePr>
            <a:graphicFrameLocks noChangeAspect="1"/>
          </p:cNvGraphicFramePr>
          <p:nvPr/>
        </p:nvGraphicFramePr>
        <p:xfrm>
          <a:off x="1014413" y="1125538"/>
          <a:ext cx="30003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5" name="Equation" r:id="rId11" imgW="4178300" imgH="914400" progId="Equation.DSMT4">
                  <p:embed/>
                </p:oleObj>
              </mc:Choice>
              <mc:Fallback>
                <p:oleObj name="Equation" r:id="rId11" imgW="4178300" imgH="914400" progId="Equation.DSMT4">
                  <p:embed/>
                  <p:pic>
                    <p:nvPicPr>
                      <p:cNvPr id="0" name="图片 60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125538"/>
                        <a:ext cx="30003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4" name="Object 10"/>
          <p:cNvGraphicFramePr>
            <a:graphicFrameLocks noChangeAspect="1"/>
          </p:cNvGraphicFramePr>
          <p:nvPr/>
        </p:nvGraphicFramePr>
        <p:xfrm>
          <a:off x="863600" y="1844675"/>
          <a:ext cx="324008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Equation" r:id="rId13" imgW="4279900" imgH="1079500" progId="Equation.DSMT4">
                  <p:embed/>
                </p:oleObj>
              </mc:Choice>
              <mc:Fallback>
                <p:oleObj name="Equation" r:id="rId13" imgW="4279900" imgH="1079500" progId="Equation.DSMT4">
                  <p:embed/>
                  <p:pic>
                    <p:nvPicPr>
                      <p:cNvPr id="0" name="图片 60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844675"/>
                        <a:ext cx="324008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5195" name="Oval 11"/>
          <p:cNvSpPr>
            <a:spLocks noChangeArrowheads="1"/>
          </p:cNvSpPr>
          <p:nvPr/>
        </p:nvSpPr>
        <p:spPr bwMode="auto">
          <a:xfrm>
            <a:off x="1020763" y="1304925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45196" name="Oval 12"/>
          <p:cNvSpPr>
            <a:spLocks noChangeArrowheads="1"/>
          </p:cNvSpPr>
          <p:nvPr/>
        </p:nvSpPr>
        <p:spPr bwMode="auto">
          <a:xfrm>
            <a:off x="863600" y="2168525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245197" name="Object 13"/>
          <p:cNvGraphicFramePr>
            <a:graphicFrameLocks noChangeAspect="1"/>
          </p:cNvGraphicFramePr>
          <p:nvPr/>
        </p:nvGraphicFramePr>
        <p:xfrm>
          <a:off x="4765675" y="1052513"/>
          <a:ext cx="30829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Equation" r:id="rId15" imgW="4305300" imgH="1003300" progId="Equation.DSMT4">
                  <p:embed/>
                </p:oleObj>
              </mc:Choice>
              <mc:Fallback>
                <p:oleObj name="Equation" r:id="rId15" imgW="4305300" imgH="1003300" progId="Equation.DSMT4">
                  <p:embed/>
                  <p:pic>
                    <p:nvPicPr>
                      <p:cNvPr id="0" name="图片 60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052513"/>
                        <a:ext cx="30829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5198" name="Oval 14"/>
          <p:cNvSpPr>
            <a:spLocks noChangeArrowheads="1"/>
          </p:cNvSpPr>
          <p:nvPr/>
        </p:nvSpPr>
        <p:spPr bwMode="auto">
          <a:xfrm>
            <a:off x="4772025" y="130175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45199" name="Oval 15"/>
          <p:cNvSpPr>
            <a:spLocks noChangeArrowheads="1"/>
          </p:cNvSpPr>
          <p:nvPr/>
        </p:nvSpPr>
        <p:spPr bwMode="auto">
          <a:xfrm>
            <a:off x="4751388" y="2133600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45200" name="Oval 16"/>
          <p:cNvSpPr>
            <a:spLocks noChangeArrowheads="1"/>
          </p:cNvSpPr>
          <p:nvPr/>
        </p:nvSpPr>
        <p:spPr bwMode="auto">
          <a:xfrm>
            <a:off x="5003800" y="37163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245201" name="Object 17"/>
          <p:cNvGraphicFramePr>
            <a:graphicFrameLocks noChangeAspect="1"/>
          </p:cNvGraphicFramePr>
          <p:nvPr/>
        </p:nvGraphicFramePr>
        <p:xfrm>
          <a:off x="5111750" y="4913313"/>
          <a:ext cx="2628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Equation" r:id="rId17" imgW="3098800" imgH="609600" progId="Equation.DSMT4">
                  <p:embed/>
                </p:oleObj>
              </mc:Choice>
              <mc:Fallback>
                <p:oleObj name="Equation" r:id="rId17" imgW="3098800" imgH="609600" progId="Equation.DSMT4">
                  <p:embed/>
                  <p:pic>
                    <p:nvPicPr>
                      <p:cNvPr id="0" name="图片 60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913313"/>
                        <a:ext cx="2628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2" name="Object 18"/>
          <p:cNvGraphicFramePr>
            <a:graphicFrameLocks noChangeAspect="1"/>
          </p:cNvGraphicFramePr>
          <p:nvPr/>
        </p:nvGraphicFramePr>
        <p:xfrm>
          <a:off x="5148263" y="6043613"/>
          <a:ext cx="26273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Equation" r:id="rId19" imgW="3136900" imgH="609600" progId="Equation.DSMT4">
                  <p:embed/>
                </p:oleObj>
              </mc:Choice>
              <mc:Fallback>
                <p:oleObj name="Equation" r:id="rId19" imgW="3136900" imgH="609600" progId="Equation.DSMT4">
                  <p:embed/>
                  <p:pic>
                    <p:nvPicPr>
                      <p:cNvPr id="0" name="图片 60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043613"/>
                        <a:ext cx="26273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3" name="Object 19"/>
          <p:cNvGraphicFramePr>
            <a:graphicFrameLocks noChangeAspect="1"/>
          </p:cNvGraphicFramePr>
          <p:nvPr/>
        </p:nvGraphicFramePr>
        <p:xfrm>
          <a:off x="5111750" y="5527675"/>
          <a:ext cx="19446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Equation" r:id="rId21" imgW="2349500" imgH="520700" progId="Equation.DSMT4">
                  <p:embed/>
                </p:oleObj>
              </mc:Choice>
              <mc:Fallback>
                <p:oleObj name="Equation" r:id="rId21" imgW="2349500" imgH="520700" progId="Equation.DSMT4">
                  <p:embed/>
                  <p:pic>
                    <p:nvPicPr>
                      <p:cNvPr id="0" name="图片 60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5527675"/>
                        <a:ext cx="19446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4" name="Object 20"/>
          <p:cNvGraphicFramePr>
            <a:graphicFrameLocks noChangeAspect="1"/>
          </p:cNvGraphicFramePr>
          <p:nvPr/>
        </p:nvGraphicFramePr>
        <p:xfrm>
          <a:off x="5148263" y="4281488"/>
          <a:ext cx="1908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Equation" r:id="rId23" imgW="2082800" imgH="609600" progId="Equation.DSMT4">
                  <p:embed/>
                </p:oleObj>
              </mc:Choice>
              <mc:Fallback>
                <p:oleObj name="Equation" r:id="rId23" imgW="2082800" imgH="609600" progId="Equation.DSMT4">
                  <p:embed/>
                  <p:pic>
                    <p:nvPicPr>
                      <p:cNvPr id="0" name="图片 60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81488"/>
                        <a:ext cx="19081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5" name="Object 21"/>
          <p:cNvGraphicFramePr>
            <a:graphicFrameLocks noChangeAspect="1"/>
          </p:cNvGraphicFramePr>
          <p:nvPr/>
        </p:nvGraphicFramePr>
        <p:xfrm>
          <a:off x="1439863" y="4295775"/>
          <a:ext cx="16557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2" name="Equation" r:id="rId25" imgW="2019300" imgH="609600" progId="Equation.DSMT4">
                  <p:embed/>
                </p:oleObj>
              </mc:Choice>
              <mc:Fallback>
                <p:oleObj name="Equation" r:id="rId25" imgW="2019300" imgH="609600" progId="Equation.DSMT4">
                  <p:embed/>
                  <p:pic>
                    <p:nvPicPr>
                      <p:cNvPr id="0" name="图片 60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295775"/>
                        <a:ext cx="16557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6" name="Object 22"/>
          <p:cNvGraphicFramePr>
            <a:graphicFrameLocks noChangeAspect="1"/>
          </p:cNvGraphicFramePr>
          <p:nvPr/>
        </p:nvGraphicFramePr>
        <p:xfrm>
          <a:off x="877888" y="4905375"/>
          <a:ext cx="2757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3" name="Equation" r:id="rId27" imgW="3352800" imgH="609600" progId="Equation.DSMT4">
                  <p:embed/>
                </p:oleObj>
              </mc:Choice>
              <mc:Fallback>
                <p:oleObj name="Equation" r:id="rId27" imgW="3352800" imgH="609600" progId="Equation.DSMT4">
                  <p:embed/>
                  <p:pic>
                    <p:nvPicPr>
                      <p:cNvPr id="0" name="图片 60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905375"/>
                        <a:ext cx="2757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7" name="Object 23"/>
          <p:cNvGraphicFramePr>
            <a:graphicFrameLocks noChangeAspect="1"/>
          </p:cNvGraphicFramePr>
          <p:nvPr/>
        </p:nvGraphicFramePr>
        <p:xfrm>
          <a:off x="1152525" y="5516563"/>
          <a:ext cx="21240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4" name="Equation" r:id="rId29" imgW="2540000" imgH="520700" progId="Equation.DSMT4">
                  <p:embed/>
                </p:oleObj>
              </mc:Choice>
              <mc:Fallback>
                <p:oleObj name="Equation" r:id="rId29" imgW="2540000" imgH="520700" progId="Equation.DSMT4">
                  <p:embed/>
                  <p:pic>
                    <p:nvPicPr>
                      <p:cNvPr id="0" name="图片 60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516563"/>
                        <a:ext cx="21240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8" name="Object 24"/>
          <p:cNvGraphicFramePr>
            <a:graphicFrameLocks noChangeAspect="1"/>
          </p:cNvGraphicFramePr>
          <p:nvPr/>
        </p:nvGraphicFramePr>
        <p:xfrm>
          <a:off x="1079500" y="6057900"/>
          <a:ext cx="2736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5" name="Equation" r:id="rId31" imgW="3556000" imgH="609600" progId="Equation.DSMT4">
                  <p:embed/>
                </p:oleObj>
              </mc:Choice>
              <mc:Fallback>
                <p:oleObj name="Equation" r:id="rId31" imgW="3556000" imgH="609600" progId="Equation.DSMT4">
                  <p:embed/>
                  <p:pic>
                    <p:nvPicPr>
                      <p:cNvPr id="0" name="图片 60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6057900"/>
                        <a:ext cx="27368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5209" name="Oval 25"/>
          <p:cNvSpPr>
            <a:spLocks noChangeArrowheads="1"/>
          </p:cNvSpPr>
          <p:nvPr/>
        </p:nvSpPr>
        <p:spPr bwMode="auto">
          <a:xfrm>
            <a:off x="971550" y="375285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24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4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4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4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4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4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4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24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4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24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4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24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4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24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6" grpId="0" animBg="1"/>
      <p:bldP spid="1245187" grpId="0" autoUpdateAnimBg="0"/>
      <p:bldP spid="1245195" grpId="0" animBg="1"/>
      <p:bldP spid="1245196" grpId="0" animBg="1"/>
      <p:bldP spid="1245198" grpId="0" animBg="1"/>
      <p:bldP spid="1245199" grpId="0" animBg="1"/>
      <p:bldP spid="1245200" grpId="0" animBg="1"/>
      <p:bldP spid="12452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 txBox="1"/>
          <p:nvPr/>
        </p:nvSpPr>
        <p:spPr>
          <a:xfrm>
            <a:off x="539750" y="476250"/>
            <a:ext cx="8208963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en-US" altLang="zh-CN" sz="3600" b="1" u="sng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：第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T15-1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719888" y="6376988"/>
            <a:ext cx="2133600" cy="365125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FontTx/>
            </a:pPr>
            <a:fld id="{9A0DB2DC-4C9A-4742-B13C-FB6460FD3503}" type="slidenum"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746" name="Text Box 2"/>
          <p:cNvSpPr txBox="1"/>
          <p:nvPr/>
        </p:nvSpPr>
        <p:spPr>
          <a:xfrm>
            <a:off x="395288" y="115888"/>
            <a:ext cx="8153400" cy="6048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Tx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矩形线圈在均匀磁场中所受合力为零。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7747" name="Object 3"/>
          <p:cNvGraphicFramePr>
            <a:graphicFrameLocks noChangeAspect="1"/>
          </p:cNvGraphicFramePr>
          <p:nvPr/>
        </p:nvGraphicFramePr>
        <p:xfrm>
          <a:off x="3765550" y="2154238"/>
          <a:ext cx="263366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" imgW="1117600" imgH="279400" progId="Equation.3">
                  <p:embed/>
                </p:oleObj>
              </mc:Choice>
              <mc:Fallback>
                <p:oleObj name="" r:id="rId1" imgW="1117600" imgH="2794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5550" y="2154238"/>
                        <a:ext cx="2633663" cy="700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471488" y="2154238"/>
            <a:ext cx="2395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平面载流线圈的</a:t>
            </a:r>
            <a:r>
              <a:rPr kumimoji="1" lang="zh-CN" altLang="en-US" sz="2800" b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磁矩</a:t>
            </a:r>
            <a:r>
              <a:rPr kumimoji="1" lang="zh-CN" altLang="en-US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为：</a:t>
            </a:r>
            <a:endParaRPr kumimoji="1" lang="zh-CN" altLang="en-US" sz="2800" b="1" noProof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87749" name="Text Box 5"/>
          <p:cNvSpPr txBox="1"/>
          <p:nvPr/>
        </p:nvSpPr>
        <p:spPr>
          <a:xfrm>
            <a:off x="547688" y="3144838"/>
            <a:ext cx="48006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磁力矩可表为矢量式：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7750" name="Object 6"/>
          <p:cNvGraphicFramePr>
            <a:graphicFrameLocks noChangeAspect="1"/>
          </p:cNvGraphicFramePr>
          <p:nvPr/>
        </p:nvGraphicFramePr>
        <p:xfrm>
          <a:off x="4281488" y="3092450"/>
          <a:ext cx="19700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990600" imgH="279400" progId="Equation.3">
                  <p:embed/>
                </p:oleObj>
              </mc:Choice>
              <mc:Fallback>
                <p:oleObj name="" r:id="rId3" imgW="990600" imgH="2794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1488" y="3092450"/>
                        <a:ext cx="1970087" cy="65087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1" name="Text Box 7"/>
          <p:cNvSpPr txBox="1"/>
          <p:nvPr/>
        </p:nvSpPr>
        <p:spPr>
          <a:xfrm>
            <a:off x="471488" y="3754438"/>
            <a:ext cx="33988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结论具有普遍意义：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7752" name="Object 8"/>
          <p:cNvGraphicFramePr>
            <a:graphicFrameLocks noChangeAspect="1"/>
          </p:cNvGraphicFramePr>
          <p:nvPr/>
        </p:nvGraphicFramePr>
        <p:xfrm>
          <a:off x="3367088" y="782638"/>
          <a:ext cx="1676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5" imgW="685800" imgH="190500" progId="Equation.3">
                  <p:embed/>
                </p:oleObj>
              </mc:Choice>
              <mc:Fallback>
                <p:oleObj name="" r:id="rId5" imgW="685800" imgH="1905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7088" y="782638"/>
                        <a:ext cx="167640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3" name="Object 9"/>
          <p:cNvGraphicFramePr>
            <a:graphicFrameLocks noChangeAspect="1"/>
          </p:cNvGraphicFramePr>
          <p:nvPr/>
        </p:nvGraphicFramePr>
        <p:xfrm>
          <a:off x="457200" y="1266825"/>
          <a:ext cx="38385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7" imgW="1739900" imgH="381000" progId="Equation.3">
                  <p:embed/>
                </p:oleObj>
              </mc:Choice>
              <mc:Fallback>
                <p:oleObj name="" r:id="rId7" imgW="1739900" imgH="3810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1266825"/>
                        <a:ext cx="3838575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4" name="Object 10"/>
          <p:cNvGraphicFramePr>
            <a:graphicFrameLocks noChangeAspect="1"/>
          </p:cNvGraphicFramePr>
          <p:nvPr/>
        </p:nvGraphicFramePr>
        <p:xfrm>
          <a:off x="4338638" y="1524000"/>
          <a:ext cx="18145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1816100" imgH="419100" progId="Equation.3">
                  <p:embed/>
                </p:oleObj>
              </mc:Choice>
              <mc:Fallback>
                <p:oleObj name="" r:id="rId9" imgW="1816100" imgH="4191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38638" y="1524000"/>
                        <a:ext cx="1814512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5" name="Object 11"/>
          <p:cNvGraphicFramePr>
            <a:graphicFrameLocks noChangeAspect="1"/>
          </p:cNvGraphicFramePr>
          <p:nvPr/>
        </p:nvGraphicFramePr>
        <p:xfrm>
          <a:off x="6211888" y="1547813"/>
          <a:ext cx="160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1600200" imgH="304800" progId="Equation.3">
                  <p:embed/>
                </p:oleObj>
              </mc:Choice>
              <mc:Fallback>
                <p:oleObj name="" r:id="rId11" imgW="1600200" imgH="3048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11888" y="1547813"/>
                        <a:ext cx="1600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6" name="Text Box 12"/>
          <p:cNvSpPr txBox="1"/>
          <p:nvPr/>
        </p:nvSpPr>
        <p:spPr>
          <a:xfrm>
            <a:off x="547688" y="4244975"/>
            <a:ext cx="8229600" cy="1031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  <a:buFontTx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无论什么形状的平面线圈，均匀磁场对它的作用只取决于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相同的线圈受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的作用完全相同。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87757" name="Group 13"/>
          <p:cNvGrpSpPr/>
          <p:nvPr/>
        </p:nvGrpSpPr>
        <p:grpSpPr>
          <a:xfrm>
            <a:off x="7253288" y="2840038"/>
            <a:ext cx="1600200" cy="584200"/>
            <a:chOff x="4320" y="3767"/>
            <a:chExt cx="1008" cy="368"/>
          </a:xfrm>
        </p:grpSpPr>
        <p:sp>
          <p:nvSpPr>
            <p:cNvPr id="60430" name="Oval 14"/>
            <p:cNvSpPr/>
            <p:nvPr/>
          </p:nvSpPr>
          <p:spPr>
            <a:xfrm>
              <a:off x="4464" y="3767"/>
              <a:ext cx="864" cy="361"/>
            </a:xfrm>
            <a:prstGeom prst="ellipse">
              <a:avLst/>
            </a:prstGeom>
            <a:noFill/>
            <a:ln w="317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31" name="Object 15"/>
            <p:cNvGraphicFramePr>
              <a:graphicFrameLocks noChangeAspect="1"/>
            </p:cNvGraphicFramePr>
            <p:nvPr/>
          </p:nvGraphicFramePr>
          <p:xfrm>
            <a:off x="4320" y="3888"/>
            <a:ext cx="16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3" imgW="101600" imgH="152400" progId="Equation.3">
                    <p:embed/>
                  </p:oleObj>
                </mc:Choice>
                <mc:Fallback>
                  <p:oleObj name="" r:id="rId13" imgW="101600" imgH="1524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20" y="3888"/>
                          <a:ext cx="16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2" name="Freeform 16"/>
            <p:cNvSpPr/>
            <p:nvPr/>
          </p:nvSpPr>
          <p:spPr>
            <a:xfrm flipH="1" flipV="1">
              <a:off x="4464" y="3972"/>
              <a:ext cx="314" cy="144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0" y="0"/>
                </a:cxn>
              </a:cxnLst>
              <a:pathLst>
                <a:path w="528" h="371">
                  <a:moveTo>
                    <a:pt x="528" y="371"/>
                  </a:moveTo>
                  <a:cubicBezTo>
                    <a:pt x="528" y="371"/>
                    <a:pt x="453" y="0"/>
                    <a:pt x="0" y="35"/>
                  </a:cubicBezTo>
                </a:path>
              </a:pathLst>
            </a:custGeom>
            <a:noFill/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87761" name="Line 17"/>
          <p:cNvSpPr/>
          <p:nvPr/>
        </p:nvSpPr>
        <p:spPr>
          <a:xfrm flipV="1">
            <a:off x="8167688" y="2041525"/>
            <a:ext cx="1587" cy="1066800"/>
          </a:xfrm>
          <a:prstGeom prst="line">
            <a:avLst/>
          </a:prstGeom>
          <a:ln w="349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wrap="none" anchor="t" anchorCtr="0"/>
          <a:p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87762" name="Line 18"/>
          <p:cNvSpPr/>
          <p:nvPr/>
        </p:nvSpPr>
        <p:spPr>
          <a:xfrm flipV="1">
            <a:off x="8167688" y="2498725"/>
            <a:ext cx="1587" cy="60960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wrap="none" anchor="t" anchorCtr="0"/>
          <a:p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87763" name="Object 19"/>
          <p:cNvGraphicFramePr>
            <a:graphicFrameLocks noChangeAspect="1"/>
          </p:cNvGraphicFramePr>
          <p:nvPr/>
        </p:nvGraphicFramePr>
        <p:xfrm>
          <a:off x="7634288" y="1812925"/>
          <a:ext cx="457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5" imgW="228600" imgH="241300" progId="Equation.3">
                  <p:embed/>
                </p:oleObj>
              </mc:Choice>
              <mc:Fallback>
                <p:oleObj name="" r:id="rId15" imgW="228600" imgH="2413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34288" y="1812925"/>
                        <a:ext cx="4572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4" name="Object 20"/>
          <p:cNvGraphicFramePr>
            <a:graphicFrameLocks noChangeAspect="1"/>
          </p:cNvGraphicFramePr>
          <p:nvPr/>
        </p:nvGraphicFramePr>
        <p:xfrm>
          <a:off x="8186738" y="2279650"/>
          <a:ext cx="4889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7" imgW="152400" imgH="228600" progId="Equation.3">
                  <p:embed/>
                </p:oleObj>
              </mc:Choice>
              <mc:Fallback>
                <p:oleObj name="" r:id="rId17" imgW="152400" imgH="2286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86738" y="2279650"/>
                        <a:ext cx="488950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7" name="Text Box 23"/>
          <p:cNvSpPr txBox="1"/>
          <p:nvPr/>
        </p:nvSpPr>
        <p:spPr>
          <a:xfrm>
            <a:off x="623888" y="706438"/>
            <a:ext cx="8153400" cy="6048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Tx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所受合力矩为：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768" name="Text Box 24"/>
          <p:cNvSpPr txBox="1"/>
          <p:nvPr/>
        </p:nvSpPr>
        <p:spPr>
          <a:xfrm>
            <a:off x="395288" y="5507038"/>
            <a:ext cx="7315200" cy="557212"/>
          </a:xfrm>
          <a:prstGeom prst="rect">
            <a:avLst/>
          </a:prstGeom>
          <a:solidFill>
            <a:srgbClr val="FFBDFF"/>
          </a:solidFill>
          <a:ln w="38100" cap="flat" cmpd="sng">
            <a:solidFill>
              <a:srgbClr val="CC00FF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>
                <a:solidFill>
                  <a:srgbClr val="660033"/>
                </a:solidFill>
                <a:latin typeface="Times New Roman" panose="02020603050405020304" pitchFamily="18" charset="0"/>
                <a:ea typeface="楷体_GB2312" pitchFamily="49" charset="-122"/>
              </a:rPr>
              <a:t>磁力矩总是使线圈或磁偶极矩转向磁场方向。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7769" name="Line 25"/>
          <p:cNvSpPr/>
          <p:nvPr/>
        </p:nvSpPr>
        <p:spPr>
          <a:xfrm>
            <a:off x="1714500" y="488950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 anchorCtr="0"/>
          <a:p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87770" name="Line 26"/>
          <p:cNvSpPr/>
          <p:nvPr/>
        </p:nvSpPr>
        <p:spPr>
          <a:xfrm>
            <a:off x="2506663" y="488950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 anchorCtr="0"/>
          <a:p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87771" name="Line 27"/>
          <p:cNvSpPr/>
          <p:nvPr/>
        </p:nvSpPr>
        <p:spPr>
          <a:xfrm>
            <a:off x="5043805" y="479742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 anchorCtr="0"/>
          <a:p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 bldLvl="0" animBg="1"/>
      <p:bldP spid="287748" grpId="0" bldLvl="0" animBg="1"/>
      <p:bldP spid="287749" grpId="0" bldLvl="0" animBg="1"/>
      <p:bldP spid="287751" grpId="0" bldLvl="0" animBg="1"/>
      <p:bldP spid="287756" grpId="0" bldLvl="0" animBg="1"/>
      <p:bldP spid="287761" grpId="0" bldLvl="0" animBg="1"/>
      <p:bldP spid="287762" grpId="0" bldLvl="0" animBg="1"/>
      <p:bldP spid="287767" grpId="0" bldLvl="0" animBg="1"/>
      <p:bldP spid="287768" grpId="0" bldLvl="0" animBg="1"/>
      <p:bldP spid="287769" grpId="0" bldLvl="0" animBg="1"/>
      <p:bldP spid="287770" grpId="0" bldLvl="0" animBg="1"/>
      <p:bldP spid="28777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75" name="Group 91"/>
          <p:cNvGrpSpPr/>
          <p:nvPr/>
        </p:nvGrpSpPr>
        <p:grpSpPr bwMode="auto">
          <a:xfrm>
            <a:off x="5791200" y="2830513"/>
            <a:ext cx="2590800" cy="1560512"/>
            <a:chOff x="3587" y="2376"/>
            <a:chExt cx="1632" cy="983"/>
          </a:xfrm>
        </p:grpSpPr>
        <p:sp>
          <p:nvSpPr>
            <p:cNvPr id="100404" name="AutoShape 41"/>
            <p:cNvSpPr>
              <a:spLocks noChangeArrowheads="1"/>
            </p:cNvSpPr>
            <p:nvPr/>
          </p:nvSpPr>
          <p:spPr bwMode="auto">
            <a:xfrm rot="5394626">
              <a:off x="4163" y="1995"/>
              <a:ext cx="480" cy="1632"/>
            </a:xfrm>
            <a:prstGeom prst="can">
              <a:avLst>
                <a:gd name="adj" fmla="val 37321"/>
              </a:avLst>
            </a:prstGeom>
            <a:gradFill rotWithShape="0">
              <a:gsLst>
                <a:gs pos="0">
                  <a:srgbClr val="398F8F"/>
                </a:gs>
                <a:gs pos="50000">
                  <a:srgbClr val="66FFFF"/>
                </a:gs>
                <a:gs pos="100000">
                  <a:srgbClr val="398F8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0405" name="Group 76"/>
            <p:cNvGrpSpPr/>
            <p:nvPr/>
          </p:nvGrpSpPr>
          <p:grpSpPr bwMode="auto">
            <a:xfrm>
              <a:off x="3648" y="2376"/>
              <a:ext cx="1354" cy="983"/>
              <a:chOff x="3696" y="1392"/>
              <a:chExt cx="1354" cy="983"/>
            </a:xfrm>
          </p:grpSpPr>
          <p:grpSp>
            <p:nvGrpSpPr>
              <p:cNvPr id="100406" name="Group 52"/>
              <p:cNvGrpSpPr/>
              <p:nvPr/>
            </p:nvGrpSpPr>
            <p:grpSpPr bwMode="auto">
              <a:xfrm>
                <a:off x="3746" y="1392"/>
                <a:ext cx="1304" cy="823"/>
                <a:chOff x="1903" y="2688"/>
                <a:chExt cx="1554" cy="981"/>
              </a:xfrm>
            </p:grpSpPr>
            <p:sp>
              <p:nvSpPr>
                <p:cNvPr id="100409" name="Freeform 53"/>
                <p:cNvSpPr/>
                <p:nvPr/>
              </p:nvSpPr>
              <p:spPr bwMode="auto">
                <a:xfrm flipH="1">
                  <a:off x="2967" y="2688"/>
                  <a:ext cx="258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3 w 315"/>
                    <a:gd name="T3" fmla="*/ 68 h 1146"/>
                    <a:gd name="T4" fmla="*/ 94 w 315"/>
                    <a:gd name="T5" fmla="*/ 542 h 1146"/>
                    <a:gd name="T6" fmla="*/ 142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410" name="Freeform 54"/>
                <p:cNvSpPr/>
                <p:nvPr/>
              </p:nvSpPr>
              <p:spPr bwMode="auto">
                <a:xfrm flipH="1">
                  <a:off x="2733" y="2688"/>
                  <a:ext cx="254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0 w 315"/>
                    <a:gd name="T3" fmla="*/ 68 h 1146"/>
                    <a:gd name="T4" fmla="*/ 89 w 315"/>
                    <a:gd name="T5" fmla="*/ 542 h 1146"/>
                    <a:gd name="T6" fmla="*/ 133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411" name="Freeform 55"/>
                <p:cNvSpPr/>
                <p:nvPr/>
              </p:nvSpPr>
              <p:spPr bwMode="auto">
                <a:xfrm flipH="1">
                  <a:off x="2497" y="2688"/>
                  <a:ext cx="258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3 w 315"/>
                    <a:gd name="T3" fmla="*/ 68 h 1146"/>
                    <a:gd name="T4" fmla="*/ 94 w 315"/>
                    <a:gd name="T5" fmla="*/ 542 h 1146"/>
                    <a:gd name="T6" fmla="*/ 142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412" name="Freeform 56"/>
                <p:cNvSpPr/>
                <p:nvPr/>
              </p:nvSpPr>
              <p:spPr bwMode="auto">
                <a:xfrm flipH="1">
                  <a:off x="2262" y="2688"/>
                  <a:ext cx="255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0 w 315"/>
                    <a:gd name="T3" fmla="*/ 68 h 1146"/>
                    <a:gd name="T4" fmla="*/ 91 w 315"/>
                    <a:gd name="T5" fmla="*/ 542 h 1146"/>
                    <a:gd name="T6" fmla="*/ 135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413" name="Freeform 57"/>
                <p:cNvSpPr/>
                <p:nvPr/>
              </p:nvSpPr>
              <p:spPr bwMode="auto">
                <a:xfrm flipH="1">
                  <a:off x="2027" y="2688"/>
                  <a:ext cx="258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3 w 315"/>
                    <a:gd name="T3" fmla="*/ 68 h 1146"/>
                    <a:gd name="T4" fmla="*/ 94 w 315"/>
                    <a:gd name="T5" fmla="*/ 542 h 1146"/>
                    <a:gd name="T6" fmla="*/ 142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414" name="Freeform 58"/>
                <p:cNvSpPr/>
                <p:nvPr/>
              </p:nvSpPr>
              <p:spPr bwMode="auto">
                <a:xfrm flipH="1">
                  <a:off x="3203" y="2688"/>
                  <a:ext cx="254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0 w 315"/>
                    <a:gd name="T3" fmla="*/ 68 h 1146"/>
                    <a:gd name="T4" fmla="*/ 89 w 315"/>
                    <a:gd name="T5" fmla="*/ 542 h 1146"/>
                    <a:gd name="T6" fmla="*/ 133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415" name="Freeform 59"/>
                <p:cNvSpPr/>
                <p:nvPr/>
              </p:nvSpPr>
              <p:spPr bwMode="auto">
                <a:xfrm>
                  <a:off x="1903" y="2688"/>
                  <a:ext cx="162" cy="879"/>
                </a:xfrm>
                <a:custGeom>
                  <a:avLst/>
                  <a:gdLst>
                    <a:gd name="T0" fmla="*/ 162 w 162"/>
                    <a:gd name="T1" fmla="*/ 225 h 879"/>
                    <a:gd name="T2" fmla="*/ 85 w 162"/>
                    <a:gd name="T3" fmla="*/ 109 h 879"/>
                    <a:gd name="T4" fmla="*/ 0 w 162"/>
                    <a:gd name="T5" fmla="*/ 879 h 87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62" h="879">
                      <a:moveTo>
                        <a:pt x="162" y="225"/>
                      </a:moveTo>
                      <a:cubicBezTo>
                        <a:pt x="151" y="206"/>
                        <a:pt x="112" y="0"/>
                        <a:pt x="85" y="109"/>
                      </a:cubicBezTo>
                      <a:cubicBezTo>
                        <a:pt x="49" y="225"/>
                        <a:pt x="18" y="719"/>
                        <a:pt x="0" y="879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0407" name="Freeform 61"/>
              <p:cNvSpPr/>
              <p:nvPr/>
            </p:nvSpPr>
            <p:spPr bwMode="auto">
              <a:xfrm flipV="1">
                <a:off x="5040" y="2064"/>
                <a:ext cx="5" cy="311"/>
              </a:xfrm>
              <a:custGeom>
                <a:avLst/>
                <a:gdLst>
                  <a:gd name="T0" fmla="*/ 3 w 6"/>
                  <a:gd name="T1" fmla="*/ 0 h 370"/>
                  <a:gd name="T2" fmla="*/ 0 w 6"/>
                  <a:gd name="T3" fmla="*/ 184 h 3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370">
                    <a:moveTo>
                      <a:pt x="6" y="0"/>
                    </a:moveTo>
                    <a:lnTo>
                      <a:pt x="0" y="370"/>
                    </a:lnTo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headEnd type="none" w="med" len="med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08" name="Freeform 63"/>
              <p:cNvSpPr/>
              <p:nvPr/>
            </p:nvSpPr>
            <p:spPr bwMode="auto">
              <a:xfrm>
                <a:off x="3696" y="2064"/>
                <a:ext cx="48" cy="288"/>
              </a:xfrm>
              <a:custGeom>
                <a:avLst/>
                <a:gdLst>
                  <a:gd name="T0" fmla="*/ 24576 w 6"/>
                  <a:gd name="T1" fmla="*/ 0 h 370"/>
                  <a:gd name="T2" fmla="*/ 0 w 6"/>
                  <a:gd name="T3" fmla="*/ 135 h 3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370">
                    <a:moveTo>
                      <a:pt x="6" y="0"/>
                    </a:moveTo>
                    <a:lnTo>
                      <a:pt x="0" y="370"/>
                    </a:lnTo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headEnd type="none" w="med" len="med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95288" y="620688"/>
            <a:ext cx="8001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考虑物质受磁场的影响或它对磁场的影响时，物质统称为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磁介质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987079" y="44624"/>
            <a:ext cx="3313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 磁介质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2700338" y="3284984"/>
          <a:ext cx="13382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公式" r:id="rId1" imgW="673100" imgH="457200" progId="Equation.3">
                  <p:embed/>
                </p:oleObj>
              </mc:Choice>
              <mc:Fallback>
                <p:oleObj name="公式" r:id="rId1" imgW="673100" imgH="457200" progId="Equation.3">
                  <p:embed/>
                  <p:pic>
                    <p:nvPicPr>
                      <p:cNvPr id="0" name="图片 37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84984"/>
                        <a:ext cx="133826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1763713" y="2564904"/>
          <a:ext cx="19764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公式" r:id="rId3" imgW="965200" imgH="266700" progId="Equation.3">
                  <p:embed/>
                </p:oleObj>
              </mc:Choice>
              <mc:Fallback>
                <p:oleObj name="公式" r:id="rId3" imgW="965200" imgH="266700" progId="Equation.3">
                  <p:embed/>
                  <p:pic>
                    <p:nvPicPr>
                      <p:cNvPr id="0" name="图片 37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4904"/>
                        <a:ext cx="19764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395288" y="1772816"/>
            <a:ext cx="5181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实验表明：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磁介质影响磁场。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395288" y="3501008"/>
            <a:ext cx="26638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相对磁导率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6472" name="Group 88"/>
          <p:cNvGrpSpPr/>
          <p:nvPr/>
        </p:nvGrpSpPr>
        <p:grpSpPr bwMode="auto">
          <a:xfrm>
            <a:off x="6097588" y="1801813"/>
            <a:ext cx="2747962" cy="415925"/>
            <a:chOff x="3780" y="1728"/>
            <a:chExt cx="1731" cy="262"/>
          </a:xfrm>
        </p:grpSpPr>
        <p:graphicFrame>
          <p:nvGraphicFramePr>
            <p:cNvPr id="100402" name="Object 39"/>
            <p:cNvGraphicFramePr>
              <a:graphicFrameLocks noChangeAspect="1"/>
            </p:cNvGraphicFramePr>
            <p:nvPr/>
          </p:nvGraphicFramePr>
          <p:xfrm>
            <a:off x="5280" y="1728"/>
            <a:ext cx="23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6" name="公式" r:id="rId5" imgW="444500" imgH="508000" progId="Equation.3">
                    <p:embed/>
                  </p:oleObj>
                </mc:Choice>
                <mc:Fallback>
                  <p:oleObj name="公式" r:id="rId5" imgW="444500" imgH="508000" progId="Equation.3">
                    <p:embed/>
                    <p:pic>
                      <p:nvPicPr>
                        <p:cNvPr id="0" name="图片 379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728"/>
                          <a:ext cx="23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03" name="Line 40"/>
            <p:cNvSpPr>
              <a:spLocks noChangeShapeType="1"/>
            </p:cNvSpPr>
            <p:nvPr/>
          </p:nvSpPr>
          <p:spPr bwMode="auto">
            <a:xfrm>
              <a:off x="3780" y="1824"/>
              <a:ext cx="1344" cy="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474" name="Group 90"/>
          <p:cNvGrpSpPr/>
          <p:nvPr/>
        </p:nvGrpSpPr>
        <p:grpSpPr bwMode="auto">
          <a:xfrm>
            <a:off x="6219825" y="3390900"/>
            <a:ext cx="2478088" cy="330200"/>
            <a:chOff x="3929" y="2753"/>
            <a:chExt cx="1561" cy="208"/>
          </a:xfrm>
        </p:grpSpPr>
        <p:sp>
          <p:nvSpPr>
            <p:cNvPr id="100400" name="Line 43"/>
            <p:cNvSpPr>
              <a:spLocks noChangeShapeType="1"/>
            </p:cNvSpPr>
            <p:nvPr/>
          </p:nvSpPr>
          <p:spPr bwMode="auto">
            <a:xfrm>
              <a:off x="3929" y="2845"/>
              <a:ext cx="1296" cy="0"/>
            </a:xfrm>
            <a:prstGeom prst="line">
              <a:avLst/>
            </a:prstGeom>
            <a:noFill/>
            <a:ln w="44450">
              <a:solidFill>
                <a:srgbClr val="8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0401" name="Object 44"/>
            <p:cNvGraphicFramePr>
              <a:graphicFrameLocks noChangeAspect="1"/>
            </p:cNvGraphicFramePr>
            <p:nvPr/>
          </p:nvGraphicFramePr>
          <p:xfrm>
            <a:off x="5306" y="2753"/>
            <a:ext cx="1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7" name="公式" r:id="rId7" imgW="342900" imgH="393700" progId="Equation.3">
                    <p:embed/>
                  </p:oleObj>
                </mc:Choice>
                <mc:Fallback>
                  <p:oleObj name="公式" r:id="rId7" imgW="342900" imgH="393700" progId="Equation.3">
                    <p:embed/>
                    <p:pic>
                      <p:nvPicPr>
                        <p:cNvPr id="0" name="图片 37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6" y="2753"/>
                          <a:ext cx="1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02" name="Group 118"/>
          <p:cNvGrpSpPr/>
          <p:nvPr/>
        </p:nvGrpSpPr>
        <p:grpSpPr bwMode="auto">
          <a:xfrm>
            <a:off x="5867400" y="1268413"/>
            <a:ext cx="2500313" cy="1560512"/>
            <a:chOff x="3696" y="799"/>
            <a:chExt cx="1575" cy="983"/>
          </a:xfrm>
        </p:grpSpPr>
        <p:grpSp>
          <p:nvGrpSpPr>
            <p:cNvPr id="100384" name="Group 46"/>
            <p:cNvGrpSpPr/>
            <p:nvPr/>
          </p:nvGrpSpPr>
          <p:grpSpPr bwMode="auto">
            <a:xfrm>
              <a:off x="3696" y="991"/>
              <a:ext cx="1575" cy="480"/>
              <a:chOff x="1785" y="3378"/>
              <a:chExt cx="1575" cy="543"/>
            </a:xfrm>
          </p:grpSpPr>
          <p:sp>
            <p:nvSpPr>
              <p:cNvPr id="100396" name="Oval 47"/>
              <p:cNvSpPr>
                <a:spLocks noChangeArrowheads="1"/>
              </p:cNvSpPr>
              <p:nvPr/>
            </p:nvSpPr>
            <p:spPr bwMode="auto">
              <a:xfrm>
                <a:off x="3168" y="3378"/>
                <a:ext cx="192" cy="528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397" name="Line 48"/>
              <p:cNvSpPr>
                <a:spLocks noChangeShapeType="1"/>
              </p:cNvSpPr>
              <p:nvPr/>
            </p:nvSpPr>
            <p:spPr bwMode="auto">
              <a:xfrm>
                <a:off x="1920" y="3378"/>
                <a:ext cx="134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398" name="Line 49"/>
              <p:cNvSpPr>
                <a:spLocks noChangeShapeType="1"/>
              </p:cNvSpPr>
              <p:nvPr/>
            </p:nvSpPr>
            <p:spPr bwMode="auto">
              <a:xfrm>
                <a:off x="1920" y="3921"/>
                <a:ext cx="134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399" name="Freeform 50"/>
              <p:cNvSpPr/>
              <p:nvPr/>
            </p:nvSpPr>
            <p:spPr bwMode="auto">
              <a:xfrm>
                <a:off x="1785" y="3378"/>
                <a:ext cx="135" cy="528"/>
              </a:xfrm>
              <a:custGeom>
                <a:avLst/>
                <a:gdLst>
                  <a:gd name="T0" fmla="*/ 135 w 135"/>
                  <a:gd name="T1" fmla="*/ 0 h 528"/>
                  <a:gd name="T2" fmla="*/ 44 w 135"/>
                  <a:gd name="T3" fmla="*/ 207 h 528"/>
                  <a:gd name="T4" fmla="*/ 135 w 135"/>
                  <a:gd name="T5" fmla="*/ 528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5" h="528">
                    <a:moveTo>
                      <a:pt x="135" y="0"/>
                    </a:moveTo>
                    <a:cubicBezTo>
                      <a:pt x="44" y="75"/>
                      <a:pt x="44" y="119"/>
                      <a:pt x="44" y="207"/>
                    </a:cubicBezTo>
                    <a:cubicBezTo>
                      <a:pt x="44" y="295"/>
                      <a:pt x="0" y="368"/>
                      <a:pt x="135" y="528"/>
                    </a:cubicBez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0385" name="Group 117"/>
            <p:cNvGrpSpPr/>
            <p:nvPr/>
          </p:nvGrpSpPr>
          <p:grpSpPr bwMode="auto">
            <a:xfrm>
              <a:off x="3772" y="799"/>
              <a:ext cx="1339" cy="983"/>
              <a:chOff x="3772" y="799"/>
              <a:chExt cx="1339" cy="983"/>
            </a:xfrm>
          </p:grpSpPr>
          <p:grpSp>
            <p:nvGrpSpPr>
              <p:cNvPr id="100386" name="Group 78"/>
              <p:cNvGrpSpPr/>
              <p:nvPr/>
            </p:nvGrpSpPr>
            <p:grpSpPr bwMode="auto">
              <a:xfrm>
                <a:off x="3807" y="799"/>
                <a:ext cx="1304" cy="823"/>
                <a:chOff x="1903" y="2688"/>
                <a:chExt cx="1554" cy="981"/>
              </a:xfrm>
            </p:grpSpPr>
            <p:sp>
              <p:nvSpPr>
                <p:cNvPr id="100389" name="Freeform 79"/>
                <p:cNvSpPr/>
                <p:nvPr/>
              </p:nvSpPr>
              <p:spPr bwMode="auto">
                <a:xfrm flipH="1">
                  <a:off x="2967" y="2688"/>
                  <a:ext cx="258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3 w 315"/>
                    <a:gd name="T3" fmla="*/ 68 h 1146"/>
                    <a:gd name="T4" fmla="*/ 94 w 315"/>
                    <a:gd name="T5" fmla="*/ 542 h 1146"/>
                    <a:gd name="T6" fmla="*/ 142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390" name="Freeform 80"/>
                <p:cNvSpPr/>
                <p:nvPr/>
              </p:nvSpPr>
              <p:spPr bwMode="auto">
                <a:xfrm flipH="1">
                  <a:off x="2733" y="2688"/>
                  <a:ext cx="254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0 w 315"/>
                    <a:gd name="T3" fmla="*/ 68 h 1146"/>
                    <a:gd name="T4" fmla="*/ 89 w 315"/>
                    <a:gd name="T5" fmla="*/ 542 h 1146"/>
                    <a:gd name="T6" fmla="*/ 133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391" name="Freeform 81"/>
                <p:cNvSpPr/>
                <p:nvPr/>
              </p:nvSpPr>
              <p:spPr bwMode="auto">
                <a:xfrm flipH="1">
                  <a:off x="2497" y="2688"/>
                  <a:ext cx="258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3 w 315"/>
                    <a:gd name="T3" fmla="*/ 68 h 1146"/>
                    <a:gd name="T4" fmla="*/ 94 w 315"/>
                    <a:gd name="T5" fmla="*/ 542 h 1146"/>
                    <a:gd name="T6" fmla="*/ 142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392" name="Freeform 82"/>
                <p:cNvSpPr/>
                <p:nvPr/>
              </p:nvSpPr>
              <p:spPr bwMode="auto">
                <a:xfrm flipH="1">
                  <a:off x="2262" y="2688"/>
                  <a:ext cx="255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0 w 315"/>
                    <a:gd name="T3" fmla="*/ 68 h 1146"/>
                    <a:gd name="T4" fmla="*/ 91 w 315"/>
                    <a:gd name="T5" fmla="*/ 542 h 1146"/>
                    <a:gd name="T6" fmla="*/ 135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393" name="Freeform 83"/>
                <p:cNvSpPr/>
                <p:nvPr/>
              </p:nvSpPr>
              <p:spPr bwMode="auto">
                <a:xfrm flipH="1">
                  <a:off x="2027" y="2688"/>
                  <a:ext cx="258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3 w 315"/>
                    <a:gd name="T3" fmla="*/ 68 h 1146"/>
                    <a:gd name="T4" fmla="*/ 94 w 315"/>
                    <a:gd name="T5" fmla="*/ 542 h 1146"/>
                    <a:gd name="T6" fmla="*/ 142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394" name="Freeform 84"/>
                <p:cNvSpPr/>
                <p:nvPr/>
              </p:nvSpPr>
              <p:spPr bwMode="auto">
                <a:xfrm flipH="1">
                  <a:off x="3203" y="2688"/>
                  <a:ext cx="254" cy="981"/>
                </a:xfrm>
                <a:custGeom>
                  <a:avLst/>
                  <a:gdLst>
                    <a:gd name="T0" fmla="*/ 0 w 315"/>
                    <a:gd name="T1" fmla="*/ 140 h 1146"/>
                    <a:gd name="T2" fmla="*/ 40 w 315"/>
                    <a:gd name="T3" fmla="*/ 68 h 1146"/>
                    <a:gd name="T4" fmla="*/ 89 w 315"/>
                    <a:gd name="T5" fmla="*/ 542 h 1146"/>
                    <a:gd name="T6" fmla="*/ 133 w 315"/>
                    <a:gd name="T7" fmla="*/ 508 h 11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395" name="Freeform 85"/>
                <p:cNvSpPr/>
                <p:nvPr/>
              </p:nvSpPr>
              <p:spPr bwMode="auto">
                <a:xfrm>
                  <a:off x="1903" y="2688"/>
                  <a:ext cx="162" cy="879"/>
                </a:xfrm>
                <a:custGeom>
                  <a:avLst/>
                  <a:gdLst>
                    <a:gd name="T0" fmla="*/ 162 w 162"/>
                    <a:gd name="T1" fmla="*/ 225 h 879"/>
                    <a:gd name="T2" fmla="*/ 85 w 162"/>
                    <a:gd name="T3" fmla="*/ 109 h 879"/>
                    <a:gd name="T4" fmla="*/ 0 w 162"/>
                    <a:gd name="T5" fmla="*/ 879 h 87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62" h="879">
                      <a:moveTo>
                        <a:pt x="162" y="225"/>
                      </a:moveTo>
                      <a:cubicBezTo>
                        <a:pt x="151" y="206"/>
                        <a:pt x="112" y="0"/>
                        <a:pt x="85" y="109"/>
                      </a:cubicBezTo>
                      <a:cubicBezTo>
                        <a:pt x="49" y="225"/>
                        <a:pt x="18" y="719"/>
                        <a:pt x="0" y="879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folHlink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0387" name="Freeform 86"/>
              <p:cNvSpPr/>
              <p:nvPr/>
            </p:nvSpPr>
            <p:spPr bwMode="auto">
              <a:xfrm flipV="1">
                <a:off x="5101" y="1471"/>
                <a:ext cx="5" cy="311"/>
              </a:xfrm>
              <a:custGeom>
                <a:avLst/>
                <a:gdLst>
                  <a:gd name="T0" fmla="*/ 3 w 6"/>
                  <a:gd name="T1" fmla="*/ 0 h 370"/>
                  <a:gd name="T2" fmla="*/ 0 w 6"/>
                  <a:gd name="T3" fmla="*/ 184 h 3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370">
                    <a:moveTo>
                      <a:pt x="6" y="0"/>
                    </a:moveTo>
                    <a:lnTo>
                      <a:pt x="0" y="370"/>
                    </a:lnTo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headEnd type="none" w="med" len="med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388" name="Freeform 87"/>
              <p:cNvSpPr/>
              <p:nvPr/>
            </p:nvSpPr>
            <p:spPr bwMode="auto">
              <a:xfrm>
                <a:off x="3772" y="1471"/>
                <a:ext cx="48" cy="288"/>
              </a:xfrm>
              <a:custGeom>
                <a:avLst/>
                <a:gdLst>
                  <a:gd name="T0" fmla="*/ 24576 w 6"/>
                  <a:gd name="T1" fmla="*/ 0 h 370"/>
                  <a:gd name="T2" fmla="*/ 0 w 6"/>
                  <a:gd name="T3" fmla="*/ 135 h 3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370">
                    <a:moveTo>
                      <a:pt x="6" y="0"/>
                    </a:moveTo>
                    <a:lnTo>
                      <a:pt x="0" y="370"/>
                    </a:lnTo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headEnd type="none" w="med" len="med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6482" name="Object 98"/>
          <p:cNvGraphicFramePr>
            <a:graphicFrameLocks noChangeAspect="1"/>
          </p:cNvGraphicFramePr>
          <p:nvPr/>
        </p:nvGraphicFramePr>
        <p:xfrm>
          <a:off x="3601591" y="4582145"/>
          <a:ext cx="11144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公式" r:id="rId9" imgW="571500" imgH="254000" progId="Equation.3">
                  <p:embed/>
                </p:oleObj>
              </mc:Choice>
              <mc:Fallback>
                <p:oleObj name="公式" r:id="rId9" imgW="571500" imgH="254000" progId="Equation.3">
                  <p:embed/>
                  <p:pic>
                    <p:nvPicPr>
                      <p:cNvPr id="0" name="图片 37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591" y="4582145"/>
                        <a:ext cx="11144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4731791" y="4582145"/>
            <a:ext cx="257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（氧、铝、铬等）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487" name="Object 103"/>
          <p:cNvGraphicFramePr>
            <a:graphicFrameLocks noChangeAspect="1"/>
          </p:cNvGraphicFramePr>
          <p:nvPr/>
        </p:nvGraphicFramePr>
        <p:xfrm>
          <a:off x="3635896" y="5340970"/>
          <a:ext cx="11144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公式" r:id="rId11" imgW="571500" imgH="254000" progId="Equation.3">
                  <p:embed/>
                </p:oleObj>
              </mc:Choice>
              <mc:Fallback>
                <p:oleObj name="公式" r:id="rId11" imgW="571500" imgH="254000" progId="Equation.3">
                  <p:embed/>
                  <p:pic>
                    <p:nvPicPr>
                      <p:cNvPr id="0" name="图片 37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340970"/>
                        <a:ext cx="11144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715519" y="5348907"/>
            <a:ext cx="374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（氮、铜、金等）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497" name="Group 113"/>
          <p:cNvGrpSpPr/>
          <p:nvPr/>
        </p:nvGrpSpPr>
        <p:grpSpPr bwMode="auto">
          <a:xfrm>
            <a:off x="250825" y="4509120"/>
            <a:ext cx="1441450" cy="2125662"/>
            <a:chOff x="158" y="2885"/>
            <a:chExt cx="908" cy="1339"/>
          </a:xfrm>
        </p:grpSpPr>
        <p:graphicFrame>
          <p:nvGraphicFramePr>
            <p:cNvPr id="100381" name="Object 97"/>
            <p:cNvGraphicFramePr>
              <a:graphicFrameLocks noChangeAspect="1"/>
            </p:cNvGraphicFramePr>
            <p:nvPr/>
          </p:nvGraphicFramePr>
          <p:xfrm>
            <a:off x="295" y="2885"/>
            <a:ext cx="771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0" name="公式" r:id="rId13" imgW="508000" imgH="241300" progId="Equation.3">
                    <p:embed/>
                  </p:oleObj>
                </mc:Choice>
                <mc:Fallback>
                  <p:oleObj name="公式" r:id="rId13" imgW="508000" imgH="241300" progId="Equation.3">
                    <p:embed/>
                    <p:pic>
                      <p:nvPicPr>
                        <p:cNvPr id="0" name="图片 379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885"/>
                          <a:ext cx="771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82" name="Object 101"/>
            <p:cNvGraphicFramePr>
              <a:graphicFrameLocks noChangeAspect="1"/>
            </p:cNvGraphicFramePr>
            <p:nvPr/>
          </p:nvGraphicFramePr>
          <p:xfrm>
            <a:off x="323" y="3384"/>
            <a:ext cx="74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1" name="公式" r:id="rId15" imgW="508000" imgH="241300" progId="Equation.3">
                    <p:embed/>
                  </p:oleObj>
                </mc:Choice>
                <mc:Fallback>
                  <p:oleObj name="公式" r:id="rId15" imgW="508000" imgH="241300" progId="Equation.3">
                    <p:embed/>
                    <p:pic>
                      <p:nvPicPr>
                        <p:cNvPr id="0" name="图片 379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" y="3384"/>
                          <a:ext cx="74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83" name="Object 106"/>
            <p:cNvGraphicFramePr>
              <a:graphicFrameLocks noChangeAspect="1"/>
            </p:cNvGraphicFramePr>
            <p:nvPr/>
          </p:nvGraphicFramePr>
          <p:xfrm>
            <a:off x="158" y="3838"/>
            <a:ext cx="907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2" name="公式" r:id="rId17" imgW="622300" imgH="241300" progId="Equation.3">
                    <p:embed/>
                  </p:oleObj>
                </mc:Choice>
                <mc:Fallback>
                  <p:oleObj name="公式" r:id="rId17" imgW="622300" imgH="241300" progId="Equation.3">
                    <p:embed/>
                    <p:pic>
                      <p:nvPicPr>
                        <p:cNvPr id="0" name="图片 379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3838"/>
                          <a:ext cx="907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98" name="Group 114"/>
          <p:cNvGrpSpPr/>
          <p:nvPr/>
        </p:nvGrpSpPr>
        <p:grpSpPr bwMode="auto">
          <a:xfrm>
            <a:off x="1692276" y="4509120"/>
            <a:ext cx="2447925" cy="2092325"/>
            <a:chOff x="1066" y="2885"/>
            <a:chExt cx="1542" cy="1318"/>
          </a:xfrm>
        </p:grpSpPr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1066" y="2885"/>
              <a:ext cx="15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→</a:t>
              </a:r>
              <a:r>
                <a:rPr kumimoji="1" lang="zh-CN" altLang="en-US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顺磁质</a:t>
              </a:r>
              <a:endPara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86" name="Text Box 102"/>
            <p:cNvSpPr txBox="1">
              <a:spLocks noChangeArrowheads="1"/>
            </p:cNvSpPr>
            <p:nvPr/>
          </p:nvSpPr>
          <p:spPr bwMode="auto">
            <a:xfrm>
              <a:off x="1066" y="3384"/>
              <a:ext cx="1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→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抗磁质</a:t>
              </a:r>
              <a:endPara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91" name="Text Box 107"/>
            <p:cNvSpPr txBox="1">
              <a:spLocks noChangeArrowheads="1"/>
            </p:cNvSpPr>
            <p:nvPr/>
          </p:nvSpPr>
          <p:spPr bwMode="auto">
            <a:xfrm>
              <a:off x="1066" y="3838"/>
              <a:ext cx="1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→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铁磁质</a:t>
              </a:r>
              <a:endPara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492" name="Text Box 108"/>
          <p:cNvSpPr txBox="1">
            <a:spLocks noChangeArrowheads="1"/>
          </p:cNvSpPr>
          <p:nvPr/>
        </p:nvSpPr>
        <p:spPr bwMode="auto">
          <a:xfrm>
            <a:off x="4711549" y="6095032"/>
            <a:ext cx="27407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（铁、钴、镍等）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493" name="Object 109"/>
          <p:cNvGraphicFramePr>
            <a:graphicFrameLocks noChangeAspect="1"/>
          </p:cNvGraphicFramePr>
          <p:nvPr/>
        </p:nvGraphicFramePr>
        <p:xfrm>
          <a:off x="3491880" y="6095032"/>
          <a:ext cx="1295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公式" r:id="rId19" imgW="673100" imgH="254000" progId="Equation.3">
                  <p:embed/>
                </p:oleObj>
              </mc:Choice>
              <mc:Fallback>
                <p:oleObj name="公式" r:id="rId19" imgW="673100" imgH="254000" progId="Equation.3">
                  <p:embed/>
                  <p:pic>
                    <p:nvPicPr>
                      <p:cNvPr id="0" name="图片 37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6095032"/>
                        <a:ext cx="12954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4" name="AutoShape 110"/>
          <p:cNvSpPr/>
          <p:nvPr/>
        </p:nvSpPr>
        <p:spPr bwMode="auto">
          <a:xfrm>
            <a:off x="7177112" y="4726607"/>
            <a:ext cx="203200" cy="833438"/>
          </a:xfrm>
          <a:prstGeom prst="rightBrace">
            <a:avLst>
              <a:gd name="adj1" fmla="val 34180"/>
              <a:gd name="adj2" fmla="val 50000"/>
            </a:avLst>
          </a:prstGeom>
          <a:noFill/>
          <a:ln w="349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6495" name="Text Box 111"/>
          <p:cNvSpPr txBox="1">
            <a:spLocks noChangeArrowheads="1"/>
          </p:cNvSpPr>
          <p:nvPr/>
        </p:nvSpPr>
        <p:spPr bwMode="auto">
          <a:xfrm>
            <a:off x="7444680" y="4644280"/>
            <a:ext cx="144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弱磁性物质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496" name="Text Box 112"/>
          <p:cNvSpPr txBox="1">
            <a:spLocks noChangeArrowheads="1"/>
          </p:cNvSpPr>
          <p:nvPr/>
        </p:nvSpPr>
        <p:spPr bwMode="auto">
          <a:xfrm>
            <a:off x="7308850" y="5806454"/>
            <a:ext cx="137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强磁性物质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16499" name="Object 115"/>
          <p:cNvGraphicFramePr>
            <a:graphicFrameLocks noChangeAspect="1"/>
          </p:cNvGraphicFramePr>
          <p:nvPr/>
        </p:nvGraphicFramePr>
        <p:xfrm>
          <a:off x="8101013" y="2492375"/>
          <a:ext cx="3444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公式" r:id="rId21" imgW="114300" imgH="165100" progId="Equation.3">
                  <p:embed/>
                </p:oleObj>
              </mc:Choice>
              <mc:Fallback>
                <p:oleObj name="公式" r:id="rId21" imgW="114300" imgH="165100" progId="Equation.3">
                  <p:embed/>
                  <p:pic>
                    <p:nvPicPr>
                      <p:cNvPr id="0" name="图片 37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492375"/>
                        <a:ext cx="3444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0" name="Object 116"/>
          <p:cNvGraphicFramePr>
            <a:graphicFrameLocks noChangeAspect="1"/>
          </p:cNvGraphicFramePr>
          <p:nvPr/>
        </p:nvGraphicFramePr>
        <p:xfrm>
          <a:off x="8027988" y="4076700"/>
          <a:ext cx="3444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公式" r:id="rId23" imgW="114300" imgH="165100" progId="Equation.3">
                  <p:embed/>
                </p:oleObj>
              </mc:Choice>
              <mc:Fallback>
                <p:oleObj name="公式" r:id="rId23" imgW="114300" imgH="165100" progId="Equation.3">
                  <p:embed/>
                  <p:pic>
                    <p:nvPicPr>
                      <p:cNvPr id="0" name="图片 37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076700"/>
                        <a:ext cx="3444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1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1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6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16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1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1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16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16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402" grpId="0" autoUpdateAnimBg="0"/>
      <p:bldP spid="16420" grpId="0" autoUpdateAnimBg="0"/>
      <p:bldP spid="16421" grpId="0" autoUpdateAnimBg="0"/>
      <p:bldP spid="16483" grpId="0" autoUpdateAnimBg="0"/>
      <p:bldP spid="16488" grpId="0" autoUpdateAnimBg="0"/>
      <p:bldP spid="16492" grpId="0" autoUpdateAnimBg="0"/>
      <p:bldP spid="16494" grpId="0" animBg="1"/>
      <p:bldP spid="16495" grpId="0" autoUpdateAnimBg="0"/>
      <p:bldP spid="164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一、分子磁矩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89992" y="2422227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原子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09" name="AutoShape 5"/>
          <p:cNvSpPr/>
          <p:nvPr/>
        </p:nvSpPr>
        <p:spPr bwMode="auto">
          <a:xfrm flipH="1">
            <a:off x="1547813" y="2277765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349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63688" y="1988840"/>
            <a:ext cx="200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原子核：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63688" y="2709565"/>
            <a:ext cx="209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核外电子：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779912" y="1988840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自旋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779912" y="2709565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轨道＋自旋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468313" y="4437112"/>
            <a:ext cx="76327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圆电流所产生的磁场或它受磁场的作用通过其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磁矩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来说明。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987675" y="5300663"/>
          <a:ext cx="18875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公式" r:id="rId1" imgW="825500" imgH="254000" progId="Equation.3">
                  <p:embed/>
                </p:oleObj>
              </mc:Choice>
              <mc:Fallback>
                <p:oleObj name="公式" r:id="rId1" imgW="825500" imgH="254000" progId="Equation.3">
                  <p:embed/>
                  <p:pic>
                    <p:nvPicPr>
                      <p:cNvPr id="0" name="图片 38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00663"/>
                        <a:ext cx="1887538" cy="60801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70520" y="60212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估算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电子轨道运动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的磁矩。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23850" y="1052736"/>
            <a:ext cx="838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实物的基本组成单元：分子、原子、电子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51520" y="3789040"/>
            <a:ext cx="510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两种运动磁效应的总和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3851920" y="35004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等效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30" name="AutoShape 26"/>
          <p:cNvSpPr>
            <a:spLocks noChangeArrowheads="1"/>
          </p:cNvSpPr>
          <p:nvPr/>
        </p:nvSpPr>
        <p:spPr bwMode="auto">
          <a:xfrm>
            <a:off x="3995936" y="4005188"/>
            <a:ext cx="1295400" cy="2159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CC99FF">
              <a:alpha val="50195"/>
            </a:srgb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20" name="Group 4"/>
          <p:cNvGrpSpPr/>
          <p:nvPr/>
        </p:nvGrpSpPr>
        <p:grpSpPr bwMode="auto">
          <a:xfrm>
            <a:off x="6660232" y="476672"/>
            <a:ext cx="2232025" cy="2058988"/>
            <a:chOff x="3833" y="504"/>
            <a:chExt cx="1406" cy="1297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3833" y="1033"/>
              <a:ext cx="1344" cy="432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89" y="1321"/>
              <a:ext cx="144" cy="144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ker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  <a:endParaRPr kumimoji="1" lang="en-US" altLang="zh-CN" sz="2800" b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V="1">
              <a:off x="5035" y="1275"/>
              <a:ext cx="204" cy="114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4495" y="649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Arc 9"/>
            <p:cNvSpPr/>
            <p:nvPr/>
          </p:nvSpPr>
          <p:spPr bwMode="auto">
            <a:xfrm rot="-5476762" flipH="1" flipV="1">
              <a:off x="4408" y="697"/>
              <a:ext cx="144" cy="337"/>
            </a:xfrm>
            <a:custGeom>
              <a:avLst/>
              <a:gdLst>
                <a:gd name="G0" fmla="+- 2166 0 0"/>
                <a:gd name="G1" fmla="+- 21600 0 0"/>
                <a:gd name="G2" fmla="+- 21600 0 0"/>
                <a:gd name="T0" fmla="*/ 2166 w 23766"/>
                <a:gd name="T1" fmla="*/ 0 h 43200"/>
                <a:gd name="T2" fmla="*/ 0 w 23766"/>
                <a:gd name="T3" fmla="*/ 43091 h 43200"/>
                <a:gd name="T4" fmla="*/ 2166 w 2376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66" h="43200" fill="none" extrusionOk="0">
                  <a:moveTo>
                    <a:pt x="2165" y="0"/>
                  </a:moveTo>
                  <a:cubicBezTo>
                    <a:pt x="14095" y="0"/>
                    <a:pt x="23766" y="9670"/>
                    <a:pt x="23766" y="21600"/>
                  </a:cubicBezTo>
                  <a:cubicBezTo>
                    <a:pt x="23766" y="33529"/>
                    <a:pt x="14095" y="43200"/>
                    <a:pt x="2166" y="43200"/>
                  </a:cubicBezTo>
                  <a:cubicBezTo>
                    <a:pt x="1442" y="43200"/>
                    <a:pt x="719" y="43163"/>
                    <a:pt x="-1" y="43091"/>
                  </a:cubicBezTo>
                </a:path>
                <a:path w="23766" h="43200" stroke="0" extrusionOk="0">
                  <a:moveTo>
                    <a:pt x="2165" y="0"/>
                  </a:moveTo>
                  <a:cubicBezTo>
                    <a:pt x="14095" y="0"/>
                    <a:pt x="23766" y="9670"/>
                    <a:pt x="23766" y="21600"/>
                  </a:cubicBezTo>
                  <a:cubicBezTo>
                    <a:pt x="23766" y="33529"/>
                    <a:pt x="14095" y="43200"/>
                    <a:pt x="2166" y="43200"/>
                  </a:cubicBezTo>
                  <a:cubicBezTo>
                    <a:pt x="1442" y="43200"/>
                    <a:pt x="719" y="43163"/>
                    <a:pt x="-1" y="43091"/>
                  </a:cubicBezTo>
                  <a:lnTo>
                    <a:pt x="2166" y="2160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4533" y="504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 i="1" ker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endParaRPr kumimoji="1" lang="en-US" altLang="zh-CN" sz="2800" b="1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4495" y="1465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4361" y="1129"/>
              <a:ext cx="240" cy="240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7857207" y="2060997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公式" r:id="rId3" imgW="723900" imgH="431800" progId="Equation.3">
                  <p:embed/>
                </p:oleObj>
              </mc:Choice>
              <mc:Fallback>
                <p:oleObj name="公式" r:id="rId3" imgW="723900" imgH="431800" progId="Equation.3">
                  <p:embed/>
                  <p:pic>
                    <p:nvPicPr>
                      <p:cNvPr id="0" name="图片 38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207" y="2060997"/>
                        <a:ext cx="72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8460457" y="1629197"/>
            <a:ext cx="0" cy="5397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1" name="Object 18"/>
          <p:cNvGraphicFramePr>
            <a:graphicFrameLocks noChangeAspect="1"/>
          </p:cNvGraphicFramePr>
          <p:nvPr/>
        </p:nvGraphicFramePr>
        <p:xfrm>
          <a:off x="8568407" y="1845097"/>
          <a:ext cx="44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5" imgW="444500" imgH="482600" progId="Equation.DSMT4">
                  <p:embed/>
                </p:oleObj>
              </mc:Choice>
              <mc:Fallback>
                <p:oleObj name="Equation" r:id="rId5" imgW="444500" imgH="482600" progId="Equation.DSMT4">
                  <p:embed/>
                  <p:pic>
                    <p:nvPicPr>
                      <p:cNvPr id="0" name="图片 389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8407" y="1845097"/>
                        <a:ext cx="44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6695157" y="3192885"/>
            <a:ext cx="2209800" cy="685800"/>
          </a:xfrm>
          <a:prstGeom prst="ellipse">
            <a:avLst/>
          </a:prstGeom>
          <a:solidFill>
            <a:srgbClr val="CCFF99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" name="Group 23"/>
          <p:cNvGrpSpPr/>
          <p:nvPr/>
        </p:nvGrpSpPr>
        <p:grpSpPr bwMode="auto">
          <a:xfrm>
            <a:off x="7838157" y="2818235"/>
            <a:ext cx="431800" cy="679450"/>
            <a:chOff x="4800" y="1536"/>
            <a:chExt cx="272" cy="428"/>
          </a:xfrm>
        </p:grpSpPr>
        <p:graphicFrame>
          <p:nvGraphicFramePr>
            <p:cNvPr id="101402" name="Object 24"/>
            <p:cNvGraphicFramePr>
              <a:graphicFrameLocks noChangeAspect="1"/>
            </p:cNvGraphicFramePr>
            <p:nvPr/>
          </p:nvGraphicFramePr>
          <p:xfrm>
            <a:off x="4896" y="1536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5" name="Equation" r:id="rId7" imgW="330200" imgH="469900" progId="Equation.3">
                    <p:embed/>
                  </p:oleObj>
                </mc:Choice>
                <mc:Fallback>
                  <p:oleObj name="Equation" r:id="rId7" imgW="330200" imgH="469900" progId="Equation.3">
                    <p:embed/>
                    <p:pic>
                      <p:nvPicPr>
                        <p:cNvPr id="0" name="图片 389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536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4800" y="158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endParaRPr kumimoji="1" lang="zh-CN" altLang="en-US" sz="28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7715919" y="3878685"/>
            <a:ext cx="2746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7278241" y="3429000"/>
            <a:ext cx="1830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分子电流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153744" y="3789363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分子圆电流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3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8" grpId="0" autoUpdateAnimBg="0"/>
      <p:bldP spid="47109" grpId="0" animBg="1"/>
      <p:bldP spid="47110" grpId="0"/>
      <p:bldP spid="47111" grpId="0"/>
      <p:bldP spid="47112" grpId="0" autoUpdateAnimBg="0"/>
      <p:bldP spid="47113" grpId="0" autoUpdateAnimBg="0"/>
      <p:bldP spid="47116" grpId="0" autoUpdateAnimBg="0"/>
      <p:bldP spid="47118" grpId="0" autoUpdateAnimBg="0"/>
      <p:bldP spid="47120" grpId="0" autoUpdateAnimBg="0"/>
      <p:bldP spid="47122" grpId="0" autoUpdateAnimBg="0"/>
      <p:bldP spid="47126" grpId="0" autoUpdateAnimBg="0"/>
      <p:bldP spid="47130" grpId="0" animBg="1"/>
      <p:bldP spid="30" grpId="0" animBg="1"/>
      <p:bldP spid="32" grpId="0" animBg="1"/>
      <p:bldP spid="36" grpId="0" animBg="1"/>
      <p:bldP spid="37" grpId="0"/>
      <p:bldP spid="471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1471D7-D06F-4AEF-BB76-F0F9F6B02AE6}" type="slidenum">
              <a:rPr lang="zh-CN" altLang="en-US" sz="1800" smtClean="0">
                <a:solidFill>
                  <a:srgbClr val="0000FF"/>
                </a:solidFill>
              </a:rPr>
            </a:fld>
            <a:endParaRPr lang="en-US" altLang="zh-CN" sz="1800" smtClean="0">
              <a:solidFill>
                <a:srgbClr val="0000FF"/>
              </a:solidFill>
            </a:endParaRPr>
          </a:p>
        </p:txBody>
      </p:sp>
      <p:sp>
        <p:nvSpPr>
          <p:cNvPr id="48130" name="Text Box 1026"/>
          <p:cNvSpPr txBox="1">
            <a:spLocks noChangeArrowheads="1"/>
          </p:cNvSpPr>
          <p:nvPr/>
        </p:nvSpPr>
        <p:spPr bwMode="auto">
          <a:xfrm>
            <a:off x="476200" y="2286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假设电子绕原子核作匀速率圆周运动。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1" name="Text Box 1027"/>
          <p:cNvSpPr txBox="1">
            <a:spLocks noChangeArrowheads="1"/>
          </p:cNvSpPr>
          <p:nvPr/>
        </p:nvSpPr>
        <p:spPr bwMode="auto">
          <a:xfrm>
            <a:off x="457200" y="4191000"/>
            <a:ext cx="7543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与角速度方向相反。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132" name="Object 1028"/>
          <p:cNvGraphicFramePr>
            <a:graphicFrameLocks noChangeAspect="1"/>
          </p:cNvGraphicFramePr>
          <p:nvPr/>
        </p:nvGraphicFramePr>
        <p:xfrm>
          <a:off x="1259632" y="1425575"/>
          <a:ext cx="10382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公式" r:id="rId1" imgW="457200" imgH="368300" progId="Equation.3">
                  <p:embed/>
                </p:oleObj>
              </mc:Choice>
              <mc:Fallback>
                <p:oleObj name="公式" r:id="rId1" imgW="457200" imgH="368300" progId="Equation.3">
                  <p:embed/>
                  <p:pic>
                    <p:nvPicPr>
                      <p:cNvPr id="0" name="图片 40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25575"/>
                        <a:ext cx="10382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94" name="Group 1090"/>
          <p:cNvGrpSpPr/>
          <p:nvPr/>
        </p:nvGrpSpPr>
        <p:grpSpPr bwMode="auto">
          <a:xfrm>
            <a:off x="7185025" y="1916113"/>
            <a:ext cx="490538" cy="1477962"/>
            <a:chOff x="4526" y="1207"/>
            <a:chExt cx="309" cy="931"/>
          </a:xfrm>
        </p:grpSpPr>
        <p:sp>
          <p:nvSpPr>
            <p:cNvPr id="102430" name="Line 1032"/>
            <p:cNvSpPr>
              <a:spLocks noChangeShapeType="1"/>
            </p:cNvSpPr>
            <p:nvPr/>
          </p:nvSpPr>
          <p:spPr bwMode="auto">
            <a:xfrm>
              <a:off x="4526" y="1207"/>
              <a:ext cx="0" cy="635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2431" name="Object 1035"/>
            <p:cNvGraphicFramePr>
              <a:graphicFrameLocks noChangeAspect="1"/>
            </p:cNvGraphicFramePr>
            <p:nvPr/>
          </p:nvGraphicFramePr>
          <p:xfrm>
            <a:off x="4558" y="1706"/>
            <a:ext cx="27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6" name="Equation" r:id="rId3" imgW="241300" imgH="254000" progId="Equation.3">
                    <p:embed/>
                  </p:oleObj>
                </mc:Choice>
                <mc:Fallback>
                  <p:oleObj name="Equation" r:id="rId3" imgW="241300" imgH="254000" progId="Equation.3">
                    <p:embed/>
                    <p:pic>
                      <p:nvPicPr>
                        <p:cNvPr id="0" name="图片 400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706"/>
                          <a:ext cx="27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7" name="Text Box 1043"/>
          <p:cNvSpPr txBox="1">
            <a:spLocks noChangeArrowheads="1"/>
          </p:cNvSpPr>
          <p:nvPr/>
        </p:nvSpPr>
        <p:spPr bwMode="auto">
          <a:xfrm>
            <a:off x="457200" y="2564904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电子轨道运动的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磁矩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148" name="Object 1044"/>
          <p:cNvGraphicFramePr>
            <a:graphicFrameLocks noChangeAspect="1"/>
          </p:cNvGraphicFramePr>
          <p:nvPr/>
        </p:nvGraphicFramePr>
        <p:xfrm>
          <a:off x="496888" y="3390900"/>
          <a:ext cx="1903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公式" r:id="rId5" imgW="825500" imgH="254000" progId="Equation.3">
                  <p:embed/>
                </p:oleObj>
              </mc:Choice>
              <mc:Fallback>
                <p:oleObj name="公式" r:id="rId5" imgW="825500" imgH="254000" progId="Equation.3">
                  <p:embed/>
                  <p:pic>
                    <p:nvPicPr>
                      <p:cNvPr id="0" name="图片 40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3390900"/>
                        <a:ext cx="19034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1045"/>
          <p:cNvGraphicFramePr>
            <a:graphicFrameLocks noChangeAspect="1"/>
          </p:cNvGraphicFramePr>
          <p:nvPr/>
        </p:nvGraphicFramePr>
        <p:xfrm>
          <a:off x="2195513" y="5516563"/>
          <a:ext cx="26622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公式" r:id="rId7" imgW="1206500" imgH="368300" progId="Equation.3">
                  <p:embed/>
                </p:oleObj>
              </mc:Choice>
              <mc:Fallback>
                <p:oleObj name="公式" r:id="rId7" imgW="1206500" imgH="368300" progId="Equation.3">
                  <p:embed/>
                  <p:pic>
                    <p:nvPicPr>
                      <p:cNvPr id="0" name="图片 40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516563"/>
                        <a:ext cx="266223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1047"/>
          <p:cNvGraphicFramePr>
            <a:graphicFrameLocks noChangeAspect="1"/>
          </p:cNvGraphicFramePr>
          <p:nvPr/>
        </p:nvGraphicFramePr>
        <p:xfrm>
          <a:off x="2252936" y="1441847"/>
          <a:ext cx="95091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公式" r:id="rId9" imgW="419100" imgH="393700" progId="Equation.3">
                  <p:embed/>
                </p:oleObj>
              </mc:Choice>
              <mc:Fallback>
                <p:oleObj name="公式" r:id="rId9" imgW="419100" imgH="393700" progId="Equation.3">
                  <p:embed/>
                  <p:pic>
                    <p:nvPicPr>
                      <p:cNvPr id="0" name="图片 40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936" y="1441847"/>
                        <a:ext cx="95091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1048"/>
          <p:cNvGraphicFramePr>
            <a:graphicFrameLocks noChangeAspect="1"/>
          </p:cNvGraphicFramePr>
          <p:nvPr/>
        </p:nvGraphicFramePr>
        <p:xfrm>
          <a:off x="2303463" y="3194050"/>
          <a:ext cx="22971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公式" r:id="rId11" imgW="977900" imgH="419100" progId="Equation.3">
                  <p:embed/>
                </p:oleObj>
              </mc:Choice>
              <mc:Fallback>
                <p:oleObj name="公式" r:id="rId11" imgW="977900" imgH="419100" progId="Equation.3">
                  <p:embed/>
                  <p:pic>
                    <p:nvPicPr>
                      <p:cNvPr id="0" name="图片 40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194050"/>
                        <a:ext cx="22971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1049"/>
          <p:cNvGraphicFramePr>
            <a:graphicFrameLocks noChangeAspect="1"/>
          </p:cNvGraphicFramePr>
          <p:nvPr/>
        </p:nvGraphicFramePr>
        <p:xfrm>
          <a:off x="4500563" y="3213100"/>
          <a:ext cx="16938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公式" r:id="rId13" imgW="711200" imgH="368300" progId="Equation.3">
                  <p:embed/>
                </p:oleObj>
              </mc:Choice>
              <mc:Fallback>
                <p:oleObj name="公式" r:id="rId13" imgW="711200" imgH="368300" progId="Equation.3">
                  <p:embed/>
                  <p:pic>
                    <p:nvPicPr>
                      <p:cNvPr id="0" name="图片 40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213100"/>
                        <a:ext cx="16938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Text Box 1051"/>
          <p:cNvSpPr txBox="1">
            <a:spLocks noChangeArrowheads="1"/>
          </p:cNvSpPr>
          <p:nvPr/>
        </p:nvSpPr>
        <p:spPr bwMode="auto">
          <a:xfrm>
            <a:off x="468313" y="4868863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当角速度变化时，轨道磁矩也将随之改变：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8193" name="Group 1089"/>
          <p:cNvGrpSpPr/>
          <p:nvPr/>
        </p:nvGrpSpPr>
        <p:grpSpPr bwMode="auto">
          <a:xfrm>
            <a:off x="7185025" y="549275"/>
            <a:ext cx="495300" cy="1150938"/>
            <a:chOff x="4526" y="346"/>
            <a:chExt cx="312" cy="725"/>
          </a:xfrm>
        </p:grpSpPr>
        <p:sp>
          <p:nvSpPr>
            <p:cNvPr id="102428" name="Line 1068"/>
            <p:cNvSpPr>
              <a:spLocks noChangeShapeType="1"/>
            </p:cNvSpPr>
            <p:nvPr/>
          </p:nvSpPr>
          <p:spPr bwMode="auto">
            <a:xfrm flipH="1" flipV="1">
              <a:off x="4526" y="436"/>
              <a:ext cx="0" cy="635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2429" name="Object 1069"/>
            <p:cNvGraphicFramePr>
              <a:graphicFrameLocks noChangeAspect="1"/>
            </p:cNvGraphicFramePr>
            <p:nvPr/>
          </p:nvGraphicFramePr>
          <p:xfrm>
            <a:off x="4558" y="346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2" name="Equation" r:id="rId15" imgW="165100" imgH="190500" progId="Equation.3">
                    <p:embed/>
                  </p:oleObj>
                </mc:Choice>
                <mc:Fallback>
                  <p:oleObj name="Equation" r:id="rId15" imgW="165100" imgH="190500" progId="Equation.3">
                    <p:embed/>
                    <p:pic>
                      <p:nvPicPr>
                        <p:cNvPr id="0" name="图片 400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46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77" name="Text Box 1073"/>
          <p:cNvSpPr txBox="1">
            <a:spLocks noChangeArrowheads="1"/>
          </p:cNvSpPr>
          <p:nvPr/>
        </p:nvSpPr>
        <p:spPr bwMode="auto">
          <a:xfrm>
            <a:off x="457200" y="8382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等效圆电流为：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8181" name="Group 1077"/>
          <p:cNvGrpSpPr/>
          <p:nvPr/>
        </p:nvGrpSpPr>
        <p:grpSpPr bwMode="auto">
          <a:xfrm>
            <a:off x="5772150" y="1196975"/>
            <a:ext cx="3371850" cy="1222375"/>
            <a:chOff x="3016" y="799"/>
            <a:chExt cx="2124" cy="770"/>
          </a:xfrm>
        </p:grpSpPr>
        <p:sp>
          <p:nvSpPr>
            <p:cNvPr id="102417" name="Oval 1078"/>
            <p:cNvSpPr>
              <a:spLocks noChangeArrowheads="1"/>
            </p:cNvSpPr>
            <p:nvPr/>
          </p:nvSpPr>
          <p:spPr bwMode="auto">
            <a:xfrm>
              <a:off x="3198" y="799"/>
              <a:ext cx="1392" cy="768"/>
            </a:xfrm>
            <a:prstGeom prst="ellipse">
              <a:avLst/>
            </a:prstGeom>
            <a:noFill/>
            <a:ln w="25400">
              <a:solidFill>
                <a:srgbClr val="33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18" name="Oval 1079"/>
            <p:cNvSpPr>
              <a:spLocks noChangeArrowheads="1"/>
            </p:cNvSpPr>
            <p:nvPr/>
          </p:nvSpPr>
          <p:spPr bwMode="auto">
            <a:xfrm>
              <a:off x="3810" y="1076"/>
              <a:ext cx="192" cy="19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19" name="Text Box 1080"/>
            <p:cNvSpPr txBox="1">
              <a:spLocks noChangeArrowheads="1"/>
            </p:cNvSpPr>
            <p:nvPr/>
          </p:nvSpPr>
          <p:spPr bwMode="auto">
            <a:xfrm flipH="1">
              <a:off x="3750" y="943"/>
              <a:ext cx="3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4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zh-CN" altLang="en-US" sz="40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20" name="Oval 1081"/>
            <p:cNvSpPr>
              <a:spLocks noChangeArrowheads="1"/>
            </p:cNvSpPr>
            <p:nvPr/>
          </p:nvSpPr>
          <p:spPr bwMode="auto">
            <a:xfrm>
              <a:off x="4446" y="1279"/>
              <a:ext cx="147" cy="147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21" name="Text Box 1082"/>
            <p:cNvSpPr txBox="1">
              <a:spLocks noChangeArrowheads="1"/>
            </p:cNvSpPr>
            <p:nvPr/>
          </p:nvSpPr>
          <p:spPr bwMode="auto">
            <a:xfrm flipH="1">
              <a:off x="4389" y="1050"/>
              <a:ext cx="33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4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kumimoji="1" lang="zh-CN" altLang="en-US" sz="4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422" name="Object 1083"/>
            <p:cNvGraphicFramePr>
              <a:graphicFrameLocks noChangeAspect="1"/>
            </p:cNvGraphicFramePr>
            <p:nvPr/>
          </p:nvGraphicFramePr>
          <p:xfrm>
            <a:off x="3016" y="1026"/>
            <a:ext cx="14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3" name="公式" r:id="rId17" imgW="114300" imgH="165100" progId="Equation.3">
                    <p:embed/>
                  </p:oleObj>
                </mc:Choice>
                <mc:Fallback>
                  <p:oleObj name="公式" r:id="rId17" imgW="114300" imgH="165100" progId="Equation.3">
                    <p:embed/>
                    <p:pic>
                      <p:nvPicPr>
                        <p:cNvPr id="0" name="图片 400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026"/>
                          <a:ext cx="14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3" name="Line 1084"/>
            <p:cNvSpPr>
              <a:spLocks noChangeShapeType="1"/>
            </p:cNvSpPr>
            <p:nvPr/>
          </p:nvSpPr>
          <p:spPr bwMode="auto">
            <a:xfrm flipV="1">
              <a:off x="4537" y="935"/>
              <a:ext cx="317" cy="4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2424" name="Object 1085"/>
            <p:cNvGraphicFramePr>
              <a:graphicFrameLocks noChangeAspect="1"/>
            </p:cNvGraphicFramePr>
            <p:nvPr/>
          </p:nvGraphicFramePr>
          <p:xfrm>
            <a:off x="4830" y="890"/>
            <a:ext cx="31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4" name="公式" r:id="rId19" imgW="114300" imgH="190500" progId="Equation.3">
                    <p:embed/>
                  </p:oleObj>
                </mc:Choice>
                <mc:Fallback>
                  <p:oleObj name="公式" r:id="rId19" imgW="114300" imgH="190500" progId="Equation.3">
                    <p:embed/>
                    <p:pic>
                      <p:nvPicPr>
                        <p:cNvPr id="0" name="图片 400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890"/>
                          <a:ext cx="31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5" name="Line 1086"/>
            <p:cNvSpPr>
              <a:spLocks noChangeShapeType="1"/>
            </p:cNvSpPr>
            <p:nvPr/>
          </p:nvSpPr>
          <p:spPr bwMode="auto">
            <a:xfrm>
              <a:off x="3878" y="1162"/>
              <a:ext cx="635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2426" name="Object 1087"/>
            <p:cNvGraphicFramePr>
              <a:graphicFrameLocks noChangeAspect="1"/>
            </p:cNvGraphicFramePr>
            <p:nvPr/>
          </p:nvGraphicFramePr>
          <p:xfrm>
            <a:off x="4195" y="1029"/>
            <a:ext cx="15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5" name="Equation" r:id="rId21" imgW="101600" imgH="114300" progId="Equation.3">
                    <p:embed/>
                  </p:oleObj>
                </mc:Choice>
                <mc:Fallback>
                  <p:oleObj name="Equation" r:id="rId21" imgW="101600" imgH="114300" progId="Equation.3">
                    <p:embed/>
                    <p:pic>
                      <p:nvPicPr>
                        <p:cNvPr id="0" name="图片 40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029"/>
                          <a:ext cx="15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7" name="Arc 1088"/>
            <p:cNvSpPr/>
            <p:nvPr/>
          </p:nvSpPr>
          <p:spPr bwMode="auto">
            <a:xfrm>
              <a:off x="3210" y="886"/>
              <a:ext cx="703" cy="594"/>
            </a:xfrm>
            <a:custGeom>
              <a:avLst/>
              <a:gdLst>
                <a:gd name="T0" fmla="*/ 0 w 21600"/>
                <a:gd name="T1" fmla="*/ 0 h 31860"/>
                <a:gd name="T2" fmla="*/ 0 w 21600"/>
                <a:gd name="T3" fmla="*/ 0 h 31860"/>
                <a:gd name="T4" fmla="*/ 0 w 21600"/>
                <a:gd name="T5" fmla="*/ 0 h 318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1860" fill="none" extrusionOk="0">
                  <a:moveTo>
                    <a:pt x="6256" y="31859"/>
                  </a:moveTo>
                  <a:cubicBezTo>
                    <a:pt x="2248" y="27814"/>
                    <a:pt x="0" y="22351"/>
                    <a:pt x="0" y="16657"/>
                  </a:cubicBezTo>
                  <a:cubicBezTo>
                    <a:pt x="-1" y="10211"/>
                    <a:pt x="2878" y="4103"/>
                    <a:pt x="7848" y="0"/>
                  </a:cubicBezTo>
                </a:path>
                <a:path w="21600" h="31860" stroke="0" extrusionOk="0">
                  <a:moveTo>
                    <a:pt x="6256" y="31859"/>
                  </a:moveTo>
                  <a:cubicBezTo>
                    <a:pt x="2248" y="27814"/>
                    <a:pt x="0" y="22351"/>
                    <a:pt x="0" y="16657"/>
                  </a:cubicBezTo>
                  <a:cubicBezTo>
                    <a:pt x="-1" y="10211"/>
                    <a:pt x="2878" y="4103"/>
                    <a:pt x="7848" y="0"/>
                  </a:cubicBezTo>
                  <a:lnTo>
                    <a:pt x="21600" y="16657"/>
                  </a:lnTo>
                  <a:lnTo>
                    <a:pt x="6256" y="31859"/>
                  </a:lnTo>
                  <a:close/>
                </a:path>
              </a:pathLst>
            </a:custGeom>
            <a:noFill/>
            <a:ln w="50800">
              <a:solidFill>
                <a:srgbClr val="9966FF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47" grpId="0" autoUpdateAnimBg="0"/>
      <p:bldP spid="48155" grpId="0" autoUpdateAnimBg="0"/>
      <p:bldP spid="481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70966-B8A0-4CA1-A4E8-087BA2E422C4}" type="slidenum">
              <a:rPr lang="zh-CN" altLang="en-US" sz="1800" smtClean="0">
                <a:solidFill>
                  <a:srgbClr val="0000FF"/>
                </a:solidFill>
              </a:rPr>
            </a:fld>
            <a:endParaRPr lang="en-US" altLang="zh-CN" sz="1800" smtClean="0">
              <a:solidFill>
                <a:srgbClr val="0000FF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929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以轨道运动为例的结果同样适用于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电子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核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自旋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8915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分子磁矩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所有自旋磁矩和电子的轨道磁矩的矢量和。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692275" y="1557338"/>
          <a:ext cx="39592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1" imgW="1892300" imgH="254000" progId="Equation.3">
                  <p:embed/>
                </p:oleObj>
              </mc:Choice>
              <mc:Fallback>
                <p:oleObj name="Equation" r:id="rId1" imgW="1892300" imgH="254000" progId="Equation.3">
                  <p:embed/>
                  <p:pic>
                    <p:nvPicPr>
                      <p:cNvPr id="0" name="图片 40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57338"/>
                        <a:ext cx="39592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590800" y="42672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由具有固有磁矩的分子组成。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2514600" y="60198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分子磁矩完全抵消，固有磁矩为零。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2667000" y="37338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顺磁质：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2667000" y="54102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抗磁质：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267200" y="48006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铁磁质是顺磁质的特例。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295672" y="4710087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两类磁介质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75" name="AutoShape 23"/>
          <p:cNvSpPr/>
          <p:nvPr/>
        </p:nvSpPr>
        <p:spPr bwMode="auto">
          <a:xfrm>
            <a:off x="2209800" y="4038600"/>
            <a:ext cx="381000" cy="1905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9176" name="AutoShape 24"/>
          <p:cNvSpPr/>
          <p:nvPr/>
        </p:nvSpPr>
        <p:spPr bwMode="auto">
          <a:xfrm>
            <a:off x="3902075" y="2319338"/>
            <a:ext cx="3352800" cy="609600"/>
          </a:xfrm>
          <a:prstGeom prst="borderCallout1">
            <a:avLst>
              <a:gd name="adj1" fmla="val -12500"/>
              <a:gd name="adj2" fmla="val 96593"/>
              <a:gd name="adj3" fmla="val -12500"/>
              <a:gd name="adj4" fmla="val -59898"/>
            </a:avLst>
          </a:prstGeom>
          <a:solidFill>
            <a:schemeClr val="accent1">
              <a:alpha val="25882"/>
            </a:schemeClr>
          </a:solidFill>
          <a:ln w="28575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4053" dir="19742175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分子的固有磁矩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4114800" y="3657600"/>
          <a:ext cx="11715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3" imgW="571500" imgH="254000" progId="Equation.3">
                  <p:embed/>
                </p:oleObj>
              </mc:Choice>
              <mc:Fallback>
                <p:oleObj name="Equation" r:id="rId3" imgW="571500" imgH="254000" progId="Equation.3">
                  <p:embed/>
                  <p:pic>
                    <p:nvPicPr>
                      <p:cNvPr id="0" name="图片 40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57600"/>
                        <a:ext cx="11715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4191000" y="5334000"/>
          <a:ext cx="11715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5" imgW="571500" imgH="254000" progId="Equation.3">
                  <p:embed/>
                </p:oleObj>
              </mc:Choice>
              <mc:Fallback>
                <p:oleObj name="Equation" r:id="rId5" imgW="571500" imgH="254000" progId="Equation.3">
                  <p:embed/>
                  <p:pic>
                    <p:nvPicPr>
                      <p:cNvPr id="0" name="图片 40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34000"/>
                        <a:ext cx="11715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0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96300" y="5181600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3441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96300" y="5638800"/>
            <a:ext cx="647700" cy="460375"/>
          </a:xfrm>
          <a:prstGeom prst="actionButtonBackPrevious">
            <a:avLst/>
          </a:prstGeom>
          <a:solidFill>
            <a:srgbClr val="FF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49188" name="Group 36"/>
          <p:cNvGrpSpPr/>
          <p:nvPr/>
        </p:nvGrpSpPr>
        <p:grpSpPr bwMode="auto">
          <a:xfrm>
            <a:off x="323850" y="2997200"/>
            <a:ext cx="8591550" cy="674688"/>
            <a:chOff x="158" y="935"/>
            <a:chExt cx="5412" cy="425"/>
          </a:xfrm>
        </p:grpSpPr>
        <p:sp>
          <p:nvSpPr>
            <p:cNvPr id="103443" name="Text Box 32"/>
            <p:cNvSpPr txBox="1">
              <a:spLocks noChangeArrowheads="1"/>
            </p:cNvSpPr>
            <p:nvPr/>
          </p:nvSpPr>
          <p:spPr bwMode="auto">
            <a:xfrm>
              <a:off x="158" y="1006"/>
              <a:ext cx="5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每个分子可等效为磁矩为      的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分子电流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3444" name="Object 34"/>
            <p:cNvGraphicFramePr>
              <a:graphicFrameLocks noChangeAspect="1"/>
            </p:cNvGraphicFramePr>
            <p:nvPr/>
          </p:nvGraphicFramePr>
          <p:xfrm>
            <a:off x="2698" y="935"/>
            <a:ext cx="339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3" name="公式" r:id="rId7" imgW="241300" imgH="254000" progId="Equation.3">
                    <p:embed/>
                  </p:oleObj>
                </mc:Choice>
                <mc:Fallback>
                  <p:oleObj name="公式" r:id="rId7" imgW="241300" imgH="254000" progId="Equation.3">
                    <p:embed/>
                    <p:pic>
                      <p:nvPicPr>
                        <p:cNvPr id="0" name="图片 409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935"/>
                          <a:ext cx="339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4" grpId="0"/>
      <p:bldP spid="49163" grpId="0" autoUpdateAnimBg="0"/>
      <p:bldP spid="49167" grpId="0" autoUpdateAnimBg="0"/>
      <p:bldP spid="49169" grpId="0" autoUpdateAnimBg="0"/>
      <p:bldP spid="49170" grpId="0" autoUpdateAnimBg="0"/>
      <p:bldP spid="49171" grpId="0" autoUpdateAnimBg="0"/>
      <p:bldP spid="49174" grpId="0" autoUpdateAnimBg="0"/>
      <p:bldP spid="49175" grpId="0" animBg="1"/>
      <p:bldP spid="491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23CF0-CE15-498C-ABED-6C18A9BE0B1A}" type="slidenum">
              <a:rPr lang="zh-CN" altLang="en-US" sz="1800" smtClean="0">
                <a:solidFill>
                  <a:srgbClr val="0000FF"/>
                </a:solidFill>
              </a:rPr>
            </a:fld>
            <a:endParaRPr lang="en-US" altLang="zh-CN" sz="1800" smtClean="0">
              <a:solidFill>
                <a:srgbClr val="0000FF"/>
              </a:solidFill>
            </a:endParaRPr>
          </a:p>
        </p:txBody>
      </p:sp>
      <p:grpSp>
        <p:nvGrpSpPr>
          <p:cNvPr id="50284" name="Group 1132"/>
          <p:cNvGrpSpPr/>
          <p:nvPr/>
        </p:nvGrpSpPr>
        <p:grpSpPr bwMode="auto">
          <a:xfrm>
            <a:off x="5735638" y="260350"/>
            <a:ext cx="2667000" cy="4784725"/>
            <a:chOff x="3613" y="164"/>
            <a:chExt cx="1680" cy="3014"/>
          </a:xfrm>
        </p:grpSpPr>
        <p:graphicFrame>
          <p:nvGraphicFramePr>
            <p:cNvPr id="104490" name="Object 1093"/>
            <p:cNvGraphicFramePr>
              <a:graphicFrameLocks noChangeAspect="1"/>
            </p:cNvGraphicFramePr>
            <p:nvPr/>
          </p:nvGraphicFramePr>
          <p:xfrm>
            <a:off x="4293" y="164"/>
            <a:ext cx="29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1" name="Equation" r:id="rId1" imgW="215900" imgH="266700" progId="Equation.3">
                    <p:embed/>
                  </p:oleObj>
                </mc:Choice>
                <mc:Fallback>
                  <p:oleObj name="Equation" r:id="rId1" imgW="215900" imgH="266700" progId="Equation.3">
                    <p:embed/>
                    <p:pic>
                      <p:nvPicPr>
                        <p:cNvPr id="0" name="图片 42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164"/>
                          <a:ext cx="29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491" name="Group 1112"/>
            <p:cNvGrpSpPr/>
            <p:nvPr/>
          </p:nvGrpSpPr>
          <p:grpSpPr bwMode="auto">
            <a:xfrm>
              <a:off x="3613" y="394"/>
              <a:ext cx="1680" cy="2784"/>
              <a:chOff x="3243" y="394"/>
              <a:chExt cx="1680" cy="2784"/>
            </a:xfrm>
          </p:grpSpPr>
          <p:sp>
            <p:nvSpPr>
              <p:cNvPr id="104492" name="Line 1095"/>
              <p:cNvSpPr>
                <a:spLocks noChangeShapeType="1"/>
              </p:cNvSpPr>
              <p:nvPr/>
            </p:nvSpPr>
            <p:spPr bwMode="auto">
              <a:xfrm flipV="1">
                <a:off x="3243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93" name="Line 1096"/>
              <p:cNvSpPr>
                <a:spLocks noChangeShapeType="1"/>
              </p:cNvSpPr>
              <p:nvPr/>
            </p:nvSpPr>
            <p:spPr bwMode="auto">
              <a:xfrm flipV="1">
                <a:off x="3579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94" name="Line 1097"/>
              <p:cNvSpPr>
                <a:spLocks noChangeShapeType="1"/>
              </p:cNvSpPr>
              <p:nvPr/>
            </p:nvSpPr>
            <p:spPr bwMode="auto">
              <a:xfrm flipV="1">
                <a:off x="3915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95" name="Line 1098"/>
              <p:cNvSpPr>
                <a:spLocks noChangeShapeType="1"/>
              </p:cNvSpPr>
              <p:nvPr/>
            </p:nvSpPr>
            <p:spPr bwMode="auto">
              <a:xfrm flipV="1">
                <a:off x="4251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96" name="Line 1099"/>
              <p:cNvSpPr>
                <a:spLocks noChangeShapeType="1"/>
              </p:cNvSpPr>
              <p:nvPr/>
            </p:nvSpPr>
            <p:spPr bwMode="auto">
              <a:xfrm flipV="1">
                <a:off x="4587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97" name="Line 1100"/>
              <p:cNvSpPr>
                <a:spLocks noChangeShapeType="1"/>
              </p:cNvSpPr>
              <p:nvPr/>
            </p:nvSpPr>
            <p:spPr bwMode="auto">
              <a:xfrm flipV="1">
                <a:off x="4923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381000" y="2286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二、外磁场的作用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304800" y="8382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外磁场对分子磁矩的影响</a:t>
            </a:r>
            <a:endParaRPr kumimoji="1"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91" name="Text Box 1039"/>
          <p:cNvSpPr txBox="1">
            <a:spLocks noChangeArrowheads="1"/>
          </p:cNvSpPr>
          <p:nvPr/>
        </p:nvSpPr>
        <p:spPr bwMode="auto">
          <a:xfrm>
            <a:off x="593526" y="13716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以电子轨道运动为例：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0263" name="Group 1111"/>
          <p:cNvGrpSpPr/>
          <p:nvPr/>
        </p:nvGrpSpPr>
        <p:grpSpPr bwMode="auto">
          <a:xfrm>
            <a:off x="6011863" y="5229225"/>
            <a:ext cx="2286000" cy="630238"/>
            <a:chOff x="3696" y="3203"/>
            <a:chExt cx="1440" cy="397"/>
          </a:xfrm>
        </p:grpSpPr>
        <p:graphicFrame>
          <p:nvGraphicFramePr>
            <p:cNvPr id="104487" name="Object 1050"/>
            <p:cNvGraphicFramePr>
              <a:graphicFrameLocks noChangeAspect="1"/>
            </p:cNvGraphicFramePr>
            <p:nvPr/>
          </p:nvGraphicFramePr>
          <p:xfrm>
            <a:off x="3826" y="3216"/>
            <a:ext cx="31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2" name="Equation" r:id="rId3" imgW="165100" imgH="190500" progId="Equation.3">
                    <p:embed/>
                  </p:oleObj>
                </mc:Choice>
                <mc:Fallback>
                  <p:oleObj name="Equation" r:id="rId3" imgW="165100" imgH="190500" progId="Equation.3">
                    <p:embed/>
                    <p:pic>
                      <p:nvPicPr>
                        <p:cNvPr id="0" name="图片 42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3216"/>
                          <a:ext cx="31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8" name="Object 1052"/>
            <p:cNvGraphicFramePr>
              <a:graphicFrameLocks noChangeAspect="1"/>
            </p:cNvGraphicFramePr>
            <p:nvPr/>
          </p:nvGraphicFramePr>
          <p:xfrm>
            <a:off x="4310" y="3228"/>
            <a:ext cx="27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3" name="Equation" r:id="rId5" imgW="215900" imgH="266700" progId="Equation.3">
                    <p:embed/>
                  </p:oleObj>
                </mc:Choice>
                <mc:Fallback>
                  <p:oleObj name="Equation" r:id="rId5" imgW="215900" imgH="266700" progId="Equation.3">
                    <p:embed/>
                    <p:pic>
                      <p:nvPicPr>
                        <p:cNvPr id="0" name="图片 42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3228"/>
                          <a:ext cx="27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9" name="Text Box 1053"/>
            <p:cNvSpPr txBox="1">
              <a:spLocks noChangeArrowheads="1"/>
            </p:cNvSpPr>
            <p:nvPr/>
          </p:nvSpPr>
          <p:spPr bwMode="auto">
            <a:xfrm>
              <a:off x="3696" y="3203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    同向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0216" name="Text Box 1064"/>
          <p:cNvSpPr txBox="1">
            <a:spLocks noChangeArrowheads="1"/>
          </p:cNvSpPr>
          <p:nvPr/>
        </p:nvSpPr>
        <p:spPr bwMode="auto">
          <a:xfrm>
            <a:off x="669726" y="19050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无磁场：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217" name="Object 1065"/>
          <p:cNvGraphicFramePr>
            <a:graphicFrameLocks noChangeAspect="1"/>
          </p:cNvGraphicFramePr>
          <p:nvPr/>
        </p:nvGraphicFramePr>
        <p:xfrm>
          <a:off x="2193726" y="1905000"/>
          <a:ext cx="20970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Equation" r:id="rId7" imgW="914400" imgH="266700" progId="Equation.3">
                  <p:embed/>
                </p:oleObj>
              </mc:Choice>
              <mc:Fallback>
                <p:oleObj name="Equation" r:id="rId7" imgW="914400" imgH="266700" progId="Equation.3">
                  <p:embed/>
                  <p:pic>
                    <p:nvPicPr>
                      <p:cNvPr id="0" name="图片 42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726" y="1905000"/>
                        <a:ext cx="209708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8" name="Text Box 1066"/>
          <p:cNvSpPr txBox="1">
            <a:spLocks noChangeArrowheads="1"/>
          </p:cNvSpPr>
          <p:nvPr/>
        </p:nvSpPr>
        <p:spPr bwMode="auto">
          <a:xfrm>
            <a:off x="683568" y="2549847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磁场中：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219" name="Object 1067"/>
          <p:cNvGraphicFramePr>
            <a:graphicFrameLocks noChangeAspect="1"/>
          </p:cNvGraphicFramePr>
          <p:nvPr/>
        </p:nvGraphicFramePr>
        <p:xfrm>
          <a:off x="2117526" y="2562101"/>
          <a:ext cx="2971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Equation" r:id="rId9" imgW="1320800" imgH="266700" progId="Equation.3">
                  <p:embed/>
                </p:oleObj>
              </mc:Choice>
              <mc:Fallback>
                <p:oleObj name="Equation" r:id="rId9" imgW="1320800" imgH="266700" progId="Equation.3">
                  <p:embed/>
                  <p:pic>
                    <p:nvPicPr>
                      <p:cNvPr id="0" name="图片 42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526" y="2562101"/>
                        <a:ext cx="29718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2" name="Object 1070"/>
          <p:cNvGraphicFramePr>
            <a:graphicFrameLocks noChangeAspect="1"/>
          </p:cNvGraphicFramePr>
          <p:nvPr/>
        </p:nvGraphicFramePr>
        <p:xfrm>
          <a:off x="1043608" y="4077072"/>
          <a:ext cx="2784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公式" r:id="rId11" imgW="1320800" imgH="406400" progId="Equation.3">
                  <p:embed/>
                </p:oleObj>
              </mc:Choice>
              <mc:Fallback>
                <p:oleObj name="公式" r:id="rId11" imgW="1320800" imgH="406400" progId="Equation.3">
                  <p:embed/>
                  <p:pic>
                    <p:nvPicPr>
                      <p:cNvPr id="0" name="图片 42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77072"/>
                        <a:ext cx="27844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3" name="Text Box 1071"/>
          <p:cNvSpPr txBox="1">
            <a:spLocks noChangeArrowheads="1"/>
          </p:cNvSpPr>
          <p:nvPr/>
        </p:nvSpPr>
        <p:spPr bwMode="auto">
          <a:xfrm>
            <a:off x="684014" y="5157192"/>
            <a:ext cx="44640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产生了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与外磁场方向相反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附加磁矩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！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226" name="Object 1074"/>
          <p:cNvGraphicFramePr>
            <a:graphicFrameLocks noChangeAspect="1"/>
          </p:cNvGraphicFramePr>
          <p:nvPr/>
        </p:nvGraphicFramePr>
        <p:xfrm>
          <a:off x="1115616" y="3471093"/>
          <a:ext cx="2286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7" name="Equation" r:id="rId13" imgW="1054100" imgH="190500" progId="Equation.3">
                  <p:embed/>
                </p:oleObj>
              </mc:Choice>
              <mc:Fallback>
                <p:oleObj name="Equation" r:id="rId13" imgW="1054100" imgH="190500" progId="Equation.3">
                  <p:embed/>
                  <p:pic>
                    <p:nvPicPr>
                      <p:cNvPr id="0" name="图片 42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71093"/>
                        <a:ext cx="2286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7" name="Object 1075"/>
          <p:cNvGraphicFramePr>
            <a:graphicFrameLocks noChangeAspect="1"/>
          </p:cNvGraphicFramePr>
          <p:nvPr/>
        </p:nvGraphicFramePr>
        <p:xfrm>
          <a:off x="3364111" y="3472681"/>
          <a:ext cx="631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8" name="公式" r:id="rId15" imgW="254000" imgH="190500" progId="Equation.3">
                  <p:embed/>
                </p:oleObj>
              </mc:Choice>
              <mc:Fallback>
                <p:oleObj name="公式" r:id="rId15" imgW="254000" imgH="190500" progId="Equation.3">
                  <p:embed/>
                  <p:pic>
                    <p:nvPicPr>
                      <p:cNvPr id="0" name="图片 42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111" y="3472681"/>
                        <a:ext cx="631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AutoShape 110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5516563"/>
            <a:ext cx="5334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4465" name="AutoShape 110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610600" y="5949950"/>
            <a:ext cx="533400" cy="460375"/>
          </a:xfrm>
          <a:prstGeom prst="actionButtonBackPrevious">
            <a:avLst/>
          </a:prstGeom>
          <a:solidFill>
            <a:srgbClr val="FF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50283" name="Group 1131"/>
          <p:cNvGrpSpPr/>
          <p:nvPr/>
        </p:nvGrpSpPr>
        <p:grpSpPr bwMode="auto">
          <a:xfrm>
            <a:off x="5664200" y="1196975"/>
            <a:ext cx="3371850" cy="3854450"/>
            <a:chOff x="3198" y="754"/>
            <a:chExt cx="2124" cy="2428"/>
          </a:xfrm>
        </p:grpSpPr>
        <p:sp>
          <p:nvSpPr>
            <p:cNvPr id="104472" name="Line 1115"/>
            <p:cNvSpPr>
              <a:spLocks noChangeShapeType="1"/>
            </p:cNvSpPr>
            <p:nvPr/>
          </p:nvSpPr>
          <p:spPr bwMode="auto">
            <a:xfrm flipH="1">
              <a:off x="4093" y="1979"/>
              <a:ext cx="0" cy="1043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4473" name="Object 1116"/>
            <p:cNvGraphicFramePr>
              <a:graphicFrameLocks noChangeAspect="1"/>
            </p:cNvGraphicFramePr>
            <p:nvPr/>
          </p:nvGraphicFramePr>
          <p:xfrm>
            <a:off x="3735" y="2750"/>
            <a:ext cx="32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9" name="Equation" r:id="rId17" imgW="241300" imgH="254000" progId="Equation.3">
                    <p:embed/>
                  </p:oleObj>
                </mc:Choice>
                <mc:Fallback>
                  <p:oleObj name="Equation" r:id="rId17" imgW="241300" imgH="254000" progId="Equation.3">
                    <p:embed/>
                    <p:pic>
                      <p:nvPicPr>
                        <p:cNvPr id="0" name="图片 42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2750"/>
                          <a:ext cx="32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4" name="Line 1117"/>
            <p:cNvSpPr>
              <a:spLocks noChangeShapeType="1"/>
            </p:cNvSpPr>
            <p:nvPr/>
          </p:nvSpPr>
          <p:spPr bwMode="auto">
            <a:xfrm flipV="1">
              <a:off x="4087" y="808"/>
              <a:ext cx="0" cy="99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4475" name="Object 1118"/>
            <p:cNvGraphicFramePr>
              <a:graphicFrameLocks noChangeAspect="1"/>
            </p:cNvGraphicFramePr>
            <p:nvPr/>
          </p:nvGraphicFramePr>
          <p:xfrm>
            <a:off x="4150" y="754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0" name="Equation" r:id="rId19" imgW="165100" imgH="190500" progId="Equation.3">
                    <p:embed/>
                  </p:oleObj>
                </mc:Choice>
                <mc:Fallback>
                  <p:oleObj name="Equation" r:id="rId19" imgW="165100" imgH="190500" progId="Equation.3">
                    <p:embed/>
                    <p:pic>
                      <p:nvPicPr>
                        <p:cNvPr id="0" name="图片 42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754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6" name="Oval 1119"/>
            <p:cNvSpPr>
              <a:spLocks noChangeArrowheads="1"/>
            </p:cNvSpPr>
            <p:nvPr/>
          </p:nvSpPr>
          <p:spPr bwMode="auto">
            <a:xfrm>
              <a:off x="3380" y="1525"/>
              <a:ext cx="1392" cy="768"/>
            </a:xfrm>
            <a:prstGeom prst="ellipse">
              <a:avLst/>
            </a:prstGeom>
            <a:noFill/>
            <a:ln w="25400">
              <a:solidFill>
                <a:srgbClr val="33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77" name="Oval 1120"/>
            <p:cNvSpPr>
              <a:spLocks noChangeArrowheads="1"/>
            </p:cNvSpPr>
            <p:nvPr/>
          </p:nvSpPr>
          <p:spPr bwMode="auto">
            <a:xfrm>
              <a:off x="3992" y="1802"/>
              <a:ext cx="192" cy="19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78" name="Text Box 1121"/>
            <p:cNvSpPr txBox="1">
              <a:spLocks noChangeArrowheads="1"/>
            </p:cNvSpPr>
            <p:nvPr/>
          </p:nvSpPr>
          <p:spPr bwMode="auto">
            <a:xfrm flipH="1">
              <a:off x="3938" y="1669"/>
              <a:ext cx="3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4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zh-CN" altLang="en-US" sz="40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79" name="Oval 1122"/>
            <p:cNvSpPr>
              <a:spLocks noChangeArrowheads="1"/>
            </p:cNvSpPr>
            <p:nvPr/>
          </p:nvSpPr>
          <p:spPr bwMode="auto">
            <a:xfrm>
              <a:off x="4628" y="2005"/>
              <a:ext cx="147" cy="147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80" name="Text Box 1123"/>
            <p:cNvSpPr txBox="1">
              <a:spLocks noChangeArrowheads="1"/>
            </p:cNvSpPr>
            <p:nvPr/>
          </p:nvSpPr>
          <p:spPr bwMode="auto">
            <a:xfrm flipH="1">
              <a:off x="4571" y="1776"/>
              <a:ext cx="33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4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kumimoji="1" lang="zh-CN" altLang="en-US" sz="4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4481" name="Object 1124"/>
            <p:cNvGraphicFramePr>
              <a:graphicFrameLocks noChangeAspect="1"/>
            </p:cNvGraphicFramePr>
            <p:nvPr/>
          </p:nvGraphicFramePr>
          <p:xfrm>
            <a:off x="3198" y="1752"/>
            <a:ext cx="14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1" name="公式" r:id="rId21" imgW="114300" imgH="165100" progId="Equation.3">
                    <p:embed/>
                  </p:oleObj>
                </mc:Choice>
                <mc:Fallback>
                  <p:oleObj name="公式" r:id="rId21" imgW="114300" imgH="165100" progId="Equation.3">
                    <p:embed/>
                    <p:pic>
                      <p:nvPicPr>
                        <p:cNvPr id="0" name="图片 42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752"/>
                          <a:ext cx="14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2" name="Line 1125"/>
            <p:cNvSpPr>
              <a:spLocks noChangeShapeType="1"/>
            </p:cNvSpPr>
            <p:nvPr/>
          </p:nvSpPr>
          <p:spPr bwMode="auto">
            <a:xfrm flipV="1">
              <a:off x="4719" y="1661"/>
              <a:ext cx="317" cy="4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4483" name="Object 1126"/>
            <p:cNvGraphicFramePr>
              <a:graphicFrameLocks noChangeAspect="1"/>
            </p:cNvGraphicFramePr>
            <p:nvPr/>
          </p:nvGraphicFramePr>
          <p:xfrm>
            <a:off x="5012" y="1616"/>
            <a:ext cx="31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2" name="公式" r:id="rId23" imgW="114300" imgH="190500" progId="Equation.3">
                    <p:embed/>
                  </p:oleObj>
                </mc:Choice>
                <mc:Fallback>
                  <p:oleObj name="公式" r:id="rId23" imgW="114300" imgH="190500" progId="Equation.3">
                    <p:embed/>
                    <p:pic>
                      <p:nvPicPr>
                        <p:cNvPr id="0" name="图片 42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616"/>
                          <a:ext cx="31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4" name="Line 1127"/>
            <p:cNvSpPr>
              <a:spLocks noChangeShapeType="1"/>
            </p:cNvSpPr>
            <p:nvPr/>
          </p:nvSpPr>
          <p:spPr bwMode="auto">
            <a:xfrm>
              <a:off x="4105" y="1897"/>
              <a:ext cx="590" cy="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4485" name="Object 1128"/>
            <p:cNvGraphicFramePr>
              <a:graphicFrameLocks noChangeAspect="1"/>
            </p:cNvGraphicFramePr>
            <p:nvPr/>
          </p:nvGraphicFramePr>
          <p:xfrm>
            <a:off x="4286" y="1979"/>
            <a:ext cx="15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3" name="Equation" r:id="rId25" imgW="101600" imgH="114300" progId="Equation.3">
                    <p:embed/>
                  </p:oleObj>
                </mc:Choice>
                <mc:Fallback>
                  <p:oleObj name="Equation" r:id="rId25" imgW="101600" imgH="114300" progId="Equation.3">
                    <p:embed/>
                    <p:pic>
                      <p:nvPicPr>
                        <p:cNvPr id="0" name="图片 42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979"/>
                          <a:ext cx="15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6" name="Arc 1129"/>
            <p:cNvSpPr/>
            <p:nvPr/>
          </p:nvSpPr>
          <p:spPr bwMode="auto">
            <a:xfrm>
              <a:off x="3392" y="1612"/>
              <a:ext cx="703" cy="594"/>
            </a:xfrm>
            <a:custGeom>
              <a:avLst/>
              <a:gdLst>
                <a:gd name="T0" fmla="*/ 0 w 21600"/>
                <a:gd name="T1" fmla="*/ 0 h 31860"/>
                <a:gd name="T2" fmla="*/ 0 w 21600"/>
                <a:gd name="T3" fmla="*/ 0 h 31860"/>
                <a:gd name="T4" fmla="*/ 0 w 21600"/>
                <a:gd name="T5" fmla="*/ 0 h 318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1860" fill="none" extrusionOk="0">
                  <a:moveTo>
                    <a:pt x="6256" y="31859"/>
                  </a:moveTo>
                  <a:cubicBezTo>
                    <a:pt x="2248" y="27814"/>
                    <a:pt x="0" y="22351"/>
                    <a:pt x="0" y="16657"/>
                  </a:cubicBezTo>
                  <a:cubicBezTo>
                    <a:pt x="-1" y="10211"/>
                    <a:pt x="2878" y="4103"/>
                    <a:pt x="7848" y="0"/>
                  </a:cubicBezTo>
                </a:path>
                <a:path w="21600" h="31860" stroke="0" extrusionOk="0">
                  <a:moveTo>
                    <a:pt x="6256" y="31859"/>
                  </a:moveTo>
                  <a:cubicBezTo>
                    <a:pt x="2248" y="27814"/>
                    <a:pt x="0" y="22351"/>
                    <a:pt x="0" y="16657"/>
                  </a:cubicBezTo>
                  <a:cubicBezTo>
                    <a:pt x="-1" y="10211"/>
                    <a:pt x="2878" y="4103"/>
                    <a:pt x="7848" y="0"/>
                  </a:cubicBezTo>
                  <a:lnTo>
                    <a:pt x="21600" y="16657"/>
                  </a:lnTo>
                  <a:lnTo>
                    <a:pt x="6256" y="31859"/>
                  </a:lnTo>
                  <a:close/>
                </a:path>
              </a:pathLst>
            </a:custGeom>
            <a:noFill/>
            <a:ln w="50800">
              <a:solidFill>
                <a:srgbClr val="9966FF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50282" name="Object 1130"/>
          <p:cNvGraphicFramePr>
            <a:graphicFrameLocks noChangeAspect="1"/>
          </p:cNvGraphicFramePr>
          <p:nvPr/>
        </p:nvGraphicFramePr>
        <p:xfrm>
          <a:off x="7410450" y="2541588"/>
          <a:ext cx="4683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4" name="公式" r:id="rId27" imgW="165100" imgH="203200" progId="Equation.3">
                  <p:embed/>
                </p:oleObj>
              </mc:Choice>
              <mc:Fallback>
                <p:oleObj name="公式" r:id="rId27" imgW="165100" imgH="203200" progId="Equation.3">
                  <p:embed/>
                  <p:pic>
                    <p:nvPicPr>
                      <p:cNvPr id="0" name="图片 42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41588"/>
                        <a:ext cx="4683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9" name="Line 1077"/>
          <p:cNvSpPr>
            <a:spLocks noChangeShapeType="1"/>
          </p:cNvSpPr>
          <p:nvPr/>
        </p:nvSpPr>
        <p:spPr bwMode="auto">
          <a:xfrm flipH="1" flipV="1">
            <a:off x="7358063" y="3068638"/>
            <a:ext cx="719137" cy="2159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0256" name="Group 1104"/>
          <p:cNvGrpSpPr/>
          <p:nvPr/>
        </p:nvGrpSpPr>
        <p:grpSpPr bwMode="auto">
          <a:xfrm>
            <a:off x="7077075" y="3141663"/>
            <a:ext cx="881063" cy="1008062"/>
            <a:chOff x="4368" y="1920"/>
            <a:chExt cx="555" cy="635"/>
          </a:xfrm>
        </p:grpSpPr>
        <p:sp>
          <p:nvSpPr>
            <p:cNvPr id="104470" name="Line 1105"/>
            <p:cNvSpPr>
              <a:spLocks noChangeShapeType="1"/>
            </p:cNvSpPr>
            <p:nvPr/>
          </p:nvSpPr>
          <p:spPr bwMode="auto">
            <a:xfrm>
              <a:off x="4368" y="1920"/>
              <a:ext cx="0" cy="48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4471" name="Object 1106"/>
            <p:cNvGraphicFramePr>
              <a:graphicFrameLocks noChangeAspect="1"/>
            </p:cNvGraphicFramePr>
            <p:nvPr/>
          </p:nvGraphicFramePr>
          <p:xfrm>
            <a:off x="4416" y="2160"/>
            <a:ext cx="50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5" name="Equation" r:id="rId29" imgW="342900" imgH="254000" progId="Equation.3">
                    <p:embed/>
                  </p:oleObj>
                </mc:Choice>
                <mc:Fallback>
                  <p:oleObj name="Equation" r:id="rId29" imgW="342900" imgH="254000" progId="Equation.3">
                    <p:embed/>
                    <p:pic>
                      <p:nvPicPr>
                        <p:cNvPr id="0" name="图片 42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160"/>
                          <a:ext cx="507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autoUpdateAnimBg="0"/>
      <p:bldP spid="50191" grpId="0" autoUpdateAnimBg="0"/>
      <p:bldP spid="50216" grpId="0" autoUpdateAnimBg="0"/>
      <p:bldP spid="50218" grpId="0" autoUpdateAnimBg="0"/>
      <p:bldP spid="50223" grpId="0" autoUpdateAnimBg="0"/>
      <p:bldP spid="502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34" name="AutoShape 210"/>
          <p:cNvSpPr>
            <a:spLocks noChangeArrowheads="1"/>
          </p:cNvSpPr>
          <p:nvPr/>
        </p:nvSpPr>
        <p:spPr bwMode="auto">
          <a:xfrm rot="5400000">
            <a:off x="6042025" y="2027238"/>
            <a:ext cx="685800" cy="1905000"/>
          </a:xfrm>
          <a:prstGeom prst="can">
            <a:avLst>
              <a:gd name="adj" fmla="val 39339"/>
            </a:avLst>
          </a:prstGeom>
          <a:gradFill rotWithShape="1">
            <a:gsLst>
              <a:gs pos="0">
                <a:srgbClr val="4E6161"/>
              </a:gs>
              <a:gs pos="50000">
                <a:srgbClr val="CCFFFF"/>
              </a:gs>
              <a:gs pos="100000">
                <a:srgbClr val="4E6161"/>
              </a:gs>
            </a:gsLst>
            <a:lin ang="0" scaled="1"/>
          </a:gradFill>
          <a:ln w="9525">
            <a:solidFill>
              <a:srgbClr val="33669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90500" y="1158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外磁场对磁介质的影响</a:t>
            </a:r>
            <a:endParaRPr kumimoji="1"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114800" y="1158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磁化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的微观解释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35496" y="650875"/>
            <a:ext cx="6275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①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顺磁性：每个分子固有磁距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4860032" y="610965"/>
          <a:ext cx="10175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1" imgW="571500" imgH="254000" progId="Equation.3">
                  <p:embed/>
                </p:oleObj>
              </mc:Choice>
              <mc:Fallback>
                <p:oleObj name="Equation" r:id="rId1" imgW="571500" imgH="254000" progId="Equation.3">
                  <p:embed/>
                  <p:pic>
                    <p:nvPicPr>
                      <p:cNvPr id="0" name="图片 43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610965"/>
                        <a:ext cx="101758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358775" y="1782763"/>
            <a:ext cx="1600200" cy="609600"/>
          </a:xfrm>
          <a:prstGeom prst="rect">
            <a:avLst/>
          </a:prstGeom>
          <a:solidFill>
            <a:srgbClr val="CCCCFF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695325" y="1325563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公式" r:id="rId3" imgW="850265" imgH="419100" progId="Equation.3">
                  <p:embed/>
                </p:oleObj>
              </mc:Choice>
              <mc:Fallback>
                <p:oleObj name="公式" r:id="rId3" imgW="850265" imgH="419100" progId="Equation.3">
                  <p:embed/>
                  <p:pic>
                    <p:nvPicPr>
                      <p:cNvPr id="0" name="图片 43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325563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555625" y="2393950"/>
          <a:ext cx="1231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5" imgW="1231900" imgH="457200" progId="Equation.3">
                  <p:embed/>
                </p:oleObj>
              </mc:Choice>
              <mc:Fallback>
                <p:oleObj name="Equation" r:id="rId5" imgW="1231900" imgH="457200" progId="Equation.3">
                  <p:embed/>
                  <p:pic>
                    <p:nvPicPr>
                      <p:cNvPr id="0" name="图片 43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393950"/>
                        <a:ext cx="1231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2568575" y="1787525"/>
            <a:ext cx="1600200" cy="609600"/>
          </a:xfrm>
          <a:prstGeom prst="rect">
            <a:avLst/>
          </a:prstGeom>
          <a:solidFill>
            <a:srgbClr val="CCCCFF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78045" name="Group 221"/>
          <p:cNvGrpSpPr/>
          <p:nvPr/>
        </p:nvGrpSpPr>
        <p:grpSpPr bwMode="auto">
          <a:xfrm>
            <a:off x="2513013" y="1296988"/>
            <a:ext cx="1698625" cy="434975"/>
            <a:chOff x="1583" y="817"/>
            <a:chExt cx="1070" cy="274"/>
          </a:xfrm>
        </p:grpSpPr>
        <p:sp>
          <p:nvSpPr>
            <p:cNvPr id="105649" name="Line 20"/>
            <p:cNvSpPr>
              <a:spLocks noChangeAspect="1" noChangeShapeType="1"/>
            </p:cNvSpPr>
            <p:nvPr/>
          </p:nvSpPr>
          <p:spPr bwMode="auto">
            <a:xfrm>
              <a:off x="1583" y="1090"/>
              <a:ext cx="1070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5650" name="Object 21"/>
            <p:cNvGraphicFramePr>
              <a:graphicFrameLocks noChangeAspect="1"/>
            </p:cNvGraphicFramePr>
            <p:nvPr/>
          </p:nvGraphicFramePr>
          <p:xfrm>
            <a:off x="2022" y="817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6" name="公式" r:id="rId7" imgW="368300" imgH="419100" progId="Equation.3">
                    <p:embed/>
                  </p:oleObj>
                </mc:Choice>
                <mc:Fallback>
                  <p:oleObj name="公式" r:id="rId7" imgW="368300" imgH="419100" progId="Equation.3">
                    <p:embed/>
                    <p:pic>
                      <p:nvPicPr>
                        <p:cNvPr id="0" name="图片 43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817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47" name="Group 23"/>
          <p:cNvGrpSpPr/>
          <p:nvPr/>
        </p:nvGrpSpPr>
        <p:grpSpPr bwMode="auto">
          <a:xfrm>
            <a:off x="434975" y="1782763"/>
            <a:ext cx="1219200" cy="609600"/>
            <a:chOff x="628" y="1008"/>
            <a:chExt cx="768" cy="384"/>
          </a:xfrm>
        </p:grpSpPr>
        <p:grpSp>
          <p:nvGrpSpPr>
            <p:cNvPr id="105622" name="Group 24"/>
            <p:cNvGrpSpPr/>
            <p:nvPr/>
          </p:nvGrpSpPr>
          <p:grpSpPr bwMode="auto">
            <a:xfrm>
              <a:off x="628" y="1008"/>
              <a:ext cx="144" cy="148"/>
              <a:chOff x="717" y="1826"/>
              <a:chExt cx="194" cy="196"/>
            </a:xfrm>
          </p:grpSpPr>
          <p:sp>
            <p:nvSpPr>
              <p:cNvPr id="105647" name="Oval 25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48" name="Line 26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23" name="Group 27"/>
            <p:cNvGrpSpPr/>
            <p:nvPr/>
          </p:nvGrpSpPr>
          <p:grpSpPr bwMode="auto">
            <a:xfrm rot="5403686">
              <a:off x="653" y="1174"/>
              <a:ext cx="97" cy="148"/>
              <a:chOff x="717" y="1826"/>
              <a:chExt cx="194" cy="196"/>
            </a:xfrm>
          </p:grpSpPr>
          <p:sp>
            <p:nvSpPr>
              <p:cNvPr id="105645" name="Oval 28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46" name="Line 29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24" name="Group 30"/>
            <p:cNvGrpSpPr/>
            <p:nvPr/>
          </p:nvGrpSpPr>
          <p:grpSpPr bwMode="auto">
            <a:xfrm rot="5403686">
              <a:off x="841" y="1031"/>
              <a:ext cx="97" cy="148"/>
              <a:chOff x="717" y="1826"/>
              <a:chExt cx="194" cy="196"/>
            </a:xfrm>
          </p:grpSpPr>
          <p:sp>
            <p:nvSpPr>
              <p:cNvPr id="105643" name="Oval 31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44" name="Line 32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25" name="Group 33"/>
            <p:cNvGrpSpPr/>
            <p:nvPr/>
          </p:nvGrpSpPr>
          <p:grpSpPr bwMode="auto">
            <a:xfrm rot="-6954240">
              <a:off x="749" y="1270"/>
              <a:ext cx="97" cy="148"/>
              <a:chOff x="717" y="1826"/>
              <a:chExt cx="194" cy="196"/>
            </a:xfrm>
          </p:grpSpPr>
          <p:sp>
            <p:nvSpPr>
              <p:cNvPr id="105641" name="Oval 34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42" name="Line 35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26" name="Group 36"/>
            <p:cNvGrpSpPr/>
            <p:nvPr/>
          </p:nvGrpSpPr>
          <p:grpSpPr bwMode="auto">
            <a:xfrm rot="5299120">
              <a:off x="937" y="1174"/>
              <a:ext cx="97" cy="148"/>
              <a:chOff x="717" y="1826"/>
              <a:chExt cx="194" cy="196"/>
            </a:xfrm>
          </p:grpSpPr>
          <p:sp>
            <p:nvSpPr>
              <p:cNvPr id="105639" name="Oval 37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40" name="Line 38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27" name="Group 39"/>
            <p:cNvGrpSpPr/>
            <p:nvPr/>
          </p:nvGrpSpPr>
          <p:grpSpPr bwMode="auto">
            <a:xfrm rot="-6954240">
              <a:off x="985" y="1079"/>
              <a:ext cx="97" cy="148"/>
              <a:chOff x="717" y="1826"/>
              <a:chExt cx="194" cy="196"/>
            </a:xfrm>
          </p:grpSpPr>
          <p:sp>
            <p:nvSpPr>
              <p:cNvPr id="105637" name="Oval 40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38" name="Line 41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28" name="Group 42"/>
            <p:cNvGrpSpPr/>
            <p:nvPr/>
          </p:nvGrpSpPr>
          <p:grpSpPr bwMode="auto">
            <a:xfrm rot="-6954240">
              <a:off x="1273" y="1223"/>
              <a:ext cx="97" cy="148"/>
              <a:chOff x="717" y="1826"/>
              <a:chExt cx="194" cy="196"/>
            </a:xfrm>
          </p:grpSpPr>
          <p:sp>
            <p:nvSpPr>
              <p:cNvPr id="105635" name="Oval 43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36" name="Line 44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29" name="Group 45"/>
            <p:cNvGrpSpPr/>
            <p:nvPr/>
          </p:nvGrpSpPr>
          <p:grpSpPr bwMode="auto">
            <a:xfrm>
              <a:off x="1060" y="1196"/>
              <a:ext cx="144" cy="148"/>
              <a:chOff x="717" y="1826"/>
              <a:chExt cx="194" cy="196"/>
            </a:xfrm>
          </p:grpSpPr>
          <p:sp>
            <p:nvSpPr>
              <p:cNvPr id="105633" name="Oval 46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34" name="Line 47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30" name="Group 48"/>
            <p:cNvGrpSpPr/>
            <p:nvPr/>
          </p:nvGrpSpPr>
          <p:grpSpPr bwMode="auto">
            <a:xfrm rot="5403686">
              <a:off x="1177" y="1031"/>
              <a:ext cx="97" cy="148"/>
              <a:chOff x="717" y="1826"/>
              <a:chExt cx="194" cy="196"/>
            </a:xfrm>
          </p:grpSpPr>
          <p:sp>
            <p:nvSpPr>
              <p:cNvPr id="105631" name="Oval 49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32" name="Line 50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7875" name="Group 51"/>
          <p:cNvGrpSpPr/>
          <p:nvPr/>
        </p:nvGrpSpPr>
        <p:grpSpPr bwMode="auto">
          <a:xfrm>
            <a:off x="3019425" y="1903413"/>
            <a:ext cx="457200" cy="336550"/>
            <a:chOff x="3452" y="672"/>
            <a:chExt cx="240" cy="212"/>
          </a:xfrm>
        </p:grpSpPr>
        <p:sp>
          <p:nvSpPr>
            <p:cNvPr id="105620" name="Oval 52"/>
            <p:cNvSpPr>
              <a:spLocks noChangeArrowheads="1"/>
            </p:cNvSpPr>
            <p:nvPr/>
          </p:nvSpPr>
          <p:spPr bwMode="auto">
            <a:xfrm rot="1288722">
              <a:off x="3452" y="792"/>
              <a:ext cx="240" cy="9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21" name="Line 53"/>
            <p:cNvSpPr>
              <a:spLocks noChangeShapeType="1"/>
            </p:cNvSpPr>
            <p:nvPr/>
          </p:nvSpPr>
          <p:spPr bwMode="auto">
            <a:xfrm rot="1288722" flipV="1">
              <a:off x="3600" y="672"/>
              <a:ext cx="40" cy="1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77883" name="Object 59"/>
          <p:cNvGraphicFramePr>
            <a:graphicFrameLocks noChangeAspect="1"/>
          </p:cNvGraphicFramePr>
          <p:nvPr/>
        </p:nvGraphicFramePr>
        <p:xfrm>
          <a:off x="2411413" y="2420938"/>
          <a:ext cx="1846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7" name="Equation" r:id="rId9" imgW="1054100" imgH="266700" progId="Equation.3">
                  <p:embed/>
                </p:oleObj>
              </mc:Choice>
              <mc:Fallback>
                <p:oleObj name="Equation" r:id="rId9" imgW="1054100" imgH="266700" progId="Equation.3">
                  <p:embed/>
                  <p:pic>
                    <p:nvPicPr>
                      <p:cNvPr id="0" name="图片 43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20938"/>
                        <a:ext cx="18462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84" name="Rectangle 60"/>
          <p:cNvSpPr>
            <a:spLocks noChangeArrowheads="1"/>
          </p:cNvSpPr>
          <p:nvPr/>
        </p:nvSpPr>
        <p:spPr bwMode="auto">
          <a:xfrm>
            <a:off x="5294313" y="1779588"/>
            <a:ext cx="1676400" cy="609600"/>
          </a:xfrm>
          <a:prstGeom prst="rect">
            <a:avLst/>
          </a:prstGeom>
          <a:solidFill>
            <a:srgbClr val="CCCCFF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77885" name="Group 61"/>
          <p:cNvGrpSpPr/>
          <p:nvPr/>
        </p:nvGrpSpPr>
        <p:grpSpPr bwMode="auto">
          <a:xfrm>
            <a:off x="5500688" y="1830388"/>
            <a:ext cx="1235075" cy="482600"/>
            <a:chOff x="3518" y="1040"/>
            <a:chExt cx="778" cy="304"/>
          </a:xfrm>
        </p:grpSpPr>
        <p:grpSp>
          <p:nvGrpSpPr>
            <p:cNvPr id="105602" name="Group 62"/>
            <p:cNvGrpSpPr/>
            <p:nvPr/>
          </p:nvGrpSpPr>
          <p:grpSpPr bwMode="auto">
            <a:xfrm rot="2970333">
              <a:off x="3560" y="1008"/>
              <a:ext cx="126" cy="190"/>
              <a:chOff x="3452" y="672"/>
              <a:chExt cx="240" cy="212"/>
            </a:xfrm>
          </p:grpSpPr>
          <p:sp>
            <p:nvSpPr>
              <p:cNvPr id="105618" name="Oval 63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19" name="Line 64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03" name="Group 65"/>
            <p:cNvGrpSpPr/>
            <p:nvPr/>
          </p:nvGrpSpPr>
          <p:grpSpPr bwMode="auto">
            <a:xfrm rot="5868898">
              <a:off x="3542" y="1176"/>
              <a:ext cx="144" cy="192"/>
              <a:chOff x="3452" y="672"/>
              <a:chExt cx="240" cy="212"/>
            </a:xfrm>
          </p:grpSpPr>
          <p:sp>
            <p:nvSpPr>
              <p:cNvPr id="105616" name="Oval 66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17" name="Line 67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04" name="Group 68"/>
            <p:cNvGrpSpPr/>
            <p:nvPr/>
          </p:nvGrpSpPr>
          <p:grpSpPr bwMode="auto">
            <a:xfrm rot="2565710">
              <a:off x="3786" y="1154"/>
              <a:ext cx="126" cy="190"/>
              <a:chOff x="3452" y="672"/>
              <a:chExt cx="240" cy="212"/>
            </a:xfrm>
          </p:grpSpPr>
          <p:sp>
            <p:nvSpPr>
              <p:cNvPr id="105614" name="Oval 69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15" name="Line 70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05" name="Group 71"/>
            <p:cNvGrpSpPr/>
            <p:nvPr/>
          </p:nvGrpSpPr>
          <p:grpSpPr bwMode="auto">
            <a:xfrm rot="4893287">
              <a:off x="3792" y="1032"/>
              <a:ext cx="144" cy="192"/>
              <a:chOff x="3452" y="672"/>
              <a:chExt cx="240" cy="212"/>
            </a:xfrm>
          </p:grpSpPr>
          <p:sp>
            <p:nvSpPr>
              <p:cNvPr id="105612" name="Oval 72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13" name="Line 73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06" name="Group 74"/>
            <p:cNvGrpSpPr/>
            <p:nvPr/>
          </p:nvGrpSpPr>
          <p:grpSpPr bwMode="auto">
            <a:xfrm rot="2970333">
              <a:off x="4042" y="1024"/>
              <a:ext cx="126" cy="190"/>
              <a:chOff x="3452" y="672"/>
              <a:chExt cx="240" cy="212"/>
            </a:xfrm>
          </p:grpSpPr>
          <p:sp>
            <p:nvSpPr>
              <p:cNvPr id="105610" name="Oval 75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11" name="Line 76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607" name="Group 77"/>
            <p:cNvGrpSpPr/>
            <p:nvPr/>
          </p:nvGrpSpPr>
          <p:grpSpPr bwMode="auto">
            <a:xfrm rot="5868898">
              <a:off x="4128" y="1176"/>
              <a:ext cx="144" cy="192"/>
              <a:chOff x="3452" y="672"/>
              <a:chExt cx="240" cy="212"/>
            </a:xfrm>
          </p:grpSpPr>
          <p:sp>
            <p:nvSpPr>
              <p:cNvPr id="105608" name="Oval 78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09" name="Line 79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77904" name="Object 80"/>
          <p:cNvGraphicFramePr>
            <a:graphicFrameLocks noChangeAspect="1"/>
          </p:cNvGraphicFramePr>
          <p:nvPr/>
        </p:nvGraphicFramePr>
        <p:xfrm>
          <a:off x="7789863" y="2897188"/>
          <a:ext cx="3667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公式" r:id="rId11" imgW="444500" imgH="393700" progId="Equation.3">
                  <p:embed/>
                </p:oleObj>
              </mc:Choice>
              <mc:Fallback>
                <p:oleObj name="公式" r:id="rId11" imgW="444500" imgH="393700" progId="Equation.3">
                  <p:embed/>
                  <p:pic>
                    <p:nvPicPr>
                      <p:cNvPr id="0" name="图片 43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2897188"/>
                        <a:ext cx="3667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05" name="Oval 81"/>
          <p:cNvSpPr>
            <a:spLocks noChangeArrowheads="1"/>
          </p:cNvSpPr>
          <p:nvPr/>
        </p:nvSpPr>
        <p:spPr bwMode="auto">
          <a:xfrm>
            <a:off x="7927975" y="1550988"/>
            <a:ext cx="1181100" cy="1181100"/>
          </a:xfrm>
          <a:prstGeom prst="ellipse">
            <a:avLst/>
          </a:prstGeom>
          <a:noFill/>
          <a:ln w="41275">
            <a:solidFill>
              <a:srgbClr val="3399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7906" name="Oval 82"/>
          <p:cNvSpPr>
            <a:spLocks noChangeArrowheads="1"/>
          </p:cNvSpPr>
          <p:nvPr/>
        </p:nvSpPr>
        <p:spPr bwMode="auto">
          <a:xfrm>
            <a:off x="7851775" y="331788"/>
            <a:ext cx="1181100" cy="1181100"/>
          </a:xfrm>
          <a:prstGeom prst="ellipse">
            <a:avLst/>
          </a:prstGeom>
          <a:noFill/>
          <a:ln w="41275">
            <a:solidFill>
              <a:srgbClr val="3399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77907" name="Group 83"/>
          <p:cNvGrpSpPr/>
          <p:nvPr/>
        </p:nvGrpSpPr>
        <p:grpSpPr bwMode="auto">
          <a:xfrm>
            <a:off x="8004175" y="1855788"/>
            <a:ext cx="304800" cy="304800"/>
            <a:chOff x="1584" y="2400"/>
            <a:chExt cx="192" cy="192"/>
          </a:xfrm>
        </p:grpSpPr>
        <p:sp>
          <p:nvSpPr>
            <p:cNvPr id="105600" name="Oval 84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01" name="Line 85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10" name="Group 86"/>
          <p:cNvGrpSpPr/>
          <p:nvPr/>
        </p:nvGrpSpPr>
        <p:grpSpPr bwMode="auto">
          <a:xfrm>
            <a:off x="8004175" y="2160588"/>
            <a:ext cx="304800" cy="304800"/>
            <a:chOff x="1584" y="2400"/>
            <a:chExt cx="192" cy="192"/>
          </a:xfrm>
        </p:grpSpPr>
        <p:sp>
          <p:nvSpPr>
            <p:cNvPr id="105598" name="Oval 87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99" name="Line 88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13" name="Group 89"/>
          <p:cNvGrpSpPr/>
          <p:nvPr/>
        </p:nvGrpSpPr>
        <p:grpSpPr bwMode="auto">
          <a:xfrm>
            <a:off x="8232775" y="2389188"/>
            <a:ext cx="304800" cy="304800"/>
            <a:chOff x="1584" y="2400"/>
            <a:chExt cx="192" cy="192"/>
          </a:xfrm>
        </p:grpSpPr>
        <p:sp>
          <p:nvSpPr>
            <p:cNvPr id="105596" name="Oval 90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97" name="Line 91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16" name="Group 92"/>
          <p:cNvGrpSpPr/>
          <p:nvPr/>
        </p:nvGrpSpPr>
        <p:grpSpPr bwMode="auto">
          <a:xfrm>
            <a:off x="8537575" y="2389188"/>
            <a:ext cx="304800" cy="304800"/>
            <a:chOff x="1584" y="2400"/>
            <a:chExt cx="192" cy="192"/>
          </a:xfrm>
        </p:grpSpPr>
        <p:sp>
          <p:nvSpPr>
            <p:cNvPr id="105594" name="Oval 93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95" name="Line 94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19" name="Group 95"/>
          <p:cNvGrpSpPr/>
          <p:nvPr/>
        </p:nvGrpSpPr>
        <p:grpSpPr bwMode="auto">
          <a:xfrm>
            <a:off x="8766175" y="2160588"/>
            <a:ext cx="304800" cy="304800"/>
            <a:chOff x="1584" y="2400"/>
            <a:chExt cx="192" cy="192"/>
          </a:xfrm>
        </p:grpSpPr>
        <p:sp>
          <p:nvSpPr>
            <p:cNvPr id="105592" name="Oval 96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93" name="Line 97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22" name="Group 98"/>
          <p:cNvGrpSpPr/>
          <p:nvPr/>
        </p:nvGrpSpPr>
        <p:grpSpPr bwMode="auto">
          <a:xfrm>
            <a:off x="8766175" y="1855788"/>
            <a:ext cx="304800" cy="304800"/>
            <a:chOff x="1584" y="2400"/>
            <a:chExt cx="192" cy="192"/>
          </a:xfrm>
        </p:grpSpPr>
        <p:sp>
          <p:nvSpPr>
            <p:cNvPr id="105590" name="Oval 99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91" name="Line 100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25" name="Group 101"/>
          <p:cNvGrpSpPr/>
          <p:nvPr/>
        </p:nvGrpSpPr>
        <p:grpSpPr bwMode="auto">
          <a:xfrm>
            <a:off x="8537575" y="1627188"/>
            <a:ext cx="304800" cy="304800"/>
            <a:chOff x="1584" y="2400"/>
            <a:chExt cx="192" cy="192"/>
          </a:xfrm>
        </p:grpSpPr>
        <p:sp>
          <p:nvSpPr>
            <p:cNvPr id="105588" name="Oval 102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89" name="Line 103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28" name="Group 104"/>
          <p:cNvGrpSpPr/>
          <p:nvPr/>
        </p:nvGrpSpPr>
        <p:grpSpPr bwMode="auto">
          <a:xfrm>
            <a:off x="8232775" y="1627188"/>
            <a:ext cx="304800" cy="304800"/>
            <a:chOff x="1584" y="2400"/>
            <a:chExt cx="192" cy="192"/>
          </a:xfrm>
        </p:grpSpPr>
        <p:sp>
          <p:nvSpPr>
            <p:cNvPr id="105586" name="Oval 105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87" name="Line 106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31" name="Group 107"/>
          <p:cNvGrpSpPr/>
          <p:nvPr/>
        </p:nvGrpSpPr>
        <p:grpSpPr bwMode="auto">
          <a:xfrm>
            <a:off x="8308975" y="1931988"/>
            <a:ext cx="304800" cy="304800"/>
            <a:chOff x="1584" y="2400"/>
            <a:chExt cx="192" cy="192"/>
          </a:xfrm>
        </p:grpSpPr>
        <p:sp>
          <p:nvSpPr>
            <p:cNvPr id="105584" name="Oval 108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85" name="Line 109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34" name="Group 110"/>
          <p:cNvGrpSpPr/>
          <p:nvPr/>
        </p:nvGrpSpPr>
        <p:grpSpPr bwMode="auto">
          <a:xfrm>
            <a:off x="8461375" y="2160588"/>
            <a:ext cx="304800" cy="304800"/>
            <a:chOff x="1584" y="2400"/>
            <a:chExt cx="192" cy="192"/>
          </a:xfrm>
        </p:grpSpPr>
        <p:sp>
          <p:nvSpPr>
            <p:cNvPr id="105582" name="Oval 111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83" name="Line 112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55" name="Group 131"/>
          <p:cNvGrpSpPr/>
          <p:nvPr/>
        </p:nvGrpSpPr>
        <p:grpSpPr bwMode="auto">
          <a:xfrm>
            <a:off x="5326063" y="2998788"/>
            <a:ext cx="2362200" cy="0"/>
            <a:chOff x="3408" y="1776"/>
            <a:chExt cx="1488" cy="0"/>
          </a:xfrm>
        </p:grpSpPr>
        <p:sp>
          <p:nvSpPr>
            <p:cNvPr id="105580" name="Line 132"/>
            <p:cNvSpPr>
              <a:spLocks noChangeShapeType="1"/>
            </p:cNvSpPr>
            <p:nvPr/>
          </p:nvSpPr>
          <p:spPr bwMode="auto">
            <a:xfrm>
              <a:off x="3408" y="1776"/>
              <a:ext cx="12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81" name="Freeform 133"/>
            <p:cNvSpPr/>
            <p:nvPr/>
          </p:nvSpPr>
          <p:spPr bwMode="auto">
            <a:xfrm rot="5321072">
              <a:off x="4750" y="1630"/>
              <a:ext cx="0" cy="292"/>
            </a:xfrm>
            <a:custGeom>
              <a:avLst/>
              <a:gdLst>
                <a:gd name="T0" fmla="*/ 0 w 1"/>
                <a:gd name="T1" fmla="*/ 137 h 376"/>
                <a:gd name="T2" fmla="*/ 0 w 1"/>
                <a:gd name="T3" fmla="*/ 0 h 3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76">
                  <a:moveTo>
                    <a:pt x="0" y="376"/>
                  </a:moveTo>
                  <a:lnTo>
                    <a:pt x="0" y="0"/>
                  </a:ln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958" name="AutoShape 134"/>
          <p:cNvSpPr>
            <a:spLocks noChangeArrowheads="1"/>
          </p:cNvSpPr>
          <p:nvPr/>
        </p:nvSpPr>
        <p:spPr bwMode="auto">
          <a:xfrm>
            <a:off x="5849938" y="692150"/>
            <a:ext cx="1817687" cy="533400"/>
          </a:xfrm>
          <a:prstGeom prst="wedgeRectCallout">
            <a:avLst>
              <a:gd name="adj1" fmla="val 66819"/>
              <a:gd name="adj2" fmla="val -8037"/>
            </a:avLst>
          </a:prstGeom>
          <a:solidFill>
            <a:srgbClr val="D5FF5D">
              <a:alpha val="45882"/>
            </a:srgbClr>
          </a:solidFill>
          <a:ln w="9525">
            <a:solidFill>
              <a:srgbClr val="CC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磁化面电流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7959" name="Group 135"/>
          <p:cNvGrpSpPr/>
          <p:nvPr/>
        </p:nvGrpSpPr>
        <p:grpSpPr bwMode="auto">
          <a:xfrm>
            <a:off x="7993063" y="2784475"/>
            <a:ext cx="800100" cy="519113"/>
            <a:chOff x="5088" y="1641"/>
            <a:chExt cx="504" cy="327"/>
          </a:xfrm>
        </p:grpSpPr>
        <p:sp>
          <p:nvSpPr>
            <p:cNvPr id="105578" name="Text Box 136"/>
            <p:cNvSpPr txBox="1">
              <a:spLocks noChangeArrowheads="1"/>
            </p:cNvSpPr>
            <p:nvPr/>
          </p:nvSpPr>
          <p:spPr bwMode="auto">
            <a:xfrm>
              <a:off x="5088" y="1641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3366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∥</a:t>
              </a:r>
              <a:endParaRPr kumimoji="1" lang="zh-CN" altLang="en-US" sz="2800" b="1">
                <a:solidFill>
                  <a:srgbClr val="3366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5579" name="Object 137"/>
            <p:cNvGraphicFramePr>
              <a:graphicFrameLocks noChangeAspect="1"/>
            </p:cNvGraphicFramePr>
            <p:nvPr/>
          </p:nvGraphicFramePr>
          <p:xfrm>
            <a:off x="5359" y="1688"/>
            <a:ext cx="2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9" name="公式" r:id="rId13" imgW="368300" imgH="419100" progId="Equation.3">
                    <p:embed/>
                  </p:oleObj>
                </mc:Choice>
                <mc:Fallback>
                  <p:oleObj name="公式" r:id="rId13" imgW="368300" imgH="419100" progId="Equation.3">
                    <p:embed/>
                    <p:pic>
                      <p:nvPicPr>
                        <p:cNvPr id="0" name="图片 43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" y="1688"/>
                          <a:ext cx="2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964" name="Group 140"/>
          <p:cNvGrpSpPr/>
          <p:nvPr/>
        </p:nvGrpSpPr>
        <p:grpSpPr bwMode="auto">
          <a:xfrm>
            <a:off x="5343525" y="1289050"/>
            <a:ext cx="1655763" cy="431800"/>
            <a:chOff x="3243" y="2886"/>
            <a:chExt cx="1043" cy="272"/>
          </a:xfrm>
        </p:grpSpPr>
        <p:graphicFrame>
          <p:nvGraphicFramePr>
            <p:cNvPr id="105576" name="Object 120"/>
            <p:cNvGraphicFramePr>
              <a:graphicFrameLocks noChangeAspect="1"/>
            </p:cNvGraphicFramePr>
            <p:nvPr/>
          </p:nvGraphicFramePr>
          <p:xfrm>
            <a:off x="3651" y="2886"/>
            <a:ext cx="23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0" name="公式" r:id="rId14" imgW="368300" imgH="419100" progId="Equation.3">
                    <p:embed/>
                  </p:oleObj>
                </mc:Choice>
                <mc:Fallback>
                  <p:oleObj name="公式" r:id="rId14" imgW="368300" imgH="419100" progId="Equation.3">
                    <p:embed/>
                    <p:pic>
                      <p:nvPicPr>
                        <p:cNvPr id="0" name="图片 43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886"/>
                          <a:ext cx="23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77" name="Line 139"/>
            <p:cNvSpPr>
              <a:spLocks noChangeShapeType="1"/>
            </p:cNvSpPr>
            <p:nvPr/>
          </p:nvSpPr>
          <p:spPr bwMode="auto">
            <a:xfrm>
              <a:off x="3243" y="3158"/>
              <a:ext cx="104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966" name="Group 142"/>
          <p:cNvGrpSpPr/>
          <p:nvPr/>
        </p:nvGrpSpPr>
        <p:grpSpPr bwMode="auto">
          <a:xfrm>
            <a:off x="7945438" y="414338"/>
            <a:ext cx="1011237" cy="1009650"/>
            <a:chOff x="3851" y="2568"/>
            <a:chExt cx="637" cy="636"/>
          </a:xfrm>
        </p:grpSpPr>
        <p:sp>
          <p:nvSpPr>
            <p:cNvPr id="105573" name="Oval 114"/>
            <p:cNvSpPr>
              <a:spLocks noChangeArrowheads="1"/>
            </p:cNvSpPr>
            <p:nvPr/>
          </p:nvSpPr>
          <p:spPr bwMode="auto">
            <a:xfrm>
              <a:off x="3851" y="2568"/>
              <a:ext cx="637" cy="636"/>
            </a:xfrm>
            <a:prstGeom prst="ellipse">
              <a:avLst/>
            </a:prstGeom>
            <a:noFill/>
            <a:ln w="4127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05574" name="Object 115"/>
            <p:cNvGraphicFramePr>
              <a:graphicFrameLocks noChangeAspect="1"/>
            </p:cNvGraphicFramePr>
            <p:nvPr/>
          </p:nvGraphicFramePr>
          <p:xfrm>
            <a:off x="3884" y="2659"/>
            <a:ext cx="27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1" name="公式" r:id="rId15" imgW="165100" imgH="165100" progId="Equation.3">
                    <p:embed/>
                  </p:oleObj>
                </mc:Choice>
                <mc:Fallback>
                  <p:oleObj name="公式" r:id="rId15" imgW="165100" imgH="165100" progId="Equation.3">
                    <p:embed/>
                    <p:pic>
                      <p:nvPicPr>
                        <p:cNvPr id="0" name="图片 43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659"/>
                          <a:ext cx="27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99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75" name="Arc 141"/>
            <p:cNvSpPr/>
            <p:nvPr/>
          </p:nvSpPr>
          <p:spPr bwMode="auto">
            <a:xfrm rot="120000">
              <a:off x="3865" y="2627"/>
              <a:ext cx="319" cy="247"/>
            </a:xfrm>
            <a:custGeom>
              <a:avLst/>
              <a:gdLst>
                <a:gd name="T0" fmla="*/ 0 w 21578"/>
                <a:gd name="T1" fmla="*/ 0 h 16722"/>
                <a:gd name="T2" fmla="*/ 0 w 21578"/>
                <a:gd name="T3" fmla="*/ 0 h 16722"/>
                <a:gd name="T4" fmla="*/ 0 w 21578"/>
                <a:gd name="T5" fmla="*/ 0 h 167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8" h="16722" fill="none" extrusionOk="0">
                  <a:moveTo>
                    <a:pt x="-1" y="15748"/>
                  </a:moveTo>
                  <a:cubicBezTo>
                    <a:pt x="276" y="9614"/>
                    <a:pt x="3151" y="3887"/>
                    <a:pt x="7905" y="0"/>
                  </a:cubicBezTo>
                </a:path>
                <a:path w="21578" h="16722" stroke="0" extrusionOk="0">
                  <a:moveTo>
                    <a:pt x="-1" y="15748"/>
                  </a:moveTo>
                  <a:cubicBezTo>
                    <a:pt x="276" y="9614"/>
                    <a:pt x="3151" y="3887"/>
                    <a:pt x="7905" y="0"/>
                  </a:cubicBezTo>
                  <a:lnTo>
                    <a:pt x="21578" y="16722"/>
                  </a:lnTo>
                  <a:lnTo>
                    <a:pt x="-1" y="15748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miter lim="800000"/>
              <a:head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969" name="Text Box 145"/>
          <p:cNvSpPr txBox="1">
            <a:spLocks noChangeArrowheads="1"/>
          </p:cNvSpPr>
          <p:nvPr/>
        </p:nvSpPr>
        <p:spPr bwMode="auto">
          <a:xfrm>
            <a:off x="304800" y="29337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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强，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7970" name="Object 146"/>
          <p:cNvGraphicFramePr>
            <a:graphicFrameLocks noChangeAspect="1"/>
          </p:cNvGraphicFramePr>
          <p:nvPr/>
        </p:nvGraphicFramePr>
        <p:xfrm>
          <a:off x="1692275" y="2997200"/>
          <a:ext cx="2159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2" name="公式" r:id="rId17" imgW="2832100" imgH="508000" progId="Equation.3">
                  <p:embed/>
                </p:oleObj>
              </mc:Choice>
              <mc:Fallback>
                <p:oleObj name="公式" r:id="rId17" imgW="2832100" imgH="508000" progId="Equation.3">
                  <p:embed/>
                  <p:pic>
                    <p:nvPicPr>
                      <p:cNvPr id="0" name="图片 43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97200"/>
                        <a:ext cx="2159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71" name="Text Box 147"/>
          <p:cNvSpPr txBox="1">
            <a:spLocks noChangeArrowheads="1"/>
          </p:cNvSpPr>
          <p:nvPr/>
        </p:nvSpPr>
        <p:spPr bwMode="auto">
          <a:xfrm>
            <a:off x="228600" y="34290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磁化面电流越大，介质的磁化程度越高。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972" name="Text Box 148"/>
          <p:cNvSpPr txBox="1">
            <a:spLocks noChangeArrowheads="1"/>
          </p:cNvSpPr>
          <p:nvPr/>
        </p:nvSpPr>
        <p:spPr bwMode="auto">
          <a:xfrm>
            <a:off x="533400" y="38862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产生与外磁场同向的附加磁场，使磁场增强。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973" name="Text Box 149"/>
          <p:cNvSpPr txBox="1">
            <a:spLocks noChangeArrowheads="1"/>
          </p:cNvSpPr>
          <p:nvPr/>
        </p:nvSpPr>
        <p:spPr bwMode="auto">
          <a:xfrm>
            <a:off x="74091" y="4343400"/>
            <a:ext cx="5434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抗磁性：每个分子固有磁距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7974" name="Object 150"/>
          <p:cNvGraphicFramePr>
            <a:graphicFrameLocks noChangeAspect="1"/>
          </p:cNvGraphicFramePr>
          <p:nvPr/>
        </p:nvGraphicFramePr>
        <p:xfrm>
          <a:off x="5219700" y="4264025"/>
          <a:ext cx="10810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3" name="Equation" r:id="rId19" imgW="571500" imgH="254000" progId="Equation.3">
                  <p:embed/>
                </p:oleObj>
              </mc:Choice>
              <mc:Fallback>
                <p:oleObj name="Equation" r:id="rId19" imgW="571500" imgH="254000" progId="Equation.3">
                  <p:embed/>
                  <p:pic>
                    <p:nvPicPr>
                      <p:cNvPr id="0" name="图片 43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64025"/>
                        <a:ext cx="10810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75" name="Text Box 151"/>
          <p:cNvSpPr txBox="1">
            <a:spLocks noChangeArrowheads="1"/>
          </p:cNvSpPr>
          <p:nvPr/>
        </p:nvSpPr>
        <p:spPr bwMode="auto">
          <a:xfrm>
            <a:off x="304800" y="4800600"/>
            <a:ext cx="533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在外场中生成与磁场反向的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附加磁矩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感应磁矩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7976" name="Object 152"/>
          <p:cNvGraphicFramePr>
            <a:graphicFrameLocks noChangeAspect="1"/>
          </p:cNvGraphicFramePr>
          <p:nvPr/>
        </p:nvGraphicFramePr>
        <p:xfrm>
          <a:off x="3200400" y="5219700"/>
          <a:ext cx="790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4" name="Equation" r:id="rId21" imgW="342900" imgH="254000" progId="Equation.3">
                  <p:embed/>
                </p:oleObj>
              </mc:Choice>
              <mc:Fallback>
                <p:oleObj name="Equation" r:id="rId21" imgW="342900" imgH="254000" progId="Equation.3">
                  <p:embed/>
                  <p:pic>
                    <p:nvPicPr>
                      <p:cNvPr id="0" name="图片 43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19700"/>
                        <a:ext cx="7905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77" name="Rectangle 153"/>
          <p:cNvSpPr>
            <a:spLocks noChangeArrowheads="1"/>
          </p:cNvSpPr>
          <p:nvPr/>
        </p:nvSpPr>
        <p:spPr bwMode="auto">
          <a:xfrm>
            <a:off x="6372225" y="4941888"/>
            <a:ext cx="1676400" cy="609600"/>
          </a:xfrm>
          <a:prstGeom prst="rect">
            <a:avLst/>
          </a:prstGeom>
          <a:solidFill>
            <a:srgbClr val="CCCCFF"/>
          </a:solidFill>
          <a:ln w="9525">
            <a:solidFill>
              <a:srgbClr val="6600CC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7978" name="Line 154"/>
          <p:cNvSpPr>
            <a:spLocks noChangeShapeType="1"/>
          </p:cNvSpPr>
          <p:nvPr/>
        </p:nvSpPr>
        <p:spPr bwMode="auto">
          <a:xfrm flipV="1">
            <a:off x="6219825" y="5627688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77979" name="Object 155"/>
          <p:cNvGraphicFramePr>
            <a:graphicFrameLocks noChangeAspect="1"/>
          </p:cNvGraphicFramePr>
          <p:nvPr/>
        </p:nvGraphicFramePr>
        <p:xfrm>
          <a:off x="8161338" y="5272088"/>
          <a:ext cx="3683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5" name="公式" r:id="rId23" imgW="368300" imgH="419100" progId="Equation.3">
                  <p:embed/>
                </p:oleObj>
              </mc:Choice>
              <mc:Fallback>
                <p:oleObj name="公式" r:id="rId23" imgW="368300" imgH="419100" progId="Equation.3">
                  <p:embed/>
                  <p:pic>
                    <p:nvPicPr>
                      <p:cNvPr id="0" name="图片 43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38" y="5272088"/>
                        <a:ext cx="3683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980" name="Group 156"/>
          <p:cNvGrpSpPr/>
          <p:nvPr/>
        </p:nvGrpSpPr>
        <p:grpSpPr bwMode="auto">
          <a:xfrm>
            <a:off x="6442075" y="4941888"/>
            <a:ext cx="381000" cy="533400"/>
            <a:chOff x="3692" y="3792"/>
            <a:chExt cx="240" cy="336"/>
          </a:xfrm>
        </p:grpSpPr>
        <p:grpSp>
          <p:nvGrpSpPr>
            <p:cNvPr id="105567" name="Group 157"/>
            <p:cNvGrpSpPr/>
            <p:nvPr/>
          </p:nvGrpSpPr>
          <p:grpSpPr bwMode="auto">
            <a:xfrm rot="17894606" flipH="1">
              <a:off x="3764" y="3960"/>
              <a:ext cx="144" cy="192"/>
              <a:chOff x="3452" y="672"/>
              <a:chExt cx="240" cy="212"/>
            </a:xfrm>
          </p:grpSpPr>
          <p:sp>
            <p:nvSpPr>
              <p:cNvPr id="105571" name="Oval 158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2" name="Line 159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68" name="Group 160"/>
            <p:cNvGrpSpPr/>
            <p:nvPr/>
          </p:nvGrpSpPr>
          <p:grpSpPr bwMode="auto">
            <a:xfrm rot="17894606" flipH="1">
              <a:off x="3716" y="3768"/>
              <a:ext cx="144" cy="192"/>
              <a:chOff x="3452" y="672"/>
              <a:chExt cx="240" cy="212"/>
            </a:xfrm>
          </p:grpSpPr>
          <p:sp>
            <p:nvSpPr>
              <p:cNvPr id="105569" name="Oval 161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0" name="Line 162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7987" name="Group 163"/>
          <p:cNvGrpSpPr/>
          <p:nvPr/>
        </p:nvGrpSpPr>
        <p:grpSpPr bwMode="auto">
          <a:xfrm>
            <a:off x="6823075" y="4941888"/>
            <a:ext cx="381000" cy="533400"/>
            <a:chOff x="3932" y="3792"/>
            <a:chExt cx="240" cy="336"/>
          </a:xfrm>
        </p:grpSpPr>
        <p:grpSp>
          <p:nvGrpSpPr>
            <p:cNvPr id="105561" name="Group 164"/>
            <p:cNvGrpSpPr/>
            <p:nvPr/>
          </p:nvGrpSpPr>
          <p:grpSpPr bwMode="auto">
            <a:xfrm rot="17894606" flipH="1">
              <a:off x="3956" y="3768"/>
              <a:ext cx="144" cy="192"/>
              <a:chOff x="3452" y="672"/>
              <a:chExt cx="240" cy="212"/>
            </a:xfrm>
          </p:grpSpPr>
          <p:sp>
            <p:nvSpPr>
              <p:cNvPr id="105565" name="Oval 165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6" name="Line 166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62" name="Group 167"/>
            <p:cNvGrpSpPr/>
            <p:nvPr/>
          </p:nvGrpSpPr>
          <p:grpSpPr bwMode="auto">
            <a:xfrm rot="17894606" flipH="1">
              <a:off x="4004" y="3960"/>
              <a:ext cx="144" cy="192"/>
              <a:chOff x="3452" y="672"/>
              <a:chExt cx="240" cy="212"/>
            </a:xfrm>
          </p:grpSpPr>
          <p:sp>
            <p:nvSpPr>
              <p:cNvPr id="105563" name="Oval 168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4" name="Line 169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7994" name="Group 170"/>
          <p:cNvGrpSpPr/>
          <p:nvPr/>
        </p:nvGrpSpPr>
        <p:grpSpPr bwMode="auto">
          <a:xfrm>
            <a:off x="7127875" y="4941888"/>
            <a:ext cx="381000" cy="533400"/>
            <a:chOff x="4124" y="3792"/>
            <a:chExt cx="240" cy="336"/>
          </a:xfrm>
        </p:grpSpPr>
        <p:grpSp>
          <p:nvGrpSpPr>
            <p:cNvPr id="105555" name="Group 171"/>
            <p:cNvGrpSpPr/>
            <p:nvPr/>
          </p:nvGrpSpPr>
          <p:grpSpPr bwMode="auto">
            <a:xfrm rot="17894606" flipH="1">
              <a:off x="4148" y="3768"/>
              <a:ext cx="144" cy="192"/>
              <a:chOff x="3452" y="672"/>
              <a:chExt cx="240" cy="212"/>
            </a:xfrm>
          </p:grpSpPr>
          <p:sp>
            <p:nvSpPr>
              <p:cNvPr id="105559" name="Oval 172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0" name="Line 173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56" name="Group 174"/>
            <p:cNvGrpSpPr/>
            <p:nvPr/>
          </p:nvGrpSpPr>
          <p:grpSpPr bwMode="auto">
            <a:xfrm rot="17894606" flipH="1">
              <a:off x="4196" y="3960"/>
              <a:ext cx="144" cy="192"/>
              <a:chOff x="3452" y="672"/>
              <a:chExt cx="240" cy="212"/>
            </a:xfrm>
          </p:grpSpPr>
          <p:sp>
            <p:nvSpPr>
              <p:cNvPr id="105557" name="Oval 175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8" name="Line 176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8001" name="Group 177"/>
          <p:cNvGrpSpPr/>
          <p:nvPr/>
        </p:nvGrpSpPr>
        <p:grpSpPr bwMode="auto">
          <a:xfrm>
            <a:off x="7432675" y="4941888"/>
            <a:ext cx="381000" cy="533400"/>
            <a:chOff x="4316" y="3792"/>
            <a:chExt cx="240" cy="336"/>
          </a:xfrm>
        </p:grpSpPr>
        <p:grpSp>
          <p:nvGrpSpPr>
            <p:cNvPr id="105549" name="Group 178"/>
            <p:cNvGrpSpPr/>
            <p:nvPr/>
          </p:nvGrpSpPr>
          <p:grpSpPr bwMode="auto">
            <a:xfrm rot="17894606" flipH="1">
              <a:off x="4340" y="3768"/>
              <a:ext cx="144" cy="192"/>
              <a:chOff x="3452" y="672"/>
              <a:chExt cx="240" cy="212"/>
            </a:xfrm>
          </p:grpSpPr>
          <p:sp>
            <p:nvSpPr>
              <p:cNvPr id="105553" name="Oval 179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4" name="Line 180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50" name="Group 181"/>
            <p:cNvGrpSpPr/>
            <p:nvPr/>
          </p:nvGrpSpPr>
          <p:grpSpPr bwMode="auto">
            <a:xfrm rot="17894606" flipH="1">
              <a:off x="4388" y="3960"/>
              <a:ext cx="144" cy="192"/>
              <a:chOff x="3452" y="672"/>
              <a:chExt cx="240" cy="212"/>
            </a:xfrm>
          </p:grpSpPr>
          <p:sp>
            <p:nvSpPr>
              <p:cNvPr id="105551" name="Oval 182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2" name="Line 183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8008" name="Line 184"/>
          <p:cNvSpPr>
            <a:spLocks noChangeShapeType="1"/>
          </p:cNvSpPr>
          <p:nvPr/>
        </p:nvSpPr>
        <p:spPr bwMode="auto">
          <a:xfrm flipH="1">
            <a:off x="6448425" y="5246688"/>
            <a:ext cx="1454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78009" name="Object 185"/>
          <p:cNvGraphicFramePr>
            <a:graphicFrameLocks noChangeAspect="1"/>
          </p:cNvGraphicFramePr>
          <p:nvPr/>
        </p:nvGraphicFramePr>
        <p:xfrm>
          <a:off x="5935663" y="5075238"/>
          <a:ext cx="3667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6" name="公式" r:id="rId25" imgW="444500" imgH="393700" progId="Equation.3">
                  <p:embed/>
                </p:oleObj>
              </mc:Choice>
              <mc:Fallback>
                <p:oleObj name="公式" r:id="rId25" imgW="444500" imgH="393700" progId="Equation.3">
                  <p:embed/>
                  <p:pic>
                    <p:nvPicPr>
                      <p:cNvPr id="0" name="图片 43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5075238"/>
                        <a:ext cx="3667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10" name="Text Box 186"/>
          <p:cNvSpPr txBox="1">
            <a:spLocks noChangeArrowheads="1"/>
          </p:cNvSpPr>
          <p:nvPr/>
        </p:nvSpPr>
        <p:spPr bwMode="auto">
          <a:xfrm>
            <a:off x="303691" y="6222255"/>
            <a:ext cx="750866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产生与外磁场反向的附加磁场，使磁场减弱。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8011" name="Group 187"/>
          <p:cNvGrpSpPr/>
          <p:nvPr/>
        </p:nvGrpSpPr>
        <p:grpSpPr bwMode="auto">
          <a:xfrm>
            <a:off x="228600" y="5638800"/>
            <a:ext cx="3429000" cy="576263"/>
            <a:chOff x="192" y="3552"/>
            <a:chExt cx="2160" cy="363"/>
          </a:xfrm>
        </p:grpSpPr>
        <p:sp>
          <p:nvSpPr>
            <p:cNvPr id="105547" name="Text Box 188"/>
            <p:cNvSpPr txBox="1">
              <a:spLocks noChangeArrowheads="1"/>
            </p:cNvSpPr>
            <p:nvPr/>
          </p:nvSpPr>
          <p:spPr bwMode="auto">
            <a:xfrm>
              <a:off x="192" y="3552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强，      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。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5548" name="Object 189"/>
            <p:cNvGraphicFramePr>
              <a:graphicFrameLocks noChangeAspect="1"/>
            </p:cNvGraphicFramePr>
            <p:nvPr/>
          </p:nvGraphicFramePr>
          <p:xfrm>
            <a:off x="1008" y="3552"/>
            <a:ext cx="49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7" name="Equation" r:id="rId27" imgW="342900" imgH="254000" progId="Equation.3">
                    <p:embed/>
                  </p:oleObj>
                </mc:Choice>
                <mc:Fallback>
                  <p:oleObj name="Equation" r:id="rId27" imgW="342900" imgH="254000" progId="Equation.3">
                    <p:embed/>
                    <p:pic>
                      <p:nvPicPr>
                        <p:cNvPr id="0" name="图片 43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552"/>
                          <a:ext cx="49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014" name="Line 190"/>
          <p:cNvSpPr>
            <a:spLocks noChangeShapeType="1"/>
          </p:cNvSpPr>
          <p:nvPr/>
        </p:nvSpPr>
        <p:spPr bwMode="auto">
          <a:xfrm>
            <a:off x="3276600" y="5943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78015" name="Object 191"/>
          <p:cNvGraphicFramePr>
            <a:graphicFrameLocks noChangeAspect="1"/>
          </p:cNvGraphicFramePr>
          <p:nvPr/>
        </p:nvGraphicFramePr>
        <p:xfrm>
          <a:off x="3911600" y="57404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name="公式" r:id="rId29" imgW="355600" imgH="393700" progId="Equation.3">
                  <p:embed/>
                </p:oleObj>
              </mc:Choice>
              <mc:Fallback>
                <p:oleObj name="公式" r:id="rId29" imgW="355600" imgH="393700" progId="Equation.3">
                  <p:embed/>
                  <p:pic>
                    <p:nvPicPr>
                      <p:cNvPr id="0" name="图片 43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57404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16" name="Line 192"/>
          <p:cNvSpPr>
            <a:spLocks noChangeShapeType="1"/>
          </p:cNvSpPr>
          <p:nvPr/>
        </p:nvSpPr>
        <p:spPr bwMode="auto">
          <a:xfrm>
            <a:off x="4267200" y="5943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78017" name="Object 193"/>
          <p:cNvGraphicFramePr>
            <a:graphicFrameLocks noChangeAspect="1"/>
          </p:cNvGraphicFramePr>
          <p:nvPr/>
        </p:nvGraphicFramePr>
        <p:xfrm>
          <a:off x="4948238" y="5751513"/>
          <a:ext cx="3667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公式" r:id="rId31" imgW="444500" imgH="393700" progId="Equation.3">
                  <p:embed/>
                </p:oleObj>
              </mc:Choice>
              <mc:Fallback>
                <p:oleObj name="公式" r:id="rId31" imgW="444500" imgH="393700" progId="Equation.3">
                  <p:embed/>
                  <p:pic>
                    <p:nvPicPr>
                      <p:cNvPr id="0" name="图片 43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5751513"/>
                        <a:ext cx="3667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023" name="Group 199"/>
          <p:cNvGrpSpPr/>
          <p:nvPr/>
        </p:nvGrpSpPr>
        <p:grpSpPr bwMode="auto">
          <a:xfrm>
            <a:off x="5322888" y="5627688"/>
            <a:ext cx="1243012" cy="563562"/>
            <a:chOff x="4721" y="3724"/>
            <a:chExt cx="783" cy="355"/>
          </a:xfrm>
        </p:grpSpPr>
        <p:sp>
          <p:nvSpPr>
            <p:cNvPr id="105543" name="Text Box 195"/>
            <p:cNvSpPr txBox="1">
              <a:spLocks noChangeArrowheads="1"/>
            </p:cNvSpPr>
            <p:nvPr/>
          </p:nvSpPr>
          <p:spPr bwMode="auto">
            <a:xfrm>
              <a:off x="4721" y="372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endPara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5544" name="Object 196"/>
            <p:cNvGraphicFramePr>
              <a:graphicFrameLocks noChangeAspect="1"/>
            </p:cNvGraphicFramePr>
            <p:nvPr/>
          </p:nvGraphicFramePr>
          <p:xfrm>
            <a:off x="5118" y="3808"/>
            <a:ext cx="2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0" name="公式" r:id="rId33" imgW="444500" imgH="508000" progId="Equation.3">
                    <p:embed/>
                  </p:oleObj>
                </mc:Choice>
                <mc:Fallback>
                  <p:oleObj name="公式" r:id="rId33" imgW="444500" imgH="508000" progId="Equation.3">
                    <p:embed/>
                    <p:pic>
                      <p:nvPicPr>
                        <p:cNvPr id="0" name="图片 43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8" y="3808"/>
                          <a:ext cx="2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45" name="Text Box 197"/>
            <p:cNvSpPr txBox="1">
              <a:spLocks noChangeArrowheads="1"/>
            </p:cNvSpPr>
            <p:nvPr/>
          </p:nvSpPr>
          <p:spPr bwMode="auto">
            <a:xfrm>
              <a:off x="5018" y="3731"/>
              <a:ext cx="4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546" name="Text Box 195"/>
            <p:cNvSpPr txBox="1">
              <a:spLocks noChangeArrowheads="1"/>
            </p:cNvSpPr>
            <p:nvPr/>
          </p:nvSpPr>
          <p:spPr bwMode="auto">
            <a:xfrm>
              <a:off x="5261" y="3749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↓</a:t>
              </a:r>
              <a:endPara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78022" name="Object 198"/>
          <p:cNvGraphicFramePr>
            <a:graphicFrameLocks noChangeAspect="1"/>
          </p:cNvGraphicFramePr>
          <p:nvPr/>
        </p:nvGraphicFramePr>
        <p:xfrm>
          <a:off x="2590800" y="5638800"/>
          <a:ext cx="790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Equation" r:id="rId35" imgW="342900" imgH="254000" progId="Equation.3">
                  <p:embed/>
                </p:oleObj>
              </mc:Choice>
              <mc:Fallback>
                <p:oleObj name="Equation" r:id="rId35" imgW="342900" imgH="254000" progId="Equation.3">
                  <p:embed/>
                  <p:pic>
                    <p:nvPicPr>
                      <p:cNvPr id="0" name="图片 43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38800"/>
                        <a:ext cx="7905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035" name="Group 211"/>
          <p:cNvGrpSpPr/>
          <p:nvPr/>
        </p:nvGrpSpPr>
        <p:grpSpPr bwMode="auto">
          <a:xfrm>
            <a:off x="5435600" y="2628900"/>
            <a:ext cx="1922463" cy="720725"/>
            <a:chOff x="3376" y="1661"/>
            <a:chExt cx="1211" cy="454"/>
          </a:xfrm>
        </p:grpSpPr>
        <p:sp>
          <p:nvSpPr>
            <p:cNvPr id="105534" name="Freeform 212"/>
            <p:cNvSpPr/>
            <p:nvPr/>
          </p:nvSpPr>
          <p:spPr bwMode="auto">
            <a:xfrm rot="5321072">
              <a:off x="4059" y="1850"/>
              <a:ext cx="403" cy="69"/>
            </a:xfrm>
            <a:custGeom>
              <a:avLst/>
              <a:gdLst>
                <a:gd name="T0" fmla="*/ 0 w 257"/>
                <a:gd name="T1" fmla="*/ 25 h 55"/>
                <a:gd name="T2" fmla="*/ 737 w 257"/>
                <a:gd name="T3" fmla="*/ 130 h 55"/>
                <a:gd name="T4" fmla="*/ 1554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>
              <a:solidFill>
                <a:srgbClr val="FF6600"/>
              </a:solidFill>
              <a:round/>
              <a:headEnd type="none" w="med" len="lg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35" name="Oval 213" descr="浅色下对角线"/>
            <p:cNvSpPr>
              <a:spLocks noChangeArrowheads="1"/>
            </p:cNvSpPr>
            <p:nvPr/>
          </p:nvSpPr>
          <p:spPr bwMode="auto">
            <a:xfrm rot="5299653">
              <a:off x="3250" y="1787"/>
              <a:ext cx="438" cy="186"/>
            </a:xfrm>
            <a:prstGeom prst="ellipse">
              <a:avLst/>
            </a:prstGeom>
            <a:noFill/>
            <a:ln w="41275">
              <a:solidFill>
                <a:srgbClr val="FF66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pattFill prst="ltDnDiag">
                    <a:fgClr>
                      <a:srgbClr val="FFFFFF"/>
                    </a:fgClr>
                    <a:bgClr>
                      <a:schemeClr val="bg1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36" name="Freeform 214"/>
            <p:cNvSpPr/>
            <p:nvPr/>
          </p:nvSpPr>
          <p:spPr bwMode="auto">
            <a:xfrm rot="5321072">
              <a:off x="3859" y="1851"/>
              <a:ext cx="403" cy="69"/>
            </a:xfrm>
            <a:custGeom>
              <a:avLst/>
              <a:gdLst>
                <a:gd name="T0" fmla="*/ 0 w 257"/>
                <a:gd name="T1" fmla="*/ 25 h 55"/>
                <a:gd name="T2" fmla="*/ 737 w 257"/>
                <a:gd name="T3" fmla="*/ 130 h 55"/>
                <a:gd name="T4" fmla="*/ 1554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>
              <a:solidFill>
                <a:srgbClr val="FF6600"/>
              </a:solidFill>
              <a:round/>
              <a:headEnd type="none" w="med" len="lg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37" name="Freeform 215"/>
            <p:cNvSpPr/>
            <p:nvPr/>
          </p:nvSpPr>
          <p:spPr bwMode="auto">
            <a:xfrm rot="5321072">
              <a:off x="3658" y="1851"/>
              <a:ext cx="403" cy="69"/>
            </a:xfrm>
            <a:custGeom>
              <a:avLst/>
              <a:gdLst>
                <a:gd name="T0" fmla="*/ 0 w 257"/>
                <a:gd name="T1" fmla="*/ 25 h 55"/>
                <a:gd name="T2" fmla="*/ 737 w 257"/>
                <a:gd name="T3" fmla="*/ 130 h 55"/>
                <a:gd name="T4" fmla="*/ 1554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>
              <a:solidFill>
                <a:srgbClr val="FF6600"/>
              </a:solidFill>
              <a:round/>
              <a:headEnd type="none" w="med" len="lg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38" name="Freeform 216"/>
            <p:cNvSpPr/>
            <p:nvPr/>
          </p:nvSpPr>
          <p:spPr bwMode="auto">
            <a:xfrm rot="5321072">
              <a:off x="3456" y="1851"/>
              <a:ext cx="403" cy="69"/>
            </a:xfrm>
            <a:custGeom>
              <a:avLst/>
              <a:gdLst>
                <a:gd name="T0" fmla="*/ 0 w 257"/>
                <a:gd name="T1" fmla="*/ 25 h 55"/>
                <a:gd name="T2" fmla="*/ 737 w 257"/>
                <a:gd name="T3" fmla="*/ 130 h 55"/>
                <a:gd name="T4" fmla="*/ 1554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>
              <a:solidFill>
                <a:srgbClr val="FF6600"/>
              </a:solidFill>
              <a:round/>
              <a:headEnd type="none" w="med" len="lg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39" name="Oval 217"/>
            <p:cNvSpPr>
              <a:spLocks noChangeArrowheads="1"/>
            </p:cNvSpPr>
            <p:nvPr/>
          </p:nvSpPr>
          <p:spPr bwMode="auto">
            <a:xfrm rot="5299653">
              <a:off x="4275" y="1795"/>
              <a:ext cx="438" cy="186"/>
            </a:xfrm>
            <a:prstGeom prst="ellipse">
              <a:avLst/>
            </a:prstGeom>
            <a:noFill/>
            <a:ln w="4127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40" name="Line 218"/>
            <p:cNvSpPr>
              <a:spLocks noChangeShapeType="1"/>
            </p:cNvSpPr>
            <p:nvPr/>
          </p:nvSpPr>
          <p:spPr bwMode="auto">
            <a:xfrm>
              <a:off x="3470" y="2115"/>
              <a:ext cx="1043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41" name="Line 219"/>
            <p:cNvSpPr>
              <a:spLocks noChangeShapeType="1"/>
            </p:cNvSpPr>
            <p:nvPr/>
          </p:nvSpPr>
          <p:spPr bwMode="auto">
            <a:xfrm>
              <a:off x="3440" y="1661"/>
              <a:ext cx="1043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42" name="Arc 220"/>
            <p:cNvSpPr/>
            <p:nvPr/>
          </p:nvSpPr>
          <p:spPr bwMode="auto">
            <a:xfrm>
              <a:off x="3379" y="1661"/>
              <a:ext cx="93" cy="432"/>
            </a:xfrm>
            <a:custGeom>
              <a:avLst/>
              <a:gdLst>
                <a:gd name="T0" fmla="*/ 0 w 21600"/>
                <a:gd name="T1" fmla="*/ 0 h 42591"/>
                <a:gd name="T2" fmla="*/ 0 w 21600"/>
                <a:gd name="T3" fmla="*/ 0 h 42591"/>
                <a:gd name="T4" fmla="*/ 0 w 21600"/>
                <a:gd name="T5" fmla="*/ 0 h 425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591" fill="none" extrusionOk="0">
                  <a:moveTo>
                    <a:pt x="17384" y="42590"/>
                  </a:moveTo>
                  <a:cubicBezTo>
                    <a:pt x="7278" y="40579"/>
                    <a:pt x="0" y="31710"/>
                    <a:pt x="0" y="21406"/>
                  </a:cubicBezTo>
                  <a:cubicBezTo>
                    <a:pt x="-1" y="10592"/>
                    <a:pt x="7996" y="1444"/>
                    <a:pt x="18713" y="-1"/>
                  </a:cubicBezTo>
                </a:path>
                <a:path w="21600" h="42591" stroke="0" extrusionOk="0">
                  <a:moveTo>
                    <a:pt x="17384" y="42590"/>
                  </a:moveTo>
                  <a:cubicBezTo>
                    <a:pt x="7278" y="40579"/>
                    <a:pt x="0" y="31710"/>
                    <a:pt x="0" y="21406"/>
                  </a:cubicBezTo>
                  <a:cubicBezTo>
                    <a:pt x="-1" y="10592"/>
                    <a:pt x="7996" y="1444"/>
                    <a:pt x="18713" y="-1"/>
                  </a:cubicBezTo>
                  <a:lnTo>
                    <a:pt x="21600" y="21406"/>
                  </a:lnTo>
                  <a:lnTo>
                    <a:pt x="17384" y="42590"/>
                  </a:lnTo>
                  <a:close/>
                </a:path>
              </a:pathLst>
            </a:custGeom>
            <a:noFill/>
            <a:ln w="41275">
              <a:solidFill>
                <a:srgbClr val="FF6600"/>
              </a:solidFill>
              <a:miter lim="800000"/>
              <a:head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75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7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7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7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7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7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7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7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7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7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8" dur="500"/>
                                        <p:tgtEl>
                                          <p:spTgt spid="7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6" dur="500"/>
                                        <p:tgtEl>
                                          <p:spTgt spid="7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2000"/>
                                        <p:tgtEl>
                                          <p:spTgt spid="7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7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7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75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8" dur="300"/>
                                        <p:tgtEl>
                                          <p:spTgt spid="7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900"/>
                            </p:stCondLst>
                            <p:childTnLst>
                              <p:par>
                                <p:cTn id="2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7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7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7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7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78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8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8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8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7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7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77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7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7" dur="500"/>
                                        <p:tgtEl>
                                          <p:spTgt spid="7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7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1" dur="500"/>
                                        <p:tgtEl>
                                          <p:spTgt spid="7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7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1" dur="500"/>
                                        <p:tgtEl>
                                          <p:spTgt spid="7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0" dur="500"/>
                                        <p:tgtEl>
                                          <p:spTgt spid="7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7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0" dur="500"/>
                                        <p:tgtEl>
                                          <p:spTgt spid="7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4" grpId="0" bldLvl="0" animBg="1"/>
      <p:bldP spid="77829" grpId="0" bldLvl="0" animBg="1" autoUpdateAnimBg="0"/>
      <p:bldP spid="77830" grpId="0" bldLvl="0" animBg="1" autoUpdateAnimBg="0"/>
      <p:bldP spid="77831" grpId="0" bldLvl="0" animBg="1" autoUpdateAnimBg="0"/>
      <p:bldP spid="77839" grpId="0" bldLvl="0" animBg="1"/>
      <p:bldP spid="77842" grpId="0" bldLvl="0" animBg="1"/>
      <p:bldP spid="77884" grpId="0" bldLvl="0" animBg="1"/>
      <p:bldP spid="77905" grpId="0" bldLvl="0" animBg="1"/>
      <p:bldP spid="77906" grpId="0" bldLvl="0" animBg="1"/>
      <p:bldP spid="77958" grpId="0" bldLvl="0" animBg="1" autoUpdateAnimBg="0"/>
      <p:bldP spid="77969" grpId="0" autoUpdateAnimBg="0"/>
      <p:bldP spid="77971" grpId="0" autoUpdateAnimBg="0"/>
      <p:bldP spid="77972" grpId="0" bldLvl="0" animBg="1" autoUpdateAnimBg="0"/>
      <p:bldP spid="77973" grpId="0" bldLvl="0" animBg="1" autoUpdateAnimBg="0"/>
      <p:bldP spid="77975" grpId="0" bldLvl="0" animBg="1" autoUpdateAnimBg="0"/>
      <p:bldP spid="77977" grpId="0" bldLvl="0" animBg="1"/>
      <p:bldP spid="77978" grpId="0" bldLvl="0" animBg="1"/>
      <p:bldP spid="78008" grpId="0" bldLvl="0" animBg="1"/>
      <p:bldP spid="78010" grpId="0" bldLvl="0" animBg="1" autoUpdateAnimBg="0"/>
      <p:bldP spid="78014" grpId="0" bldLvl="0" animBg="1"/>
      <p:bldP spid="78016" grpId="0" bldLvl="0" animBg="1"/>
    </p:bldLst>
  </p:timing>
</p:sld>
</file>

<file path=ppt/tags/tag1.xml><?xml version="1.0" encoding="utf-8"?>
<p:tagLst xmlns:p="http://schemas.openxmlformats.org/presentationml/2006/main">
  <p:tag name="COMMONDATA" val="eyJoZGlkIjoiMWEzMTY4YzgxMTkwYjBiOWEwZTU2NDVhZWNiYzcyZGYifQ=="/>
</p:tagLst>
</file>

<file path=ppt/theme/theme1.xml><?xml version="1.0" encoding="utf-8"?>
<a:theme xmlns:a="http://schemas.openxmlformats.org/drawingml/2006/main" name="12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FF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大学物理教学用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3456</Words>
  <Application>WPS 演示</Application>
  <PresentationFormat>全屏显示(4:3)</PresentationFormat>
  <Paragraphs>558</Paragraphs>
  <Slides>28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261</vt:i4>
      </vt:variant>
      <vt:variant>
        <vt:lpstr>幻灯片标题</vt:lpstr>
      </vt:variant>
      <vt:variant>
        <vt:i4>28</vt:i4>
      </vt:variant>
    </vt:vector>
  </HeadingPairs>
  <TitlesOfParts>
    <vt:vector size="307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Calibri</vt:lpstr>
      <vt:lpstr>楷体_GB2312</vt:lpstr>
      <vt:lpstr>Symbol</vt:lpstr>
      <vt:lpstr>微软雅黑</vt:lpstr>
      <vt:lpstr>Arial Unicode MS</vt:lpstr>
      <vt:lpstr>隶书</vt:lpstr>
      <vt:lpstr>12_默认设计模板</vt:lpstr>
      <vt:lpstr>7_大学物理教学用</vt:lpstr>
      <vt:lpstr>主题2</vt:lpstr>
      <vt:lpstr>13_默认设计模板</vt:lpstr>
      <vt:lpstr>1_Office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王炎:  ywang12@hust.edu.cn  大学物理答疑安排：晚上7:30-9:30 单周：周1 (西5-116)，周3 (东9-A210) 双周：周2 (西5-116)，周4 (东9-A210)   作业交接：每周五下午  公邮：phys_teaching@163.com  (physics)</dc:title>
  <dc:creator>Yan</dc:creator>
  <cp:lastModifiedBy>王炎</cp:lastModifiedBy>
  <cp:revision>28</cp:revision>
  <dcterms:created xsi:type="dcterms:W3CDTF">2016-05-13T08:36:00Z</dcterms:created>
  <dcterms:modified xsi:type="dcterms:W3CDTF">2022-09-01T09:29:43Z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08F8E8CFAF7B438BADBF8158294433B5</vt:lpwstr>
  </property>
  <property fmtid="{D5CDD505-2E9C-101B-9397-08002B2CF9AE}" pid="3" name="KSOProductBuildVer">
    <vt:lpwstr>2052-11.1.0.11365</vt:lpwstr>
  </property>
</Properties>
</file>