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wmf" ContentType="image/x-wmf"/>
  <Default Extension="emf" ContentType="image/x-e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  <p:sldMasterId id="2147483674" r:id="rId4"/>
    <p:sldMasterId id="2147483686" r:id="rId5"/>
    <p:sldMasterId id="2147483700" r:id="rId6"/>
  </p:sldMasterIdLst>
  <p:notesMasterIdLst>
    <p:notesMasterId r:id="rId12"/>
  </p:notesMasterIdLst>
  <p:sldIdLst>
    <p:sldId id="371" r:id="rId7"/>
    <p:sldId id="265" r:id="rId8"/>
    <p:sldId id="359" r:id="rId9"/>
    <p:sldId id="360" r:id="rId10"/>
    <p:sldId id="361" r:id="rId11"/>
    <p:sldId id="362" r:id="rId13"/>
    <p:sldId id="363" r:id="rId14"/>
    <p:sldId id="364" r:id="rId15"/>
    <p:sldId id="365" r:id="rId16"/>
    <p:sldId id="366" r:id="rId17"/>
    <p:sldId id="367" r:id="rId18"/>
    <p:sldId id="368" r:id="rId19"/>
    <p:sldId id="369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6" r:id="rId29"/>
    <p:sldId id="267" r:id="rId30"/>
    <p:sldId id="268" r:id="rId31"/>
    <p:sldId id="269" r:id="rId32"/>
    <p:sldId id="270" r:id="rId33"/>
  </p:sldIdLst>
  <p:sldSz cx="9144000" cy="6858000" type="screen4x3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jnDvgtr2Qk/Wsdcuanyjow==" hashData="TAQXtht24cPAsOGNXEt5bi1tsQg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05" autoAdjust="0"/>
  </p:normalViewPr>
  <p:slideViewPr>
    <p:cSldViewPr>
      <p:cViewPr varScale="1">
        <p:scale>
          <a:sx n="99" d="100"/>
          <a:sy n="99" d="100"/>
        </p:scale>
        <p:origin x="-108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7" Type="http://schemas.openxmlformats.org/officeDocument/2006/relationships/tags" Target="tags/tag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.wmf"/><Relationship Id="rId8" Type="http://schemas.openxmlformats.org/officeDocument/2006/relationships/image" Target="../media/image10.wmf"/><Relationship Id="rId7" Type="http://schemas.openxmlformats.org/officeDocument/2006/relationships/image" Target="../media/image9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emf"/><Relationship Id="rId3" Type="http://schemas.openxmlformats.org/officeDocument/2006/relationships/image" Target="../media/image5.emf"/><Relationship Id="rId2" Type="http://schemas.openxmlformats.org/officeDocument/2006/relationships/image" Target="../media/image4.wmf"/><Relationship Id="rId10" Type="http://schemas.openxmlformats.org/officeDocument/2006/relationships/image" Target="../media/image13.w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78.emf"/><Relationship Id="rId8" Type="http://schemas.openxmlformats.org/officeDocument/2006/relationships/image" Target="../media/image77.emf"/><Relationship Id="rId7" Type="http://schemas.openxmlformats.org/officeDocument/2006/relationships/image" Target="../media/image76.emf"/><Relationship Id="rId6" Type="http://schemas.openxmlformats.org/officeDocument/2006/relationships/image" Target="../media/image75.emf"/><Relationship Id="rId5" Type="http://schemas.openxmlformats.org/officeDocument/2006/relationships/image" Target="../media/image74.emf"/><Relationship Id="rId4" Type="http://schemas.openxmlformats.org/officeDocument/2006/relationships/image" Target="../media/image73.emf"/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6" Type="http://schemas.openxmlformats.org/officeDocument/2006/relationships/image" Target="../media/image85.emf"/><Relationship Id="rId15" Type="http://schemas.openxmlformats.org/officeDocument/2006/relationships/image" Target="../media/image84.emf"/><Relationship Id="rId14" Type="http://schemas.openxmlformats.org/officeDocument/2006/relationships/image" Target="../media/image83.emf"/><Relationship Id="rId13" Type="http://schemas.openxmlformats.org/officeDocument/2006/relationships/image" Target="../media/image82.emf"/><Relationship Id="rId12" Type="http://schemas.openxmlformats.org/officeDocument/2006/relationships/image" Target="../media/image81.emf"/><Relationship Id="rId11" Type="http://schemas.openxmlformats.org/officeDocument/2006/relationships/image" Target="../media/image80.emf"/><Relationship Id="rId10" Type="http://schemas.openxmlformats.org/officeDocument/2006/relationships/image" Target="../media/image79.emf"/><Relationship Id="rId1" Type="http://schemas.openxmlformats.org/officeDocument/2006/relationships/image" Target="../media/image70.emf"/></Relationships>
</file>

<file path=ppt/drawings/_rels/vmlDrawing11.vml.rels><?xml version="1.0" encoding="UTF-8" standalone="yes"?>
<Relationships xmlns="http://schemas.openxmlformats.org/package/2006/relationships"><Relationship Id="rId7" Type="http://schemas.openxmlformats.org/officeDocument/2006/relationships/image" Target="../media/image96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1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3.emf"/><Relationship Id="rId5" Type="http://schemas.openxmlformats.org/officeDocument/2006/relationships/image" Target="../media/image102.emf"/><Relationship Id="rId4" Type="http://schemas.openxmlformats.org/officeDocument/2006/relationships/image" Target="../media/image101.emf"/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image" Target="../media/image97.wmf"/></Relationships>
</file>

<file path=ppt/drawings/_rels/vmlDrawing1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7.emf"/><Relationship Id="rId3" Type="http://schemas.openxmlformats.org/officeDocument/2006/relationships/image" Target="../media/image106.e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6.emf"/><Relationship Id="rId8" Type="http://schemas.openxmlformats.org/officeDocument/2006/relationships/image" Target="../media/image115.emf"/><Relationship Id="rId7" Type="http://schemas.openxmlformats.org/officeDocument/2006/relationships/image" Target="../media/image114.emf"/><Relationship Id="rId6" Type="http://schemas.openxmlformats.org/officeDocument/2006/relationships/image" Target="../media/image113.emf"/><Relationship Id="rId5" Type="http://schemas.openxmlformats.org/officeDocument/2006/relationships/image" Target="../media/image112.emf"/><Relationship Id="rId42" Type="http://schemas.openxmlformats.org/officeDocument/2006/relationships/image" Target="../media/image149.wmf"/><Relationship Id="rId41" Type="http://schemas.openxmlformats.org/officeDocument/2006/relationships/image" Target="../media/image148.wmf"/><Relationship Id="rId40" Type="http://schemas.openxmlformats.org/officeDocument/2006/relationships/image" Target="../media/image147.wmf"/><Relationship Id="rId4" Type="http://schemas.openxmlformats.org/officeDocument/2006/relationships/image" Target="../media/image111.emf"/><Relationship Id="rId39" Type="http://schemas.openxmlformats.org/officeDocument/2006/relationships/image" Target="../media/image146.wmf"/><Relationship Id="rId38" Type="http://schemas.openxmlformats.org/officeDocument/2006/relationships/image" Target="../media/image145.emf"/><Relationship Id="rId37" Type="http://schemas.openxmlformats.org/officeDocument/2006/relationships/image" Target="../media/image144.emf"/><Relationship Id="rId36" Type="http://schemas.openxmlformats.org/officeDocument/2006/relationships/image" Target="../media/image143.emf"/><Relationship Id="rId35" Type="http://schemas.openxmlformats.org/officeDocument/2006/relationships/image" Target="../media/image142.emf"/><Relationship Id="rId34" Type="http://schemas.openxmlformats.org/officeDocument/2006/relationships/image" Target="../media/image141.wmf"/><Relationship Id="rId33" Type="http://schemas.openxmlformats.org/officeDocument/2006/relationships/image" Target="../media/image140.wmf"/><Relationship Id="rId32" Type="http://schemas.openxmlformats.org/officeDocument/2006/relationships/image" Target="../media/image139.wmf"/><Relationship Id="rId31" Type="http://schemas.openxmlformats.org/officeDocument/2006/relationships/image" Target="../media/image138.wmf"/><Relationship Id="rId30" Type="http://schemas.openxmlformats.org/officeDocument/2006/relationships/image" Target="../media/image137.emf"/><Relationship Id="rId3" Type="http://schemas.openxmlformats.org/officeDocument/2006/relationships/image" Target="../media/image110.emf"/><Relationship Id="rId29" Type="http://schemas.openxmlformats.org/officeDocument/2006/relationships/image" Target="../media/image136.emf"/><Relationship Id="rId28" Type="http://schemas.openxmlformats.org/officeDocument/2006/relationships/image" Target="../media/image135.emf"/><Relationship Id="rId27" Type="http://schemas.openxmlformats.org/officeDocument/2006/relationships/image" Target="../media/image134.wmf"/><Relationship Id="rId26" Type="http://schemas.openxmlformats.org/officeDocument/2006/relationships/image" Target="../media/image133.emf"/><Relationship Id="rId25" Type="http://schemas.openxmlformats.org/officeDocument/2006/relationships/image" Target="../media/image132.emf"/><Relationship Id="rId24" Type="http://schemas.openxmlformats.org/officeDocument/2006/relationships/image" Target="../media/image131.emf"/><Relationship Id="rId23" Type="http://schemas.openxmlformats.org/officeDocument/2006/relationships/image" Target="../media/image130.emf"/><Relationship Id="rId22" Type="http://schemas.openxmlformats.org/officeDocument/2006/relationships/image" Target="../media/image129.emf"/><Relationship Id="rId21" Type="http://schemas.openxmlformats.org/officeDocument/2006/relationships/image" Target="../media/image128.emf"/><Relationship Id="rId20" Type="http://schemas.openxmlformats.org/officeDocument/2006/relationships/image" Target="../media/image127.wmf"/><Relationship Id="rId2" Type="http://schemas.openxmlformats.org/officeDocument/2006/relationships/image" Target="../media/image109.emf"/><Relationship Id="rId19" Type="http://schemas.openxmlformats.org/officeDocument/2006/relationships/image" Target="../media/image126.emf"/><Relationship Id="rId18" Type="http://schemas.openxmlformats.org/officeDocument/2006/relationships/image" Target="../media/image125.wmf"/><Relationship Id="rId17" Type="http://schemas.openxmlformats.org/officeDocument/2006/relationships/image" Target="../media/image124.emf"/><Relationship Id="rId16" Type="http://schemas.openxmlformats.org/officeDocument/2006/relationships/image" Target="../media/image123.emf"/><Relationship Id="rId15" Type="http://schemas.openxmlformats.org/officeDocument/2006/relationships/image" Target="../media/image122.wmf"/><Relationship Id="rId14" Type="http://schemas.openxmlformats.org/officeDocument/2006/relationships/image" Target="../media/image121.emf"/><Relationship Id="rId13" Type="http://schemas.openxmlformats.org/officeDocument/2006/relationships/image" Target="../media/image120.emf"/><Relationship Id="rId12" Type="http://schemas.openxmlformats.org/officeDocument/2006/relationships/image" Target="../media/image119.emf"/><Relationship Id="rId11" Type="http://schemas.openxmlformats.org/officeDocument/2006/relationships/image" Target="../media/image118.emf"/><Relationship Id="rId10" Type="http://schemas.openxmlformats.org/officeDocument/2006/relationships/image" Target="../media/image117.emf"/><Relationship Id="rId1" Type="http://schemas.openxmlformats.org/officeDocument/2006/relationships/image" Target="../media/image108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emf"/><Relationship Id="rId7" Type="http://schemas.openxmlformats.org/officeDocument/2006/relationships/image" Target="../media/image156.emf"/><Relationship Id="rId6" Type="http://schemas.openxmlformats.org/officeDocument/2006/relationships/image" Target="../media/image155.wmf"/><Relationship Id="rId5" Type="http://schemas.openxmlformats.org/officeDocument/2006/relationships/image" Target="../media/image154.wmf"/><Relationship Id="rId4" Type="http://schemas.openxmlformats.org/officeDocument/2006/relationships/image" Target="../media/image153.emf"/><Relationship Id="rId3" Type="http://schemas.openxmlformats.org/officeDocument/2006/relationships/image" Target="../media/image152.wmf"/><Relationship Id="rId2" Type="http://schemas.openxmlformats.org/officeDocument/2006/relationships/image" Target="../media/image151.wmf"/><Relationship Id="rId1" Type="http://schemas.openxmlformats.org/officeDocument/2006/relationships/image" Target="../media/image150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9.wmf"/><Relationship Id="rId8" Type="http://schemas.openxmlformats.org/officeDocument/2006/relationships/image" Target="../media/image158.wmf"/><Relationship Id="rId7" Type="http://schemas.openxmlformats.org/officeDocument/2006/relationships/image" Target="../media/image162.emf"/><Relationship Id="rId6" Type="http://schemas.openxmlformats.org/officeDocument/2006/relationships/image" Target="../media/image152.wmf"/><Relationship Id="rId5" Type="http://schemas.openxmlformats.org/officeDocument/2006/relationships/image" Target="../media/image151.wmf"/><Relationship Id="rId4" Type="http://schemas.openxmlformats.org/officeDocument/2006/relationships/image" Target="../media/image161.emf"/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0" Type="http://schemas.openxmlformats.org/officeDocument/2006/relationships/image" Target="../media/image160.wmf"/><Relationship Id="rId1" Type="http://schemas.openxmlformats.org/officeDocument/2006/relationships/image" Target="../media/image104.wmf"/></Relationships>
</file>

<file path=ppt/drawings/_rels/vmlDrawing18.vml.rels><?xml version="1.0" encoding="UTF-8" standalone="yes"?>
<Relationships xmlns="http://schemas.openxmlformats.org/package/2006/relationships"><Relationship Id="rId6" Type="http://schemas.openxmlformats.org/officeDocument/2006/relationships/image" Target="../media/image168.wmf"/><Relationship Id="rId5" Type="http://schemas.openxmlformats.org/officeDocument/2006/relationships/image" Target="../media/image167.wmf"/><Relationship Id="rId4" Type="http://schemas.openxmlformats.org/officeDocument/2006/relationships/image" Target="../media/image166.wmf"/><Relationship Id="rId3" Type="http://schemas.openxmlformats.org/officeDocument/2006/relationships/image" Target="../media/image165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7.wmf"/><Relationship Id="rId8" Type="http://schemas.openxmlformats.org/officeDocument/2006/relationships/image" Target="../media/image176.wmf"/><Relationship Id="rId7" Type="http://schemas.openxmlformats.org/officeDocument/2006/relationships/image" Target="../media/image175.wmf"/><Relationship Id="rId6" Type="http://schemas.openxmlformats.org/officeDocument/2006/relationships/image" Target="../media/image174.wmf"/><Relationship Id="rId5" Type="http://schemas.openxmlformats.org/officeDocument/2006/relationships/image" Target="../media/image173.wmf"/><Relationship Id="rId4" Type="http://schemas.openxmlformats.org/officeDocument/2006/relationships/image" Target="../media/image172.wmf"/><Relationship Id="rId3" Type="http://schemas.openxmlformats.org/officeDocument/2006/relationships/image" Target="../media/image171.w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.emf"/><Relationship Id="rId8" Type="http://schemas.openxmlformats.org/officeDocument/2006/relationships/image" Target="../media/image21.emf"/><Relationship Id="rId7" Type="http://schemas.openxmlformats.org/officeDocument/2006/relationships/image" Target="../media/image20.emf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8" Type="http://schemas.openxmlformats.org/officeDocument/2006/relationships/image" Target="../media/image31.emf"/><Relationship Id="rId17" Type="http://schemas.openxmlformats.org/officeDocument/2006/relationships/image" Target="../media/image30.emf"/><Relationship Id="rId16" Type="http://schemas.openxmlformats.org/officeDocument/2006/relationships/image" Target="../media/image29.emf"/><Relationship Id="rId15" Type="http://schemas.openxmlformats.org/officeDocument/2006/relationships/image" Target="../media/image28.emf"/><Relationship Id="rId14" Type="http://schemas.openxmlformats.org/officeDocument/2006/relationships/image" Target="../media/image27.emf"/><Relationship Id="rId13" Type="http://schemas.openxmlformats.org/officeDocument/2006/relationships/image" Target="../media/image26.emf"/><Relationship Id="rId12" Type="http://schemas.openxmlformats.org/officeDocument/2006/relationships/image" Target="../media/image25.emf"/><Relationship Id="rId11" Type="http://schemas.openxmlformats.org/officeDocument/2006/relationships/image" Target="../media/image24.emf"/><Relationship Id="rId10" Type="http://schemas.openxmlformats.org/officeDocument/2006/relationships/image" Target="../media/image23.emf"/><Relationship Id="rId1" Type="http://schemas.openxmlformats.org/officeDocument/2006/relationships/image" Target="../media/image14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wmf"/><Relationship Id="rId7" Type="http://schemas.openxmlformats.org/officeDocument/2006/relationships/image" Target="../media/image181.wmf"/><Relationship Id="rId6" Type="http://schemas.openxmlformats.org/officeDocument/2006/relationships/image" Target="../media/image180.wmf"/><Relationship Id="rId5" Type="http://schemas.openxmlformats.org/officeDocument/2006/relationships/image" Target="../media/image179.wmf"/><Relationship Id="rId4" Type="http://schemas.openxmlformats.org/officeDocument/2006/relationships/image" Target="../media/image178.wmf"/><Relationship Id="rId3" Type="http://schemas.openxmlformats.org/officeDocument/2006/relationships/image" Target="../media/image177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5.wmf"/><Relationship Id="rId8" Type="http://schemas.openxmlformats.org/officeDocument/2006/relationships/image" Target="../media/image92.wmf"/><Relationship Id="rId7" Type="http://schemas.openxmlformats.org/officeDocument/2006/relationships/image" Target="../media/image91.wmf"/><Relationship Id="rId6" Type="http://schemas.openxmlformats.org/officeDocument/2006/relationships/image" Target="../media/image90.wmf"/><Relationship Id="rId5" Type="http://schemas.openxmlformats.org/officeDocument/2006/relationships/image" Target="../media/image184.emf"/><Relationship Id="rId4" Type="http://schemas.openxmlformats.org/officeDocument/2006/relationships/image" Target="../media/image183.emf"/><Relationship Id="rId3" Type="http://schemas.openxmlformats.org/officeDocument/2006/relationships/image" Target="../media/image177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40.emf"/><Relationship Id="rId8" Type="http://schemas.openxmlformats.org/officeDocument/2006/relationships/image" Target="../media/image39.emf"/><Relationship Id="rId7" Type="http://schemas.openxmlformats.org/officeDocument/2006/relationships/image" Target="../media/image38.emf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3" Type="http://schemas.openxmlformats.org/officeDocument/2006/relationships/image" Target="../media/image44.emf"/><Relationship Id="rId12" Type="http://schemas.openxmlformats.org/officeDocument/2006/relationships/image" Target="../media/image43.emf"/><Relationship Id="rId11" Type="http://schemas.openxmlformats.org/officeDocument/2006/relationships/image" Target="../media/image42.emf"/><Relationship Id="rId10" Type="http://schemas.openxmlformats.org/officeDocument/2006/relationships/image" Target="../media/image41.emf"/><Relationship Id="rId1" Type="http://schemas.openxmlformats.org/officeDocument/2006/relationships/image" Target="../media/image32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7" Type="http://schemas.openxmlformats.org/officeDocument/2006/relationships/image" Target="../media/image51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6.vml.rels><?xml version="1.0" encoding="UTF-8" standalone="yes"?>
<Relationships xmlns="http://schemas.openxmlformats.org/package/2006/relationships"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5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63.wmf"/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9.vml.rels><?xml version="1.0" encoding="UTF-8" standalone="yes"?>
<Relationships xmlns="http://schemas.openxmlformats.org/package/2006/relationships"><Relationship Id="rId5" Type="http://schemas.openxmlformats.org/officeDocument/2006/relationships/image" Target="../media/image69.wmf"/><Relationship Id="rId4" Type="http://schemas.openxmlformats.org/officeDocument/2006/relationships/image" Target="../media/image68.wmf"/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0CB19-022F-4C45-8D16-694EEF85CE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CF444-505C-4E86-8922-2C98DC55DBD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4DD6F0A3-764C-47CD-A799-317485ED4FAF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06438"/>
            <a:ext cx="4518025" cy="3387725"/>
          </a:xfrm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388" y="4376738"/>
            <a:ext cx="5022850" cy="4095750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50980A59-949F-4D81-89F3-44E9C570B034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06438"/>
            <a:ext cx="4518025" cy="3387725"/>
          </a:xfrm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388" y="4376738"/>
            <a:ext cx="5022850" cy="4095750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37079198-BEED-4D7A-9ED7-06FC6CBCF854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06438"/>
            <a:ext cx="4518025" cy="3387725"/>
          </a:xfrm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388" y="4376738"/>
            <a:ext cx="5022850" cy="4095750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47E4A8A-73E4-4329-87FD-7B34304865CB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06438"/>
            <a:ext cx="4518025" cy="3387725"/>
          </a:xfrm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388" y="4376738"/>
            <a:ext cx="5022850" cy="4095750"/>
          </a:xfrm>
          <a:noFill/>
        </p:spPr>
        <p:txBody>
          <a:bodyPr/>
          <a:lstStyle/>
          <a:p>
            <a:r>
              <a:rPr lang="zh-CN" altLang="en-US" smtClean="0"/>
              <a:t>https://www.bilibili.com/video/BV1w5411M7sj?p=66</a:t>
            </a:r>
            <a:r>
              <a:rPr lang="en-US" altLang="zh-CN" smtClean="0"/>
              <a:t> </a:t>
            </a:r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3FC940D8-E64D-40B1-B5A4-F35469404506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b="1" smtClean="0">
              <a:solidFill>
                <a:srgbClr val="0033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  <a:sym typeface="+mn-ea"/>
              </a:rPr>
              <a:t>巴克豪森效应：</a:t>
            </a:r>
            <a:endParaRPr lang="zh-CN" altLang="en-US" b="1" dirty="0">
              <a:solidFill>
                <a:srgbClr val="FF0000"/>
              </a:solidFill>
              <a:ea typeface="楷体_GB2312" pitchFamily="49" charset="-122"/>
            </a:endParaRPr>
          </a:p>
          <a:p>
            <a:r>
              <a:rPr lang="zh-CN" altLang="en-US"/>
              <a:t>https://www.bilibili.com/video/BV1w5411M7sj?p=65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F3B02D7-FBAA-487A-9D03-C0B099C0946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6847E96-5389-4767-8F2A-F89B230B19B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AEE9EB8-6976-49A2-9C77-129A78F2A56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317B19D-7BA8-4F34-B1B5-3455727931A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ADD31F87-96E8-4BDE-9069-9C4165AFDE7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DD2F2-A4C1-452D-B086-CEF3C86D394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CC1DB-64FF-4CC6-8407-82931507276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41D8F-8598-4FA1-95F4-B65DDFE6B64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E8D72B-011F-416C-9BAD-699F074F23F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66741-8159-4580-ABE9-B7E2C07A8EA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4CA51-F276-4B8C-AD02-1DEFFC3A3A4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DCC91FC-BFF9-4C2C-B67E-9232D2B9883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425F4-91C3-467A-AAF9-EBB1363F31E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F10D7-FB0C-4A02-BC33-79158FFFD10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F5818-B379-40A7-BD02-EEC6B1CC8E8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26FAA-B422-4729-955A-96A0E4593D3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D46EA-A772-4946-A85E-9B139E0ED9F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8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02289A2-C595-4021-9A1C-C61F8191E89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488AC34-C285-4FDA-8266-9839DCDDE3C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6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6B35B63-4C53-455E-A45F-1916AB878AE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FDBC30B-0DB1-4E9D-9D90-7F5AC4BC03A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3FF34B7-78BA-44A0-A788-E69799B7BAE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0294B0D-17E3-4C8E-9B0C-CDDBDD1048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3DCB8FA-3F3B-4E94-9051-063750FE525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14F0955-1853-42D7-80AA-D368D415C9C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7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E790D7-82CD-4624-967A-95437C1F094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A8D937D-EF08-487B-8A23-58132B2EAD0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998F558-2D01-48B5-BA65-D1592FE1392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6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6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BEDD26E-C161-411B-92D7-0943C957D8C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90BE291-F7A8-4CE1-80F9-F9050405DAC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7F926C7-B52C-445F-BC54-214E3D3B7C2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E5494DE-4D8D-4E89-BCA8-00AE0DE72DD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5945759-3B47-47D9-8166-76D24F623DC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9D188AB-23F2-49B8-AE4D-76221C9D7A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0471EF9-DA74-4476-9EBA-09E53043231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ED2D0A4-E256-4B50-9018-4E8BD454389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169CED8-B14B-4EDC-ADA0-7C2E7DE58B2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EA2C6B8-69FB-4ADE-B1CD-6D32CB43F70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7CE44C1-A8EC-48A4-AC8A-F677022187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E10A399-9782-40CD-8FAD-8E312728BB1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2171731-ECDF-4B34-A1BC-74743D4397D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EC01A08-99F2-466A-8EDF-9BCEB56EA2D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7D68718-A5D4-4243-8F1F-55109126F15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pull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38A2D1-1FE2-483F-9B2D-8EEB0FBD3DA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D84912C-853B-4EB7-ABD5-16C6D8B2F5A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38A2D1-1FE2-483F-9B2D-8EEB0FBD3DA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38A2D1-1FE2-483F-9B2D-8EEB0FBD3DA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38A2D1-1FE2-483F-9B2D-8EEB0FBD3DA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38A2D1-1FE2-483F-9B2D-8EEB0FBD3DA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38A2D1-1FE2-483F-9B2D-8EEB0FBD3DA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38A2D1-1FE2-483F-9B2D-8EEB0FBD3DA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38A2D1-1FE2-483F-9B2D-8EEB0FBD3DA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38A2D1-1FE2-483F-9B2D-8EEB0FBD3DA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38A2D1-1FE2-483F-9B2D-8EEB0FBD3DA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38A2D1-1FE2-483F-9B2D-8EEB0FBD3DA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EB9E052-7246-40FC-9230-714688C24F6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59DD010-9281-4CAB-A3EF-8B789137F69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C9971F3-F01B-4D1B-97F5-8E5C9C6FCD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E02B9B3-15D0-4C50-A83C-327AA7E2445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5" Type="http://schemas.openxmlformats.org/officeDocument/2006/relationships/theme" Target="../theme/theme4.xml"/><Relationship Id="rId14" Type="http://schemas.openxmlformats.org/officeDocument/2006/relationships/audio" Target="../media/audio1.wav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1"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137B4B-10D9-4E7C-AE5D-59B9A879C2F5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2950" y="6608763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b="1">
                <a:solidFill>
                  <a:srgbClr val="0000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207987-1C13-45B3-9A28-E9E6AB4B8E71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>
    <p:random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400">
                <a:solidFill>
                  <a:srgbClr val="99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1" sz="1400">
                <a:solidFill>
                  <a:srgbClr val="99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/>
              <a:t>22:28:02</a:t>
            </a: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400">
                <a:solidFill>
                  <a:srgbClr val="99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18E19A-BCED-4DA0-990B-DCD6D4BD716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>
    <p:random/>
  </p:transition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400" b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1" sz="1400" b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400" b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8D0E0C-41EF-419D-9C83-1C7D34ED567A}" type="slidenum">
              <a:rPr lang="en-US" altLang="zh-CN"/>
            </a:fld>
            <a:endParaRPr lang="en-US" altLang="zh-CN"/>
          </a:p>
        </p:txBody>
      </p:sp>
      <p:sp>
        <p:nvSpPr>
          <p:cNvPr id="10247" name="AutoShape 35">
            <a:hlinkClick r:id="" action="ppaction://hlinkshowjump?jump=firstslide" highlightClick="1">
              <a:snd r:embed="rId14" name="click.wav"/>
            </a:hlinkClick>
          </p:cNvPr>
          <p:cNvSpPr>
            <a:spLocks noChangeArrowheads="1"/>
          </p:cNvSpPr>
          <p:nvPr userDrawn="1"/>
        </p:nvSpPr>
        <p:spPr bwMode="auto">
          <a:xfrm>
            <a:off x="7099300" y="6534150"/>
            <a:ext cx="512763" cy="271463"/>
          </a:xfrm>
          <a:prstGeom prst="actionButtonBlank">
            <a:avLst/>
          </a:prstGeom>
          <a:gradFill rotWithShape="1">
            <a:gsLst>
              <a:gs pos="0">
                <a:srgbClr val="3B0000"/>
              </a:gs>
              <a:gs pos="50000">
                <a:srgbClr val="800000"/>
              </a:gs>
              <a:gs pos="100000">
                <a:srgbClr val="3B0000"/>
              </a:gs>
            </a:gsLst>
            <a:lin ang="5400000" scaled="1"/>
          </a:gradFill>
          <a:ln w="12700">
            <a:solidFill>
              <a:srgbClr val="CC6600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ctr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400" b="1" smtClean="0">
                <a:solidFill>
                  <a:srgbClr val="FFFFFF"/>
                </a:solidFill>
                <a:latin typeface="楷体_GB2312"/>
                <a:ea typeface="楷体_GB2312"/>
                <a:cs typeface="楷体_GB2312"/>
              </a:rPr>
              <a:t>首 页</a:t>
            </a:r>
            <a:endParaRPr kumimoji="1" lang="zh-CN" altLang="en-US" sz="1400" b="1" smtClean="0">
              <a:solidFill>
                <a:srgbClr val="FFFFFF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10248" name="AutoShape 36">
            <a:hlinkClick r:id="" action="ppaction://hlinkshowjump?jump=previousslide" highlightClick="1">
              <a:snd r:embed="rId14" name="click.wav"/>
            </a:hlinkClick>
          </p:cNvPr>
          <p:cNvSpPr>
            <a:spLocks noChangeArrowheads="1"/>
          </p:cNvSpPr>
          <p:nvPr userDrawn="1"/>
        </p:nvSpPr>
        <p:spPr bwMode="auto">
          <a:xfrm>
            <a:off x="7613650" y="6534150"/>
            <a:ext cx="512763" cy="271463"/>
          </a:xfrm>
          <a:prstGeom prst="actionButtonBlank">
            <a:avLst/>
          </a:prstGeom>
          <a:gradFill rotWithShape="1">
            <a:gsLst>
              <a:gs pos="0">
                <a:srgbClr val="3B0000"/>
              </a:gs>
              <a:gs pos="50000">
                <a:srgbClr val="800000"/>
              </a:gs>
              <a:gs pos="100000">
                <a:srgbClr val="3B0000"/>
              </a:gs>
            </a:gsLst>
            <a:lin ang="5400000" scaled="1"/>
          </a:gradFill>
          <a:ln w="12700">
            <a:solidFill>
              <a:srgbClr val="CC6600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ctr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400" b="1" smtClean="0">
                <a:solidFill>
                  <a:srgbClr val="FFFFFF"/>
                </a:solidFill>
                <a:latin typeface="楷体_GB2312"/>
                <a:ea typeface="楷体_GB2312"/>
                <a:cs typeface="楷体_GB2312"/>
              </a:rPr>
              <a:t>上 页</a:t>
            </a:r>
            <a:endParaRPr kumimoji="1" lang="zh-CN" altLang="en-US" sz="1400" b="1" smtClean="0">
              <a:solidFill>
                <a:srgbClr val="FFFFFF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10249" name="AutoShape 37">
            <a:hlinkClick r:id="" action="ppaction://hlinkshowjump?jump=nextslide" highlightClick="1">
              <a:snd r:embed="rId14" name="click.wav"/>
            </a:hlinkClick>
          </p:cNvPr>
          <p:cNvSpPr>
            <a:spLocks noChangeArrowheads="1"/>
          </p:cNvSpPr>
          <p:nvPr userDrawn="1"/>
        </p:nvSpPr>
        <p:spPr bwMode="auto">
          <a:xfrm>
            <a:off x="8118475" y="6534150"/>
            <a:ext cx="512763" cy="271463"/>
          </a:xfrm>
          <a:prstGeom prst="actionButtonBlank">
            <a:avLst/>
          </a:prstGeom>
          <a:gradFill rotWithShape="1">
            <a:gsLst>
              <a:gs pos="0">
                <a:srgbClr val="3B0000"/>
              </a:gs>
              <a:gs pos="50000">
                <a:srgbClr val="800000"/>
              </a:gs>
              <a:gs pos="100000">
                <a:srgbClr val="3B0000"/>
              </a:gs>
            </a:gsLst>
            <a:lin ang="5400000" scaled="1"/>
          </a:gradFill>
          <a:ln w="12700">
            <a:solidFill>
              <a:srgbClr val="CC6600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ctr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400" b="1" smtClean="0">
                <a:solidFill>
                  <a:srgbClr val="FFFFFF"/>
                </a:solidFill>
                <a:latin typeface="楷体_GB2312"/>
                <a:ea typeface="楷体_GB2312"/>
                <a:cs typeface="楷体_GB2312"/>
              </a:rPr>
              <a:t>下 页</a:t>
            </a:r>
            <a:endParaRPr kumimoji="1" lang="zh-CN" altLang="en-US" sz="1400" b="1" smtClean="0">
              <a:solidFill>
                <a:srgbClr val="FFFFFF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10250" name="AutoShape 38">
            <a:hlinkClick r:id="" action="ppaction://hlinkshowjump?jump=endshow" highlightClick="1">
              <a:snd r:embed="rId14" name="click.wav"/>
            </a:hlinkClick>
          </p:cNvPr>
          <p:cNvSpPr>
            <a:spLocks noChangeArrowheads="1"/>
          </p:cNvSpPr>
          <p:nvPr userDrawn="1"/>
        </p:nvSpPr>
        <p:spPr bwMode="auto">
          <a:xfrm>
            <a:off x="8616950" y="6534150"/>
            <a:ext cx="455613" cy="271463"/>
          </a:xfrm>
          <a:prstGeom prst="actionButtonBlank">
            <a:avLst/>
          </a:prstGeom>
          <a:gradFill rotWithShape="1">
            <a:gsLst>
              <a:gs pos="0">
                <a:srgbClr val="3B0000"/>
              </a:gs>
              <a:gs pos="50000">
                <a:srgbClr val="800000"/>
              </a:gs>
              <a:gs pos="100000">
                <a:srgbClr val="3B0000"/>
              </a:gs>
            </a:gsLst>
            <a:lin ang="5400000" scaled="1"/>
          </a:gradFill>
          <a:ln w="12700">
            <a:solidFill>
              <a:srgbClr val="CC6600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ctr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400" b="1" smtClean="0">
                <a:solidFill>
                  <a:srgbClr val="FFFFFF"/>
                </a:solidFill>
                <a:latin typeface="楷体_GB2312"/>
                <a:ea typeface="楷体_GB2312"/>
                <a:cs typeface="楷体_GB2312"/>
              </a:rPr>
              <a:t>退 出</a:t>
            </a:r>
            <a:endParaRPr kumimoji="1" lang="zh-CN" altLang="en-US" sz="1400" b="1" smtClean="0">
              <a:solidFill>
                <a:srgbClr val="FFFFFF"/>
              </a:solidFill>
              <a:latin typeface="楷体_GB2312"/>
              <a:ea typeface="楷体_GB2312"/>
              <a:cs typeface="楷体_GB231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38A2D1-1FE2-483F-9B2D-8EEB0FBD3DA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5.bin"/><Relationship Id="rId8" Type="http://schemas.openxmlformats.org/officeDocument/2006/relationships/image" Target="../media/image68.wmf"/><Relationship Id="rId7" Type="http://schemas.openxmlformats.org/officeDocument/2006/relationships/oleObject" Target="../embeddings/oleObject74.bin"/><Relationship Id="rId6" Type="http://schemas.openxmlformats.org/officeDocument/2006/relationships/image" Target="../media/image67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66.wmf"/><Relationship Id="rId3" Type="http://schemas.openxmlformats.org/officeDocument/2006/relationships/oleObject" Target="../embeddings/oleObject72.bin"/><Relationship Id="rId2" Type="http://schemas.openxmlformats.org/officeDocument/2006/relationships/image" Target="../media/image65.wmf"/><Relationship Id="rId12" Type="http://schemas.openxmlformats.org/officeDocument/2006/relationships/vmlDrawing" Target="../drawings/vmlDrawing9.vml"/><Relationship Id="rId11" Type="http://schemas.openxmlformats.org/officeDocument/2006/relationships/slideLayout" Target="../slideLayouts/slideLayout37.xml"/><Relationship Id="rId10" Type="http://schemas.openxmlformats.org/officeDocument/2006/relationships/image" Target="../media/image69.wmf"/><Relationship Id="rId1" Type="http://schemas.openxmlformats.org/officeDocument/2006/relationships/oleObject" Target="../embeddings/oleObject7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0.bin"/><Relationship Id="rId8" Type="http://schemas.openxmlformats.org/officeDocument/2006/relationships/image" Target="../media/image73.emf"/><Relationship Id="rId7" Type="http://schemas.openxmlformats.org/officeDocument/2006/relationships/oleObject" Target="../embeddings/oleObject79.bin"/><Relationship Id="rId6" Type="http://schemas.openxmlformats.org/officeDocument/2006/relationships/image" Target="../media/image72.e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71.emf"/><Relationship Id="rId34" Type="http://schemas.openxmlformats.org/officeDocument/2006/relationships/vmlDrawing" Target="../drawings/vmlDrawing10.vml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85.emf"/><Relationship Id="rId31" Type="http://schemas.openxmlformats.org/officeDocument/2006/relationships/oleObject" Target="../embeddings/oleObject91.bin"/><Relationship Id="rId30" Type="http://schemas.openxmlformats.org/officeDocument/2006/relationships/image" Target="../media/image84.emf"/><Relationship Id="rId3" Type="http://schemas.openxmlformats.org/officeDocument/2006/relationships/oleObject" Target="../embeddings/oleObject77.bin"/><Relationship Id="rId29" Type="http://schemas.openxmlformats.org/officeDocument/2006/relationships/oleObject" Target="../embeddings/oleObject90.bin"/><Relationship Id="rId28" Type="http://schemas.openxmlformats.org/officeDocument/2006/relationships/image" Target="../media/image83.emf"/><Relationship Id="rId27" Type="http://schemas.openxmlformats.org/officeDocument/2006/relationships/oleObject" Target="../embeddings/oleObject89.bin"/><Relationship Id="rId26" Type="http://schemas.openxmlformats.org/officeDocument/2006/relationships/image" Target="../media/image82.emf"/><Relationship Id="rId25" Type="http://schemas.openxmlformats.org/officeDocument/2006/relationships/oleObject" Target="../embeddings/oleObject88.bin"/><Relationship Id="rId24" Type="http://schemas.openxmlformats.org/officeDocument/2006/relationships/image" Target="../media/image81.emf"/><Relationship Id="rId23" Type="http://schemas.openxmlformats.org/officeDocument/2006/relationships/oleObject" Target="../embeddings/oleObject87.bin"/><Relationship Id="rId22" Type="http://schemas.openxmlformats.org/officeDocument/2006/relationships/image" Target="../media/image80.emf"/><Relationship Id="rId21" Type="http://schemas.openxmlformats.org/officeDocument/2006/relationships/oleObject" Target="../embeddings/oleObject86.bin"/><Relationship Id="rId20" Type="http://schemas.openxmlformats.org/officeDocument/2006/relationships/image" Target="../media/image79.emf"/><Relationship Id="rId2" Type="http://schemas.openxmlformats.org/officeDocument/2006/relationships/image" Target="../media/image70.emf"/><Relationship Id="rId19" Type="http://schemas.openxmlformats.org/officeDocument/2006/relationships/oleObject" Target="../embeddings/oleObject85.bin"/><Relationship Id="rId18" Type="http://schemas.openxmlformats.org/officeDocument/2006/relationships/image" Target="../media/image78.emf"/><Relationship Id="rId17" Type="http://schemas.openxmlformats.org/officeDocument/2006/relationships/oleObject" Target="../embeddings/oleObject84.bin"/><Relationship Id="rId16" Type="http://schemas.openxmlformats.org/officeDocument/2006/relationships/image" Target="../media/image77.emf"/><Relationship Id="rId15" Type="http://schemas.openxmlformats.org/officeDocument/2006/relationships/oleObject" Target="../embeddings/oleObject83.bin"/><Relationship Id="rId14" Type="http://schemas.openxmlformats.org/officeDocument/2006/relationships/image" Target="../media/image76.emf"/><Relationship Id="rId13" Type="http://schemas.openxmlformats.org/officeDocument/2006/relationships/oleObject" Target="../embeddings/oleObject82.bin"/><Relationship Id="rId12" Type="http://schemas.openxmlformats.org/officeDocument/2006/relationships/image" Target="../media/image75.emf"/><Relationship Id="rId11" Type="http://schemas.openxmlformats.org/officeDocument/2006/relationships/oleObject" Target="../embeddings/oleObject81.bin"/><Relationship Id="rId10" Type="http://schemas.openxmlformats.org/officeDocument/2006/relationships/image" Target="../media/image74.emf"/><Relationship Id="rId1" Type="http://schemas.openxmlformats.org/officeDocument/2006/relationships/oleObject" Target="../embeddings/oleObject76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9.png"/><Relationship Id="rId3" Type="http://schemas.openxmlformats.org/officeDocument/2006/relationships/image" Target="../media/image88.png"/><Relationship Id="rId2" Type="http://schemas.openxmlformats.org/officeDocument/2006/relationships/image" Target="../media/image87.jpeg"/><Relationship Id="rId1" Type="http://schemas.openxmlformats.org/officeDocument/2006/relationships/image" Target="../media/image86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6.bin"/><Relationship Id="rId8" Type="http://schemas.openxmlformats.org/officeDocument/2006/relationships/image" Target="../media/image93.wmf"/><Relationship Id="rId7" Type="http://schemas.openxmlformats.org/officeDocument/2006/relationships/oleObject" Target="../embeddings/oleObject95.bin"/><Relationship Id="rId6" Type="http://schemas.openxmlformats.org/officeDocument/2006/relationships/image" Target="../media/image92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91.wmf"/><Relationship Id="rId3" Type="http://schemas.openxmlformats.org/officeDocument/2006/relationships/oleObject" Target="../embeddings/oleObject93.bin"/><Relationship Id="rId2" Type="http://schemas.openxmlformats.org/officeDocument/2006/relationships/image" Target="../media/image90.wmf"/><Relationship Id="rId16" Type="http://schemas.openxmlformats.org/officeDocument/2006/relationships/vmlDrawing" Target="../drawings/vmlDrawing11.vml"/><Relationship Id="rId15" Type="http://schemas.openxmlformats.org/officeDocument/2006/relationships/slideLayout" Target="../slideLayouts/slideLayout13.xml"/><Relationship Id="rId14" Type="http://schemas.openxmlformats.org/officeDocument/2006/relationships/image" Target="../media/image96.wmf"/><Relationship Id="rId13" Type="http://schemas.openxmlformats.org/officeDocument/2006/relationships/oleObject" Target="../embeddings/oleObject98.bin"/><Relationship Id="rId12" Type="http://schemas.openxmlformats.org/officeDocument/2006/relationships/image" Target="../media/image95.wmf"/><Relationship Id="rId11" Type="http://schemas.openxmlformats.org/officeDocument/2006/relationships/oleObject" Target="../embeddings/oleObject97.bin"/><Relationship Id="rId10" Type="http://schemas.openxmlformats.org/officeDocument/2006/relationships/image" Target="../media/image94.wmf"/><Relationship Id="rId1" Type="http://schemas.openxmlformats.org/officeDocument/2006/relationships/oleObject" Target="../embeddings/oleObject92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1.emf"/><Relationship Id="rId8" Type="http://schemas.openxmlformats.org/officeDocument/2006/relationships/oleObject" Target="../embeddings/oleObject102.bin"/><Relationship Id="rId7" Type="http://schemas.openxmlformats.org/officeDocument/2006/relationships/image" Target="../media/image100.png"/><Relationship Id="rId6" Type="http://schemas.openxmlformats.org/officeDocument/2006/relationships/oleObject" Target="../embeddings/oleObject101.bin"/><Relationship Id="rId5" Type="http://schemas.openxmlformats.org/officeDocument/2006/relationships/image" Target="../media/image99.png"/><Relationship Id="rId4" Type="http://schemas.openxmlformats.org/officeDocument/2006/relationships/oleObject" Target="../embeddings/oleObject100.bin"/><Relationship Id="rId3" Type="http://schemas.openxmlformats.org/officeDocument/2006/relationships/image" Target="../media/image98.jpeg"/><Relationship Id="rId2" Type="http://schemas.openxmlformats.org/officeDocument/2006/relationships/image" Target="../media/image97.wmf"/><Relationship Id="rId16" Type="http://schemas.openxmlformats.org/officeDocument/2006/relationships/vmlDrawing" Target="../drawings/vmlDrawing12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03.emf"/><Relationship Id="rId13" Type="http://schemas.openxmlformats.org/officeDocument/2006/relationships/oleObject" Target="../embeddings/oleObject105.bin"/><Relationship Id="rId12" Type="http://schemas.openxmlformats.org/officeDocument/2006/relationships/oleObject" Target="../embeddings/oleObject104.bin"/><Relationship Id="rId11" Type="http://schemas.openxmlformats.org/officeDocument/2006/relationships/image" Target="../media/image102.emf"/><Relationship Id="rId10" Type="http://schemas.openxmlformats.org/officeDocument/2006/relationships/oleObject" Target="../embeddings/oleObject103.bin"/><Relationship Id="rId1" Type="http://schemas.openxmlformats.org/officeDocument/2006/relationships/oleObject" Target="../embeddings/oleObject99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07.emf"/><Relationship Id="rId7" Type="http://schemas.openxmlformats.org/officeDocument/2006/relationships/oleObject" Target="../embeddings/oleObject109.bin"/><Relationship Id="rId6" Type="http://schemas.openxmlformats.org/officeDocument/2006/relationships/image" Target="../media/image106.e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105.wmf"/><Relationship Id="rId3" Type="http://schemas.openxmlformats.org/officeDocument/2006/relationships/oleObject" Target="../embeddings/oleObject107.bin"/><Relationship Id="rId2" Type="http://schemas.openxmlformats.org/officeDocument/2006/relationships/image" Target="../media/image104.wmf"/><Relationship Id="rId10" Type="http://schemas.openxmlformats.org/officeDocument/2006/relationships/vmlDrawing" Target="../drawings/vmlDrawing13.vml"/><Relationship Id="rId1" Type="http://schemas.openxmlformats.org/officeDocument/2006/relationships/oleObject" Target="../embeddings/oleObject106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4.bin"/><Relationship Id="rId86" Type="http://schemas.openxmlformats.org/officeDocument/2006/relationships/vmlDrawing" Target="../drawings/vmlDrawing14.vml"/><Relationship Id="rId85" Type="http://schemas.openxmlformats.org/officeDocument/2006/relationships/slideLayout" Target="../slideLayouts/slideLayout12.xml"/><Relationship Id="rId84" Type="http://schemas.openxmlformats.org/officeDocument/2006/relationships/image" Target="../media/image149.wmf"/><Relationship Id="rId83" Type="http://schemas.openxmlformats.org/officeDocument/2006/relationships/oleObject" Target="../embeddings/oleObject151.bin"/><Relationship Id="rId82" Type="http://schemas.openxmlformats.org/officeDocument/2006/relationships/image" Target="../media/image148.wmf"/><Relationship Id="rId81" Type="http://schemas.openxmlformats.org/officeDocument/2006/relationships/oleObject" Target="../embeddings/oleObject150.bin"/><Relationship Id="rId80" Type="http://schemas.openxmlformats.org/officeDocument/2006/relationships/image" Target="../media/image147.wmf"/><Relationship Id="rId8" Type="http://schemas.openxmlformats.org/officeDocument/2006/relationships/image" Target="../media/image111.emf"/><Relationship Id="rId79" Type="http://schemas.openxmlformats.org/officeDocument/2006/relationships/oleObject" Target="../embeddings/oleObject149.bin"/><Relationship Id="rId78" Type="http://schemas.openxmlformats.org/officeDocument/2006/relationships/image" Target="../media/image146.wmf"/><Relationship Id="rId77" Type="http://schemas.openxmlformats.org/officeDocument/2006/relationships/oleObject" Target="../embeddings/oleObject148.bin"/><Relationship Id="rId76" Type="http://schemas.openxmlformats.org/officeDocument/2006/relationships/image" Target="../media/image145.emf"/><Relationship Id="rId75" Type="http://schemas.openxmlformats.org/officeDocument/2006/relationships/oleObject" Target="../embeddings/oleObject147.bin"/><Relationship Id="rId74" Type="http://schemas.openxmlformats.org/officeDocument/2006/relationships/image" Target="../media/image144.emf"/><Relationship Id="rId73" Type="http://schemas.openxmlformats.org/officeDocument/2006/relationships/oleObject" Target="../embeddings/oleObject146.bin"/><Relationship Id="rId72" Type="http://schemas.openxmlformats.org/officeDocument/2006/relationships/image" Target="../media/image143.emf"/><Relationship Id="rId71" Type="http://schemas.openxmlformats.org/officeDocument/2006/relationships/oleObject" Target="../embeddings/oleObject145.bin"/><Relationship Id="rId70" Type="http://schemas.openxmlformats.org/officeDocument/2006/relationships/image" Target="../media/image142.emf"/><Relationship Id="rId7" Type="http://schemas.openxmlformats.org/officeDocument/2006/relationships/oleObject" Target="../embeddings/oleObject113.bin"/><Relationship Id="rId69" Type="http://schemas.openxmlformats.org/officeDocument/2006/relationships/oleObject" Target="../embeddings/oleObject144.bin"/><Relationship Id="rId68" Type="http://schemas.openxmlformats.org/officeDocument/2006/relationships/image" Target="../media/image141.wmf"/><Relationship Id="rId67" Type="http://schemas.openxmlformats.org/officeDocument/2006/relationships/oleObject" Target="../embeddings/oleObject143.bin"/><Relationship Id="rId66" Type="http://schemas.openxmlformats.org/officeDocument/2006/relationships/image" Target="../media/image140.wmf"/><Relationship Id="rId65" Type="http://schemas.openxmlformats.org/officeDocument/2006/relationships/oleObject" Target="../embeddings/oleObject142.bin"/><Relationship Id="rId64" Type="http://schemas.openxmlformats.org/officeDocument/2006/relationships/image" Target="../media/image139.wmf"/><Relationship Id="rId63" Type="http://schemas.openxmlformats.org/officeDocument/2006/relationships/oleObject" Target="../embeddings/oleObject141.bin"/><Relationship Id="rId62" Type="http://schemas.openxmlformats.org/officeDocument/2006/relationships/image" Target="../media/image138.wmf"/><Relationship Id="rId61" Type="http://schemas.openxmlformats.org/officeDocument/2006/relationships/oleObject" Target="../embeddings/oleObject140.bin"/><Relationship Id="rId60" Type="http://schemas.openxmlformats.org/officeDocument/2006/relationships/image" Target="../media/image137.emf"/><Relationship Id="rId6" Type="http://schemas.openxmlformats.org/officeDocument/2006/relationships/image" Target="../media/image110.emf"/><Relationship Id="rId59" Type="http://schemas.openxmlformats.org/officeDocument/2006/relationships/oleObject" Target="../embeddings/oleObject139.bin"/><Relationship Id="rId58" Type="http://schemas.openxmlformats.org/officeDocument/2006/relationships/image" Target="../media/image136.emf"/><Relationship Id="rId57" Type="http://schemas.openxmlformats.org/officeDocument/2006/relationships/oleObject" Target="../embeddings/oleObject138.bin"/><Relationship Id="rId56" Type="http://schemas.openxmlformats.org/officeDocument/2006/relationships/image" Target="../media/image135.emf"/><Relationship Id="rId55" Type="http://schemas.openxmlformats.org/officeDocument/2006/relationships/oleObject" Target="../embeddings/oleObject137.bin"/><Relationship Id="rId54" Type="http://schemas.openxmlformats.org/officeDocument/2006/relationships/image" Target="../media/image134.wmf"/><Relationship Id="rId53" Type="http://schemas.openxmlformats.org/officeDocument/2006/relationships/oleObject" Target="../embeddings/oleObject136.bin"/><Relationship Id="rId52" Type="http://schemas.openxmlformats.org/officeDocument/2006/relationships/image" Target="../media/image133.emf"/><Relationship Id="rId51" Type="http://schemas.openxmlformats.org/officeDocument/2006/relationships/oleObject" Target="../embeddings/oleObject135.bin"/><Relationship Id="rId50" Type="http://schemas.openxmlformats.org/officeDocument/2006/relationships/image" Target="../media/image132.emf"/><Relationship Id="rId5" Type="http://schemas.openxmlformats.org/officeDocument/2006/relationships/oleObject" Target="../embeddings/oleObject112.bin"/><Relationship Id="rId49" Type="http://schemas.openxmlformats.org/officeDocument/2006/relationships/oleObject" Target="../embeddings/oleObject134.bin"/><Relationship Id="rId48" Type="http://schemas.openxmlformats.org/officeDocument/2006/relationships/image" Target="../media/image131.emf"/><Relationship Id="rId47" Type="http://schemas.openxmlformats.org/officeDocument/2006/relationships/oleObject" Target="../embeddings/oleObject133.bin"/><Relationship Id="rId46" Type="http://schemas.openxmlformats.org/officeDocument/2006/relationships/image" Target="../media/image130.emf"/><Relationship Id="rId45" Type="http://schemas.openxmlformats.org/officeDocument/2006/relationships/oleObject" Target="../embeddings/oleObject132.bin"/><Relationship Id="rId44" Type="http://schemas.openxmlformats.org/officeDocument/2006/relationships/image" Target="../media/image129.emf"/><Relationship Id="rId43" Type="http://schemas.openxmlformats.org/officeDocument/2006/relationships/oleObject" Target="../embeddings/oleObject131.bin"/><Relationship Id="rId42" Type="http://schemas.openxmlformats.org/officeDocument/2006/relationships/image" Target="../media/image128.emf"/><Relationship Id="rId41" Type="http://schemas.openxmlformats.org/officeDocument/2006/relationships/oleObject" Target="../embeddings/oleObject130.bin"/><Relationship Id="rId40" Type="http://schemas.openxmlformats.org/officeDocument/2006/relationships/image" Target="../media/image127.wmf"/><Relationship Id="rId4" Type="http://schemas.openxmlformats.org/officeDocument/2006/relationships/image" Target="../media/image109.emf"/><Relationship Id="rId39" Type="http://schemas.openxmlformats.org/officeDocument/2006/relationships/oleObject" Target="../embeddings/oleObject129.bin"/><Relationship Id="rId38" Type="http://schemas.openxmlformats.org/officeDocument/2006/relationships/image" Target="../media/image126.emf"/><Relationship Id="rId37" Type="http://schemas.openxmlformats.org/officeDocument/2006/relationships/oleObject" Target="../embeddings/oleObject128.bin"/><Relationship Id="rId36" Type="http://schemas.openxmlformats.org/officeDocument/2006/relationships/image" Target="../media/image125.wmf"/><Relationship Id="rId35" Type="http://schemas.openxmlformats.org/officeDocument/2006/relationships/oleObject" Target="../embeddings/oleObject127.bin"/><Relationship Id="rId34" Type="http://schemas.openxmlformats.org/officeDocument/2006/relationships/image" Target="../media/image124.emf"/><Relationship Id="rId33" Type="http://schemas.openxmlformats.org/officeDocument/2006/relationships/oleObject" Target="../embeddings/oleObject126.bin"/><Relationship Id="rId32" Type="http://schemas.openxmlformats.org/officeDocument/2006/relationships/image" Target="../media/image123.emf"/><Relationship Id="rId31" Type="http://schemas.openxmlformats.org/officeDocument/2006/relationships/oleObject" Target="../embeddings/oleObject125.bin"/><Relationship Id="rId30" Type="http://schemas.openxmlformats.org/officeDocument/2006/relationships/image" Target="../media/image122.wmf"/><Relationship Id="rId3" Type="http://schemas.openxmlformats.org/officeDocument/2006/relationships/oleObject" Target="../embeddings/oleObject111.bin"/><Relationship Id="rId29" Type="http://schemas.openxmlformats.org/officeDocument/2006/relationships/oleObject" Target="../embeddings/oleObject124.bin"/><Relationship Id="rId28" Type="http://schemas.openxmlformats.org/officeDocument/2006/relationships/image" Target="../media/image121.emf"/><Relationship Id="rId27" Type="http://schemas.openxmlformats.org/officeDocument/2006/relationships/oleObject" Target="../embeddings/oleObject123.bin"/><Relationship Id="rId26" Type="http://schemas.openxmlformats.org/officeDocument/2006/relationships/image" Target="../media/image120.emf"/><Relationship Id="rId25" Type="http://schemas.openxmlformats.org/officeDocument/2006/relationships/oleObject" Target="../embeddings/oleObject122.bin"/><Relationship Id="rId24" Type="http://schemas.openxmlformats.org/officeDocument/2006/relationships/image" Target="../media/image119.emf"/><Relationship Id="rId23" Type="http://schemas.openxmlformats.org/officeDocument/2006/relationships/oleObject" Target="../embeddings/oleObject121.bin"/><Relationship Id="rId22" Type="http://schemas.openxmlformats.org/officeDocument/2006/relationships/image" Target="../media/image118.emf"/><Relationship Id="rId21" Type="http://schemas.openxmlformats.org/officeDocument/2006/relationships/oleObject" Target="../embeddings/oleObject120.bin"/><Relationship Id="rId20" Type="http://schemas.openxmlformats.org/officeDocument/2006/relationships/image" Target="../media/image117.emf"/><Relationship Id="rId2" Type="http://schemas.openxmlformats.org/officeDocument/2006/relationships/image" Target="../media/image108.emf"/><Relationship Id="rId19" Type="http://schemas.openxmlformats.org/officeDocument/2006/relationships/oleObject" Target="../embeddings/oleObject119.bin"/><Relationship Id="rId18" Type="http://schemas.openxmlformats.org/officeDocument/2006/relationships/image" Target="../media/image116.emf"/><Relationship Id="rId17" Type="http://schemas.openxmlformats.org/officeDocument/2006/relationships/oleObject" Target="../embeddings/oleObject118.bin"/><Relationship Id="rId16" Type="http://schemas.openxmlformats.org/officeDocument/2006/relationships/image" Target="../media/image115.emf"/><Relationship Id="rId15" Type="http://schemas.openxmlformats.org/officeDocument/2006/relationships/oleObject" Target="../embeddings/oleObject117.bin"/><Relationship Id="rId14" Type="http://schemas.openxmlformats.org/officeDocument/2006/relationships/image" Target="../media/image114.emf"/><Relationship Id="rId13" Type="http://schemas.openxmlformats.org/officeDocument/2006/relationships/oleObject" Target="../embeddings/oleObject116.bin"/><Relationship Id="rId12" Type="http://schemas.openxmlformats.org/officeDocument/2006/relationships/image" Target="../media/image113.emf"/><Relationship Id="rId11" Type="http://schemas.openxmlformats.org/officeDocument/2006/relationships/oleObject" Target="../embeddings/oleObject115.bin"/><Relationship Id="rId10" Type="http://schemas.openxmlformats.org/officeDocument/2006/relationships/image" Target="../media/image112.emf"/><Relationship Id="rId1" Type="http://schemas.openxmlformats.org/officeDocument/2006/relationships/oleObject" Target="../embeddings/oleObject110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6.e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3" Type="http://schemas.openxmlformats.org/officeDocument/2006/relationships/vmlDrawing" Target="../drawings/vmlDrawing1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13.wmf"/><Relationship Id="rId20" Type="http://schemas.openxmlformats.org/officeDocument/2006/relationships/oleObject" Target="../embeddings/oleObject10.bin"/><Relationship Id="rId2" Type="http://schemas.openxmlformats.org/officeDocument/2006/relationships/image" Target="../media/image3.emf"/><Relationship Id="rId19" Type="http://schemas.openxmlformats.org/officeDocument/2006/relationships/image" Target="../media/image12.wmf"/><Relationship Id="rId18" Type="http://schemas.openxmlformats.org/officeDocument/2006/relationships/image" Target="../media/image11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10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9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8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6.bin"/><Relationship Id="rId8" Type="http://schemas.openxmlformats.org/officeDocument/2006/relationships/image" Target="../media/image153.emf"/><Relationship Id="rId7" Type="http://schemas.openxmlformats.org/officeDocument/2006/relationships/oleObject" Target="../embeddings/oleObject155.bin"/><Relationship Id="rId6" Type="http://schemas.openxmlformats.org/officeDocument/2006/relationships/image" Target="../media/image152.wmf"/><Relationship Id="rId5" Type="http://schemas.openxmlformats.org/officeDocument/2006/relationships/oleObject" Target="../embeddings/oleObject154.bin"/><Relationship Id="rId4" Type="http://schemas.openxmlformats.org/officeDocument/2006/relationships/image" Target="../media/image151.wmf"/><Relationship Id="rId3" Type="http://schemas.openxmlformats.org/officeDocument/2006/relationships/oleObject" Target="../embeddings/oleObject153.bin"/><Relationship Id="rId2" Type="http://schemas.openxmlformats.org/officeDocument/2006/relationships/image" Target="../media/image150.emf"/><Relationship Id="rId18" Type="http://schemas.openxmlformats.org/officeDocument/2006/relationships/vmlDrawing" Target="../drawings/vmlDrawing15.vml"/><Relationship Id="rId17" Type="http://schemas.openxmlformats.org/officeDocument/2006/relationships/slideLayout" Target="../slideLayouts/slideLayout12.xml"/><Relationship Id="rId16" Type="http://schemas.openxmlformats.org/officeDocument/2006/relationships/image" Target="../media/image157.emf"/><Relationship Id="rId15" Type="http://schemas.openxmlformats.org/officeDocument/2006/relationships/oleObject" Target="../embeddings/oleObject159.bin"/><Relationship Id="rId14" Type="http://schemas.openxmlformats.org/officeDocument/2006/relationships/image" Target="../media/image156.emf"/><Relationship Id="rId13" Type="http://schemas.openxmlformats.org/officeDocument/2006/relationships/oleObject" Target="../embeddings/oleObject158.bin"/><Relationship Id="rId12" Type="http://schemas.openxmlformats.org/officeDocument/2006/relationships/image" Target="../media/image155.wmf"/><Relationship Id="rId11" Type="http://schemas.openxmlformats.org/officeDocument/2006/relationships/oleObject" Target="../embeddings/oleObject157.bin"/><Relationship Id="rId10" Type="http://schemas.openxmlformats.org/officeDocument/2006/relationships/image" Target="../media/image154.wmf"/><Relationship Id="rId1" Type="http://schemas.openxmlformats.org/officeDocument/2006/relationships/oleObject" Target="../embeddings/oleObject152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5.bin"/><Relationship Id="rId8" Type="http://schemas.openxmlformats.org/officeDocument/2006/relationships/oleObject" Target="../embeddings/oleObject164.bin"/><Relationship Id="rId7" Type="http://schemas.openxmlformats.org/officeDocument/2006/relationships/image" Target="../media/image160.wmf"/><Relationship Id="rId6" Type="http://schemas.openxmlformats.org/officeDocument/2006/relationships/oleObject" Target="../embeddings/oleObject163.bin"/><Relationship Id="rId5" Type="http://schemas.openxmlformats.org/officeDocument/2006/relationships/image" Target="../media/image159.wmf"/><Relationship Id="rId4" Type="http://schemas.openxmlformats.org/officeDocument/2006/relationships/oleObject" Target="../embeddings/oleObject162.bin"/><Relationship Id="rId3" Type="http://schemas.openxmlformats.org/officeDocument/2006/relationships/oleObject" Target="../embeddings/oleObject161.bin"/><Relationship Id="rId2" Type="http://schemas.openxmlformats.org/officeDocument/2006/relationships/image" Target="../media/image158.wmf"/><Relationship Id="rId11" Type="http://schemas.openxmlformats.org/officeDocument/2006/relationships/vmlDrawing" Target="../drawings/vmlDrawing16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160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0.bin"/><Relationship Id="rId8" Type="http://schemas.openxmlformats.org/officeDocument/2006/relationships/image" Target="../media/image161.emf"/><Relationship Id="rId7" Type="http://schemas.openxmlformats.org/officeDocument/2006/relationships/oleObject" Target="../embeddings/oleObject169.bin"/><Relationship Id="rId6" Type="http://schemas.openxmlformats.org/officeDocument/2006/relationships/image" Target="../media/image96.wmf"/><Relationship Id="rId5" Type="http://schemas.openxmlformats.org/officeDocument/2006/relationships/oleObject" Target="../embeddings/oleObject168.bin"/><Relationship Id="rId4" Type="http://schemas.openxmlformats.org/officeDocument/2006/relationships/image" Target="../media/image95.wmf"/><Relationship Id="rId3" Type="http://schemas.openxmlformats.org/officeDocument/2006/relationships/oleObject" Target="../embeddings/oleObject167.bin"/><Relationship Id="rId22" Type="http://schemas.openxmlformats.org/officeDocument/2006/relationships/vmlDrawing" Target="../drawings/vmlDrawing17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60.wmf"/><Relationship Id="rId2" Type="http://schemas.openxmlformats.org/officeDocument/2006/relationships/image" Target="../media/image104.wmf"/><Relationship Id="rId19" Type="http://schemas.openxmlformats.org/officeDocument/2006/relationships/oleObject" Target="../embeddings/oleObject175.bin"/><Relationship Id="rId18" Type="http://schemas.openxmlformats.org/officeDocument/2006/relationships/image" Target="../media/image159.wmf"/><Relationship Id="rId17" Type="http://schemas.openxmlformats.org/officeDocument/2006/relationships/oleObject" Target="../embeddings/oleObject174.bin"/><Relationship Id="rId16" Type="http://schemas.openxmlformats.org/officeDocument/2006/relationships/image" Target="../media/image158.wmf"/><Relationship Id="rId15" Type="http://schemas.openxmlformats.org/officeDocument/2006/relationships/oleObject" Target="../embeddings/oleObject173.bin"/><Relationship Id="rId14" Type="http://schemas.openxmlformats.org/officeDocument/2006/relationships/image" Target="../media/image162.emf"/><Relationship Id="rId13" Type="http://schemas.openxmlformats.org/officeDocument/2006/relationships/oleObject" Target="../embeddings/oleObject172.bin"/><Relationship Id="rId12" Type="http://schemas.openxmlformats.org/officeDocument/2006/relationships/image" Target="../media/image152.wmf"/><Relationship Id="rId11" Type="http://schemas.openxmlformats.org/officeDocument/2006/relationships/oleObject" Target="../embeddings/oleObject171.bin"/><Relationship Id="rId10" Type="http://schemas.openxmlformats.org/officeDocument/2006/relationships/image" Target="../media/image151.wmf"/><Relationship Id="rId1" Type="http://schemas.openxmlformats.org/officeDocument/2006/relationships/oleObject" Target="../embeddings/oleObject166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0.bin"/><Relationship Id="rId8" Type="http://schemas.openxmlformats.org/officeDocument/2006/relationships/image" Target="../media/image166.wmf"/><Relationship Id="rId7" Type="http://schemas.openxmlformats.org/officeDocument/2006/relationships/oleObject" Target="../embeddings/oleObject179.bin"/><Relationship Id="rId6" Type="http://schemas.openxmlformats.org/officeDocument/2006/relationships/image" Target="../media/image165.wmf"/><Relationship Id="rId5" Type="http://schemas.openxmlformats.org/officeDocument/2006/relationships/oleObject" Target="../embeddings/oleObject178.bin"/><Relationship Id="rId4" Type="http://schemas.openxmlformats.org/officeDocument/2006/relationships/image" Target="../media/image164.wmf"/><Relationship Id="rId3" Type="http://schemas.openxmlformats.org/officeDocument/2006/relationships/oleObject" Target="../embeddings/oleObject177.bin"/><Relationship Id="rId2" Type="http://schemas.openxmlformats.org/officeDocument/2006/relationships/image" Target="../media/image163.wmf"/><Relationship Id="rId14" Type="http://schemas.openxmlformats.org/officeDocument/2006/relationships/vmlDrawing" Target="../drawings/vmlDrawing18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68.wmf"/><Relationship Id="rId11" Type="http://schemas.openxmlformats.org/officeDocument/2006/relationships/oleObject" Target="../embeddings/oleObject181.bin"/><Relationship Id="rId10" Type="http://schemas.openxmlformats.org/officeDocument/2006/relationships/image" Target="../media/image167.wmf"/><Relationship Id="rId1" Type="http://schemas.openxmlformats.org/officeDocument/2006/relationships/oleObject" Target="../embeddings/oleObject176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6.bin"/><Relationship Id="rId8" Type="http://schemas.openxmlformats.org/officeDocument/2006/relationships/image" Target="../media/image172.wmf"/><Relationship Id="rId7" Type="http://schemas.openxmlformats.org/officeDocument/2006/relationships/oleObject" Target="../embeddings/oleObject185.bin"/><Relationship Id="rId6" Type="http://schemas.openxmlformats.org/officeDocument/2006/relationships/image" Target="../media/image171.wmf"/><Relationship Id="rId5" Type="http://schemas.openxmlformats.org/officeDocument/2006/relationships/oleObject" Target="../embeddings/oleObject184.bin"/><Relationship Id="rId4" Type="http://schemas.openxmlformats.org/officeDocument/2006/relationships/image" Target="../media/image170.wmf"/><Relationship Id="rId3" Type="http://schemas.openxmlformats.org/officeDocument/2006/relationships/oleObject" Target="../embeddings/oleObject183.bin"/><Relationship Id="rId20" Type="http://schemas.openxmlformats.org/officeDocument/2006/relationships/vmlDrawing" Target="../drawings/vmlDrawing19.vml"/><Relationship Id="rId2" Type="http://schemas.openxmlformats.org/officeDocument/2006/relationships/image" Target="../media/image169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77.wmf"/><Relationship Id="rId17" Type="http://schemas.openxmlformats.org/officeDocument/2006/relationships/oleObject" Target="../embeddings/oleObject190.bin"/><Relationship Id="rId16" Type="http://schemas.openxmlformats.org/officeDocument/2006/relationships/image" Target="../media/image176.wmf"/><Relationship Id="rId15" Type="http://schemas.openxmlformats.org/officeDocument/2006/relationships/oleObject" Target="../embeddings/oleObject189.bin"/><Relationship Id="rId14" Type="http://schemas.openxmlformats.org/officeDocument/2006/relationships/image" Target="../media/image175.wmf"/><Relationship Id="rId13" Type="http://schemas.openxmlformats.org/officeDocument/2006/relationships/oleObject" Target="../embeddings/oleObject188.bin"/><Relationship Id="rId12" Type="http://schemas.openxmlformats.org/officeDocument/2006/relationships/image" Target="../media/image174.wmf"/><Relationship Id="rId11" Type="http://schemas.openxmlformats.org/officeDocument/2006/relationships/oleObject" Target="../embeddings/oleObject187.bin"/><Relationship Id="rId10" Type="http://schemas.openxmlformats.org/officeDocument/2006/relationships/image" Target="../media/image173.wmf"/><Relationship Id="rId1" Type="http://schemas.openxmlformats.org/officeDocument/2006/relationships/oleObject" Target="../embeddings/oleObject182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5.bin"/><Relationship Id="rId8" Type="http://schemas.openxmlformats.org/officeDocument/2006/relationships/image" Target="../media/image178.wmf"/><Relationship Id="rId7" Type="http://schemas.openxmlformats.org/officeDocument/2006/relationships/oleObject" Target="../embeddings/oleObject194.bin"/><Relationship Id="rId6" Type="http://schemas.openxmlformats.org/officeDocument/2006/relationships/image" Target="../media/image177.wmf"/><Relationship Id="rId5" Type="http://schemas.openxmlformats.org/officeDocument/2006/relationships/oleObject" Target="../embeddings/oleObject193.bin"/><Relationship Id="rId4" Type="http://schemas.openxmlformats.org/officeDocument/2006/relationships/image" Target="../media/image176.wmf"/><Relationship Id="rId3" Type="http://schemas.openxmlformats.org/officeDocument/2006/relationships/oleObject" Target="../embeddings/oleObject192.bin"/><Relationship Id="rId2" Type="http://schemas.openxmlformats.org/officeDocument/2006/relationships/image" Target="../media/image175.wmf"/><Relationship Id="rId18" Type="http://schemas.openxmlformats.org/officeDocument/2006/relationships/vmlDrawing" Target="../drawings/vmlDrawing20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82.wmf"/><Relationship Id="rId15" Type="http://schemas.openxmlformats.org/officeDocument/2006/relationships/oleObject" Target="../embeddings/oleObject198.bin"/><Relationship Id="rId14" Type="http://schemas.openxmlformats.org/officeDocument/2006/relationships/image" Target="../media/image181.wmf"/><Relationship Id="rId13" Type="http://schemas.openxmlformats.org/officeDocument/2006/relationships/oleObject" Target="../embeddings/oleObject197.bin"/><Relationship Id="rId12" Type="http://schemas.openxmlformats.org/officeDocument/2006/relationships/image" Target="../media/image180.wmf"/><Relationship Id="rId11" Type="http://schemas.openxmlformats.org/officeDocument/2006/relationships/oleObject" Target="../embeddings/oleObject196.bin"/><Relationship Id="rId10" Type="http://schemas.openxmlformats.org/officeDocument/2006/relationships/image" Target="../media/image179.wmf"/><Relationship Id="rId1" Type="http://schemas.openxmlformats.org/officeDocument/2006/relationships/oleObject" Target="../embeddings/oleObject191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4.bin"/><Relationship Id="rId8" Type="http://schemas.openxmlformats.org/officeDocument/2006/relationships/oleObject" Target="../embeddings/oleObject203.bin"/><Relationship Id="rId7" Type="http://schemas.openxmlformats.org/officeDocument/2006/relationships/oleObject" Target="../embeddings/oleObject202.bin"/><Relationship Id="rId6" Type="http://schemas.openxmlformats.org/officeDocument/2006/relationships/image" Target="../media/image177.wmf"/><Relationship Id="rId5" Type="http://schemas.openxmlformats.org/officeDocument/2006/relationships/oleObject" Target="../embeddings/oleObject201.bin"/><Relationship Id="rId4" Type="http://schemas.openxmlformats.org/officeDocument/2006/relationships/image" Target="../media/image176.wmf"/><Relationship Id="rId3" Type="http://schemas.openxmlformats.org/officeDocument/2006/relationships/oleObject" Target="../embeddings/oleObject200.bin"/><Relationship Id="rId23" Type="http://schemas.openxmlformats.org/officeDocument/2006/relationships/vmlDrawing" Target="../drawings/vmlDrawing21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95.wmf"/><Relationship Id="rId20" Type="http://schemas.openxmlformats.org/officeDocument/2006/relationships/oleObject" Target="../embeddings/oleObject210.bin"/><Relationship Id="rId2" Type="http://schemas.openxmlformats.org/officeDocument/2006/relationships/image" Target="../media/image175.wmf"/><Relationship Id="rId19" Type="http://schemas.openxmlformats.org/officeDocument/2006/relationships/image" Target="../media/image92.wmf"/><Relationship Id="rId18" Type="http://schemas.openxmlformats.org/officeDocument/2006/relationships/oleObject" Target="../embeddings/oleObject209.bin"/><Relationship Id="rId17" Type="http://schemas.openxmlformats.org/officeDocument/2006/relationships/image" Target="../media/image91.wmf"/><Relationship Id="rId16" Type="http://schemas.openxmlformats.org/officeDocument/2006/relationships/oleObject" Target="../embeddings/oleObject208.bin"/><Relationship Id="rId15" Type="http://schemas.openxmlformats.org/officeDocument/2006/relationships/image" Target="../media/image90.wmf"/><Relationship Id="rId14" Type="http://schemas.openxmlformats.org/officeDocument/2006/relationships/oleObject" Target="../embeddings/oleObject207.bin"/><Relationship Id="rId13" Type="http://schemas.openxmlformats.org/officeDocument/2006/relationships/image" Target="../media/image184.emf"/><Relationship Id="rId12" Type="http://schemas.openxmlformats.org/officeDocument/2006/relationships/oleObject" Target="../embeddings/oleObject206.bin"/><Relationship Id="rId11" Type="http://schemas.openxmlformats.org/officeDocument/2006/relationships/image" Target="../media/image183.emf"/><Relationship Id="rId10" Type="http://schemas.openxmlformats.org/officeDocument/2006/relationships/oleObject" Target="../embeddings/oleObject205.bin"/><Relationship Id="rId1" Type="http://schemas.openxmlformats.org/officeDocument/2006/relationships/oleObject" Target="../embeddings/oleObject199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image" Target="../media/image17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5.wmf"/><Relationship Id="rId38" Type="http://schemas.openxmlformats.org/officeDocument/2006/relationships/vmlDrawing" Target="../drawings/vmlDrawing2.vml"/><Relationship Id="rId37" Type="http://schemas.openxmlformats.org/officeDocument/2006/relationships/slideLayout" Target="../slideLayouts/slideLayout20.xml"/><Relationship Id="rId36" Type="http://schemas.openxmlformats.org/officeDocument/2006/relationships/image" Target="../media/image31.emf"/><Relationship Id="rId35" Type="http://schemas.openxmlformats.org/officeDocument/2006/relationships/oleObject" Target="../embeddings/oleObject28.bin"/><Relationship Id="rId34" Type="http://schemas.openxmlformats.org/officeDocument/2006/relationships/image" Target="../media/image30.emf"/><Relationship Id="rId33" Type="http://schemas.openxmlformats.org/officeDocument/2006/relationships/oleObject" Target="../embeddings/oleObject27.bin"/><Relationship Id="rId32" Type="http://schemas.openxmlformats.org/officeDocument/2006/relationships/image" Target="../media/image29.emf"/><Relationship Id="rId31" Type="http://schemas.openxmlformats.org/officeDocument/2006/relationships/oleObject" Target="../embeddings/oleObject26.bin"/><Relationship Id="rId30" Type="http://schemas.openxmlformats.org/officeDocument/2006/relationships/image" Target="../media/image28.emf"/><Relationship Id="rId3" Type="http://schemas.openxmlformats.org/officeDocument/2006/relationships/oleObject" Target="../embeddings/oleObject12.bin"/><Relationship Id="rId29" Type="http://schemas.openxmlformats.org/officeDocument/2006/relationships/oleObject" Target="../embeddings/oleObject25.bin"/><Relationship Id="rId28" Type="http://schemas.openxmlformats.org/officeDocument/2006/relationships/image" Target="../media/image27.emf"/><Relationship Id="rId27" Type="http://schemas.openxmlformats.org/officeDocument/2006/relationships/oleObject" Target="../embeddings/oleObject24.bin"/><Relationship Id="rId26" Type="http://schemas.openxmlformats.org/officeDocument/2006/relationships/image" Target="../media/image26.emf"/><Relationship Id="rId25" Type="http://schemas.openxmlformats.org/officeDocument/2006/relationships/oleObject" Target="../embeddings/oleObject23.bin"/><Relationship Id="rId24" Type="http://schemas.openxmlformats.org/officeDocument/2006/relationships/image" Target="../media/image25.emf"/><Relationship Id="rId23" Type="http://schemas.openxmlformats.org/officeDocument/2006/relationships/oleObject" Target="../embeddings/oleObject22.bin"/><Relationship Id="rId22" Type="http://schemas.openxmlformats.org/officeDocument/2006/relationships/image" Target="../media/image24.emf"/><Relationship Id="rId21" Type="http://schemas.openxmlformats.org/officeDocument/2006/relationships/oleObject" Target="../embeddings/oleObject21.bin"/><Relationship Id="rId20" Type="http://schemas.openxmlformats.org/officeDocument/2006/relationships/image" Target="../media/image23.emf"/><Relationship Id="rId2" Type="http://schemas.openxmlformats.org/officeDocument/2006/relationships/image" Target="../media/image14.wmf"/><Relationship Id="rId19" Type="http://schemas.openxmlformats.org/officeDocument/2006/relationships/oleObject" Target="../embeddings/oleObject20.bin"/><Relationship Id="rId18" Type="http://schemas.openxmlformats.org/officeDocument/2006/relationships/image" Target="../media/image22.emf"/><Relationship Id="rId17" Type="http://schemas.openxmlformats.org/officeDocument/2006/relationships/oleObject" Target="../embeddings/oleObject19.bin"/><Relationship Id="rId16" Type="http://schemas.openxmlformats.org/officeDocument/2006/relationships/image" Target="../media/image21.emf"/><Relationship Id="rId15" Type="http://schemas.openxmlformats.org/officeDocument/2006/relationships/oleObject" Target="../embeddings/oleObject18.bin"/><Relationship Id="rId14" Type="http://schemas.openxmlformats.org/officeDocument/2006/relationships/image" Target="../media/image20.emf"/><Relationship Id="rId13" Type="http://schemas.openxmlformats.org/officeDocument/2006/relationships/oleObject" Target="../embeddings/oleObject17.bin"/><Relationship Id="rId12" Type="http://schemas.openxmlformats.org/officeDocument/2006/relationships/image" Target="../media/image19.emf"/><Relationship Id="rId11" Type="http://schemas.openxmlformats.org/officeDocument/2006/relationships/oleObject" Target="../embeddings/oleObject16.bin"/><Relationship Id="rId10" Type="http://schemas.openxmlformats.org/officeDocument/2006/relationships/image" Target="../media/image18.emf"/><Relationship Id="rId1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.bin"/><Relationship Id="rId8" Type="http://schemas.openxmlformats.org/officeDocument/2006/relationships/image" Target="../media/image35.emf"/><Relationship Id="rId7" Type="http://schemas.openxmlformats.org/officeDocument/2006/relationships/oleObject" Target="../embeddings/oleObject32.bin"/><Relationship Id="rId6" Type="http://schemas.openxmlformats.org/officeDocument/2006/relationships/image" Target="../media/image34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3.emf"/><Relationship Id="rId3" Type="http://schemas.openxmlformats.org/officeDocument/2006/relationships/oleObject" Target="../embeddings/oleObject30.bin"/><Relationship Id="rId28" Type="http://schemas.openxmlformats.org/officeDocument/2006/relationships/vmlDrawing" Target="../drawings/vmlDrawing3.vml"/><Relationship Id="rId27" Type="http://schemas.openxmlformats.org/officeDocument/2006/relationships/slideLayout" Target="../slideLayouts/slideLayout20.xml"/><Relationship Id="rId26" Type="http://schemas.openxmlformats.org/officeDocument/2006/relationships/image" Target="../media/image44.emf"/><Relationship Id="rId25" Type="http://schemas.openxmlformats.org/officeDocument/2006/relationships/oleObject" Target="../embeddings/oleObject41.bin"/><Relationship Id="rId24" Type="http://schemas.openxmlformats.org/officeDocument/2006/relationships/image" Target="../media/image43.emf"/><Relationship Id="rId23" Type="http://schemas.openxmlformats.org/officeDocument/2006/relationships/oleObject" Target="../embeddings/oleObject40.bin"/><Relationship Id="rId22" Type="http://schemas.openxmlformats.org/officeDocument/2006/relationships/image" Target="../media/image42.emf"/><Relationship Id="rId21" Type="http://schemas.openxmlformats.org/officeDocument/2006/relationships/oleObject" Target="../embeddings/oleObject39.bin"/><Relationship Id="rId20" Type="http://schemas.openxmlformats.org/officeDocument/2006/relationships/image" Target="../media/image41.emf"/><Relationship Id="rId2" Type="http://schemas.openxmlformats.org/officeDocument/2006/relationships/image" Target="../media/image32.emf"/><Relationship Id="rId19" Type="http://schemas.openxmlformats.org/officeDocument/2006/relationships/oleObject" Target="../embeddings/oleObject38.bin"/><Relationship Id="rId18" Type="http://schemas.openxmlformats.org/officeDocument/2006/relationships/image" Target="../media/image40.emf"/><Relationship Id="rId17" Type="http://schemas.openxmlformats.org/officeDocument/2006/relationships/oleObject" Target="../embeddings/oleObject37.bin"/><Relationship Id="rId16" Type="http://schemas.openxmlformats.org/officeDocument/2006/relationships/image" Target="../media/image39.emf"/><Relationship Id="rId15" Type="http://schemas.openxmlformats.org/officeDocument/2006/relationships/oleObject" Target="../embeddings/oleObject36.bin"/><Relationship Id="rId14" Type="http://schemas.openxmlformats.org/officeDocument/2006/relationships/image" Target="../media/image38.emf"/><Relationship Id="rId13" Type="http://schemas.openxmlformats.org/officeDocument/2006/relationships/oleObject" Target="../embeddings/oleObject35.bin"/><Relationship Id="rId12" Type="http://schemas.openxmlformats.org/officeDocument/2006/relationships/image" Target="../media/image37.emf"/><Relationship Id="rId11" Type="http://schemas.openxmlformats.org/officeDocument/2006/relationships/oleObject" Target="../embeddings/oleObject34.bin"/><Relationship Id="rId10" Type="http://schemas.openxmlformats.org/officeDocument/2006/relationships/image" Target="../media/image36.emf"/><Relationship Id="rId1" Type="http://schemas.openxmlformats.org/officeDocument/2006/relationships/oleObject" Target="../embeddings/oleObject29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6.bin"/><Relationship Id="rId8" Type="http://schemas.openxmlformats.org/officeDocument/2006/relationships/image" Target="../media/image48.wmf"/><Relationship Id="rId7" Type="http://schemas.openxmlformats.org/officeDocument/2006/relationships/oleObject" Target="../embeddings/oleObject45.bin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6.wmf"/><Relationship Id="rId3" Type="http://schemas.openxmlformats.org/officeDocument/2006/relationships/oleObject" Target="../embeddings/oleObject43.bin"/><Relationship Id="rId21" Type="http://schemas.openxmlformats.org/officeDocument/2006/relationships/notesSlide" Target="../notesSlides/notesSlide1.xml"/><Relationship Id="rId20" Type="http://schemas.openxmlformats.org/officeDocument/2006/relationships/vmlDrawing" Target="../drawings/vmlDrawing4.vml"/><Relationship Id="rId2" Type="http://schemas.openxmlformats.org/officeDocument/2006/relationships/image" Target="../media/image45.wmf"/><Relationship Id="rId19" Type="http://schemas.openxmlformats.org/officeDocument/2006/relationships/slideLayout" Target="../slideLayouts/slideLayout20.xml"/><Relationship Id="rId18" Type="http://schemas.openxmlformats.org/officeDocument/2006/relationships/oleObject" Target="../embeddings/oleObject51.bin"/><Relationship Id="rId17" Type="http://schemas.openxmlformats.org/officeDocument/2006/relationships/image" Target="../media/image52.wmf"/><Relationship Id="rId16" Type="http://schemas.openxmlformats.org/officeDocument/2006/relationships/oleObject" Target="../embeddings/oleObject50.bin"/><Relationship Id="rId15" Type="http://schemas.openxmlformats.org/officeDocument/2006/relationships/image" Target="../media/image51.wmf"/><Relationship Id="rId14" Type="http://schemas.openxmlformats.org/officeDocument/2006/relationships/oleObject" Target="../embeddings/oleObject49.bin"/><Relationship Id="rId13" Type="http://schemas.openxmlformats.org/officeDocument/2006/relationships/oleObject" Target="../embeddings/oleObject48.bin"/><Relationship Id="rId12" Type="http://schemas.openxmlformats.org/officeDocument/2006/relationships/image" Target="../media/image50.wmf"/><Relationship Id="rId11" Type="http://schemas.openxmlformats.org/officeDocument/2006/relationships/oleObject" Target="../embeddings/oleObject47.bin"/><Relationship Id="rId10" Type="http://schemas.openxmlformats.org/officeDocument/2006/relationships/image" Target="../media/image49.wmf"/><Relationship Id="rId1" Type="http://schemas.openxmlformats.org/officeDocument/2006/relationships/oleObject" Target="../embeddings/oleObject42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6.bin"/><Relationship Id="rId8" Type="http://schemas.openxmlformats.org/officeDocument/2006/relationships/image" Target="../media/image56.wmf"/><Relationship Id="rId7" Type="http://schemas.openxmlformats.org/officeDocument/2006/relationships/oleObject" Target="../embeddings/oleObject55.bin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4.wmf"/><Relationship Id="rId3" Type="http://schemas.openxmlformats.org/officeDocument/2006/relationships/oleObject" Target="../embeddings/oleObject53.bin"/><Relationship Id="rId2" Type="http://schemas.openxmlformats.org/officeDocument/2006/relationships/image" Target="../media/image53.wmf"/><Relationship Id="rId15" Type="http://schemas.openxmlformats.org/officeDocument/2006/relationships/notesSlide" Target="../notesSlides/notesSlide2.xml"/><Relationship Id="rId14" Type="http://schemas.openxmlformats.org/officeDocument/2006/relationships/vmlDrawing" Target="../drawings/vmlDrawing5.vml"/><Relationship Id="rId13" Type="http://schemas.openxmlformats.org/officeDocument/2006/relationships/slideLayout" Target="../slideLayouts/slideLayout20.xml"/><Relationship Id="rId12" Type="http://schemas.openxmlformats.org/officeDocument/2006/relationships/image" Target="../media/image58.wmf"/><Relationship Id="rId11" Type="http://schemas.openxmlformats.org/officeDocument/2006/relationships/oleObject" Target="../embeddings/oleObject57.bin"/><Relationship Id="rId10" Type="http://schemas.openxmlformats.org/officeDocument/2006/relationships/image" Target="../media/image57.wmf"/><Relationship Id="rId1" Type="http://schemas.openxmlformats.org/officeDocument/2006/relationships/oleObject" Target="../embeddings/oleObject52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2.bin"/><Relationship Id="rId8" Type="http://schemas.openxmlformats.org/officeDocument/2006/relationships/image" Target="../media/image61.wmf"/><Relationship Id="rId7" Type="http://schemas.openxmlformats.org/officeDocument/2006/relationships/oleObject" Target="../embeddings/oleObject61.bin"/><Relationship Id="rId6" Type="http://schemas.openxmlformats.org/officeDocument/2006/relationships/image" Target="../media/image60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59.wmf"/><Relationship Id="rId3" Type="http://schemas.openxmlformats.org/officeDocument/2006/relationships/oleObject" Target="../embeddings/oleObject59.bin"/><Relationship Id="rId2" Type="http://schemas.openxmlformats.org/officeDocument/2006/relationships/image" Target="../media/image55.wmf"/><Relationship Id="rId17" Type="http://schemas.openxmlformats.org/officeDocument/2006/relationships/notesSlide" Target="../notesSlides/notesSlide3.xml"/><Relationship Id="rId16" Type="http://schemas.openxmlformats.org/officeDocument/2006/relationships/vmlDrawing" Target="../drawings/vmlDrawing6.vml"/><Relationship Id="rId15" Type="http://schemas.openxmlformats.org/officeDocument/2006/relationships/slideLayout" Target="../slideLayouts/slideLayout20.xml"/><Relationship Id="rId14" Type="http://schemas.openxmlformats.org/officeDocument/2006/relationships/image" Target="../media/image63.wmf"/><Relationship Id="rId13" Type="http://schemas.openxmlformats.org/officeDocument/2006/relationships/oleObject" Target="../embeddings/oleObject65.bin"/><Relationship Id="rId12" Type="http://schemas.openxmlformats.org/officeDocument/2006/relationships/image" Target="../media/image62.wmf"/><Relationship Id="rId11" Type="http://schemas.openxmlformats.org/officeDocument/2006/relationships/oleObject" Target="../embeddings/oleObject64.bin"/><Relationship Id="rId10" Type="http://schemas.openxmlformats.org/officeDocument/2006/relationships/oleObject" Target="../embeddings/oleObject63.bin"/><Relationship Id="rId1" Type="http://schemas.openxmlformats.org/officeDocument/2006/relationships/oleObject" Target="../embeddings/oleObject58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hyperlink" Target="&#28909;&#30913;&#36718;mpeg.m2p" TargetMode="External"/><Relationship Id="rId8" Type="http://schemas.openxmlformats.org/officeDocument/2006/relationships/image" Target="../media/image63.wmf"/><Relationship Id="rId7" Type="http://schemas.openxmlformats.org/officeDocument/2006/relationships/oleObject" Target="../embeddings/oleObject69.bin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1.wmf"/><Relationship Id="rId3" Type="http://schemas.openxmlformats.org/officeDocument/2006/relationships/oleObject" Target="../embeddings/oleObject67.bin"/><Relationship Id="rId2" Type="http://schemas.openxmlformats.org/officeDocument/2006/relationships/image" Target="../media/image60.wmf"/><Relationship Id="rId12" Type="http://schemas.openxmlformats.org/officeDocument/2006/relationships/notesSlide" Target="../notesSlides/notesSlide4.xml"/><Relationship Id="rId11" Type="http://schemas.openxmlformats.org/officeDocument/2006/relationships/vmlDrawing" Target="../drawings/vmlDrawing7.vml"/><Relationship Id="rId10" Type="http://schemas.openxmlformats.org/officeDocument/2006/relationships/slideLayout" Target="../slideLayouts/slideLayout31.xml"/><Relationship Id="rId1" Type="http://schemas.openxmlformats.org/officeDocument/2006/relationships/oleObject" Target="../embeddings/oleObject66.bin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64.wmf"/><Relationship Id="rId1" Type="http://schemas.openxmlformats.org/officeDocument/2006/relationships/oleObject" Target="../embeddings/oleObject7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1745" name="图片 1" descr="​大学物理下（信卓提群聊二维码"/>
          <p:cNvPicPr>
            <a:picLocks noChangeAspect="1"/>
          </p:cNvPicPr>
          <p:nvPr/>
        </p:nvPicPr>
        <p:blipFill>
          <a:blip r:embed="rId1"/>
          <a:srcRect b="20370"/>
          <a:stretch>
            <a:fillRect/>
          </a:stretch>
        </p:blipFill>
        <p:spPr>
          <a:xfrm>
            <a:off x="250825" y="3544888"/>
            <a:ext cx="1879600" cy="16970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46" name="Picture 2"/>
          <p:cNvPicPr>
            <a:picLocks noChangeAspect="1"/>
          </p:cNvPicPr>
          <p:nvPr/>
        </p:nvPicPr>
        <p:blipFill>
          <a:blip r:embed="rId2"/>
          <a:srcRect b="5951"/>
          <a:stretch>
            <a:fillRect/>
          </a:stretch>
        </p:blipFill>
        <p:spPr>
          <a:xfrm>
            <a:off x="0" y="-26987"/>
            <a:ext cx="9172575" cy="3557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1"/>
          <p:cNvSpPr txBox="1"/>
          <p:nvPr/>
        </p:nvSpPr>
        <p:spPr>
          <a:xfrm>
            <a:off x="1042988" y="3616325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大学物理（下）</a:t>
            </a:r>
            <a:endParaRPr kumimoji="0" lang="en-US" altLang="zh-CN" sz="40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University Physics (II)</a:t>
            </a:r>
            <a:endParaRPr kumimoji="0" lang="en-US" altLang="zh-CN" sz="40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40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31748" name="副标题 2"/>
          <p:cNvSpPr txBox="1"/>
          <p:nvPr/>
        </p:nvSpPr>
        <p:spPr>
          <a:xfrm>
            <a:off x="2703513" y="5013325"/>
            <a:ext cx="5692775" cy="15081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任课教师：王炎（物理学院）</a:t>
            </a:r>
            <a:endParaRPr lang="en-US" altLang="zh-CN" sz="2800" b="1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Email: ywang12@hust.edu.cn</a:t>
            </a:r>
            <a:endParaRPr lang="en-US" altLang="zh-CN" sz="2800" b="1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作业交接：</a:t>
            </a:r>
            <a:r>
              <a:rPr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周五</a:t>
            </a:r>
            <a:endParaRPr lang="en-US" altLang="zh-CN" sz="28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0825" y="5445125"/>
            <a:ext cx="2016125" cy="8604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b="1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腾讯会议</a:t>
            </a:r>
            <a:endParaRPr lang="zh-CN" altLang="en-US" noProof="1"/>
          </a:p>
          <a:p>
            <a:r>
              <a:rPr lang="zh-CN" altLang="en-US" sz="1600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周二：</a:t>
            </a:r>
            <a:r>
              <a:rPr lang="en-US" altLang="zh-CN" sz="1600" noProof="1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730 1698 6871</a:t>
            </a:r>
            <a:endParaRPr lang="en-US" altLang="zh-CN" sz="1600" noProof="1"/>
          </a:p>
          <a:p>
            <a:r>
              <a:rPr lang="zh-CN" altLang="en-US" sz="1600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周五：</a:t>
            </a:r>
            <a:r>
              <a:rPr lang="en-US" altLang="zh-CN" sz="1600" noProof="1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712 8608 5902</a:t>
            </a:r>
            <a:endParaRPr lang="en-US" altLang="zh-CN" sz="1600" noProof="1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1008063" y="1692275"/>
            <a:ext cx="805656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2" charset="-122"/>
              </a:rPr>
              <a:t>交换力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2" charset="-122"/>
              </a:rPr>
              <a:t>: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电子之间的交换作用使其在自旋平行</a:t>
            </a: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               排列时能量较低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这是一种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量子效应</a:t>
            </a:r>
            <a:r>
              <a:rPr lang="zh-CN" altLang="en-US" sz="2800" b="1">
                <a:solidFill>
                  <a:srgbClr val="000000"/>
                </a:solidFill>
                <a:ea typeface="黑体" panose="02010609060101010101" pitchFamily="2" charset="-122"/>
              </a:rPr>
              <a:t>。</a:t>
            </a:r>
            <a:endParaRPr lang="zh-CN" altLang="en-US" sz="2800" b="1">
              <a:solidFill>
                <a:srgbClr val="000000"/>
              </a:solidFill>
              <a:ea typeface="黑体" panose="02010609060101010101" pitchFamily="2" charset="-122"/>
            </a:endParaRP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179388" y="2840038"/>
            <a:ext cx="540067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2" charset="-122"/>
              </a:rPr>
              <a:t>磁畴</a:t>
            </a:r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2" charset="-122"/>
              </a:rPr>
              <a:t>:</a:t>
            </a:r>
            <a:endParaRPr lang="en-US" altLang="zh-CN" sz="2800" b="1">
              <a:solidFill>
                <a:srgbClr val="FF0000"/>
              </a:solidFill>
              <a:latin typeface="宋体" panose="02010600030101010101" pitchFamily="2" charset="-122"/>
              <a:ea typeface="黑体" panose="02010609060101010101" pitchFamily="2" charset="-12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3300"/>
                </a:solidFill>
                <a:ea typeface="楷体_GB2312" pitchFamily="49" charset="-122"/>
              </a:rPr>
              <a:t>原子间电子交换耦合作用很强</a:t>
            </a:r>
            <a:r>
              <a:rPr lang="en-US" altLang="zh-CN" sz="2800" b="1">
                <a:solidFill>
                  <a:srgbClr val="003300"/>
                </a:solidFill>
                <a:ea typeface="楷体_GB2312" pitchFamily="49" charset="-122"/>
              </a:rPr>
              <a:t>, </a:t>
            </a:r>
            <a:endParaRPr lang="en-US" altLang="zh-CN" sz="2800" b="1">
              <a:solidFill>
                <a:srgbClr val="003300"/>
              </a:solidFill>
              <a:ea typeface="楷体_GB2312" pitchFamily="49" charset="-12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3300"/>
                </a:solidFill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003300"/>
                </a:solidFill>
                <a:ea typeface="楷体_GB2312" pitchFamily="49" charset="-122"/>
              </a:rPr>
              <a:t>使其自旋磁矩平行排列形成一</a:t>
            </a:r>
            <a:endParaRPr lang="en-US" altLang="zh-CN" sz="2800" b="1">
              <a:solidFill>
                <a:srgbClr val="003300"/>
              </a:solidFill>
              <a:ea typeface="楷体_GB2312" pitchFamily="49" charset="-12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3300"/>
                </a:solidFill>
                <a:ea typeface="楷体_GB2312" pitchFamily="49" charset="-122"/>
              </a:rPr>
              <a:t>些自发磁化的小区域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。</a:t>
            </a: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1008063" y="1054100"/>
            <a:ext cx="79327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ea typeface="黑体" panose="02010609060101010101" pitchFamily="2" charset="-122"/>
              </a:rPr>
              <a:t>铁磁性主要来源于电子的自旋磁矩</a:t>
            </a:r>
            <a:r>
              <a:rPr lang="en-US" altLang="zh-CN" sz="2800" b="1">
                <a:solidFill>
                  <a:srgbClr val="000000"/>
                </a:solidFill>
                <a:ea typeface="黑体" panose="02010609060101010101" pitchFamily="2" charset="-122"/>
              </a:rPr>
              <a:t>!</a:t>
            </a:r>
            <a:endParaRPr lang="en-US" altLang="zh-CN" sz="2800" b="1">
              <a:solidFill>
                <a:srgbClr val="000000"/>
              </a:solidFill>
              <a:ea typeface="黑体" panose="02010609060101010101" pitchFamily="2" charset="-122"/>
            </a:endParaRP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129405" y="198438"/>
            <a:ext cx="725090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4.</a:t>
            </a:r>
            <a:r>
              <a:rPr lang="en-US" altLang="zh-CN" sz="2800" b="1" i="1" dirty="0">
                <a:solidFill>
                  <a:srgbClr val="0000FF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2" charset="-122"/>
              </a:rPr>
              <a:t>铁磁质磁化的微观机制</a:t>
            </a:r>
            <a:endParaRPr lang="zh-CN" altLang="en-US" sz="2800" b="1" dirty="0">
              <a:solidFill>
                <a:srgbClr val="0000FF"/>
              </a:solidFill>
              <a:ea typeface="黑体" panose="02010609060101010101" pitchFamily="2" charset="-122"/>
            </a:endParaRPr>
          </a:p>
        </p:txBody>
      </p:sp>
      <p:grpSp>
        <p:nvGrpSpPr>
          <p:cNvPr id="2" name="Group 111"/>
          <p:cNvGrpSpPr/>
          <p:nvPr/>
        </p:nvGrpSpPr>
        <p:grpSpPr bwMode="auto">
          <a:xfrm>
            <a:off x="5129213" y="2746375"/>
            <a:ext cx="3089275" cy="2268538"/>
            <a:chOff x="3231" y="1684"/>
            <a:chExt cx="1946" cy="1429"/>
          </a:xfrm>
        </p:grpSpPr>
        <p:sp>
          <p:nvSpPr>
            <p:cNvPr id="129034" name="Rectangle 7" descr="深色竖线"/>
            <p:cNvSpPr>
              <a:spLocks noChangeArrowheads="1"/>
            </p:cNvSpPr>
            <p:nvPr/>
          </p:nvSpPr>
          <p:spPr bwMode="auto">
            <a:xfrm>
              <a:off x="3243" y="1842"/>
              <a:ext cx="1912" cy="1257"/>
            </a:xfrm>
            <a:prstGeom prst="rect">
              <a:avLst/>
            </a:prstGeom>
            <a:pattFill prst="dkVert">
              <a:fgClr>
                <a:srgbClr val="808080"/>
              </a:fgClr>
              <a:bgClr>
                <a:srgbClr val="EAEAEA"/>
              </a:bgClr>
            </a:patt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129035" name="Line 10"/>
            <p:cNvSpPr>
              <a:spLocks noChangeShapeType="1"/>
            </p:cNvSpPr>
            <p:nvPr/>
          </p:nvSpPr>
          <p:spPr bwMode="auto">
            <a:xfrm>
              <a:off x="3501" y="2205"/>
              <a:ext cx="130" cy="4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36" name="Line 20"/>
            <p:cNvSpPr>
              <a:spLocks noChangeShapeType="1"/>
            </p:cNvSpPr>
            <p:nvPr/>
          </p:nvSpPr>
          <p:spPr bwMode="auto">
            <a:xfrm flipH="1">
              <a:off x="4330" y="1842"/>
              <a:ext cx="87" cy="6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37" name="Line 22"/>
            <p:cNvSpPr>
              <a:spLocks noChangeShapeType="1"/>
            </p:cNvSpPr>
            <p:nvPr/>
          </p:nvSpPr>
          <p:spPr bwMode="auto">
            <a:xfrm flipH="1">
              <a:off x="4504" y="1932"/>
              <a:ext cx="218" cy="5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38" name="Line 24"/>
            <p:cNvSpPr>
              <a:spLocks noChangeShapeType="1"/>
            </p:cNvSpPr>
            <p:nvPr/>
          </p:nvSpPr>
          <p:spPr bwMode="auto">
            <a:xfrm>
              <a:off x="4504" y="2296"/>
              <a:ext cx="87" cy="7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39" name="Line 25"/>
            <p:cNvSpPr>
              <a:spLocks noChangeShapeType="1"/>
            </p:cNvSpPr>
            <p:nvPr/>
          </p:nvSpPr>
          <p:spPr bwMode="auto">
            <a:xfrm flipV="1">
              <a:off x="4548" y="2478"/>
              <a:ext cx="261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40" name="Line 27"/>
            <p:cNvSpPr>
              <a:spLocks noChangeShapeType="1"/>
            </p:cNvSpPr>
            <p:nvPr/>
          </p:nvSpPr>
          <p:spPr bwMode="auto">
            <a:xfrm>
              <a:off x="4722" y="2024"/>
              <a:ext cx="130" cy="4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41" name="Line 28"/>
            <p:cNvSpPr>
              <a:spLocks noChangeShapeType="1"/>
            </p:cNvSpPr>
            <p:nvPr/>
          </p:nvSpPr>
          <p:spPr bwMode="auto">
            <a:xfrm flipV="1">
              <a:off x="4809" y="1842"/>
              <a:ext cx="349" cy="4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42" name="Line 29"/>
            <p:cNvSpPr>
              <a:spLocks noChangeShapeType="1"/>
            </p:cNvSpPr>
            <p:nvPr/>
          </p:nvSpPr>
          <p:spPr bwMode="auto">
            <a:xfrm flipV="1">
              <a:off x="4722" y="2659"/>
              <a:ext cx="436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43" name="Line 30"/>
            <p:cNvSpPr>
              <a:spLocks noChangeShapeType="1"/>
            </p:cNvSpPr>
            <p:nvPr/>
          </p:nvSpPr>
          <p:spPr bwMode="auto">
            <a:xfrm>
              <a:off x="4984" y="2024"/>
              <a:ext cx="87" cy="7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44" name="Line 35"/>
            <p:cNvSpPr>
              <a:spLocks noChangeShapeType="1"/>
            </p:cNvSpPr>
            <p:nvPr/>
          </p:nvSpPr>
          <p:spPr bwMode="auto">
            <a:xfrm flipV="1">
              <a:off x="3631" y="2296"/>
              <a:ext cx="132" cy="272"/>
            </a:xfrm>
            <a:prstGeom prst="line">
              <a:avLst/>
            </a:prstGeom>
            <a:noFill/>
            <a:ln w="28575">
              <a:solidFill>
                <a:srgbClr val="FF00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45" name="Line 37"/>
            <p:cNvSpPr>
              <a:spLocks noChangeShapeType="1"/>
            </p:cNvSpPr>
            <p:nvPr/>
          </p:nvSpPr>
          <p:spPr bwMode="auto">
            <a:xfrm flipV="1">
              <a:off x="3894" y="2024"/>
              <a:ext cx="130" cy="181"/>
            </a:xfrm>
            <a:prstGeom prst="line">
              <a:avLst/>
            </a:prstGeom>
            <a:noFill/>
            <a:ln w="28575">
              <a:solidFill>
                <a:srgbClr val="FF0033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46" name="Line 39"/>
            <p:cNvSpPr>
              <a:spLocks noChangeShapeType="1"/>
            </p:cNvSpPr>
            <p:nvPr/>
          </p:nvSpPr>
          <p:spPr bwMode="auto">
            <a:xfrm flipH="1">
              <a:off x="4111" y="2024"/>
              <a:ext cx="131" cy="363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47" name="Line 41"/>
            <p:cNvSpPr>
              <a:spLocks noChangeShapeType="1"/>
            </p:cNvSpPr>
            <p:nvPr/>
          </p:nvSpPr>
          <p:spPr bwMode="auto">
            <a:xfrm flipV="1">
              <a:off x="4417" y="1932"/>
              <a:ext cx="174" cy="182"/>
            </a:xfrm>
            <a:prstGeom prst="line">
              <a:avLst/>
            </a:prstGeom>
            <a:noFill/>
            <a:ln w="28575">
              <a:solidFill>
                <a:srgbClr val="FF0033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48" name="Line 44"/>
            <p:cNvSpPr>
              <a:spLocks noChangeShapeType="1"/>
            </p:cNvSpPr>
            <p:nvPr/>
          </p:nvSpPr>
          <p:spPr bwMode="auto">
            <a:xfrm flipH="1">
              <a:off x="4635" y="2205"/>
              <a:ext cx="87" cy="363"/>
            </a:xfrm>
            <a:prstGeom prst="line">
              <a:avLst/>
            </a:prstGeom>
            <a:noFill/>
            <a:ln w="28575">
              <a:solidFill>
                <a:srgbClr val="FF0033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49" name="Line 46"/>
            <p:cNvSpPr>
              <a:spLocks noChangeShapeType="1"/>
            </p:cNvSpPr>
            <p:nvPr/>
          </p:nvSpPr>
          <p:spPr bwMode="auto">
            <a:xfrm>
              <a:off x="4809" y="2568"/>
              <a:ext cx="218" cy="0"/>
            </a:xfrm>
            <a:prstGeom prst="line">
              <a:avLst/>
            </a:prstGeom>
            <a:noFill/>
            <a:ln w="28575">
              <a:solidFill>
                <a:srgbClr val="FF0033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50" name="Line 47"/>
            <p:cNvSpPr>
              <a:spLocks noChangeShapeType="1"/>
            </p:cNvSpPr>
            <p:nvPr/>
          </p:nvSpPr>
          <p:spPr bwMode="auto">
            <a:xfrm flipV="1">
              <a:off x="4082" y="2931"/>
              <a:ext cx="0" cy="1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51" name="Line 48"/>
            <p:cNvSpPr>
              <a:spLocks noChangeShapeType="1"/>
            </p:cNvSpPr>
            <p:nvPr/>
          </p:nvSpPr>
          <p:spPr bwMode="auto">
            <a:xfrm flipV="1">
              <a:off x="5114" y="2024"/>
              <a:ext cx="0" cy="363"/>
            </a:xfrm>
            <a:prstGeom prst="line">
              <a:avLst/>
            </a:prstGeom>
            <a:noFill/>
            <a:ln w="28575">
              <a:solidFill>
                <a:srgbClr val="FF0033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52" name="Line 49"/>
            <p:cNvSpPr>
              <a:spLocks noChangeShapeType="1"/>
            </p:cNvSpPr>
            <p:nvPr/>
          </p:nvSpPr>
          <p:spPr bwMode="auto">
            <a:xfrm flipV="1">
              <a:off x="4897" y="2841"/>
              <a:ext cx="261" cy="182"/>
            </a:xfrm>
            <a:prstGeom prst="line">
              <a:avLst/>
            </a:prstGeom>
            <a:noFill/>
            <a:ln w="28575">
              <a:solidFill>
                <a:srgbClr val="FF00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53" name="Freeform 60" descr="宽下对角线"/>
            <p:cNvSpPr/>
            <p:nvPr/>
          </p:nvSpPr>
          <p:spPr bwMode="auto">
            <a:xfrm rot="4959370">
              <a:off x="4014" y="2380"/>
              <a:ext cx="434" cy="584"/>
            </a:xfrm>
            <a:custGeom>
              <a:avLst/>
              <a:gdLst>
                <a:gd name="T0" fmla="*/ 0 w 434"/>
                <a:gd name="T1" fmla="*/ 0 h 584"/>
                <a:gd name="T2" fmla="*/ 0 w 434"/>
                <a:gd name="T3" fmla="*/ 584 h 584"/>
                <a:gd name="T4" fmla="*/ 355 w 434"/>
                <a:gd name="T5" fmla="*/ 584 h 584"/>
                <a:gd name="T6" fmla="*/ 434 w 434"/>
                <a:gd name="T7" fmla="*/ 418 h 584"/>
                <a:gd name="T8" fmla="*/ 252 w 434"/>
                <a:gd name="T9" fmla="*/ 0 h 5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4"/>
                <a:gd name="T16" fmla="*/ 0 h 584"/>
                <a:gd name="T17" fmla="*/ 434 w 434"/>
                <a:gd name="T18" fmla="*/ 584 h 5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4" h="584">
                  <a:moveTo>
                    <a:pt x="0" y="0"/>
                  </a:moveTo>
                  <a:lnTo>
                    <a:pt x="0" y="584"/>
                  </a:lnTo>
                  <a:lnTo>
                    <a:pt x="355" y="584"/>
                  </a:lnTo>
                  <a:lnTo>
                    <a:pt x="434" y="418"/>
                  </a:lnTo>
                  <a:lnTo>
                    <a:pt x="252" y="0"/>
                  </a:lnTo>
                </a:path>
              </a:pathLst>
            </a:custGeom>
            <a:pattFill prst="wdDnDiag">
              <a:fgClr>
                <a:srgbClr val="EAEAEA"/>
              </a:fgClr>
              <a:bgClr>
                <a:schemeClr val="folHlink"/>
              </a:bgClr>
            </a:pattFill>
            <a:ln w="9525">
              <a:solidFill>
                <a:schemeClr val="tx2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54" name="Freeform 68" descr="宽上对角线"/>
            <p:cNvSpPr/>
            <p:nvPr/>
          </p:nvSpPr>
          <p:spPr bwMode="auto">
            <a:xfrm rot="-1095168">
              <a:off x="4055" y="2168"/>
              <a:ext cx="861" cy="870"/>
            </a:xfrm>
            <a:custGeom>
              <a:avLst/>
              <a:gdLst>
                <a:gd name="T0" fmla="*/ 10787 w 702"/>
                <a:gd name="T1" fmla="*/ 0 h 828"/>
                <a:gd name="T2" fmla="*/ 15004 w 702"/>
                <a:gd name="T3" fmla="*/ 746 h 828"/>
                <a:gd name="T4" fmla="*/ 8935 w 702"/>
                <a:gd name="T5" fmla="*/ 1641 h 828"/>
                <a:gd name="T6" fmla="*/ 4548 w 702"/>
                <a:gd name="T7" fmla="*/ 1739 h 828"/>
                <a:gd name="T8" fmla="*/ 0 w 702"/>
                <a:gd name="T9" fmla="*/ 1242 h 828"/>
                <a:gd name="T10" fmla="*/ 7257 w 702"/>
                <a:gd name="T11" fmla="*/ 896 h 828"/>
                <a:gd name="T12" fmla="*/ 10787 w 702"/>
                <a:gd name="T13" fmla="*/ 0 h 8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02"/>
                <a:gd name="T22" fmla="*/ 0 h 828"/>
                <a:gd name="T23" fmla="*/ 702 w 702"/>
                <a:gd name="T24" fmla="*/ 828 h 82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02" h="828">
                  <a:moveTo>
                    <a:pt x="505" y="0"/>
                  </a:moveTo>
                  <a:lnTo>
                    <a:pt x="702" y="355"/>
                  </a:lnTo>
                  <a:lnTo>
                    <a:pt x="418" y="781"/>
                  </a:lnTo>
                  <a:lnTo>
                    <a:pt x="213" y="828"/>
                  </a:lnTo>
                  <a:lnTo>
                    <a:pt x="0" y="591"/>
                  </a:lnTo>
                  <a:lnTo>
                    <a:pt x="339" y="426"/>
                  </a:lnTo>
                  <a:lnTo>
                    <a:pt x="505" y="0"/>
                  </a:lnTo>
                  <a:close/>
                </a:path>
              </a:pathLst>
            </a:custGeom>
            <a:pattFill prst="wdUpDiag">
              <a:fgClr>
                <a:srgbClr val="EAEAEA"/>
              </a:fgClr>
              <a:bgClr>
                <a:srgbClr val="808080"/>
              </a:bgClr>
            </a:pattFill>
            <a:ln w="9525">
              <a:solidFill>
                <a:schemeClr val="tx2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55" name="Freeform 70" descr="宽上对角线"/>
            <p:cNvSpPr/>
            <p:nvPr/>
          </p:nvSpPr>
          <p:spPr bwMode="auto">
            <a:xfrm>
              <a:off x="3379" y="1842"/>
              <a:ext cx="567" cy="410"/>
            </a:xfrm>
            <a:custGeom>
              <a:avLst/>
              <a:gdLst>
                <a:gd name="T0" fmla="*/ 36 w 631"/>
                <a:gd name="T1" fmla="*/ 410 h 410"/>
                <a:gd name="T2" fmla="*/ 111 w 631"/>
                <a:gd name="T3" fmla="*/ 190 h 410"/>
                <a:gd name="T4" fmla="*/ 127 w 631"/>
                <a:gd name="T5" fmla="*/ 0 h 410"/>
                <a:gd name="T6" fmla="*/ 0 w 631"/>
                <a:gd name="T7" fmla="*/ 8 h 410"/>
                <a:gd name="T8" fmla="*/ 36 w 631"/>
                <a:gd name="T9" fmla="*/ 410 h 4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1"/>
                <a:gd name="T16" fmla="*/ 0 h 410"/>
                <a:gd name="T17" fmla="*/ 631 w 631"/>
                <a:gd name="T18" fmla="*/ 410 h 4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1" h="410">
                  <a:moveTo>
                    <a:pt x="182" y="410"/>
                  </a:moveTo>
                  <a:lnTo>
                    <a:pt x="552" y="190"/>
                  </a:lnTo>
                  <a:lnTo>
                    <a:pt x="631" y="0"/>
                  </a:lnTo>
                  <a:lnTo>
                    <a:pt x="0" y="8"/>
                  </a:lnTo>
                  <a:lnTo>
                    <a:pt x="182" y="410"/>
                  </a:lnTo>
                  <a:close/>
                </a:path>
              </a:pathLst>
            </a:custGeom>
            <a:pattFill prst="wdUpDiag">
              <a:fgClr>
                <a:srgbClr val="808080"/>
              </a:fgClr>
              <a:bgClr>
                <a:srgbClr val="EAEAEA"/>
              </a:bgClr>
            </a:pattFill>
            <a:ln w="9525">
              <a:solidFill>
                <a:schemeClr val="tx2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56" name="Freeform 72" descr="深色横线"/>
            <p:cNvSpPr/>
            <p:nvPr/>
          </p:nvSpPr>
          <p:spPr bwMode="auto">
            <a:xfrm>
              <a:off x="4422" y="2821"/>
              <a:ext cx="576" cy="292"/>
            </a:xfrm>
            <a:custGeom>
              <a:avLst/>
              <a:gdLst>
                <a:gd name="T0" fmla="*/ 0 w 576"/>
                <a:gd name="T1" fmla="*/ 166 h 292"/>
                <a:gd name="T2" fmla="*/ 268 w 576"/>
                <a:gd name="T3" fmla="*/ 0 h 292"/>
                <a:gd name="T4" fmla="*/ 513 w 576"/>
                <a:gd name="T5" fmla="*/ 142 h 292"/>
                <a:gd name="T6" fmla="*/ 576 w 576"/>
                <a:gd name="T7" fmla="*/ 292 h 292"/>
                <a:gd name="T8" fmla="*/ 39 w 576"/>
                <a:gd name="T9" fmla="*/ 292 h 292"/>
                <a:gd name="T10" fmla="*/ 0 w 576"/>
                <a:gd name="T11" fmla="*/ 166 h 2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6"/>
                <a:gd name="T19" fmla="*/ 0 h 292"/>
                <a:gd name="T20" fmla="*/ 576 w 576"/>
                <a:gd name="T21" fmla="*/ 292 h 29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6" h="292">
                  <a:moveTo>
                    <a:pt x="0" y="166"/>
                  </a:moveTo>
                  <a:lnTo>
                    <a:pt x="268" y="0"/>
                  </a:lnTo>
                  <a:lnTo>
                    <a:pt x="513" y="142"/>
                  </a:lnTo>
                  <a:lnTo>
                    <a:pt x="576" y="292"/>
                  </a:lnTo>
                  <a:lnTo>
                    <a:pt x="39" y="292"/>
                  </a:lnTo>
                  <a:lnTo>
                    <a:pt x="0" y="166"/>
                  </a:lnTo>
                  <a:close/>
                </a:path>
              </a:pathLst>
            </a:custGeom>
            <a:pattFill prst="dkHorz">
              <a:fgClr>
                <a:srgbClr val="EAEAEA"/>
              </a:fgClr>
              <a:bgClr>
                <a:schemeClr val="folHlink"/>
              </a:bgClr>
            </a:pattFill>
            <a:ln w="9525">
              <a:solidFill>
                <a:schemeClr val="tx2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57" name="Line 73"/>
            <p:cNvSpPr>
              <a:spLocks noChangeShapeType="1"/>
            </p:cNvSpPr>
            <p:nvPr/>
          </p:nvSpPr>
          <p:spPr bwMode="auto">
            <a:xfrm rot="5361156" flipV="1">
              <a:off x="4667" y="2845"/>
              <a:ext cx="1" cy="35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58" name="Freeform 74" descr="深色横线"/>
            <p:cNvSpPr/>
            <p:nvPr/>
          </p:nvSpPr>
          <p:spPr bwMode="auto">
            <a:xfrm>
              <a:off x="3424" y="2001"/>
              <a:ext cx="560" cy="567"/>
            </a:xfrm>
            <a:custGeom>
              <a:avLst/>
              <a:gdLst>
                <a:gd name="T0" fmla="*/ 465 w 560"/>
                <a:gd name="T1" fmla="*/ 0 h 505"/>
                <a:gd name="T2" fmla="*/ 560 w 560"/>
                <a:gd name="T3" fmla="*/ 2873 h 505"/>
                <a:gd name="T4" fmla="*/ 173 w 560"/>
                <a:gd name="T5" fmla="*/ 2873 h 505"/>
                <a:gd name="T6" fmla="*/ 0 w 560"/>
                <a:gd name="T7" fmla="*/ 2328 h 505"/>
                <a:gd name="T8" fmla="*/ 87 w 560"/>
                <a:gd name="T9" fmla="*/ 1342 h 505"/>
                <a:gd name="T10" fmla="*/ 465 w 560"/>
                <a:gd name="T11" fmla="*/ 0 h 5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60"/>
                <a:gd name="T19" fmla="*/ 0 h 505"/>
                <a:gd name="T20" fmla="*/ 560 w 560"/>
                <a:gd name="T21" fmla="*/ 505 h 5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60" h="505">
                  <a:moveTo>
                    <a:pt x="465" y="0"/>
                  </a:moveTo>
                  <a:lnTo>
                    <a:pt x="560" y="505"/>
                  </a:lnTo>
                  <a:lnTo>
                    <a:pt x="173" y="505"/>
                  </a:lnTo>
                  <a:lnTo>
                    <a:pt x="0" y="410"/>
                  </a:lnTo>
                  <a:lnTo>
                    <a:pt x="87" y="236"/>
                  </a:lnTo>
                  <a:lnTo>
                    <a:pt x="465" y="0"/>
                  </a:lnTo>
                  <a:close/>
                </a:path>
              </a:pathLst>
            </a:custGeom>
            <a:pattFill prst="dkHorz">
              <a:fgClr>
                <a:srgbClr val="808080"/>
              </a:fgClr>
              <a:bgClr>
                <a:srgbClr val="EAEAEA"/>
              </a:bgClr>
            </a:pattFill>
            <a:ln w="9525">
              <a:solidFill>
                <a:schemeClr val="tx2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59" name="Line 77"/>
            <p:cNvSpPr>
              <a:spLocks noChangeShapeType="1"/>
            </p:cNvSpPr>
            <p:nvPr/>
          </p:nvSpPr>
          <p:spPr bwMode="auto">
            <a:xfrm rot="2515692" flipV="1">
              <a:off x="4558" y="2483"/>
              <a:ext cx="0" cy="4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60" name="Freeform 78" descr="深色横线"/>
            <p:cNvSpPr/>
            <p:nvPr/>
          </p:nvSpPr>
          <p:spPr bwMode="auto">
            <a:xfrm>
              <a:off x="3878" y="1842"/>
              <a:ext cx="635" cy="474"/>
            </a:xfrm>
            <a:custGeom>
              <a:avLst/>
              <a:gdLst>
                <a:gd name="T0" fmla="*/ 0 w 600"/>
                <a:gd name="T1" fmla="*/ 166 h 474"/>
                <a:gd name="T2" fmla="*/ 1402 w 600"/>
                <a:gd name="T3" fmla="*/ 474 h 474"/>
                <a:gd name="T4" fmla="*/ 1402 w 600"/>
                <a:gd name="T5" fmla="*/ 0 h 474"/>
                <a:gd name="T6" fmla="*/ 147 w 600"/>
                <a:gd name="T7" fmla="*/ 0 h 474"/>
                <a:gd name="T8" fmla="*/ 0 w 600"/>
                <a:gd name="T9" fmla="*/ 166 h 4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0"/>
                <a:gd name="T16" fmla="*/ 0 h 474"/>
                <a:gd name="T17" fmla="*/ 600 w 600"/>
                <a:gd name="T18" fmla="*/ 474 h 4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0" h="474">
                  <a:moveTo>
                    <a:pt x="0" y="166"/>
                  </a:moveTo>
                  <a:lnTo>
                    <a:pt x="600" y="474"/>
                  </a:lnTo>
                  <a:lnTo>
                    <a:pt x="600" y="0"/>
                  </a:lnTo>
                  <a:lnTo>
                    <a:pt x="63" y="0"/>
                  </a:lnTo>
                  <a:lnTo>
                    <a:pt x="0" y="166"/>
                  </a:lnTo>
                  <a:close/>
                </a:path>
              </a:pathLst>
            </a:custGeom>
            <a:pattFill prst="dkHorz">
              <a:fgClr>
                <a:srgbClr val="EAEAEA"/>
              </a:fgClr>
              <a:bgClr>
                <a:srgbClr val="808080"/>
              </a:bgClr>
            </a:pattFill>
            <a:ln w="9525">
              <a:solidFill>
                <a:schemeClr val="tx2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61" name="Line 79"/>
            <p:cNvSpPr>
              <a:spLocks noChangeShapeType="1"/>
            </p:cNvSpPr>
            <p:nvPr/>
          </p:nvSpPr>
          <p:spPr bwMode="auto">
            <a:xfrm rot="5040365" flipV="1">
              <a:off x="4209" y="1808"/>
              <a:ext cx="45" cy="34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62" name="Freeform 80" descr="宽下对角线"/>
            <p:cNvSpPr/>
            <p:nvPr/>
          </p:nvSpPr>
          <p:spPr bwMode="auto">
            <a:xfrm>
              <a:off x="4650" y="2498"/>
              <a:ext cx="521" cy="615"/>
            </a:xfrm>
            <a:custGeom>
              <a:avLst/>
              <a:gdLst>
                <a:gd name="T0" fmla="*/ 197 w 521"/>
                <a:gd name="T1" fmla="*/ 0 h 615"/>
                <a:gd name="T2" fmla="*/ 521 w 521"/>
                <a:gd name="T3" fmla="*/ 213 h 615"/>
                <a:gd name="T4" fmla="*/ 521 w 521"/>
                <a:gd name="T5" fmla="*/ 615 h 615"/>
                <a:gd name="T6" fmla="*/ 308 w 521"/>
                <a:gd name="T7" fmla="*/ 615 h 615"/>
                <a:gd name="T8" fmla="*/ 253 w 521"/>
                <a:gd name="T9" fmla="*/ 457 h 615"/>
                <a:gd name="T10" fmla="*/ 0 w 521"/>
                <a:gd name="T11" fmla="*/ 331 h 615"/>
                <a:gd name="T12" fmla="*/ 197 w 521"/>
                <a:gd name="T13" fmla="*/ 0 h 6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1"/>
                <a:gd name="T22" fmla="*/ 0 h 615"/>
                <a:gd name="T23" fmla="*/ 521 w 521"/>
                <a:gd name="T24" fmla="*/ 615 h 6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1" h="615">
                  <a:moveTo>
                    <a:pt x="197" y="0"/>
                  </a:moveTo>
                  <a:lnTo>
                    <a:pt x="521" y="213"/>
                  </a:lnTo>
                  <a:lnTo>
                    <a:pt x="521" y="615"/>
                  </a:lnTo>
                  <a:lnTo>
                    <a:pt x="308" y="615"/>
                  </a:lnTo>
                  <a:lnTo>
                    <a:pt x="253" y="457"/>
                  </a:lnTo>
                  <a:lnTo>
                    <a:pt x="0" y="331"/>
                  </a:lnTo>
                  <a:lnTo>
                    <a:pt x="197" y="0"/>
                  </a:lnTo>
                  <a:close/>
                </a:path>
              </a:pathLst>
            </a:custGeom>
            <a:pattFill prst="wdDnDiag">
              <a:fgClr>
                <a:srgbClr val="EAEAEA"/>
              </a:fgClr>
              <a:bgClr>
                <a:schemeClr val="folHlink"/>
              </a:bgClr>
            </a:pattFill>
            <a:ln w="9525">
              <a:solidFill>
                <a:schemeClr val="tx2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63" name="Line 81"/>
            <p:cNvSpPr>
              <a:spLocks noChangeShapeType="1"/>
            </p:cNvSpPr>
            <p:nvPr/>
          </p:nvSpPr>
          <p:spPr bwMode="auto">
            <a:xfrm rot="17931426" flipV="1">
              <a:off x="4907" y="2645"/>
              <a:ext cx="89" cy="32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64" name="Freeform 82" descr="深色竖线"/>
            <p:cNvSpPr/>
            <p:nvPr/>
          </p:nvSpPr>
          <p:spPr bwMode="auto">
            <a:xfrm>
              <a:off x="3878" y="2001"/>
              <a:ext cx="635" cy="522"/>
            </a:xfrm>
            <a:custGeom>
              <a:avLst/>
              <a:gdLst>
                <a:gd name="T0" fmla="*/ 1402 w 600"/>
                <a:gd name="T1" fmla="*/ 564 h 513"/>
                <a:gd name="T2" fmla="*/ 223 w 600"/>
                <a:gd name="T3" fmla="*/ 665 h 513"/>
                <a:gd name="T4" fmla="*/ 0 w 600"/>
                <a:gd name="T5" fmla="*/ 0 h 513"/>
                <a:gd name="T6" fmla="*/ 1402 w 600"/>
                <a:gd name="T7" fmla="*/ 400 h 513"/>
                <a:gd name="T8" fmla="*/ 1402 w 600"/>
                <a:gd name="T9" fmla="*/ 564 h 5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0"/>
                <a:gd name="T16" fmla="*/ 0 h 513"/>
                <a:gd name="T17" fmla="*/ 600 w 600"/>
                <a:gd name="T18" fmla="*/ 513 h 5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0" h="513">
                  <a:moveTo>
                    <a:pt x="600" y="434"/>
                  </a:moveTo>
                  <a:lnTo>
                    <a:pt x="95" y="513"/>
                  </a:lnTo>
                  <a:lnTo>
                    <a:pt x="0" y="0"/>
                  </a:lnTo>
                  <a:lnTo>
                    <a:pt x="600" y="308"/>
                  </a:lnTo>
                  <a:lnTo>
                    <a:pt x="600" y="434"/>
                  </a:lnTo>
                  <a:close/>
                </a:path>
              </a:pathLst>
            </a:custGeom>
            <a:pattFill prst="dkVert">
              <a:fgClr>
                <a:srgbClr val="EAEAEA"/>
              </a:fgClr>
              <a:bgClr>
                <a:srgbClr val="808080"/>
              </a:bgClr>
            </a:pattFill>
            <a:ln w="9525">
              <a:solidFill>
                <a:schemeClr val="tx2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65" name="Freeform 84" descr="深色竖线"/>
            <p:cNvSpPr/>
            <p:nvPr/>
          </p:nvSpPr>
          <p:spPr bwMode="auto">
            <a:xfrm>
              <a:off x="4853" y="2065"/>
              <a:ext cx="324" cy="639"/>
            </a:xfrm>
            <a:custGeom>
              <a:avLst/>
              <a:gdLst>
                <a:gd name="T0" fmla="*/ 8 w 324"/>
                <a:gd name="T1" fmla="*/ 55 h 639"/>
                <a:gd name="T2" fmla="*/ 0 w 324"/>
                <a:gd name="T3" fmla="*/ 434 h 639"/>
                <a:gd name="T4" fmla="*/ 324 w 324"/>
                <a:gd name="T5" fmla="*/ 639 h 639"/>
                <a:gd name="T6" fmla="*/ 324 w 324"/>
                <a:gd name="T7" fmla="*/ 0 h 639"/>
                <a:gd name="T8" fmla="*/ 8 w 324"/>
                <a:gd name="T9" fmla="*/ 55 h 6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4"/>
                <a:gd name="T16" fmla="*/ 0 h 639"/>
                <a:gd name="T17" fmla="*/ 324 w 324"/>
                <a:gd name="T18" fmla="*/ 639 h 6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4" h="639">
                  <a:moveTo>
                    <a:pt x="8" y="55"/>
                  </a:moveTo>
                  <a:lnTo>
                    <a:pt x="0" y="434"/>
                  </a:lnTo>
                  <a:lnTo>
                    <a:pt x="324" y="639"/>
                  </a:lnTo>
                  <a:lnTo>
                    <a:pt x="324" y="0"/>
                  </a:lnTo>
                  <a:lnTo>
                    <a:pt x="8" y="55"/>
                  </a:lnTo>
                  <a:close/>
                </a:path>
              </a:pathLst>
            </a:custGeom>
            <a:pattFill prst="dkVert">
              <a:fgClr>
                <a:srgbClr val="EAEAEA"/>
              </a:fgClr>
              <a:bgClr>
                <a:schemeClr val="folHlink"/>
              </a:bgClr>
            </a:pattFill>
            <a:ln w="9525">
              <a:solidFill>
                <a:schemeClr val="tx2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66" name="Line 85"/>
            <p:cNvSpPr>
              <a:spLocks noChangeShapeType="1"/>
            </p:cNvSpPr>
            <p:nvPr/>
          </p:nvSpPr>
          <p:spPr bwMode="auto">
            <a:xfrm flipV="1">
              <a:off x="4105" y="2183"/>
              <a:ext cx="0" cy="26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67" name="Freeform 86" descr="宽上对角线"/>
            <p:cNvSpPr/>
            <p:nvPr/>
          </p:nvSpPr>
          <p:spPr bwMode="auto">
            <a:xfrm>
              <a:off x="3379" y="2500"/>
              <a:ext cx="568" cy="387"/>
            </a:xfrm>
            <a:custGeom>
              <a:avLst/>
              <a:gdLst>
                <a:gd name="T0" fmla="*/ 0 w 568"/>
                <a:gd name="T1" fmla="*/ 40 h 387"/>
                <a:gd name="T2" fmla="*/ 379 w 568"/>
                <a:gd name="T3" fmla="*/ 40 h 387"/>
                <a:gd name="T4" fmla="*/ 568 w 568"/>
                <a:gd name="T5" fmla="*/ 0 h 387"/>
                <a:gd name="T6" fmla="*/ 560 w 568"/>
                <a:gd name="T7" fmla="*/ 387 h 387"/>
                <a:gd name="T8" fmla="*/ 190 w 568"/>
                <a:gd name="T9" fmla="*/ 379 h 387"/>
                <a:gd name="T10" fmla="*/ 0 w 568"/>
                <a:gd name="T11" fmla="*/ 40 h 3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68"/>
                <a:gd name="T19" fmla="*/ 0 h 387"/>
                <a:gd name="T20" fmla="*/ 568 w 568"/>
                <a:gd name="T21" fmla="*/ 387 h 3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68" h="387">
                  <a:moveTo>
                    <a:pt x="0" y="40"/>
                  </a:moveTo>
                  <a:lnTo>
                    <a:pt x="379" y="40"/>
                  </a:lnTo>
                  <a:lnTo>
                    <a:pt x="568" y="0"/>
                  </a:lnTo>
                  <a:lnTo>
                    <a:pt x="560" y="387"/>
                  </a:lnTo>
                  <a:lnTo>
                    <a:pt x="190" y="379"/>
                  </a:lnTo>
                  <a:lnTo>
                    <a:pt x="0" y="40"/>
                  </a:lnTo>
                  <a:close/>
                </a:path>
              </a:pathLst>
            </a:custGeom>
            <a:pattFill prst="wdUpDiag">
              <a:fgClr>
                <a:srgbClr val="EAEAEA"/>
              </a:fgClr>
              <a:bgClr>
                <a:schemeClr val="folHlink"/>
              </a:bgClr>
            </a:pattFill>
            <a:ln w="9525">
              <a:solidFill>
                <a:schemeClr val="tx2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68" name="Line 87"/>
            <p:cNvSpPr>
              <a:spLocks noChangeShapeType="1"/>
            </p:cNvSpPr>
            <p:nvPr/>
          </p:nvSpPr>
          <p:spPr bwMode="auto">
            <a:xfrm rot="17793686" flipV="1">
              <a:off x="4145" y="2492"/>
              <a:ext cx="90" cy="29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69" name="Freeform 63" descr="宽下对角线"/>
            <p:cNvSpPr/>
            <p:nvPr/>
          </p:nvSpPr>
          <p:spPr bwMode="auto">
            <a:xfrm rot="-2257573">
              <a:off x="4468" y="1684"/>
              <a:ext cx="703" cy="575"/>
            </a:xfrm>
            <a:custGeom>
              <a:avLst/>
              <a:gdLst>
                <a:gd name="T0" fmla="*/ 928 w 654"/>
                <a:gd name="T1" fmla="*/ 1019 h 552"/>
                <a:gd name="T2" fmla="*/ 1933 w 654"/>
                <a:gd name="T3" fmla="*/ 711 h 552"/>
                <a:gd name="T4" fmla="*/ 467 w 654"/>
                <a:gd name="T5" fmla="*/ 0 h 552"/>
                <a:gd name="T6" fmla="*/ 0 w 654"/>
                <a:gd name="T7" fmla="*/ 321 h 552"/>
                <a:gd name="T8" fmla="*/ 0 w 654"/>
                <a:gd name="T9" fmla="*/ 932 h 5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4"/>
                <a:gd name="T16" fmla="*/ 0 h 552"/>
                <a:gd name="T17" fmla="*/ 654 w 654"/>
                <a:gd name="T18" fmla="*/ 552 h 5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4" h="552">
                  <a:moveTo>
                    <a:pt x="315" y="552"/>
                  </a:moveTo>
                  <a:lnTo>
                    <a:pt x="654" y="387"/>
                  </a:lnTo>
                  <a:lnTo>
                    <a:pt x="157" y="0"/>
                  </a:lnTo>
                  <a:lnTo>
                    <a:pt x="0" y="174"/>
                  </a:lnTo>
                  <a:lnTo>
                    <a:pt x="0" y="505"/>
                  </a:lnTo>
                </a:path>
              </a:pathLst>
            </a:custGeom>
            <a:pattFill prst="wdDnDiag">
              <a:fgClr>
                <a:schemeClr val="bg1"/>
              </a:fgClr>
              <a:bgClr>
                <a:schemeClr val="folHlink"/>
              </a:bgClr>
            </a:pattFill>
            <a:ln w="12700">
              <a:solidFill>
                <a:schemeClr val="tx2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70" name="Line 65"/>
            <p:cNvSpPr>
              <a:spLocks noChangeShapeType="1"/>
            </p:cNvSpPr>
            <p:nvPr/>
          </p:nvSpPr>
          <p:spPr bwMode="auto">
            <a:xfrm rot="5769562" flipV="1">
              <a:off x="4876" y="2377"/>
              <a:ext cx="317" cy="4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71" name="Freeform 101" descr="宽下对角线"/>
            <p:cNvSpPr/>
            <p:nvPr/>
          </p:nvSpPr>
          <p:spPr bwMode="auto">
            <a:xfrm>
              <a:off x="3243" y="2160"/>
              <a:ext cx="385" cy="499"/>
            </a:xfrm>
            <a:custGeom>
              <a:avLst/>
              <a:gdLst>
                <a:gd name="T0" fmla="*/ 0 w 408"/>
                <a:gd name="T1" fmla="*/ 159 h 499"/>
                <a:gd name="T2" fmla="*/ 114 w 408"/>
                <a:gd name="T3" fmla="*/ 0 h 499"/>
                <a:gd name="T4" fmla="*/ 172 w 408"/>
                <a:gd name="T5" fmla="*/ 499 h 499"/>
                <a:gd name="T6" fmla="*/ 8 w 408"/>
                <a:gd name="T7" fmla="*/ 499 h 4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8"/>
                <a:gd name="T13" fmla="*/ 0 h 499"/>
                <a:gd name="T14" fmla="*/ 408 w 408"/>
                <a:gd name="T15" fmla="*/ 499 h 4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8" h="499">
                  <a:moveTo>
                    <a:pt x="0" y="159"/>
                  </a:moveTo>
                  <a:lnTo>
                    <a:pt x="272" y="0"/>
                  </a:lnTo>
                  <a:lnTo>
                    <a:pt x="408" y="499"/>
                  </a:lnTo>
                  <a:lnTo>
                    <a:pt x="23" y="499"/>
                  </a:lnTo>
                </a:path>
              </a:pathLst>
            </a:custGeom>
            <a:pattFill prst="wdDnDiag">
              <a:fgClr>
                <a:schemeClr val="bg2"/>
              </a:fgClr>
              <a:bgClr>
                <a:srgbClr val="EAEAEA"/>
              </a:bgClr>
            </a:pattFill>
            <a:ln w="9525">
              <a:solidFill>
                <a:schemeClr val="tx2"/>
              </a:solidFill>
              <a:rou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72" name="Line 8"/>
            <p:cNvSpPr>
              <a:spLocks noChangeShapeType="1"/>
            </p:cNvSpPr>
            <p:nvPr/>
          </p:nvSpPr>
          <p:spPr bwMode="auto">
            <a:xfrm flipV="1">
              <a:off x="3283" y="2114"/>
              <a:ext cx="305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73" name="Line 11"/>
            <p:cNvSpPr>
              <a:spLocks noChangeShapeType="1"/>
            </p:cNvSpPr>
            <p:nvPr/>
          </p:nvSpPr>
          <p:spPr bwMode="auto">
            <a:xfrm>
              <a:off x="3243" y="2659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74" name="Line 32"/>
            <p:cNvSpPr>
              <a:spLocks noChangeShapeType="1"/>
            </p:cNvSpPr>
            <p:nvPr/>
          </p:nvSpPr>
          <p:spPr bwMode="auto">
            <a:xfrm>
              <a:off x="3311" y="2387"/>
              <a:ext cx="158" cy="18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75" name="Freeform 102" descr="深色横线"/>
            <p:cNvSpPr/>
            <p:nvPr/>
          </p:nvSpPr>
          <p:spPr bwMode="auto">
            <a:xfrm>
              <a:off x="3231" y="1840"/>
              <a:ext cx="352" cy="479"/>
            </a:xfrm>
            <a:custGeom>
              <a:avLst/>
              <a:gdLst>
                <a:gd name="T0" fmla="*/ 10 w 352"/>
                <a:gd name="T1" fmla="*/ 16 h 479"/>
                <a:gd name="T2" fmla="*/ 132 w 352"/>
                <a:gd name="T3" fmla="*/ 16 h 479"/>
                <a:gd name="T4" fmla="*/ 178 w 352"/>
                <a:gd name="T5" fmla="*/ 10 h 479"/>
                <a:gd name="T6" fmla="*/ 352 w 352"/>
                <a:gd name="T7" fmla="*/ 275 h 479"/>
                <a:gd name="T8" fmla="*/ 12 w 352"/>
                <a:gd name="T9" fmla="*/ 479 h 4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2"/>
                <a:gd name="T16" fmla="*/ 0 h 479"/>
                <a:gd name="T17" fmla="*/ 352 w 352"/>
                <a:gd name="T18" fmla="*/ 479 h 4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2" h="479">
                  <a:moveTo>
                    <a:pt x="10" y="16"/>
                  </a:moveTo>
                  <a:cubicBezTo>
                    <a:pt x="71" y="0"/>
                    <a:pt x="0" y="16"/>
                    <a:pt x="132" y="16"/>
                  </a:cubicBezTo>
                  <a:cubicBezTo>
                    <a:pt x="147" y="16"/>
                    <a:pt x="163" y="10"/>
                    <a:pt x="178" y="10"/>
                  </a:cubicBezTo>
                  <a:lnTo>
                    <a:pt x="352" y="275"/>
                  </a:lnTo>
                  <a:lnTo>
                    <a:pt x="12" y="479"/>
                  </a:lnTo>
                </a:path>
              </a:pathLst>
            </a:custGeom>
            <a:pattFill prst="dkHorz">
              <a:fgClr>
                <a:schemeClr val="bg2"/>
              </a:fgClr>
              <a:bgClr>
                <a:srgbClr val="EAEAEA"/>
              </a:bgClr>
            </a:pattFill>
            <a:ln w="9525">
              <a:solidFill>
                <a:schemeClr val="tx2"/>
              </a:solidFill>
              <a:rou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76" name="Line 9"/>
            <p:cNvSpPr>
              <a:spLocks noChangeShapeType="1"/>
            </p:cNvSpPr>
            <p:nvPr/>
          </p:nvSpPr>
          <p:spPr bwMode="auto">
            <a:xfrm flipH="1" flipV="1">
              <a:off x="3414" y="1842"/>
              <a:ext cx="174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77" name="Line 31"/>
            <p:cNvSpPr>
              <a:spLocks noChangeShapeType="1"/>
            </p:cNvSpPr>
            <p:nvPr/>
          </p:nvSpPr>
          <p:spPr bwMode="auto">
            <a:xfrm>
              <a:off x="3288" y="2024"/>
              <a:ext cx="213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78" name="Line 34"/>
            <p:cNvSpPr>
              <a:spLocks noChangeShapeType="1"/>
            </p:cNvSpPr>
            <p:nvPr/>
          </p:nvSpPr>
          <p:spPr bwMode="auto">
            <a:xfrm flipH="1">
              <a:off x="3580" y="1865"/>
              <a:ext cx="185" cy="18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79" name="Line 83"/>
            <p:cNvSpPr>
              <a:spLocks noChangeShapeType="1"/>
            </p:cNvSpPr>
            <p:nvPr/>
          </p:nvSpPr>
          <p:spPr bwMode="auto">
            <a:xfrm rot="6853605" flipV="1">
              <a:off x="4740" y="1916"/>
              <a:ext cx="113" cy="29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80" name="Freeform 56" descr="深色横线"/>
            <p:cNvSpPr/>
            <p:nvPr/>
          </p:nvSpPr>
          <p:spPr bwMode="auto">
            <a:xfrm rot="-5400000">
              <a:off x="3481" y="2602"/>
              <a:ext cx="272" cy="748"/>
            </a:xfrm>
            <a:custGeom>
              <a:avLst/>
              <a:gdLst>
                <a:gd name="T0" fmla="*/ 0 w 292"/>
                <a:gd name="T1" fmla="*/ 0 h 892"/>
                <a:gd name="T2" fmla="*/ 101 w 292"/>
                <a:gd name="T3" fmla="*/ 0 h 892"/>
                <a:gd name="T4" fmla="*/ 101 w 292"/>
                <a:gd name="T5" fmla="*/ 42 h 892"/>
                <a:gd name="T6" fmla="*/ 0 w 292"/>
                <a:gd name="T7" fmla="*/ 63 h 892"/>
                <a:gd name="T8" fmla="*/ 0 w 292"/>
                <a:gd name="T9" fmla="*/ 0 h 8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2"/>
                <a:gd name="T16" fmla="*/ 0 h 892"/>
                <a:gd name="T17" fmla="*/ 292 w 292"/>
                <a:gd name="T18" fmla="*/ 892 h 8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2" h="892">
                  <a:moveTo>
                    <a:pt x="0" y="0"/>
                  </a:moveTo>
                  <a:lnTo>
                    <a:pt x="292" y="0"/>
                  </a:lnTo>
                  <a:lnTo>
                    <a:pt x="292" y="584"/>
                  </a:lnTo>
                  <a:lnTo>
                    <a:pt x="0" y="892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rgbClr val="EAEAEA"/>
              </a:fgClr>
              <a:bgClr>
                <a:srgbClr val="808080"/>
              </a:bgClr>
            </a:pattFill>
            <a:ln w="9525">
              <a:solidFill>
                <a:schemeClr val="tx2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81" name="AutoShape 109" descr="深色横线"/>
            <p:cNvSpPr>
              <a:spLocks noChangeArrowheads="1"/>
            </p:cNvSpPr>
            <p:nvPr/>
          </p:nvSpPr>
          <p:spPr bwMode="auto">
            <a:xfrm flipH="1">
              <a:off x="5035" y="1865"/>
              <a:ext cx="136" cy="250"/>
            </a:xfrm>
            <a:prstGeom prst="rtTriangle">
              <a:avLst/>
            </a:prstGeom>
            <a:pattFill prst="dkHorz">
              <a:fgClr>
                <a:srgbClr val="808080"/>
              </a:fgClr>
              <a:bgClr>
                <a:srgbClr val="EAEAEA"/>
              </a:bgClr>
            </a:pattFill>
            <a:ln w="9525" algn="ctr">
              <a:solidFill>
                <a:schemeClr val="tx2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129082" name="Line 110"/>
            <p:cNvSpPr>
              <a:spLocks noChangeShapeType="1"/>
            </p:cNvSpPr>
            <p:nvPr/>
          </p:nvSpPr>
          <p:spPr bwMode="auto">
            <a:xfrm rot="5361156" flipV="1">
              <a:off x="3533" y="2799"/>
              <a:ext cx="1" cy="35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83" name="Line 66"/>
            <p:cNvSpPr>
              <a:spLocks noChangeShapeType="1"/>
            </p:cNvSpPr>
            <p:nvPr/>
          </p:nvSpPr>
          <p:spPr bwMode="auto">
            <a:xfrm rot="16043922" flipV="1">
              <a:off x="3731" y="2196"/>
              <a:ext cx="0" cy="24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84" name="Line 75"/>
            <p:cNvSpPr>
              <a:spLocks noChangeShapeType="1"/>
            </p:cNvSpPr>
            <p:nvPr/>
          </p:nvSpPr>
          <p:spPr bwMode="auto">
            <a:xfrm rot="1914177" flipV="1">
              <a:off x="3719" y="2535"/>
              <a:ext cx="68" cy="28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79924" name="AutoShape 52"/>
          <p:cNvSpPr>
            <a:spLocks noChangeArrowheads="1"/>
          </p:cNvSpPr>
          <p:nvPr/>
        </p:nvSpPr>
        <p:spPr bwMode="auto">
          <a:xfrm>
            <a:off x="5795963" y="5373688"/>
            <a:ext cx="1512887" cy="792162"/>
          </a:xfrm>
          <a:prstGeom prst="wedgeEllipseCallout">
            <a:avLst>
              <a:gd name="adj1" fmla="val -41185"/>
              <a:gd name="adj2" fmla="val -124148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zh-CN" sz="2400">
              <a:solidFill>
                <a:srgbClr val="000000"/>
              </a:solidFill>
              <a:ea typeface="黑体" panose="02010609060101010101" pitchFamily="2" charset="-122"/>
            </a:endParaRPr>
          </a:p>
        </p:txBody>
      </p:sp>
      <p:sp>
        <p:nvSpPr>
          <p:cNvPr id="79925" name="Text Box 53"/>
          <p:cNvSpPr txBox="1">
            <a:spLocks noChangeArrowheads="1"/>
          </p:cNvSpPr>
          <p:nvPr/>
        </p:nvSpPr>
        <p:spPr bwMode="auto">
          <a:xfrm>
            <a:off x="6084888" y="5503863"/>
            <a:ext cx="1511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磁畴</a:t>
            </a:r>
            <a:endParaRPr lang="zh-CN" altLang="en-US" sz="2400" b="1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 autoUpdateAnimBg="0"/>
      <p:bldP spid="79875" grpId="0" autoUpdateAnimBg="0"/>
      <p:bldP spid="79876" grpId="0" autoUpdateAnimBg="0"/>
      <p:bldP spid="79877" grpId="0" autoUpdateAnimBg="0"/>
      <p:bldP spid="79924" grpId="0" bldLvl="0" animBg="1"/>
      <p:bldP spid="799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4"/>
          <p:cNvGrpSpPr/>
          <p:nvPr/>
        </p:nvGrpSpPr>
        <p:grpSpPr bwMode="auto">
          <a:xfrm>
            <a:off x="588963" y="1524000"/>
            <a:ext cx="1219200" cy="1371600"/>
            <a:chOff x="206" y="935"/>
            <a:chExt cx="768" cy="864"/>
          </a:xfrm>
        </p:grpSpPr>
        <p:sp>
          <p:nvSpPr>
            <p:cNvPr id="130169" name="Rectangle 3" descr="宽上对角线"/>
            <p:cNvSpPr>
              <a:spLocks noChangeArrowheads="1"/>
            </p:cNvSpPr>
            <p:nvPr/>
          </p:nvSpPr>
          <p:spPr bwMode="auto">
            <a:xfrm>
              <a:off x="206" y="935"/>
              <a:ext cx="384" cy="432"/>
            </a:xfrm>
            <a:prstGeom prst="rect">
              <a:avLst/>
            </a:prstGeom>
            <a:pattFill prst="wdUpDiag">
              <a:fgClr>
                <a:srgbClr val="CCCCFF"/>
              </a:fgClr>
              <a:bgClr>
                <a:srgbClr val="808080"/>
              </a:bgClr>
            </a:patt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130170" name="Rectangle 4" descr="宽下对角线"/>
            <p:cNvSpPr>
              <a:spLocks noChangeArrowheads="1"/>
            </p:cNvSpPr>
            <p:nvPr/>
          </p:nvSpPr>
          <p:spPr bwMode="auto">
            <a:xfrm>
              <a:off x="590" y="935"/>
              <a:ext cx="384" cy="432"/>
            </a:xfrm>
            <a:prstGeom prst="rect">
              <a:avLst/>
            </a:prstGeom>
            <a:pattFill prst="wdDnDiag">
              <a:fgClr>
                <a:srgbClr val="CCCCFF"/>
              </a:fgClr>
              <a:bgClr>
                <a:srgbClr val="808080"/>
              </a:bgClr>
            </a:patt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130171" name="Rectangle 5" descr="宽下对角线"/>
            <p:cNvSpPr>
              <a:spLocks noChangeArrowheads="1"/>
            </p:cNvSpPr>
            <p:nvPr/>
          </p:nvSpPr>
          <p:spPr bwMode="auto">
            <a:xfrm>
              <a:off x="206" y="1367"/>
              <a:ext cx="384" cy="432"/>
            </a:xfrm>
            <a:prstGeom prst="rect">
              <a:avLst/>
            </a:prstGeom>
            <a:pattFill prst="wdDnDiag">
              <a:fgClr>
                <a:srgbClr val="CCCCFF"/>
              </a:fgClr>
              <a:bgClr>
                <a:srgbClr val="808080"/>
              </a:bgClr>
            </a:patt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130172" name="Rectangle 6" descr="宽上对角线"/>
            <p:cNvSpPr>
              <a:spLocks noChangeArrowheads="1"/>
            </p:cNvSpPr>
            <p:nvPr/>
          </p:nvSpPr>
          <p:spPr bwMode="auto">
            <a:xfrm>
              <a:off x="590" y="1367"/>
              <a:ext cx="384" cy="432"/>
            </a:xfrm>
            <a:prstGeom prst="rect">
              <a:avLst/>
            </a:prstGeom>
            <a:pattFill prst="wdUpDiag">
              <a:fgClr>
                <a:srgbClr val="CCCCFF"/>
              </a:fgClr>
              <a:bgClr>
                <a:srgbClr val="808080"/>
              </a:bgClr>
            </a:patt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130173" name="Line 7"/>
            <p:cNvSpPr>
              <a:spLocks noChangeShapeType="1"/>
            </p:cNvSpPr>
            <p:nvPr/>
          </p:nvSpPr>
          <p:spPr bwMode="auto">
            <a:xfrm flipV="1">
              <a:off x="272" y="1049"/>
              <a:ext cx="227" cy="20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0174" name="Line 8"/>
            <p:cNvSpPr>
              <a:spLocks noChangeShapeType="1"/>
            </p:cNvSpPr>
            <p:nvPr/>
          </p:nvSpPr>
          <p:spPr bwMode="auto">
            <a:xfrm>
              <a:off x="680" y="1049"/>
              <a:ext cx="204" cy="181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0175" name="Line 9"/>
            <p:cNvSpPr>
              <a:spLocks noChangeShapeType="1"/>
            </p:cNvSpPr>
            <p:nvPr/>
          </p:nvSpPr>
          <p:spPr bwMode="auto">
            <a:xfrm flipH="1" flipV="1">
              <a:off x="272" y="1480"/>
              <a:ext cx="204" cy="20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0176" name="Line 10"/>
            <p:cNvSpPr>
              <a:spLocks noChangeShapeType="1"/>
            </p:cNvSpPr>
            <p:nvPr/>
          </p:nvSpPr>
          <p:spPr bwMode="auto">
            <a:xfrm flipH="1">
              <a:off x="703" y="1480"/>
              <a:ext cx="204" cy="20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0907" name="Text Box 11"/>
          <p:cNvSpPr txBox="1">
            <a:spLocks noChangeArrowheads="1"/>
          </p:cNvSpPr>
          <p:nvPr/>
        </p:nvSpPr>
        <p:spPr bwMode="auto">
          <a:xfrm>
            <a:off x="801688" y="1004888"/>
            <a:ext cx="1587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i="1">
                <a:solidFill>
                  <a:srgbClr val="000000"/>
                </a:solidFill>
                <a:ea typeface="黑体" panose="02010609060101010101" pitchFamily="2" charset="-122"/>
              </a:rPr>
              <a:t>H</a:t>
            </a:r>
            <a:r>
              <a:rPr lang="en-US" altLang="zh-CN" sz="2400" b="1">
                <a:solidFill>
                  <a:srgbClr val="000000"/>
                </a:solidFill>
                <a:ea typeface="黑体" panose="02010609060101010101" pitchFamily="2" charset="-122"/>
              </a:rPr>
              <a:t> =0</a:t>
            </a:r>
            <a:endParaRPr lang="en-US" altLang="zh-CN" sz="2400" b="1">
              <a:solidFill>
                <a:srgbClr val="000000"/>
              </a:solidFill>
              <a:ea typeface="黑体" panose="02010609060101010101" pitchFamily="2" charset="-122"/>
            </a:endParaRPr>
          </a:p>
        </p:txBody>
      </p:sp>
      <p:graphicFrame>
        <p:nvGraphicFramePr>
          <p:cNvPr id="80908" name="Object 2"/>
          <p:cNvGraphicFramePr>
            <a:graphicFrameLocks noChangeAspect="1"/>
          </p:cNvGraphicFramePr>
          <p:nvPr/>
        </p:nvGraphicFramePr>
        <p:xfrm>
          <a:off x="720725" y="2984500"/>
          <a:ext cx="10953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9" name="Equation" r:id="rId1" imgW="685800" imgH="254000" progId="Equation.DSMT4">
                  <p:embed/>
                </p:oleObj>
              </mc:Choice>
              <mc:Fallback>
                <p:oleObj name="Equation" r:id="rId1" imgW="685800" imgH="254000" progId="Equation.DSMT4">
                  <p:embed/>
                  <p:pic>
                    <p:nvPicPr>
                      <p:cNvPr id="0" name="图片 594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2984500"/>
                        <a:ext cx="10953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28"/>
          <p:cNvGrpSpPr/>
          <p:nvPr/>
        </p:nvGrpSpPr>
        <p:grpSpPr bwMode="auto">
          <a:xfrm>
            <a:off x="2212975" y="1524000"/>
            <a:ext cx="1219200" cy="1371600"/>
            <a:chOff x="1340" y="944"/>
            <a:chExt cx="768" cy="864"/>
          </a:xfrm>
        </p:grpSpPr>
        <p:sp>
          <p:nvSpPr>
            <p:cNvPr id="130161" name="Rectangle 14" descr="宽上对角线"/>
            <p:cNvSpPr>
              <a:spLocks noChangeArrowheads="1"/>
            </p:cNvSpPr>
            <p:nvPr/>
          </p:nvSpPr>
          <p:spPr bwMode="auto">
            <a:xfrm>
              <a:off x="1340" y="944"/>
              <a:ext cx="384" cy="576"/>
            </a:xfrm>
            <a:prstGeom prst="rect">
              <a:avLst/>
            </a:prstGeom>
            <a:pattFill prst="wdUpDiag">
              <a:fgClr>
                <a:srgbClr val="CCCCFF"/>
              </a:fgClr>
              <a:bgClr>
                <a:srgbClr val="808080"/>
              </a:bgClr>
            </a:patt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130162" name="Rectangle 15" descr="宽下对角线"/>
            <p:cNvSpPr>
              <a:spLocks noChangeArrowheads="1"/>
            </p:cNvSpPr>
            <p:nvPr/>
          </p:nvSpPr>
          <p:spPr bwMode="auto">
            <a:xfrm>
              <a:off x="1724" y="944"/>
              <a:ext cx="384" cy="576"/>
            </a:xfrm>
            <a:prstGeom prst="rect">
              <a:avLst/>
            </a:prstGeom>
            <a:pattFill prst="wdDnDiag">
              <a:fgClr>
                <a:srgbClr val="CCCCFF"/>
              </a:fgClr>
              <a:bgClr>
                <a:srgbClr val="808080"/>
              </a:bgClr>
            </a:patt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130163" name="Rectangle 16" descr="宽下对角线"/>
            <p:cNvSpPr>
              <a:spLocks noChangeArrowheads="1"/>
            </p:cNvSpPr>
            <p:nvPr/>
          </p:nvSpPr>
          <p:spPr bwMode="auto">
            <a:xfrm>
              <a:off x="1340" y="1520"/>
              <a:ext cx="384" cy="288"/>
            </a:xfrm>
            <a:prstGeom prst="rect">
              <a:avLst/>
            </a:prstGeom>
            <a:pattFill prst="wdDnDiag">
              <a:fgClr>
                <a:srgbClr val="CCCCFF"/>
              </a:fgClr>
              <a:bgClr>
                <a:srgbClr val="808080"/>
              </a:bgClr>
            </a:patt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130164" name="Rectangle 17" descr="宽上对角线"/>
            <p:cNvSpPr>
              <a:spLocks noChangeArrowheads="1"/>
            </p:cNvSpPr>
            <p:nvPr/>
          </p:nvSpPr>
          <p:spPr bwMode="auto">
            <a:xfrm>
              <a:off x="1724" y="1520"/>
              <a:ext cx="384" cy="288"/>
            </a:xfrm>
            <a:prstGeom prst="rect">
              <a:avLst/>
            </a:prstGeom>
            <a:pattFill prst="wdUpDiag">
              <a:fgClr>
                <a:srgbClr val="CCCCFF"/>
              </a:fgClr>
              <a:bgClr>
                <a:srgbClr val="808080"/>
              </a:bgClr>
            </a:patt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130165" name="Line 18"/>
            <p:cNvSpPr>
              <a:spLocks noChangeShapeType="1"/>
            </p:cNvSpPr>
            <p:nvPr/>
          </p:nvSpPr>
          <p:spPr bwMode="auto">
            <a:xfrm flipV="1">
              <a:off x="1429" y="1088"/>
              <a:ext cx="247" cy="233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0166" name="Line 19"/>
            <p:cNvSpPr>
              <a:spLocks noChangeShapeType="1"/>
            </p:cNvSpPr>
            <p:nvPr/>
          </p:nvSpPr>
          <p:spPr bwMode="auto">
            <a:xfrm>
              <a:off x="1769" y="1094"/>
              <a:ext cx="249" cy="231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0167" name="Line 20"/>
            <p:cNvSpPr>
              <a:spLocks noChangeShapeType="1"/>
            </p:cNvSpPr>
            <p:nvPr/>
          </p:nvSpPr>
          <p:spPr bwMode="auto">
            <a:xfrm flipH="1" flipV="1">
              <a:off x="1456" y="1597"/>
              <a:ext cx="131" cy="13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0168" name="Line 21"/>
            <p:cNvSpPr>
              <a:spLocks noChangeShapeType="1"/>
            </p:cNvSpPr>
            <p:nvPr/>
          </p:nvSpPr>
          <p:spPr bwMode="auto">
            <a:xfrm flipH="1">
              <a:off x="1859" y="1597"/>
              <a:ext cx="133" cy="13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22"/>
          <p:cNvGrpSpPr/>
          <p:nvPr/>
        </p:nvGrpSpPr>
        <p:grpSpPr bwMode="auto">
          <a:xfrm>
            <a:off x="2136775" y="981075"/>
            <a:ext cx="1371600" cy="519113"/>
            <a:chOff x="1344" y="2730"/>
            <a:chExt cx="864" cy="327"/>
          </a:xfrm>
        </p:grpSpPr>
        <p:sp>
          <p:nvSpPr>
            <p:cNvPr id="130159" name="Line 23"/>
            <p:cNvSpPr>
              <a:spLocks noChangeShapeType="1"/>
            </p:cNvSpPr>
            <p:nvPr/>
          </p:nvSpPr>
          <p:spPr bwMode="auto">
            <a:xfrm>
              <a:off x="1344" y="3024"/>
              <a:ext cx="86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0160" name="Text Box 24"/>
            <p:cNvSpPr txBox="1">
              <a:spLocks noChangeArrowheads="1"/>
            </p:cNvSpPr>
            <p:nvPr/>
          </p:nvSpPr>
          <p:spPr bwMode="auto">
            <a:xfrm>
              <a:off x="1574" y="2730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400" b="1" i="1">
                  <a:solidFill>
                    <a:srgbClr val="000000"/>
                  </a:solidFill>
                  <a:ea typeface="黑体" panose="02010609060101010101" pitchFamily="2" charset="-122"/>
                </a:rPr>
                <a:t>H</a:t>
              </a:r>
              <a:endParaRPr lang="en-US" altLang="zh-CN" sz="2400" b="1" i="1">
                <a:solidFill>
                  <a:srgbClr val="000000"/>
                </a:solidFill>
                <a:ea typeface="黑体" panose="02010609060101010101" pitchFamily="2" charset="-122"/>
              </a:endParaRPr>
            </a:p>
          </p:txBody>
        </p:sp>
      </p:grpSp>
      <p:grpSp>
        <p:nvGrpSpPr>
          <p:cNvPr id="5" name="Group 25"/>
          <p:cNvGrpSpPr/>
          <p:nvPr/>
        </p:nvGrpSpPr>
        <p:grpSpPr bwMode="auto">
          <a:xfrm>
            <a:off x="3833813" y="1519238"/>
            <a:ext cx="1219200" cy="1371600"/>
            <a:chOff x="2688" y="3072"/>
            <a:chExt cx="768" cy="864"/>
          </a:xfrm>
        </p:grpSpPr>
        <p:sp>
          <p:nvSpPr>
            <p:cNvPr id="130155" name="Rectangle 26" descr="宽上对角线"/>
            <p:cNvSpPr>
              <a:spLocks noChangeArrowheads="1"/>
            </p:cNvSpPr>
            <p:nvPr/>
          </p:nvSpPr>
          <p:spPr bwMode="auto">
            <a:xfrm>
              <a:off x="2688" y="3072"/>
              <a:ext cx="384" cy="864"/>
            </a:xfrm>
            <a:prstGeom prst="rect">
              <a:avLst/>
            </a:prstGeom>
            <a:pattFill prst="wdUpDiag">
              <a:fgClr>
                <a:srgbClr val="EAEAEA"/>
              </a:fgClr>
              <a:bgClr>
                <a:srgbClr val="808080"/>
              </a:bgClr>
            </a:patt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130156" name="Rectangle 27" descr="宽下对角线"/>
            <p:cNvSpPr>
              <a:spLocks noChangeArrowheads="1"/>
            </p:cNvSpPr>
            <p:nvPr/>
          </p:nvSpPr>
          <p:spPr bwMode="auto">
            <a:xfrm>
              <a:off x="3072" y="3072"/>
              <a:ext cx="384" cy="864"/>
            </a:xfrm>
            <a:prstGeom prst="rect">
              <a:avLst/>
            </a:prstGeom>
            <a:pattFill prst="wdDnDiag">
              <a:fgClr>
                <a:srgbClr val="EAEAEA"/>
              </a:fgClr>
              <a:bgClr>
                <a:schemeClr val="folHlink"/>
              </a:bgClr>
            </a:patt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130157" name="Line 28"/>
            <p:cNvSpPr>
              <a:spLocks noChangeShapeType="1"/>
            </p:cNvSpPr>
            <p:nvPr/>
          </p:nvSpPr>
          <p:spPr bwMode="auto">
            <a:xfrm flipV="1">
              <a:off x="2736" y="3312"/>
              <a:ext cx="288" cy="288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0158" name="Line 29"/>
            <p:cNvSpPr>
              <a:spLocks noChangeShapeType="1"/>
            </p:cNvSpPr>
            <p:nvPr/>
          </p:nvSpPr>
          <p:spPr bwMode="auto">
            <a:xfrm>
              <a:off x="3120" y="3360"/>
              <a:ext cx="288" cy="21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6" name="Group 30"/>
          <p:cNvGrpSpPr/>
          <p:nvPr/>
        </p:nvGrpSpPr>
        <p:grpSpPr bwMode="auto">
          <a:xfrm>
            <a:off x="3757613" y="985838"/>
            <a:ext cx="1546225" cy="519112"/>
            <a:chOff x="2640" y="2778"/>
            <a:chExt cx="864" cy="327"/>
          </a:xfrm>
        </p:grpSpPr>
        <p:sp>
          <p:nvSpPr>
            <p:cNvPr id="130153" name="Line 31"/>
            <p:cNvSpPr>
              <a:spLocks noChangeShapeType="1"/>
            </p:cNvSpPr>
            <p:nvPr/>
          </p:nvSpPr>
          <p:spPr bwMode="auto">
            <a:xfrm>
              <a:off x="2640" y="3072"/>
              <a:ext cx="86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0154" name="Text Box 32"/>
            <p:cNvSpPr txBox="1">
              <a:spLocks noChangeArrowheads="1"/>
            </p:cNvSpPr>
            <p:nvPr/>
          </p:nvSpPr>
          <p:spPr bwMode="auto">
            <a:xfrm>
              <a:off x="2870" y="2778"/>
              <a:ext cx="5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400" b="1" i="1">
                  <a:solidFill>
                    <a:srgbClr val="000000"/>
                  </a:solidFill>
                  <a:ea typeface="黑体" panose="02010609060101010101" pitchFamily="2" charset="-122"/>
                </a:rPr>
                <a:t>H</a:t>
              </a:r>
              <a:r>
                <a:rPr lang="en-US" altLang="zh-CN" sz="2400" b="1">
                  <a:solidFill>
                    <a:srgbClr val="FF0000"/>
                  </a:solidFill>
                  <a:ea typeface="黑体" panose="02010609060101010101" pitchFamily="2" charset="-122"/>
                </a:rPr>
                <a:t>↑</a:t>
              </a:r>
              <a:endParaRPr lang="en-US" altLang="zh-CN" sz="2400" b="1">
                <a:solidFill>
                  <a:srgbClr val="FF0000"/>
                </a:solidFill>
                <a:ea typeface="黑体" panose="02010609060101010101" pitchFamily="2" charset="-122"/>
              </a:endParaRPr>
            </a:p>
          </p:txBody>
        </p:sp>
      </p:grpSp>
      <p:graphicFrame>
        <p:nvGraphicFramePr>
          <p:cNvPr id="80929" name="Object 3"/>
          <p:cNvGraphicFramePr>
            <a:graphicFrameLocks noChangeAspect="1"/>
          </p:cNvGraphicFramePr>
          <p:nvPr/>
        </p:nvGraphicFramePr>
        <p:xfrm>
          <a:off x="2393950" y="2984500"/>
          <a:ext cx="10191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0" name="Equation" r:id="rId3" imgW="685800" imgH="254000" progId="Equation.DSMT4">
                  <p:embed/>
                </p:oleObj>
              </mc:Choice>
              <mc:Fallback>
                <p:oleObj name="Equation" r:id="rId3" imgW="685800" imgH="254000" progId="Equation.DSMT4">
                  <p:embed/>
                  <p:pic>
                    <p:nvPicPr>
                      <p:cNvPr id="0" name="图片 594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950" y="2984500"/>
                        <a:ext cx="10191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39"/>
          <p:cNvGrpSpPr/>
          <p:nvPr/>
        </p:nvGrpSpPr>
        <p:grpSpPr bwMode="auto">
          <a:xfrm>
            <a:off x="5378450" y="941388"/>
            <a:ext cx="1517650" cy="519112"/>
            <a:chOff x="3696" y="2745"/>
            <a:chExt cx="864" cy="327"/>
          </a:xfrm>
        </p:grpSpPr>
        <p:sp>
          <p:nvSpPr>
            <p:cNvPr id="130150" name="Line 40"/>
            <p:cNvSpPr>
              <a:spLocks noChangeShapeType="1"/>
            </p:cNvSpPr>
            <p:nvPr/>
          </p:nvSpPr>
          <p:spPr bwMode="auto">
            <a:xfrm>
              <a:off x="3696" y="3059"/>
              <a:ext cx="86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0151" name="Text Box 41"/>
            <p:cNvSpPr txBox="1">
              <a:spLocks noChangeArrowheads="1"/>
            </p:cNvSpPr>
            <p:nvPr/>
          </p:nvSpPr>
          <p:spPr bwMode="auto">
            <a:xfrm>
              <a:off x="3926" y="2745"/>
              <a:ext cx="4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400" b="1" i="1">
                  <a:solidFill>
                    <a:srgbClr val="000000"/>
                  </a:solidFill>
                  <a:ea typeface="黑体" panose="02010609060101010101" pitchFamily="2" charset="-122"/>
                </a:rPr>
                <a:t>H</a:t>
              </a:r>
              <a:r>
                <a:rPr lang="en-US" altLang="zh-CN" sz="2400" b="1">
                  <a:solidFill>
                    <a:srgbClr val="FF0000"/>
                  </a:solidFill>
                  <a:ea typeface="黑体" panose="02010609060101010101" pitchFamily="2" charset="-122"/>
                </a:rPr>
                <a:t>↑</a:t>
              </a:r>
              <a:endParaRPr lang="en-US" altLang="zh-CN" sz="2400" b="1">
                <a:solidFill>
                  <a:srgbClr val="FF0000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130152" name="Text Box 42"/>
            <p:cNvSpPr txBox="1">
              <a:spLocks noChangeArrowheads="1"/>
            </p:cNvSpPr>
            <p:nvPr/>
          </p:nvSpPr>
          <p:spPr bwMode="auto">
            <a:xfrm>
              <a:off x="4032" y="2745"/>
              <a:ext cx="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400" b="1">
                  <a:solidFill>
                    <a:srgbClr val="FF0000"/>
                  </a:solidFill>
                  <a:ea typeface="黑体" panose="02010609060101010101" pitchFamily="2" charset="-122"/>
                </a:rPr>
                <a:t>↑</a:t>
              </a:r>
              <a:endParaRPr lang="en-US" altLang="zh-CN" sz="2400" b="1">
                <a:solidFill>
                  <a:srgbClr val="FF0000"/>
                </a:solidFill>
                <a:ea typeface="黑体" panose="02010609060101010101" pitchFamily="2" charset="-122"/>
              </a:endParaRPr>
            </a:p>
          </p:txBody>
        </p:sp>
      </p:grpSp>
      <p:grpSp>
        <p:nvGrpSpPr>
          <p:cNvPr id="8" name="Group 43"/>
          <p:cNvGrpSpPr/>
          <p:nvPr/>
        </p:nvGrpSpPr>
        <p:grpSpPr bwMode="auto">
          <a:xfrm>
            <a:off x="7237413" y="1520825"/>
            <a:ext cx="1219200" cy="1371600"/>
            <a:chOff x="4752" y="3053"/>
            <a:chExt cx="768" cy="864"/>
          </a:xfrm>
        </p:grpSpPr>
        <p:sp>
          <p:nvSpPr>
            <p:cNvPr id="130146" name="Rectangle 44" descr="深色横线"/>
            <p:cNvSpPr>
              <a:spLocks noChangeArrowheads="1"/>
            </p:cNvSpPr>
            <p:nvPr/>
          </p:nvSpPr>
          <p:spPr bwMode="auto">
            <a:xfrm>
              <a:off x="4752" y="3053"/>
              <a:ext cx="384" cy="864"/>
            </a:xfrm>
            <a:prstGeom prst="rect">
              <a:avLst/>
            </a:prstGeom>
            <a:pattFill prst="dkHorz">
              <a:fgClr>
                <a:srgbClr val="CCCCFF"/>
              </a:fgClr>
              <a:bgClr>
                <a:srgbClr val="808080"/>
              </a:bgClr>
            </a:patt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130147" name="Rectangle 45" descr="深色横线"/>
            <p:cNvSpPr>
              <a:spLocks noChangeArrowheads="1"/>
            </p:cNvSpPr>
            <p:nvPr/>
          </p:nvSpPr>
          <p:spPr bwMode="auto">
            <a:xfrm>
              <a:off x="5136" y="3053"/>
              <a:ext cx="384" cy="864"/>
            </a:xfrm>
            <a:prstGeom prst="rect">
              <a:avLst/>
            </a:prstGeom>
            <a:pattFill prst="dkHorz">
              <a:fgClr>
                <a:srgbClr val="CCCCFF"/>
              </a:fgClr>
              <a:bgClr>
                <a:srgbClr val="808080"/>
              </a:bgClr>
            </a:patt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130148" name="Line 46" descr="深色横线"/>
            <p:cNvSpPr>
              <a:spLocks noChangeShapeType="1"/>
            </p:cNvSpPr>
            <p:nvPr/>
          </p:nvSpPr>
          <p:spPr bwMode="auto">
            <a:xfrm flipV="1">
              <a:off x="4800" y="3456"/>
              <a:ext cx="288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0149" name="Line 47" descr="深色横线"/>
            <p:cNvSpPr>
              <a:spLocks noChangeShapeType="1"/>
            </p:cNvSpPr>
            <p:nvPr/>
          </p:nvSpPr>
          <p:spPr bwMode="auto">
            <a:xfrm>
              <a:off x="5184" y="3456"/>
              <a:ext cx="288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0944" name="AutoShape 48"/>
          <p:cNvSpPr>
            <a:spLocks noChangeArrowheads="1"/>
          </p:cNvSpPr>
          <p:nvPr/>
        </p:nvSpPr>
        <p:spPr bwMode="auto">
          <a:xfrm>
            <a:off x="7488238" y="2060575"/>
            <a:ext cx="823912" cy="179388"/>
          </a:xfrm>
          <a:prstGeom prst="rightArrow">
            <a:avLst>
              <a:gd name="adj1" fmla="val 50000"/>
              <a:gd name="adj2" fmla="val 11482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400">
              <a:solidFill>
                <a:srgbClr val="000000"/>
              </a:solidFill>
              <a:ea typeface="黑体" panose="02010609060101010101" pitchFamily="2" charset="-122"/>
            </a:endParaRPr>
          </a:p>
        </p:txBody>
      </p:sp>
      <p:grpSp>
        <p:nvGrpSpPr>
          <p:cNvPr id="9" name="Group 49"/>
          <p:cNvGrpSpPr/>
          <p:nvPr/>
        </p:nvGrpSpPr>
        <p:grpSpPr bwMode="auto">
          <a:xfrm>
            <a:off x="5594350" y="2806700"/>
            <a:ext cx="1403350" cy="701675"/>
            <a:chOff x="3658" y="3841"/>
            <a:chExt cx="1025" cy="566"/>
          </a:xfrm>
        </p:grpSpPr>
        <p:graphicFrame>
          <p:nvGraphicFramePr>
            <p:cNvPr id="130144" name="Object 6"/>
            <p:cNvGraphicFramePr>
              <a:graphicFrameLocks noChangeAspect="1"/>
            </p:cNvGraphicFramePr>
            <p:nvPr/>
          </p:nvGraphicFramePr>
          <p:xfrm>
            <a:off x="3658" y="3992"/>
            <a:ext cx="662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31" name="Equation" r:id="rId5" imgW="533400" imgH="254000" progId="Equation.DSMT4">
                    <p:embed/>
                  </p:oleObj>
                </mc:Choice>
                <mc:Fallback>
                  <p:oleObj name="Equation" r:id="rId5" imgW="533400" imgH="254000" progId="Equation.DSMT4">
                    <p:embed/>
                    <p:pic>
                      <p:nvPicPr>
                        <p:cNvPr id="0" name="图片 594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8" y="3992"/>
                          <a:ext cx="662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0145" name="Text Box 51"/>
            <p:cNvSpPr txBox="1">
              <a:spLocks noChangeArrowheads="1"/>
            </p:cNvSpPr>
            <p:nvPr/>
          </p:nvSpPr>
          <p:spPr bwMode="auto">
            <a:xfrm>
              <a:off x="4176" y="3841"/>
              <a:ext cx="507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4000" b="1">
                  <a:solidFill>
                    <a:srgbClr val="FF0000"/>
                  </a:solidFill>
                  <a:ea typeface="黑体" panose="02010609060101010101" pitchFamily="2" charset="-122"/>
                </a:rPr>
                <a:t>↗</a:t>
              </a:r>
              <a:endParaRPr lang="en-US" altLang="zh-CN" sz="4000" b="1">
                <a:solidFill>
                  <a:srgbClr val="FF0000"/>
                </a:solidFill>
                <a:ea typeface="黑体" panose="02010609060101010101" pitchFamily="2" charset="-122"/>
              </a:endParaRPr>
            </a:p>
          </p:txBody>
        </p:sp>
      </p:grpSp>
      <p:grpSp>
        <p:nvGrpSpPr>
          <p:cNvPr id="10" name="Group 52"/>
          <p:cNvGrpSpPr/>
          <p:nvPr/>
        </p:nvGrpSpPr>
        <p:grpSpPr bwMode="auto">
          <a:xfrm>
            <a:off x="4038600" y="2814638"/>
            <a:ext cx="1160463" cy="641350"/>
            <a:chOff x="2558" y="3840"/>
            <a:chExt cx="828" cy="451"/>
          </a:xfrm>
        </p:grpSpPr>
        <p:graphicFrame>
          <p:nvGraphicFramePr>
            <p:cNvPr id="130142" name="Object 5"/>
            <p:cNvGraphicFramePr>
              <a:graphicFrameLocks noChangeAspect="1"/>
            </p:cNvGraphicFramePr>
            <p:nvPr/>
          </p:nvGraphicFramePr>
          <p:xfrm>
            <a:off x="2558" y="3976"/>
            <a:ext cx="473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32" name="Equation" r:id="rId7" imgW="431800" imgH="254000" progId="Equation.DSMT4">
                    <p:embed/>
                  </p:oleObj>
                </mc:Choice>
                <mc:Fallback>
                  <p:oleObj name="Equation" r:id="rId7" imgW="431800" imgH="254000" progId="Equation.DSMT4">
                    <p:embed/>
                    <p:pic>
                      <p:nvPicPr>
                        <p:cNvPr id="0" name="图片 594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8" y="3976"/>
                          <a:ext cx="473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0143" name="Text Box 54"/>
            <p:cNvSpPr txBox="1">
              <a:spLocks noChangeArrowheads="1"/>
            </p:cNvSpPr>
            <p:nvPr/>
          </p:nvSpPr>
          <p:spPr bwMode="auto">
            <a:xfrm>
              <a:off x="2927" y="3840"/>
              <a:ext cx="459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3600" b="1">
                  <a:solidFill>
                    <a:srgbClr val="FF0000"/>
                  </a:solidFill>
                  <a:ea typeface="黑体" panose="02010609060101010101" pitchFamily="2" charset="-122"/>
                </a:rPr>
                <a:t>↑</a:t>
              </a:r>
              <a:endParaRPr lang="en-US" altLang="zh-CN" sz="3600" b="1">
                <a:solidFill>
                  <a:srgbClr val="FF0000"/>
                </a:solidFill>
                <a:ea typeface="黑体" panose="02010609060101010101" pitchFamily="2" charset="-122"/>
              </a:endParaRPr>
            </a:p>
          </p:txBody>
        </p:sp>
      </p:grpSp>
      <p:grpSp>
        <p:nvGrpSpPr>
          <p:cNvPr id="11" name="Group 55"/>
          <p:cNvGrpSpPr/>
          <p:nvPr/>
        </p:nvGrpSpPr>
        <p:grpSpPr bwMode="auto">
          <a:xfrm>
            <a:off x="7327900" y="2940050"/>
            <a:ext cx="1204913" cy="488950"/>
            <a:chOff x="4713" y="3919"/>
            <a:chExt cx="759" cy="308"/>
          </a:xfrm>
        </p:grpSpPr>
        <p:graphicFrame>
          <p:nvGraphicFramePr>
            <p:cNvPr id="130140" name="Object 4"/>
            <p:cNvGraphicFramePr>
              <a:graphicFrameLocks noChangeAspect="1"/>
            </p:cNvGraphicFramePr>
            <p:nvPr/>
          </p:nvGraphicFramePr>
          <p:xfrm>
            <a:off x="4713" y="3919"/>
            <a:ext cx="496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33" name="Equation" r:id="rId9" imgW="431800" imgH="254000" progId="Equation.DSMT4">
                    <p:embed/>
                  </p:oleObj>
                </mc:Choice>
                <mc:Fallback>
                  <p:oleObj name="Equation" r:id="rId9" imgW="431800" imgH="254000" progId="Equation.DSMT4">
                    <p:embed/>
                    <p:pic>
                      <p:nvPicPr>
                        <p:cNvPr id="0" name="图片 594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3" y="3919"/>
                          <a:ext cx="496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0141" name="Line 57"/>
            <p:cNvSpPr>
              <a:spLocks noChangeShapeType="1"/>
            </p:cNvSpPr>
            <p:nvPr/>
          </p:nvSpPr>
          <p:spPr bwMode="auto">
            <a:xfrm>
              <a:off x="5184" y="4080"/>
              <a:ext cx="2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0955" name="Text Box 59"/>
          <p:cNvSpPr txBox="1">
            <a:spLocks noChangeArrowheads="1"/>
          </p:cNvSpPr>
          <p:nvPr/>
        </p:nvSpPr>
        <p:spPr bwMode="auto">
          <a:xfrm>
            <a:off x="668338" y="388938"/>
            <a:ext cx="7359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>
                <a:solidFill>
                  <a:srgbClr val="003300"/>
                </a:solidFill>
                <a:ea typeface="黑体" panose="02010609060101010101" pitchFamily="2" charset="-122"/>
              </a:rPr>
              <a:t>磁畴的变化可用金相显微镜观测：</a:t>
            </a:r>
            <a:r>
              <a:rPr lang="zh-CN" altLang="en-US" sz="2400" b="1">
                <a:solidFill>
                  <a:srgbClr val="FF0000"/>
                </a:solidFill>
                <a:ea typeface="黑体" panose="02010609060101010101" pitchFamily="2" charset="-122"/>
              </a:rPr>
              <a:t>跃变式磁化</a:t>
            </a:r>
            <a:endParaRPr lang="zh-CN" altLang="en-US" sz="2400" b="1">
              <a:solidFill>
                <a:srgbClr val="FF0000"/>
              </a:solidFill>
              <a:ea typeface="黑体" panose="02010609060101010101" pitchFamily="2" charset="-122"/>
            </a:endParaRPr>
          </a:p>
        </p:txBody>
      </p:sp>
      <p:grpSp>
        <p:nvGrpSpPr>
          <p:cNvPr id="12" name="Group 60"/>
          <p:cNvGrpSpPr/>
          <p:nvPr/>
        </p:nvGrpSpPr>
        <p:grpSpPr bwMode="auto">
          <a:xfrm>
            <a:off x="7142163" y="933451"/>
            <a:ext cx="1371600" cy="538163"/>
            <a:chOff x="4704" y="2676"/>
            <a:chExt cx="864" cy="339"/>
          </a:xfrm>
        </p:grpSpPr>
        <p:sp>
          <p:nvSpPr>
            <p:cNvPr id="130136" name="Line 61"/>
            <p:cNvSpPr>
              <a:spLocks noChangeShapeType="1"/>
            </p:cNvSpPr>
            <p:nvPr/>
          </p:nvSpPr>
          <p:spPr bwMode="auto">
            <a:xfrm>
              <a:off x="4704" y="3002"/>
              <a:ext cx="86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0137" name="Text Box 62"/>
            <p:cNvSpPr txBox="1">
              <a:spLocks noChangeArrowheads="1"/>
            </p:cNvSpPr>
            <p:nvPr/>
          </p:nvSpPr>
          <p:spPr bwMode="auto">
            <a:xfrm>
              <a:off x="4934" y="2688"/>
              <a:ext cx="5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400" b="1" i="1">
                  <a:solidFill>
                    <a:srgbClr val="000000"/>
                  </a:solidFill>
                  <a:ea typeface="黑体" panose="02010609060101010101" pitchFamily="2" charset="-122"/>
                </a:rPr>
                <a:t>H</a:t>
              </a:r>
              <a:r>
                <a:rPr lang="en-US" altLang="zh-CN" sz="2400" b="1">
                  <a:solidFill>
                    <a:srgbClr val="FF0000"/>
                  </a:solidFill>
                  <a:ea typeface="黑体" panose="02010609060101010101" pitchFamily="2" charset="-122"/>
                </a:rPr>
                <a:t>↑</a:t>
              </a:r>
              <a:endParaRPr lang="en-US" altLang="zh-CN" sz="2400" b="1">
                <a:solidFill>
                  <a:srgbClr val="FF0000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130138" name="Text Box 63"/>
            <p:cNvSpPr txBox="1">
              <a:spLocks noChangeArrowheads="1"/>
            </p:cNvSpPr>
            <p:nvPr/>
          </p:nvSpPr>
          <p:spPr bwMode="auto">
            <a:xfrm>
              <a:off x="5040" y="2688"/>
              <a:ext cx="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400" b="1">
                  <a:solidFill>
                    <a:srgbClr val="FF0000"/>
                  </a:solidFill>
                  <a:ea typeface="黑体" panose="02010609060101010101" pitchFamily="2" charset="-122"/>
                </a:rPr>
                <a:t>↑</a:t>
              </a:r>
              <a:endParaRPr lang="en-US" altLang="zh-CN" sz="2400" b="1">
                <a:solidFill>
                  <a:srgbClr val="FF0000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130139" name="Text Box 64"/>
            <p:cNvSpPr txBox="1">
              <a:spLocks noChangeArrowheads="1"/>
            </p:cNvSpPr>
            <p:nvPr/>
          </p:nvSpPr>
          <p:spPr bwMode="auto">
            <a:xfrm>
              <a:off x="5142" y="2676"/>
              <a:ext cx="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400" b="1">
                  <a:solidFill>
                    <a:srgbClr val="FF0000"/>
                  </a:solidFill>
                  <a:ea typeface="黑体" panose="02010609060101010101" pitchFamily="2" charset="-122"/>
                </a:rPr>
                <a:t>↑</a:t>
              </a:r>
              <a:endParaRPr lang="en-US" altLang="zh-CN" sz="2400" b="1">
                <a:solidFill>
                  <a:srgbClr val="FF0000"/>
                </a:solidFill>
                <a:ea typeface="黑体" panose="02010609060101010101" pitchFamily="2" charset="-122"/>
              </a:endParaRPr>
            </a:p>
          </p:txBody>
        </p:sp>
      </p:grpSp>
      <p:grpSp>
        <p:nvGrpSpPr>
          <p:cNvPr id="13" name="Group 242"/>
          <p:cNvGrpSpPr/>
          <p:nvPr/>
        </p:nvGrpSpPr>
        <p:grpSpPr bwMode="auto">
          <a:xfrm>
            <a:off x="5503863" y="1512888"/>
            <a:ext cx="1241425" cy="1392237"/>
            <a:chOff x="3467" y="953"/>
            <a:chExt cx="782" cy="877"/>
          </a:xfrm>
        </p:grpSpPr>
        <p:sp>
          <p:nvSpPr>
            <p:cNvPr id="130080" name="Rectangle 35"/>
            <p:cNvSpPr>
              <a:spLocks noChangeArrowheads="1"/>
            </p:cNvSpPr>
            <p:nvPr/>
          </p:nvSpPr>
          <p:spPr bwMode="auto">
            <a:xfrm>
              <a:off x="3478" y="958"/>
              <a:ext cx="384" cy="864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130081" name="Rectangle 36"/>
            <p:cNvSpPr>
              <a:spLocks noChangeArrowheads="1"/>
            </p:cNvSpPr>
            <p:nvPr/>
          </p:nvSpPr>
          <p:spPr bwMode="auto">
            <a:xfrm>
              <a:off x="3862" y="958"/>
              <a:ext cx="384" cy="864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黑体" panose="02010609060101010101" pitchFamily="2" charset="-122"/>
              </a:endParaRPr>
            </a:p>
          </p:txBody>
        </p:sp>
        <p:grpSp>
          <p:nvGrpSpPr>
            <p:cNvPr id="130082" name="Group 201"/>
            <p:cNvGrpSpPr/>
            <p:nvPr/>
          </p:nvGrpSpPr>
          <p:grpSpPr bwMode="auto">
            <a:xfrm>
              <a:off x="3467" y="953"/>
              <a:ext cx="397" cy="872"/>
              <a:chOff x="3572" y="953"/>
              <a:chExt cx="397" cy="872"/>
            </a:xfrm>
          </p:grpSpPr>
          <p:sp>
            <p:nvSpPr>
              <p:cNvPr id="130111" name="Line 91"/>
              <p:cNvSpPr>
                <a:spLocks noChangeShapeType="1"/>
              </p:cNvSpPr>
              <p:nvPr/>
            </p:nvSpPr>
            <p:spPr bwMode="auto">
              <a:xfrm flipV="1">
                <a:off x="3583" y="958"/>
                <a:ext cx="72" cy="25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112" name="Line 92"/>
              <p:cNvSpPr>
                <a:spLocks noChangeShapeType="1"/>
              </p:cNvSpPr>
              <p:nvPr/>
            </p:nvSpPr>
            <p:spPr bwMode="auto">
              <a:xfrm flipV="1">
                <a:off x="3572" y="953"/>
                <a:ext cx="215" cy="73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113" name="Line 93"/>
              <p:cNvSpPr>
                <a:spLocks noChangeShapeType="1"/>
              </p:cNvSpPr>
              <p:nvPr/>
            </p:nvSpPr>
            <p:spPr bwMode="auto">
              <a:xfrm flipV="1">
                <a:off x="3583" y="958"/>
                <a:ext cx="295" cy="105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114" name="Line 94"/>
              <p:cNvSpPr>
                <a:spLocks noChangeShapeType="1"/>
              </p:cNvSpPr>
              <p:nvPr/>
            </p:nvSpPr>
            <p:spPr bwMode="auto">
              <a:xfrm flipV="1">
                <a:off x="3583" y="973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115" name="Line 180"/>
              <p:cNvSpPr>
                <a:spLocks noChangeShapeType="1"/>
              </p:cNvSpPr>
              <p:nvPr/>
            </p:nvSpPr>
            <p:spPr bwMode="auto">
              <a:xfrm flipV="1">
                <a:off x="3583" y="1009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116" name="Line 181"/>
              <p:cNvSpPr>
                <a:spLocks noChangeShapeType="1"/>
              </p:cNvSpPr>
              <p:nvPr/>
            </p:nvSpPr>
            <p:spPr bwMode="auto">
              <a:xfrm flipV="1">
                <a:off x="3583" y="1049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117" name="Line 182"/>
              <p:cNvSpPr>
                <a:spLocks noChangeShapeType="1"/>
              </p:cNvSpPr>
              <p:nvPr/>
            </p:nvSpPr>
            <p:spPr bwMode="auto">
              <a:xfrm flipV="1">
                <a:off x="3583" y="1086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118" name="Line 183"/>
              <p:cNvSpPr>
                <a:spLocks noChangeShapeType="1"/>
              </p:cNvSpPr>
              <p:nvPr/>
            </p:nvSpPr>
            <p:spPr bwMode="auto">
              <a:xfrm flipV="1">
                <a:off x="3583" y="1122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119" name="Line 184"/>
              <p:cNvSpPr>
                <a:spLocks noChangeShapeType="1"/>
              </p:cNvSpPr>
              <p:nvPr/>
            </p:nvSpPr>
            <p:spPr bwMode="auto">
              <a:xfrm flipV="1">
                <a:off x="3583" y="1162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120" name="Line 185"/>
              <p:cNvSpPr>
                <a:spLocks noChangeShapeType="1"/>
              </p:cNvSpPr>
              <p:nvPr/>
            </p:nvSpPr>
            <p:spPr bwMode="auto">
              <a:xfrm flipV="1">
                <a:off x="3583" y="1206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121" name="Line 186"/>
              <p:cNvSpPr>
                <a:spLocks noChangeShapeType="1"/>
              </p:cNvSpPr>
              <p:nvPr/>
            </p:nvSpPr>
            <p:spPr bwMode="auto">
              <a:xfrm flipV="1">
                <a:off x="3583" y="1242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122" name="Line 187"/>
              <p:cNvSpPr>
                <a:spLocks noChangeShapeType="1"/>
              </p:cNvSpPr>
              <p:nvPr/>
            </p:nvSpPr>
            <p:spPr bwMode="auto">
              <a:xfrm flipV="1">
                <a:off x="3583" y="1282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123" name="Line 188"/>
              <p:cNvSpPr>
                <a:spLocks noChangeShapeType="1"/>
              </p:cNvSpPr>
              <p:nvPr/>
            </p:nvSpPr>
            <p:spPr bwMode="auto">
              <a:xfrm flipV="1">
                <a:off x="3583" y="1319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124" name="Line 189"/>
              <p:cNvSpPr>
                <a:spLocks noChangeShapeType="1"/>
              </p:cNvSpPr>
              <p:nvPr/>
            </p:nvSpPr>
            <p:spPr bwMode="auto">
              <a:xfrm flipV="1">
                <a:off x="3583" y="1355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125" name="Line 190"/>
              <p:cNvSpPr>
                <a:spLocks noChangeShapeType="1"/>
              </p:cNvSpPr>
              <p:nvPr/>
            </p:nvSpPr>
            <p:spPr bwMode="auto">
              <a:xfrm flipV="1">
                <a:off x="3583" y="1395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126" name="Line 191"/>
              <p:cNvSpPr>
                <a:spLocks noChangeShapeType="1"/>
              </p:cNvSpPr>
              <p:nvPr/>
            </p:nvSpPr>
            <p:spPr bwMode="auto">
              <a:xfrm flipV="1">
                <a:off x="3583" y="1439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127" name="Line 192"/>
              <p:cNvSpPr>
                <a:spLocks noChangeShapeType="1"/>
              </p:cNvSpPr>
              <p:nvPr/>
            </p:nvSpPr>
            <p:spPr bwMode="auto">
              <a:xfrm flipV="1">
                <a:off x="3583" y="1479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128" name="Line 193"/>
              <p:cNvSpPr>
                <a:spLocks noChangeShapeType="1"/>
              </p:cNvSpPr>
              <p:nvPr/>
            </p:nvSpPr>
            <p:spPr bwMode="auto">
              <a:xfrm flipV="1">
                <a:off x="3583" y="1523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129" name="Line 194"/>
              <p:cNvSpPr>
                <a:spLocks noChangeShapeType="1"/>
              </p:cNvSpPr>
              <p:nvPr/>
            </p:nvSpPr>
            <p:spPr bwMode="auto">
              <a:xfrm flipV="1">
                <a:off x="3583" y="1559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130" name="Line 195"/>
              <p:cNvSpPr>
                <a:spLocks noChangeShapeType="1"/>
              </p:cNvSpPr>
              <p:nvPr/>
            </p:nvSpPr>
            <p:spPr bwMode="auto">
              <a:xfrm flipV="1">
                <a:off x="3583" y="1599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131" name="Line 196"/>
              <p:cNvSpPr>
                <a:spLocks noChangeShapeType="1"/>
              </p:cNvSpPr>
              <p:nvPr/>
            </p:nvSpPr>
            <p:spPr bwMode="auto">
              <a:xfrm flipV="1">
                <a:off x="3583" y="1636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132" name="Line 197"/>
              <p:cNvSpPr>
                <a:spLocks noChangeShapeType="1"/>
              </p:cNvSpPr>
              <p:nvPr/>
            </p:nvSpPr>
            <p:spPr bwMode="auto">
              <a:xfrm flipV="1">
                <a:off x="3583" y="1672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133" name="Line 198"/>
              <p:cNvSpPr>
                <a:spLocks noChangeShapeType="1"/>
              </p:cNvSpPr>
              <p:nvPr/>
            </p:nvSpPr>
            <p:spPr bwMode="auto">
              <a:xfrm flipV="1">
                <a:off x="3651" y="1712"/>
                <a:ext cx="318" cy="107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134" name="Line 199"/>
              <p:cNvSpPr>
                <a:spLocks noChangeShapeType="1"/>
              </p:cNvSpPr>
              <p:nvPr/>
            </p:nvSpPr>
            <p:spPr bwMode="auto">
              <a:xfrm flipV="1">
                <a:off x="3742" y="1752"/>
                <a:ext cx="215" cy="73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135" name="Line 200"/>
              <p:cNvSpPr>
                <a:spLocks noChangeShapeType="1"/>
              </p:cNvSpPr>
              <p:nvPr/>
            </p:nvSpPr>
            <p:spPr bwMode="auto">
              <a:xfrm flipV="1">
                <a:off x="3878" y="1795"/>
                <a:ext cx="72" cy="25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30083" name="Group 202"/>
            <p:cNvGrpSpPr/>
            <p:nvPr/>
          </p:nvGrpSpPr>
          <p:grpSpPr bwMode="auto">
            <a:xfrm flipH="1">
              <a:off x="3852" y="958"/>
              <a:ext cx="397" cy="872"/>
              <a:chOff x="3572" y="953"/>
              <a:chExt cx="397" cy="872"/>
            </a:xfrm>
          </p:grpSpPr>
          <p:sp>
            <p:nvSpPr>
              <p:cNvPr id="130086" name="Line 203"/>
              <p:cNvSpPr>
                <a:spLocks noChangeShapeType="1"/>
              </p:cNvSpPr>
              <p:nvPr/>
            </p:nvSpPr>
            <p:spPr bwMode="auto">
              <a:xfrm flipV="1">
                <a:off x="3583" y="958"/>
                <a:ext cx="72" cy="25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087" name="Line 204"/>
              <p:cNvSpPr>
                <a:spLocks noChangeShapeType="1"/>
              </p:cNvSpPr>
              <p:nvPr/>
            </p:nvSpPr>
            <p:spPr bwMode="auto">
              <a:xfrm flipV="1">
                <a:off x="3572" y="953"/>
                <a:ext cx="215" cy="73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088" name="Line 205"/>
              <p:cNvSpPr>
                <a:spLocks noChangeShapeType="1"/>
              </p:cNvSpPr>
              <p:nvPr/>
            </p:nvSpPr>
            <p:spPr bwMode="auto">
              <a:xfrm flipV="1">
                <a:off x="3583" y="958"/>
                <a:ext cx="295" cy="105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089" name="Line 206"/>
              <p:cNvSpPr>
                <a:spLocks noChangeShapeType="1"/>
              </p:cNvSpPr>
              <p:nvPr/>
            </p:nvSpPr>
            <p:spPr bwMode="auto">
              <a:xfrm flipV="1">
                <a:off x="3583" y="973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090" name="Line 207"/>
              <p:cNvSpPr>
                <a:spLocks noChangeShapeType="1"/>
              </p:cNvSpPr>
              <p:nvPr/>
            </p:nvSpPr>
            <p:spPr bwMode="auto">
              <a:xfrm flipV="1">
                <a:off x="3583" y="1009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091" name="Line 208"/>
              <p:cNvSpPr>
                <a:spLocks noChangeShapeType="1"/>
              </p:cNvSpPr>
              <p:nvPr/>
            </p:nvSpPr>
            <p:spPr bwMode="auto">
              <a:xfrm flipV="1">
                <a:off x="3583" y="1049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092" name="Line 209"/>
              <p:cNvSpPr>
                <a:spLocks noChangeShapeType="1"/>
              </p:cNvSpPr>
              <p:nvPr/>
            </p:nvSpPr>
            <p:spPr bwMode="auto">
              <a:xfrm flipV="1">
                <a:off x="3583" y="1086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093" name="Line 210"/>
              <p:cNvSpPr>
                <a:spLocks noChangeShapeType="1"/>
              </p:cNvSpPr>
              <p:nvPr/>
            </p:nvSpPr>
            <p:spPr bwMode="auto">
              <a:xfrm flipV="1">
                <a:off x="3583" y="1122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094" name="Line 211"/>
              <p:cNvSpPr>
                <a:spLocks noChangeShapeType="1"/>
              </p:cNvSpPr>
              <p:nvPr/>
            </p:nvSpPr>
            <p:spPr bwMode="auto">
              <a:xfrm flipV="1">
                <a:off x="3583" y="1162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095" name="Line 212"/>
              <p:cNvSpPr>
                <a:spLocks noChangeShapeType="1"/>
              </p:cNvSpPr>
              <p:nvPr/>
            </p:nvSpPr>
            <p:spPr bwMode="auto">
              <a:xfrm flipV="1">
                <a:off x="3583" y="1206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096" name="Line 213"/>
              <p:cNvSpPr>
                <a:spLocks noChangeShapeType="1"/>
              </p:cNvSpPr>
              <p:nvPr/>
            </p:nvSpPr>
            <p:spPr bwMode="auto">
              <a:xfrm flipV="1">
                <a:off x="3583" y="1242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097" name="Line 214"/>
              <p:cNvSpPr>
                <a:spLocks noChangeShapeType="1"/>
              </p:cNvSpPr>
              <p:nvPr/>
            </p:nvSpPr>
            <p:spPr bwMode="auto">
              <a:xfrm flipV="1">
                <a:off x="3583" y="1282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098" name="Line 215"/>
              <p:cNvSpPr>
                <a:spLocks noChangeShapeType="1"/>
              </p:cNvSpPr>
              <p:nvPr/>
            </p:nvSpPr>
            <p:spPr bwMode="auto">
              <a:xfrm flipV="1">
                <a:off x="3583" y="1319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099" name="Line 216"/>
              <p:cNvSpPr>
                <a:spLocks noChangeShapeType="1"/>
              </p:cNvSpPr>
              <p:nvPr/>
            </p:nvSpPr>
            <p:spPr bwMode="auto">
              <a:xfrm flipV="1">
                <a:off x="3583" y="1355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100" name="Line 217"/>
              <p:cNvSpPr>
                <a:spLocks noChangeShapeType="1"/>
              </p:cNvSpPr>
              <p:nvPr/>
            </p:nvSpPr>
            <p:spPr bwMode="auto">
              <a:xfrm flipV="1">
                <a:off x="3583" y="1395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101" name="Line 218"/>
              <p:cNvSpPr>
                <a:spLocks noChangeShapeType="1"/>
              </p:cNvSpPr>
              <p:nvPr/>
            </p:nvSpPr>
            <p:spPr bwMode="auto">
              <a:xfrm flipV="1">
                <a:off x="3583" y="1439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102" name="Line 219"/>
              <p:cNvSpPr>
                <a:spLocks noChangeShapeType="1"/>
              </p:cNvSpPr>
              <p:nvPr/>
            </p:nvSpPr>
            <p:spPr bwMode="auto">
              <a:xfrm flipV="1">
                <a:off x="3583" y="1479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103" name="Line 220"/>
              <p:cNvSpPr>
                <a:spLocks noChangeShapeType="1"/>
              </p:cNvSpPr>
              <p:nvPr/>
            </p:nvSpPr>
            <p:spPr bwMode="auto">
              <a:xfrm flipV="1">
                <a:off x="3583" y="1523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104" name="Line 221"/>
              <p:cNvSpPr>
                <a:spLocks noChangeShapeType="1"/>
              </p:cNvSpPr>
              <p:nvPr/>
            </p:nvSpPr>
            <p:spPr bwMode="auto">
              <a:xfrm flipV="1">
                <a:off x="3583" y="1559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105" name="Line 222"/>
              <p:cNvSpPr>
                <a:spLocks noChangeShapeType="1"/>
              </p:cNvSpPr>
              <p:nvPr/>
            </p:nvSpPr>
            <p:spPr bwMode="auto">
              <a:xfrm flipV="1">
                <a:off x="3583" y="1599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106" name="Line 223"/>
              <p:cNvSpPr>
                <a:spLocks noChangeShapeType="1"/>
              </p:cNvSpPr>
              <p:nvPr/>
            </p:nvSpPr>
            <p:spPr bwMode="auto">
              <a:xfrm flipV="1">
                <a:off x="3583" y="1636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107" name="Line 224"/>
              <p:cNvSpPr>
                <a:spLocks noChangeShapeType="1"/>
              </p:cNvSpPr>
              <p:nvPr/>
            </p:nvSpPr>
            <p:spPr bwMode="auto">
              <a:xfrm flipV="1">
                <a:off x="3583" y="1672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108" name="Line 225"/>
              <p:cNvSpPr>
                <a:spLocks noChangeShapeType="1"/>
              </p:cNvSpPr>
              <p:nvPr/>
            </p:nvSpPr>
            <p:spPr bwMode="auto">
              <a:xfrm flipV="1">
                <a:off x="3651" y="1712"/>
                <a:ext cx="318" cy="107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109" name="Line 226"/>
              <p:cNvSpPr>
                <a:spLocks noChangeShapeType="1"/>
              </p:cNvSpPr>
              <p:nvPr/>
            </p:nvSpPr>
            <p:spPr bwMode="auto">
              <a:xfrm flipV="1">
                <a:off x="3742" y="1752"/>
                <a:ext cx="215" cy="73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110" name="Line 227"/>
              <p:cNvSpPr>
                <a:spLocks noChangeShapeType="1"/>
              </p:cNvSpPr>
              <p:nvPr/>
            </p:nvSpPr>
            <p:spPr bwMode="auto">
              <a:xfrm flipV="1">
                <a:off x="3878" y="1795"/>
                <a:ext cx="72" cy="25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30084" name="Line 37"/>
            <p:cNvSpPr>
              <a:spLocks noChangeShapeType="1"/>
            </p:cNvSpPr>
            <p:nvPr/>
          </p:nvSpPr>
          <p:spPr bwMode="auto">
            <a:xfrm flipV="1">
              <a:off x="3526" y="1361"/>
              <a:ext cx="288" cy="77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0085" name="Line 38"/>
            <p:cNvSpPr>
              <a:spLocks noChangeShapeType="1"/>
            </p:cNvSpPr>
            <p:nvPr/>
          </p:nvSpPr>
          <p:spPr bwMode="auto">
            <a:xfrm>
              <a:off x="3910" y="1361"/>
              <a:ext cx="288" cy="101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6" name="Group 239"/>
          <p:cNvGrpSpPr/>
          <p:nvPr/>
        </p:nvGrpSpPr>
        <p:grpSpPr bwMode="auto">
          <a:xfrm>
            <a:off x="2195513" y="3608388"/>
            <a:ext cx="3492500" cy="2732087"/>
            <a:chOff x="1383" y="2273"/>
            <a:chExt cx="2200" cy="1721"/>
          </a:xfrm>
        </p:grpSpPr>
        <p:sp>
          <p:nvSpPr>
            <p:cNvPr id="130078" name="AutoShape 234"/>
            <p:cNvSpPr>
              <a:spLocks noChangeArrowheads="1"/>
            </p:cNvSpPr>
            <p:nvPr/>
          </p:nvSpPr>
          <p:spPr bwMode="auto">
            <a:xfrm>
              <a:off x="1383" y="2273"/>
              <a:ext cx="1815" cy="1701"/>
            </a:xfrm>
            <a:prstGeom prst="wedgeRectCallout">
              <a:avLst>
                <a:gd name="adj1" fmla="val -1569"/>
                <a:gd name="adj2" fmla="val -62935"/>
              </a:avLst>
            </a:prstGeom>
            <a:solidFill>
              <a:schemeClr val="bg1"/>
            </a:solidFill>
            <a:ln w="19050" algn="ctr">
              <a:solidFill>
                <a:srgbClr val="FF0000"/>
              </a:solidFill>
              <a:miter lim="800000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zh-CN" sz="2400">
                <a:solidFill>
                  <a:srgbClr val="000000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130079" name="Text Box 230"/>
            <p:cNvSpPr txBox="1">
              <a:spLocks noChangeArrowheads="1"/>
            </p:cNvSpPr>
            <p:nvPr/>
          </p:nvSpPr>
          <p:spPr bwMode="auto">
            <a:xfrm>
              <a:off x="1383" y="2322"/>
              <a:ext cx="2200" cy="1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黑体" panose="02010609060101010101" pitchFamily="2" charset="-122"/>
                </a:rPr>
                <a:t>自发磁化方向与</a:t>
              </a:r>
              <a:endParaRPr lang="zh-CN" altLang="en-US" sz="2400" b="1">
                <a:solidFill>
                  <a:srgbClr val="000000"/>
                </a:solidFill>
                <a:ea typeface="黑体" panose="02010609060101010101" pitchFamily="2" charset="-122"/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黑体" panose="02010609060101010101" pitchFamily="2" charset="-122"/>
                </a:rPr>
                <a:t>外磁场方向相近</a:t>
              </a:r>
              <a:endParaRPr lang="zh-CN" altLang="en-US" sz="2400" b="1">
                <a:solidFill>
                  <a:srgbClr val="000000"/>
                </a:solidFill>
                <a:ea typeface="黑体" panose="02010609060101010101" pitchFamily="2" charset="-122"/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黑体" panose="02010609060101010101" pitchFamily="2" charset="-122"/>
                </a:rPr>
                <a:t>的磁畴扩大体积</a:t>
              </a:r>
              <a:r>
                <a:rPr lang="en-US" altLang="zh-CN" sz="2400" b="1">
                  <a:solidFill>
                    <a:srgbClr val="000000"/>
                  </a:solidFill>
                  <a:ea typeface="黑体" panose="02010609060101010101" pitchFamily="2" charset="-122"/>
                </a:rPr>
                <a:t>, </a:t>
              </a:r>
              <a:endParaRPr lang="en-US" altLang="zh-CN" sz="2400" b="1">
                <a:solidFill>
                  <a:srgbClr val="000000"/>
                </a:solidFill>
                <a:ea typeface="黑体" panose="02010609060101010101" pitchFamily="2" charset="-122"/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黑体" panose="02010609060101010101" pitchFamily="2" charset="-122"/>
                </a:rPr>
                <a:t>磁畴壁发生移动，</a:t>
              </a:r>
              <a:endParaRPr lang="zh-CN" altLang="en-US" sz="2400" b="1">
                <a:solidFill>
                  <a:srgbClr val="000000"/>
                </a:solidFill>
                <a:ea typeface="黑体" panose="02010609060101010101" pitchFamily="2" charset="-122"/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黑体" panose="02010609060101010101" pitchFamily="2" charset="-122"/>
                </a:rPr>
                <a:t>铁磁质的磁矩急</a:t>
              </a:r>
              <a:endParaRPr lang="zh-CN" altLang="en-US" sz="2400" b="1">
                <a:solidFill>
                  <a:srgbClr val="000000"/>
                </a:solidFill>
                <a:ea typeface="黑体" panose="02010609060101010101" pitchFamily="2" charset="-122"/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黑体" panose="02010609060101010101" pitchFamily="2" charset="-122"/>
                </a:rPr>
                <a:t>剧增加</a:t>
              </a:r>
              <a:endParaRPr lang="zh-CN" altLang="en-US" sz="2400" b="1">
                <a:solidFill>
                  <a:srgbClr val="000000"/>
                </a:solidFill>
                <a:ea typeface="黑体" panose="02010609060101010101" pitchFamily="2" charset="-122"/>
              </a:endParaRPr>
            </a:p>
          </p:txBody>
        </p:sp>
      </p:grpSp>
      <p:grpSp>
        <p:nvGrpSpPr>
          <p:cNvPr id="17" name="Group 240"/>
          <p:cNvGrpSpPr/>
          <p:nvPr/>
        </p:nvGrpSpPr>
        <p:grpSpPr bwMode="auto">
          <a:xfrm>
            <a:off x="5292090" y="3608388"/>
            <a:ext cx="2089150" cy="2736849"/>
            <a:chOff x="3334" y="2295"/>
            <a:chExt cx="1316" cy="1724"/>
          </a:xfrm>
        </p:grpSpPr>
        <p:sp>
          <p:nvSpPr>
            <p:cNvPr id="130076" name="AutoShape 235"/>
            <p:cNvSpPr>
              <a:spLocks noChangeArrowheads="1"/>
            </p:cNvSpPr>
            <p:nvPr/>
          </p:nvSpPr>
          <p:spPr bwMode="auto">
            <a:xfrm>
              <a:off x="3334" y="2295"/>
              <a:ext cx="1089" cy="1679"/>
            </a:xfrm>
            <a:prstGeom prst="wedgeRectCallout">
              <a:avLst>
                <a:gd name="adj1" fmla="val -3352"/>
                <a:gd name="adj2" fmla="val -62509"/>
              </a:avLst>
            </a:prstGeom>
            <a:solidFill>
              <a:schemeClr val="bg1"/>
            </a:solidFill>
            <a:ln w="19050" algn="ctr">
              <a:solidFill>
                <a:srgbClr val="FF0000"/>
              </a:solidFill>
              <a:miter lim="800000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zh-CN" sz="2400">
                <a:solidFill>
                  <a:srgbClr val="000000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130077" name="Text Box 231"/>
            <p:cNvSpPr txBox="1">
              <a:spLocks noChangeArrowheads="1"/>
            </p:cNvSpPr>
            <p:nvPr/>
          </p:nvSpPr>
          <p:spPr bwMode="auto">
            <a:xfrm>
              <a:off x="3380" y="2347"/>
              <a:ext cx="1270" cy="1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黑体" panose="02010609060101010101" pitchFamily="2" charset="-122"/>
                </a:rPr>
                <a:t>磁畴的自</a:t>
              </a:r>
              <a:endParaRPr lang="zh-CN" altLang="en-US" sz="2400" b="1">
                <a:solidFill>
                  <a:srgbClr val="000000"/>
                </a:solidFill>
                <a:ea typeface="黑体" panose="02010609060101010101" pitchFamily="2" charset="-122"/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黑体" panose="02010609060101010101" pitchFamily="2" charset="-122"/>
                </a:rPr>
                <a:t>发磁化方</a:t>
              </a:r>
              <a:endParaRPr lang="zh-CN" altLang="en-US" sz="2400" b="1">
                <a:solidFill>
                  <a:srgbClr val="000000"/>
                </a:solidFill>
                <a:ea typeface="黑体" panose="02010609060101010101" pitchFamily="2" charset="-122"/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黑体" panose="02010609060101010101" pitchFamily="2" charset="-122"/>
                </a:rPr>
                <a:t>向转向外</a:t>
              </a:r>
              <a:endParaRPr lang="zh-CN" altLang="en-US" sz="2400" b="1">
                <a:solidFill>
                  <a:srgbClr val="000000"/>
                </a:solidFill>
                <a:ea typeface="黑体" panose="02010609060101010101" pitchFamily="2" charset="-122"/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黑体" panose="02010609060101010101" pitchFamily="2" charset="-122"/>
                </a:rPr>
                <a:t>磁场方向，</a:t>
              </a:r>
              <a:endParaRPr lang="zh-CN" altLang="en-US" sz="2400" b="1">
                <a:solidFill>
                  <a:srgbClr val="000000"/>
                </a:solidFill>
                <a:ea typeface="黑体" panose="02010609060101010101" pitchFamily="2" charset="-122"/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黑体" panose="02010609060101010101" pitchFamily="2" charset="-122"/>
                </a:rPr>
                <a:t>磁矩继续</a:t>
              </a:r>
              <a:endParaRPr lang="zh-CN" altLang="en-US" sz="2400" b="1">
                <a:solidFill>
                  <a:srgbClr val="000000"/>
                </a:solidFill>
                <a:ea typeface="黑体" panose="02010609060101010101" pitchFamily="2" charset="-122"/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黑体" panose="02010609060101010101" pitchFamily="2" charset="-122"/>
                </a:rPr>
                <a:t>增加</a:t>
              </a:r>
              <a:endParaRPr lang="zh-CN" altLang="en-US" sz="2400" b="1">
                <a:solidFill>
                  <a:srgbClr val="000000"/>
                </a:solidFill>
                <a:ea typeface="黑体" panose="02010609060101010101" pitchFamily="2" charset="-122"/>
              </a:endParaRPr>
            </a:p>
          </p:txBody>
        </p:sp>
      </p:grpSp>
      <p:grpSp>
        <p:nvGrpSpPr>
          <p:cNvPr id="18" name="Group 241"/>
          <p:cNvGrpSpPr/>
          <p:nvPr/>
        </p:nvGrpSpPr>
        <p:grpSpPr bwMode="auto">
          <a:xfrm>
            <a:off x="7313930" y="3608705"/>
            <a:ext cx="1727200" cy="2725737"/>
            <a:chOff x="4604" y="2296"/>
            <a:chExt cx="1088" cy="1717"/>
          </a:xfrm>
        </p:grpSpPr>
        <p:sp>
          <p:nvSpPr>
            <p:cNvPr id="130074" name="AutoShape 236"/>
            <p:cNvSpPr>
              <a:spLocks noChangeArrowheads="1"/>
            </p:cNvSpPr>
            <p:nvPr/>
          </p:nvSpPr>
          <p:spPr bwMode="auto">
            <a:xfrm>
              <a:off x="4604" y="2296"/>
              <a:ext cx="839" cy="1678"/>
            </a:xfrm>
            <a:prstGeom prst="wedgeRectCallout">
              <a:avLst>
                <a:gd name="adj1" fmla="val 14125"/>
                <a:gd name="adj2" fmla="val -68417"/>
              </a:avLst>
            </a:prstGeom>
            <a:solidFill>
              <a:schemeClr val="bg1"/>
            </a:solidFill>
            <a:ln w="19050" algn="ctr">
              <a:solidFill>
                <a:srgbClr val="FF0000"/>
              </a:solidFill>
              <a:miter lim="800000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zh-CN" sz="2400">
                <a:solidFill>
                  <a:srgbClr val="000000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130075" name="Text Box 232"/>
            <p:cNvSpPr txBox="1">
              <a:spLocks noChangeArrowheads="1"/>
            </p:cNvSpPr>
            <p:nvPr/>
          </p:nvSpPr>
          <p:spPr bwMode="auto">
            <a:xfrm>
              <a:off x="4605" y="2341"/>
              <a:ext cx="1087" cy="1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黑体" panose="02010609060101010101" pitchFamily="2" charset="-122"/>
                </a:rPr>
                <a:t>全部磁</a:t>
              </a:r>
              <a:endParaRPr lang="zh-CN" altLang="en-US" sz="2400" b="1">
                <a:solidFill>
                  <a:srgbClr val="000000"/>
                </a:solidFill>
                <a:ea typeface="黑体" panose="02010609060101010101" pitchFamily="2" charset="-122"/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黑体" panose="02010609060101010101" pitchFamily="2" charset="-122"/>
                </a:rPr>
                <a:t>畴均转</a:t>
              </a:r>
              <a:endParaRPr lang="zh-CN" altLang="en-US" sz="2400" b="1">
                <a:solidFill>
                  <a:srgbClr val="000000"/>
                </a:solidFill>
                <a:ea typeface="黑体" panose="02010609060101010101" pitchFamily="2" charset="-122"/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黑体" panose="02010609060101010101" pitchFamily="2" charset="-122"/>
                </a:rPr>
                <a:t>向外磁</a:t>
              </a:r>
              <a:endParaRPr lang="zh-CN" altLang="en-US" sz="2400" b="1">
                <a:solidFill>
                  <a:srgbClr val="000000"/>
                </a:solidFill>
                <a:ea typeface="黑体" panose="02010609060101010101" pitchFamily="2" charset="-122"/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黑体" panose="02010609060101010101" pitchFamily="2" charset="-122"/>
                </a:rPr>
                <a:t>场方向，</a:t>
              </a:r>
              <a:endParaRPr lang="zh-CN" altLang="en-US" sz="2400" b="1">
                <a:solidFill>
                  <a:srgbClr val="000000"/>
                </a:solidFill>
                <a:ea typeface="黑体" panose="02010609060101010101" pitchFamily="2" charset="-122"/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黑体" panose="02010609060101010101" pitchFamily="2" charset="-122"/>
                </a:rPr>
                <a:t>达到磁</a:t>
              </a:r>
              <a:endParaRPr lang="zh-CN" altLang="en-US" sz="2400" b="1">
                <a:solidFill>
                  <a:srgbClr val="000000"/>
                </a:solidFill>
                <a:ea typeface="黑体" panose="02010609060101010101" pitchFamily="2" charset="-122"/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黑体" panose="02010609060101010101" pitchFamily="2" charset="-122"/>
                </a:rPr>
                <a:t>饱和</a:t>
              </a:r>
              <a:r>
                <a:rPr lang="en-US" altLang="zh-CN" sz="2400" b="1">
                  <a:solidFill>
                    <a:srgbClr val="000000"/>
                  </a:solidFill>
                  <a:ea typeface="黑体" panose="02010609060101010101" pitchFamily="2" charset="-122"/>
                </a:rPr>
                <a:t>.</a:t>
              </a:r>
              <a:endParaRPr lang="en-US" altLang="zh-CN" sz="2400" b="1">
                <a:solidFill>
                  <a:srgbClr val="000000"/>
                </a:solidFill>
                <a:ea typeface="黑体" panose="02010609060101010101" pitchFamily="2" charset="-122"/>
              </a:endParaRPr>
            </a:p>
          </p:txBody>
        </p:sp>
      </p:grpSp>
      <p:grpSp>
        <p:nvGrpSpPr>
          <p:cNvPr id="19" name="Group 238"/>
          <p:cNvGrpSpPr/>
          <p:nvPr/>
        </p:nvGrpSpPr>
        <p:grpSpPr bwMode="auto">
          <a:xfrm>
            <a:off x="539750" y="3644900"/>
            <a:ext cx="1728788" cy="2700338"/>
            <a:chOff x="340" y="2296"/>
            <a:chExt cx="1089" cy="1701"/>
          </a:xfrm>
        </p:grpSpPr>
        <p:sp>
          <p:nvSpPr>
            <p:cNvPr id="130072" name="AutoShape 233"/>
            <p:cNvSpPr>
              <a:spLocks noChangeArrowheads="1"/>
            </p:cNvSpPr>
            <p:nvPr/>
          </p:nvSpPr>
          <p:spPr bwMode="auto">
            <a:xfrm>
              <a:off x="340" y="2296"/>
              <a:ext cx="839" cy="1678"/>
            </a:xfrm>
            <a:prstGeom prst="wedgeRectCallout">
              <a:avLst>
                <a:gd name="adj1" fmla="val -773"/>
                <a:gd name="adj2" fmla="val -61741"/>
              </a:avLst>
            </a:prstGeom>
            <a:solidFill>
              <a:schemeClr val="bg1"/>
            </a:solidFill>
            <a:ln w="19050" algn="ctr">
              <a:solidFill>
                <a:srgbClr val="FF0000"/>
              </a:solidFill>
              <a:miter lim="800000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zh-CN" sz="2400">
                <a:solidFill>
                  <a:srgbClr val="000000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130073" name="Text Box 229"/>
            <p:cNvSpPr txBox="1">
              <a:spLocks noChangeArrowheads="1"/>
            </p:cNvSpPr>
            <p:nvPr/>
          </p:nvSpPr>
          <p:spPr bwMode="auto">
            <a:xfrm>
              <a:off x="363" y="2325"/>
              <a:ext cx="1066" cy="1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黑体" panose="02010609060101010101" pitchFamily="2" charset="-122"/>
                </a:rPr>
                <a:t>各磁畴</a:t>
              </a:r>
              <a:endParaRPr lang="zh-CN" altLang="en-US" sz="2400" b="1">
                <a:solidFill>
                  <a:srgbClr val="000000"/>
                </a:solidFill>
                <a:ea typeface="黑体" panose="02010609060101010101" pitchFamily="2" charset="-122"/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黑体" panose="02010609060101010101" pitchFamily="2" charset="-122"/>
                </a:rPr>
                <a:t>磁化方</a:t>
              </a:r>
              <a:endParaRPr lang="zh-CN" altLang="en-US" sz="2400" b="1">
                <a:solidFill>
                  <a:srgbClr val="000000"/>
                </a:solidFill>
                <a:ea typeface="黑体" panose="02010609060101010101" pitchFamily="2" charset="-122"/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黑体" panose="02010609060101010101" pitchFamily="2" charset="-122"/>
                </a:rPr>
                <a:t>向杂乱</a:t>
              </a:r>
              <a:endParaRPr lang="zh-CN" altLang="en-US" sz="2400" b="1">
                <a:solidFill>
                  <a:srgbClr val="000000"/>
                </a:solidFill>
                <a:ea typeface="黑体" panose="02010609060101010101" pitchFamily="2" charset="-122"/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黑体" panose="02010609060101010101" pitchFamily="2" charset="-122"/>
                </a:rPr>
                <a:t>无章，</a:t>
              </a:r>
              <a:endParaRPr lang="zh-CN" altLang="en-US" sz="2400" b="1">
                <a:solidFill>
                  <a:srgbClr val="000000"/>
                </a:solidFill>
                <a:ea typeface="黑体" panose="02010609060101010101" pitchFamily="2" charset="-122"/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黑体" panose="02010609060101010101" pitchFamily="2" charset="-122"/>
                </a:rPr>
                <a:t>整体不</a:t>
              </a:r>
              <a:endParaRPr lang="zh-CN" altLang="en-US" sz="2400" b="1">
                <a:solidFill>
                  <a:srgbClr val="000000"/>
                </a:solidFill>
                <a:ea typeface="黑体" panose="02010609060101010101" pitchFamily="2" charset="-122"/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黑体" panose="02010609060101010101" pitchFamily="2" charset="-122"/>
                </a:rPr>
                <a:t>显磁性</a:t>
              </a:r>
              <a:endParaRPr lang="zh-CN" altLang="en-US" sz="2400" b="1">
                <a:solidFill>
                  <a:srgbClr val="000000"/>
                </a:solidFill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300"/>
                                        <p:tgtEl>
                                          <p:spTgt spid="80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0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0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8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0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0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80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80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09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09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7" grpId="0" autoUpdateAnimBg="0"/>
      <p:bldP spid="80944" grpId="0" bldLvl="0" animBg="1"/>
      <p:bldP spid="8095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AutoShape 2"/>
          <p:cNvSpPr>
            <a:spLocks noChangeArrowheads="1"/>
          </p:cNvSpPr>
          <p:nvPr/>
        </p:nvSpPr>
        <p:spPr bwMode="auto">
          <a:xfrm>
            <a:off x="574675" y="368300"/>
            <a:ext cx="1800225" cy="1079500"/>
          </a:xfrm>
          <a:prstGeom prst="horizontalScroll">
            <a:avLst>
              <a:gd name="adj" fmla="val 12500"/>
            </a:avLst>
          </a:prstGeom>
          <a:solidFill>
            <a:srgbClr val="000099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400">
              <a:solidFill>
                <a:srgbClr val="000000"/>
              </a:solidFill>
              <a:ea typeface="黑体" panose="02010609060101010101" pitchFamily="2" charset="-122"/>
            </a:endParaRP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633413" y="3424238"/>
            <a:ext cx="77168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ea typeface="黑体" panose="02010609060101010101" pitchFamily="2" charset="-122"/>
              </a:rPr>
              <a:t>2</a:t>
            </a:r>
            <a:r>
              <a:rPr lang="en-US" altLang="zh-CN" sz="2400" b="1">
                <a:solidFill>
                  <a:srgbClr val="003300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º </a:t>
            </a:r>
            <a:r>
              <a:rPr lang="zh-CN" altLang="en-US" sz="2400" b="1">
                <a:solidFill>
                  <a:srgbClr val="FF0000"/>
                </a:solidFill>
                <a:ea typeface="黑体" panose="02010609060101010101" pitchFamily="2" charset="-122"/>
              </a:rPr>
              <a:t>磁滞</a:t>
            </a:r>
            <a:r>
              <a:rPr lang="zh-CN" altLang="en-US" sz="2400" b="1">
                <a:solidFill>
                  <a:srgbClr val="003300"/>
                </a:solidFill>
                <a:ea typeface="黑体" panose="02010609060101010101" pitchFamily="2" charset="-122"/>
              </a:rPr>
              <a:t>现象是由于材料有杂质和内应力等的作用，当撤  </a:t>
            </a:r>
            <a:r>
              <a:rPr lang="en-US" altLang="zh-CN" sz="2400" b="1">
                <a:solidFill>
                  <a:srgbClr val="003300"/>
                </a:solidFill>
                <a:ea typeface="黑体" panose="02010609060101010101" pitchFamily="2" charset="-122"/>
              </a:rPr>
              <a:t> </a:t>
            </a:r>
            <a:endParaRPr lang="en-US" altLang="zh-CN" sz="2400" b="1">
              <a:solidFill>
                <a:srgbClr val="003300"/>
              </a:solidFill>
              <a:ea typeface="黑体" panose="02010609060101010101" pitchFamily="2" charset="-12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3300"/>
                </a:solidFill>
                <a:ea typeface="黑体" panose="02010609060101010101" pitchFamily="2" charset="-122"/>
              </a:rPr>
              <a:t>    </a:t>
            </a:r>
            <a:r>
              <a:rPr lang="zh-CN" altLang="en-US" sz="2400" b="1">
                <a:solidFill>
                  <a:srgbClr val="003300"/>
                </a:solidFill>
                <a:ea typeface="黑体" panose="02010609060101010101" pitchFamily="2" charset="-122"/>
              </a:rPr>
              <a:t>掉外磁场时，磁畴的畴壁很难恢复到原来的形状而表</a:t>
            </a:r>
            <a:endParaRPr lang="en-US" altLang="zh-CN" sz="2400" b="1">
              <a:solidFill>
                <a:srgbClr val="003300"/>
              </a:solidFill>
              <a:ea typeface="黑体" panose="02010609060101010101" pitchFamily="2" charset="-12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3300"/>
                </a:solidFill>
                <a:ea typeface="黑体" panose="02010609060101010101" pitchFamily="2" charset="-122"/>
              </a:rPr>
              <a:t>    </a:t>
            </a:r>
            <a:r>
              <a:rPr lang="zh-CN" altLang="en-US" sz="2400" b="1">
                <a:solidFill>
                  <a:srgbClr val="003300"/>
                </a:solidFill>
                <a:ea typeface="黑体" panose="02010609060101010101" pitchFamily="2" charset="-122"/>
              </a:rPr>
              <a:t>现出来。</a:t>
            </a:r>
            <a:endParaRPr lang="zh-CN" altLang="en-US" sz="2400" b="1">
              <a:solidFill>
                <a:srgbClr val="003300"/>
              </a:solidFill>
              <a:ea typeface="黑体" panose="02010609060101010101" pitchFamily="2" charset="-122"/>
            </a:endParaRPr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612775" y="1460500"/>
            <a:ext cx="7515225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3300"/>
                </a:solidFill>
                <a:ea typeface="黑体" panose="02010609060101010101" pitchFamily="2" charset="-122"/>
              </a:rPr>
              <a:t>1</a:t>
            </a:r>
            <a:r>
              <a:rPr lang="en-US" altLang="zh-CN" sz="2400" b="1">
                <a:solidFill>
                  <a:srgbClr val="003300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º </a:t>
            </a:r>
            <a:r>
              <a:rPr lang="zh-CN" altLang="en-US" sz="2400" b="1">
                <a:solidFill>
                  <a:srgbClr val="003300"/>
                </a:solidFill>
                <a:ea typeface="黑体" panose="02010609060101010101" pitchFamily="2" charset="-122"/>
              </a:rPr>
              <a:t>当全部磁畴都沿外磁场方向时</a:t>
            </a:r>
            <a:r>
              <a:rPr lang="en-US" altLang="zh-CN" sz="2400" b="1">
                <a:solidFill>
                  <a:srgbClr val="003300"/>
                </a:solidFill>
                <a:ea typeface="黑体" panose="02010609060101010101" pitchFamily="2" charset="-122"/>
              </a:rPr>
              <a:t>, </a:t>
            </a:r>
            <a:r>
              <a:rPr lang="zh-CN" altLang="en-US" sz="2400" b="1">
                <a:solidFill>
                  <a:srgbClr val="003300"/>
                </a:solidFill>
                <a:ea typeface="黑体" panose="02010609060101010101" pitchFamily="2" charset="-122"/>
              </a:rPr>
              <a:t>铁磁质的磁化就达到饱和状态。饱和磁化强度</a:t>
            </a:r>
            <a:r>
              <a:rPr lang="en-US" altLang="en-US" sz="2400" b="1" i="1">
                <a:solidFill>
                  <a:srgbClr val="003300"/>
                </a:solidFill>
                <a:ea typeface="黑体" panose="02010609060101010101" pitchFamily="2" charset="-122"/>
              </a:rPr>
              <a:t>M</a:t>
            </a:r>
            <a:r>
              <a:rPr lang="en-US" altLang="en-US" sz="2400" b="1" i="1" baseline="-25000">
                <a:solidFill>
                  <a:srgbClr val="003300"/>
                </a:solidFill>
                <a:ea typeface="黑体" panose="02010609060101010101" pitchFamily="2" charset="-122"/>
              </a:rPr>
              <a:t>S</a:t>
            </a:r>
            <a:r>
              <a:rPr lang="zh-CN" altLang="en-US" sz="2400" b="1">
                <a:solidFill>
                  <a:srgbClr val="003300"/>
                </a:solidFill>
                <a:ea typeface="黑体" panose="02010609060101010101" pitchFamily="2" charset="-122"/>
              </a:rPr>
              <a:t>等于每个磁畴中原来的磁化强度，该值很大。</a:t>
            </a:r>
            <a:endParaRPr lang="zh-CN" altLang="en-US" sz="2400" b="1">
              <a:solidFill>
                <a:srgbClr val="003300"/>
              </a:solidFill>
              <a:ea typeface="黑体" panose="02010609060101010101" pitchFamily="2" charset="-122"/>
            </a:endParaRPr>
          </a:p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>
                <a:solidFill>
                  <a:srgbClr val="003300"/>
                </a:solidFill>
                <a:ea typeface="黑体" panose="02010609060101010101" pitchFamily="2" charset="-122"/>
              </a:rPr>
              <a:t>                    </a:t>
            </a:r>
            <a:r>
              <a:rPr lang="en-US" altLang="zh-CN" sz="2400" b="1">
                <a:solidFill>
                  <a:srgbClr val="000000"/>
                </a:solidFill>
                <a:ea typeface="黑体" panose="02010609060101010101" pitchFamily="2" charset="-122"/>
              </a:rPr>
              <a:t>——</a:t>
            </a:r>
            <a:r>
              <a:rPr lang="zh-CN" altLang="en-US" sz="2400" b="1">
                <a:solidFill>
                  <a:srgbClr val="003300"/>
                </a:solidFill>
                <a:ea typeface="黑体" panose="02010609060101010101" pitchFamily="2" charset="-122"/>
              </a:rPr>
              <a:t>这就是铁磁质 </a:t>
            </a:r>
            <a:r>
              <a:rPr lang="zh-CN" altLang="en-US" b="1" i="1">
                <a:solidFill>
                  <a:srgbClr val="00000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</a:t>
            </a:r>
            <a:r>
              <a:rPr lang="en-US" altLang="zh-CN" b="1" i="1" baseline="-25000">
                <a:solidFill>
                  <a:srgbClr val="00000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r</a:t>
            </a:r>
            <a:r>
              <a:rPr lang="zh-CN" altLang="en-US" sz="2400" b="1">
                <a:solidFill>
                  <a:srgbClr val="00000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大的原因</a:t>
            </a:r>
            <a:endParaRPr lang="zh-CN" altLang="en-US" sz="2400" b="1">
              <a:solidFill>
                <a:srgbClr val="000000"/>
              </a:solidFill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696913" y="542925"/>
            <a:ext cx="31908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4400">
                <a:solidFill>
                  <a:srgbClr val="FFFFFF"/>
                </a:solidFill>
                <a:ea typeface="隶书" panose="02010509060101010101" pitchFamily="49" charset="-122"/>
              </a:rPr>
              <a:t>说明：</a:t>
            </a:r>
            <a:endParaRPr lang="zh-CN" altLang="en-US" sz="4400">
              <a:solidFill>
                <a:srgbClr val="FFFFFF"/>
              </a:solidFill>
              <a:ea typeface="隶书" panose="02010509060101010101" pitchFamily="49" charset="-122"/>
            </a:endParaRPr>
          </a:p>
        </p:txBody>
      </p:sp>
      <p:sp>
        <p:nvSpPr>
          <p:cNvPr id="7" name="Text Box 50"/>
          <p:cNvSpPr txBox="1">
            <a:spLocks noChangeArrowheads="1"/>
          </p:cNvSpPr>
          <p:nvPr/>
        </p:nvSpPr>
        <p:spPr bwMode="auto">
          <a:xfrm>
            <a:off x="765175" y="5207000"/>
            <a:ext cx="4340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演示实验：巴克豪森效应</a:t>
            </a:r>
            <a:endParaRPr lang="zh-CN" altLang="en-US" sz="24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276475" y="5651500"/>
            <a:ext cx="4206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（铁磁体的跃变式磁化过程）</a:t>
            </a:r>
            <a:endParaRPr lang="zh-CN" altLang="en-US" sz="2400" dirty="0">
              <a:solidFill>
                <a:srgbClr val="000000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1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bldLvl="0" animBg="1"/>
      <p:bldP spid="81923" grpId="0" autoUpdateAnimBg="0"/>
      <p:bldP spid="81925" grpId="0" autoUpdateAnimBg="0"/>
      <p:bldP spid="8192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186" name="Line 2"/>
          <p:cNvSpPr>
            <a:spLocks noChangeShapeType="1"/>
          </p:cNvSpPr>
          <p:nvPr/>
        </p:nvSpPr>
        <p:spPr bwMode="auto">
          <a:xfrm>
            <a:off x="4319588" y="873125"/>
            <a:ext cx="0" cy="5942013"/>
          </a:xfrm>
          <a:prstGeom prst="line">
            <a:avLst/>
          </a:prstGeom>
          <a:noFill/>
          <a:ln w="50800">
            <a:solidFill>
              <a:srgbClr val="FF0000"/>
            </a:solidFill>
            <a:prstDash val="lgDash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45187" name="Text Box 3"/>
          <p:cNvSpPr txBox="1">
            <a:spLocks noChangeArrowheads="1"/>
          </p:cNvSpPr>
          <p:nvPr/>
        </p:nvSpPr>
        <p:spPr bwMode="auto">
          <a:xfrm>
            <a:off x="719138" y="388938"/>
            <a:ext cx="8424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比较磁介质中的磁场与电介质中电场的有关规律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graphicFrame>
        <p:nvGraphicFramePr>
          <p:cNvPr id="1245188" name="Object 4"/>
          <p:cNvGraphicFramePr>
            <a:graphicFrameLocks noChangeAspect="1"/>
          </p:cNvGraphicFramePr>
          <p:nvPr/>
        </p:nvGraphicFramePr>
        <p:xfrm>
          <a:off x="1295400" y="2690813"/>
          <a:ext cx="1871663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0" name="Equation" r:id="rId1" imgW="2425700" imgH="1104900" progId="Equation.DSMT4">
                  <p:embed/>
                </p:oleObj>
              </mc:Choice>
              <mc:Fallback>
                <p:oleObj name="Equation" r:id="rId1" imgW="2425700" imgH="1104900" progId="Equation.DSMT4">
                  <p:embed/>
                  <p:pic>
                    <p:nvPicPr>
                      <p:cNvPr id="0" name="图片 605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690813"/>
                        <a:ext cx="1871663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5189" name="Object 5"/>
          <p:cNvGraphicFramePr>
            <a:graphicFrameLocks noChangeAspect="1"/>
          </p:cNvGraphicFramePr>
          <p:nvPr/>
        </p:nvGraphicFramePr>
        <p:xfrm>
          <a:off x="935038" y="3548063"/>
          <a:ext cx="2376487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1" name="Equation" r:id="rId3" imgW="2933700" imgH="914400" progId="Equation.DSMT4">
                  <p:embed/>
                </p:oleObj>
              </mc:Choice>
              <mc:Fallback>
                <p:oleObj name="Equation" r:id="rId3" imgW="2933700" imgH="914400" progId="Equation.DSMT4">
                  <p:embed/>
                  <p:pic>
                    <p:nvPicPr>
                      <p:cNvPr id="0" name="图片 605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3548063"/>
                        <a:ext cx="2376487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5190" name="Object 6"/>
          <p:cNvGraphicFramePr>
            <a:graphicFrameLocks noChangeAspect="1"/>
          </p:cNvGraphicFramePr>
          <p:nvPr/>
        </p:nvGraphicFramePr>
        <p:xfrm>
          <a:off x="4751388" y="1955800"/>
          <a:ext cx="3275012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2" name="Equation" r:id="rId5" imgW="4457700" imgH="914400" progId="Equation.DSMT4">
                  <p:embed/>
                </p:oleObj>
              </mc:Choice>
              <mc:Fallback>
                <p:oleObj name="Equation" r:id="rId5" imgW="4457700" imgH="914400" progId="Equation.DSMT4">
                  <p:embed/>
                  <p:pic>
                    <p:nvPicPr>
                      <p:cNvPr id="0" name="图片 605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388" y="1955800"/>
                        <a:ext cx="3275012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5191" name="Object 7"/>
          <p:cNvGraphicFramePr>
            <a:graphicFrameLocks noChangeAspect="1"/>
          </p:cNvGraphicFramePr>
          <p:nvPr/>
        </p:nvGraphicFramePr>
        <p:xfrm>
          <a:off x="5256213" y="2798763"/>
          <a:ext cx="1944687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3" name="Equation" r:id="rId7" imgW="2400300" imgH="609600" progId="Equation.DSMT4">
                  <p:embed/>
                </p:oleObj>
              </mc:Choice>
              <mc:Fallback>
                <p:oleObj name="Equation" r:id="rId7" imgW="2400300" imgH="609600" progId="Equation.DSMT4">
                  <p:embed/>
                  <p:pic>
                    <p:nvPicPr>
                      <p:cNvPr id="0" name="图片 605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213" y="2798763"/>
                        <a:ext cx="1944687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5192" name="Object 8"/>
          <p:cNvGraphicFramePr>
            <a:graphicFrameLocks noChangeAspect="1"/>
          </p:cNvGraphicFramePr>
          <p:nvPr/>
        </p:nvGraphicFramePr>
        <p:xfrm>
          <a:off x="4967288" y="3513138"/>
          <a:ext cx="2449512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4" name="Equation" r:id="rId9" imgW="2933700" imgH="914400" progId="Equation.DSMT4">
                  <p:embed/>
                </p:oleObj>
              </mc:Choice>
              <mc:Fallback>
                <p:oleObj name="Equation" r:id="rId9" imgW="2933700" imgH="914400" progId="Equation.DSMT4">
                  <p:embed/>
                  <p:pic>
                    <p:nvPicPr>
                      <p:cNvPr id="0" name="图片 605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7288" y="3513138"/>
                        <a:ext cx="2449512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5193" name="Object 9"/>
          <p:cNvGraphicFramePr>
            <a:graphicFrameLocks noChangeAspect="1"/>
          </p:cNvGraphicFramePr>
          <p:nvPr/>
        </p:nvGraphicFramePr>
        <p:xfrm>
          <a:off x="1014413" y="1125538"/>
          <a:ext cx="3000375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5" name="Equation" r:id="rId11" imgW="4178300" imgH="914400" progId="Equation.DSMT4">
                  <p:embed/>
                </p:oleObj>
              </mc:Choice>
              <mc:Fallback>
                <p:oleObj name="Equation" r:id="rId11" imgW="4178300" imgH="914400" progId="Equation.DSMT4">
                  <p:embed/>
                  <p:pic>
                    <p:nvPicPr>
                      <p:cNvPr id="0" name="图片 605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1125538"/>
                        <a:ext cx="3000375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5194" name="Object 10"/>
          <p:cNvGraphicFramePr>
            <a:graphicFrameLocks noChangeAspect="1"/>
          </p:cNvGraphicFramePr>
          <p:nvPr/>
        </p:nvGraphicFramePr>
        <p:xfrm>
          <a:off x="863600" y="1844675"/>
          <a:ext cx="3240088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6" name="Equation" r:id="rId13" imgW="4279900" imgH="1079500" progId="Equation.DSMT4">
                  <p:embed/>
                </p:oleObj>
              </mc:Choice>
              <mc:Fallback>
                <p:oleObj name="Equation" r:id="rId13" imgW="4279900" imgH="1079500" progId="Equation.DSMT4">
                  <p:embed/>
                  <p:pic>
                    <p:nvPicPr>
                      <p:cNvPr id="0" name="图片 605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1844675"/>
                        <a:ext cx="3240088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5195" name="Oval 11"/>
          <p:cNvSpPr>
            <a:spLocks noChangeArrowheads="1"/>
          </p:cNvSpPr>
          <p:nvPr/>
        </p:nvSpPr>
        <p:spPr bwMode="auto">
          <a:xfrm>
            <a:off x="1020763" y="1304925"/>
            <a:ext cx="144462" cy="1444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1245196" name="Oval 12"/>
          <p:cNvSpPr>
            <a:spLocks noChangeArrowheads="1"/>
          </p:cNvSpPr>
          <p:nvPr/>
        </p:nvSpPr>
        <p:spPr bwMode="auto">
          <a:xfrm>
            <a:off x="863600" y="2168525"/>
            <a:ext cx="144463" cy="1444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800">
              <a:solidFill>
                <a:srgbClr val="000000"/>
              </a:solidFill>
            </a:endParaRPr>
          </a:p>
        </p:txBody>
      </p:sp>
      <p:graphicFrame>
        <p:nvGraphicFramePr>
          <p:cNvPr id="1245197" name="Object 13"/>
          <p:cNvGraphicFramePr>
            <a:graphicFrameLocks noChangeAspect="1"/>
          </p:cNvGraphicFramePr>
          <p:nvPr/>
        </p:nvGraphicFramePr>
        <p:xfrm>
          <a:off x="4765675" y="1052513"/>
          <a:ext cx="308292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7" name="Equation" r:id="rId15" imgW="4305300" imgH="1003300" progId="Equation.DSMT4">
                  <p:embed/>
                </p:oleObj>
              </mc:Choice>
              <mc:Fallback>
                <p:oleObj name="Equation" r:id="rId15" imgW="4305300" imgH="1003300" progId="Equation.DSMT4">
                  <p:embed/>
                  <p:pic>
                    <p:nvPicPr>
                      <p:cNvPr id="0" name="图片 605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5675" y="1052513"/>
                        <a:ext cx="3082925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5198" name="Oval 14"/>
          <p:cNvSpPr>
            <a:spLocks noChangeArrowheads="1"/>
          </p:cNvSpPr>
          <p:nvPr/>
        </p:nvSpPr>
        <p:spPr bwMode="auto">
          <a:xfrm>
            <a:off x="4772025" y="1301750"/>
            <a:ext cx="144463" cy="1444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1245199" name="Oval 15"/>
          <p:cNvSpPr>
            <a:spLocks noChangeArrowheads="1"/>
          </p:cNvSpPr>
          <p:nvPr/>
        </p:nvSpPr>
        <p:spPr bwMode="auto">
          <a:xfrm>
            <a:off x="4751388" y="2133600"/>
            <a:ext cx="144462" cy="1444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1245200" name="Oval 16"/>
          <p:cNvSpPr>
            <a:spLocks noChangeArrowheads="1"/>
          </p:cNvSpPr>
          <p:nvPr/>
        </p:nvSpPr>
        <p:spPr bwMode="auto">
          <a:xfrm>
            <a:off x="5003800" y="3716338"/>
            <a:ext cx="144463" cy="1444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800">
              <a:solidFill>
                <a:srgbClr val="000000"/>
              </a:solidFill>
            </a:endParaRPr>
          </a:p>
        </p:txBody>
      </p:sp>
      <p:graphicFrame>
        <p:nvGraphicFramePr>
          <p:cNvPr id="1245201" name="Object 17"/>
          <p:cNvGraphicFramePr>
            <a:graphicFrameLocks noChangeAspect="1"/>
          </p:cNvGraphicFramePr>
          <p:nvPr/>
        </p:nvGraphicFramePr>
        <p:xfrm>
          <a:off x="5111750" y="4913313"/>
          <a:ext cx="26289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8" name="Equation" r:id="rId17" imgW="3098800" imgH="609600" progId="Equation.DSMT4">
                  <p:embed/>
                </p:oleObj>
              </mc:Choice>
              <mc:Fallback>
                <p:oleObj name="Equation" r:id="rId17" imgW="3098800" imgH="609600" progId="Equation.DSMT4">
                  <p:embed/>
                  <p:pic>
                    <p:nvPicPr>
                      <p:cNvPr id="0" name="图片 605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4913313"/>
                        <a:ext cx="26289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5202" name="Object 18"/>
          <p:cNvGraphicFramePr>
            <a:graphicFrameLocks noChangeAspect="1"/>
          </p:cNvGraphicFramePr>
          <p:nvPr/>
        </p:nvGraphicFramePr>
        <p:xfrm>
          <a:off x="5148263" y="6043613"/>
          <a:ext cx="26273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9" name="Equation" r:id="rId19" imgW="3136900" imgH="609600" progId="Equation.DSMT4">
                  <p:embed/>
                </p:oleObj>
              </mc:Choice>
              <mc:Fallback>
                <p:oleObj name="Equation" r:id="rId19" imgW="3136900" imgH="609600" progId="Equation.DSMT4">
                  <p:embed/>
                  <p:pic>
                    <p:nvPicPr>
                      <p:cNvPr id="0" name="图片 605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6043613"/>
                        <a:ext cx="262731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5203" name="Object 19"/>
          <p:cNvGraphicFramePr>
            <a:graphicFrameLocks noChangeAspect="1"/>
          </p:cNvGraphicFramePr>
          <p:nvPr/>
        </p:nvGraphicFramePr>
        <p:xfrm>
          <a:off x="5111750" y="5527675"/>
          <a:ext cx="194468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40" name="Equation" r:id="rId21" imgW="2349500" imgH="520700" progId="Equation.DSMT4">
                  <p:embed/>
                </p:oleObj>
              </mc:Choice>
              <mc:Fallback>
                <p:oleObj name="Equation" r:id="rId21" imgW="2349500" imgH="520700" progId="Equation.DSMT4">
                  <p:embed/>
                  <p:pic>
                    <p:nvPicPr>
                      <p:cNvPr id="0" name="图片 605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5527675"/>
                        <a:ext cx="1944688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5204" name="Object 20"/>
          <p:cNvGraphicFramePr>
            <a:graphicFrameLocks noChangeAspect="1"/>
          </p:cNvGraphicFramePr>
          <p:nvPr/>
        </p:nvGraphicFramePr>
        <p:xfrm>
          <a:off x="5148263" y="4281488"/>
          <a:ext cx="190817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41" name="Equation" r:id="rId23" imgW="2082800" imgH="609600" progId="Equation.DSMT4">
                  <p:embed/>
                </p:oleObj>
              </mc:Choice>
              <mc:Fallback>
                <p:oleObj name="Equation" r:id="rId23" imgW="2082800" imgH="609600" progId="Equation.DSMT4">
                  <p:embed/>
                  <p:pic>
                    <p:nvPicPr>
                      <p:cNvPr id="0" name="图片 605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4281488"/>
                        <a:ext cx="190817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5205" name="Object 21"/>
          <p:cNvGraphicFramePr>
            <a:graphicFrameLocks noChangeAspect="1"/>
          </p:cNvGraphicFramePr>
          <p:nvPr/>
        </p:nvGraphicFramePr>
        <p:xfrm>
          <a:off x="1439863" y="4295775"/>
          <a:ext cx="165576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42" name="Equation" r:id="rId25" imgW="2019300" imgH="609600" progId="Equation.DSMT4">
                  <p:embed/>
                </p:oleObj>
              </mc:Choice>
              <mc:Fallback>
                <p:oleObj name="Equation" r:id="rId25" imgW="2019300" imgH="609600" progId="Equation.DSMT4">
                  <p:embed/>
                  <p:pic>
                    <p:nvPicPr>
                      <p:cNvPr id="0" name="图片 605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4295775"/>
                        <a:ext cx="1655762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5206" name="Object 22"/>
          <p:cNvGraphicFramePr>
            <a:graphicFrameLocks noChangeAspect="1"/>
          </p:cNvGraphicFramePr>
          <p:nvPr/>
        </p:nvGraphicFramePr>
        <p:xfrm>
          <a:off x="877888" y="4905375"/>
          <a:ext cx="275748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43" name="Equation" r:id="rId27" imgW="3352800" imgH="609600" progId="Equation.DSMT4">
                  <p:embed/>
                </p:oleObj>
              </mc:Choice>
              <mc:Fallback>
                <p:oleObj name="Equation" r:id="rId27" imgW="3352800" imgH="609600" progId="Equation.DSMT4">
                  <p:embed/>
                  <p:pic>
                    <p:nvPicPr>
                      <p:cNvPr id="0" name="图片 605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8" y="4905375"/>
                        <a:ext cx="2757487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5207" name="Object 23"/>
          <p:cNvGraphicFramePr>
            <a:graphicFrameLocks noChangeAspect="1"/>
          </p:cNvGraphicFramePr>
          <p:nvPr/>
        </p:nvGraphicFramePr>
        <p:xfrm>
          <a:off x="1152525" y="5516563"/>
          <a:ext cx="212407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44" name="Equation" r:id="rId29" imgW="2540000" imgH="520700" progId="Equation.DSMT4">
                  <p:embed/>
                </p:oleObj>
              </mc:Choice>
              <mc:Fallback>
                <p:oleObj name="Equation" r:id="rId29" imgW="2540000" imgH="520700" progId="Equation.DSMT4">
                  <p:embed/>
                  <p:pic>
                    <p:nvPicPr>
                      <p:cNvPr id="0" name="图片 605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5516563"/>
                        <a:ext cx="212407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5208" name="Object 24"/>
          <p:cNvGraphicFramePr>
            <a:graphicFrameLocks noChangeAspect="1"/>
          </p:cNvGraphicFramePr>
          <p:nvPr/>
        </p:nvGraphicFramePr>
        <p:xfrm>
          <a:off x="1079500" y="6057900"/>
          <a:ext cx="27368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45" name="Equation" r:id="rId31" imgW="3556000" imgH="609600" progId="Equation.DSMT4">
                  <p:embed/>
                </p:oleObj>
              </mc:Choice>
              <mc:Fallback>
                <p:oleObj name="Equation" r:id="rId31" imgW="3556000" imgH="609600" progId="Equation.DSMT4">
                  <p:embed/>
                  <p:pic>
                    <p:nvPicPr>
                      <p:cNvPr id="0" name="图片 605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6057900"/>
                        <a:ext cx="273685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5209" name="Oval 25"/>
          <p:cNvSpPr>
            <a:spLocks noChangeArrowheads="1"/>
          </p:cNvSpPr>
          <p:nvPr/>
        </p:nvSpPr>
        <p:spPr bwMode="auto">
          <a:xfrm>
            <a:off x="971550" y="3752850"/>
            <a:ext cx="144463" cy="1444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5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45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5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45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1245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245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24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45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245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245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45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245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245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1245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245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1245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245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1245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5186" grpId="0" bldLvl="0" animBg="1"/>
      <p:bldP spid="1245187" grpId="0" bldLvl="0" animBg="1" autoUpdateAnimBg="0"/>
      <p:bldP spid="1245195" grpId="0" bldLvl="0" animBg="1"/>
      <p:bldP spid="1245196" grpId="0" bldLvl="0" animBg="1"/>
      <p:bldP spid="1245198" grpId="0" bldLvl="0" animBg="1"/>
      <p:bldP spid="1245199" grpId="0" bldLvl="0" animBg="1"/>
      <p:bldP spid="1245200" grpId="0" bldLvl="0" animBg="1"/>
      <p:bldP spid="1245209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010" name="Text Box 2"/>
          <p:cNvSpPr txBox="1">
            <a:spLocks noChangeArrowheads="1"/>
          </p:cNvSpPr>
          <p:nvPr/>
        </p:nvSpPr>
        <p:spPr bwMode="auto">
          <a:xfrm>
            <a:off x="1368425" y="260648"/>
            <a:ext cx="63357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sz="3600" b="1" dirty="0" smtClean="0">
                <a:solidFill>
                  <a:srgbClr val="0000FF"/>
                </a:solidFill>
                <a:ea typeface="黑体" panose="02010609060101010101" pitchFamily="2" charset="-122"/>
              </a:rPr>
              <a:t>8</a:t>
            </a:r>
            <a:r>
              <a:rPr lang="zh-CN" altLang="en-US" sz="36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章  电磁感应</a:t>
            </a:r>
            <a:endParaRPr lang="zh-CN" altLang="en-US" sz="3600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23011" name="Text Box 3"/>
          <p:cNvSpPr txBox="1">
            <a:spLocks noChangeArrowheads="1"/>
          </p:cNvSpPr>
          <p:nvPr/>
        </p:nvSpPr>
        <p:spPr bwMode="auto">
          <a:xfrm>
            <a:off x="2087563" y="2990205"/>
            <a:ext cx="536475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第</a:t>
            </a:r>
            <a:r>
              <a:rPr lang="en-US" altLang="zh-CN" b="1" dirty="0">
                <a:solidFill>
                  <a:srgbClr val="000000"/>
                </a:solidFill>
              </a:rPr>
              <a:t>1</a:t>
            </a:r>
            <a:r>
              <a:rPr lang="zh-CN" altLang="en-US" b="1" dirty="0">
                <a:solidFill>
                  <a:srgbClr val="000000"/>
                </a:solidFill>
              </a:rPr>
              <a:t>节  法拉第电磁感应定律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1323012" name="Text Box 4"/>
          <p:cNvSpPr txBox="1">
            <a:spLocks noChangeArrowheads="1"/>
          </p:cNvSpPr>
          <p:nvPr/>
        </p:nvSpPr>
        <p:spPr bwMode="auto">
          <a:xfrm>
            <a:off x="2051720" y="3594026"/>
            <a:ext cx="36718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第</a:t>
            </a:r>
            <a:r>
              <a:rPr lang="en-US" altLang="zh-CN" b="1" dirty="0">
                <a:solidFill>
                  <a:srgbClr val="000000"/>
                </a:solidFill>
              </a:rPr>
              <a:t>2</a:t>
            </a:r>
            <a:r>
              <a:rPr lang="zh-CN" altLang="en-US" b="1" dirty="0">
                <a:solidFill>
                  <a:srgbClr val="000000"/>
                </a:solidFill>
              </a:rPr>
              <a:t>节  感应电动势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1323013" name="Text Box 5"/>
          <p:cNvSpPr txBox="1">
            <a:spLocks noChangeArrowheads="1"/>
          </p:cNvSpPr>
          <p:nvPr/>
        </p:nvSpPr>
        <p:spPr bwMode="auto">
          <a:xfrm>
            <a:off x="2051720" y="4217715"/>
            <a:ext cx="392459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第</a:t>
            </a:r>
            <a:r>
              <a:rPr lang="en-US" altLang="zh-CN" b="1" dirty="0">
                <a:solidFill>
                  <a:srgbClr val="000000"/>
                </a:solidFill>
              </a:rPr>
              <a:t>3</a:t>
            </a:r>
            <a:r>
              <a:rPr lang="zh-CN" altLang="en-US" b="1" dirty="0">
                <a:solidFill>
                  <a:srgbClr val="000000"/>
                </a:solidFill>
              </a:rPr>
              <a:t>节  互感与自感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1323014" name="Text Box 6"/>
          <p:cNvSpPr txBox="1">
            <a:spLocks noChangeArrowheads="1"/>
          </p:cNvSpPr>
          <p:nvPr/>
        </p:nvSpPr>
        <p:spPr bwMode="auto">
          <a:xfrm>
            <a:off x="2051685" y="4797425"/>
            <a:ext cx="523938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第</a:t>
            </a:r>
            <a:r>
              <a:rPr lang="en-US" altLang="zh-CN" b="1" dirty="0">
                <a:solidFill>
                  <a:srgbClr val="000000"/>
                </a:solidFill>
              </a:rPr>
              <a:t>4</a:t>
            </a:r>
            <a:r>
              <a:rPr lang="zh-CN" altLang="en-US" b="1" dirty="0">
                <a:solidFill>
                  <a:srgbClr val="000000"/>
                </a:solidFill>
              </a:rPr>
              <a:t>节  </a:t>
            </a:r>
            <a:r>
              <a:rPr lang="en-US" altLang="zh-CN" b="1" i="1" dirty="0">
                <a:solidFill>
                  <a:srgbClr val="000000"/>
                </a:solidFill>
              </a:rPr>
              <a:t>RL</a:t>
            </a:r>
            <a:r>
              <a:rPr lang="zh-CN" altLang="en-US" b="1" dirty="0">
                <a:solidFill>
                  <a:srgbClr val="000000"/>
                </a:solidFill>
              </a:rPr>
              <a:t>暂态电路与磁能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1323015" name="Text Box 7"/>
          <p:cNvSpPr txBox="1">
            <a:spLocks noChangeArrowheads="1"/>
          </p:cNvSpPr>
          <p:nvPr/>
        </p:nvSpPr>
        <p:spPr bwMode="auto">
          <a:xfrm>
            <a:off x="1008063" y="1193379"/>
            <a:ext cx="1908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FF0000"/>
                </a:solidFill>
                <a:ea typeface="黑体" panose="02010609060101010101" pitchFamily="2" charset="-122"/>
              </a:rPr>
              <a:t>静电场</a:t>
            </a:r>
            <a:endParaRPr lang="zh-CN" altLang="en-US">
              <a:solidFill>
                <a:srgbClr val="FF0000"/>
              </a:solidFill>
              <a:ea typeface="黑体" panose="02010609060101010101" pitchFamily="2" charset="-122"/>
            </a:endParaRPr>
          </a:p>
        </p:txBody>
      </p:sp>
      <p:sp>
        <p:nvSpPr>
          <p:cNvPr id="1323016" name="Text Box 8"/>
          <p:cNvSpPr txBox="1">
            <a:spLocks noChangeArrowheads="1"/>
          </p:cNvSpPr>
          <p:nvPr/>
        </p:nvSpPr>
        <p:spPr bwMode="auto">
          <a:xfrm>
            <a:off x="3132138" y="1193379"/>
            <a:ext cx="21605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ea typeface="黑体" panose="02010609060101010101" pitchFamily="2" charset="-122"/>
              </a:rPr>
              <a:t>稳恒磁场</a:t>
            </a:r>
            <a:endParaRPr lang="zh-CN" altLang="en-US" dirty="0">
              <a:solidFill>
                <a:srgbClr val="FF0000"/>
              </a:solidFill>
              <a:ea typeface="黑体" panose="02010609060101010101" pitchFamily="2" charset="-122"/>
            </a:endParaRPr>
          </a:p>
        </p:txBody>
      </p:sp>
      <p:sp>
        <p:nvSpPr>
          <p:cNvPr id="1323017" name="Text Box 9"/>
          <p:cNvSpPr txBox="1">
            <a:spLocks noChangeArrowheads="1"/>
          </p:cNvSpPr>
          <p:nvPr/>
        </p:nvSpPr>
        <p:spPr bwMode="auto">
          <a:xfrm>
            <a:off x="971550" y="1769641"/>
            <a:ext cx="2628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0099"/>
                </a:solidFill>
              </a:rPr>
              <a:t>静止电荷</a:t>
            </a:r>
            <a:endParaRPr lang="zh-CN" altLang="en-US" sz="2800" b="1">
              <a:solidFill>
                <a:srgbClr val="000099"/>
              </a:solidFill>
            </a:endParaRPr>
          </a:p>
        </p:txBody>
      </p:sp>
      <p:sp>
        <p:nvSpPr>
          <p:cNvPr id="1323018" name="Line 10"/>
          <p:cNvSpPr>
            <a:spLocks noChangeShapeType="1"/>
          </p:cNvSpPr>
          <p:nvPr/>
        </p:nvSpPr>
        <p:spPr bwMode="auto">
          <a:xfrm>
            <a:off x="2447925" y="1517229"/>
            <a:ext cx="6477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23019" name="Text Box 11"/>
          <p:cNvSpPr txBox="1">
            <a:spLocks noChangeArrowheads="1"/>
          </p:cNvSpPr>
          <p:nvPr/>
        </p:nvSpPr>
        <p:spPr bwMode="auto">
          <a:xfrm>
            <a:off x="2735263" y="1769641"/>
            <a:ext cx="26289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0099"/>
                </a:solidFill>
              </a:rPr>
              <a:t>运动电荷</a:t>
            </a:r>
            <a:br>
              <a:rPr lang="zh-CN" altLang="en-US" sz="2800" b="1">
                <a:solidFill>
                  <a:srgbClr val="000099"/>
                </a:solidFill>
              </a:rPr>
            </a:br>
            <a:r>
              <a:rPr lang="zh-CN" altLang="en-US" sz="2800" b="1">
                <a:solidFill>
                  <a:srgbClr val="000099"/>
                </a:solidFill>
              </a:rPr>
              <a:t>（恒电流）</a:t>
            </a:r>
            <a:endParaRPr lang="zh-CN" altLang="en-US" sz="2800" b="1">
              <a:solidFill>
                <a:srgbClr val="000099"/>
              </a:solidFill>
            </a:endParaRPr>
          </a:p>
        </p:txBody>
      </p:sp>
      <p:sp>
        <p:nvSpPr>
          <p:cNvPr id="1323020" name="Line 12"/>
          <p:cNvSpPr>
            <a:spLocks noChangeShapeType="1"/>
          </p:cNvSpPr>
          <p:nvPr/>
        </p:nvSpPr>
        <p:spPr bwMode="auto">
          <a:xfrm>
            <a:off x="5003800" y="1517229"/>
            <a:ext cx="6477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23021" name="Text Box 13"/>
          <p:cNvSpPr txBox="1">
            <a:spLocks noChangeArrowheads="1"/>
          </p:cNvSpPr>
          <p:nvPr/>
        </p:nvSpPr>
        <p:spPr bwMode="auto">
          <a:xfrm>
            <a:off x="5759450" y="1193379"/>
            <a:ext cx="21605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FF0000"/>
                </a:solidFill>
                <a:ea typeface="黑体" panose="02010609060101010101" pitchFamily="2" charset="-122"/>
              </a:rPr>
              <a:t>电磁感应</a:t>
            </a:r>
            <a:endParaRPr lang="zh-CN" altLang="en-US">
              <a:solidFill>
                <a:srgbClr val="FF0000"/>
              </a:solidFill>
              <a:ea typeface="黑体" panose="02010609060101010101" pitchFamily="2" charset="-122"/>
            </a:endParaRPr>
          </a:p>
        </p:txBody>
      </p:sp>
      <p:sp>
        <p:nvSpPr>
          <p:cNvPr id="1323022" name="Text Box 14"/>
          <p:cNvSpPr txBox="1">
            <a:spLocks noChangeArrowheads="1"/>
          </p:cNvSpPr>
          <p:nvPr/>
        </p:nvSpPr>
        <p:spPr bwMode="auto">
          <a:xfrm>
            <a:off x="5364163" y="1769641"/>
            <a:ext cx="2628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0099"/>
                </a:solidFill>
              </a:rPr>
              <a:t>变化的电磁场</a:t>
            </a:r>
            <a:endParaRPr lang="zh-CN" altLang="en-US" sz="2800" b="1">
              <a:solidFill>
                <a:srgbClr val="000099"/>
              </a:solidFill>
            </a:endParaRPr>
          </a:p>
        </p:txBody>
      </p:sp>
      <p:sp>
        <p:nvSpPr>
          <p:cNvPr id="1323024" name="Text Box 16"/>
          <p:cNvSpPr txBox="1">
            <a:spLocks noChangeArrowheads="1"/>
          </p:cNvSpPr>
          <p:nvPr/>
        </p:nvSpPr>
        <p:spPr bwMode="auto">
          <a:xfrm>
            <a:off x="2051720" y="5441851"/>
            <a:ext cx="45910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第</a:t>
            </a:r>
            <a:r>
              <a:rPr lang="en-US" altLang="zh-CN" b="1" dirty="0">
                <a:solidFill>
                  <a:srgbClr val="000000"/>
                </a:solidFill>
              </a:rPr>
              <a:t>5</a:t>
            </a:r>
            <a:r>
              <a:rPr lang="zh-CN" altLang="en-US" b="1" dirty="0">
                <a:solidFill>
                  <a:srgbClr val="000000"/>
                </a:solidFill>
              </a:rPr>
              <a:t>节  麦克斯韦方程组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" fill="hold"/>
                                        <p:tgtEl>
                                          <p:spTgt spid="132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" fill="hold"/>
                                        <p:tgtEl>
                                          <p:spTgt spid="132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2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2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2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2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2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2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2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2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" fill="hold"/>
                                        <p:tgtEl>
                                          <p:spTgt spid="132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" fill="hold"/>
                                        <p:tgtEl>
                                          <p:spTgt spid="132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50"/>
                            </p:stCondLst>
                            <p:childTnLst>
                              <p:par>
                                <p:cTn id="5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" fill="hold"/>
                                        <p:tgtEl>
                                          <p:spTgt spid="132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" fill="hold"/>
                                        <p:tgtEl>
                                          <p:spTgt spid="132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800"/>
                            </p:stCondLst>
                            <p:childTnLst>
                              <p:par>
                                <p:cTn id="5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" fill="hold"/>
                                        <p:tgtEl>
                                          <p:spTgt spid="132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" fill="hold"/>
                                        <p:tgtEl>
                                          <p:spTgt spid="132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50"/>
                            </p:stCondLst>
                            <p:childTnLst>
                              <p:par>
                                <p:cTn id="6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" fill="hold"/>
                                        <p:tgtEl>
                                          <p:spTgt spid="132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" fill="hold"/>
                                        <p:tgtEl>
                                          <p:spTgt spid="132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600"/>
                            </p:stCondLst>
                            <p:childTnLst>
                              <p:par>
                                <p:cTn id="6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" fill="hold"/>
                                        <p:tgtEl>
                                          <p:spTgt spid="1323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" fill="hold"/>
                                        <p:tgtEl>
                                          <p:spTgt spid="1323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3010" grpId="0" autoUpdateAnimBg="0"/>
      <p:bldP spid="1323011" grpId="0" autoUpdateAnimBg="0"/>
      <p:bldP spid="1323012" grpId="0" autoUpdateAnimBg="0"/>
      <p:bldP spid="1323013" grpId="0" autoUpdateAnimBg="0"/>
      <p:bldP spid="1323014" grpId="0" autoUpdateAnimBg="0"/>
      <p:bldP spid="1323015" grpId="0"/>
      <p:bldP spid="1323016" grpId="0"/>
      <p:bldP spid="1323017" grpId="0"/>
      <p:bldP spid="1323018" grpId="0" animBg="1"/>
      <p:bldP spid="1323019" grpId="0"/>
      <p:bldP spid="1323020" grpId="0" animBg="1"/>
      <p:bldP spid="1323021" grpId="0"/>
      <p:bldP spid="1323022" grpId="0"/>
      <p:bldP spid="132302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156021" y="188640"/>
            <a:ext cx="88804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ea typeface="黑体" panose="02010609060101010101" pitchFamily="2" charset="-122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节 法拉第电磁感应定律</a:t>
            </a:r>
            <a:endParaRPr lang="zh-CN" altLang="en-US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24035" name="Text Box 3"/>
          <p:cNvSpPr txBox="1">
            <a:spLocks noChangeArrowheads="1"/>
          </p:cNvSpPr>
          <p:nvPr/>
        </p:nvSpPr>
        <p:spPr bwMode="auto">
          <a:xfrm>
            <a:off x="731838" y="980728"/>
            <a:ext cx="4271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0099"/>
                </a:solidFill>
                <a:ea typeface="黑体" panose="02010609060101010101" pitchFamily="2" charset="-122"/>
              </a:rPr>
              <a:t>一、电磁感应</a:t>
            </a:r>
            <a:endParaRPr lang="zh-CN" altLang="en-US" sz="2800" b="1">
              <a:solidFill>
                <a:srgbClr val="000099"/>
              </a:solidFill>
              <a:ea typeface="黑体" panose="02010609060101010101" pitchFamily="2" charset="-122"/>
            </a:endParaRPr>
          </a:p>
        </p:txBody>
      </p:sp>
      <p:sp>
        <p:nvSpPr>
          <p:cNvPr id="1324036" name="Rectangle 4"/>
          <p:cNvSpPr>
            <a:spLocks noChangeArrowheads="1"/>
          </p:cNvSpPr>
          <p:nvPr/>
        </p:nvSpPr>
        <p:spPr bwMode="auto">
          <a:xfrm>
            <a:off x="683568" y="1700808"/>
            <a:ext cx="254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奥斯特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(1820):</a:t>
            </a:r>
            <a:endParaRPr lang="en-US" altLang="zh-CN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324037" name="Text Box 5"/>
          <p:cNvSpPr txBox="1">
            <a:spLocks noChangeArrowheads="1"/>
          </p:cNvSpPr>
          <p:nvPr/>
        </p:nvSpPr>
        <p:spPr bwMode="auto">
          <a:xfrm>
            <a:off x="6228978" y="1700213"/>
            <a:ext cx="23034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电生磁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24038" name="Text Box 6"/>
          <p:cNvSpPr txBox="1">
            <a:spLocks noChangeArrowheads="1"/>
          </p:cNvSpPr>
          <p:nvPr/>
        </p:nvSpPr>
        <p:spPr bwMode="auto">
          <a:xfrm>
            <a:off x="6236667" y="2420888"/>
            <a:ext cx="1863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磁生电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?</a:t>
            </a:r>
            <a:endParaRPr lang="en-US" altLang="zh-CN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324039" name="Picture 7" descr="2582_4_full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484313"/>
            <a:ext cx="2808288" cy="140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4040" name="Rectangle 8"/>
          <p:cNvSpPr>
            <a:spLocks noChangeArrowheads="1"/>
          </p:cNvSpPr>
          <p:nvPr/>
        </p:nvSpPr>
        <p:spPr bwMode="auto">
          <a:xfrm>
            <a:off x="1331913" y="5435178"/>
            <a:ext cx="66960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Historians of science refer to him as </a:t>
            </a:r>
            <a:r>
              <a:rPr lang="en-US" altLang="zh-CN" sz="2800" dirty="0">
                <a:solidFill>
                  <a:srgbClr val="FF0000"/>
                </a:solidFill>
              </a:rPr>
              <a:t>the best experimentalist</a:t>
            </a:r>
            <a:r>
              <a:rPr lang="en-US" altLang="zh-CN" sz="2800" dirty="0">
                <a:solidFill>
                  <a:srgbClr val="000000"/>
                </a:solidFill>
              </a:rPr>
              <a:t> in the history of science 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sp>
        <p:nvSpPr>
          <p:cNvPr id="1324041" name="Rectangle 9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84213" y="2405831"/>
            <a:ext cx="28019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法拉第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(1831):</a:t>
            </a:r>
            <a:endParaRPr lang="en-US" altLang="zh-CN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pic>
        <p:nvPicPr>
          <p:cNvPr id="1324042" name="Picture 10" descr="Faraday_disk_gener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597" y="3080172"/>
            <a:ext cx="2555875" cy="200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4043" name="Text Box 11"/>
          <p:cNvSpPr txBox="1">
            <a:spLocks noChangeArrowheads="1"/>
          </p:cNvSpPr>
          <p:nvPr/>
        </p:nvSpPr>
        <p:spPr bwMode="auto">
          <a:xfrm>
            <a:off x="684213" y="2852936"/>
            <a:ext cx="24685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99"/>
                </a:solidFill>
              </a:rPr>
              <a:t>法拉第电磁感应定律</a:t>
            </a:r>
            <a:endParaRPr lang="zh-CN" altLang="en-US" sz="2800" b="1" dirty="0">
              <a:solidFill>
                <a:srgbClr val="000099"/>
              </a:solidFill>
            </a:endParaRPr>
          </a:p>
        </p:txBody>
      </p:sp>
      <p:pic>
        <p:nvPicPr>
          <p:cNvPr id="1324044" name="Picture 12" descr="Induction_experi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054" y="2781300"/>
            <a:ext cx="3132138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4045" name="Picture 13" descr="Farad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3392488"/>
            <a:ext cx="1350962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2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32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2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24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24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24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24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132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2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2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2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2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2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4035" grpId="0" autoUpdateAnimBg="0"/>
      <p:bldP spid="1324036" grpId="0" autoUpdateAnimBg="0"/>
      <p:bldP spid="1324037" grpId="0" autoUpdateAnimBg="0"/>
      <p:bldP spid="1324038" grpId="0" autoUpdateAnimBg="0"/>
      <p:bldP spid="1324040" grpId="0"/>
      <p:bldP spid="1324041" grpId="0" autoUpdateAnimBg="0"/>
      <p:bldP spid="13240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058" name="Text Box 2"/>
          <p:cNvSpPr txBox="1">
            <a:spLocks noChangeArrowheads="1"/>
          </p:cNvSpPr>
          <p:nvPr/>
        </p:nvSpPr>
        <p:spPr bwMode="auto">
          <a:xfrm>
            <a:off x="719138" y="1016000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8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</a:t>
            </a:r>
            <a:r>
              <a:rPr lang="zh-CN" altLang="en-US" sz="2800" b="1">
                <a:solidFill>
                  <a:srgbClr val="8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电源电动势</a:t>
            </a:r>
            <a:endParaRPr lang="zh-CN" altLang="en-US" sz="2800" b="1">
              <a:solidFill>
                <a:srgbClr val="8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25059" name="Arc 3"/>
          <p:cNvSpPr/>
          <p:nvPr/>
        </p:nvSpPr>
        <p:spPr bwMode="auto">
          <a:xfrm flipH="1" flipV="1">
            <a:off x="6337300" y="1104900"/>
            <a:ext cx="2087563" cy="1701800"/>
          </a:xfrm>
          <a:custGeom>
            <a:avLst/>
            <a:gdLst>
              <a:gd name="T0" fmla="*/ 76809561 w 43200"/>
              <a:gd name="T1" fmla="*/ 0 h 40013"/>
              <a:gd name="T2" fmla="*/ 22428980 w 43200"/>
              <a:gd name="T3" fmla="*/ 814004 h 40013"/>
              <a:gd name="T4" fmla="*/ 50438905 w 43200"/>
              <a:gd name="T5" fmla="*/ 33307313 h 4001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40013" fill="none" extrusionOk="0">
                <a:moveTo>
                  <a:pt x="32892" y="0"/>
                </a:moveTo>
                <a:cubicBezTo>
                  <a:pt x="39296" y="3927"/>
                  <a:pt x="43200" y="10900"/>
                  <a:pt x="43200" y="18413"/>
                </a:cubicBezTo>
                <a:cubicBezTo>
                  <a:pt x="43200" y="30342"/>
                  <a:pt x="33529" y="40013"/>
                  <a:pt x="21600" y="40013"/>
                </a:cubicBezTo>
                <a:cubicBezTo>
                  <a:pt x="9670" y="40013"/>
                  <a:pt x="0" y="30342"/>
                  <a:pt x="0" y="18413"/>
                </a:cubicBezTo>
                <a:cubicBezTo>
                  <a:pt x="-1" y="11196"/>
                  <a:pt x="3603" y="4457"/>
                  <a:pt x="9604" y="449"/>
                </a:cubicBezTo>
              </a:path>
              <a:path w="43200" h="40013" stroke="0" extrusionOk="0">
                <a:moveTo>
                  <a:pt x="32892" y="0"/>
                </a:moveTo>
                <a:cubicBezTo>
                  <a:pt x="39296" y="3927"/>
                  <a:pt x="43200" y="10900"/>
                  <a:pt x="43200" y="18413"/>
                </a:cubicBezTo>
                <a:cubicBezTo>
                  <a:pt x="43200" y="30342"/>
                  <a:pt x="33529" y="40013"/>
                  <a:pt x="21600" y="40013"/>
                </a:cubicBezTo>
                <a:cubicBezTo>
                  <a:pt x="9670" y="40013"/>
                  <a:pt x="0" y="30342"/>
                  <a:pt x="0" y="18413"/>
                </a:cubicBezTo>
                <a:cubicBezTo>
                  <a:pt x="-1" y="11196"/>
                  <a:pt x="3603" y="4457"/>
                  <a:pt x="9604" y="449"/>
                </a:cubicBezTo>
                <a:lnTo>
                  <a:pt x="21600" y="18413"/>
                </a:lnTo>
                <a:lnTo>
                  <a:pt x="32892" y="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25060" name="Text Box 4"/>
          <p:cNvSpPr txBox="1">
            <a:spLocks noChangeArrowheads="1"/>
          </p:cNvSpPr>
          <p:nvPr/>
        </p:nvSpPr>
        <p:spPr bwMode="auto">
          <a:xfrm>
            <a:off x="7199313" y="2927350"/>
            <a:ext cx="41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sym typeface="Symbol" panose="05050102010706020507" pitchFamily="18" charset="2"/>
              </a:rPr>
              <a:t></a:t>
            </a:r>
            <a:endParaRPr lang="en-US" altLang="zh-CN" sz="2400" b="1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1325061" name="Line 5"/>
          <p:cNvSpPr>
            <a:spLocks noChangeShapeType="1"/>
          </p:cNvSpPr>
          <p:nvPr/>
        </p:nvSpPr>
        <p:spPr bwMode="auto">
          <a:xfrm flipH="1" flipV="1">
            <a:off x="6985000" y="3167063"/>
            <a:ext cx="360363" cy="7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1325062" name="Group 6"/>
          <p:cNvGrpSpPr/>
          <p:nvPr/>
        </p:nvGrpSpPr>
        <p:grpSpPr bwMode="auto">
          <a:xfrm rot="469423">
            <a:off x="7956550" y="2173288"/>
            <a:ext cx="396875" cy="417512"/>
            <a:chOff x="2128" y="1104"/>
            <a:chExt cx="250" cy="263"/>
          </a:xfrm>
        </p:grpSpPr>
        <p:sp>
          <p:nvSpPr>
            <p:cNvPr id="134201" name="Text Box 7"/>
            <p:cNvSpPr txBox="1">
              <a:spLocks noChangeArrowheads="1"/>
            </p:cNvSpPr>
            <p:nvPr/>
          </p:nvSpPr>
          <p:spPr bwMode="auto">
            <a:xfrm rot="-3082589">
              <a:off x="2133" y="1099"/>
              <a:ext cx="2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0000"/>
                  </a:solidFill>
                  <a:sym typeface="Symbol" panose="05050102010706020507" pitchFamily="18" charset="2"/>
                </a:rPr>
                <a:t></a:t>
              </a:r>
              <a:endParaRPr lang="en-US" altLang="zh-CN" sz="2000" b="1">
                <a:solidFill>
                  <a:srgbClr val="FF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134202" name="Line 8"/>
            <p:cNvSpPr>
              <a:spLocks noChangeShapeType="1"/>
            </p:cNvSpPr>
            <p:nvPr/>
          </p:nvSpPr>
          <p:spPr bwMode="auto">
            <a:xfrm rot="18517411" flipH="1">
              <a:off x="2129" y="1297"/>
              <a:ext cx="125" cy="1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325065" name="Group 9"/>
          <p:cNvGrpSpPr/>
          <p:nvPr/>
        </p:nvGrpSpPr>
        <p:grpSpPr bwMode="auto">
          <a:xfrm>
            <a:off x="6516688" y="2184400"/>
            <a:ext cx="396875" cy="403225"/>
            <a:chOff x="1511" y="1219"/>
            <a:chExt cx="250" cy="254"/>
          </a:xfrm>
        </p:grpSpPr>
        <p:sp>
          <p:nvSpPr>
            <p:cNvPr id="134199" name="Text Box 10"/>
            <p:cNvSpPr txBox="1">
              <a:spLocks noChangeArrowheads="1"/>
            </p:cNvSpPr>
            <p:nvPr/>
          </p:nvSpPr>
          <p:spPr bwMode="auto">
            <a:xfrm rot="2758261">
              <a:off x="1516" y="1229"/>
              <a:ext cx="2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0000"/>
                  </a:solidFill>
                  <a:sym typeface="Symbol" panose="05050102010706020507" pitchFamily="18" charset="2"/>
                </a:rPr>
                <a:t></a:t>
              </a:r>
              <a:endParaRPr lang="en-US" altLang="zh-CN" sz="2000" b="1">
                <a:solidFill>
                  <a:srgbClr val="FF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134200" name="Line 11"/>
            <p:cNvSpPr>
              <a:spLocks noChangeShapeType="1"/>
            </p:cNvSpPr>
            <p:nvPr/>
          </p:nvSpPr>
          <p:spPr bwMode="auto">
            <a:xfrm rot="2758261" flipH="1">
              <a:off x="1497" y="1279"/>
              <a:ext cx="132" cy="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325068" name="Line 12"/>
          <p:cNvSpPr>
            <a:spLocks noChangeShapeType="1"/>
          </p:cNvSpPr>
          <p:nvPr/>
        </p:nvSpPr>
        <p:spPr bwMode="auto">
          <a:xfrm flipH="1">
            <a:off x="7272338" y="2806700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1325069" name="Object 13"/>
          <p:cNvGraphicFramePr>
            <a:graphicFrameLocks noGrp="1" noChangeAspect="1"/>
          </p:cNvGraphicFramePr>
          <p:nvPr>
            <p:ph sz="half" idx="1"/>
          </p:nvPr>
        </p:nvGraphicFramePr>
        <p:xfrm>
          <a:off x="7272338" y="2447925"/>
          <a:ext cx="28575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" name="公式" r:id="rId1" imgW="165100" imgH="203200" progId="Equation.3">
                  <p:embed/>
                </p:oleObj>
              </mc:Choice>
              <mc:Fallback>
                <p:oleObj name="公式" r:id="rId1" imgW="165100" imgH="203200" progId="Equation.3">
                  <p:embed/>
                  <p:pic>
                    <p:nvPicPr>
                      <p:cNvPr id="0" name="图片 1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2338" y="2447925"/>
                        <a:ext cx="285750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5070" name="Object 1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985000" y="3249613"/>
          <a:ext cx="3905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" name="公式" r:id="rId3" imgW="241300" imgH="266700" progId="Equation.3">
                  <p:embed/>
                </p:oleObj>
              </mc:Choice>
              <mc:Fallback>
                <p:oleObj name="公式" r:id="rId3" imgW="241300" imgH="266700" progId="Equation.3">
                  <p:embed/>
                  <p:pic>
                    <p:nvPicPr>
                      <p:cNvPr id="0" name="图片 1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0" y="3249613"/>
                        <a:ext cx="3905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5071" name="Line 15"/>
          <p:cNvSpPr>
            <a:spLocks noChangeShapeType="1"/>
          </p:cNvSpPr>
          <p:nvPr/>
        </p:nvSpPr>
        <p:spPr bwMode="auto">
          <a:xfrm flipH="1">
            <a:off x="7489825" y="3192463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1325072" name="Object 1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416800" y="3192463"/>
          <a:ext cx="33178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" name="公式" r:id="rId5" imgW="190500" imgH="254000" progId="Equation.3">
                  <p:embed/>
                </p:oleObj>
              </mc:Choice>
              <mc:Fallback>
                <p:oleObj name="公式" r:id="rId5" imgW="190500" imgH="254000" progId="Equation.3">
                  <p:embed/>
                  <p:pic>
                    <p:nvPicPr>
                      <p:cNvPr id="0" name="图片 1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6800" y="3192463"/>
                        <a:ext cx="331788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5073" name="Text Box 17"/>
          <p:cNvSpPr txBox="1">
            <a:spLocks noChangeArrowheads="1"/>
          </p:cNvSpPr>
          <p:nvPr/>
        </p:nvSpPr>
        <p:spPr bwMode="auto">
          <a:xfrm>
            <a:off x="6553200" y="4103688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+</a:t>
            </a:r>
            <a:r>
              <a:rPr lang="en-US" altLang="zh-CN" sz="2400" b="1" i="1">
                <a:solidFill>
                  <a:srgbClr val="000000"/>
                </a:solidFill>
              </a:rPr>
              <a:t>Q</a:t>
            </a:r>
            <a:endParaRPr lang="en-US" altLang="zh-CN" sz="2400" b="1" i="1">
              <a:solidFill>
                <a:srgbClr val="000000"/>
              </a:solidFill>
            </a:endParaRPr>
          </a:p>
        </p:txBody>
      </p:sp>
      <p:sp>
        <p:nvSpPr>
          <p:cNvPr id="1325074" name="Text Box 18"/>
          <p:cNvSpPr txBox="1">
            <a:spLocks noChangeArrowheads="1"/>
          </p:cNvSpPr>
          <p:nvPr/>
        </p:nvSpPr>
        <p:spPr bwMode="auto">
          <a:xfrm>
            <a:off x="7561263" y="4103688"/>
            <a:ext cx="571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400" b="1" i="1">
                <a:solidFill>
                  <a:srgbClr val="000000"/>
                </a:solidFill>
              </a:rPr>
              <a:t>Q</a:t>
            </a:r>
            <a:endParaRPr lang="en-US" altLang="zh-CN" sz="2400" b="1" i="1">
              <a:solidFill>
                <a:srgbClr val="000000"/>
              </a:solidFill>
            </a:endParaRPr>
          </a:p>
        </p:txBody>
      </p:sp>
      <p:grpSp>
        <p:nvGrpSpPr>
          <p:cNvPr id="1325075" name="Group 19"/>
          <p:cNvGrpSpPr/>
          <p:nvPr/>
        </p:nvGrpSpPr>
        <p:grpSpPr bwMode="auto">
          <a:xfrm>
            <a:off x="6769100" y="2519363"/>
            <a:ext cx="298450" cy="1655762"/>
            <a:chOff x="1474" y="1389"/>
            <a:chExt cx="188" cy="1043"/>
          </a:xfrm>
        </p:grpSpPr>
        <p:sp>
          <p:nvSpPr>
            <p:cNvPr id="134191" name="Rectangle 20"/>
            <p:cNvSpPr>
              <a:spLocks noChangeArrowheads="1"/>
            </p:cNvSpPr>
            <p:nvPr/>
          </p:nvSpPr>
          <p:spPr bwMode="auto">
            <a:xfrm>
              <a:off x="1474" y="1389"/>
              <a:ext cx="136" cy="1043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134192" name="Text Box 21"/>
            <p:cNvSpPr txBox="1">
              <a:spLocks noChangeArrowheads="1"/>
            </p:cNvSpPr>
            <p:nvPr/>
          </p:nvSpPr>
          <p:spPr bwMode="auto">
            <a:xfrm>
              <a:off x="1474" y="1389"/>
              <a:ext cx="1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</a:rPr>
                <a:t>+</a:t>
              </a:r>
              <a:endParaRPr lang="en-US" altLang="zh-CN" sz="1600">
                <a:solidFill>
                  <a:srgbClr val="000000"/>
                </a:solidFill>
              </a:endParaRPr>
            </a:p>
          </p:txBody>
        </p:sp>
        <p:sp>
          <p:nvSpPr>
            <p:cNvPr id="134193" name="Text Box 22"/>
            <p:cNvSpPr txBox="1">
              <a:spLocks noChangeArrowheads="1"/>
            </p:cNvSpPr>
            <p:nvPr/>
          </p:nvSpPr>
          <p:spPr bwMode="auto">
            <a:xfrm>
              <a:off x="1474" y="1525"/>
              <a:ext cx="1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</a:rPr>
                <a:t>+</a:t>
              </a:r>
              <a:endParaRPr lang="en-US" altLang="zh-CN" sz="1600">
                <a:solidFill>
                  <a:srgbClr val="000000"/>
                </a:solidFill>
              </a:endParaRPr>
            </a:p>
          </p:txBody>
        </p:sp>
        <p:sp>
          <p:nvSpPr>
            <p:cNvPr id="134194" name="Text Box 23"/>
            <p:cNvSpPr txBox="1">
              <a:spLocks noChangeArrowheads="1"/>
            </p:cNvSpPr>
            <p:nvPr/>
          </p:nvSpPr>
          <p:spPr bwMode="auto">
            <a:xfrm>
              <a:off x="1474" y="1676"/>
              <a:ext cx="1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</a:rPr>
                <a:t>+</a:t>
              </a:r>
              <a:endParaRPr lang="en-US" altLang="zh-CN" sz="1600">
                <a:solidFill>
                  <a:srgbClr val="000000"/>
                </a:solidFill>
              </a:endParaRPr>
            </a:p>
          </p:txBody>
        </p:sp>
        <p:sp>
          <p:nvSpPr>
            <p:cNvPr id="134195" name="Text Box 24"/>
            <p:cNvSpPr txBox="1">
              <a:spLocks noChangeArrowheads="1"/>
            </p:cNvSpPr>
            <p:nvPr/>
          </p:nvSpPr>
          <p:spPr bwMode="auto">
            <a:xfrm>
              <a:off x="1474" y="1812"/>
              <a:ext cx="1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</a:rPr>
                <a:t>+</a:t>
              </a:r>
              <a:endParaRPr lang="en-US" altLang="zh-CN" sz="1600">
                <a:solidFill>
                  <a:srgbClr val="000000"/>
                </a:solidFill>
              </a:endParaRPr>
            </a:p>
          </p:txBody>
        </p:sp>
        <p:sp>
          <p:nvSpPr>
            <p:cNvPr id="134196" name="Text Box 25"/>
            <p:cNvSpPr txBox="1">
              <a:spLocks noChangeArrowheads="1"/>
            </p:cNvSpPr>
            <p:nvPr/>
          </p:nvSpPr>
          <p:spPr bwMode="auto">
            <a:xfrm>
              <a:off x="1474" y="1948"/>
              <a:ext cx="1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</a:rPr>
                <a:t>+</a:t>
              </a:r>
              <a:endParaRPr lang="en-US" altLang="zh-CN" sz="1600">
                <a:solidFill>
                  <a:srgbClr val="000000"/>
                </a:solidFill>
              </a:endParaRPr>
            </a:p>
          </p:txBody>
        </p:sp>
        <p:sp>
          <p:nvSpPr>
            <p:cNvPr id="134197" name="Text Box 26"/>
            <p:cNvSpPr txBox="1">
              <a:spLocks noChangeArrowheads="1"/>
            </p:cNvSpPr>
            <p:nvPr/>
          </p:nvSpPr>
          <p:spPr bwMode="auto">
            <a:xfrm>
              <a:off x="1474" y="2084"/>
              <a:ext cx="1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</a:rPr>
                <a:t>+</a:t>
              </a:r>
              <a:endParaRPr lang="en-US" altLang="zh-CN" sz="1600">
                <a:solidFill>
                  <a:srgbClr val="000000"/>
                </a:solidFill>
              </a:endParaRPr>
            </a:p>
          </p:txBody>
        </p:sp>
        <p:sp>
          <p:nvSpPr>
            <p:cNvPr id="134198" name="Text Box 27"/>
            <p:cNvSpPr txBox="1">
              <a:spLocks noChangeArrowheads="1"/>
            </p:cNvSpPr>
            <p:nvPr/>
          </p:nvSpPr>
          <p:spPr bwMode="auto">
            <a:xfrm>
              <a:off x="1474" y="2220"/>
              <a:ext cx="1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</a:rPr>
                <a:t>+</a:t>
              </a:r>
              <a:endParaRPr lang="en-US" altLang="zh-CN" sz="1600">
                <a:solidFill>
                  <a:srgbClr val="000000"/>
                </a:solidFill>
              </a:endParaRPr>
            </a:p>
          </p:txBody>
        </p:sp>
      </p:grpSp>
      <p:grpSp>
        <p:nvGrpSpPr>
          <p:cNvPr id="1325084" name="Group 28"/>
          <p:cNvGrpSpPr/>
          <p:nvPr/>
        </p:nvGrpSpPr>
        <p:grpSpPr bwMode="auto">
          <a:xfrm>
            <a:off x="7705725" y="2519363"/>
            <a:ext cx="295275" cy="1655762"/>
            <a:chOff x="2064" y="1389"/>
            <a:chExt cx="186" cy="1043"/>
          </a:xfrm>
        </p:grpSpPr>
        <p:sp>
          <p:nvSpPr>
            <p:cNvPr id="134183" name="Rectangle 29"/>
            <p:cNvSpPr>
              <a:spLocks noChangeArrowheads="1"/>
            </p:cNvSpPr>
            <p:nvPr/>
          </p:nvSpPr>
          <p:spPr bwMode="auto">
            <a:xfrm>
              <a:off x="2103" y="1389"/>
              <a:ext cx="142" cy="1043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134184" name="Text Box 30"/>
            <p:cNvSpPr txBox="1">
              <a:spLocks noChangeArrowheads="1"/>
            </p:cNvSpPr>
            <p:nvPr/>
          </p:nvSpPr>
          <p:spPr bwMode="auto">
            <a:xfrm>
              <a:off x="2064" y="1389"/>
              <a:ext cx="1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sym typeface="Symbol" panose="05050102010706020507" pitchFamily="18" charset="2"/>
                </a:rPr>
                <a:t></a:t>
              </a:r>
              <a:endParaRPr lang="en-US" altLang="zh-CN" sz="16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134185" name="Text Box 31"/>
            <p:cNvSpPr txBox="1">
              <a:spLocks noChangeArrowheads="1"/>
            </p:cNvSpPr>
            <p:nvPr/>
          </p:nvSpPr>
          <p:spPr bwMode="auto">
            <a:xfrm>
              <a:off x="2064" y="1540"/>
              <a:ext cx="1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sym typeface="Symbol" panose="05050102010706020507" pitchFamily="18" charset="2"/>
                </a:rPr>
                <a:t></a:t>
              </a:r>
              <a:endParaRPr lang="en-US" altLang="zh-CN" sz="16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134186" name="Text Box 32"/>
            <p:cNvSpPr txBox="1">
              <a:spLocks noChangeArrowheads="1"/>
            </p:cNvSpPr>
            <p:nvPr/>
          </p:nvSpPr>
          <p:spPr bwMode="auto">
            <a:xfrm>
              <a:off x="2064" y="1676"/>
              <a:ext cx="1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sym typeface="Symbol" panose="05050102010706020507" pitchFamily="18" charset="2"/>
                </a:rPr>
                <a:t></a:t>
              </a:r>
              <a:endParaRPr lang="en-US" altLang="zh-CN" sz="16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134187" name="Text Box 33"/>
            <p:cNvSpPr txBox="1">
              <a:spLocks noChangeArrowheads="1"/>
            </p:cNvSpPr>
            <p:nvPr/>
          </p:nvSpPr>
          <p:spPr bwMode="auto">
            <a:xfrm>
              <a:off x="2064" y="1812"/>
              <a:ext cx="1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sym typeface="Symbol" panose="05050102010706020507" pitchFamily="18" charset="2"/>
                </a:rPr>
                <a:t></a:t>
              </a:r>
              <a:endParaRPr lang="en-US" altLang="zh-CN" sz="16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134188" name="Text Box 34"/>
            <p:cNvSpPr txBox="1">
              <a:spLocks noChangeArrowheads="1"/>
            </p:cNvSpPr>
            <p:nvPr/>
          </p:nvSpPr>
          <p:spPr bwMode="auto">
            <a:xfrm>
              <a:off x="2064" y="1934"/>
              <a:ext cx="1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sym typeface="Symbol" panose="05050102010706020507" pitchFamily="18" charset="2"/>
                </a:rPr>
                <a:t></a:t>
              </a:r>
              <a:endParaRPr lang="en-US" altLang="zh-CN" sz="16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134189" name="Text Box 35"/>
            <p:cNvSpPr txBox="1">
              <a:spLocks noChangeArrowheads="1"/>
            </p:cNvSpPr>
            <p:nvPr/>
          </p:nvSpPr>
          <p:spPr bwMode="auto">
            <a:xfrm>
              <a:off x="2064" y="2069"/>
              <a:ext cx="1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sym typeface="Symbol" panose="05050102010706020507" pitchFamily="18" charset="2"/>
                </a:rPr>
                <a:t></a:t>
              </a:r>
              <a:endParaRPr lang="en-US" altLang="zh-CN" sz="16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134190" name="Text Box 36"/>
            <p:cNvSpPr txBox="1">
              <a:spLocks noChangeArrowheads="1"/>
            </p:cNvSpPr>
            <p:nvPr/>
          </p:nvSpPr>
          <p:spPr bwMode="auto">
            <a:xfrm>
              <a:off x="2064" y="2191"/>
              <a:ext cx="1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sym typeface="Symbol" panose="05050102010706020507" pitchFamily="18" charset="2"/>
                </a:rPr>
                <a:t></a:t>
              </a:r>
              <a:endParaRPr lang="en-US" altLang="zh-CN" sz="16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</p:grpSp>
      <p:sp>
        <p:nvSpPr>
          <p:cNvPr id="1325093" name="Rectangle 37"/>
          <p:cNvSpPr>
            <a:spLocks noChangeArrowheads="1"/>
          </p:cNvSpPr>
          <p:nvPr/>
        </p:nvSpPr>
        <p:spPr bwMode="auto">
          <a:xfrm>
            <a:off x="6410325" y="2905125"/>
            <a:ext cx="2016125" cy="1800225"/>
          </a:xfrm>
          <a:prstGeom prst="rect">
            <a:avLst/>
          </a:prstGeom>
          <a:noFill/>
          <a:ln w="57150">
            <a:solidFill>
              <a:srgbClr val="000099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325094" name="Line 38"/>
          <p:cNvSpPr>
            <a:spLocks noChangeShapeType="1"/>
          </p:cNvSpPr>
          <p:nvPr/>
        </p:nvSpPr>
        <p:spPr bwMode="auto">
          <a:xfrm>
            <a:off x="7345363" y="1104900"/>
            <a:ext cx="1444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25095" name="Text Box 39"/>
          <p:cNvSpPr txBox="1">
            <a:spLocks noChangeArrowheads="1"/>
          </p:cNvSpPr>
          <p:nvPr/>
        </p:nvSpPr>
        <p:spPr bwMode="auto">
          <a:xfrm>
            <a:off x="7207250" y="1089025"/>
            <a:ext cx="282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>
                <a:solidFill>
                  <a:srgbClr val="000000"/>
                </a:solidFill>
              </a:rPr>
              <a:t>i</a:t>
            </a:r>
            <a:endParaRPr lang="en-US" altLang="zh-CN" sz="2800" b="1" i="1">
              <a:solidFill>
                <a:srgbClr val="000000"/>
              </a:solidFill>
            </a:endParaRPr>
          </a:p>
        </p:txBody>
      </p:sp>
      <p:sp>
        <p:nvSpPr>
          <p:cNvPr id="1325096" name="Text Box 40"/>
          <p:cNvSpPr txBox="1">
            <a:spLocks noChangeArrowheads="1"/>
          </p:cNvSpPr>
          <p:nvPr/>
        </p:nvSpPr>
        <p:spPr bwMode="auto">
          <a:xfrm>
            <a:off x="1120775" y="1700213"/>
            <a:ext cx="62277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提供非静电力的装置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——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电源</a:t>
            </a:r>
            <a:endParaRPr lang="zh-CN" altLang="en-US" sz="2800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1325097" name="Text Box 41"/>
          <p:cNvSpPr txBox="1">
            <a:spLocks noChangeArrowheads="1"/>
          </p:cNvSpPr>
          <p:nvPr/>
        </p:nvSpPr>
        <p:spPr bwMode="auto">
          <a:xfrm>
            <a:off x="836613" y="2212975"/>
            <a:ext cx="6175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 dirty="0">
                <a:solidFill>
                  <a:srgbClr val="FF0000"/>
                </a:solidFill>
              </a:rPr>
              <a:t>A </a:t>
            </a:r>
            <a:r>
              <a:rPr lang="en-US" altLang="zh-CN" sz="2800" b="1" i="1" dirty="0">
                <a:solidFill>
                  <a:srgbClr val="000000"/>
                </a:solidFill>
              </a:rPr>
              <a:t>—</a:t>
            </a:r>
            <a:r>
              <a:rPr lang="zh-CN" altLang="en-US" sz="2800" b="1" dirty="0">
                <a:solidFill>
                  <a:srgbClr val="000000"/>
                </a:solidFill>
              </a:rPr>
              <a:t>将</a:t>
            </a:r>
            <a:r>
              <a:rPr lang="en-US" altLang="zh-CN" sz="2800" b="1" i="1" dirty="0">
                <a:solidFill>
                  <a:srgbClr val="000000"/>
                </a:solidFill>
              </a:rPr>
              <a:t>q</a:t>
            </a:r>
            <a:r>
              <a:rPr lang="zh-CN" altLang="en-US" sz="2800" b="1" dirty="0">
                <a:solidFill>
                  <a:srgbClr val="000000"/>
                </a:solidFill>
              </a:rPr>
              <a:t>从负极移到正极</a:t>
            </a:r>
            <a:r>
              <a:rPr lang="en-US" altLang="zh-CN" sz="2800" b="1" i="1" dirty="0">
                <a:solidFill>
                  <a:srgbClr val="000000"/>
                </a:solidFill>
              </a:rPr>
              <a:t>F</a:t>
            </a:r>
            <a:r>
              <a:rPr lang="zh-CN" altLang="en-US" sz="2800" b="1" baseline="-25000" dirty="0">
                <a:solidFill>
                  <a:srgbClr val="000000"/>
                </a:solidFill>
              </a:rPr>
              <a:t>非</a:t>
            </a:r>
            <a:r>
              <a:rPr lang="zh-CN" altLang="en-US" sz="2800" b="1" dirty="0">
                <a:solidFill>
                  <a:srgbClr val="000000"/>
                </a:solidFill>
              </a:rPr>
              <a:t>做的功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1325098" name="Text Box 42"/>
          <p:cNvSpPr txBox="1">
            <a:spLocks noChangeArrowheads="1"/>
          </p:cNvSpPr>
          <p:nvPr/>
        </p:nvSpPr>
        <p:spPr bwMode="auto">
          <a:xfrm>
            <a:off x="1115616" y="2780928"/>
            <a:ext cx="4248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则电源的</a:t>
            </a:r>
            <a:r>
              <a:rPr lang="zh-CN" altLang="en-US" sz="2800" b="1" dirty="0">
                <a:solidFill>
                  <a:srgbClr val="FF0000"/>
                </a:solidFill>
              </a:rPr>
              <a:t>电动势</a:t>
            </a:r>
            <a:r>
              <a:rPr lang="zh-CN" altLang="en-US" sz="2800" b="1" dirty="0">
                <a:solidFill>
                  <a:srgbClr val="000000"/>
                </a:solidFill>
              </a:rPr>
              <a:t>为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graphicFrame>
        <p:nvGraphicFramePr>
          <p:cNvPr id="1325099" name="Object 43"/>
          <p:cNvGraphicFramePr>
            <a:graphicFrameLocks noChangeAspect="1"/>
          </p:cNvGraphicFramePr>
          <p:nvPr/>
        </p:nvGraphicFramePr>
        <p:xfrm>
          <a:off x="4257675" y="2653283"/>
          <a:ext cx="1008063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" name="Equation" r:id="rId7" imgW="1028700" imgH="889000" progId="Equation.DSMT4">
                  <p:embed/>
                </p:oleObj>
              </mc:Choice>
              <mc:Fallback>
                <p:oleObj name="Equation" r:id="rId7" imgW="1028700" imgH="889000" progId="Equation.DSMT4">
                  <p:embed/>
                  <p:pic>
                    <p:nvPicPr>
                      <p:cNvPr id="0" name="图片 1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7675" y="2653283"/>
                        <a:ext cx="1008063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5100" name="Text Box 44"/>
          <p:cNvSpPr txBox="1">
            <a:spLocks noChangeArrowheads="1"/>
          </p:cNvSpPr>
          <p:nvPr/>
        </p:nvSpPr>
        <p:spPr bwMode="auto">
          <a:xfrm>
            <a:off x="784225" y="3349625"/>
            <a:ext cx="2900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从场的观点：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325101" name="Text Box 45"/>
          <p:cNvSpPr txBox="1">
            <a:spLocks noChangeArrowheads="1"/>
          </p:cNvSpPr>
          <p:nvPr/>
        </p:nvSpPr>
        <p:spPr bwMode="auto">
          <a:xfrm>
            <a:off x="1115616" y="3892550"/>
            <a:ext cx="568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引入</a:t>
            </a:r>
            <a:r>
              <a:rPr lang="en-US" altLang="zh-CN" sz="2800" b="1" dirty="0">
                <a:solidFill>
                  <a:srgbClr val="000000"/>
                </a:solidFill>
              </a:rPr>
              <a:t>—</a:t>
            </a:r>
            <a:r>
              <a:rPr lang="zh-CN" altLang="en-US" sz="2800" b="1" dirty="0">
                <a:solidFill>
                  <a:srgbClr val="000000"/>
                </a:solidFill>
              </a:rPr>
              <a:t>等效非静电场的强度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graphicFrame>
        <p:nvGraphicFramePr>
          <p:cNvPr id="1325102" name="Object 46"/>
          <p:cNvGraphicFramePr>
            <a:graphicFrameLocks noChangeAspect="1"/>
          </p:cNvGraphicFramePr>
          <p:nvPr/>
        </p:nvGraphicFramePr>
        <p:xfrm>
          <a:off x="2557463" y="4418558"/>
          <a:ext cx="121602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" name="Equation" r:id="rId9" imgW="1612900" imgH="1066800" progId="Equation.DSMT4">
                  <p:embed/>
                </p:oleObj>
              </mc:Choice>
              <mc:Fallback>
                <p:oleObj name="Equation" r:id="rId9" imgW="1612900" imgH="1066800" progId="Equation.DSMT4">
                  <p:embed/>
                  <p:pic>
                    <p:nvPicPr>
                      <p:cNvPr id="0" name="图片 1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463" y="4418558"/>
                        <a:ext cx="1216025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5103" name="Text Box 47"/>
          <p:cNvSpPr txBox="1">
            <a:spLocks noChangeArrowheads="1"/>
          </p:cNvSpPr>
          <p:nvPr/>
        </p:nvSpPr>
        <p:spPr bwMode="auto">
          <a:xfrm>
            <a:off x="882650" y="5381327"/>
            <a:ext cx="3908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电源的</a:t>
            </a:r>
            <a:r>
              <a:rPr lang="zh-CN" altLang="en-US" sz="2800" b="1">
                <a:solidFill>
                  <a:srgbClr val="FF0000"/>
                </a:solidFill>
              </a:rPr>
              <a:t>电动势：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graphicFrame>
        <p:nvGraphicFramePr>
          <p:cNvPr id="1325104" name="Object 48"/>
          <p:cNvGraphicFramePr>
            <a:graphicFrameLocks noChangeAspect="1"/>
          </p:cNvGraphicFramePr>
          <p:nvPr/>
        </p:nvGraphicFramePr>
        <p:xfrm>
          <a:off x="3567113" y="5367040"/>
          <a:ext cx="17526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" name="Equation" r:id="rId11" imgW="1993900" imgH="609600" progId="Equation.DSMT4">
                  <p:embed/>
                </p:oleObj>
              </mc:Choice>
              <mc:Fallback>
                <p:oleObj name="Equation" r:id="rId11" imgW="1993900" imgH="609600" progId="Equation.DSMT4">
                  <p:embed/>
                  <p:pic>
                    <p:nvPicPr>
                      <p:cNvPr id="0" name="图片 1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7113" y="5367040"/>
                        <a:ext cx="175260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5105" name="Object 49"/>
          <p:cNvGraphicFramePr>
            <a:graphicFrameLocks noChangeAspect="1"/>
          </p:cNvGraphicFramePr>
          <p:nvPr/>
        </p:nvGraphicFramePr>
        <p:xfrm>
          <a:off x="6399213" y="5390852"/>
          <a:ext cx="18430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" name="Equation" r:id="rId13" imgW="2032000" imgH="546100" progId="Equation.DSMT4">
                  <p:embed/>
                </p:oleObj>
              </mc:Choice>
              <mc:Fallback>
                <p:oleObj name="Equation" r:id="rId13" imgW="2032000" imgH="546100" progId="Equation.DSMT4">
                  <p:embed/>
                  <p:pic>
                    <p:nvPicPr>
                      <p:cNvPr id="0" name="图片 1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9213" y="5390852"/>
                        <a:ext cx="1843087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5106" name="Text Box 50"/>
          <p:cNvSpPr txBox="1">
            <a:spLocks noChangeArrowheads="1"/>
          </p:cNvSpPr>
          <p:nvPr/>
        </p:nvSpPr>
        <p:spPr bwMode="auto">
          <a:xfrm>
            <a:off x="5527675" y="5373390"/>
            <a:ext cx="1046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或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325107" name="Rectangle 51"/>
          <p:cNvSpPr>
            <a:spLocks noChangeArrowheads="1"/>
          </p:cNvSpPr>
          <p:nvPr/>
        </p:nvSpPr>
        <p:spPr bwMode="auto">
          <a:xfrm>
            <a:off x="3402013" y="5381327"/>
            <a:ext cx="2097087" cy="52546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325108" name="Rectangle 52"/>
          <p:cNvSpPr>
            <a:spLocks noChangeArrowheads="1"/>
          </p:cNvSpPr>
          <p:nvPr/>
        </p:nvSpPr>
        <p:spPr bwMode="auto">
          <a:xfrm>
            <a:off x="6213475" y="5301952"/>
            <a:ext cx="2027238" cy="6873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325109" name="Line 53"/>
          <p:cNvSpPr>
            <a:spLocks noChangeShapeType="1"/>
          </p:cNvSpPr>
          <p:nvPr/>
        </p:nvSpPr>
        <p:spPr bwMode="auto">
          <a:xfrm flipH="1" flipV="1">
            <a:off x="6986588" y="3255963"/>
            <a:ext cx="360362" cy="79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25110" name="Oval 54"/>
          <p:cNvSpPr>
            <a:spLocks noChangeArrowheads="1"/>
          </p:cNvSpPr>
          <p:nvPr/>
        </p:nvSpPr>
        <p:spPr bwMode="auto">
          <a:xfrm>
            <a:off x="6878638" y="5584527"/>
            <a:ext cx="144462" cy="1444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325111" name="Text Box 55"/>
          <p:cNvSpPr txBox="1">
            <a:spLocks noChangeArrowheads="1"/>
          </p:cNvSpPr>
          <p:nvPr/>
        </p:nvSpPr>
        <p:spPr bwMode="auto">
          <a:xfrm>
            <a:off x="611561" y="332656"/>
            <a:ext cx="4608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99"/>
                </a:solidFill>
                <a:ea typeface="黑体" panose="02010609060101010101" pitchFamily="2" charset="-122"/>
              </a:rPr>
              <a:t>二、法拉第电磁感应定律</a:t>
            </a:r>
            <a:endParaRPr lang="zh-CN" altLang="en-US" sz="2800" b="1" dirty="0">
              <a:solidFill>
                <a:srgbClr val="000099"/>
              </a:solidFill>
              <a:ea typeface="黑体" panose="02010609060101010101" pitchFamily="2" charset="-122"/>
            </a:endParaRPr>
          </a:p>
        </p:txBody>
      </p:sp>
      <p:sp>
        <p:nvSpPr>
          <p:cNvPr id="1325112" name="Text Box 56"/>
          <p:cNvSpPr txBox="1">
            <a:spLocks noChangeArrowheads="1"/>
          </p:cNvSpPr>
          <p:nvPr/>
        </p:nvSpPr>
        <p:spPr bwMode="auto">
          <a:xfrm>
            <a:off x="6084168" y="6093296"/>
            <a:ext cx="24847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solidFill>
                  <a:srgbClr val="000000"/>
                </a:solidFill>
              </a:rPr>
              <a:t>整个闭合电路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1325113" name="Text Box 57"/>
          <p:cNvSpPr txBox="1">
            <a:spLocks noChangeArrowheads="1"/>
          </p:cNvSpPr>
          <p:nvPr/>
        </p:nvSpPr>
        <p:spPr bwMode="auto">
          <a:xfrm>
            <a:off x="6767513" y="4638079"/>
            <a:ext cx="1747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内电路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1325114" name="Text Box 58"/>
          <p:cNvSpPr txBox="1">
            <a:spLocks noChangeArrowheads="1"/>
          </p:cNvSpPr>
          <p:nvPr/>
        </p:nvSpPr>
        <p:spPr bwMode="auto">
          <a:xfrm>
            <a:off x="6804025" y="549275"/>
            <a:ext cx="1747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外电路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2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75"/>
                                        <p:tgtEl>
                                          <p:spTgt spid="132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2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25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2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2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25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2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0" dur="500"/>
                                        <p:tgtEl>
                                          <p:spTgt spid="132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32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2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2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32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132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4" dur="500"/>
                                        <p:tgtEl>
                                          <p:spTgt spid="132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7" dur="500"/>
                                        <p:tgtEl>
                                          <p:spTgt spid="132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325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97" dur="500"/>
                                        <p:tgtEl>
                                          <p:spTgt spid="1325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2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32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0" dur="500"/>
                                        <p:tgtEl>
                                          <p:spTgt spid="1325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32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0" dur="500"/>
                                        <p:tgtEl>
                                          <p:spTgt spid="1325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2000"/>
                                        <p:tgtEl>
                                          <p:spTgt spid="1325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0" dur="1000"/>
                                        <p:tgtEl>
                                          <p:spTgt spid="1325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5" dur="500"/>
                                        <p:tgtEl>
                                          <p:spTgt spid="1325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0" dur="500"/>
                                        <p:tgtEl>
                                          <p:spTgt spid="1325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325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0" dur="500"/>
                                        <p:tgtEl>
                                          <p:spTgt spid="132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325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325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325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325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32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32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32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5058" grpId="0" autoUpdateAnimBg="0"/>
      <p:bldP spid="1325059" grpId="0" animBg="1"/>
      <p:bldP spid="1325060" grpId="0"/>
      <p:bldP spid="1325061" grpId="0" animBg="1"/>
      <p:bldP spid="1325068" grpId="0" animBg="1"/>
      <p:bldP spid="1325071" grpId="0" animBg="1"/>
      <p:bldP spid="1325073" grpId="0"/>
      <p:bldP spid="1325074" grpId="0"/>
      <p:bldP spid="1325093" grpId="0" animBg="1"/>
      <p:bldP spid="1325094" grpId="0" animBg="1"/>
      <p:bldP spid="1325095" grpId="0"/>
      <p:bldP spid="1325096" grpId="0"/>
      <p:bldP spid="1325097" grpId="0"/>
      <p:bldP spid="1325098" grpId="0"/>
      <p:bldP spid="1325100" grpId="0"/>
      <p:bldP spid="1325101" grpId="0"/>
      <p:bldP spid="1325103" grpId="0"/>
      <p:bldP spid="1325106" grpId="0"/>
      <p:bldP spid="1325107" grpId="0" animBg="1"/>
      <p:bldP spid="1325108" grpId="0" animBg="1"/>
      <p:bldP spid="1325109" grpId="0" animBg="1"/>
      <p:bldP spid="1325110" grpId="0" animBg="1"/>
      <p:bldP spid="1325111" grpId="0" autoUpdateAnimBg="0"/>
      <p:bldP spid="1325112" grpId="0"/>
      <p:bldP spid="1325113" grpId="0"/>
      <p:bldP spid="13251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082" name="Text Box 2"/>
          <p:cNvSpPr txBox="1">
            <a:spLocks noChangeArrowheads="1"/>
          </p:cNvSpPr>
          <p:nvPr/>
        </p:nvSpPr>
        <p:spPr bwMode="auto">
          <a:xfrm>
            <a:off x="688975" y="406400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0099"/>
                </a:solidFill>
                <a:ea typeface="黑体" panose="02010609060101010101" pitchFamily="2" charset="-122"/>
              </a:rPr>
              <a:t>电磁感应现象</a:t>
            </a:r>
            <a:endParaRPr lang="zh-CN" altLang="en-US" sz="2800" b="1">
              <a:solidFill>
                <a:srgbClr val="000099"/>
              </a:solidFill>
              <a:ea typeface="黑体" panose="02010609060101010101" pitchFamily="2" charset="-122"/>
            </a:endParaRPr>
          </a:p>
        </p:txBody>
      </p:sp>
      <p:sp>
        <p:nvSpPr>
          <p:cNvPr id="1326083" name="Line 3"/>
          <p:cNvSpPr>
            <a:spLocks noChangeShapeType="1"/>
          </p:cNvSpPr>
          <p:nvPr/>
        </p:nvSpPr>
        <p:spPr bwMode="auto">
          <a:xfrm>
            <a:off x="3238500" y="4116388"/>
            <a:ext cx="196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1326084" name="Object 4"/>
          <p:cNvGraphicFramePr>
            <a:graphicFrameLocks noChangeAspect="1"/>
          </p:cNvGraphicFramePr>
          <p:nvPr/>
        </p:nvGraphicFramePr>
        <p:xfrm>
          <a:off x="3162300" y="4173538"/>
          <a:ext cx="25717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" name="公式" r:id="rId1" imgW="127000" imgH="139700" progId="Equation.3">
                  <p:embed/>
                </p:oleObj>
              </mc:Choice>
              <mc:Fallback>
                <p:oleObj name="公式" r:id="rId1" imgW="127000" imgH="139700" progId="Equation.3">
                  <p:embed/>
                  <p:pic>
                    <p:nvPicPr>
                      <p:cNvPr id="0" name="图片 2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4173538"/>
                        <a:ext cx="257175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6085" name="Line 5"/>
          <p:cNvSpPr>
            <a:spLocks noChangeShapeType="1"/>
          </p:cNvSpPr>
          <p:nvPr/>
        </p:nvSpPr>
        <p:spPr bwMode="auto">
          <a:xfrm>
            <a:off x="5033963" y="5149850"/>
            <a:ext cx="3810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1326086" name="Picture 6" descr="100524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4941888"/>
            <a:ext cx="1887538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26087" name="Group 7"/>
          <p:cNvGrpSpPr/>
          <p:nvPr/>
        </p:nvGrpSpPr>
        <p:grpSpPr bwMode="auto">
          <a:xfrm>
            <a:off x="2749550" y="5073650"/>
            <a:ext cx="2971800" cy="1143000"/>
            <a:chOff x="3216" y="864"/>
            <a:chExt cx="1872" cy="720"/>
          </a:xfrm>
        </p:grpSpPr>
        <p:sp>
          <p:nvSpPr>
            <p:cNvPr id="135273" name="AutoShape 8"/>
            <p:cNvSpPr>
              <a:spLocks noChangeArrowheads="1"/>
            </p:cNvSpPr>
            <p:nvPr/>
          </p:nvSpPr>
          <p:spPr bwMode="auto">
            <a:xfrm>
              <a:off x="3744" y="864"/>
              <a:ext cx="720" cy="720"/>
            </a:xfrm>
            <a:custGeom>
              <a:avLst/>
              <a:gdLst>
                <a:gd name="T0" fmla="*/ 12 w 21600"/>
                <a:gd name="T1" fmla="*/ 0 h 21600"/>
                <a:gd name="T2" fmla="*/ 4 w 21600"/>
                <a:gd name="T3" fmla="*/ 4 h 21600"/>
                <a:gd name="T4" fmla="*/ 0 w 21600"/>
                <a:gd name="T5" fmla="*/ 12 h 21600"/>
                <a:gd name="T6" fmla="*/ 4 w 21600"/>
                <a:gd name="T7" fmla="*/ 21 h 21600"/>
                <a:gd name="T8" fmla="*/ 12 w 21600"/>
                <a:gd name="T9" fmla="*/ 24 h 21600"/>
                <a:gd name="T10" fmla="*/ 21 w 21600"/>
                <a:gd name="T11" fmla="*/ 21 h 21600"/>
                <a:gd name="T12" fmla="*/ 24 w 21600"/>
                <a:gd name="T13" fmla="*/ 12 h 21600"/>
                <a:gd name="T14" fmla="*/ 21 w 21600"/>
                <a:gd name="T15" fmla="*/ 4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680" y="10800"/>
                  </a:moveTo>
                  <a:cubicBezTo>
                    <a:pt x="1680" y="15837"/>
                    <a:pt x="5763" y="19920"/>
                    <a:pt x="10800" y="19920"/>
                  </a:cubicBezTo>
                  <a:cubicBezTo>
                    <a:pt x="15837" y="19920"/>
                    <a:pt x="19920" y="15837"/>
                    <a:pt x="19920" y="10800"/>
                  </a:cubicBezTo>
                  <a:cubicBezTo>
                    <a:pt x="19920" y="5763"/>
                    <a:pt x="15837" y="1680"/>
                    <a:pt x="10800" y="1680"/>
                  </a:cubicBezTo>
                  <a:cubicBezTo>
                    <a:pt x="5763" y="1680"/>
                    <a:pt x="1680" y="5763"/>
                    <a:pt x="1680" y="10800"/>
                  </a:cubicBezTo>
                  <a:close/>
                </a:path>
              </a:pathLst>
            </a:custGeom>
            <a:solidFill>
              <a:srgbClr val="663300"/>
            </a:solidFill>
            <a:ln w="28575">
              <a:solidFill>
                <a:schemeClr val="tx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74" name="Freeform 9"/>
            <p:cNvSpPr/>
            <p:nvPr/>
          </p:nvSpPr>
          <p:spPr bwMode="auto">
            <a:xfrm>
              <a:off x="3692" y="1096"/>
              <a:ext cx="162" cy="144"/>
            </a:xfrm>
            <a:custGeom>
              <a:avLst/>
              <a:gdLst>
                <a:gd name="T0" fmla="*/ 49 w 184"/>
                <a:gd name="T1" fmla="*/ 144 h 144"/>
                <a:gd name="T2" fmla="*/ 12 w 184"/>
                <a:gd name="T3" fmla="*/ 96 h 144"/>
                <a:gd name="T4" fmla="*/ 124 w 184"/>
                <a:gd name="T5" fmla="*/ 48 h 144"/>
                <a:gd name="T6" fmla="*/ 124 w 184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4" h="144">
                  <a:moveTo>
                    <a:pt x="64" y="144"/>
                  </a:moveTo>
                  <a:cubicBezTo>
                    <a:pt x="32" y="128"/>
                    <a:pt x="0" y="112"/>
                    <a:pt x="16" y="96"/>
                  </a:cubicBezTo>
                  <a:cubicBezTo>
                    <a:pt x="32" y="80"/>
                    <a:pt x="136" y="64"/>
                    <a:pt x="160" y="48"/>
                  </a:cubicBezTo>
                  <a:cubicBezTo>
                    <a:pt x="184" y="32"/>
                    <a:pt x="172" y="16"/>
                    <a:pt x="160" y="0"/>
                  </a:cubicBezTo>
                </a:path>
              </a:pathLst>
            </a:custGeom>
            <a:noFill/>
            <a:ln w="38100" cmpd="sng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75" name="Freeform 10"/>
            <p:cNvSpPr/>
            <p:nvPr/>
          </p:nvSpPr>
          <p:spPr bwMode="auto">
            <a:xfrm>
              <a:off x="3734" y="1246"/>
              <a:ext cx="112" cy="144"/>
            </a:xfrm>
            <a:custGeom>
              <a:avLst/>
              <a:gdLst>
                <a:gd name="T0" fmla="*/ 56 w 112"/>
                <a:gd name="T1" fmla="*/ 0 h 144"/>
                <a:gd name="T2" fmla="*/ 104 w 112"/>
                <a:gd name="T3" fmla="*/ 48 h 144"/>
                <a:gd name="T4" fmla="*/ 8 w 112"/>
                <a:gd name="T5" fmla="*/ 96 h 144"/>
                <a:gd name="T6" fmla="*/ 56 w 112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2" h="144">
                  <a:moveTo>
                    <a:pt x="56" y="0"/>
                  </a:moveTo>
                  <a:cubicBezTo>
                    <a:pt x="84" y="16"/>
                    <a:pt x="112" y="32"/>
                    <a:pt x="104" y="48"/>
                  </a:cubicBezTo>
                  <a:cubicBezTo>
                    <a:pt x="96" y="64"/>
                    <a:pt x="16" y="80"/>
                    <a:pt x="8" y="96"/>
                  </a:cubicBezTo>
                  <a:cubicBezTo>
                    <a:pt x="0" y="112"/>
                    <a:pt x="48" y="136"/>
                    <a:pt x="56" y="144"/>
                  </a:cubicBezTo>
                </a:path>
              </a:pathLst>
            </a:custGeom>
            <a:noFill/>
            <a:ln w="38100" cmpd="sng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76" name="Freeform 11"/>
            <p:cNvSpPr/>
            <p:nvPr/>
          </p:nvSpPr>
          <p:spPr bwMode="auto">
            <a:xfrm>
              <a:off x="3720" y="1008"/>
              <a:ext cx="240" cy="48"/>
            </a:xfrm>
            <a:custGeom>
              <a:avLst/>
              <a:gdLst>
                <a:gd name="T0" fmla="*/ 168 w 240"/>
                <a:gd name="T1" fmla="*/ 0 h 48"/>
                <a:gd name="T2" fmla="*/ 216 w 240"/>
                <a:gd name="T3" fmla="*/ 48 h 48"/>
                <a:gd name="T4" fmla="*/ 24 w 240"/>
                <a:gd name="T5" fmla="*/ 0 h 48"/>
                <a:gd name="T6" fmla="*/ 72 w 240"/>
                <a:gd name="T7" fmla="*/ 48 h 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0" h="48">
                  <a:moveTo>
                    <a:pt x="168" y="0"/>
                  </a:moveTo>
                  <a:cubicBezTo>
                    <a:pt x="204" y="24"/>
                    <a:pt x="240" y="48"/>
                    <a:pt x="216" y="48"/>
                  </a:cubicBezTo>
                  <a:cubicBezTo>
                    <a:pt x="192" y="48"/>
                    <a:pt x="48" y="0"/>
                    <a:pt x="24" y="0"/>
                  </a:cubicBezTo>
                  <a:cubicBezTo>
                    <a:pt x="0" y="0"/>
                    <a:pt x="64" y="40"/>
                    <a:pt x="72" y="48"/>
                  </a:cubicBezTo>
                </a:path>
              </a:pathLst>
            </a:custGeom>
            <a:noFill/>
            <a:ln w="38100" cmpd="sng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77" name="Line 12"/>
            <p:cNvSpPr>
              <a:spLocks noChangeShapeType="1"/>
            </p:cNvSpPr>
            <p:nvPr/>
          </p:nvSpPr>
          <p:spPr bwMode="auto">
            <a:xfrm flipH="1" flipV="1">
              <a:off x="3744" y="929"/>
              <a:ext cx="96" cy="48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78" name="Freeform 13"/>
            <p:cNvSpPr/>
            <p:nvPr/>
          </p:nvSpPr>
          <p:spPr bwMode="auto">
            <a:xfrm>
              <a:off x="3861" y="1389"/>
              <a:ext cx="48" cy="98"/>
            </a:xfrm>
            <a:custGeom>
              <a:avLst/>
              <a:gdLst>
                <a:gd name="T0" fmla="*/ 0 w 96"/>
                <a:gd name="T1" fmla="*/ 25 h 56"/>
                <a:gd name="T2" fmla="*/ 24 w 96"/>
                <a:gd name="T3" fmla="*/ 25 h 56"/>
                <a:gd name="T4" fmla="*/ 0 w 96"/>
                <a:gd name="T5" fmla="*/ 172 h 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56">
                  <a:moveTo>
                    <a:pt x="0" y="8"/>
                  </a:moveTo>
                  <a:cubicBezTo>
                    <a:pt x="48" y="4"/>
                    <a:pt x="96" y="0"/>
                    <a:pt x="96" y="8"/>
                  </a:cubicBezTo>
                  <a:cubicBezTo>
                    <a:pt x="96" y="16"/>
                    <a:pt x="16" y="48"/>
                    <a:pt x="0" y="56"/>
                  </a:cubicBezTo>
                </a:path>
              </a:pathLst>
            </a:custGeom>
            <a:noFill/>
            <a:ln w="38100" cmpd="sng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79" name="Line 14"/>
            <p:cNvSpPr>
              <a:spLocks noChangeShapeType="1"/>
            </p:cNvSpPr>
            <p:nvPr/>
          </p:nvSpPr>
          <p:spPr bwMode="auto">
            <a:xfrm>
              <a:off x="3216" y="1488"/>
              <a:ext cx="639" cy="3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80" name="Line 15"/>
            <p:cNvSpPr>
              <a:spLocks noChangeShapeType="1"/>
            </p:cNvSpPr>
            <p:nvPr/>
          </p:nvSpPr>
          <p:spPr bwMode="auto">
            <a:xfrm flipH="1">
              <a:off x="3219" y="930"/>
              <a:ext cx="528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81" name="Line 16"/>
            <p:cNvSpPr>
              <a:spLocks noChangeShapeType="1"/>
            </p:cNvSpPr>
            <p:nvPr/>
          </p:nvSpPr>
          <p:spPr bwMode="auto">
            <a:xfrm flipV="1">
              <a:off x="3225" y="999"/>
              <a:ext cx="0" cy="492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82" name="Line 17"/>
            <p:cNvSpPr>
              <a:spLocks noChangeShapeType="1"/>
            </p:cNvSpPr>
            <p:nvPr/>
          </p:nvSpPr>
          <p:spPr bwMode="auto">
            <a:xfrm>
              <a:off x="3225" y="924"/>
              <a:ext cx="0" cy="192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83" name="Text Box 18"/>
            <p:cNvSpPr txBox="1">
              <a:spLocks noChangeArrowheads="1"/>
            </p:cNvSpPr>
            <p:nvPr/>
          </p:nvSpPr>
          <p:spPr bwMode="auto">
            <a:xfrm>
              <a:off x="3408" y="1047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solidFill>
                    <a:srgbClr val="FF5050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B</a:t>
              </a:r>
              <a:endParaRPr lang="en-US" altLang="zh-CN" sz="2800">
                <a:solidFill>
                  <a:srgbClr val="FF5050"/>
                </a:solidFill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135284" name="Freeform 19"/>
            <p:cNvSpPr/>
            <p:nvPr/>
          </p:nvSpPr>
          <p:spPr bwMode="auto">
            <a:xfrm>
              <a:off x="4268" y="1054"/>
              <a:ext cx="272" cy="144"/>
            </a:xfrm>
            <a:custGeom>
              <a:avLst/>
              <a:gdLst>
                <a:gd name="T0" fmla="*/ 64 w 304"/>
                <a:gd name="T1" fmla="*/ 0 h 144"/>
                <a:gd name="T2" fmla="*/ 26 w 304"/>
                <a:gd name="T3" fmla="*/ 48 h 144"/>
                <a:gd name="T4" fmla="*/ 217 w 304"/>
                <a:gd name="T5" fmla="*/ 96 h 144"/>
                <a:gd name="T6" fmla="*/ 179 w 304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4" h="144">
                  <a:moveTo>
                    <a:pt x="80" y="0"/>
                  </a:moveTo>
                  <a:cubicBezTo>
                    <a:pt x="40" y="16"/>
                    <a:pt x="0" y="32"/>
                    <a:pt x="32" y="48"/>
                  </a:cubicBezTo>
                  <a:cubicBezTo>
                    <a:pt x="64" y="64"/>
                    <a:pt x="240" y="80"/>
                    <a:pt x="272" y="96"/>
                  </a:cubicBezTo>
                  <a:cubicBezTo>
                    <a:pt x="304" y="112"/>
                    <a:pt x="264" y="128"/>
                    <a:pt x="224" y="144"/>
                  </a:cubicBezTo>
                </a:path>
              </a:pathLst>
            </a:custGeom>
            <a:noFill/>
            <a:ln w="38100" cmpd="sng">
              <a:solidFill>
                <a:srgbClr val="00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85" name="Freeform 20"/>
            <p:cNvSpPr/>
            <p:nvPr/>
          </p:nvSpPr>
          <p:spPr bwMode="auto">
            <a:xfrm>
              <a:off x="4352" y="1200"/>
              <a:ext cx="160" cy="144"/>
            </a:xfrm>
            <a:custGeom>
              <a:avLst/>
              <a:gdLst>
                <a:gd name="T0" fmla="*/ 53 w 176"/>
                <a:gd name="T1" fmla="*/ 0 h 144"/>
                <a:gd name="T2" fmla="*/ 14 w 176"/>
                <a:gd name="T3" fmla="*/ 48 h 144"/>
                <a:gd name="T4" fmla="*/ 132 w 176"/>
                <a:gd name="T5" fmla="*/ 96 h 144"/>
                <a:gd name="T6" fmla="*/ 93 w 176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6" h="144">
                  <a:moveTo>
                    <a:pt x="64" y="0"/>
                  </a:moveTo>
                  <a:cubicBezTo>
                    <a:pt x="32" y="16"/>
                    <a:pt x="0" y="32"/>
                    <a:pt x="16" y="48"/>
                  </a:cubicBezTo>
                  <a:cubicBezTo>
                    <a:pt x="32" y="64"/>
                    <a:pt x="144" y="80"/>
                    <a:pt x="160" y="96"/>
                  </a:cubicBezTo>
                  <a:cubicBezTo>
                    <a:pt x="176" y="112"/>
                    <a:pt x="144" y="128"/>
                    <a:pt x="112" y="144"/>
                  </a:cubicBezTo>
                </a:path>
              </a:pathLst>
            </a:custGeom>
            <a:noFill/>
            <a:ln w="38100" cmpd="sng">
              <a:solidFill>
                <a:srgbClr val="00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86" name="Freeform 21"/>
            <p:cNvSpPr/>
            <p:nvPr/>
          </p:nvSpPr>
          <p:spPr bwMode="auto">
            <a:xfrm>
              <a:off x="4320" y="1332"/>
              <a:ext cx="58" cy="110"/>
            </a:xfrm>
            <a:custGeom>
              <a:avLst/>
              <a:gdLst>
                <a:gd name="T0" fmla="*/ 70 w 48"/>
                <a:gd name="T1" fmla="*/ 16 h 112"/>
                <a:gd name="T2" fmla="*/ 0 w 48"/>
                <a:gd name="T3" fmla="*/ 16 h 112"/>
                <a:gd name="T4" fmla="*/ 70 w 48"/>
                <a:gd name="T5" fmla="*/ 108 h 1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8" h="112">
                  <a:moveTo>
                    <a:pt x="48" y="16"/>
                  </a:moveTo>
                  <a:cubicBezTo>
                    <a:pt x="24" y="8"/>
                    <a:pt x="0" y="0"/>
                    <a:pt x="0" y="16"/>
                  </a:cubicBezTo>
                  <a:cubicBezTo>
                    <a:pt x="0" y="32"/>
                    <a:pt x="24" y="72"/>
                    <a:pt x="48" y="112"/>
                  </a:cubicBezTo>
                </a:path>
              </a:pathLst>
            </a:custGeom>
            <a:noFill/>
            <a:ln w="38100" cmpd="sng">
              <a:solidFill>
                <a:srgbClr val="00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87" name="Line 22"/>
            <p:cNvSpPr>
              <a:spLocks noChangeShapeType="1"/>
            </p:cNvSpPr>
            <p:nvPr/>
          </p:nvSpPr>
          <p:spPr bwMode="auto">
            <a:xfrm flipV="1">
              <a:off x="4368" y="1446"/>
              <a:ext cx="648" cy="14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88" name="Line 23"/>
            <p:cNvSpPr>
              <a:spLocks noChangeShapeType="1"/>
            </p:cNvSpPr>
            <p:nvPr/>
          </p:nvSpPr>
          <p:spPr bwMode="auto">
            <a:xfrm>
              <a:off x="4463" y="960"/>
              <a:ext cx="217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89" name="Line 24"/>
            <p:cNvSpPr>
              <a:spLocks noChangeShapeType="1"/>
            </p:cNvSpPr>
            <p:nvPr/>
          </p:nvSpPr>
          <p:spPr bwMode="auto">
            <a:xfrm flipH="1">
              <a:off x="4372" y="960"/>
              <a:ext cx="96" cy="48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90" name="Line 25"/>
            <p:cNvSpPr>
              <a:spLocks noChangeShapeType="1"/>
            </p:cNvSpPr>
            <p:nvPr/>
          </p:nvSpPr>
          <p:spPr bwMode="auto">
            <a:xfrm>
              <a:off x="4872" y="960"/>
              <a:ext cx="139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91" name="Line 26"/>
            <p:cNvSpPr>
              <a:spLocks noChangeShapeType="1"/>
            </p:cNvSpPr>
            <p:nvPr/>
          </p:nvSpPr>
          <p:spPr bwMode="auto">
            <a:xfrm>
              <a:off x="5007" y="1251"/>
              <a:ext cx="0" cy="192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92" name="Line 27"/>
            <p:cNvSpPr>
              <a:spLocks noChangeShapeType="1"/>
            </p:cNvSpPr>
            <p:nvPr/>
          </p:nvSpPr>
          <p:spPr bwMode="auto">
            <a:xfrm>
              <a:off x="5010" y="951"/>
              <a:ext cx="0" cy="192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135293" name="Group 28"/>
            <p:cNvGrpSpPr/>
            <p:nvPr/>
          </p:nvGrpSpPr>
          <p:grpSpPr bwMode="auto">
            <a:xfrm>
              <a:off x="4941" y="1152"/>
              <a:ext cx="147" cy="96"/>
              <a:chOff x="2358" y="2736"/>
              <a:chExt cx="147" cy="96"/>
            </a:xfrm>
          </p:grpSpPr>
          <p:grpSp>
            <p:nvGrpSpPr>
              <p:cNvPr id="135297" name="Group 29"/>
              <p:cNvGrpSpPr/>
              <p:nvPr/>
            </p:nvGrpSpPr>
            <p:grpSpPr bwMode="auto">
              <a:xfrm>
                <a:off x="2358" y="2736"/>
                <a:ext cx="144" cy="33"/>
                <a:chOff x="2358" y="2736"/>
                <a:chExt cx="144" cy="33"/>
              </a:xfrm>
            </p:grpSpPr>
            <p:sp>
              <p:nvSpPr>
                <p:cNvPr id="135301" name="Line 30"/>
                <p:cNvSpPr>
                  <a:spLocks noChangeShapeType="1"/>
                </p:cNvSpPr>
                <p:nvPr/>
              </p:nvSpPr>
              <p:spPr bwMode="auto">
                <a:xfrm>
                  <a:off x="2400" y="2736"/>
                  <a:ext cx="48" cy="0"/>
                </a:xfrm>
                <a:prstGeom prst="line">
                  <a:avLst/>
                </a:prstGeom>
                <a:noFill/>
                <a:ln w="38100">
                  <a:solidFill>
                    <a:srgbClr val="00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5302" name="Line 31"/>
                <p:cNvSpPr>
                  <a:spLocks noChangeShapeType="1"/>
                </p:cNvSpPr>
                <p:nvPr/>
              </p:nvSpPr>
              <p:spPr bwMode="auto">
                <a:xfrm>
                  <a:off x="2358" y="2769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rgbClr val="00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35298" name="Group 32"/>
              <p:cNvGrpSpPr/>
              <p:nvPr/>
            </p:nvGrpSpPr>
            <p:grpSpPr bwMode="auto">
              <a:xfrm>
                <a:off x="2361" y="2799"/>
                <a:ext cx="144" cy="33"/>
                <a:chOff x="2358" y="2736"/>
                <a:chExt cx="144" cy="33"/>
              </a:xfrm>
            </p:grpSpPr>
            <p:sp>
              <p:nvSpPr>
                <p:cNvPr id="135299" name="Line 33"/>
                <p:cNvSpPr>
                  <a:spLocks noChangeShapeType="1"/>
                </p:cNvSpPr>
                <p:nvPr/>
              </p:nvSpPr>
              <p:spPr bwMode="auto">
                <a:xfrm>
                  <a:off x="2400" y="2736"/>
                  <a:ext cx="48" cy="0"/>
                </a:xfrm>
                <a:prstGeom prst="line">
                  <a:avLst/>
                </a:prstGeom>
                <a:noFill/>
                <a:ln w="38100">
                  <a:solidFill>
                    <a:srgbClr val="00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5300" name="Line 34"/>
                <p:cNvSpPr>
                  <a:spLocks noChangeShapeType="1"/>
                </p:cNvSpPr>
                <p:nvPr/>
              </p:nvSpPr>
              <p:spPr bwMode="auto">
                <a:xfrm>
                  <a:off x="2358" y="2769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rgbClr val="00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135294" name="Oval 35"/>
            <p:cNvSpPr>
              <a:spLocks noChangeArrowheads="1"/>
            </p:cNvSpPr>
            <p:nvPr/>
          </p:nvSpPr>
          <p:spPr bwMode="auto">
            <a:xfrm>
              <a:off x="4680" y="933"/>
              <a:ext cx="48" cy="48"/>
            </a:xfrm>
            <a:prstGeom prst="ellipse">
              <a:avLst/>
            </a:prstGeom>
            <a:noFill/>
            <a:ln w="38100">
              <a:solidFill>
                <a:srgbClr val="00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135295" name="Oval 36"/>
            <p:cNvSpPr>
              <a:spLocks noChangeArrowheads="1"/>
            </p:cNvSpPr>
            <p:nvPr/>
          </p:nvSpPr>
          <p:spPr bwMode="auto">
            <a:xfrm>
              <a:off x="4824" y="933"/>
              <a:ext cx="48" cy="48"/>
            </a:xfrm>
            <a:prstGeom prst="ellipse">
              <a:avLst/>
            </a:prstGeom>
            <a:noFill/>
            <a:ln w="38100">
              <a:solidFill>
                <a:srgbClr val="00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135296" name="Text Box 37"/>
            <p:cNvSpPr txBox="1">
              <a:spLocks noChangeArrowheads="1"/>
            </p:cNvSpPr>
            <p:nvPr/>
          </p:nvSpPr>
          <p:spPr bwMode="auto">
            <a:xfrm>
              <a:off x="4560" y="1028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solidFill>
                    <a:srgbClr val="0033CC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A</a:t>
              </a:r>
              <a:endParaRPr lang="en-US" altLang="zh-CN" sz="280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</p:grpSp>
      <p:graphicFrame>
        <p:nvGraphicFramePr>
          <p:cNvPr id="1326118" name="Object 38"/>
          <p:cNvGraphicFramePr>
            <a:graphicFrameLocks noChangeAspect="1"/>
          </p:cNvGraphicFramePr>
          <p:nvPr/>
        </p:nvGraphicFramePr>
        <p:xfrm>
          <a:off x="1920875" y="4997450"/>
          <a:ext cx="67627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" name="Photo Editor 照片" r:id="rId4" imgW="676275" imgH="1228725" progId="MSPhotoEd.3">
                  <p:embed/>
                </p:oleObj>
              </mc:Choice>
              <mc:Fallback>
                <p:oleObj name="Photo Editor 照片" r:id="rId4" imgW="676275" imgH="1228725" progId="MSPhotoEd.3">
                  <p:embed/>
                  <p:pic>
                    <p:nvPicPr>
                      <p:cNvPr id="0" name="图片 2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4997450"/>
                        <a:ext cx="676275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6119" name="Object 39"/>
          <p:cNvGraphicFramePr>
            <a:graphicFrameLocks noChangeAspect="1"/>
          </p:cNvGraphicFramePr>
          <p:nvPr/>
        </p:nvGraphicFramePr>
        <p:xfrm>
          <a:off x="1547813" y="5085184"/>
          <a:ext cx="11906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" name="Photo Editor 照片" r:id="rId6" imgW="1190625" imgH="676275" progId="MSPhotoEd.3">
                  <p:embed/>
                </p:oleObj>
              </mc:Choice>
              <mc:Fallback>
                <p:oleObj name="Photo Editor 照片" r:id="rId6" imgW="1190625" imgH="676275" progId="MSPhotoEd.3">
                  <p:embed/>
                  <p:pic>
                    <p:nvPicPr>
                      <p:cNvPr id="0" name="图片 22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085184"/>
                        <a:ext cx="119062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6120" name="Rectangle 40"/>
          <p:cNvSpPr>
            <a:spLocks noChangeArrowheads="1"/>
          </p:cNvSpPr>
          <p:nvPr/>
        </p:nvSpPr>
        <p:spPr bwMode="auto">
          <a:xfrm>
            <a:off x="5153025" y="1474788"/>
            <a:ext cx="457200" cy="1143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326121" name="Rectangle 41"/>
          <p:cNvSpPr>
            <a:spLocks noChangeArrowheads="1"/>
          </p:cNvSpPr>
          <p:nvPr/>
        </p:nvSpPr>
        <p:spPr bwMode="auto">
          <a:xfrm>
            <a:off x="7051675" y="1482725"/>
            <a:ext cx="457200" cy="1135063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graphicFrame>
        <p:nvGraphicFramePr>
          <p:cNvPr id="1326122" name="Object 42"/>
          <p:cNvGraphicFramePr>
            <a:graphicFrameLocks noChangeAspect="1"/>
          </p:cNvGraphicFramePr>
          <p:nvPr/>
        </p:nvGraphicFramePr>
        <p:xfrm>
          <a:off x="5229225" y="1920875"/>
          <a:ext cx="3810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" name="公式" r:id="rId8" imgW="482600" imgH="393700" progId="Equation.3">
                  <p:embed/>
                </p:oleObj>
              </mc:Choice>
              <mc:Fallback>
                <p:oleObj name="公式" r:id="rId8" imgW="482600" imgH="393700" progId="Equation.3">
                  <p:embed/>
                  <p:pic>
                    <p:nvPicPr>
                      <p:cNvPr id="0" name="图片 2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9225" y="1920875"/>
                        <a:ext cx="3810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6123" name="Object 43"/>
          <p:cNvGraphicFramePr>
            <a:graphicFrameLocks noChangeAspect="1"/>
          </p:cNvGraphicFramePr>
          <p:nvPr/>
        </p:nvGraphicFramePr>
        <p:xfrm>
          <a:off x="7127875" y="1898650"/>
          <a:ext cx="29051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" name="公式" r:id="rId10" imgW="368300" imgH="419100" progId="Equation.3">
                  <p:embed/>
                </p:oleObj>
              </mc:Choice>
              <mc:Fallback>
                <p:oleObj name="公式" r:id="rId10" imgW="368300" imgH="419100" progId="Equation.3">
                  <p:embed/>
                  <p:pic>
                    <p:nvPicPr>
                      <p:cNvPr id="0" name="图片 22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75" y="1898650"/>
                        <a:ext cx="290513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6124" name="Rectangle 44"/>
          <p:cNvSpPr>
            <a:spLocks noChangeArrowheads="1"/>
          </p:cNvSpPr>
          <p:nvPr/>
        </p:nvSpPr>
        <p:spPr bwMode="auto">
          <a:xfrm>
            <a:off x="5938838" y="1474788"/>
            <a:ext cx="762000" cy="1143000"/>
          </a:xfrm>
          <a:prstGeom prst="rect">
            <a:avLst/>
          </a:prstGeom>
          <a:noFill/>
          <a:ln w="76200" cmpd="tri">
            <a:solidFill>
              <a:srgbClr val="666633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326125" name="Line 45"/>
          <p:cNvSpPr>
            <a:spLocks noChangeShapeType="1"/>
          </p:cNvSpPr>
          <p:nvPr/>
        </p:nvSpPr>
        <p:spPr bwMode="auto">
          <a:xfrm>
            <a:off x="6319838" y="1249363"/>
            <a:ext cx="0" cy="2046287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26126" name="AutoShape 46"/>
          <p:cNvSpPr>
            <a:spLocks noChangeArrowheads="1"/>
          </p:cNvSpPr>
          <p:nvPr/>
        </p:nvSpPr>
        <p:spPr bwMode="auto">
          <a:xfrm rot="5400000" flipH="1">
            <a:off x="5519738" y="1882775"/>
            <a:ext cx="1524000" cy="381000"/>
          </a:xfrm>
          <a:prstGeom prst="parallelogram">
            <a:avLst>
              <a:gd name="adj" fmla="val 100000"/>
            </a:avLst>
          </a:prstGeom>
          <a:noFill/>
          <a:ln w="76200" cmpd="tri">
            <a:solidFill>
              <a:srgbClr val="666633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326127" name="AutoShape 47"/>
          <p:cNvSpPr>
            <a:spLocks noChangeArrowheads="1"/>
          </p:cNvSpPr>
          <p:nvPr/>
        </p:nvSpPr>
        <p:spPr bwMode="auto">
          <a:xfrm>
            <a:off x="6015038" y="992188"/>
            <a:ext cx="533400" cy="320675"/>
          </a:xfrm>
          <a:prstGeom prst="curvedRightArrow">
            <a:avLst>
              <a:gd name="adj1" fmla="val 20000"/>
              <a:gd name="adj2" fmla="val 40000"/>
              <a:gd name="adj3" fmla="val 55446"/>
            </a:avLst>
          </a:prstGeom>
          <a:solidFill>
            <a:srgbClr val="FF6699"/>
          </a:solidFill>
          <a:ln w="9525">
            <a:solidFill>
              <a:srgbClr val="CC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326128" name="Line 48"/>
          <p:cNvSpPr>
            <a:spLocks noChangeShapeType="1"/>
          </p:cNvSpPr>
          <p:nvPr/>
        </p:nvSpPr>
        <p:spPr bwMode="auto">
          <a:xfrm>
            <a:off x="6319838" y="1463675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26129" name="Line 49"/>
          <p:cNvSpPr>
            <a:spLocks noChangeShapeType="1"/>
          </p:cNvSpPr>
          <p:nvPr/>
        </p:nvSpPr>
        <p:spPr bwMode="auto">
          <a:xfrm>
            <a:off x="6091238" y="1931988"/>
            <a:ext cx="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26130" name="Text Box 50"/>
          <p:cNvSpPr txBox="1">
            <a:spLocks noChangeArrowheads="1"/>
          </p:cNvSpPr>
          <p:nvPr/>
        </p:nvSpPr>
        <p:spPr bwMode="auto">
          <a:xfrm>
            <a:off x="6048375" y="1916113"/>
            <a:ext cx="282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>
                <a:solidFill>
                  <a:srgbClr val="FF0000"/>
                </a:solidFill>
              </a:rPr>
              <a:t>i</a:t>
            </a:r>
            <a:endParaRPr lang="en-US" altLang="zh-CN" sz="2800" b="1" i="1">
              <a:solidFill>
                <a:srgbClr val="FF0000"/>
              </a:solidFill>
            </a:endParaRPr>
          </a:p>
        </p:txBody>
      </p:sp>
      <p:grpSp>
        <p:nvGrpSpPr>
          <p:cNvPr id="1326131" name="Group 51"/>
          <p:cNvGrpSpPr/>
          <p:nvPr/>
        </p:nvGrpSpPr>
        <p:grpSpPr bwMode="auto">
          <a:xfrm>
            <a:off x="1760538" y="1225550"/>
            <a:ext cx="2324100" cy="1524000"/>
            <a:chOff x="919" y="3162"/>
            <a:chExt cx="1464" cy="960"/>
          </a:xfrm>
        </p:grpSpPr>
        <p:sp>
          <p:nvSpPr>
            <p:cNvPr id="135221" name="Text Box 52"/>
            <p:cNvSpPr txBox="1">
              <a:spLocks noChangeArrowheads="1"/>
            </p:cNvSpPr>
            <p:nvPr/>
          </p:nvSpPr>
          <p:spPr bwMode="auto">
            <a:xfrm>
              <a:off x="1688" y="3468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solidFill>
                    <a:srgbClr val="FF0000"/>
                  </a:solidFill>
                </a:rPr>
                <a:t>i</a:t>
              </a:r>
              <a:endParaRPr lang="en-US" altLang="zh-CN" sz="2800" b="1" i="1">
                <a:solidFill>
                  <a:srgbClr val="FF0000"/>
                </a:solidFill>
              </a:endParaRPr>
            </a:p>
          </p:txBody>
        </p:sp>
        <p:sp>
          <p:nvSpPr>
            <p:cNvPr id="135222" name="Line 53"/>
            <p:cNvSpPr>
              <a:spLocks noChangeShapeType="1"/>
            </p:cNvSpPr>
            <p:nvPr/>
          </p:nvSpPr>
          <p:spPr bwMode="auto">
            <a:xfrm>
              <a:off x="1285" y="3342"/>
              <a:ext cx="1039" cy="0"/>
            </a:xfrm>
            <a:prstGeom prst="line">
              <a:avLst/>
            </a:prstGeom>
            <a:noFill/>
            <a:ln w="76200">
              <a:solidFill>
                <a:srgbClr val="333333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23" name="Line 54"/>
            <p:cNvSpPr>
              <a:spLocks noChangeShapeType="1"/>
            </p:cNvSpPr>
            <p:nvPr/>
          </p:nvSpPr>
          <p:spPr bwMode="auto">
            <a:xfrm>
              <a:off x="1285" y="3918"/>
              <a:ext cx="1039" cy="0"/>
            </a:xfrm>
            <a:prstGeom prst="line">
              <a:avLst/>
            </a:prstGeom>
            <a:noFill/>
            <a:ln w="76200">
              <a:solidFill>
                <a:srgbClr val="333333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24" name="Line 55"/>
            <p:cNvSpPr>
              <a:spLocks noChangeShapeType="1"/>
            </p:cNvSpPr>
            <p:nvPr/>
          </p:nvSpPr>
          <p:spPr bwMode="auto">
            <a:xfrm>
              <a:off x="1294" y="3332"/>
              <a:ext cx="0" cy="576"/>
            </a:xfrm>
            <a:prstGeom prst="line">
              <a:avLst/>
            </a:prstGeom>
            <a:noFill/>
            <a:ln w="57150">
              <a:solidFill>
                <a:srgbClr val="333333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25" name="Rectangle 56"/>
            <p:cNvSpPr>
              <a:spLocks noChangeArrowheads="1"/>
            </p:cNvSpPr>
            <p:nvPr/>
          </p:nvSpPr>
          <p:spPr bwMode="auto">
            <a:xfrm>
              <a:off x="1855" y="3226"/>
              <a:ext cx="42" cy="816"/>
            </a:xfrm>
            <a:prstGeom prst="rect">
              <a:avLst/>
            </a:prstGeom>
            <a:gradFill rotWithShape="1">
              <a:gsLst>
                <a:gs pos="0">
                  <a:srgbClr val="764718"/>
                </a:gs>
                <a:gs pos="50000">
                  <a:srgbClr val="FF9933"/>
                </a:gs>
                <a:gs pos="100000">
                  <a:srgbClr val="764718"/>
                </a:gs>
              </a:gsLst>
              <a:lin ang="0" scaled="1"/>
            </a:gradFill>
            <a:ln w="12700">
              <a:solidFill>
                <a:schemeClr val="tx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graphicFrame>
          <p:nvGraphicFramePr>
            <p:cNvPr id="135226" name="Object 57"/>
            <p:cNvGraphicFramePr>
              <a:graphicFrameLocks noChangeAspect="1"/>
            </p:cNvGraphicFramePr>
            <p:nvPr/>
          </p:nvGraphicFramePr>
          <p:xfrm>
            <a:off x="2053" y="3642"/>
            <a:ext cx="164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2" name="公式" r:id="rId12" imgW="127000" imgH="139700" progId="Equation.3">
                    <p:embed/>
                  </p:oleObj>
                </mc:Choice>
                <mc:Fallback>
                  <p:oleObj name="公式" r:id="rId12" imgW="127000" imgH="139700" progId="Equation.3">
                    <p:embed/>
                    <p:pic>
                      <p:nvPicPr>
                        <p:cNvPr id="0" name="图片 22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3" y="3642"/>
                          <a:ext cx="164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5227" name="Line 58"/>
            <p:cNvSpPr>
              <a:spLocks noChangeShapeType="1"/>
            </p:cNvSpPr>
            <p:nvPr/>
          </p:nvSpPr>
          <p:spPr bwMode="auto">
            <a:xfrm>
              <a:off x="1903" y="3625"/>
              <a:ext cx="24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135228" name="Group 59"/>
            <p:cNvGrpSpPr/>
            <p:nvPr/>
          </p:nvGrpSpPr>
          <p:grpSpPr bwMode="auto">
            <a:xfrm>
              <a:off x="1135" y="3162"/>
              <a:ext cx="1248" cy="960"/>
              <a:chOff x="3792" y="2736"/>
              <a:chExt cx="1248" cy="960"/>
            </a:xfrm>
          </p:grpSpPr>
          <p:sp>
            <p:nvSpPr>
              <p:cNvPr id="135233" name="Line 60"/>
              <p:cNvSpPr>
                <a:spLocks noChangeShapeType="1"/>
              </p:cNvSpPr>
              <p:nvPr/>
            </p:nvSpPr>
            <p:spPr bwMode="auto">
              <a:xfrm>
                <a:off x="3792" y="2736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34" name="Line 61"/>
              <p:cNvSpPr>
                <a:spLocks noChangeShapeType="1"/>
              </p:cNvSpPr>
              <p:nvPr/>
            </p:nvSpPr>
            <p:spPr bwMode="auto">
              <a:xfrm flipH="1">
                <a:off x="3792" y="2736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35" name="Line 62"/>
              <p:cNvSpPr>
                <a:spLocks noChangeShapeType="1"/>
              </p:cNvSpPr>
              <p:nvPr/>
            </p:nvSpPr>
            <p:spPr bwMode="auto">
              <a:xfrm>
                <a:off x="4080" y="2736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36" name="Line 63"/>
              <p:cNvSpPr>
                <a:spLocks noChangeShapeType="1"/>
              </p:cNvSpPr>
              <p:nvPr/>
            </p:nvSpPr>
            <p:spPr bwMode="auto">
              <a:xfrm flipH="1">
                <a:off x="4080" y="2736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37" name="Line 64"/>
              <p:cNvSpPr>
                <a:spLocks noChangeShapeType="1"/>
              </p:cNvSpPr>
              <p:nvPr/>
            </p:nvSpPr>
            <p:spPr bwMode="auto">
              <a:xfrm>
                <a:off x="4368" y="2736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38" name="Line 65"/>
              <p:cNvSpPr>
                <a:spLocks noChangeShapeType="1"/>
              </p:cNvSpPr>
              <p:nvPr/>
            </p:nvSpPr>
            <p:spPr bwMode="auto">
              <a:xfrm flipH="1">
                <a:off x="4368" y="2736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39" name="Line 66"/>
              <p:cNvSpPr>
                <a:spLocks noChangeShapeType="1"/>
              </p:cNvSpPr>
              <p:nvPr/>
            </p:nvSpPr>
            <p:spPr bwMode="auto">
              <a:xfrm>
                <a:off x="4656" y="2736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40" name="Line 67"/>
              <p:cNvSpPr>
                <a:spLocks noChangeShapeType="1"/>
              </p:cNvSpPr>
              <p:nvPr/>
            </p:nvSpPr>
            <p:spPr bwMode="auto">
              <a:xfrm flipH="1">
                <a:off x="4656" y="2736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41" name="Line 68"/>
              <p:cNvSpPr>
                <a:spLocks noChangeShapeType="1"/>
              </p:cNvSpPr>
              <p:nvPr/>
            </p:nvSpPr>
            <p:spPr bwMode="auto">
              <a:xfrm>
                <a:off x="4944" y="2736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42" name="Line 69"/>
              <p:cNvSpPr>
                <a:spLocks noChangeShapeType="1"/>
              </p:cNvSpPr>
              <p:nvPr/>
            </p:nvSpPr>
            <p:spPr bwMode="auto">
              <a:xfrm flipH="1">
                <a:off x="4944" y="2736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43" name="Line 70"/>
              <p:cNvSpPr>
                <a:spLocks noChangeShapeType="1"/>
              </p:cNvSpPr>
              <p:nvPr/>
            </p:nvSpPr>
            <p:spPr bwMode="auto">
              <a:xfrm>
                <a:off x="3792" y="3024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44" name="Line 71"/>
              <p:cNvSpPr>
                <a:spLocks noChangeShapeType="1"/>
              </p:cNvSpPr>
              <p:nvPr/>
            </p:nvSpPr>
            <p:spPr bwMode="auto">
              <a:xfrm flipH="1">
                <a:off x="3792" y="3024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45" name="Line 72"/>
              <p:cNvSpPr>
                <a:spLocks noChangeShapeType="1"/>
              </p:cNvSpPr>
              <p:nvPr/>
            </p:nvSpPr>
            <p:spPr bwMode="auto">
              <a:xfrm>
                <a:off x="4080" y="3024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46" name="Line 73"/>
              <p:cNvSpPr>
                <a:spLocks noChangeShapeType="1"/>
              </p:cNvSpPr>
              <p:nvPr/>
            </p:nvSpPr>
            <p:spPr bwMode="auto">
              <a:xfrm flipH="1">
                <a:off x="4080" y="3024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47" name="Line 74"/>
              <p:cNvSpPr>
                <a:spLocks noChangeShapeType="1"/>
              </p:cNvSpPr>
              <p:nvPr/>
            </p:nvSpPr>
            <p:spPr bwMode="auto">
              <a:xfrm>
                <a:off x="4368" y="3024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48" name="Line 75"/>
              <p:cNvSpPr>
                <a:spLocks noChangeShapeType="1"/>
              </p:cNvSpPr>
              <p:nvPr/>
            </p:nvSpPr>
            <p:spPr bwMode="auto">
              <a:xfrm flipH="1">
                <a:off x="4368" y="3024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49" name="Line 76"/>
              <p:cNvSpPr>
                <a:spLocks noChangeShapeType="1"/>
              </p:cNvSpPr>
              <p:nvPr/>
            </p:nvSpPr>
            <p:spPr bwMode="auto">
              <a:xfrm>
                <a:off x="4656" y="3024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50" name="Line 77"/>
              <p:cNvSpPr>
                <a:spLocks noChangeShapeType="1"/>
              </p:cNvSpPr>
              <p:nvPr/>
            </p:nvSpPr>
            <p:spPr bwMode="auto">
              <a:xfrm flipH="1">
                <a:off x="4656" y="3024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51" name="Line 78"/>
              <p:cNvSpPr>
                <a:spLocks noChangeShapeType="1"/>
              </p:cNvSpPr>
              <p:nvPr/>
            </p:nvSpPr>
            <p:spPr bwMode="auto">
              <a:xfrm>
                <a:off x="4944" y="3024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52" name="Line 79"/>
              <p:cNvSpPr>
                <a:spLocks noChangeShapeType="1"/>
              </p:cNvSpPr>
              <p:nvPr/>
            </p:nvSpPr>
            <p:spPr bwMode="auto">
              <a:xfrm flipH="1">
                <a:off x="4944" y="3024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53" name="Line 80"/>
              <p:cNvSpPr>
                <a:spLocks noChangeShapeType="1"/>
              </p:cNvSpPr>
              <p:nvPr/>
            </p:nvSpPr>
            <p:spPr bwMode="auto">
              <a:xfrm>
                <a:off x="3792" y="3312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54" name="Line 81"/>
              <p:cNvSpPr>
                <a:spLocks noChangeShapeType="1"/>
              </p:cNvSpPr>
              <p:nvPr/>
            </p:nvSpPr>
            <p:spPr bwMode="auto">
              <a:xfrm flipH="1">
                <a:off x="3792" y="3312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55" name="Line 82"/>
              <p:cNvSpPr>
                <a:spLocks noChangeShapeType="1"/>
              </p:cNvSpPr>
              <p:nvPr/>
            </p:nvSpPr>
            <p:spPr bwMode="auto">
              <a:xfrm>
                <a:off x="4080" y="3312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56" name="Line 83"/>
              <p:cNvSpPr>
                <a:spLocks noChangeShapeType="1"/>
              </p:cNvSpPr>
              <p:nvPr/>
            </p:nvSpPr>
            <p:spPr bwMode="auto">
              <a:xfrm flipH="1">
                <a:off x="4080" y="3312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57" name="Line 84"/>
              <p:cNvSpPr>
                <a:spLocks noChangeShapeType="1"/>
              </p:cNvSpPr>
              <p:nvPr/>
            </p:nvSpPr>
            <p:spPr bwMode="auto">
              <a:xfrm>
                <a:off x="4368" y="3312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58" name="Line 85"/>
              <p:cNvSpPr>
                <a:spLocks noChangeShapeType="1"/>
              </p:cNvSpPr>
              <p:nvPr/>
            </p:nvSpPr>
            <p:spPr bwMode="auto">
              <a:xfrm flipH="1">
                <a:off x="4368" y="3312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59" name="Line 86"/>
              <p:cNvSpPr>
                <a:spLocks noChangeShapeType="1"/>
              </p:cNvSpPr>
              <p:nvPr/>
            </p:nvSpPr>
            <p:spPr bwMode="auto">
              <a:xfrm>
                <a:off x="4656" y="3312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60" name="Line 87"/>
              <p:cNvSpPr>
                <a:spLocks noChangeShapeType="1"/>
              </p:cNvSpPr>
              <p:nvPr/>
            </p:nvSpPr>
            <p:spPr bwMode="auto">
              <a:xfrm flipH="1">
                <a:off x="4656" y="3312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61" name="Line 88"/>
              <p:cNvSpPr>
                <a:spLocks noChangeShapeType="1"/>
              </p:cNvSpPr>
              <p:nvPr/>
            </p:nvSpPr>
            <p:spPr bwMode="auto">
              <a:xfrm>
                <a:off x="4944" y="3312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62" name="Line 89"/>
              <p:cNvSpPr>
                <a:spLocks noChangeShapeType="1"/>
              </p:cNvSpPr>
              <p:nvPr/>
            </p:nvSpPr>
            <p:spPr bwMode="auto">
              <a:xfrm flipH="1">
                <a:off x="4944" y="3312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63" name="Line 90"/>
              <p:cNvSpPr>
                <a:spLocks noChangeShapeType="1"/>
              </p:cNvSpPr>
              <p:nvPr/>
            </p:nvSpPr>
            <p:spPr bwMode="auto">
              <a:xfrm>
                <a:off x="3792" y="3600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64" name="Line 91"/>
              <p:cNvSpPr>
                <a:spLocks noChangeShapeType="1"/>
              </p:cNvSpPr>
              <p:nvPr/>
            </p:nvSpPr>
            <p:spPr bwMode="auto">
              <a:xfrm flipH="1">
                <a:off x="3792" y="3600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65" name="Line 92"/>
              <p:cNvSpPr>
                <a:spLocks noChangeShapeType="1"/>
              </p:cNvSpPr>
              <p:nvPr/>
            </p:nvSpPr>
            <p:spPr bwMode="auto">
              <a:xfrm>
                <a:off x="4080" y="3600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66" name="Line 93"/>
              <p:cNvSpPr>
                <a:spLocks noChangeShapeType="1"/>
              </p:cNvSpPr>
              <p:nvPr/>
            </p:nvSpPr>
            <p:spPr bwMode="auto">
              <a:xfrm flipH="1">
                <a:off x="4080" y="3600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67" name="Line 94"/>
              <p:cNvSpPr>
                <a:spLocks noChangeShapeType="1"/>
              </p:cNvSpPr>
              <p:nvPr/>
            </p:nvSpPr>
            <p:spPr bwMode="auto">
              <a:xfrm>
                <a:off x="4368" y="3600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68" name="Line 95"/>
              <p:cNvSpPr>
                <a:spLocks noChangeShapeType="1"/>
              </p:cNvSpPr>
              <p:nvPr/>
            </p:nvSpPr>
            <p:spPr bwMode="auto">
              <a:xfrm flipH="1">
                <a:off x="4368" y="3600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69" name="Line 96"/>
              <p:cNvSpPr>
                <a:spLocks noChangeShapeType="1"/>
              </p:cNvSpPr>
              <p:nvPr/>
            </p:nvSpPr>
            <p:spPr bwMode="auto">
              <a:xfrm>
                <a:off x="4656" y="3600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70" name="Line 97"/>
              <p:cNvSpPr>
                <a:spLocks noChangeShapeType="1"/>
              </p:cNvSpPr>
              <p:nvPr/>
            </p:nvSpPr>
            <p:spPr bwMode="auto">
              <a:xfrm flipH="1">
                <a:off x="4656" y="3600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71" name="Line 98"/>
              <p:cNvSpPr>
                <a:spLocks noChangeShapeType="1"/>
              </p:cNvSpPr>
              <p:nvPr/>
            </p:nvSpPr>
            <p:spPr bwMode="auto">
              <a:xfrm>
                <a:off x="4944" y="3600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72" name="Line 99"/>
              <p:cNvSpPr>
                <a:spLocks noChangeShapeType="1"/>
              </p:cNvSpPr>
              <p:nvPr/>
            </p:nvSpPr>
            <p:spPr bwMode="auto">
              <a:xfrm flipH="1">
                <a:off x="4944" y="3600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aphicFrame>
          <p:nvGraphicFramePr>
            <p:cNvPr id="135229" name="Object 100"/>
            <p:cNvGraphicFramePr>
              <a:graphicFrameLocks noChangeAspect="1"/>
            </p:cNvGraphicFramePr>
            <p:nvPr/>
          </p:nvGraphicFramePr>
          <p:xfrm>
            <a:off x="919" y="3224"/>
            <a:ext cx="18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3" name="Equation" r:id="rId13" imgW="368300" imgH="495300" progId="Equation.DSMT4">
                    <p:embed/>
                  </p:oleObj>
                </mc:Choice>
                <mc:Fallback>
                  <p:oleObj name="Equation" r:id="rId13" imgW="368300" imgH="495300" progId="Equation.DSMT4">
                    <p:embed/>
                    <p:pic>
                      <p:nvPicPr>
                        <p:cNvPr id="0" name="图片 22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9" y="3224"/>
                          <a:ext cx="18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5230" name="Line 101"/>
            <p:cNvSpPr>
              <a:spLocks noChangeShapeType="1"/>
            </p:cNvSpPr>
            <p:nvPr/>
          </p:nvSpPr>
          <p:spPr bwMode="auto">
            <a:xfrm flipV="1">
              <a:off x="2079" y="3659"/>
              <a:ext cx="111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31" name="Oval 102"/>
            <p:cNvSpPr>
              <a:spLocks noChangeArrowheads="1"/>
            </p:cNvSpPr>
            <p:nvPr/>
          </p:nvSpPr>
          <p:spPr bwMode="auto">
            <a:xfrm>
              <a:off x="1191" y="3518"/>
              <a:ext cx="224" cy="23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G</a:t>
              </a:r>
              <a:endParaRPr lang="en-US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35232" name="Line 103"/>
            <p:cNvSpPr>
              <a:spLocks noChangeShapeType="1"/>
            </p:cNvSpPr>
            <p:nvPr/>
          </p:nvSpPr>
          <p:spPr bwMode="auto">
            <a:xfrm flipH="1">
              <a:off x="1880" y="3573"/>
              <a:ext cx="1" cy="17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326184" name="AutoShape 104"/>
          <p:cNvSpPr>
            <a:spLocks noChangeArrowheads="1"/>
          </p:cNvSpPr>
          <p:nvPr/>
        </p:nvSpPr>
        <p:spPr bwMode="auto">
          <a:xfrm rot="16200000" flipH="1">
            <a:off x="4133850" y="3173413"/>
            <a:ext cx="1425575" cy="1362075"/>
          </a:xfrm>
          <a:custGeom>
            <a:avLst/>
            <a:gdLst>
              <a:gd name="T0" fmla="*/ 47043183 w 21600"/>
              <a:gd name="T1" fmla="*/ 0 h 21600"/>
              <a:gd name="T2" fmla="*/ 1629115 w 21600"/>
              <a:gd name="T3" fmla="*/ 43549952 h 21600"/>
              <a:gd name="T4" fmla="*/ 47043183 w 21600"/>
              <a:gd name="T5" fmla="*/ 2970396 h 21600"/>
              <a:gd name="T6" fmla="*/ 92457185 w 21600"/>
              <a:gd name="T7" fmla="*/ 43549952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87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748" y="10947"/>
                </a:moveTo>
                <a:cubicBezTo>
                  <a:pt x="747" y="10898"/>
                  <a:pt x="747" y="10849"/>
                  <a:pt x="747" y="10800"/>
                </a:cubicBezTo>
                <a:cubicBezTo>
                  <a:pt x="747" y="5247"/>
                  <a:pt x="5247" y="747"/>
                  <a:pt x="10800" y="747"/>
                </a:cubicBezTo>
                <a:cubicBezTo>
                  <a:pt x="16352" y="747"/>
                  <a:pt x="20853" y="5247"/>
                  <a:pt x="20853" y="10800"/>
                </a:cubicBezTo>
                <a:cubicBezTo>
                  <a:pt x="20853" y="10849"/>
                  <a:pt x="20852" y="10898"/>
                  <a:pt x="20851" y="10947"/>
                </a:cubicBezTo>
                <a:lnTo>
                  <a:pt x="21598" y="10957"/>
                </a:lnTo>
                <a:cubicBezTo>
                  <a:pt x="21599" y="10905"/>
                  <a:pt x="21600" y="10852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0852"/>
                  <a:pt x="0" y="10905"/>
                  <a:pt x="1" y="10957"/>
                </a:cubicBezTo>
                <a:lnTo>
                  <a:pt x="748" y="10947"/>
                </a:lnTo>
                <a:close/>
              </a:path>
            </a:pathLst>
          </a:custGeom>
          <a:solidFill>
            <a:srgbClr val="FFFF00"/>
          </a:solidFill>
          <a:ln w="9525">
            <a:round/>
          </a:ln>
          <a:effectLst/>
          <a:scene3d>
            <a:camera prst="legacyObliqueTopRight">
              <a:rot lat="20999996" lon="3000000" rev="0"/>
            </a:camera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FF990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1326185" name="Group 105"/>
          <p:cNvGrpSpPr/>
          <p:nvPr/>
        </p:nvGrpSpPr>
        <p:grpSpPr bwMode="auto">
          <a:xfrm>
            <a:off x="2217738" y="3081338"/>
            <a:ext cx="4140200" cy="1535112"/>
            <a:chOff x="979" y="3158"/>
            <a:chExt cx="2754" cy="1007"/>
          </a:xfrm>
        </p:grpSpPr>
        <p:sp>
          <p:nvSpPr>
            <p:cNvPr id="135199" name="Line 106"/>
            <p:cNvSpPr>
              <a:spLocks noChangeShapeType="1"/>
            </p:cNvSpPr>
            <p:nvPr/>
          </p:nvSpPr>
          <p:spPr bwMode="auto">
            <a:xfrm rot="10800000" flipV="1">
              <a:off x="979" y="3655"/>
              <a:ext cx="2089" cy="1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00" name="Arc 107"/>
            <p:cNvSpPr/>
            <p:nvPr/>
          </p:nvSpPr>
          <p:spPr bwMode="auto">
            <a:xfrm rot="10800000">
              <a:off x="1163" y="3683"/>
              <a:ext cx="2032" cy="482"/>
            </a:xfrm>
            <a:custGeom>
              <a:avLst/>
              <a:gdLst>
                <a:gd name="T0" fmla="*/ 168 w 24622"/>
                <a:gd name="T1" fmla="*/ 10 h 21600"/>
                <a:gd name="T2" fmla="*/ 0 w 24622"/>
                <a:gd name="T3" fmla="*/ 5 h 21600"/>
                <a:gd name="T4" fmla="*/ 133 w 24622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622" h="21600" fill="none" extrusionOk="0">
                  <a:moveTo>
                    <a:pt x="24621" y="20975"/>
                  </a:moveTo>
                  <a:cubicBezTo>
                    <a:pt x="22934" y="21390"/>
                    <a:pt x="21204" y="21599"/>
                    <a:pt x="19467" y="21600"/>
                  </a:cubicBezTo>
                  <a:cubicBezTo>
                    <a:pt x="11164" y="21600"/>
                    <a:pt x="3596" y="16841"/>
                    <a:pt x="-1" y="9358"/>
                  </a:cubicBezTo>
                </a:path>
                <a:path w="24622" h="21600" stroke="0" extrusionOk="0">
                  <a:moveTo>
                    <a:pt x="24621" y="20975"/>
                  </a:moveTo>
                  <a:cubicBezTo>
                    <a:pt x="22934" y="21390"/>
                    <a:pt x="21204" y="21599"/>
                    <a:pt x="19467" y="21600"/>
                  </a:cubicBezTo>
                  <a:cubicBezTo>
                    <a:pt x="11164" y="21600"/>
                    <a:pt x="3596" y="16841"/>
                    <a:pt x="-1" y="9358"/>
                  </a:cubicBezTo>
                  <a:lnTo>
                    <a:pt x="19467" y="0"/>
                  </a:lnTo>
                  <a:lnTo>
                    <a:pt x="24621" y="20975"/>
                  </a:lnTo>
                  <a:close/>
                </a:path>
              </a:pathLst>
            </a:custGeom>
            <a:noFill/>
            <a:ln w="38100">
              <a:solidFill>
                <a:srgbClr val="00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01" name="Arc 108"/>
            <p:cNvSpPr/>
            <p:nvPr/>
          </p:nvSpPr>
          <p:spPr bwMode="auto">
            <a:xfrm rot="10800000">
              <a:off x="1154" y="3702"/>
              <a:ext cx="1906" cy="451"/>
            </a:xfrm>
            <a:custGeom>
              <a:avLst/>
              <a:gdLst>
                <a:gd name="T0" fmla="*/ 128 w 28358"/>
                <a:gd name="T1" fmla="*/ 9 h 21600"/>
                <a:gd name="T2" fmla="*/ 0 w 28358"/>
                <a:gd name="T3" fmla="*/ 2 h 21600"/>
                <a:gd name="T4" fmla="*/ 96 w 28358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358" h="21600" fill="none" extrusionOk="0">
                  <a:moveTo>
                    <a:pt x="28358" y="20399"/>
                  </a:moveTo>
                  <a:cubicBezTo>
                    <a:pt x="26074" y="21194"/>
                    <a:pt x="23674" y="21599"/>
                    <a:pt x="21257" y="21600"/>
                  </a:cubicBezTo>
                  <a:cubicBezTo>
                    <a:pt x="10806" y="21600"/>
                    <a:pt x="1854" y="14117"/>
                    <a:pt x="-1" y="3833"/>
                  </a:cubicBezTo>
                </a:path>
                <a:path w="28358" h="21600" stroke="0" extrusionOk="0">
                  <a:moveTo>
                    <a:pt x="28358" y="20399"/>
                  </a:moveTo>
                  <a:cubicBezTo>
                    <a:pt x="26074" y="21194"/>
                    <a:pt x="23674" y="21599"/>
                    <a:pt x="21257" y="21600"/>
                  </a:cubicBezTo>
                  <a:cubicBezTo>
                    <a:pt x="10806" y="21600"/>
                    <a:pt x="1854" y="14117"/>
                    <a:pt x="-1" y="3833"/>
                  </a:cubicBezTo>
                  <a:lnTo>
                    <a:pt x="21257" y="0"/>
                  </a:lnTo>
                  <a:lnTo>
                    <a:pt x="28358" y="20399"/>
                  </a:lnTo>
                  <a:close/>
                </a:path>
              </a:pathLst>
            </a:custGeom>
            <a:noFill/>
            <a:ln w="38100">
              <a:solidFill>
                <a:srgbClr val="00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02" name="Arc 109"/>
            <p:cNvSpPr/>
            <p:nvPr/>
          </p:nvSpPr>
          <p:spPr bwMode="auto">
            <a:xfrm rot="10800000" flipV="1">
              <a:off x="1166" y="3158"/>
              <a:ext cx="1821" cy="453"/>
            </a:xfrm>
            <a:custGeom>
              <a:avLst/>
              <a:gdLst>
                <a:gd name="T0" fmla="*/ 118 w 28109"/>
                <a:gd name="T1" fmla="*/ 9 h 21600"/>
                <a:gd name="T2" fmla="*/ 0 w 28109"/>
                <a:gd name="T3" fmla="*/ 2 h 21600"/>
                <a:gd name="T4" fmla="*/ 88 w 28109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109" h="21600" fill="none" extrusionOk="0">
                  <a:moveTo>
                    <a:pt x="28108" y="20419"/>
                  </a:moveTo>
                  <a:cubicBezTo>
                    <a:pt x="25843" y="21201"/>
                    <a:pt x="23463" y="21599"/>
                    <a:pt x="21067" y="21600"/>
                  </a:cubicBezTo>
                  <a:cubicBezTo>
                    <a:pt x="10975" y="21600"/>
                    <a:pt x="2228" y="14612"/>
                    <a:pt x="0" y="4769"/>
                  </a:cubicBezTo>
                </a:path>
                <a:path w="28109" h="21600" stroke="0" extrusionOk="0">
                  <a:moveTo>
                    <a:pt x="28108" y="20419"/>
                  </a:moveTo>
                  <a:cubicBezTo>
                    <a:pt x="25843" y="21201"/>
                    <a:pt x="23463" y="21599"/>
                    <a:pt x="21067" y="21600"/>
                  </a:cubicBezTo>
                  <a:cubicBezTo>
                    <a:pt x="10975" y="21600"/>
                    <a:pt x="2228" y="14612"/>
                    <a:pt x="0" y="4769"/>
                  </a:cubicBezTo>
                  <a:lnTo>
                    <a:pt x="21067" y="0"/>
                  </a:lnTo>
                  <a:lnTo>
                    <a:pt x="28108" y="20419"/>
                  </a:lnTo>
                  <a:close/>
                </a:path>
              </a:pathLst>
            </a:custGeom>
            <a:noFill/>
            <a:ln w="38100">
              <a:solidFill>
                <a:srgbClr val="00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03" name="Line 110"/>
            <p:cNvSpPr>
              <a:spLocks noChangeShapeType="1"/>
            </p:cNvSpPr>
            <p:nvPr/>
          </p:nvSpPr>
          <p:spPr bwMode="auto">
            <a:xfrm rot="10800000">
              <a:off x="3393" y="3837"/>
              <a:ext cx="60" cy="8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04" name="Line 111"/>
            <p:cNvSpPr>
              <a:spLocks noChangeShapeType="1"/>
            </p:cNvSpPr>
            <p:nvPr/>
          </p:nvSpPr>
          <p:spPr bwMode="auto">
            <a:xfrm rot="10800000" flipV="1">
              <a:off x="3376" y="3471"/>
              <a:ext cx="71" cy="12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05" name="Line 112"/>
            <p:cNvSpPr>
              <a:spLocks noChangeShapeType="1"/>
            </p:cNvSpPr>
            <p:nvPr/>
          </p:nvSpPr>
          <p:spPr bwMode="auto">
            <a:xfrm rot="10800000" flipV="1">
              <a:off x="3099" y="3342"/>
              <a:ext cx="47" cy="25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06" name="Line 113"/>
            <p:cNvSpPr>
              <a:spLocks noChangeShapeType="1"/>
            </p:cNvSpPr>
            <p:nvPr/>
          </p:nvSpPr>
          <p:spPr bwMode="auto">
            <a:xfrm rot="10800000" flipH="1">
              <a:off x="2911" y="3277"/>
              <a:ext cx="69" cy="6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07" name="Line 114"/>
            <p:cNvSpPr>
              <a:spLocks noChangeShapeType="1"/>
            </p:cNvSpPr>
            <p:nvPr/>
          </p:nvSpPr>
          <p:spPr bwMode="auto">
            <a:xfrm rot="10800000" flipH="1">
              <a:off x="2678" y="3289"/>
              <a:ext cx="37" cy="52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08" name="Line 115"/>
            <p:cNvSpPr>
              <a:spLocks noChangeShapeType="1"/>
            </p:cNvSpPr>
            <p:nvPr/>
          </p:nvSpPr>
          <p:spPr bwMode="auto">
            <a:xfrm rot="10800000" flipH="1" flipV="1">
              <a:off x="2719" y="3980"/>
              <a:ext cx="41" cy="68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09" name="Line 116"/>
            <p:cNvSpPr>
              <a:spLocks noChangeShapeType="1"/>
            </p:cNvSpPr>
            <p:nvPr/>
          </p:nvSpPr>
          <p:spPr bwMode="auto">
            <a:xfrm rot="10800000" flipH="1">
              <a:off x="2422" y="3313"/>
              <a:ext cx="37" cy="48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10" name="Line 117"/>
            <p:cNvSpPr>
              <a:spLocks noChangeShapeType="1"/>
            </p:cNvSpPr>
            <p:nvPr/>
          </p:nvSpPr>
          <p:spPr bwMode="auto">
            <a:xfrm rot="10800000" flipH="1" flipV="1">
              <a:off x="2464" y="3975"/>
              <a:ext cx="24" cy="65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11" name="Arc 118"/>
            <p:cNvSpPr/>
            <p:nvPr/>
          </p:nvSpPr>
          <p:spPr bwMode="auto">
            <a:xfrm rot="10800000">
              <a:off x="1165" y="3671"/>
              <a:ext cx="2296" cy="424"/>
            </a:xfrm>
            <a:custGeom>
              <a:avLst/>
              <a:gdLst>
                <a:gd name="T0" fmla="*/ 241 w 21918"/>
                <a:gd name="T1" fmla="*/ 8 h 21600"/>
                <a:gd name="T2" fmla="*/ 0 w 21918"/>
                <a:gd name="T3" fmla="*/ 5 h 21600"/>
                <a:gd name="T4" fmla="*/ 193 w 21918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18" h="21600" fill="none" extrusionOk="0">
                  <a:moveTo>
                    <a:pt x="21917" y="21158"/>
                  </a:moveTo>
                  <a:cubicBezTo>
                    <a:pt x="20488" y="21452"/>
                    <a:pt x="19032" y="21599"/>
                    <a:pt x="17573" y="21600"/>
                  </a:cubicBezTo>
                  <a:cubicBezTo>
                    <a:pt x="10599" y="21600"/>
                    <a:pt x="4055" y="18233"/>
                    <a:pt x="0" y="12559"/>
                  </a:cubicBezTo>
                </a:path>
                <a:path w="21918" h="21600" stroke="0" extrusionOk="0">
                  <a:moveTo>
                    <a:pt x="21917" y="21158"/>
                  </a:moveTo>
                  <a:cubicBezTo>
                    <a:pt x="20488" y="21452"/>
                    <a:pt x="19032" y="21599"/>
                    <a:pt x="17573" y="21600"/>
                  </a:cubicBezTo>
                  <a:cubicBezTo>
                    <a:pt x="10599" y="21600"/>
                    <a:pt x="4055" y="18233"/>
                    <a:pt x="0" y="12559"/>
                  </a:cubicBezTo>
                  <a:lnTo>
                    <a:pt x="17573" y="0"/>
                  </a:lnTo>
                  <a:lnTo>
                    <a:pt x="21917" y="21158"/>
                  </a:lnTo>
                  <a:close/>
                </a:path>
              </a:pathLst>
            </a:custGeom>
            <a:noFill/>
            <a:ln w="38100">
              <a:solidFill>
                <a:srgbClr val="00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12" name="Arc 119"/>
            <p:cNvSpPr/>
            <p:nvPr/>
          </p:nvSpPr>
          <p:spPr bwMode="auto">
            <a:xfrm rot="10800000">
              <a:off x="1313" y="3724"/>
              <a:ext cx="1445" cy="352"/>
            </a:xfrm>
            <a:custGeom>
              <a:avLst/>
              <a:gdLst>
                <a:gd name="T0" fmla="*/ 72 w 29097"/>
                <a:gd name="T1" fmla="*/ 5 h 21600"/>
                <a:gd name="T2" fmla="*/ 0 w 29097"/>
                <a:gd name="T3" fmla="*/ 0 h 21600"/>
                <a:gd name="T4" fmla="*/ 53 w 29097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9097" h="21600" fill="none" extrusionOk="0">
                  <a:moveTo>
                    <a:pt x="29096" y="20242"/>
                  </a:moveTo>
                  <a:cubicBezTo>
                    <a:pt x="26685" y="21140"/>
                    <a:pt x="24133" y="21599"/>
                    <a:pt x="21561" y="21600"/>
                  </a:cubicBezTo>
                  <a:cubicBezTo>
                    <a:pt x="10137" y="21600"/>
                    <a:pt x="689" y="12705"/>
                    <a:pt x="0" y="1302"/>
                  </a:cubicBezTo>
                </a:path>
                <a:path w="29097" h="21600" stroke="0" extrusionOk="0">
                  <a:moveTo>
                    <a:pt x="29096" y="20242"/>
                  </a:moveTo>
                  <a:cubicBezTo>
                    <a:pt x="26685" y="21140"/>
                    <a:pt x="24133" y="21599"/>
                    <a:pt x="21561" y="21600"/>
                  </a:cubicBezTo>
                  <a:cubicBezTo>
                    <a:pt x="10137" y="21600"/>
                    <a:pt x="689" y="12705"/>
                    <a:pt x="0" y="1302"/>
                  </a:cubicBezTo>
                  <a:lnTo>
                    <a:pt x="21561" y="0"/>
                  </a:lnTo>
                  <a:lnTo>
                    <a:pt x="29096" y="20242"/>
                  </a:lnTo>
                  <a:close/>
                </a:path>
              </a:pathLst>
            </a:custGeom>
            <a:noFill/>
            <a:ln w="38100">
              <a:solidFill>
                <a:srgbClr val="00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13" name="Arc 120"/>
            <p:cNvSpPr/>
            <p:nvPr/>
          </p:nvSpPr>
          <p:spPr bwMode="auto">
            <a:xfrm rot="10800000">
              <a:off x="1387" y="3732"/>
              <a:ext cx="1094" cy="314"/>
            </a:xfrm>
            <a:custGeom>
              <a:avLst/>
              <a:gdLst>
                <a:gd name="T0" fmla="*/ 45 w 26781"/>
                <a:gd name="T1" fmla="*/ 4 h 21600"/>
                <a:gd name="T2" fmla="*/ 0 w 26781"/>
                <a:gd name="T3" fmla="*/ 0 h 21600"/>
                <a:gd name="T4" fmla="*/ 36 w 26781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781" h="21600" fill="none" extrusionOk="0">
                  <a:moveTo>
                    <a:pt x="26781" y="20967"/>
                  </a:moveTo>
                  <a:cubicBezTo>
                    <a:pt x="25083" y="21387"/>
                    <a:pt x="23340" y="21599"/>
                    <a:pt x="21591" y="21600"/>
                  </a:cubicBezTo>
                  <a:cubicBezTo>
                    <a:pt x="9898" y="21600"/>
                    <a:pt x="329" y="12296"/>
                    <a:pt x="-1" y="609"/>
                  </a:cubicBezTo>
                </a:path>
                <a:path w="26781" h="21600" stroke="0" extrusionOk="0">
                  <a:moveTo>
                    <a:pt x="26781" y="20967"/>
                  </a:moveTo>
                  <a:cubicBezTo>
                    <a:pt x="25083" y="21387"/>
                    <a:pt x="23340" y="21599"/>
                    <a:pt x="21591" y="21600"/>
                  </a:cubicBezTo>
                  <a:cubicBezTo>
                    <a:pt x="9898" y="21600"/>
                    <a:pt x="329" y="12296"/>
                    <a:pt x="-1" y="609"/>
                  </a:cubicBezTo>
                  <a:lnTo>
                    <a:pt x="21591" y="0"/>
                  </a:lnTo>
                  <a:lnTo>
                    <a:pt x="26781" y="20967"/>
                  </a:lnTo>
                  <a:close/>
                </a:path>
              </a:pathLst>
            </a:custGeom>
            <a:noFill/>
            <a:ln w="38100">
              <a:solidFill>
                <a:srgbClr val="00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14" name="Arc 121"/>
            <p:cNvSpPr/>
            <p:nvPr/>
          </p:nvSpPr>
          <p:spPr bwMode="auto">
            <a:xfrm rot="10800000" flipV="1">
              <a:off x="1163" y="3195"/>
              <a:ext cx="2277" cy="448"/>
            </a:xfrm>
            <a:custGeom>
              <a:avLst/>
              <a:gdLst>
                <a:gd name="T0" fmla="*/ 239 w 21716"/>
                <a:gd name="T1" fmla="*/ 9 h 21600"/>
                <a:gd name="T2" fmla="*/ 0 w 21716"/>
                <a:gd name="T3" fmla="*/ 6 h 21600"/>
                <a:gd name="T4" fmla="*/ 191 w 21716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716" h="21600" fill="none" extrusionOk="0">
                  <a:moveTo>
                    <a:pt x="21716" y="21157"/>
                  </a:moveTo>
                  <a:cubicBezTo>
                    <a:pt x="20284" y="21451"/>
                    <a:pt x="18825" y="21599"/>
                    <a:pt x="17364" y="21600"/>
                  </a:cubicBezTo>
                  <a:cubicBezTo>
                    <a:pt x="10515" y="21600"/>
                    <a:pt x="4073" y="18352"/>
                    <a:pt x="-1" y="12847"/>
                  </a:cubicBezTo>
                </a:path>
                <a:path w="21716" h="21600" stroke="0" extrusionOk="0">
                  <a:moveTo>
                    <a:pt x="21716" y="21157"/>
                  </a:moveTo>
                  <a:cubicBezTo>
                    <a:pt x="20284" y="21451"/>
                    <a:pt x="18825" y="21599"/>
                    <a:pt x="17364" y="21600"/>
                  </a:cubicBezTo>
                  <a:cubicBezTo>
                    <a:pt x="10515" y="21600"/>
                    <a:pt x="4073" y="18352"/>
                    <a:pt x="-1" y="12847"/>
                  </a:cubicBezTo>
                  <a:lnTo>
                    <a:pt x="17364" y="0"/>
                  </a:lnTo>
                  <a:lnTo>
                    <a:pt x="21716" y="21157"/>
                  </a:lnTo>
                  <a:close/>
                </a:path>
              </a:pathLst>
            </a:custGeom>
            <a:noFill/>
            <a:ln w="38100">
              <a:solidFill>
                <a:srgbClr val="00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15" name="Arc 122"/>
            <p:cNvSpPr/>
            <p:nvPr/>
          </p:nvSpPr>
          <p:spPr bwMode="auto">
            <a:xfrm rot="10800000" flipV="1">
              <a:off x="1173" y="3223"/>
              <a:ext cx="1977" cy="406"/>
            </a:xfrm>
            <a:custGeom>
              <a:avLst/>
              <a:gdLst>
                <a:gd name="T0" fmla="*/ 149 w 26297"/>
                <a:gd name="T1" fmla="*/ 7 h 21600"/>
                <a:gd name="T2" fmla="*/ 0 w 26297"/>
                <a:gd name="T3" fmla="*/ 2 h 21600"/>
                <a:gd name="T4" fmla="*/ 118 w 26297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297" h="21600" fill="none" extrusionOk="0">
                  <a:moveTo>
                    <a:pt x="26297" y="20892"/>
                  </a:moveTo>
                  <a:cubicBezTo>
                    <a:pt x="24506" y="21362"/>
                    <a:pt x="22663" y="21599"/>
                    <a:pt x="20813" y="21600"/>
                  </a:cubicBezTo>
                  <a:cubicBezTo>
                    <a:pt x="11108" y="21600"/>
                    <a:pt x="2595" y="15128"/>
                    <a:pt x="0" y="5777"/>
                  </a:cubicBezTo>
                </a:path>
                <a:path w="26297" h="21600" stroke="0" extrusionOk="0">
                  <a:moveTo>
                    <a:pt x="26297" y="20892"/>
                  </a:moveTo>
                  <a:cubicBezTo>
                    <a:pt x="24506" y="21362"/>
                    <a:pt x="22663" y="21599"/>
                    <a:pt x="20813" y="21600"/>
                  </a:cubicBezTo>
                  <a:cubicBezTo>
                    <a:pt x="11108" y="21600"/>
                    <a:pt x="2595" y="15128"/>
                    <a:pt x="0" y="5777"/>
                  </a:cubicBezTo>
                  <a:lnTo>
                    <a:pt x="20813" y="0"/>
                  </a:lnTo>
                  <a:lnTo>
                    <a:pt x="26297" y="20892"/>
                  </a:lnTo>
                  <a:close/>
                </a:path>
              </a:pathLst>
            </a:custGeom>
            <a:noFill/>
            <a:ln w="38100">
              <a:solidFill>
                <a:srgbClr val="00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16" name="Arc 123"/>
            <p:cNvSpPr/>
            <p:nvPr/>
          </p:nvSpPr>
          <p:spPr bwMode="auto">
            <a:xfrm rot="10800000" flipV="1">
              <a:off x="1309" y="3231"/>
              <a:ext cx="1407" cy="362"/>
            </a:xfrm>
            <a:custGeom>
              <a:avLst/>
              <a:gdLst>
                <a:gd name="T0" fmla="*/ 69 w 28770"/>
                <a:gd name="T1" fmla="*/ 6 h 21600"/>
                <a:gd name="T2" fmla="*/ 0 w 28770"/>
                <a:gd name="T3" fmla="*/ 1 h 21600"/>
                <a:gd name="T4" fmla="*/ 51 w 2877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770" h="21600" fill="none" extrusionOk="0">
                  <a:moveTo>
                    <a:pt x="28770" y="20316"/>
                  </a:moveTo>
                  <a:cubicBezTo>
                    <a:pt x="26417" y="21165"/>
                    <a:pt x="23935" y="21599"/>
                    <a:pt x="21434" y="21600"/>
                  </a:cubicBezTo>
                  <a:cubicBezTo>
                    <a:pt x="10539" y="21600"/>
                    <a:pt x="1349" y="13486"/>
                    <a:pt x="0" y="2674"/>
                  </a:cubicBezTo>
                </a:path>
                <a:path w="28770" h="21600" stroke="0" extrusionOk="0">
                  <a:moveTo>
                    <a:pt x="28770" y="20316"/>
                  </a:moveTo>
                  <a:cubicBezTo>
                    <a:pt x="26417" y="21165"/>
                    <a:pt x="23935" y="21599"/>
                    <a:pt x="21434" y="21600"/>
                  </a:cubicBezTo>
                  <a:cubicBezTo>
                    <a:pt x="10539" y="21600"/>
                    <a:pt x="1349" y="13486"/>
                    <a:pt x="0" y="2674"/>
                  </a:cubicBezTo>
                  <a:lnTo>
                    <a:pt x="21434" y="0"/>
                  </a:lnTo>
                  <a:lnTo>
                    <a:pt x="28770" y="20316"/>
                  </a:lnTo>
                  <a:close/>
                </a:path>
              </a:pathLst>
            </a:custGeom>
            <a:noFill/>
            <a:ln w="38100">
              <a:solidFill>
                <a:srgbClr val="00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17" name="Arc 124"/>
            <p:cNvSpPr/>
            <p:nvPr/>
          </p:nvSpPr>
          <p:spPr bwMode="auto">
            <a:xfrm rot="10800000" flipV="1">
              <a:off x="1343" y="3261"/>
              <a:ext cx="1120" cy="322"/>
            </a:xfrm>
            <a:custGeom>
              <a:avLst/>
              <a:gdLst>
                <a:gd name="T0" fmla="*/ 50 w 25263"/>
                <a:gd name="T1" fmla="*/ 5 h 21600"/>
                <a:gd name="T2" fmla="*/ 0 w 25263"/>
                <a:gd name="T3" fmla="*/ 1 h 21600"/>
                <a:gd name="T4" fmla="*/ 42 w 25263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263" h="21600" fill="none" extrusionOk="0">
                  <a:moveTo>
                    <a:pt x="25263" y="21263"/>
                  </a:moveTo>
                  <a:cubicBezTo>
                    <a:pt x="24009" y="21487"/>
                    <a:pt x="22738" y="21599"/>
                    <a:pt x="21465" y="21600"/>
                  </a:cubicBezTo>
                  <a:cubicBezTo>
                    <a:pt x="10469" y="21600"/>
                    <a:pt x="1229" y="13340"/>
                    <a:pt x="0" y="2413"/>
                  </a:cubicBezTo>
                </a:path>
                <a:path w="25263" h="21600" stroke="0" extrusionOk="0">
                  <a:moveTo>
                    <a:pt x="25263" y="21263"/>
                  </a:moveTo>
                  <a:cubicBezTo>
                    <a:pt x="24009" y="21487"/>
                    <a:pt x="22738" y="21599"/>
                    <a:pt x="21465" y="21600"/>
                  </a:cubicBezTo>
                  <a:cubicBezTo>
                    <a:pt x="10469" y="21600"/>
                    <a:pt x="1229" y="13340"/>
                    <a:pt x="0" y="2413"/>
                  </a:cubicBezTo>
                  <a:lnTo>
                    <a:pt x="21465" y="0"/>
                  </a:lnTo>
                  <a:lnTo>
                    <a:pt x="25263" y="21263"/>
                  </a:lnTo>
                  <a:close/>
                </a:path>
              </a:pathLst>
            </a:custGeom>
            <a:noFill/>
            <a:ln w="38100">
              <a:solidFill>
                <a:srgbClr val="00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18" name="Line 125"/>
            <p:cNvSpPr>
              <a:spLocks noChangeShapeType="1"/>
            </p:cNvSpPr>
            <p:nvPr/>
          </p:nvSpPr>
          <p:spPr bwMode="auto">
            <a:xfrm rot="10800000">
              <a:off x="3017" y="4018"/>
              <a:ext cx="41" cy="38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 type="triangle" w="med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19" name="Line 126"/>
            <p:cNvSpPr>
              <a:spLocks noChangeShapeType="1"/>
            </p:cNvSpPr>
            <p:nvPr/>
          </p:nvSpPr>
          <p:spPr bwMode="auto">
            <a:xfrm rot="10800000">
              <a:off x="3131" y="3927"/>
              <a:ext cx="66" cy="24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20" name="Line 127"/>
            <p:cNvSpPr>
              <a:spLocks noChangeShapeType="1"/>
            </p:cNvSpPr>
            <p:nvPr/>
          </p:nvSpPr>
          <p:spPr bwMode="auto">
            <a:xfrm rot="10800000" flipV="1">
              <a:off x="2930" y="3652"/>
              <a:ext cx="803" cy="4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326208" name="Group 128"/>
          <p:cNvGrpSpPr/>
          <p:nvPr/>
        </p:nvGrpSpPr>
        <p:grpSpPr bwMode="auto">
          <a:xfrm>
            <a:off x="1809750" y="3694113"/>
            <a:ext cx="1882775" cy="301625"/>
            <a:chOff x="755" y="3544"/>
            <a:chExt cx="1299" cy="223"/>
          </a:xfrm>
        </p:grpSpPr>
        <p:sp>
          <p:nvSpPr>
            <p:cNvPr id="135197" name="AutoShape 129"/>
            <p:cNvSpPr>
              <a:spLocks noChangeArrowheads="1"/>
            </p:cNvSpPr>
            <p:nvPr/>
          </p:nvSpPr>
          <p:spPr bwMode="auto">
            <a:xfrm rot="10800000">
              <a:off x="1399" y="3545"/>
              <a:ext cx="655" cy="222"/>
            </a:xfrm>
            <a:prstGeom prst="cube">
              <a:avLst>
                <a:gd name="adj" fmla="val 7745"/>
              </a:avLst>
            </a:prstGeom>
            <a:solidFill>
              <a:srgbClr val="FF0000"/>
            </a:solidFill>
            <a:ln w="9525">
              <a:solidFill>
                <a:srgbClr val="006600"/>
              </a:solidFill>
              <a:miter lim="800000"/>
            </a:ln>
            <a:effectLst>
              <a:outerShdw dist="107763" dir="81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135198" name="AutoShape 130"/>
            <p:cNvSpPr>
              <a:spLocks noChangeArrowheads="1"/>
            </p:cNvSpPr>
            <p:nvPr/>
          </p:nvSpPr>
          <p:spPr bwMode="auto">
            <a:xfrm rot="10800000">
              <a:off x="755" y="3544"/>
              <a:ext cx="655" cy="222"/>
            </a:xfrm>
            <a:prstGeom prst="cube">
              <a:avLst>
                <a:gd name="adj" fmla="val 7380"/>
              </a:avLst>
            </a:prstGeom>
            <a:solidFill>
              <a:schemeClr val="bg2"/>
            </a:solidFill>
            <a:ln w="9525">
              <a:solidFill>
                <a:srgbClr val="006600"/>
              </a:solidFill>
              <a:miter lim="800000"/>
            </a:ln>
            <a:effectLst>
              <a:outerShdw dist="107763" dir="81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</p:grpSp>
      <p:sp>
        <p:nvSpPr>
          <p:cNvPr id="1326211" name="AutoShape 131"/>
          <p:cNvSpPr>
            <a:spLocks noChangeArrowheads="1"/>
          </p:cNvSpPr>
          <p:nvPr/>
        </p:nvSpPr>
        <p:spPr bwMode="auto">
          <a:xfrm rot="5400000">
            <a:off x="4117181" y="3251994"/>
            <a:ext cx="1431925" cy="1195388"/>
          </a:xfrm>
          <a:custGeom>
            <a:avLst/>
            <a:gdLst>
              <a:gd name="T0" fmla="*/ 47463209 w 21600"/>
              <a:gd name="T1" fmla="*/ 0 h 21600"/>
              <a:gd name="T2" fmla="*/ 1621655 w 21600"/>
              <a:gd name="T3" fmla="*/ 32939802 h 21600"/>
              <a:gd name="T4" fmla="*/ 47463209 w 21600"/>
              <a:gd name="T5" fmla="*/ 2260279 h 21600"/>
              <a:gd name="T6" fmla="*/ 93304697 w 21600"/>
              <a:gd name="T7" fmla="*/ 32939802 h 21600"/>
              <a:gd name="T8" fmla="*/ 0 60000 65536"/>
              <a:gd name="T9" fmla="*/ 0 60000 65536"/>
              <a:gd name="T10" fmla="*/ 0 60000 65536"/>
              <a:gd name="T11" fmla="*/ 0 60000 65536"/>
              <a:gd name="T12" fmla="*/ 436 w 21600"/>
              <a:gd name="T13" fmla="*/ 0 h 21600"/>
              <a:gd name="T14" fmla="*/ 21164 w 21600"/>
              <a:gd name="T15" fmla="*/ 1363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738" y="10757"/>
                </a:moveTo>
                <a:cubicBezTo>
                  <a:pt x="761" y="5216"/>
                  <a:pt x="5259" y="737"/>
                  <a:pt x="10800" y="738"/>
                </a:cubicBezTo>
                <a:cubicBezTo>
                  <a:pt x="16340" y="738"/>
                  <a:pt x="20838" y="5216"/>
                  <a:pt x="20861" y="10757"/>
                </a:cubicBezTo>
                <a:lnTo>
                  <a:pt x="21599" y="10753"/>
                </a:lnTo>
                <a:cubicBezTo>
                  <a:pt x="21574" y="4807"/>
                  <a:pt x="16746" y="-1"/>
                  <a:pt x="10799" y="0"/>
                </a:cubicBezTo>
                <a:cubicBezTo>
                  <a:pt x="4853" y="0"/>
                  <a:pt x="25" y="4807"/>
                  <a:pt x="0" y="10753"/>
                </a:cubicBezTo>
                <a:lnTo>
                  <a:pt x="738" y="10757"/>
                </a:lnTo>
                <a:close/>
              </a:path>
            </a:pathLst>
          </a:custGeom>
          <a:solidFill>
            <a:srgbClr val="FFFF00"/>
          </a:solidFill>
          <a:ln w="9525">
            <a:round/>
          </a:ln>
          <a:effectLst/>
          <a:scene3d>
            <a:camera prst="legacyObliqueTopRight">
              <a:rot lat="20999996" lon="3000000" rev="0"/>
            </a:camera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FF990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1326212" name="Group 132"/>
          <p:cNvGrpSpPr/>
          <p:nvPr/>
        </p:nvGrpSpPr>
        <p:grpSpPr bwMode="auto">
          <a:xfrm>
            <a:off x="4170363" y="3352800"/>
            <a:ext cx="1309687" cy="738188"/>
            <a:chOff x="2041" y="3272"/>
            <a:chExt cx="825" cy="465"/>
          </a:xfrm>
        </p:grpSpPr>
        <p:sp>
          <p:nvSpPr>
            <p:cNvPr id="135195" name="Arc 133"/>
            <p:cNvSpPr/>
            <p:nvPr/>
          </p:nvSpPr>
          <p:spPr bwMode="auto">
            <a:xfrm>
              <a:off x="2041" y="3437"/>
              <a:ext cx="626" cy="300"/>
            </a:xfrm>
            <a:custGeom>
              <a:avLst/>
              <a:gdLst>
                <a:gd name="T0" fmla="*/ 18 w 21600"/>
                <a:gd name="T1" fmla="*/ 0 h 5800"/>
                <a:gd name="T2" fmla="*/ 18 w 21600"/>
                <a:gd name="T3" fmla="*/ 16 h 5800"/>
                <a:gd name="T4" fmla="*/ 0 w 21600"/>
                <a:gd name="T5" fmla="*/ 5 h 58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5800" fill="none" extrusionOk="0">
                  <a:moveTo>
                    <a:pt x="21509" y="0"/>
                  </a:moveTo>
                  <a:cubicBezTo>
                    <a:pt x="21569" y="656"/>
                    <a:pt x="21600" y="1315"/>
                    <a:pt x="21600" y="1975"/>
                  </a:cubicBezTo>
                  <a:cubicBezTo>
                    <a:pt x="21600" y="3257"/>
                    <a:pt x="21485" y="4537"/>
                    <a:pt x="21258" y="5799"/>
                  </a:cubicBezTo>
                </a:path>
                <a:path w="21600" h="5800" stroke="0" extrusionOk="0">
                  <a:moveTo>
                    <a:pt x="21509" y="0"/>
                  </a:moveTo>
                  <a:cubicBezTo>
                    <a:pt x="21569" y="656"/>
                    <a:pt x="21600" y="1315"/>
                    <a:pt x="21600" y="1975"/>
                  </a:cubicBezTo>
                  <a:cubicBezTo>
                    <a:pt x="21600" y="3257"/>
                    <a:pt x="21485" y="4537"/>
                    <a:pt x="21258" y="5799"/>
                  </a:cubicBezTo>
                  <a:lnTo>
                    <a:pt x="0" y="1975"/>
                  </a:lnTo>
                  <a:lnTo>
                    <a:pt x="21509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196" name="Text Box 134"/>
            <p:cNvSpPr txBox="1">
              <a:spLocks noChangeArrowheads="1"/>
            </p:cNvSpPr>
            <p:nvPr/>
          </p:nvSpPr>
          <p:spPr bwMode="auto">
            <a:xfrm>
              <a:off x="2688" y="3272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solidFill>
                    <a:srgbClr val="FF0000"/>
                  </a:solidFill>
                </a:rPr>
                <a:t>i</a:t>
              </a:r>
              <a:endParaRPr lang="en-US" altLang="zh-CN" sz="2800" b="1" i="1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75"/>
                                        <p:tgtEl>
                                          <p:spTgt spid="132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32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32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32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26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261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0" fill="hold"/>
                                        <p:tgtEl>
                                          <p:spTgt spid="1326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0" fill="hold"/>
                                        <p:tgtEl>
                                          <p:spTgt spid="1326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0"/>
                            </p:stCondLst>
                            <p:childTnLst>
                              <p:par>
                                <p:cTn id="4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1326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2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326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1326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500"/>
                                        <p:tgtEl>
                                          <p:spTgt spid="132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0" dur="500"/>
                                        <p:tgtEl>
                                          <p:spTgt spid="132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2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326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3" dur="500"/>
                                        <p:tgtEl>
                                          <p:spTgt spid="132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7" dur="500"/>
                                        <p:tgtEl>
                                          <p:spTgt spid="132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1" dur="500"/>
                                        <p:tgtEl>
                                          <p:spTgt spid="132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26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26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326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326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6082" grpId="0" autoUpdateAnimBg="0"/>
      <p:bldP spid="1326083" grpId="0" animBg="1"/>
      <p:bldP spid="1326085" grpId="0" animBg="1"/>
      <p:bldP spid="1326120" grpId="0" animBg="1"/>
      <p:bldP spid="1326121" grpId="0" animBg="1"/>
      <p:bldP spid="1326124" grpId="0" animBg="1"/>
      <p:bldP spid="1326125" grpId="0" animBg="1"/>
      <p:bldP spid="1326126" grpId="0" animBg="1"/>
      <p:bldP spid="1326127" grpId="0" animBg="1"/>
      <p:bldP spid="1326128" grpId="0" animBg="1"/>
      <p:bldP spid="1326129" grpId="0" animBg="1"/>
      <p:bldP spid="1326130" grpId="0" autoUpdateAnimBg="0"/>
      <p:bldP spid="1326184" grpId="0" animBg="1"/>
      <p:bldP spid="13262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7106" name="Object 2"/>
          <p:cNvGraphicFramePr>
            <a:graphicFrameLocks noChangeAspect="1"/>
          </p:cNvGraphicFramePr>
          <p:nvPr/>
        </p:nvGraphicFramePr>
        <p:xfrm>
          <a:off x="1907704" y="1516460"/>
          <a:ext cx="1519237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Equation" r:id="rId1" imgW="1574800" imgH="774700" progId="Equation.DSMT4">
                  <p:embed/>
                </p:oleObj>
              </mc:Choice>
              <mc:Fallback>
                <p:oleObj name="Equation" r:id="rId1" imgW="1574800" imgH="774700" progId="Equation.DSMT4">
                  <p:embed/>
                  <p:pic>
                    <p:nvPicPr>
                      <p:cNvPr id="0" name="图片 3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516460"/>
                        <a:ext cx="1519237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7107" name="Text Box 3"/>
          <p:cNvSpPr txBox="1">
            <a:spLocks noChangeArrowheads="1"/>
          </p:cNvSpPr>
          <p:nvPr/>
        </p:nvSpPr>
        <p:spPr bwMode="auto">
          <a:xfrm>
            <a:off x="2054225" y="5213350"/>
            <a:ext cx="5181600" cy="5476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>
                <a:solidFill>
                  <a:srgbClr val="000000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2800" b="1" i="1" baseline="-25000">
                <a:solidFill>
                  <a:srgbClr val="000000"/>
                </a:solidFill>
                <a:sym typeface="Symbol" panose="05050102010706020507" pitchFamily="18" charset="2"/>
              </a:rPr>
              <a:t>i </a:t>
            </a: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为回路中载流子提供能量！</a:t>
            </a:r>
            <a:endParaRPr lang="zh-CN" altLang="en-US" sz="2800" b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1327108" name="Rectangle 4"/>
          <p:cNvSpPr>
            <a:spLocks noChangeArrowheads="1"/>
          </p:cNvSpPr>
          <p:nvPr/>
        </p:nvSpPr>
        <p:spPr bwMode="auto">
          <a:xfrm>
            <a:off x="1162000" y="836712"/>
            <a:ext cx="701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电磁感应：产生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感应电动势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  <p:graphicFrame>
        <p:nvGraphicFramePr>
          <p:cNvPr id="1327109" name="Object 5"/>
          <p:cNvGraphicFramePr>
            <a:graphicFrameLocks noChangeAspect="1"/>
          </p:cNvGraphicFramePr>
          <p:nvPr/>
        </p:nvGraphicFramePr>
        <p:xfrm>
          <a:off x="3263900" y="4319588"/>
          <a:ext cx="2544763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Equation" r:id="rId3" imgW="2705100" imgH="787400" progId="Equation.DSMT4">
                  <p:embed/>
                </p:oleObj>
              </mc:Choice>
              <mc:Fallback>
                <p:oleObj name="Equation" r:id="rId3" imgW="2705100" imgH="787400" progId="Equation.DSMT4">
                  <p:embed/>
                  <p:pic>
                    <p:nvPicPr>
                      <p:cNvPr id="0" name="图片 3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4319588"/>
                        <a:ext cx="2544763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7110" name="Text Box 6"/>
          <p:cNvSpPr txBox="1">
            <a:spLocks noChangeArrowheads="1"/>
          </p:cNvSpPr>
          <p:nvPr/>
        </p:nvSpPr>
        <p:spPr bwMode="auto">
          <a:xfrm>
            <a:off x="4355677" y="1628800"/>
            <a:ext cx="3600699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法拉第电磁感应定律</a:t>
            </a:r>
            <a:endParaRPr lang="zh-CN" altLang="en-US" sz="2800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1327111" name="Rectangle 7"/>
          <p:cNvSpPr>
            <a:spLocks noChangeArrowheads="1"/>
          </p:cNvSpPr>
          <p:nvPr/>
        </p:nvSpPr>
        <p:spPr bwMode="auto">
          <a:xfrm>
            <a:off x="1811288" y="1435100"/>
            <a:ext cx="1752600" cy="914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327112" name="AutoShape 8"/>
          <p:cNvSpPr>
            <a:spLocks noChangeArrowheads="1"/>
          </p:cNvSpPr>
          <p:nvPr/>
        </p:nvSpPr>
        <p:spPr bwMode="auto">
          <a:xfrm>
            <a:off x="3707705" y="1815803"/>
            <a:ext cx="576263" cy="173037"/>
          </a:xfrm>
          <a:prstGeom prst="rightArrow">
            <a:avLst>
              <a:gd name="adj1" fmla="val 50000"/>
              <a:gd name="adj2" fmla="val 8325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327113" name="Text Box 9"/>
          <p:cNvSpPr txBox="1">
            <a:spLocks noChangeArrowheads="1"/>
          </p:cNvSpPr>
          <p:nvPr/>
        </p:nvSpPr>
        <p:spPr bwMode="auto">
          <a:xfrm>
            <a:off x="1115616" y="2477839"/>
            <a:ext cx="511256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其中</a:t>
            </a:r>
            <a:r>
              <a:rPr lang="zh-CN" altLang="en-US" sz="2800" b="1" i="1" dirty="0" smtClean="0">
                <a:solidFill>
                  <a:srgbClr val="000000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2800" b="1" i="1" baseline="-25000" dirty="0" err="1" smtClean="0">
                <a:solidFill>
                  <a:srgbClr val="000000"/>
                </a:solidFill>
                <a:sym typeface="Symbol" panose="05050102010706020507" pitchFamily="18" charset="2"/>
              </a:rPr>
              <a:t>i</a:t>
            </a:r>
            <a:r>
              <a:rPr lang="en-US" altLang="zh-CN" sz="2800" b="1" i="1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sym typeface="Symbol" panose="05050102010706020507" pitchFamily="18" charset="2"/>
              </a:rPr>
              <a:t>为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回路中的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感应电动势</a:t>
            </a:r>
            <a:endParaRPr lang="zh-CN" altLang="en-US" sz="2800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327114" name="Text Box 10"/>
          <p:cNvSpPr txBox="1">
            <a:spLocks noChangeArrowheads="1"/>
          </p:cNvSpPr>
          <p:nvPr/>
        </p:nvSpPr>
        <p:spPr bwMode="auto">
          <a:xfrm>
            <a:off x="683568" y="260648"/>
            <a:ext cx="4319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电磁感应定律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27115" name="Text Box 11"/>
          <p:cNvSpPr txBox="1">
            <a:spLocks noChangeArrowheads="1"/>
          </p:cNvSpPr>
          <p:nvPr/>
        </p:nvSpPr>
        <p:spPr bwMode="auto">
          <a:xfrm>
            <a:off x="1115616" y="3789363"/>
            <a:ext cx="48244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回路中的感应电流：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1327116" name="Object 12"/>
          <p:cNvGraphicFramePr>
            <a:graphicFrameLocks noChangeAspect="1"/>
          </p:cNvGraphicFramePr>
          <p:nvPr/>
        </p:nvGraphicFramePr>
        <p:xfrm>
          <a:off x="1475656" y="3144838"/>
          <a:ext cx="1619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Equation" r:id="rId5" imgW="2222500" imgH="698500" progId="Equation.DSMT4">
                  <p:embed/>
                </p:oleObj>
              </mc:Choice>
              <mc:Fallback>
                <p:oleObj name="Equation" r:id="rId5" imgW="2222500" imgH="698500" progId="Equation.DSMT4">
                  <p:embed/>
                  <p:pic>
                    <p:nvPicPr>
                      <p:cNvPr id="0" name="图片 3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144838"/>
                        <a:ext cx="16192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7117" name="Object 13"/>
          <p:cNvGraphicFramePr>
            <a:graphicFrameLocks noChangeAspect="1"/>
          </p:cNvGraphicFramePr>
          <p:nvPr/>
        </p:nvGraphicFramePr>
        <p:xfrm>
          <a:off x="3166864" y="3117850"/>
          <a:ext cx="19812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Equation" r:id="rId7" imgW="2501900" imgH="685800" progId="Equation.DSMT4">
                  <p:embed/>
                </p:oleObj>
              </mc:Choice>
              <mc:Fallback>
                <p:oleObj name="Equation" r:id="rId7" imgW="2501900" imgH="685800" progId="Equation.DSMT4">
                  <p:embed/>
                  <p:pic>
                    <p:nvPicPr>
                      <p:cNvPr id="0" name="图片 3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6864" y="3117850"/>
                        <a:ext cx="198120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7118" name="Text Box 14"/>
          <p:cNvSpPr txBox="1">
            <a:spLocks noChangeArrowheads="1"/>
          </p:cNvSpPr>
          <p:nvPr/>
        </p:nvSpPr>
        <p:spPr bwMode="auto">
          <a:xfrm>
            <a:off x="5094932" y="3125911"/>
            <a:ext cx="3365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（回路的磁通量）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1327119" name="Rectangle 15"/>
          <p:cNvSpPr>
            <a:spLocks noChangeArrowheads="1"/>
          </p:cNvSpPr>
          <p:nvPr/>
        </p:nvSpPr>
        <p:spPr bwMode="auto">
          <a:xfrm>
            <a:off x="1223963" y="5970588"/>
            <a:ext cx="6661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</a:rPr>
              <a:t>“–”</a:t>
            </a:r>
            <a:r>
              <a:rPr lang="zh-CN" altLang="en-US" sz="2800" b="1">
                <a:solidFill>
                  <a:srgbClr val="000000"/>
                </a:solidFill>
              </a:rPr>
              <a:t>表示感应电动势的方向：磁通减少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75"/>
                                        <p:tgtEl>
                                          <p:spTgt spid="132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75"/>
                                        <p:tgtEl>
                                          <p:spTgt spid="132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32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32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27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27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27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27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327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1327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327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327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75"/>
                                        <p:tgtEl>
                                          <p:spTgt spid="132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132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132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2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75"/>
                                        <p:tgtEl>
                                          <p:spTgt spid="132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75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32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175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75"/>
                                        <p:tgtEl>
                                          <p:spTgt spid="132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32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7107" grpId="0" animBg="1" autoUpdateAnimBg="0"/>
      <p:bldP spid="1327108" grpId="0" autoUpdateAnimBg="0"/>
      <p:bldP spid="1327110" grpId="0" autoUpdateAnimBg="0"/>
      <p:bldP spid="1327111" grpId="0" animBg="1"/>
      <p:bldP spid="1327112" grpId="0" animBg="1"/>
      <p:bldP spid="1327113" grpId="0" autoUpdateAnimBg="0"/>
      <p:bldP spid="1327114" grpId="0" autoUpdateAnimBg="0"/>
      <p:bldP spid="1327115" grpId="0" autoUpdateAnimBg="0"/>
      <p:bldP spid="1327118" grpId="0"/>
      <p:bldP spid="13271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130" name="Rectangle 2"/>
          <p:cNvSpPr>
            <a:spLocks noChangeArrowheads="1"/>
          </p:cNvSpPr>
          <p:nvPr/>
        </p:nvSpPr>
        <p:spPr bwMode="auto">
          <a:xfrm>
            <a:off x="4960938" y="3470275"/>
            <a:ext cx="3911600" cy="3111500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328131" name="Rectangle 3"/>
          <p:cNvSpPr>
            <a:spLocks noChangeArrowheads="1"/>
          </p:cNvSpPr>
          <p:nvPr/>
        </p:nvSpPr>
        <p:spPr bwMode="auto">
          <a:xfrm>
            <a:off x="350838" y="3497263"/>
            <a:ext cx="3911600" cy="3074987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328132" name="Rectangle 4"/>
          <p:cNvSpPr>
            <a:spLocks noChangeArrowheads="1"/>
          </p:cNvSpPr>
          <p:nvPr/>
        </p:nvSpPr>
        <p:spPr bwMode="auto">
          <a:xfrm>
            <a:off x="4940300" y="266700"/>
            <a:ext cx="3911600" cy="2879725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328133" name="Rectangle 5"/>
          <p:cNvSpPr>
            <a:spLocks noChangeArrowheads="1"/>
          </p:cNvSpPr>
          <p:nvPr/>
        </p:nvSpPr>
        <p:spPr bwMode="auto">
          <a:xfrm>
            <a:off x="347663" y="236538"/>
            <a:ext cx="3911600" cy="2879725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grpSp>
        <p:nvGrpSpPr>
          <p:cNvPr id="1328134" name="Group 6"/>
          <p:cNvGrpSpPr/>
          <p:nvPr/>
        </p:nvGrpSpPr>
        <p:grpSpPr bwMode="auto">
          <a:xfrm>
            <a:off x="5111750" y="3343275"/>
            <a:ext cx="2327275" cy="2495550"/>
            <a:chOff x="3724" y="2090"/>
            <a:chExt cx="1589" cy="1572"/>
          </a:xfrm>
        </p:grpSpPr>
        <p:sp>
          <p:nvSpPr>
            <p:cNvPr id="137314" name="Arc 7"/>
            <p:cNvSpPr/>
            <p:nvPr/>
          </p:nvSpPr>
          <p:spPr bwMode="auto">
            <a:xfrm flipH="1" flipV="1">
              <a:off x="4844" y="3070"/>
              <a:ext cx="364" cy="368"/>
            </a:xfrm>
            <a:custGeom>
              <a:avLst/>
              <a:gdLst>
                <a:gd name="T0" fmla="*/ 0 w 21600"/>
                <a:gd name="T1" fmla="*/ 0 h 21600"/>
                <a:gd name="T2" fmla="*/ 6 w 21600"/>
                <a:gd name="T3" fmla="*/ 6 h 21600"/>
                <a:gd name="T4" fmla="*/ 0 w 21600"/>
                <a:gd name="T5" fmla="*/ 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7315" name="Oval 8"/>
            <p:cNvSpPr>
              <a:spLocks noChangeArrowheads="1"/>
            </p:cNvSpPr>
            <p:nvPr/>
          </p:nvSpPr>
          <p:spPr bwMode="auto">
            <a:xfrm>
              <a:off x="3745" y="2679"/>
              <a:ext cx="1395" cy="442"/>
            </a:xfrm>
            <a:prstGeom prst="ellipse">
              <a:avLst/>
            </a:prstGeom>
            <a:noFill/>
            <a:ln w="28575">
              <a:solidFill>
                <a:srgbClr val="00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137316" name="Freeform 9"/>
            <p:cNvSpPr/>
            <p:nvPr/>
          </p:nvSpPr>
          <p:spPr bwMode="auto">
            <a:xfrm>
              <a:off x="4358" y="2942"/>
              <a:ext cx="238" cy="38"/>
            </a:xfrm>
            <a:custGeom>
              <a:avLst/>
              <a:gdLst>
                <a:gd name="T0" fmla="*/ 0 w 238"/>
                <a:gd name="T1" fmla="*/ 3 h 38"/>
                <a:gd name="T2" fmla="*/ 39 w 238"/>
                <a:gd name="T3" fmla="*/ 21 h 38"/>
                <a:gd name="T4" fmla="*/ 39 w 238"/>
                <a:gd name="T5" fmla="*/ 21 h 38"/>
                <a:gd name="T6" fmla="*/ 64 w 238"/>
                <a:gd name="T7" fmla="*/ 29 h 38"/>
                <a:gd name="T8" fmla="*/ 64 w 238"/>
                <a:gd name="T9" fmla="*/ 29 h 38"/>
                <a:gd name="T10" fmla="*/ 144 w 238"/>
                <a:gd name="T11" fmla="*/ 33 h 38"/>
                <a:gd name="T12" fmla="*/ 238 w 238"/>
                <a:gd name="T13" fmla="*/ 0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38">
                  <a:moveTo>
                    <a:pt x="0" y="3"/>
                  </a:moveTo>
                  <a:cubicBezTo>
                    <a:pt x="6" y="6"/>
                    <a:pt x="33" y="18"/>
                    <a:pt x="39" y="21"/>
                  </a:cubicBezTo>
                  <a:cubicBezTo>
                    <a:pt x="45" y="24"/>
                    <a:pt x="35" y="20"/>
                    <a:pt x="39" y="21"/>
                  </a:cubicBezTo>
                  <a:cubicBezTo>
                    <a:pt x="43" y="22"/>
                    <a:pt x="60" y="28"/>
                    <a:pt x="64" y="29"/>
                  </a:cubicBezTo>
                  <a:cubicBezTo>
                    <a:pt x="68" y="30"/>
                    <a:pt x="51" y="28"/>
                    <a:pt x="64" y="29"/>
                  </a:cubicBezTo>
                  <a:cubicBezTo>
                    <a:pt x="77" y="30"/>
                    <a:pt x="115" y="38"/>
                    <a:pt x="144" y="33"/>
                  </a:cubicBezTo>
                  <a:cubicBezTo>
                    <a:pt x="173" y="28"/>
                    <a:pt x="219" y="7"/>
                    <a:pt x="238" y="0"/>
                  </a:cubicBezTo>
                </a:path>
              </a:pathLst>
            </a:custGeom>
            <a:noFill/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7317" name="Line 10"/>
            <p:cNvSpPr>
              <a:spLocks noChangeShapeType="1"/>
            </p:cNvSpPr>
            <p:nvPr/>
          </p:nvSpPr>
          <p:spPr bwMode="auto">
            <a:xfrm flipV="1">
              <a:off x="4471" y="2320"/>
              <a:ext cx="0" cy="58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137318" name="Object 11"/>
            <p:cNvGraphicFramePr>
              <a:graphicFrameLocks noChangeAspect="1"/>
            </p:cNvGraphicFramePr>
            <p:nvPr/>
          </p:nvGraphicFramePr>
          <p:xfrm>
            <a:off x="4400" y="2090"/>
            <a:ext cx="172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64" name="公式" r:id="rId1" imgW="266700" imgH="342900" progId="Equation.3">
                    <p:embed/>
                  </p:oleObj>
                </mc:Choice>
                <mc:Fallback>
                  <p:oleObj name="公式" r:id="rId1" imgW="266700" imgH="342900" progId="Equation.3">
                    <p:embed/>
                    <p:pic>
                      <p:nvPicPr>
                        <p:cNvPr id="0" name="图片 166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0" y="2090"/>
                          <a:ext cx="172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319" name="Object 12"/>
            <p:cNvGraphicFramePr>
              <a:graphicFrameLocks noChangeAspect="1"/>
            </p:cNvGraphicFramePr>
            <p:nvPr/>
          </p:nvGraphicFramePr>
          <p:xfrm>
            <a:off x="4986" y="2457"/>
            <a:ext cx="194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65" name="公式" r:id="rId3" imgW="330200" imgH="393700" progId="Equation.3">
                    <p:embed/>
                  </p:oleObj>
                </mc:Choice>
                <mc:Fallback>
                  <p:oleObj name="公式" r:id="rId3" imgW="330200" imgH="393700" progId="Equation.3">
                    <p:embed/>
                    <p:pic>
                      <p:nvPicPr>
                        <p:cNvPr id="0" name="图片 166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6" y="2457"/>
                          <a:ext cx="194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7320" name="Arc 13"/>
            <p:cNvSpPr/>
            <p:nvPr/>
          </p:nvSpPr>
          <p:spPr bwMode="auto">
            <a:xfrm flipV="1">
              <a:off x="3724" y="3086"/>
              <a:ext cx="364" cy="368"/>
            </a:xfrm>
            <a:custGeom>
              <a:avLst/>
              <a:gdLst>
                <a:gd name="T0" fmla="*/ 0 w 21600"/>
                <a:gd name="T1" fmla="*/ 0 h 21600"/>
                <a:gd name="T2" fmla="*/ 6 w 21600"/>
                <a:gd name="T3" fmla="*/ 6 h 21600"/>
                <a:gd name="T4" fmla="*/ 0 w 21600"/>
                <a:gd name="T5" fmla="*/ 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7321" name="Arc 14"/>
            <p:cNvSpPr/>
            <p:nvPr/>
          </p:nvSpPr>
          <p:spPr bwMode="auto">
            <a:xfrm flipH="1" flipV="1">
              <a:off x="4661" y="3102"/>
              <a:ext cx="214" cy="560"/>
            </a:xfrm>
            <a:custGeom>
              <a:avLst/>
              <a:gdLst>
                <a:gd name="T0" fmla="*/ 1 w 21600"/>
                <a:gd name="T1" fmla="*/ 0 h 20319"/>
                <a:gd name="T2" fmla="*/ 2 w 21600"/>
                <a:gd name="T3" fmla="*/ 15 h 20319"/>
                <a:gd name="T4" fmla="*/ 0 w 21600"/>
                <a:gd name="T5" fmla="*/ 15 h 203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0319" fill="none" extrusionOk="0">
                  <a:moveTo>
                    <a:pt x="7327" y="-1"/>
                  </a:moveTo>
                  <a:cubicBezTo>
                    <a:pt x="15891" y="3088"/>
                    <a:pt x="21600" y="11214"/>
                    <a:pt x="21600" y="20319"/>
                  </a:cubicBezTo>
                </a:path>
                <a:path w="21600" h="20319" stroke="0" extrusionOk="0">
                  <a:moveTo>
                    <a:pt x="7327" y="-1"/>
                  </a:moveTo>
                  <a:cubicBezTo>
                    <a:pt x="15891" y="3088"/>
                    <a:pt x="21600" y="11214"/>
                    <a:pt x="21600" y="20319"/>
                  </a:cubicBezTo>
                  <a:lnTo>
                    <a:pt x="0" y="20319"/>
                  </a:lnTo>
                  <a:lnTo>
                    <a:pt x="7327" y="-1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7322" name="Arc 15"/>
            <p:cNvSpPr/>
            <p:nvPr/>
          </p:nvSpPr>
          <p:spPr bwMode="auto">
            <a:xfrm flipV="1">
              <a:off x="4052" y="3102"/>
              <a:ext cx="214" cy="560"/>
            </a:xfrm>
            <a:custGeom>
              <a:avLst/>
              <a:gdLst>
                <a:gd name="T0" fmla="*/ 1 w 21600"/>
                <a:gd name="T1" fmla="*/ 0 h 20319"/>
                <a:gd name="T2" fmla="*/ 2 w 21600"/>
                <a:gd name="T3" fmla="*/ 15 h 20319"/>
                <a:gd name="T4" fmla="*/ 0 w 21600"/>
                <a:gd name="T5" fmla="*/ 15 h 203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0319" fill="none" extrusionOk="0">
                  <a:moveTo>
                    <a:pt x="7327" y="-1"/>
                  </a:moveTo>
                  <a:cubicBezTo>
                    <a:pt x="15891" y="3088"/>
                    <a:pt x="21600" y="11214"/>
                    <a:pt x="21600" y="20319"/>
                  </a:cubicBezTo>
                </a:path>
                <a:path w="21600" h="20319" stroke="0" extrusionOk="0">
                  <a:moveTo>
                    <a:pt x="7327" y="-1"/>
                  </a:moveTo>
                  <a:cubicBezTo>
                    <a:pt x="15891" y="3088"/>
                    <a:pt x="21600" y="11214"/>
                    <a:pt x="21600" y="20319"/>
                  </a:cubicBezTo>
                  <a:lnTo>
                    <a:pt x="0" y="20319"/>
                  </a:lnTo>
                  <a:lnTo>
                    <a:pt x="7327" y="-1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7323" name="Arc 16"/>
            <p:cNvSpPr/>
            <p:nvPr/>
          </p:nvSpPr>
          <p:spPr bwMode="auto">
            <a:xfrm rot="366777" flipH="1" flipV="1">
              <a:off x="4833" y="2583"/>
              <a:ext cx="214" cy="306"/>
            </a:xfrm>
            <a:custGeom>
              <a:avLst/>
              <a:gdLst>
                <a:gd name="T0" fmla="*/ 2 w 21600"/>
                <a:gd name="T1" fmla="*/ 0 h 10248"/>
                <a:gd name="T2" fmla="*/ 2 w 21600"/>
                <a:gd name="T3" fmla="*/ 9 h 10248"/>
                <a:gd name="T4" fmla="*/ 0 w 21600"/>
                <a:gd name="T5" fmla="*/ 7 h 102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0248" fill="none" extrusionOk="0">
                  <a:moveTo>
                    <a:pt x="19984" y="0"/>
                  </a:moveTo>
                  <a:cubicBezTo>
                    <a:pt x="21051" y="2600"/>
                    <a:pt x="21600" y="5384"/>
                    <a:pt x="21600" y="8196"/>
                  </a:cubicBezTo>
                  <a:cubicBezTo>
                    <a:pt x="21600" y="8881"/>
                    <a:pt x="21567" y="9565"/>
                    <a:pt x="21502" y="10248"/>
                  </a:cubicBezTo>
                </a:path>
                <a:path w="21600" h="10248" stroke="0" extrusionOk="0">
                  <a:moveTo>
                    <a:pt x="19984" y="0"/>
                  </a:moveTo>
                  <a:cubicBezTo>
                    <a:pt x="21051" y="2600"/>
                    <a:pt x="21600" y="5384"/>
                    <a:pt x="21600" y="8196"/>
                  </a:cubicBezTo>
                  <a:cubicBezTo>
                    <a:pt x="21600" y="8881"/>
                    <a:pt x="21567" y="9565"/>
                    <a:pt x="21502" y="10248"/>
                  </a:cubicBezTo>
                  <a:lnTo>
                    <a:pt x="0" y="8196"/>
                  </a:lnTo>
                  <a:lnTo>
                    <a:pt x="19984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7324" name="Arc 17"/>
            <p:cNvSpPr/>
            <p:nvPr/>
          </p:nvSpPr>
          <p:spPr bwMode="auto">
            <a:xfrm rot="21356721" flipV="1">
              <a:off x="3893" y="2548"/>
              <a:ext cx="214" cy="326"/>
            </a:xfrm>
            <a:custGeom>
              <a:avLst/>
              <a:gdLst>
                <a:gd name="T0" fmla="*/ 2 w 21599"/>
                <a:gd name="T1" fmla="*/ 0 h 8196"/>
                <a:gd name="T2" fmla="*/ 2 w 21599"/>
                <a:gd name="T3" fmla="*/ 13 h 8196"/>
                <a:gd name="T4" fmla="*/ 0 w 21599"/>
                <a:gd name="T5" fmla="*/ 13 h 81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99" h="8196" fill="none" extrusionOk="0">
                  <a:moveTo>
                    <a:pt x="19984" y="0"/>
                  </a:moveTo>
                  <a:cubicBezTo>
                    <a:pt x="21019" y="2524"/>
                    <a:pt x="21567" y="5221"/>
                    <a:pt x="21598" y="7949"/>
                  </a:cubicBezTo>
                </a:path>
                <a:path w="21599" h="8196" stroke="0" extrusionOk="0">
                  <a:moveTo>
                    <a:pt x="19984" y="0"/>
                  </a:moveTo>
                  <a:cubicBezTo>
                    <a:pt x="21019" y="2524"/>
                    <a:pt x="21567" y="5221"/>
                    <a:pt x="21598" y="7949"/>
                  </a:cubicBezTo>
                  <a:lnTo>
                    <a:pt x="0" y="8196"/>
                  </a:lnTo>
                  <a:lnTo>
                    <a:pt x="19984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7325" name="Arc 18"/>
            <p:cNvSpPr/>
            <p:nvPr/>
          </p:nvSpPr>
          <p:spPr bwMode="auto">
            <a:xfrm rot="579836" flipH="1" flipV="1">
              <a:off x="4683" y="2480"/>
              <a:ext cx="198" cy="328"/>
            </a:xfrm>
            <a:custGeom>
              <a:avLst/>
              <a:gdLst>
                <a:gd name="T0" fmla="*/ 2 w 21575"/>
                <a:gd name="T1" fmla="*/ 0 h 8196"/>
                <a:gd name="T2" fmla="*/ 2 w 21575"/>
                <a:gd name="T3" fmla="*/ 11 h 8196"/>
                <a:gd name="T4" fmla="*/ 0 w 21575"/>
                <a:gd name="T5" fmla="*/ 13 h 81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75" h="8196" fill="none" extrusionOk="0">
                  <a:moveTo>
                    <a:pt x="19984" y="0"/>
                  </a:moveTo>
                  <a:cubicBezTo>
                    <a:pt x="20918" y="2278"/>
                    <a:pt x="21456" y="4699"/>
                    <a:pt x="21575" y="7158"/>
                  </a:cubicBezTo>
                </a:path>
                <a:path w="21575" h="8196" stroke="0" extrusionOk="0">
                  <a:moveTo>
                    <a:pt x="19984" y="0"/>
                  </a:moveTo>
                  <a:cubicBezTo>
                    <a:pt x="20918" y="2278"/>
                    <a:pt x="21456" y="4699"/>
                    <a:pt x="21575" y="7158"/>
                  </a:cubicBezTo>
                  <a:lnTo>
                    <a:pt x="0" y="8196"/>
                  </a:lnTo>
                  <a:lnTo>
                    <a:pt x="19984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7326" name="Arc 19"/>
            <p:cNvSpPr/>
            <p:nvPr/>
          </p:nvSpPr>
          <p:spPr bwMode="auto">
            <a:xfrm rot="21113441" flipV="1">
              <a:off x="4056" y="2470"/>
              <a:ext cx="198" cy="335"/>
            </a:xfrm>
            <a:custGeom>
              <a:avLst/>
              <a:gdLst>
                <a:gd name="T0" fmla="*/ 2 w 21575"/>
                <a:gd name="T1" fmla="*/ 0 h 8196"/>
                <a:gd name="T2" fmla="*/ 2 w 21575"/>
                <a:gd name="T3" fmla="*/ 12 h 8196"/>
                <a:gd name="T4" fmla="*/ 0 w 21575"/>
                <a:gd name="T5" fmla="*/ 14 h 81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75" h="8196" fill="none" extrusionOk="0">
                  <a:moveTo>
                    <a:pt x="19984" y="0"/>
                  </a:moveTo>
                  <a:cubicBezTo>
                    <a:pt x="20918" y="2278"/>
                    <a:pt x="21456" y="4699"/>
                    <a:pt x="21575" y="7158"/>
                  </a:cubicBezTo>
                </a:path>
                <a:path w="21575" h="8196" stroke="0" extrusionOk="0">
                  <a:moveTo>
                    <a:pt x="19984" y="0"/>
                  </a:moveTo>
                  <a:cubicBezTo>
                    <a:pt x="20918" y="2278"/>
                    <a:pt x="21456" y="4699"/>
                    <a:pt x="21575" y="7158"/>
                  </a:cubicBezTo>
                  <a:lnTo>
                    <a:pt x="0" y="8196"/>
                  </a:lnTo>
                  <a:lnTo>
                    <a:pt x="19984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137327" name="Object 20"/>
            <p:cNvGraphicFramePr>
              <a:graphicFrameLocks noChangeAspect="1"/>
            </p:cNvGraphicFramePr>
            <p:nvPr/>
          </p:nvGraphicFramePr>
          <p:xfrm>
            <a:off x="5137" y="2860"/>
            <a:ext cx="176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66" name="公式" r:id="rId5" imgW="292100" imgH="330200" progId="Equation.3">
                    <p:embed/>
                  </p:oleObj>
                </mc:Choice>
                <mc:Fallback>
                  <p:oleObj name="公式" r:id="rId5" imgW="292100" imgH="330200" progId="Equation.3">
                    <p:embed/>
                    <p:pic>
                      <p:nvPicPr>
                        <p:cNvPr id="0" name="图片 166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7" y="2860"/>
                          <a:ext cx="176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28149" name="Group 21"/>
          <p:cNvGrpSpPr/>
          <p:nvPr/>
        </p:nvGrpSpPr>
        <p:grpSpPr bwMode="auto">
          <a:xfrm>
            <a:off x="617538" y="3354388"/>
            <a:ext cx="2328862" cy="2495550"/>
            <a:chOff x="313" y="2090"/>
            <a:chExt cx="1589" cy="1572"/>
          </a:xfrm>
        </p:grpSpPr>
        <p:sp>
          <p:nvSpPr>
            <p:cNvPr id="137300" name="Arc 22"/>
            <p:cNvSpPr/>
            <p:nvPr/>
          </p:nvSpPr>
          <p:spPr bwMode="auto">
            <a:xfrm flipH="1" flipV="1">
              <a:off x="1433" y="3070"/>
              <a:ext cx="364" cy="368"/>
            </a:xfrm>
            <a:custGeom>
              <a:avLst/>
              <a:gdLst>
                <a:gd name="T0" fmla="*/ 0 w 21600"/>
                <a:gd name="T1" fmla="*/ 0 h 21600"/>
                <a:gd name="T2" fmla="*/ 6 w 21600"/>
                <a:gd name="T3" fmla="*/ 6 h 21600"/>
                <a:gd name="T4" fmla="*/ 0 w 21600"/>
                <a:gd name="T5" fmla="*/ 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7301" name="Oval 23"/>
            <p:cNvSpPr>
              <a:spLocks noChangeArrowheads="1"/>
            </p:cNvSpPr>
            <p:nvPr/>
          </p:nvSpPr>
          <p:spPr bwMode="auto">
            <a:xfrm>
              <a:off x="334" y="2679"/>
              <a:ext cx="1395" cy="442"/>
            </a:xfrm>
            <a:prstGeom prst="ellipse">
              <a:avLst/>
            </a:prstGeom>
            <a:noFill/>
            <a:ln w="28575">
              <a:solidFill>
                <a:srgbClr val="00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137302" name="Freeform 24"/>
            <p:cNvSpPr/>
            <p:nvPr/>
          </p:nvSpPr>
          <p:spPr bwMode="auto">
            <a:xfrm>
              <a:off x="947" y="2942"/>
              <a:ext cx="238" cy="38"/>
            </a:xfrm>
            <a:custGeom>
              <a:avLst/>
              <a:gdLst>
                <a:gd name="T0" fmla="*/ 0 w 238"/>
                <a:gd name="T1" fmla="*/ 3 h 38"/>
                <a:gd name="T2" fmla="*/ 39 w 238"/>
                <a:gd name="T3" fmla="*/ 21 h 38"/>
                <a:gd name="T4" fmla="*/ 39 w 238"/>
                <a:gd name="T5" fmla="*/ 21 h 38"/>
                <a:gd name="T6" fmla="*/ 64 w 238"/>
                <a:gd name="T7" fmla="*/ 29 h 38"/>
                <a:gd name="T8" fmla="*/ 64 w 238"/>
                <a:gd name="T9" fmla="*/ 29 h 38"/>
                <a:gd name="T10" fmla="*/ 144 w 238"/>
                <a:gd name="T11" fmla="*/ 33 h 38"/>
                <a:gd name="T12" fmla="*/ 238 w 238"/>
                <a:gd name="T13" fmla="*/ 0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38">
                  <a:moveTo>
                    <a:pt x="0" y="3"/>
                  </a:moveTo>
                  <a:cubicBezTo>
                    <a:pt x="6" y="6"/>
                    <a:pt x="33" y="18"/>
                    <a:pt x="39" y="21"/>
                  </a:cubicBezTo>
                  <a:cubicBezTo>
                    <a:pt x="45" y="24"/>
                    <a:pt x="35" y="20"/>
                    <a:pt x="39" y="21"/>
                  </a:cubicBezTo>
                  <a:cubicBezTo>
                    <a:pt x="43" y="22"/>
                    <a:pt x="60" y="28"/>
                    <a:pt x="64" y="29"/>
                  </a:cubicBezTo>
                  <a:cubicBezTo>
                    <a:pt x="68" y="30"/>
                    <a:pt x="51" y="28"/>
                    <a:pt x="64" y="29"/>
                  </a:cubicBezTo>
                  <a:cubicBezTo>
                    <a:pt x="77" y="30"/>
                    <a:pt x="115" y="38"/>
                    <a:pt x="144" y="33"/>
                  </a:cubicBezTo>
                  <a:cubicBezTo>
                    <a:pt x="173" y="28"/>
                    <a:pt x="219" y="7"/>
                    <a:pt x="238" y="0"/>
                  </a:cubicBezTo>
                </a:path>
              </a:pathLst>
            </a:custGeom>
            <a:noFill/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7303" name="Line 25"/>
            <p:cNvSpPr>
              <a:spLocks noChangeShapeType="1"/>
            </p:cNvSpPr>
            <p:nvPr/>
          </p:nvSpPr>
          <p:spPr bwMode="auto">
            <a:xfrm flipV="1">
              <a:off x="1060" y="2320"/>
              <a:ext cx="0" cy="58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137304" name="Object 26"/>
            <p:cNvGraphicFramePr>
              <a:graphicFrameLocks noChangeAspect="1"/>
            </p:cNvGraphicFramePr>
            <p:nvPr/>
          </p:nvGraphicFramePr>
          <p:xfrm>
            <a:off x="989" y="2090"/>
            <a:ext cx="172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67" name="公式" r:id="rId7" imgW="266700" imgH="342900" progId="Equation.3">
                    <p:embed/>
                  </p:oleObj>
                </mc:Choice>
                <mc:Fallback>
                  <p:oleObj name="公式" r:id="rId7" imgW="266700" imgH="342900" progId="Equation.3">
                    <p:embed/>
                    <p:pic>
                      <p:nvPicPr>
                        <p:cNvPr id="0" name="图片 166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9" y="2090"/>
                          <a:ext cx="172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305" name="Object 27"/>
            <p:cNvGraphicFramePr>
              <a:graphicFrameLocks noChangeAspect="1"/>
            </p:cNvGraphicFramePr>
            <p:nvPr/>
          </p:nvGraphicFramePr>
          <p:xfrm>
            <a:off x="1575" y="2457"/>
            <a:ext cx="194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68" name="公式" r:id="rId9" imgW="330200" imgH="393700" progId="Equation.3">
                    <p:embed/>
                  </p:oleObj>
                </mc:Choice>
                <mc:Fallback>
                  <p:oleObj name="公式" r:id="rId9" imgW="330200" imgH="393700" progId="Equation.3">
                    <p:embed/>
                    <p:pic>
                      <p:nvPicPr>
                        <p:cNvPr id="0" name="图片 166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5" y="2457"/>
                          <a:ext cx="194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7306" name="Arc 28"/>
            <p:cNvSpPr/>
            <p:nvPr/>
          </p:nvSpPr>
          <p:spPr bwMode="auto">
            <a:xfrm flipV="1">
              <a:off x="313" y="3086"/>
              <a:ext cx="364" cy="368"/>
            </a:xfrm>
            <a:custGeom>
              <a:avLst/>
              <a:gdLst>
                <a:gd name="T0" fmla="*/ 0 w 21600"/>
                <a:gd name="T1" fmla="*/ 0 h 21600"/>
                <a:gd name="T2" fmla="*/ 6 w 21600"/>
                <a:gd name="T3" fmla="*/ 6 h 21600"/>
                <a:gd name="T4" fmla="*/ 0 w 21600"/>
                <a:gd name="T5" fmla="*/ 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7307" name="Arc 29"/>
            <p:cNvSpPr/>
            <p:nvPr/>
          </p:nvSpPr>
          <p:spPr bwMode="auto">
            <a:xfrm flipH="1" flipV="1">
              <a:off x="1250" y="3102"/>
              <a:ext cx="214" cy="560"/>
            </a:xfrm>
            <a:custGeom>
              <a:avLst/>
              <a:gdLst>
                <a:gd name="T0" fmla="*/ 1 w 21600"/>
                <a:gd name="T1" fmla="*/ 0 h 20319"/>
                <a:gd name="T2" fmla="*/ 2 w 21600"/>
                <a:gd name="T3" fmla="*/ 15 h 20319"/>
                <a:gd name="T4" fmla="*/ 0 w 21600"/>
                <a:gd name="T5" fmla="*/ 15 h 203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0319" fill="none" extrusionOk="0">
                  <a:moveTo>
                    <a:pt x="7327" y="-1"/>
                  </a:moveTo>
                  <a:cubicBezTo>
                    <a:pt x="15891" y="3088"/>
                    <a:pt x="21600" y="11214"/>
                    <a:pt x="21600" y="20319"/>
                  </a:cubicBezTo>
                </a:path>
                <a:path w="21600" h="20319" stroke="0" extrusionOk="0">
                  <a:moveTo>
                    <a:pt x="7327" y="-1"/>
                  </a:moveTo>
                  <a:cubicBezTo>
                    <a:pt x="15891" y="3088"/>
                    <a:pt x="21600" y="11214"/>
                    <a:pt x="21600" y="20319"/>
                  </a:cubicBezTo>
                  <a:lnTo>
                    <a:pt x="0" y="20319"/>
                  </a:lnTo>
                  <a:lnTo>
                    <a:pt x="7327" y="-1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7308" name="Arc 30"/>
            <p:cNvSpPr/>
            <p:nvPr/>
          </p:nvSpPr>
          <p:spPr bwMode="auto">
            <a:xfrm flipV="1">
              <a:off x="641" y="3102"/>
              <a:ext cx="214" cy="560"/>
            </a:xfrm>
            <a:custGeom>
              <a:avLst/>
              <a:gdLst>
                <a:gd name="T0" fmla="*/ 1 w 21600"/>
                <a:gd name="T1" fmla="*/ 0 h 20319"/>
                <a:gd name="T2" fmla="*/ 2 w 21600"/>
                <a:gd name="T3" fmla="*/ 15 h 20319"/>
                <a:gd name="T4" fmla="*/ 0 w 21600"/>
                <a:gd name="T5" fmla="*/ 15 h 203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0319" fill="none" extrusionOk="0">
                  <a:moveTo>
                    <a:pt x="7327" y="-1"/>
                  </a:moveTo>
                  <a:cubicBezTo>
                    <a:pt x="15891" y="3088"/>
                    <a:pt x="21600" y="11214"/>
                    <a:pt x="21600" y="20319"/>
                  </a:cubicBezTo>
                </a:path>
                <a:path w="21600" h="20319" stroke="0" extrusionOk="0">
                  <a:moveTo>
                    <a:pt x="7327" y="-1"/>
                  </a:moveTo>
                  <a:cubicBezTo>
                    <a:pt x="15891" y="3088"/>
                    <a:pt x="21600" y="11214"/>
                    <a:pt x="21600" y="20319"/>
                  </a:cubicBezTo>
                  <a:lnTo>
                    <a:pt x="0" y="20319"/>
                  </a:lnTo>
                  <a:lnTo>
                    <a:pt x="7327" y="-1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7309" name="Arc 31"/>
            <p:cNvSpPr/>
            <p:nvPr/>
          </p:nvSpPr>
          <p:spPr bwMode="auto">
            <a:xfrm rot="366777" flipH="1" flipV="1">
              <a:off x="1422" y="2583"/>
              <a:ext cx="214" cy="306"/>
            </a:xfrm>
            <a:custGeom>
              <a:avLst/>
              <a:gdLst>
                <a:gd name="T0" fmla="*/ 2 w 21600"/>
                <a:gd name="T1" fmla="*/ 0 h 10248"/>
                <a:gd name="T2" fmla="*/ 2 w 21600"/>
                <a:gd name="T3" fmla="*/ 9 h 10248"/>
                <a:gd name="T4" fmla="*/ 0 w 21600"/>
                <a:gd name="T5" fmla="*/ 7 h 102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0248" fill="none" extrusionOk="0">
                  <a:moveTo>
                    <a:pt x="19984" y="0"/>
                  </a:moveTo>
                  <a:cubicBezTo>
                    <a:pt x="21051" y="2600"/>
                    <a:pt x="21600" y="5384"/>
                    <a:pt x="21600" y="8196"/>
                  </a:cubicBezTo>
                  <a:cubicBezTo>
                    <a:pt x="21600" y="8881"/>
                    <a:pt x="21567" y="9565"/>
                    <a:pt x="21502" y="10248"/>
                  </a:cubicBezTo>
                </a:path>
                <a:path w="21600" h="10248" stroke="0" extrusionOk="0">
                  <a:moveTo>
                    <a:pt x="19984" y="0"/>
                  </a:moveTo>
                  <a:cubicBezTo>
                    <a:pt x="21051" y="2600"/>
                    <a:pt x="21600" y="5384"/>
                    <a:pt x="21600" y="8196"/>
                  </a:cubicBezTo>
                  <a:cubicBezTo>
                    <a:pt x="21600" y="8881"/>
                    <a:pt x="21567" y="9565"/>
                    <a:pt x="21502" y="10248"/>
                  </a:cubicBezTo>
                  <a:lnTo>
                    <a:pt x="0" y="8196"/>
                  </a:lnTo>
                  <a:lnTo>
                    <a:pt x="19984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7310" name="Arc 32"/>
            <p:cNvSpPr/>
            <p:nvPr/>
          </p:nvSpPr>
          <p:spPr bwMode="auto">
            <a:xfrm rot="21356721" flipV="1">
              <a:off x="482" y="2548"/>
              <a:ext cx="214" cy="326"/>
            </a:xfrm>
            <a:custGeom>
              <a:avLst/>
              <a:gdLst>
                <a:gd name="T0" fmla="*/ 2 w 21599"/>
                <a:gd name="T1" fmla="*/ 0 h 8196"/>
                <a:gd name="T2" fmla="*/ 2 w 21599"/>
                <a:gd name="T3" fmla="*/ 13 h 8196"/>
                <a:gd name="T4" fmla="*/ 0 w 21599"/>
                <a:gd name="T5" fmla="*/ 13 h 81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99" h="8196" fill="none" extrusionOk="0">
                  <a:moveTo>
                    <a:pt x="19984" y="0"/>
                  </a:moveTo>
                  <a:cubicBezTo>
                    <a:pt x="21019" y="2524"/>
                    <a:pt x="21567" y="5221"/>
                    <a:pt x="21598" y="7949"/>
                  </a:cubicBezTo>
                </a:path>
                <a:path w="21599" h="8196" stroke="0" extrusionOk="0">
                  <a:moveTo>
                    <a:pt x="19984" y="0"/>
                  </a:moveTo>
                  <a:cubicBezTo>
                    <a:pt x="21019" y="2524"/>
                    <a:pt x="21567" y="5221"/>
                    <a:pt x="21598" y="7949"/>
                  </a:cubicBezTo>
                  <a:lnTo>
                    <a:pt x="0" y="8196"/>
                  </a:lnTo>
                  <a:lnTo>
                    <a:pt x="19984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7311" name="Arc 33"/>
            <p:cNvSpPr/>
            <p:nvPr/>
          </p:nvSpPr>
          <p:spPr bwMode="auto">
            <a:xfrm rot="579836" flipH="1" flipV="1">
              <a:off x="1272" y="2480"/>
              <a:ext cx="198" cy="328"/>
            </a:xfrm>
            <a:custGeom>
              <a:avLst/>
              <a:gdLst>
                <a:gd name="T0" fmla="*/ 2 w 21575"/>
                <a:gd name="T1" fmla="*/ 0 h 8196"/>
                <a:gd name="T2" fmla="*/ 2 w 21575"/>
                <a:gd name="T3" fmla="*/ 11 h 8196"/>
                <a:gd name="T4" fmla="*/ 0 w 21575"/>
                <a:gd name="T5" fmla="*/ 13 h 81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75" h="8196" fill="none" extrusionOk="0">
                  <a:moveTo>
                    <a:pt x="19984" y="0"/>
                  </a:moveTo>
                  <a:cubicBezTo>
                    <a:pt x="20918" y="2278"/>
                    <a:pt x="21456" y="4699"/>
                    <a:pt x="21575" y="7158"/>
                  </a:cubicBezTo>
                </a:path>
                <a:path w="21575" h="8196" stroke="0" extrusionOk="0">
                  <a:moveTo>
                    <a:pt x="19984" y="0"/>
                  </a:moveTo>
                  <a:cubicBezTo>
                    <a:pt x="20918" y="2278"/>
                    <a:pt x="21456" y="4699"/>
                    <a:pt x="21575" y="7158"/>
                  </a:cubicBezTo>
                  <a:lnTo>
                    <a:pt x="0" y="8196"/>
                  </a:lnTo>
                  <a:lnTo>
                    <a:pt x="19984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7312" name="Arc 34"/>
            <p:cNvSpPr/>
            <p:nvPr/>
          </p:nvSpPr>
          <p:spPr bwMode="auto">
            <a:xfrm rot="21113441" flipV="1">
              <a:off x="645" y="2470"/>
              <a:ext cx="198" cy="335"/>
            </a:xfrm>
            <a:custGeom>
              <a:avLst/>
              <a:gdLst>
                <a:gd name="T0" fmla="*/ 2 w 21575"/>
                <a:gd name="T1" fmla="*/ 0 h 8196"/>
                <a:gd name="T2" fmla="*/ 2 w 21575"/>
                <a:gd name="T3" fmla="*/ 12 h 8196"/>
                <a:gd name="T4" fmla="*/ 0 w 21575"/>
                <a:gd name="T5" fmla="*/ 14 h 81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75" h="8196" fill="none" extrusionOk="0">
                  <a:moveTo>
                    <a:pt x="19984" y="0"/>
                  </a:moveTo>
                  <a:cubicBezTo>
                    <a:pt x="20918" y="2278"/>
                    <a:pt x="21456" y="4699"/>
                    <a:pt x="21575" y="7158"/>
                  </a:cubicBezTo>
                </a:path>
                <a:path w="21575" h="8196" stroke="0" extrusionOk="0">
                  <a:moveTo>
                    <a:pt x="19984" y="0"/>
                  </a:moveTo>
                  <a:cubicBezTo>
                    <a:pt x="20918" y="2278"/>
                    <a:pt x="21456" y="4699"/>
                    <a:pt x="21575" y="7158"/>
                  </a:cubicBezTo>
                  <a:lnTo>
                    <a:pt x="0" y="8196"/>
                  </a:lnTo>
                  <a:lnTo>
                    <a:pt x="19984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137313" name="Object 35"/>
            <p:cNvGraphicFramePr>
              <a:graphicFrameLocks noChangeAspect="1"/>
            </p:cNvGraphicFramePr>
            <p:nvPr/>
          </p:nvGraphicFramePr>
          <p:xfrm>
            <a:off x="1726" y="2860"/>
            <a:ext cx="176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69" name="公式" r:id="rId11" imgW="292100" imgH="330200" progId="Equation.3">
                    <p:embed/>
                  </p:oleObj>
                </mc:Choice>
                <mc:Fallback>
                  <p:oleObj name="公式" r:id="rId11" imgW="292100" imgH="330200" progId="Equation.3">
                    <p:embed/>
                    <p:pic>
                      <p:nvPicPr>
                        <p:cNvPr id="0" name="图片 166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6" y="2860"/>
                          <a:ext cx="176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28164" name="Group 36"/>
          <p:cNvGrpSpPr/>
          <p:nvPr/>
        </p:nvGrpSpPr>
        <p:grpSpPr bwMode="auto">
          <a:xfrm>
            <a:off x="5203825" y="217488"/>
            <a:ext cx="2328863" cy="1982787"/>
            <a:chOff x="3694" y="137"/>
            <a:chExt cx="1589" cy="1249"/>
          </a:xfrm>
        </p:grpSpPr>
        <p:sp>
          <p:nvSpPr>
            <p:cNvPr id="137284" name="Freeform 37"/>
            <p:cNvSpPr/>
            <p:nvPr/>
          </p:nvSpPr>
          <p:spPr bwMode="auto">
            <a:xfrm>
              <a:off x="4328" y="989"/>
              <a:ext cx="238" cy="38"/>
            </a:xfrm>
            <a:custGeom>
              <a:avLst/>
              <a:gdLst>
                <a:gd name="T0" fmla="*/ 0 w 238"/>
                <a:gd name="T1" fmla="*/ 3 h 38"/>
                <a:gd name="T2" fmla="*/ 39 w 238"/>
                <a:gd name="T3" fmla="*/ 21 h 38"/>
                <a:gd name="T4" fmla="*/ 39 w 238"/>
                <a:gd name="T5" fmla="*/ 21 h 38"/>
                <a:gd name="T6" fmla="*/ 64 w 238"/>
                <a:gd name="T7" fmla="*/ 29 h 38"/>
                <a:gd name="T8" fmla="*/ 64 w 238"/>
                <a:gd name="T9" fmla="*/ 29 h 38"/>
                <a:gd name="T10" fmla="*/ 144 w 238"/>
                <a:gd name="T11" fmla="*/ 33 h 38"/>
                <a:gd name="T12" fmla="*/ 238 w 238"/>
                <a:gd name="T13" fmla="*/ 0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38">
                  <a:moveTo>
                    <a:pt x="0" y="3"/>
                  </a:moveTo>
                  <a:cubicBezTo>
                    <a:pt x="6" y="6"/>
                    <a:pt x="33" y="18"/>
                    <a:pt x="39" y="21"/>
                  </a:cubicBezTo>
                  <a:cubicBezTo>
                    <a:pt x="45" y="24"/>
                    <a:pt x="35" y="20"/>
                    <a:pt x="39" y="21"/>
                  </a:cubicBezTo>
                  <a:cubicBezTo>
                    <a:pt x="43" y="22"/>
                    <a:pt x="60" y="28"/>
                    <a:pt x="64" y="29"/>
                  </a:cubicBezTo>
                  <a:cubicBezTo>
                    <a:pt x="68" y="30"/>
                    <a:pt x="51" y="28"/>
                    <a:pt x="64" y="29"/>
                  </a:cubicBezTo>
                  <a:cubicBezTo>
                    <a:pt x="77" y="30"/>
                    <a:pt x="115" y="38"/>
                    <a:pt x="144" y="33"/>
                  </a:cubicBezTo>
                  <a:cubicBezTo>
                    <a:pt x="173" y="28"/>
                    <a:pt x="219" y="7"/>
                    <a:pt x="238" y="0"/>
                  </a:cubicBezTo>
                </a:path>
              </a:pathLst>
            </a:custGeom>
            <a:noFill/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137285" name="Group 38"/>
            <p:cNvGrpSpPr/>
            <p:nvPr/>
          </p:nvGrpSpPr>
          <p:grpSpPr bwMode="auto">
            <a:xfrm>
              <a:off x="3694" y="137"/>
              <a:ext cx="1589" cy="1249"/>
              <a:chOff x="3694" y="137"/>
              <a:chExt cx="1589" cy="1249"/>
            </a:xfrm>
          </p:grpSpPr>
          <p:sp>
            <p:nvSpPr>
              <p:cNvPr id="137286" name="Line 39"/>
              <p:cNvSpPr>
                <a:spLocks noChangeShapeType="1"/>
              </p:cNvSpPr>
              <p:nvPr/>
            </p:nvSpPr>
            <p:spPr bwMode="auto">
              <a:xfrm flipV="1">
                <a:off x="4441" y="367"/>
                <a:ext cx="0" cy="58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7287" name="Group 40"/>
              <p:cNvGrpSpPr/>
              <p:nvPr/>
            </p:nvGrpSpPr>
            <p:grpSpPr bwMode="auto">
              <a:xfrm>
                <a:off x="3694" y="137"/>
                <a:ext cx="1589" cy="1249"/>
                <a:chOff x="3694" y="137"/>
                <a:chExt cx="1589" cy="1249"/>
              </a:xfrm>
            </p:grpSpPr>
            <p:sp>
              <p:nvSpPr>
                <p:cNvPr id="137288" name="Arc 41"/>
                <p:cNvSpPr/>
                <p:nvPr/>
              </p:nvSpPr>
              <p:spPr bwMode="auto">
                <a:xfrm flipH="1">
                  <a:off x="4814" y="645"/>
                  <a:ext cx="364" cy="368"/>
                </a:xfrm>
                <a:custGeom>
                  <a:avLst/>
                  <a:gdLst>
                    <a:gd name="T0" fmla="*/ 0 w 21600"/>
                    <a:gd name="T1" fmla="*/ 0 h 21600"/>
                    <a:gd name="T2" fmla="*/ 6 w 21600"/>
                    <a:gd name="T3" fmla="*/ 6 h 21600"/>
                    <a:gd name="T4" fmla="*/ 0 w 21600"/>
                    <a:gd name="T5" fmla="*/ 6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  <a:round/>
                  <a:head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7289" name="Oval 42"/>
                <p:cNvSpPr>
                  <a:spLocks noChangeArrowheads="1"/>
                </p:cNvSpPr>
                <p:nvPr/>
              </p:nvSpPr>
              <p:spPr bwMode="auto">
                <a:xfrm>
                  <a:off x="3715" y="726"/>
                  <a:ext cx="1395" cy="442"/>
                </a:xfrm>
                <a:prstGeom prst="ellipse">
                  <a:avLst/>
                </a:prstGeom>
                <a:noFill/>
                <a:ln w="28575">
                  <a:solidFill>
                    <a:srgbClr val="0066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 b="1">
                    <a:solidFill>
                      <a:srgbClr val="000000"/>
                    </a:solidFill>
                  </a:endParaRPr>
                </a:p>
              </p:txBody>
            </p:sp>
            <p:graphicFrame>
              <p:nvGraphicFramePr>
                <p:cNvPr id="137290" name="Object 43"/>
                <p:cNvGraphicFramePr>
                  <a:graphicFrameLocks noChangeAspect="1"/>
                </p:cNvGraphicFramePr>
                <p:nvPr/>
              </p:nvGraphicFramePr>
              <p:xfrm>
                <a:off x="4370" y="137"/>
                <a:ext cx="172" cy="22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6670" name="公式" r:id="rId13" imgW="266700" imgH="342900" progId="Equation.3">
                        <p:embed/>
                      </p:oleObj>
                    </mc:Choice>
                    <mc:Fallback>
                      <p:oleObj name="公式" r:id="rId13" imgW="266700" imgH="342900" progId="Equation.3">
                        <p:embed/>
                        <p:pic>
                          <p:nvPicPr>
                            <p:cNvPr id="0" name="图片 1666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70" y="137"/>
                              <a:ext cx="172" cy="22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7291" name="Object 44"/>
                <p:cNvGraphicFramePr>
                  <a:graphicFrameLocks noChangeAspect="1"/>
                </p:cNvGraphicFramePr>
                <p:nvPr/>
              </p:nvGraphicFramePr>
              <p:xfrm>
                <a:off x="4965" y="395"/>
                <a:ext cx="194" cy="23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6671" name="公式" r:id="rId15" imgW="330200" imgH="393700" progId="Equation.3">
                        <p:embed/>
                      </p:oleObj>
                    </mc:Choice>
                    <mc:Fallback>
                      <p:oleObj name="公式" r:id="rId15" imgW="330200" imgH="393700" progId="Equation.3">
                        <p:embed/>
                        <p:pic>
                          <p:nvPicPr>
                            <p:cNvPr id="0" name="图片 1667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65" y="395"/>
                              <a:ext cx="194" cy="23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37292" name="Arc 45"/>
                <p:cNvSpPr/>
                <p:nvPr/>
              </p:nvSpPr>
              <p:spPr bwMode="auto">
                <a:xfrm>
                  <a:off x="3694" y="645"/>
                  <a:ext cx="364" cy="368"/>
                </a:xfrm>
                <a:custGeom>
                  <a:avLst/>
                  <a:gdLst>
                    <a:gd name="T0" fmla="*/ 0 w 21600"/>
                    <a:gd name="T1" fmla="*/ 0 h 21600"/>
                    <a:gd name="T2" fmla="*/ 6 w 21600"/>
                    <a:gd name="T3" fmla="*/ 6 h 21600"/>
                    <a:gd name="T4" fmla="*/ 0 w 21600"/>
                    <a:gd name="T5" fmla="*/ 6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  <a:round/>
                  <a:head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7293" name="Arc 46"/>
                <p:cNvSpPr/>
                <p:nvPr/>
              </p:nvSpPr>
              <p:spPr bwMode="auto">
                <a:xfrm flipH="1">
                  <a:off x="4631" y="437"/>
                  <a:ext cx="214" cy="560"/>
                </a:xfrm>
                <a:custGeom>
                  <a:avLst/>
                  <a:gdLst>
                    <a:gd name="T0" fmla="*/ 1 w 21600"/>
                    <a:gd name="T1" fmla="*/ 0 h 20319"/>
                    <a:gd name="T2" fmla="*/ 2 w 21600"/>
                    <a:gd name="T3" fmla="*/ 15 h 20319"/>
                    <a:gd name="T4" fmla="*/ 0 w 21600"/>
                    <a:gd name="T5" fmla="*/ 15 h 2031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0319" fill="none" extrusionOk="0">
                      <a:moveTo>
                        <a:pt x="7327" y="-1"/>
                      </a:moveTo>
                      <a:cubicBezTo>
                        <a:pt x="15891" y="3088"/>
                        <a:pt x="21600" y="11214"/>
                        <a:pt x="21600" y="20319"/>
                      </a:cubicBezTo>
                    </a:path>
                    <a:path w="21600" h="20319" stroke="0" extrusionOk="0">
                      <a:moveTo>
                        <a:pt x="7327" y="-1"/>
                      </a:moveTo>
                      <a:cubicBezTo>
                        <a:pt x="15891" y="3088"/>
                        <a:pt x="21600" y="11214"/>
                        <a:pt x="21600" y="20319"/>
                      </a:cubicBezTo>
                      <a:lnTo>
                        <a:pt x="0" y="20319"/>
                      </a:lnTo>
                      <a:lnTo>
                        <a:pt x="7327" y="-1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  <a:round/>
                  <a:head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7294" name="Arc 47"/>
                <p:cNvSpPr/>
                <p:nvPr/>
              </p:nvSpPr>
              <p:spPr bwMode="auto">
                <a:xfrm>
                  <a:off x="4022" y="429"/>
                  <a:ext cx="214" cy="560"/>
                </a:xfrm>
                <a:custGeom>
                  <a:avLst/>
                  <a:gdLst>
                    <a:gd name="T0" fmla="*/ 1 w 21600"/>
                    <a:gd name="T1" fmla="*/ 0 h 20319"/>
                    <a:gd name="T2" fmla="*/ 2 w 21600"/>
                    <a:gd name="T3" fmla="*/ 15 h 20319"/>
                    <a:gd name="T4" fmla="*/ 0 w 21600"/>
                    <a:gd name="T5" fmla="*/ 15 h 2031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0319" fill="none" extrusionOk="0">
                      <a:moveTo>
                        <a:pt x="7327" y="-1"/>
                      </a:moveTo>
                      <a:cubicBezTo>
                        <a:pt x="15891" y="3088"/>
                        <a:pt x="21600" y="11214"/>
                        <a:pt x="21600" y="20319"/>
                      </a:cubicBezTo>
                    </a:path>
                    <a:path w="21600" h="20319" stroke="0" extrusionOk="0">
                      <a:moveTo>
                        <a:pt x="7327" y="-1"/>
                      </a:moveTo>
                      <a:cubicBezTo>
                        <a:pt x="15891" y="3088"/>
                        <a:pt x="21600" y="11214"/>
                        <a:pt x="21600" y="20319"/>
                      </a:cubicBezTo>
                      <a:lnTo>
                        <a:pt x="0" y="20319"/>
                      </a:lnTo>
                      <a:lnTo>
                        <a:pt x="7327" y="-1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  <a:round/>
                  <a:head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7295" name="Arc 48"/>
                <p:cNvSpPr/>
                <p:nvPr/>
              </p:nvSpPr>
              <p:spPr bwMode="auto">
                <a:xfrm rot="21478360" flipH="1">
                  <a:off x="4790" y="1128"/>
                  <a:ext cx="214" cy="226"/>
                </a:xfrm>
                <a:custGeom>
                  <a:avLst/>
                  <a:gdLst>
                    <a:gd name="T0" fmla="*/ 2 w 21600"/>
                    <a:gd name="T1" fmla="*/ 0 h 8196"/>
                    <a:gd name="T2" fmla="*/ 2 w 21600"/>
                    <a:gd name="T3" fmla="*/ 6 h 8196"/>
                    <a:gd name="T4" fmla="*/ 0 w 21600"/>
                    <a:gd name="T5" fmla="*/ 6 h 8196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8196" fill="none" extrusionOk="0">
                      <a:moveTo>
                        <a:pt x="19984" y="0"/>
                      </a:moveTo>
                      <a:cubicBezTo>
                        <a:pt x="21051" y="2600"/>
                        <a:pt x="21600" y="5384"/>
                        <a:pt x="21600" y="8196"/>
                      </a:cubicBezTo>
                    </a:path>
                    <a:path w="21600" h="8196" stroke="0" extrusionOk="0">
                      <a:moveTo>
                        <a:pt x="19984" y="0"/>
                      </a:moveTo>
                      <a:cubicBezTo>
                        <a:pt x="21051" y="2600"/>
                        <a:pt x="21600" y="5384"/>
                        <a:pt x="21600" y="8196"/>
                      </a:cubicBezTo>
                      <a:lnTo>
                        <a:pt x="0" y="8196"/>
                      </a:lnTo>
                      <a:lnTo>
                        <a:pt x="19984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7296" name="Arc 49"/>
                <p:cNvSpPr/>
                <p:nvPr/>
              </p:nvSpPr>
              <p:spPr bwMode="auto">
                <a:xfrm rot="121640">
                  <a:off x="3873" y="1137"/>
                  <a:ext cx="214" cy="226"/>
                </a:xfrm>
                <a:custGeom>
                  <a:avLst/>
                  <a:gdLst>
                    <a:gd name="T0" fmla="*/ 2 w 21600"/>
                    <a:gd name="T1" fmla="*/ 0 h 8196"/>
                    <a:gd name="T2" fmla="*/ 2 w 21600"/>
                    <a:gd name="T3" fmla="*/ 6 h 8196"/>
                    <a:gd name="T4" fmla="*/ 0 w 21600"/>
                    <a:gd name="T5" fmla="*/ 6 h 8196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8196" fill="none" extrusionOk="0">
                      <a:moveTo>
                        <a:pt x="19984" y="0"/>
                      </a:moveTo>
                      <a:cubicBezTo>
                        <a:pt x="21051" y="2600"/>
                        <a:pt x="21600" y="5384"/>
                        <a:pt x="21600" y="8196"/>
                      </a:cubicBezTo>
                    </a:path>
                    <a:path w="21600" h="8196" stroke="0" extrusionOk="0">
                      <a:moveTo>
                        <a:pt x="19984" y="0"/>
                      </a:moveTo>
                      <a:cubicBezTo>
                        <a:pt x="21051" y="2600"/>
                        <a:pt x="21600" y="5384"/>
                        <a:pt x="21600" y="8196"/>
                      </a:cubicBezTo>
                      <a:lnTo>
                        <a:pt x="0" y="8196"/>
                      </a:lnTo>
                      <a:lnTo>
                        <a:pt x="19984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7297" name="Arc 50"/>
                <p:cNvSpPr/>
                <p:nvPr/>
              </p:nvSpPr>
              <p:spPr bwMode="auto">
                <a:xfrm rot="21356721" flipH="1">
                  <a:off x="4621" y="1160"/>
                  <a:ext cx="198" cy="226"/>
                </a:xfrm>
                <a:custGeom>
                  <a:avLst/>
                  <a:gdLst>
                    <a:gd name="T0" fmla="*/ 2 w 21575"/>
                    <a:gd name="T1" fmla="*/ 0 h 8196"/>
                    <a:gd name="T2" fmla="*/ 2 w 21575"/>
                    <a:gd name="T3" fmla="*/ 5 h 8196"/>
                    <a:gd name="T4" fmla="*/ 0 w 21575"/>
                    <a:gd name="T5" fmla="*/ 6 h 8196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575" h="8196" fill="none" extrusionOk="0">
                      <a:moveTo>
                        <a:pt x="19984" y="0"/>
                      </a:moveTo>
                      <a:cubicBezTo>
                        <a:pt x="20918" y="2278"/>
                        <a:pt x="21456" y="4699"/>
                        <a:pt x="21575" y="7158"/>
                      </a:cubicBezTo>
                    </a:path>
                    <a:path w="21575" h="8196" stroke="0" extrusionOk="0">
                      <a:moveTo>
                        <a:pt x="19984" y="0"/>
                      </a:moveTo>
                      <a:cubicBezTo>
                        <a:pt x="20918" y="2278"/>
                        <a:pt x="21456" y="4699"/>
                        <a:pt x="21575" y="7158"/>
                      </a:cubicBezTo>
                      <a:lnTo>
                        <a:pt x="0" y="8196"/>
                      </a:lnTo>
                      <a:lnTo>
                        <a:pt x="19984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7298" name="Arc 51"/>
                <p:cNvSpPr/>
                <p:nvPr/>
              </p:nvSpPr>
              <p:spPr bwMode="auto">
                <a:xfrm rot="243279">
                  <a:off x="4053" y="1152"/>
                  <a:ext cx="198" cy="226"/>
                </a:xfrm>
                <a:custGeom>
                  <a:avLst/>
                  <a:gdLst>
                    <a:gd name="T0" fmla="*/ 2 w 21575"/>
                    <a:gd name="T1" fmla="*/ 0 h 8196"/>
                    <a:gd name="T2" fmla="*/ 2 w 21575"/>
                    <a:gd name="T3" fmla="*/ 5 h 8196"/>
                    <a:gd name="T4" fmla="*/ 0 w 21575"/>
                    <a:gd name="T5" fmla="*/ 6 h 8196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575" h="8196" fill="none" extrusionOk="0">
                      <a:moveTo>
                        <a:pt x="19984" y="0"/>
                      </a:moveTo>
                      <a:cubicBezTo>
                        <a:pt x="20918" y="2278"/>
                        <a:pt x="21456" y="4699"/>
                        <a:pt x="21575" y="7158"/>
                      </a:cubicBezTo>
                    </a:path>
                    <a:path w="21575" h="8196" stroke="0" extrusionOk="0">
                      <a:moveTo>
                        <a:pt x="19984" y="0"/>
                      </a:moveTo>
                      <a:cubicBezTo>
                        <a:pt x="20918" y="2278"/>
                        <a:pt x="21456" y="4699"/>
                        <a:pt x="21575" y="7158"/>
                      </a:cubicBezTo>
                      <a:lnTo>
                        <a:pt x="0" y="8196"/>
                      </a:lnTo>
                      <a:lnTo>
                        <a:pt x="19984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graphicFrame>
              <p:nvGraphicFramePr>
                <p:cNvPr id="137299" name="Object 52"/>
                <p:cNvGraphicFramePr>
                  <a:graphicFrameLocks noChangeAspect="1"/>
                </p:cNvGraphicFramePr>
                <p:nvPr/>
              </p:nvGraphicFramePr>
              <p:xfrm>
                <a:off x="5107" y="907"/>
                <a:ext cx="176" cy="19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6672" name="公式" r:id="rId17" imgW="292100" imgH="330200" progId="Equation.3">
                        <p:embed/>
                      </p:oleObj>
                    </mc:Choice>
                    <mc:Fallback>
                      <p:oleObj name="公式" r:id="rId17" imgW="292100" imgH="330200" progId="Equation.3">
                        <p:embed/>
                        <p:pic>
                          <p:nvPicPr>
                            <p:cNvPr id="0" name="图片 1667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107" y="907"/>
                              <a:ext cx="176" cy="19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pSp>
        <p:nvGrpSpPr>
          <p:cNvPr id="1328181" name="Group 53"/>
          <p:cNvGrpSpPr/>
          <p:nvPr/>
        </p:nvGrpSpPr>
        <p:grpSpPr bwMode="auto">
          <a:xfrm>
            <a:off x="592138" y="257175"/>
            <a:ext cx="2328862" cy="1982788"/>
            <a:chOff x="313" y="162"/>
            <a:chExt cx="1589" cy="1249"/>
          </a:xfrm>
        </p:grpSpPr>
        <p:sp>
          <p:nvSpPr>
            <p:cNvPr id="137270" name="Arc 54"/>
            <p:cNvSpPr/>
            <p:nvPr/>
          </p:nvSpPr>
          <p:spPr bwMode="auto">
            <a:xfrm flipH="1">
              <a:off x="1433" y="670"/>
              <a:ext cx="364" cy="368"/>
            </a:xfrm>
            <a:custGeom>
              <a:avLst/>
              <a:gdLst>
                <a:gd name="T0" fmla="*/ 0 w 21600"/>
                <a:gd name="T1" fmla="*/ 0 h 21600"/>
                <a:gd name="T2" fmla="*/ 6 w 21600"/>
                <a:gd name="T3" fmla="*/ 6 h 21600"/>
                <a:gd name="T4" fmla="*/ 0 w 21600"/>
                <a:gd name="T5" fmla="*/ 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7271" name="Oval 55"/>
            <p:cNvSpPr>
              <a:spLocks noChangeArrowheads="1"/>
            </p:cNvSpPr>
            <p:nvPr/>
          </p:nvSpPr>
          <p:spPr bwMode="auto">
            <a:xfrm>
              <a:off x="334" y="751"/>
              <a:ext cx="1395" cy="442"/>
            </a:xfrm>
            <a:prstGeom prst="ellipse">
              <a:avLst/>
            </a:prstGeom>
            <a:noFill/>
            <a:ln w="28575">
              <a:solidFill>
                <a:srgbClr val="00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137272" name="Freeform 56"/>
            <p:cNvSpPr/>
            <p:nvPr/>
          </p:nvSpPr>
          <p:spPr bwMode="auto">
            <a:xfrm>
              <a:off x="947" y="1014"/>
              <a:ext cx="238" cy="38"/>
            </a:xfrm>
            <a:custGeom>
              <a:avLst/>
              <a:gdLst>
                <a:gd name="T0" fmla="*/ 0 w 238"/>
                <a:gd name="T1" fmla="*/ 3 h 38"/>
                <a:gd name="T2" fmla="*/ 39 w 238"/>
                <a:gd name="T3" fmla="*/ 21 h 38"/>
                <a:gd name="T4" fmla="*/ 39 w 238"/>
                <a:gd name="T5" fmla="*/ 21 h 38"/>
                <a:gd name="T6" fmla="*/ 64 w 238"/>
                <a:gd name="T7" fmla="*/ 29 h 38"/>
                <a:gd name="T8" fmla="*/ 64 w 238"/>
                <a:gd name="T9" fmla="*/ 29 h 38"/>
                <a:gd name="T10" fmla="*/ 144 w 238"/>
                <a:gd name="T11" fmla="*/ 33 h 38"/>
                <a:gd name="T12" fmla="*/ 238 w 238"/>
                <a:gd name="T13" fmla="*/ 0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38">
                  <a:moveTo>
                    <a:pt x="0" y="3"/>
                  </a:moveTo>
                  <a:cubicBezTo>
                    <a:pt x="6" y="6"/>
                    <a:pt x="33" y="18"/>
                    <a:pt x="39" y="21"/>
                  </a:cubicBezTo>
                  <a:cubicBezTo>
                    <a:pt x="45" y="24"/>
                    <a:pt x="35" y="20"/>
                    <a:pt x="39" y="21"/>
                  </a:cubicBezTo>
                  <a:cubicBezTo>
                    <a:pt x="43" y="22"/>
                    <a:pt x="60" y="28"/>
                    <a:pt x="64" y="29"/>
                  </a:cubicBezTo>
                  <a:cubicBezTo>
                    <a:pt x="68" y="30"/>
                    <a:pt x="51" y="28"/>
                    <a:pt x="64" y="29"/>
                  </a:cubicBezTo>
                  <a:cubicBezTo>
                    <a:pt x="77" y="30"/>
                    <a:pt x="115" y="38"/>
                    <a:pt x="144" y="33"/>
                  </a:cubicBezTo>
                  <a:cubicBezTo>
                    <a:pt x="173" y="28"/>
                    <a:pt x="219" y="7"/>
                    <a:pt x="238" y="0"/>
                  </a:cubicBezTo>
                </a:path>
              </a:pathLst>
            </a:custGeom>
            <a:noFill/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7273" name="Line 57"/>
            <p:cNvSpPr>
              <a:spLocks noChangeShapeType="1"/>
            </p:cNvSpPr>
            <p:nvPr/>
          </p:nvSpPr>
          <p:spPr bwMode="auto">
            <a:xfrm flipV="1">
              <a:off x="1060" y="392"/>
              <a:ext cx="0" cy="58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137274" name="Object 58"/>
            <p:cNvGraphicFramePr>
              <a:graphicFrameLocks noChangeAspect="1"/>
            </p:cNvGraphicFramePr>
            <p:nvPr/>
          </p:nvGraphicFramePr>
          <p:xfrm>
            <a:off x="989" y="162"/>
            <a:ext cx="172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73" name="公式" r:id="rId19" imgW="266700" imgH="342900" progId="Equation.3">
                    <p:embed/>
                  </p:oleObj>
                </mc:Choice>
                <mc:Fallback>
                  <p:oleObj name="公式" r:id="rId19" imgW="266700" imgH="342900" progId="Equation.3">
                    <p:embed/>
                    <p:pic>
                      <p:nvPicPr>
                        <p:cNvPr id="0" name="图片 166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9" y="162"/>
                          <a:ext cx="172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75" name="Object 59"/>
            <p:cNvGraphicFramePr>
              <a:graphicFrameLocks noChangeAspect="1"/>
            </p:cNvGraphicFramePr>
            <p:nvPr/>
          </p:nvGraphicFramePr>
          <p:xfrm>
            <a:off x="1584" y="420"/>
            <a:ext cx="194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74" name="公式" r:id="rId21" imgW="330200" imgH="393700" progId="Equation.3">
                    <p:embed/>
                  </p:oleObj>
                </mc:Choice>
                <mc:Fallback>
                  <p:oleObj name="公式" r:id="rId21" imgW="330200" imgH="393700" progId="Equation.3">
                    <p:embed/>
                    <p:pic>
                      <p:nvPicPr>
                        <p:cNvPr id="0" name="图片 166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420"/>
                          <a:ext cx="194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7276" name="Arc 60"/>
            <p:cNvSpPr/>
            <p:nvPr/>
          </p:nvSpPr>
          <p:spPr bwMode="auto">
            <a:xfrm>
              <a:off x="313" y="670"/>
              <a:ext cx="364" cy="368"/>
            </a:xfrm>
            <a:custGeom>
              <a:avLst/>
              <a:gdLst>
                <a:gd name="T0" fmla="*/ 0 w 21600"/>
                <a:gd name="T1" fmla="*/ 0 h 21600"/>
                <a:gd name="T2" fmla="*/ 6 w 21600"/>
                <a:gd name="T3" fmla="*/ 6 h 21600"/>
                <a:gd name="T4" fmla="*/ 0 w 21600"/>
                <a:gd name="T5" fmla="*/ 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7277" name="Arc 61"/>
            <p:cNvSpPr/>
            <p:nvPr/>
          </p:nvSpPr>
          <p:spPr bwMode="auto">
            <a:xfrm flipH="1">
              <a:off x="1250" y="462"/>
              <a:ext cx="214" cy="560"/>
            </a:xfrm>
            <a:custGeom>
              <a:avLst/>
              <a:gdLst>
                <a:gd name="T0" fmla="*/ 1 w 21600"/>
                <a:gd name="T1" fmla="*/ 0 h 20319"/>
                <a:gd name="T2" fmla="*/ 2 w 21600"/>
                <a:gd name="T3" fmla="*/ 15 h 20319"/>
                <a:gd name="T4" fmla="*/ 0 w 21600"/>
                <a:gd name="T5" fmla="*/ 15 h 203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0319" fill="none" extrusionOk="0">
                  <a:moveTo>
                    <a:pt x="7327" y="-1"/>
                  </a:moveTo>
                  <a:cubicBezTo>
                    <a:pt x="15891" y="3088"/>
                    <a:pt x="21600" y="11214"/>
                    <a:pt x="21600" y="20319"/>
                  </a:cubicBezTo>
                </a:path>
                <a:path w="21600" h="20319" stroke="0" extrusionOk="0">
                  <a:moveTo>
                    <a:pt x="7327" y="-1"/>
                  </a:moveTo>
                  <a:cubicBezTo>
                    <a:pt x="15891" y="3088"/>
                    <a:pt x="21600" y="11214"/>
                    <a:pt x="21600" y="20319"/>
                  </a:cubicBezTo>
                  <a:lnTo>
                    <a:pt x="0" y="20319"/>
                  </a:lnTo>
                  <a:lnTo>
                    <a:pt x="7327" y="-1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7278" name="Arc 62"/>
            <p:cNvSpPr/>
            <p:nvPr/>
          </p:nvSpPr>
          <p:spPr bwMode="auto">
            <a:xfrm>
              <a:off x="641" y="454"/>
              <a:ext cx="214" cy="560"/>
            </a:xfrm>
            <a:custGeom>
              <a:avLst/>
              <a:gdLst>
                <a:gd name="T0" fmla="*/ 1 w 21600"/>
                <a:gd name="T1" fmla="*/ 0 h 20319"/>
                <a:gd name="T2" fmla="*/ 2 w 21600"/>
                <a:gd name="T3" fmla="*/ 15 h 20319"/>
                <a:gd name="T4" fmla="*/ 0 w 21600"/>
                <a:gd name="T5" fmla="*/ 15 h 203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0319" fill="none" extrusionOk="0">
                  <a:moveTo>
                    <a:pt x="7327" y="-1"/>
                  </a:moveTo>
                  <a:cubicBezTo>
                    <a:pt x="15891" y="3088"/>
                    <a:pt x="21600" y="11214"/>
                    <a:pt x="21600" y="20319"/>
                  </a:cubicBezTo>
                </a:path>
                <a:path w="21600" h="20319" stroke="0" extrusionOk="0">
                  <a:moveTo>
                    <a:pt x="7327" y="-1"/>
                  </a:moveTo>
                  <a:cubicBezTo>
                    <a:pt x="15891" y="3088"/>
                    <a:pt x="21600" y="11214"/>
                    <a:pt x="21600" y="20319"/>
                  </a:cubicBezTo>
                  <a:lnTo>
                    <a:pt x="0" y="20319"/>
                  </a:lnTo>
                  <a:lnTo>
                    <a:pt x="7327" y="-1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7279" name="Arc 63"/>
            <p:cNvSpPr/>
            <p:nvPr/>
          </p:nvSpPr>
          <p:spPr bwMode="auto">
            <a:xfrm rot="21478360" flipH="1">
              <a:off x="1409" y="1153"/>
              <a:ext cx="214" cy="226"/>
            </a:xfrm>
            <a:custGeom>
              <a:avLst/>
              <a:gdLst>
                <a:gd name="T0" fmla="*/ 2 w 21600"/>
                <a:gd name="T1" fmla="*/ 0 h 8196"/>
                <a:gd name="T2" fmla="*/ 2 w 21600"/>
                <a:gd name="T3" fmla="*/ 6 h 8196"/>
                <a:gd name="T4" fmla="*/ 0 w 21600"/>
                <a:gd name="T5" fmla="*/ 6 h 81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8196" fill="none" extrusionOk="0">
                  <a:moveTo>
                    <a:pt x="19984" y="0"/>
                  </a:moveTo>
                  <a:cubicBezTo>
                    <a:pt x="21051" y="2600"/>
                    <a:pt x="21600" y="5384"/>
                    <a:pt x="21600" y="8196"/>
                  </a:cubicBezTo>
                </a:path>
                <a:path w="21600" h="8196" stroke="0" extrusionOk="0">
                  <a:moveTo>
                    <a:pt x="19984" y="0"/>
                  </a:moveTo>
                  <a:cubicBezTo>
                    <a:pt x="21051" y="2600"/>
                    <a:pt x="21600" y="5384"/>
                    <a:pt x="21600" y="8196"/>
                  </a:cubicBezTo>
                  <a:lnTo>
                    <a:pt x="0" y="8196"/>
                  </a:lnTo>
                  <a:lnTo>
                    <a:pt x="19984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7280" name="Arc 64"/>
            <p:cNvSpPr/>
            <p:nvPr/>
          </p:nvSpPr>
          <p:spPr bwMode="auto">
            <a:xfrm rot="121640">
              <a:off x="492" y="1162"/>
              <a:ext cx="214" cy="226"/>
            </a:xfrm>
            <a:custGeom>
              <a:avLst/>
              <a:gdLst>
                <a:gd name="T0" fmla="*/ 2 w 21600"/>
                <a:gd name="T1" fmla="*/ 0 h 8196"/>
                <a:gd name="T2" fmla="*/ 2 w 21600"/>
                <a:gd name="T3" fmla="*/ 6 h 8196"/>
                <a:gd name="T4" fmla="*/ 0 w 21600"/>
                <a:gd name="T5" fmla="*/ 6 h 81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8196" fill="none" extrusionOk="0">
                  <a:moveTo>
                    <a:pt x="19984" y="0"/>
                  </a:moveTo>
                  <a:cubicBezTo>
                    <a:pt x="21051" y="2600"/>
                    <a:pt x="21600" y="5384"/>
                    <a:pt x="21600" y="8196"/>
                  </a:cubicBezTo>
                </a:path>
                <a:path w="21600" h="8196" stroke="0" extrusionOk="0">
                  <a:moveTo>
                    <a:pt x="19984" y="0"/>
                  </a:moveTo>
                  <a:cubicBezTo>
                    <a:pt x="21051" y="2600"/>
                    <a:pt x="21600" y="5384"/>
                    <a:pt x="21600" y="8196"/>
                  </a:cubicBezTo>
                  <a:lnTo>
                    <a:pt x="0" y="8196"/>
                  </a:lnTo>
                  <a:lnTo>
                    <a:pt x="19984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7281" name="Arc 65"/>
            <p:cNvSpPr/>
            <p:nvPr/>
          </p:nvSpPr>
          <p:spPr bwMode="auto">
            <a:xfrm rot="21356721" flipH="1">
              <a:off x="1240" y="1185"/>
              <a:ext cx="198" cy="226"/>
            </a:xfrm>
            <a:custGeom>
              <a:avLst/>
              <a:gdLst>
                <a:gd name="T0" fmla="*/ 2 w 21575"/>
                <a:gd name="T1" fmla="*/ 0 h 8196"/>
                <a:gd name="T2" fmla="*/ 2 w 21575"/>
                <a:gd name="T3" fmla="*/ 5 h 8196"/>
                <a:gd name="T4" fmla="*/ 0 w 21575"/>
                <a:gd name="T5" fmla="*/ 6 h 81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75" h="8196" fill="none" extrusionOk="0">
                  <a:moveTo>
                    <a:pt x="19984" y="0"/>
                  </a:moveTo>
                  <a:cubicBezTo>
                    <a:pt x="20918" y="2278"/>
                    <a:pt x="21456" y="4699"/>
                    <a:pt x="21575" y="7158"/>
                  </a:cubicBezTo>
                </a:path>
                <a:path w="21575" h="8196" stroke="0" extrusionOk="0">
                  <a:moveTo>
                    <a:pt x="19984" y="0"/>
                  </a:moveTo>
                  <a:cubicBezTo>
                    <a:pt x="20918" y="2278"/>
                    <a:pt x="21456" y="4699"/>
                    <a:pt x="21575" y="7158"/>
                  </a:cubicBezTo>
                  <a:lnTo>
                    <a:pt x="0" y="8196"/>
                  </a:lnTo>
                  <a:lnTo>
                    <a:pt x="19984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7282" name="Arc 66"/>
            <p:cNvSpPr/>
            <p:nvPr/>
          </p:nvSpPr>
          <p:spPr bwMode="auto">
            <a:xfrm rot="243279">
              <a:off x="672" y="1177"/>
              <a:ext cx="198" cy="226"/>
            </a:xfrm>
            <a:custGeom>
              <a:avLst/>
              <a:gdLst>
                <a:gd name="T0" fmla="*/ 2 w 21575"/>
                <a:gd name="T1" fmla="*/ 0 h 8196"/>
                <a:gd name="T2" fmla="*/ 2 w 21575"/>
                <a:gd name="T3" fmla="*/ 5 h 8196"/>
                <a:gd name="T4" fmla="*/ 0 w 21575"/>
                <a:gd name="T5" fmla="*/ 6 h 81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75" h="8196" fill="none" extrusionOk="0">
                  <a:moveTo>
                    <a:pt x="19984" y="0"/>
                  </a:moveTo>
                  <a:cubicBezTo>
                    <a:pt x="20918" y="2278"/>
                    <a:pt x="21456" y="4699"/>
                    <a:pt x="21575" y="7158"/>
                  </a:cubicBezTo>
                </a:path>
                <a:path w="21575" h="8196" stroke="0" extrusionOk="0">
                  <a:moveTo>
                    <a:pt x="19984" y="0"/>
                  </a:moveTo>
                  <a:cubicBezTo>
                    <a:pt x="20918" y="2278"/>
                    <a:pt x="21456" y="4699"/>
                    <a:pt x="21575" y="7158"/>
                  </a:cubicBezTo>
                  <a:lnTo>
                    <a:pt x="0" y="8196"/>
                  </a:lnTo>
                  <a:lnTo>
                    <a:pt x="19984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137283" name="Object 67"/>
            <p:cNvGraphicFramePr>
              <a:graphicFrameLocks noChangeAspect="1"/>
            </p:cNvGraphicFramePr>
            <p:nvPr/>
          </p:nvGraphicFramePr>
          <p:xfrm>
            <a:off x="1726" y="932"/>
            <a:ext cx="176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75" name="公式" r:id="rId23" imgW="292100" imgH="330200" progId="Equation.3">
                    <p:embed/>
                  </p:oleObj>
                </mc:Choice>
                <mc:Fallback>
                  <p:oleObj name="公式" r:id="rId23" imgW="292100" imgH="330200" progId="Equation.3">
                    <p:embed/>
                    <p:pic>
                      <p:nvPicPr>
                        <p:cNvPr id="0" name="图片 166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6" y="932"/>
                          <a:ext cx="176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7226" name="Line 68"/>
          <p:cNvSpPr>
            <a:spLocks noChangeShapeType="1"/>
          </p:cNvSpPr>
          <p:nvPr/>
        </p:nvSpPr>
        <p:spPr bwMode="auto">
          <a:xfrm>
            <a:off x="4625975" y="0"/>
            <a:ext cx="0" cy="6858000"/>
          </a:xfrm>
          <a:prstGeom prst="line">
            <a:avLst/>
          </a:prstGeom>
          <a:noFill/>
          <a:ln w="76200">
            <a:pattFill prst="pct90">
              <a:fgClr>
                <a:srgbClr val="006600"/>
              </a:fgClr>
              <a:bgClr>
                <a:srgbClr val="FFFFFF"/>
              </a:bgClr>
            </a:patt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7227" name="Line 69"/>
          <p:cNvSpPr>
            <a:spLocks noChangeShapeType="1"/>
          </p:cNvSpPr>
          <p:nvPr/>
        </p:nvSpPr>
        <p:spPr bwMode="auto">
          <a:xfrm>
            <a:off x="0" y="3327400"/>
            <a:ext cx="9144000" cy="0"/>
          </a:xfrm>
          <a:prstGeom prst="line">
            <a:avLst/>
          </a:prstGeom>
          <a:noFill/>
          <a:ln w="76200">
            <a:pattFill prst="pct90">
              <a:fgClr>
                <a:srgbClr val="006600"/>
              </a:fgClr>
              <a:bgClr>
                <a:srgbClr val="FFFFFF"/>
              </a:bgClr>
            </a:patt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28198" name="Line 70"/>
          <p:cNvSpPr>
            <a:spLocks noChangeShapeType="1"/>
          </p:cNvSpPr>
          <p:nvPr/>
        </p:nvSpPr>
        <p:spPr bwMode="auto">
          <a:xfrm>
            <a:off x="1742728" y="2743200"/>
            <a:ext cx="3810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28199" name="Line 71"/>
          <p:cNvSpPr>
            <a:spLocks noChangeShapeType="1"/>
          </p:cNvSpPr>
          <p:nvPr/>
        </p:nvSpPr>
        <p:spPr bwMode="auto">
          <a:xfrm>
            <a:off x="6251575" y="2743200"/>
            <a:ext cx="3810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28200" name="Line 72"/>
          <p:cNvSpPr>
            <a:spLocks noChangeShapeType="1"/>
          </p:cNvSpPr>
          <p:nvPr/>
        </p:nvSpPr>
        <p:spPr bwMode="auto">
          <a:xfrm>
            <a:off x="1750238" y="6213475"/>
            <a:ext cx="3810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28201" name="Line 73"/>
          <p:cNvSpPr>
            <a:spLocks noChangeShapeType="1"/>
          </p:cNvSpPr>
          <p:nvPr/>
        </p:nvSpPr>
        <p:spPr bwMode="auto">
          <a:xfrm>
            <a:off x="6228184" y="6221413"/>
            <a:ext cx="3810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1328202" name="Object 74"/>
          <p:cNvGraphicFramePr>
            <a:graphicFrameLocks noChangeAspect="1"/>
          </p:cNvGraphicFramePr>
          <p:nvPr/>
        </p:nvGraphicFramePr>
        <p:xfrm>
          <a:off x="3627438" y="387350"/>
          <a:ext cx="20828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76" name="Equation" r:id="rId25" imgW="2781300" imgH="685800" progId="Equation.DSMT4">
                  <p:embed/>
                </p:oleObj>
              </mc:Choice>
              <mc:Fallback>
                <p:oleObj name="Equation" r:id="rId25" imgW="2781300" imgH="685800" progId="Equation.DSMT4">
                  <p:embed/>
                  <p:pic>
                    <p:nvPicPr>
                      <p:cNvPr id="0" name="图片 166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438" y="387350"/>
                        <a:ext cx="2082800" cy="5175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8203" name="Freeform 75"/>
          <p:cNvSpPr/>
          <p:nvPr/>
        </p:nvSpPr>
        <p:spPr bwMode="auto">
          <a:xfrm>
            <a:off x="1517650" y="1889125"/>
            <a:ext cx="298450" cy="6350"/>
          </a:xfrm>
          <a:custGeom>
            <a:avLst/>
            <a:gdLst>
              <a:gd name="T0" fmla="*/ 438780308 w 203"/>
              <a:gd name="T1" fmla="*/ 0 h 4"/>
              <a:gd name="T2" fmla="*/ 168594846 w 203"/>
              <a:gd name="T3" fmla="*/ 10080625 h 4"/>
              <a:gd name="T4" fmla="*/ 0 w 203"/>
              <a:gd name="T5" fmla="*/ 0 h 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3" h="4">
                <a:moveTo>
                  <a:pt x="203" y="0"/>
                </a:moveTo>
                <a:cubicBezTo>
                  <a:pt x="182" y="1"/>
                  <a:pt x="112" y="4"/>
                  <a:pt x="78" y="4"/>
                </a:cubicBezTo>
                <a:cubicBezTo>
                  <a:pt x="44" y="4"/>
                  <a:pt x="16" y="1"/>
                  <a:pt x="0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1328204" name="Object 76"/>
          <p:cNvGraphicFramePr>
            <a:graphicFrameLocks noChangeAspect="1"/>
          </p:cNvGraphicFramePr>
          <p:nvPr/>
        </p:nvGraphicFramePr>
        <p:xfrm>
          <a:off x="1535113" y="1849438"/>
          <a:ext cx="2984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77" name="公式" r:id="rId27" imgW="317500" imgH="482600" progId="Equation.3">
                  <p:embed/>
                </p:oleObj>
              </mc:Choice>
              <mc:Fallback>
                <p:oleObj name="公式" r:id="rId27" imgW="317500" imgH="482600" progId="Equation.3">
                  <p:embed/>
                  <p:pic>
                    <p:nvPicPr>
                      <p:cNvPr id="0" name="图片 166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1849438"/>
                        <a:ext cx="2984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8205" name="Object 77"/>
          <p:cNvGraphicFramePr>
            <a:graphicFrameLocks noChangeAspect="1"/>
          </p:cNvGraphicFramePr>
          <p:nvPr/>
        </p:nvGraphicFramePr>
        <p:xfrm>
          <a:off x="7608888" y="998538"/>
          <a:ext cx="10636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78" name="Equation" r:id="rId29" imgW="1269365" imgH="317500" progId="Equation.DSMT4">
                  <p:embed/>
                </p:oleObj>
              </mc:Choice>
              <mc:Fallback>
                <p:oleObj name="Equation" r:id="rId29" imgW="1269365" imgH="317500" progId="Equation.DSMT4">
                  <p:embed/>
                  <p:pic>
                    <p:nvPicPr>
                      <p:cNvPr id="0" name="图片 166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8888" y="998538"/>
                        <a:ext cx="106362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8206" name="Object 78"/>
          <p:cNvGraphicFramePr>
            <a:graphicFrameLocks noChangeAspect="1"/>
          </p:cNvGraphicFramePr>
          <p:nvPr/>
        </p:nvGraphicFramePr>
        <p:xfrm>
          <a:off x="3911600" y="2947988"/>
          <a:ext cx="1376363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79" name="Equation" r:id="rId31" imgW="1943100" imgH="939800" progId="Equation.DSMT4">
                  <p:embed/>
                </p:oleObj>
              </mc:Choice>
              <mc:Fallback>
                <p:oleObj name="Equation" r:id="rId31" imgW="1943100" imgH="939800" progId="Equation.DSMT4">
                  <p:embed/>
                  <p:pic>
                    <p:nvPicPr>
                      <p:cNvPr id="0" name="图片 166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1600" y="2947988"/>
                        <a:ext cx="1376363" cy="7524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8207" name="Freeform 79"/>
          <p:cNvSpPr/>
          <p:nvPr/>
        </p:nvSpPr>
        <p:spPr bwMode="auto">
          <a:xfrm>
            <a:off x="6129338" y="1849438"/>
            <a:ext cx="298450" cy="6350"/>
          </a:xfrm>
          <a:custGeom>
            <a:avLst/>
            <a:gdLst>
              <a:gd name="T0" fmla="*/ 438780308 w 203"/>
              <a:gd name="T1" fmla="*/ 0 h 4"/>
              <a:gd name="T2" fmla="*/ 168594846 w 203"/>
              <a:gd name="T3" fmla="*/ 10080625 h 4"/>
              <a:gd name="T4" fmla="*/ 0 w 203"/>
              <a:gd name="T5" fmla="*/ 0 h 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3" h="4">
                <a:moveTo>
                  <a:pt x="203" y="0"/>
                </a:moveTo>
                <a:cubicBezTo>
                  <a:pt x="182" y="1"/>
                  <a:pt x="112" y="4"/>
                  <a:pt x="78" y="4"/>
                </a:cubicBezTo>
                <a:cubicBezTo>
                  <a:pt x="44" y="4"/>
                  <a:pt x="16" y="1"/>
                  <a:pt x="0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1328208" name="Object 80"/>
          <p:cNvGraphicFramePr>
            <a:graphicFrameLocks noChangeAspect="1"/>
          </p:cNvGraphicFramePr>
          <p:nvPr/>
        </p:nvGraphicFramePr>
        <p:xfrm>
          <a:off x="6146800" y="1809750"/>
          <a:ext cx="29686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0" name="公式" r:id="rId33" imgW="317500" imgH="482600" progId="Equation.3">
                  <p:embed/>
                </p:oleObj>
              </mc:Choice>
              <mc:Fallback>
                <p:oleObj name="公式" r:id="rId33" imgW="317500" imgH="482600" progId="Equation.3">
                  <p:embed/>
                  <p:pic>
                    <p:nvPicPr>
                      <p:cNvPr id="0" name="图片 166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809750"/>
                        <a:ext cx="29686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8209" name="Object 81"/>
          <p:cNvGraphicFramePr>
            <a:graphicFrameLocks noChangeAspect="1"/>
          </p:cNvGraphicFramePr>
          <p:nvPr/>
        </p:nvGraphicFramePr>
        <p:xfrm>
          <a:off x="3008313" y="1060450"/>
          <a:ext cx="1049337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1" name="Equation" r:id="rId35" imgW="1269365" imgH="317500" progId="Equation.DSMT4">
                  <p:embed/>
                </p:oleObj>
              </mc:Choice>
              <mc:Fallback>
                <p:oleObj name="Equation" r:id="rId35" imgW="1269365" imgH="317500" progId="Equation.DSMT4">
                  <p:embed/>
                  <p:pic>
                    <p:nvPicPr>
                      <p:cNvPr id="0" name="图片 166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313" y="1060450"/>
                        <a:ext cx="1049337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8210" name="Freeform 82"/>
          <p:cNvSpPr/>
          <p:nvPr/>
        </p:nvSpPr>
        <p:spPr bwMode="auto">
          <a:xfrm>
            <a:off x="1543050" y="4986338"/>
            <a:ext cx="298450" cy="6350"/>
          </a:xfrm>
          <a:custGeom>
            <a:avLst/>
            <a:gdLst>
              <a:gd name="T0" fmla="*/ 438780308 w 203"/>
              <a:gd name="T1" fmla="*/ 0 h 4"/>
              <a:gd name="T2" fmla="*/ 168594846 w 203"/>
              <a:gd name="T3" fmla="*/ 10080625 h 4"/>
              <a:gd name="T4" fmla="*/ 0 w 203"/>
              <a:gd name="T5" fmla="*/ 0 h 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3" h="4">
                <a:moveTo>
                  <a:pt x="203" y="0"/>
                </a:moveTo>
                <a:cubicBezTo>
                  <a:pt x="182" y="1"/>
                  <a:pt x="112" y="4"/>
                  <a:pt x="78" y="4"/>
                </a:cubicBezTo>
                <a:cubicBezTo>
                  <a:pt x="44" y="4"/>
                  <a:pt x="16" y="1"/>
                  <a:pt x="0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1328211" name="Object 83"/>
          <p:cNvGraphicFramePr>
            <a:graphicFrameLocks noChangeAspect="1"/>
          </p:cNvGraphicFramePr>
          <p:nvPr/>
        </p:nvGraphicFramePr>
        <p:xfrm>
          <a:off x="1560513" y="4948238"/>
          <a:ext cx="2984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2" name="公式" r:id="rId37" imgW="317500" imgH="482600" progId="Equation.3">
                  <p:embed/>
                </p:oleObj>
              </mc:Choice>
              <mc:Fallback>
                <p:oleObj name="公式" r:id="rId37" imgW="317500" imgH="482600" progId="Equation.3">
                  <p:embed/>
                  <p:pic>
                    <p:nvPicPr>
                      <p:cNvPr id="0" name="图片 166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13" y="4948238"/>
                        <a:ext cx="29845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8212" name="Object 84"/>
          <p:cNvGraphicFramePr>
            <a:graphicFrameLocks noChangeAspect="1"/>
          </p:cNvGraphicFramePr>
          <p:nvPr/>
        </p:nvGraphicFramePr>
        <p:xfrm>
          <a:off x="2957513" y="4189413"/>
          <a:ext cx="1169987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3" name="Equation" r:id="rId39" imgW="1269365" imgH="317500" progId="Equation.DSMT4">
                  <p:embed/>
                </p:oleObj>
              </mc:Choice>
              <mc:Fallback>
                <p:oleObj name="Equation" r:id="rId39" imgW="1269365" imgH="317500" progId="Equation.DSMT4">
                  <p:embed/>
                  <p:pic>
                    <p:nvPicPr>
                      <p:cNvPr id="0" name="图片 166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7513" y="4189413"/>
                        <a:ext cx="1169987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8213" name="Object 85"/>
          <p:cNvGraphicFramePr>
            <a:graphicFrameLocks noChangeAspect="1"/>
          </p:cNvGraphicFramePr>
          <p:nvPr/>
        </p:nvGraphicFramePr>
        <p:xfrm>
          <a:off x="3201988" y="1914525"/>
          <a:ext cx="37782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4" name="Equation" r:id="rId41" imgW="571500" imgH="635000" progId="Equation.DSMT4">
                  <p:embed/>
                </p:oleObj>
              </mc:Choice>
              <mc:Fallback>
                <p:oleObj name="Equation" r:id="rId41" imgW="571500" imgH="635000" progId="Equation.DSMT4">
                  <p:embed/>
                  <p:pic>
                    <p:nvPicPr>
                      <p:cNvPr id="0" name="图片 166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1988" y="1914525"/>
                        <a:ext cx="377825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8214" name="Object 86"/>
          <p:cNvGraphicFramePr>
            <a:graphicFrameLocks noChangeAspect="1"/>
          </p:cNvGraphicFramePr>
          <p:nvPr/>
        </p:nvGraphicFramePr>
        <p:xfrm>
          <a:off x="3671888" y="1938338"/>
          <a:ext cx="24447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5" name="公式" r:id="rId43" imgW="279400" imgH="431800" progId="Equation.3">
                  <p:embed/>
                </p:oleObj>
              </mc:Choice>
              <mc:Fallback>
                <p:oleObj name="公式" r:id="rId43" imgW="279400" imgH="431800" progId="Equation.3">
                  <p:embed/>
                  <p:pic>
                    <p:nvPicPr>
                      <p:cNvPr id="0" name="图片 166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88" y="1938338"/>
                        <a:ext cx="244475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8215" name="Object 87"/>
          <p:cNvGraphicFramePr>
            <a:graphicFrameLocks noChangeAspect="1"/>
          </p:cNvGraphicFramePr>
          <p:nvPr/>
        </p:nvGraphicFramePr>
        <p:xfrm>
          <a:off x="7702550" y="1855788"/>
          <a:ext cx="38258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6" name="Equation" r:id="rId45" imgW="571500" imgH="635000" progId="Equation.DSMT4">
                  <p:embed/>
                </p:oleObj>
              </mc:Choice>
              <mc:Fallback>
                <p:oleObj name="Equation" r:id="rId45" imgW="571500" imgH="635000" progId="Equation.DSMT4">
                  <p:embed/>
                  <p:pic>
                    <p:nvPicPr>
                      <p:cNvPr id="0" name="图片 166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2550" y="1855788"/>
                        <a:ext cx="382588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8216" name="Object 88"/>
          <p:cNvGraphicFramePr>
            <a:graphicFrameLocks noChangeAspect="1"/>
          </p:cNvGraphicFramePr>
          <p:nvPr/>
        </p:nvGraphicFramePr>
        <p:xfrm>
          <a:off x="8174038" y="1860550"/>
          <a:ext cx="24447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7" name="公式" r:id="rId47" imgW="279400" imgH="431800" progId="Equation.3">
                  <p:embed/>
                </p:oleObj>
              </mc:Choice>
              <mc:Fallback>
                <p:oleObj name="公式" r:id="rId47" imgW="279400" imgH="431800" progId="Equation.3">
                  <p:embed/>
                  <p:pic>
                    <p:nvPicPr>
                      <p:cNvPr id="0" name="图片 166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4038" y="1860550"/>
                        <a:ext cx="244475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8217" name="Object 89"/>
          <p:cNvGraphicFramePr>
            <a:graphicFrameLocks noChangeAspect="1"/>
          </p:cNvGraphicFramePr>
          <p:nvPr/>
        </p:nvGraphicFramePr>
        <p:xfrm>
          <a:off x="3375025" y="5138738"/>
          <a:ext cx="41433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8" name="Equation" r:id="rId49" imgW="571500" imgH="635000" progId="Equation.DSMT4">
                  <p:embed/>
                </p:oleObj>
              </mc:Choice>
              <mc:Fallback>
                <p:oleObj name="Equation" r:id="rId49" imgW="571500" imgH="635000" progId="Equation.DSMT4">
                  <p:embed/>
                  <p:pic>
                    <p:nvPicPr>
                      <p:cNvPr id="0" name="图片 166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5025" y="5138738"/>
                        <a:ext cx="414338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8218" name="Object 90"/>
          <p:cNvGraphicFramePr>
            <a:graphicFrameLocks noChangeAspect="1"/>
          </p:cNvGraphicFramePr>
          <p:nvPr/>
        </p:nvGraphicFramePr>
        <p:xfrm>
          <a:off x="3806825" y="5181600"/>
          <a:ext cx="246063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9" name="公式" r:id="rId51" imgW="279400" imgH="431800" progId="Equation.3">
                  <p:embed/>
                </p:oleObj>
              </mc:Choice>
              <mc:Fallback>
                <p:oleObj name="公式" r:id="rId51" imgW="279400" imgH="431800" progId="Equation.3">
                  <p:embed/>
                  <p:pic>
                    <p:nvPicPr>
                      <p:cNvPr id="0" name="图片 166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825" y="5181600"/>
                        <a:ext cx="246063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8219" name="Object 91"/>
          <p:cNvGraphicFramePr>
            <a:graphicFrameLocks noChangeAspect="1"/>
          </p:cNvGraphicFramePr>
          <p:nvPr/>
        </p:nvGraphicFramePr>
        <p:xfrm>
          <a:off x="7585075" y="4195763"/>
          <a:ext cx="1106488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0" name="Equation" r:id="rId53" imgW="1269365" imgH="317500" progId="Equation.DSMT4">
                  <p:embed/>
                </p:oleObj>
              </mc:Choice>
              <mc:Fallback>
                <p:oleObj name="Equation" r:id="rId53" imgW="1269365" imgH="317500" progId="Equation.DSMT4">
                  <p:embed/>
                  <p:pic>
                    <p:nvPicPr>
                      <p:cNvPr id="0" name="图片 166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5075" y="4195763"/>
                        <a:ext cx="1106488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8220" name="Object 92"/>
          <p:cNvGraphicFramePr>
            <a:graphicFrameLocks noChangeAspect="1"/>
          </p:cNvGraphicFramePr>
          <p:nvPr/>
        </p:nvGraphicFramePr>
        <p:xfrm>
          <a:off x="8118475" y="5170488"/>
          <a:ext cx="24447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1" name="公式" r:id="rId55" imgW="279400" imgH="431800" progId="Equation.3">
                  <p:embed/>
                </p:oleObj>
              </mc:Choice>
              <mc:Fallback>
                <p:oleObj name="公式" r:id="rId55" imgW="279400" imgH="431800" progId="Equation.3">
                  <p:embed/>
                  <p:pic>
                    <p:nvPicPr>
                      <p:cNvPr id="0" name="图片 166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8475" y="5170488"/>
                        <a:ext cx="244475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8221" name="Object 93"/>
          <p:cNvGraphicFramePr>
            <a:graphicFrameLocks noChangeAspect="1"/>
          </p:cNvGraphicFramePr>
          <p:nvPr/>
        </p:nvGraphicFramePr>
        <p:xfrm>
          <a:off x="7713663" y="5170488"/>
          <a:ext cx="3794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2" name="Equation" r:id="rId57" imgW="571500" imgH="635000" progId="Equation.DSMT4">
                  <p:embed/>
                </p:oleObj>
              </mc:Choice>
              <mc:Fallback>
                <p:oleObj name="Equation" r:id="rId57" imgW="571500" imgH="635000" progId="Equation.DSMT4">
                  <p:embed/>
                  <p:pic>
                    <p:nvPicPr>
                      <p:cNvPr id="0" name="图片 166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3663" y="5170488"/>
                        <a:ext cx="3794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8222" name="Freeform 94"/>
          <p:cNvSpPr/>
          <p:nvPr/>
        </p:nvSpPr>
        <p:spPr bwMode="auto">
          <a:xfrm>
            <a:off x="6037263" y="4975225"/>
            <a:ext cx="296862" cy="6350"/>
          </a:xfrm>
          <a:custGeom>
            <a:avLst/>
            <a:gdLst>
              <a:gd name="T0" fmla="*/ 434123384 w 203"/>
              <a:gd name="T1" fmla="*/ 0 h 4"/>
              <a:gd name="T2" fmla="*/ 166805734 w 203"/>
              <a:gd name="T3" fmla="*/ 10080625 h 4"/>
              <a:gd name="T4" fmla="*/ 0 w 203"/>
              <a:gd name="T5" fmla="*/ 0 h 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3" h="4">
                <a:moveTo>
                  <a:pt x="203" y="0"/>
                </a:moveTo>
                <a:cubicBezTo>
                  <a:pt x="182" y="1"/>
                  <a:pt x="112" y="4"/>
                  <a:pt x="78" y="4"/>
                </a:cubicBezTo>
                <a:cubicBezTo>
                  <a:pt x="44" y="4"/>
                  <a:pt x="16" y="1"/>
                  <a:pt x="0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1328223" name="Object 95"/>
          <p:cNvGraphicFramePr>
            <a:graphicFrameLocks noChangeAspect="1"/>
          </p:cNvGraphicFramePr>
          <p:nvPr/>
        </p:nvGraphicFramePr>
        <p:xfrm>
          <a:off x="6054725" y="4937125"/>
          <a:ext cx="2968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3" name="公式" r:id="rId59" imgW="317500" imgH="482600" progId="Equation.3">
                  <p:embed/>
                </p:oleObj>
              </mc:Choice>
              <mc:Fallback>
                <p:oleObj name="公式" r:id="rId59" imgW="317500" imgH="482600" progId="Equation.3">
                  <p:embed/>
                  <p:pic>
                    <p:nvPicPr>
                      <p:cNvPr id="0" name="图片 166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4725" y="4937125"/>
                        <a:ext cx="29686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8224" name="Object 96"/>
          <p:cNvGraphicFramePr>
            <a:graphicFrameLocks noChangeAspect="1"/>
          </p:cNvGraphicFramePr>
          <p:nvPr/>
        </p:nvGraphicFramePr>
        <p:xfrm>
          <a:off x="684213" y="2408238"/>
          <a:ext cx="990600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4" name="Equation" r:id="rId61" imgW="1078865" imgH="723900" progId="Equation.DSMT4">
                  <p:embed/>
                </p:oleObj>
              </mc:Choice>
              <mc:Fallback>
                <p:oleObj name="Equation" r:id="rId61" imgW="1078865" imgH="723900" progId="Equation.DSMT4">
                  <p:embed/>
                  <p:pic>
                    <p:nvPicPr>
                      <p:cNvPr id="0" name="图片 166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408238"/>
                        <a:ext cx="990600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8225" name="Object 97"/>
          <p:cNvGraphicFramePr>
            <a:graphicFrameLocks noChangeAspect="1"/>
          </p:cNvGraphicFramePr>
          <p:nvPr/>
        </p:nvGraphicFramePr>
        <p:xfrm>
          <a:off x="2195736" y="2524125"/>
          <a:ext cx="93821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5" name="Equation" r:id="rId63" imgW="951865" imgH="431800" progId="Equation.DSMT4">
                  <p:embed/>
                </p:oleObj>
              </mc:Choice>
              <mc:Fallback>
                <p:oleObj name="Equation" r:id="rId63" imgW="951865" imgH="431800" progId="Equation.DSMT4">
                  <p:embed/>
                  <p:pic>
                    <p:nvPicPr>
                      <p:cNvPr id="0" name="图片 166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524125"/>
                        <a:ext cx="938212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8226" name="Object 98"/>
          <p:cNvGraphicFramePr>
            <a:graphicFrameLocks noChangeAspect="1"/>
          </p:cNvGraphicFramePr>
          <p:nvPr/>
        </p:nvGraphicFramePr>
        <p:xfrm>
          <a:off x="5259388" y="2419350"/>
          <a:ext cx="93503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6" name="Equation" r:id="rId65" imgW="1078865" imgH="723900" progId="Equation.DSMT4">
                  <p:embed/>
                </p:oleObj>
              </mc:Choice>
              <mc:Fallback>
                <p:oleObj name="Equation" r:id="rId65" imgW="1078865" imgH="723900" progId="Equation.DSMT4">
                  <p:embed/>
                  <p:pic>
                    <p:nvPicPr>
                      <p:cNvPr id="0" name="图片 166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9388" y="2419350"/>
                        <a:ext cx="935037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8227" name="Object 99"/>
          <p:cNvGraphicFramePr>
            <a:graphicFrameLocks noChangeAspect="1"/>
          </p:cNvGraphicFramePr>
          <p:nvPr/>
        </p:nvGraphicFramePr>
        <p:xfrm>
          <a:off x="6657553" y="2536825"/>
          <a:ext cx="8667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7" name="Equation" r:id="rId67" imgW="951865" imgH="431800" progId="Equation.DSMT4">
                  <p:embed/>
                </p:oleObj>
              </mc:Choice>
              <mc:Fallback>
                <p:oleObj name="Equation" r:id="rId67" imgW="951865" imgH="431800" progId="Equation.DSMT4">
                  <p:embed/>
                  <p:pic>
                    <p:nvPicPr>
                      <p:cNvPr id="0" name="图片 166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7553" y="2536825"/>
                        <a:ext cx="8667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8228" name="Object 100"/>
          <p:cNvGraphicFramePr>
            <a:graphicFrameLocks noChangeAspect="1"/>
          </p:cNvGraphicFramePr>
          <p:nvPr/>
        </p:nvGraphicFramePr>
        <p:xfrm>
          <a:off x="3170238" y="1503363"/>
          <a:ext cx="74295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8" name="Equation" r:id="rId69" imgW="1104900" imgH="393700" progId="Equation.DSMT4">
                  <p:embed/>
                </p:oleObj>
              </mc:Choice>
              <mc:Fallback>
                <p:oleObj name="Equation" r:id="rId69" imgW="1104900" imgH="393700" progId="Equation.DSMT4">
                  <p:embed/>
                  <p:pic>
                    <p:nvPicPr>
                      <p:cNvPr id="0" name="图片 166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0238" y="1503363"/>
                        <a:ext cx="742950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8229" name="Object 101"/>
          <p:cNvGraphicFramePr>
            <a:graphicFrameLocks noChangeAspect="1"/>
          </p:cNvGraphicFramePr>
          <p:nvPr/>
        </p:nvGraphicFramePr>
        <p:xfrm>
          <a:off x="7683500" y="1452563"/>
          <a:ext cx="731838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9" name="Equation" r:id="rId71" imgW="1104900" imgH="393700" progId="Equation.DSMT4">
                  <p:embed/>
                </p:oleObj>
              </mc:Choice>
              <mc:Fallback>
                <p:oleObj name="Equation" r:id="rId71" imgW="1104900" imgH="393700" progId="Equation.DSMT4">
                  <p:embed/>
                  <p:pic>
                    <p:nvPicPr>
                      <p:cNvPr id="0" name="图片 166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0" y="1452563"/>
                        <a:ext cx="731838" cy="31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8230" name="Object 102"/>
          <p:cNvGraphicFramePr>
            <a:graphicFrameLocks noChangeAspect="1"/>
          </p:cNvGraphicFramePr>
          <p:nvPr/>
        </p:nvGraphicFramePr>
        <p:xfrm>
          <a:off x="3219450" y="4695825"/>
          <a:ext cx="773113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0" name="Equation" r:id="rId73" imgW="1104900" imgH="393700" progId="Equation.DSMT4">
                  <p:embed/>
                </p:oleObj>
              </mc:Choice>
              <mc:Fallback>
                <p:oleObj name="Equation" r:id="rId73" imgW="1104900" imgH="393700" progId="Equation.DSMT4">
                  <p:embed/>
                  <p:pic>
                    <p:nvPicPr>
                      <p:cNvPr id="0" name="图片 166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4695825"/>
                        <a:ext cx="773113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8231" name="Object 103"/>
          <p:cNvGraphicFramePr>
            <a:graphicFrameLocks noChangeAspect="1"/>
          </p:cNvGraphicFramePr>
          <p:nvPr/>
        </p:nvGraphicFramePr>
        <p:xfrm>
          <a:off x="7597775" y="4678363"/>
          <a:ext cx="766763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1" name="Equation" r:id="rId75" imgW="1104900" imgH="393700" progId="Equation.DSMT4">
                  <p:embed/>
                </p:oleObj>
              </mc:Choice>
              <mc:Fallback>
                <p:oleObj name="Equation" r:id="rId75" imgW="1104900" imgH="393700" progId="Equation.DSMT4">
                  <p:embed/>
                  <p:pic>
                    <p:nvPicPr>
                      <p:cNvPr id="0" name="图片 167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7775" y="4678363"/>
                        <a:ext cx="766763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8232" name="Object 104"/>
          <p:cNvGraphicFramePr>
            <a:graphicFrameLocks noChangeAspect="1"/>
          </p:cNvGraphicFramePr>
          <p:nvPr/>
        </p:nvGraphicFramePr>
        <p:xfrm>
          <a:off x="753323" y="5877272"/>
          <a:ext cx="938357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2" name="Equation" r:id="rId77" imgW="1078865" imgH="723900" progId="Equation.DSMT4">
                  <p:embed/>
                </p:oleObj>
              </mc:Choice>
              <mc:Fallback>
                <p:oleObj name="Equation" r:id="rId77" imgW="1078865" imgH="723900" progId="Equation.DSMT4">
                  <p:embed/>
                  <p:pic>
                    <p:nvPicPr>
                      <p:cNvPr id="0" name="图片 167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323" y="5877272"/>
                        <a:ext cx="938357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8233" name="Object 105"/>
          <p:cNvGraphicFramePr>
            <a:graphicFrameLocks noChangeAspect="1"/>
          </p:cNvGraphicFramePr>
          <p:nvPr/>
        </p:nvGraphicFramePr>
        <p:xfrm>
          <a:off x="2165350" y="5980113"/>
          <a:ext cx="9366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3" name="Equation" r:id="rId79" imgW="951865" imgH="431800" progId="Equation.DSMT4">
                  <p:embed/>
                </p:oleObj>
              </mc:Choice>
              <mc:Fallback>
                <p:oleObj name="Equation" r:id="rId79" imgW="951865" imgH="431800" progId="Equation.DSMT4">
                  <p:embed/>
                  <p:pic>
                    <p:nvPicPr>
                      <p:cNvPr id="0" name="图片 167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0" y="5980113"/>
                        <a:ext cx="9366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8234" name="Object 106"/>
          <p:cNvGraphicFramePr>
            <a:graphicFrameLocks noChangeAspect="1"/>
          </p:cNvGraphicFramePr>
          <p:nvPr/>
        </p:nvGraphicFramePr>
        <p:xfrm>
          <a:off x="5234603" y="5868988"/>
          <a:ext cx="950297" cy="689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4" name="Equation" r:id="rId81" imgW="1078865" imgH="723900" progId="Equation.DSMT4">
                  <p:embed/>
                </p:oleObj>
              </mc:Choice>
              <mc:Fallback>
                <p:oleObj name="Equation" r:id="rId81" imgW="1078865" imgH="723900" progId="Equation.DSMT4">
                  <p:embed/>
                  <p:pic>
                    <p:nvPicPr>
                      <p:cNvPr id="0" name="图片 167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4603" y="5868988"/>
                        <a:ext cx="950297" cy="6892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8235" name="Object 107"/>
          <p:cNvGraphicFramePr>
            <a:graphicFrameLocks noChangeAspect="1"/>
          </p:cNvGraphicFramePr>
          <p:nvPr/>
        </p:nvGraphicFramePr>
        <p:xfrm>
          <a:off x="6660232" y="5995988"/>
          <a:ext cx="84931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5" name="Equation" r:id="rId83" imgW="862965" imgH="431800" progId="Equation.DSMT4">
                  <p:embed/>
                </p:oleObj>
              </mc:Choice>
              <mc:Fallback>
                <p:oleObj name="Equation" r:id="rId83" imgW="862965" imgH="431800" progId="Equation.DSMT4">
                  <p:embed/>
                  <p:pic>
                    <p:nvPicPr>
                      <p:cNvPr id="0" name="图片 167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5995988"/>
                        <a:ext cx="849312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8236" name="Text Box 108"/>
          <p:cNvSpPr txBox="1">
            <a:spLocks noChangeArrowheads="1"/>
          </p:cNvSpPr>
          <p:nvPr/>
        </p:nvSpPr>
        <p:spPr bwMode="auto">
          <a:xfrm>
            <a:off x="3095625" y="2501900"/>
            <a:ext cx="199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逆绕向</a:t>
            </a:r>
            <a:endParaRPr lang="zh-CN" altLang="en-US" sz="2400" b="1">
              <a:solidFill>
                <a:srgbClr val="000000"/>
              </a:solidFill>
            </a:endParaRPr>
          </a:p>
        </p:txBody>
      </p:sp>
      <p:sp>
        <p:nvSpPr>
          <p:cNvPr id="1328237" name="Text Box 109"/>
          <p:cNvSpPr txBox="1">
            <a:spLocks noChangeArrowheads="1"/>
          </p:cNvSpPr>
          <p:nvPr/>
        </p:nvSpPr>
        <p:spPr bwMode="auto">
          <a:xfrm>
            <a:off x="7456487" y="2539752"/>
            <a:ext cx="1395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顺绕向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  <p:sp>
        <p:nvSpPr>
          <p:cNvPr id="1328238" name="Text Box 110"/>
          <p:cNvSpPr txBox="1">
            <a:spLocks noChangeArrowheads="1"/>
          </p:cNvSpPr>
          <p:nvPr/>
        </p:nvSpPr>
        <p:spPr bwMode="auto">
          <a:xfrm>
            <a:off x="3065711" y="5996136"/>
            <a:ext cx="129026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顺绕向</a:t>
            </a:r>
            <a:endParaRPr lang="zh-CN" altLang="en-US" sz="2400" b="1">
              <a:solidFill>
                <a:srgbClr val="000000"/>
              </a:solidFill>
            </a:endParaRPr>
          </a:p>
        </p:txBody>
      </p:sp>
      <p:sp>
        <p:nvSpPr>
          <p:cNvPr id="1328239" name="Text Box 111"/>
          <p:cNvSpPr txBox="1">
            <a:spLocks noChangeArrowheads="1"/>
          </p:cNvSpPr>
          <p:nvPr/>
        </p:nvSpPr>
        <p:spPr bwMode="auto">
          <a:xfrm>
            <a:off x="7504112" y="5996136"/>
            <a:ext cx="1347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逆绕向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2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32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32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32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32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2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2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32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2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2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132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32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28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28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28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2820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282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2820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282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2820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282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2820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2820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32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2" dur="500"/>
                                        <p:tgtEl>
                                          <p:spTgt spid="1328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132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32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132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32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32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0" dur="500"/>
                                        <p:tgtEl>
                                          <p:spTgt spid="1328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32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328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328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328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328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132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32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6" dur="500"/>
                                        <p:tgtEl>
                                          <p:spTgt spid="132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1" dur="500"/>
                                        <p:tgtEl>
                                          <p:spTgt spid="1328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6" dur="500"/>
                                        <p:tgtEl>
                                          <p:spTgt spid="132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32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6" dur="500"/>
                                        <p:tgtEl>
                                          <p:spTgt spid="132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32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6" dur="500"/>
                                        <p:tgtEl>
                                          <p:spTgt spid="1328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1" dur="500"/>
                                        <p:tgtEl>
                                          <p:spTgt spid="132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32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0" dur="500"/>
                                        <p:tgtEl>
                                          <p:spTgt spid="132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500"/>
                                        <p:tgtEl>
                                          <p:spTgt spid="132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132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32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32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32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132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132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3" dur="500"/>
                                        <p:tgtEl>
                                          <p:spTgt spid="132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8" dur="500"/>
                                        <p:tgtEl>
                                          <p:spTgt spid="1328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3" dur="500"/>
                                        <p:tgtEl>
                                          <p:spTgt spid="132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1328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1328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328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328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8130" grpId="0" animBg="1"/>
      <p:bldP spid="1328131" grpId="0" animBg="1"/>
      <p:bldP spid="1328132" grpId="0" animBg="1"/>
      <p:bldP spid="1328133" grpId="0" animBg="1"/>
      <p:bldP spid="1328198" grpId="0" animBg="1"/>
      <p:bldP spid="1328199" grpId="0" animBg="1"/>
      <p:bldP spid="1328200" grpId="0" animBg="1"/>
      <p:bldP spid="1328201" grpId="0" animBg="1"/>
      <p:bldP spid="1328203" grpId="0" animBg="1"/>
      <p:bldP spid="1328207" grpId="0" animBg="1"/>
      <p:bldP spid="1328210" grpId="0" animBg="1"/>
      <p:bldP spid="1328222" grpId="0" animBg="1"/>
      <p:bldP spid="1328236" grpId="0" autoUpdateAnimBg="0"/>
      <p:bldP spid="1328237" grpId="0" autoUpdateAnimBg="0"/>
      <p:bldP spid="1328238" grpId="0" autoUpdateAnimBg="0"/>
      <p:bldP spid="132823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4"/>
          <p:cNvSpPr>
            <a:spLocks noChangeArrowheads="1"/>
          </p:cNvSpPr>
          <p:nvPr/>
        </p:nvSpPr>
        <p:spPr bwMode="auto">
          <a:xfrm>
            <a:off x="3059113" y="260648"/>
            <a:ext cx="3060700" cy="579438"/>
          </a:xfrm>
          <a:prstGeom prst="rect">
            <a:avLst/>
          </a:prstGeom>
          <a:solidFill>
            <a:srgbClr val="000099"/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FFFFFF"/>
                </a:solidFill>
                <a:ea typeface="黑体" panose="02010609060101010101" pitchFamily="2" charset="-122"/>
              </a:rPr>
              <a:t>磁介质</a:t>
            </a:r>
            <a:endParaRPr lang="zh-CN" altLang="en-US" b="1">
              <a:solidFill>
                <a:srgbClr val="FFFFFF"/>
              </a:solidFill>
              <a:ea typeface="黑体" panose="02010609060101010101" pitchFamily="2" charset="-122"/>
            </a:endParaRPr>
          </a:p>
        </p:txBody>
      </p:sp>
      <p:graphicFrame>
        <p:nvGraphicFramePr>
          <p:cNvPr id="140292" name="Object 185"/>
          <p:cNvGraphicFramePr>
            <a:graphicFrameLocks noChangeAspect="1"/>
          </p:cNvGraphicFramePr>
          <p:nvPr/>
        </p:nvGraphicFramePr>
        <p:xfrm>
          <a:off x="2087563" y="1704751"/>
          <a:ext cx="2143125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" name="Equation" r:id="rId1" imgW="2959100" imgH="939800" progId="Equation.DSMT4">
                  <p:embed/>
                </p:oleObj>
              </mc:Choice>
              <mc:Fallback>
                <p:oleObj name="Equation" r:id="rId1" imgW="2959100" imgH="939800" progId="Equation.DSMT4">
                  <p:embed/>
                  <p:pic>
                    <p:nvPicPr>
                      <p:cNvPr id="0" name="图片 74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1704751"/>
                        <a:ext cx="2143125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3" name="Text Box 186"/>
          <p:cNvSpPr txBox="1">
            <a:spLocks noChangeArrowheads="1"/>
          </p:cNvSpPr>
          <p:nvPr/>
        </p:nvSpPr>
        <p:spPr bwMode="auto">
          <a:xfrm>
            <a:off x="863600" y="1095151"/>
            <a:ext cx="543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en-US" altLang="zh-CN" sz="2800" b="1">
                <a:solidFill>
                  <a:srgbClr val="000000"/>
                </a:solidFill>
              </a:rPr>
              <a:t> </a:t>
            </a:r>
            <a:r>
              <a:rPr lang="zh-CN" altLang="en-US" sz="2800" b="1">
                <a:solidFill>
                  <a:srgbClr val="000000"/>
                </a:solidFill>
              </a:rPr>
              <a:t>有介质时的</a:t>
            </a:r>
            <a:r>
              <a:rPr lang="zh-CN" altLang="en-US" sz="2800" b="1">
                <a:solidFill>
                  <a:srgbClr val="FF0000"/>
                </a:solidFill>
              </a:rPr>
              <a:t>安培环路定理 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graphicFrame>
        <p:nvGraphicFramePr>
          <p:cNvPr id="140294" name="Object 189"/>
          <p:cNvGraphicFramePr>
            <a:graphicFrameLocks noChangeAspect="1"/>
          </p:cNvGraphicFramePr>
          <p:nvPr/>
        </p:nvGraphicFramePr>
        <p:xfrm>
          <a:off x="4608513" y="2281014"/>
          <a:ext cx="158273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" name="Equation" r:id="rId3" imgW="1854200" imgH="558800" progId="Equation.DSMT4">
                  <p:embed/>
                </p:oleObj>
              </mc:Choice>
              <mc:Fallback>
                <p:oleObj name="Equation" r:id="rId3" imgW="1854200" imgH="558800" progId="Equation.DSMT4">
                  <p:embed/>
                  <p:pic>
                    <p:nvPicPr>
                      <p:cNvPr id="0" name="图片 74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2281014"/>
                        <a:ext cx="1582737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5" name="Object 190"/>
          <p:cNvGraphicFramePr>
            <a:graphicFrameLocks noChangeAspect="1"/>
          </p:cNvGraphicFramePr>
          <p:nvPr/>
        </p:nvGraphicFramePr>
        <p:xfrm>
          <a:off x="6445250" y="2281014"/>
          <a:ext cx="15240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2" name="Equation" r:id="rId5" imgW="2108200" imgH="596900" progId="Equation.3">
                  <p:embed/>
                </p:oleObj>
              </mc:Choice>
              <mc:Fallback>
                <p:oleObj name="Equation" r:id="rId5" imgW="2108200" imgH="596900" progId="Equation.3">
                  <p:embed/>
                  <p:pic>
                    <p:nvPicPr>
                      <p:cNvPr id="0" name="图片 74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0" y="2281014"/>
                        <a:ext cx="152400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6" name="Object 191"/>
          <p:cNvGraphicFramePr>
            <a:graphicFrameLocks noChangeAspect="1"/>
          </p:cNvGraphicFramePr>
          <p:nvPr/>
        </p:nvGraphicFramePr>
        <p:xfrm>
          <a:off x="4608513" y="1453926"/>
          <a:ext cx="18542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3" name="Equation" r:id="rId7" imgW="2463800" imgH="1092200" progId="Equation.DSMT4">
                  <p:embed/>
                </p:oleObj>
              </mc:Choice>
              <mc:Fallback>
                <p:oleObj name="Equation" r:id="rId7" imgW="2463800" imgH="1092200" progId="Equation.DSMT4">
                  <p:embed/>
                  <p:pic>
                    <p:nvPicPr>
                      <p:cNvPr id="0" name="图片 74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1453926"/>
                        <a:ext cx="185420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7" name="Text Box 192"/>
          <p:cNvSpPr txBox="1">
            <a:spLocks noChangeArrowheads="1"/>
          </p:cNvSpPr>
          <p:nvPr/>
        </p:nvSpPr>
        <p:spPr bwMode="auto">
          <a:xfrm>
            <a:off x="864592" y="2679476"/>
            <a:ext cx="543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en-US" altLang="zh-CN" sz="2800" b="1" dirty="0">
                <a:solidFill>
                  <a:srgbClr val="000000"/>
                </a:solidFill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</a:rPr>
              <a:t>铁磁质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140298" name="Group 193"/>
          <p:cNvGrpSpPr/>
          <p:nvPr/>
        </p:nvGrpSpPr>
        <p:grpSpPr bwMode="auto">
          <a:xfrm>
            <a:off x="1044575" y="3578001"/>
            <a:ext cx="1296988" cy="1441450"/>
            <a:chOff x="3039" y="2431"/>
            <a:chExt cx="817" cy="908"/>
          </a:xfrm>
        </p:grpSpPr>
        <p:sp>
          <p:nvSpPr>
            <p:cNvPr id="140346" name="Rectangle 194"/>
            <p:cNvSpPr>
              <a:spLocks noChangeArrowheads="1"/>
            </p:cNvSpPr>
            <p:nvPr/>
          </p:nvSpPr>
          <p:spPr bwMode="auto">
            <a:xfrm>
              <a:off x="3039" y="2431"/>
              <a:ext cx="816" cy="907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140347" name="Line 195"/>
            <p:cNvSpPr>
              <a:spLocks noChangeShapeType="1"/>
            </p:cNvSpPr>
            <p:nvPr/>
          </p:nvSpPr>
          <p:spPr bwMode="auto">
            <a:xfrm>
              <a:off x="3448" y="2614"/>
              <a:ext cx="0" cy="5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0348" name="Line 196"/>
            <p:cNvSpPr>
              <a:spLocks noChangeShapeType="1"/>
            </p:cNvSpPr>
            <p:nvPr/>
          </p:nvSpPr>
          <p:spPr bwMode="auto">
            <a:xfrm>
              <a:off x="3040" y="2432"/>
              <a:ext cx="408" cy="18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0349" name="Line 197"/>
            <p:cNvSpPr>
              <a:spLocks noChangeShapeType="1"/>
            </p:cNvSpPr>
            <p:nvPr/>
          </p:nvSpPr>
          <p:spPr bwMode="auto">
            <a:xfrm>
              <a:off x="3040" y="2432"/>
              <a:ext cx="408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0350" name="Line 198"/>
            <p:cNvSpPr>
              <a:spLocks noChangeShapeType="1"/>
            </p:cNvSpPr>
            <p:nvPr/>
          </p:nvSpPr>
          <p:spPr bwMode="auto">
            <a:xfrm flipV="1">
              <a:off x="3448" y="2432"/>
              <a:ext cx="408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0351" name="Line 199"/>
            <p:cNvSpPr>
              <a:spLocks noChangeShapeType="1"/>
            </p:cNvSpPr>
            <p:nvPr/>
          </p:nvSpPr>
          <p:spPr bwMode="auto">
            <a:xfrm>
              <a:off x="3153" y="2545"/>
              <a:ext cx="408" cy="18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0352" name="Line 200"/>
            <p:cNvSpPr>
              <a:spLocks noChangeShapeType="1"/>
            </p:cNvSpPr>
            <p:nvPr/>
          </p:nvSpPr>
          <p:spPr bwMode="auto">
            <a:xfrm flipV="1">
              <a:off x="3040" y="3135"/>
              <a:ext cx="431" cy="2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0353" name="Line 201"/>
            <p:cNvSpPr>
              <a:spLocks noChangeShapeType="1"/>
            </p:cNvSpPr>
            <p:nvPr/>
          </p:nvSpPr>
          <p:spPr bwMode="auto">
            <a:xfrm flipH="1" flipV="1">
              <a:off x="3448" y="3135"/>
              <a:ext cx="408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0354" name="Line 202"/>
            <p:cNvSpPr>
              <a:spLocks noChangeShapeType="1"/>
            </p:cNvSpPr>
            <p:nvPr/>
          </p:nvSpPr>
          <p:spPr bwMode="auto">
            <a:xfrm flipV="1">
              <a:off x="3221" y="2659"/>
              <a:ext cx="0" cy="40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0355" name="Line 203"/>
            <p:cNvSpPr>
              <a:spLocks noChangeShapeType="1"/>
            </p:cNvSpPr>
            <p:nvPr/>
          </p:nvSpPr>
          <p:spPr bwMode="auto">
            <a:xfrm rot="10800000" flipV="1">
              <a:off x="3697" y="2658"/>
              <a:ext cx="0" cy="40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0356" name="Line 204"/>
            <p:cNvSpPr>
              <a:spLocks noChangeShapeType="1"/>
            </p:cNvSpPr>
            <p:nvPr/>
          </p:nvSpPr>
          <p:spPr bwMode="auto">
            <a:xfrm>
              <a:off x="3357" y="2500"/>
              <a:ext cx="182" cy="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0357" name="Line 205"/>
            <p:cNvSpPr>
              <a:spLocks noChangeShapeType="1"/>
            </p:cNvSpPr>
            <p:nvPr/>
          </p:nvSpPr>
          <p:spPr bwMode="auto">
            <a:xfrm rot="10800000">
              <a:off x="3379" y="3249"/>
              <a:ext cx="182" cy="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0299" name="Text Box 207"/>
          <p:cNvSpPr txBox="1">
            <a:spLocks noChangeArrowheads="1"/>
          </p:cNvSpPr>
          <p:nvPr/>
        </p:nvSpPr>
        <p:spPr bwMode="auto">
          <a:xfrm>
            <a:off x="2914650" y="2962051"/>
            <a:ext cx="2144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磁畴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40300" name="Text Box 208"/>
          <p:cNvSpPr txBox="1">
            <a:spLocks noChangeArrowheads="1"/>
          </p:cNvSpPr>
          <p:nvPr/>
        </p:nvSpPr>
        <p:spPr bwMode="auto">
          <a:xfrm>
            <a:off x="684213" y="5127401"/>
            <a:ext cx="1779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自发排列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grpSp>
        <p:nvGrpSpPr>
          <p:cNvPr id="140301" name="Group 215"/>
          <p:cNvGrpSpPr/>
          <p:nvPr/>
        </p:nvGrpSpPr>
        <p:grpSpPr bwMode="auto">
          <a:xfrm>
            <a:off x="5221288" y="2858864"/>
            <a:ext cx="3176587" cy="2832100"/>
            <a:chOff x="3175" y="382"/>
            <a:chExt cx="2001" cy="1784"/>
          </a:xfrm>
        </p:grpSpPr>
        <p:sp>
          <p:nvSpPr>
            <p:cNvPr id="140310" name="Freeform 216"/>
            <p:cNvSpPr/>
            <p:nvPr/>
          </p:nvSpPr>
          <p:spPr bwMode="auto">
            <a:xfrm>
              <a:off x="4168" y="665"/>
              <a:ext cx="672" cy="733"/>
            </a:xfrm>
            <a:custGeom>
              <a:avLst/>
              <a:gdLst>
                <a:gd name="T0" fmla="*/ 672 w 672"/>
                <a:gd name="T1" fmla="*/ 0 h 720"/>
                <a:gd name="T2" fmla="*/ 240 w 672"/>
                <a:gd name="T3" fmla="*/ 150 h 720"/>
                <a:gd name="T4" fmla="*/ 96 w 672"/>
                <a:gd name="T5" fmla="*/ 548 h 720"/>
                <a:gd name="T6" fmla="*/ 0 w 672"/>
                <a:gd name="T7" fmla="*/ 746 h 7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2" h="720">
                  <a:moveTo>
                    <a:pt x="672" y="0"/>
                  </a:moveTo>
                  <a:cubicBezTo>
                    <a:pt x="504" y="28"/>
                    <a:pt x="336" y="56"/>
                    <a:pt x="240" y="144"/>
                  </a:cubicBezTo>
                  <a:cubicBezTo>
                    <a:pt x="144" y="232"/>
                    <a:pt x="136" y="432"/>
                    <a:pt x="96" y="528"/>
                  </a:cubicBezTo>
                  <a:cubicBezTo>
                    <a:pt x="56" y="624"/>
                    <a:pt x="28" y="672"/>
                    <a:pt x="0" y="720"/>
                  </a:cubicBezTo>
                </a:path>
              </a:pathLst>
            </a:custGeom>
            <a:noFill/>
            <a:ln w="41275" cap="flat" cmpd="sng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140311" name="Group 217"/>
            <p:cNvGrpSpPr/>
            <p:nvPr/>
          </p:nvGrpSpPr>
          <p:grpSpPr bwMode="auto">
            <a:xfrm>
              <a:off x="3592" y="678"/>
              <a:ext cx="1248" cy="1353"/>
              <a:chOff x="3696" y="480"/>
              <a:chExt cx="1248" cy="1353"/>
            </a:xfrm>
          </p:grpSpPr>
          <p:sp>
            <p:nvSpPr>
              <p:cNvPr id="140341" name="Freeform 218"/>
              <p:cNvSpPr/>
              <p:nvPr/>
            </p:nvSpPr>
            <p:spPr bwMode="auto">
              <a:xfrm>
                <a:off x="3951" y="938"/>
                <a:ext cx="70" cy="70"/>
              </a:xfrm>
              <a:custGeom>
                <a:avLst/>
                <a:gdLst>
                  <a:gd name="T0" fmla="*/ 0 w 70"/>
                  <a:gd name="T1" fmla="*/ 70 h 70"/>
                  <a:gd name="T2" fmla="*/ 70 w 70"/>
                  <a:gd name="T3" fmla="*/ 0 h 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70" h="70">
                    <a:moveTo>
                      <a:pt x="0" y="70"/>
                    </a:moveTo>
                    <a:lnTo>
                      <a:pt x="70" y="0"/>
                    </a:lnTo>
                  </a:path>
                </a:pathLst>
              </a:custGeom>
              <a:noFill/>
              <a:ln w="412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0342" name="Freeform 219"/>
              <p:cNvSpPr/>
              <p:nvPr/>
            </p:nvSpPr>
            <p:spPr bwMode="auto">
              <a:xfrm>
                <a:off x="3936" y="912"/>
                <a:ext cx="12" cy="96"/>
              </a:xfrm>
              <a:custGeom>
                <a:avLst/>
                <a:gdLst>
                  <a:gd name="T0" fmla="*/ 12 w 12"/>
                  <a:gd name="T1" fmla="*/ 96 h 96"/>
                  <a:gd name="T2" fmla="*/ 0 w 12"/>
                  <a:gd name="T3" fmla="*/ 0 h 9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2" h="96">
                    <a:moveTo>
                      <a:pt x="12" y="96"/>
                    </a:moveTo>
                    <a:lnTo>
                      <a:pt x="0" y="0"/>
                    </a:lnTo>
                  </a:path>
                </a:pathLst>
              </a:custGeom>
              <a:noFill/>
              <a:ln w="412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0343" name="Freeform 220"/>
              <p:cNvSpPr/>
              <p:nvPr/>
            </p:nvSpPr>
            <p:spPr bwMode="auto">
              <a:xfrm>
                <a:off x="3840" y="1411"/>
                <a:ext cx="59" cy="77"/>
              </a:xfrm>
              <a:custGeom>
                <a:avLst/>
                <a:gdLst>
                  <a:gd name="T0" fmla="*/ 0 w 59"/>
                  <a:gd name="T1" fmla="*/ 77 h 77"/>
                  <a:gd name="T2" fmla="*/ 59 w 59"/>
                  <a:gd name="T3" fmla="*/ 0 h 7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9" h="77">
                    <a:moveTo>
                      <a:pt x="0" y="77"/>
                    </a:moveTo>
                    <a:lnTo>
                      <a:pt x="59" y="0"/>
                    </a:lnTo>
                  </a:path>
                </a:pathLst>
              </a:custGeom>
              <a:noFill/>
              <a:ln w="412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0344" name="Freeform 221"/>
              <p:cNvSpPr/>
              <p:nvPr/>
            </p:nvSpPr>
            <p:spPr bwMode="auto">
              <a:xfrm>
                <a:off x="3817" y="1396"/>
                <a:ext cx="23" cy="89"/>
              </a:xfrm>
              <a:custGeom>
                <a:avLst/>
                <a:gdLst>
                  <a:gd name="T0" fmla="*/ 23 w 23"/>
                  <a:gd name="T1" fmla="*/ 89 h 89"/>
                  <a:gd name="T2" fmla="*/ 0 w 23"/>
                  <a:gd name="T3" fmla="*/ 0 h 8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3" h="89">
                    <a:moveTo>
                      <a:pt x="23" y="89"/>
                    </a:moveTo>
                    <a:lnTo>
                      <a:pt x="0" y="0"/>
                    </a:lnTo>
                  </a:path>
                </a:pathLst>
              </a:custGeom>
              <a:noFill/>
              <a:ln w="412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0345" name="Freeform 222"/>
              <p:cNvSpPr/>
              <p:nvPr/>
            </p:nvSpPr>
            <p:spPr bwMode="auto">
              <a:xfrm>
                <a:off x="3696" y="480"/>
                <a:ext cx="1248" cy="1353"/>
              </a:xfrm>
              <a:custGeom>
                <a:avLst/>
                <a:gdLst>
                  <a:gd name="T0" fmla="*/ 983 w 1584"/>
                  <a:gd name="T1" fmla="*/ 0 h 1920"/>
                  <a:gd name="T2" fmla="*/ 328 w 1584"/>
                  <a:gd name="T3" fmla="*/ 143 h 1920"/>
                  <a:gd name="T4" fmla="*/ 89 w 1584"/>
                  <a:gd name="T5" fmla="*/ 810 h 1920"/>
                  <a:gd name="T6" fmla="*/ 0 w 1584"/>
                  <a:gd name="T7" fmla="*/ 953 h 192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84" h="1920">
                    <a:moveTo>
                      <a:pt x="1584" y="0"/>
                    </a:moveTo>
                    <a:cubicBezTo>
                      <a:pt x="1176" y="8"/>
                      <a:pt x="768" y="16"/>
                      <a:pt x="528" y="288"/>
                    </a:cubicBezTo>
                    <a:cubicBezTo>
                      <a:pt x="288" y="560"/>
                      <a:pt x="232" y="1360"/>
                      <a:pt x="144" y="1632"/>
                    </a:cubicBezTo>
                    <a:cubicBezTo>
                      <a:pt x="56" y="1904"/>
                      <a:pt x="24" y="1872"/>
                      <a:pt x="0" y="1920"/>
                    </a:cubicBezTo>
                  </a:path>
                </a:pathLst>
              </a:custGeom>
              <a:noFill/>
              <a:ln w="412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40312" name="Rectangle 223"/>
            <p:cNvSpPr>
              <a:spLocks noChangeArrowheads="1"/>
            </p:cNvSpPr>
            <p:nvPr/>
          </p:nvSpPr>
          <p:spPr bwMode="auto">
            <a:xfrm>
              <a:off x="3592" y="678"/>
              <a:ext cx="576" cy="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graphicFrame>
          <p:nvGraphicFramePr>
            <p:cNvPr id="140313" name="Object 224"/>
            <p:cNvGraphicFramePr>
              <a:graphicFrameLocks noChangeAspect="1"/>
            </p:cNvGraphicFramePr>
            <p:nvPr/>
          </p:nvGraphicFramePr>
          <p:xfrm>
            <a:off x="4064" y="382"/>
            <a:ext cx="2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4" name="Equation" r:id="rId9" imgW="317500" imgH="317500" progId="Equation.3">
                    <p:embed/>
                  </p:oleObj>
                </mc:Choice>
                <mc:Fallback>
                  <p:oleObj name="Equation" r:id="rId9" imgW="317500" imgH="317500" progId="Equation.3">
                    <p:embed/>
                    <p:pic>
                      <p:nvPicPr>
                        <p:cNvPr id="0" name="图片 74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4" y="382"/>
                          <a:ext cx="20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14" name="Object 225"/>
            <p:cNvGraphicFramePr>
              <a:graphicFrameLocks noChangeAspect="1"/>
            </p:cNvGraphicFramePr>
            <p:nvPr/>
          </p:nvGraphicFramePr>
          <p:xfrm>
            <a:off x="3832" y="630"/>
            <a:ext cx="2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5" name="Equation" r:id="rId11" imgW="431800" imgH="431800" progId="Equation.3">
                    <p:embed/>
                  </p:oleObj>
                </mc:Choice>
                <mc:Fallback>
                  <p:oleObj name="Equation" r:id="rId11" imgW="431800" imgH="431800" progId="Equation.3">
                    <p:embed/>
                    <p:pic>
                      <p:nvPicPr>
                        <p:cNvPr id="0" name="图片 74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2" y="630"/>
                          <a:ext cx="27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15" name="Object 226"/>
            <p:cNvGraphicFramePr>
              <a:graphicFrameLocks noChangeAspect="1"/>
            </p:cNvGraphicFramePr>
            <p:nvPr/>
          </p:nvGraphicFramePr>
          <p:xfrm>
            <a:off x="3399" y="1133"/>
            <a:ext cx="4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6" name="Equation" r:id="rId13" imgW="698500" imgH="431800" progId="Equation.DSMT4">
                    <p:embed/>
                  </p:oleObj>
                </mc:Choice>
                <mc:Fallback>
                  <p:oleObj name="Equation" r:id="rId13" imgW="698500" imgH="431800" progId="Equation.DSMT4">
                    <p:embed/>
                    <p:pic>
                      <p:nvPicPr>
                        <p:cNvPr id="0" name="图片 74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9" y="1133"/>
                          <a:ext cx="44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16" name="Object 227"/>
            <p:cNvGraphicFramePr>
              <a:graphicFrameLocks noChangeAspect="1"/>
            </p:cNvGraphicFramePr>
            <p:nvPr/>
          </p:nvGraphicFramePr>
          <p:xfrm>
            <a:off x="4840" y="1451"/>
            <a:ext cx="24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7" name="Equation" r:id="rId15" imgW="393065" imgH="317500" progId="Equation.3">
                    <p:embed/>
                  </p:oleObj>
                </mc:Choice>
                <mc:Fallback>
                  <p:oleObj name="Equation" r:id="rId15" imgW="393065" imgH="317500" progId="Equation.3">
                    <p:embed/>
                    <p:pic>
                      <p:nvPicPr>
                        <p:cNvPr id="0" name="图片 74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0" y="1451"/>
                          <a:ext cx="24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17" name="Object 228"/>
            <p:cNvGraphicFramePr>
              <a:graphicFrameLocks noChangeAspect="1"/>
            </p:cNvGraphicFramePr>
            <p:nvPr/>
          </p:nvGraphicFramePr>
          <p:xfrm>
            <a:off x="4896" y="582"/>
            <a:ext cx="28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8" name="Equation" r:id="rId17" imgW="431800" imgH="444500" progId="Equation.3">
                    <p:embed/>
                  </p:oleObj>
                </mc:Choice>
                <mc:Fallback>
                  <p:oleObj name="Equation" r:id="rId17" imgW="431800" imgH="444500" progId="Equation.3">
                    <p:embed/>
                    <p:pic>
                      <p:nvPicPr>
                        <p:cNvPr id="0" name="图片 74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582"/>
                          <a:ext cx="28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0318" name="Group 229"/>
            <p:cNvGrpSpPr/>
            <p:nvPr/>
          </p:nvGrpSpPr>
          <p:grpSpPr bwMode="auto">
            <a:xfrm>
              <a:off x="3640" y="678"/>
              <a:ext cx="1248" cy="1353"/>
              <a:chOff x="3696" y="480"/>
              <a:chExt cx="1248" cy="1353"/>
            </a:xfrm>
          </p:grpSpPr>
          <p:sp>
            <p:nvSpPr>
              <p:cNvPr id="140336" name="Freeform 230"/>
              <p:cNvSpPr/>
              <p:nvPr/>
            </p:nvSpPr>
            <p:spPr bwMode="auto">
              <a:xfrm>
                <a:off x="3951" y="938"/>
                <a:ext cx="70" cy="70"/>
              </a:xfrm>
              <a:custGeom>
                <a:avLst/>
                <a:gdLst>
                  <a:gd name="T0" fmla="*/ 0 w 70"/>
                  <a:gd name="T1" fmla="*/ 70 h 70"/>
                  <a:gd name="T2" fmla="*/ 70 w 70"/>
                  <a:gd name="T3" fmla="*/ 0 h 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70" h="70">
                    <a:moveTo>
                      <a:pt x="0" y="70"/>
                    </a:moveTo>
                    <a:lnTo>
                      <a:pt x="70" y="0"/>
                    </a:lnTo>
                  </a:path>
                </a:pathLst>
              </a:custGeom>
              <a:noFill/>
              <a:ln w="412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0337" name="Freeform 231"/>
              <p:cNvSpPr/>
              <p:nvPr/>
            </p:nvSpPr>
            <p:spPr bwMode="auto">
              <a:xfrm>
                <a:off x="3936" y="912"/>
                <a:ext cx="12" cy="96"/>
              </a:xfrm>
              <a:custGeom>
                <a:avLst/>
                <a:gdLst>
                  <a:gd name="T0" fmla="*/ 12 w 12"/>
                  <a:gd name="T1" fmla="*/ 96 h 96"/>
                  <a:gd name="T2" fmla="*/ 0 w 12"/>
                  <a:gd name="T3" fmla="*/ 0 h 9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2" h="96">
                    <a:moveTo>
                      <a:pt x="12" y="96"/>
                    </a:moveTo>
                    <a:lnTo>
                      <a:pt x="0" y="0"/>
                    </a:lnTo>
                  </a:path>
                </a:pathLst>
              </a:custGeom>
              <a:noFill/>
              <a:ln w="412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0338" name="Freeform 232"/>
              <p:cNvSpPr/>
              <p:nvPr/>
            </p:nvSpPr>
            <p:spPr bwMode="auto">
              <a:xfrm>
                <a:off x="3840" y="1411"/>
                <a:ext cx="59" cy="77"/>
              </a:xfrm>
              <a:custGeom>
                <a:avLst/>
                <a:gdLst>
                  <a:gd name="T0" fmla="*/ 0 w 59"/>
                  <a:gd name="T1" fmla="*/ 77 h 77"/>
                  <a:gd name="T2" fmla="*/ 59 w 59"/>
                  <a:gd name="T3" fmla="*/ 0 h 7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9" h="77">
                    <a:moveTo>
                      <a:pt x="0" y="77"/>
                    </a:moveTo>
                    <a:lnTo>
                      <a:pt x="59" y="0"/>
                    </a:lnTo>
                  </a:path>
                </a:pathLst>
              </a:custGeom>
              <a:noFill/>
              <a:ln w="412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0339" name="Freeform 233"/>
              <p:cNvSpPr/>
              <p:nvPr/>
            </p:nvSpPr>
            <p:spPr bwMode="auto">
              <a:xfrm>
                <a:off x="3817" y="1396"/>
                <a:ext cx="23" cy="89"/>
              </a:xfrm>
              <a:custGeom>
                <a:avLst/>
                <a:gdLst>
                  <a:gd name="T0" fmla="*/ 23 w 23"/>
                  <a:gd name="T1" fmla="*/ 89 h 89"/>
                  <a:gd name="T2" fmla="*/ 0 w 23"/>
                  <a:gd name="T3" fmla="*/ 0 h 8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3" h="89">
                    <a:moveTo>
                      <a:pt x="23" y="89"/>
                    </a:moveTo>
                    <a:lnTo>
                      <a:pt x="0" y="0"/>
                    </a:lnTo>
                  </a:path>
                </a:pathLst>
              </a:custGeom>
              <a:noFill/>
              <a:ln w="412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0340" name="Freeform 234"/>
              <p:cNvSpPr/>
              <p:nvPr/>
            </p:nvSpPr>
            <p:spPr bwMode="auto">
              <a:xfrm>
                <a:off x="3696" y="480"/>
                <a:ext cx="1248" cy="1353"/>
              </a:xfrm>
              <a:custGeom>
                <a:avLst/>
                <a:gdLst>
                  <a:gd name="T0" fmla="*/ 983 w 1584"/>
                  <a:gd name="T1" fmla="*/ 0 h 1920"/>
                  <a:gd name="T2" fmla="*/ 328 w 1584"/>
                  <a:gd name="T3" fmla="*/ 143 h 1920"/>
                  <a:gd name="T4" fmla="*/ 89 w 1584"/>
                  <a:gd name="T5" fmla="*/ 810 h 1920"/>
                  <a:gd name="T6" fmla="*/ 0 w 1584"/>
                  <a:gd name="T7" fmla="*/ 953 h 192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84" h="1920">
                    <a:moveTo>
                      <a:pt x="1584" y="0"/>
                    </a:moveTo>
                    <a:cubicBezTo>
                      <a:pt x="1176" y="8"/>
                      <a:pt x="768" y="16"/>
                      <a:pt x="528" y="288"/>
                    </a:cubicBezTo>
                    <a:cubicBezTo>
                      <a:pt x="288" y="560"/>
                      <a:pt x="232" y="1360"/>
                      <a:pt x="144" y="1632"/>
                    </a:cubicBezTo>
                    <a:cubicBezTo>
                      <a:pt x="56" y="1904"/>
                      <a:pt x="24" y="1872"/>
                      <a:pt x="0" y="1920"/>
                    </a:cubicBezTo>
                  </a:path>
                </a:pathLst>
              </a:custGeom>
              <a:noFill/>
              <a:ln w="412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40319" name="Rectangle 235"/>
            <p:cNvSpPr>
              <a:spLocks noChangeArrowheads="1"/>
            </p:cNvSpPr>
            <p:nvPr/>
          </p:nvSpPr>
          <p:spPr bwMode="auto">
            <a:xfrm>
              <a:off x="3496" y="1398"/>
              <a:ext cx="672" cy="7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grpSp>
          <p:nvGrpSpPr>
            <p:cNvPr id="140320" name="Group 236"/>
            <p:cNvGrpSpPr/>
            <p:nvPr/>
          </p:nvGrpSpPr>
          <p:grpSpPr bwMode="auto">
            <a:xfrm>
              <a:off x="3400" y="582"/>
              <a:ext cx="1632" cy="1488"/>
              <a:chOff x="3024" y="2496"/>
              <a:chExt cx="1632" cy="1488"/>
            </a:xfrm>
          </p:grpSpPr>
          <p:sp>
            <p:nvSpPr>
              <p:cNvPr id="140334" name="Line 237"/>
              <p:cNvSpPr>
                <a:spLocks noChangeShapeType="1"/>
              </p:cNvSpPr>
              <p:nvPr/>
            </p:nvSpPr>
            <p:spPr bwMode="auto">
              <a:xfrm>
                <a:off x="3024" y="3312"/>
                <a:ext cx="16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0335" name="Line 238"/>
              <p:cNvSpPr>
                <a:spLocks noChangeShapeType="1"/>
              </p:cNvSpPr>
              <p:nvPr/>
            </p:nvSpPr>
            <p:spPr bwMode="auto">
              <a:xfrm flipV="1">
                <a:off x="3792" y="2496"/>
                <a:ext cx="0" cy="1488"/>
              </a:xfrm>
              <a:prstGeom prst="line">
                <a:avLst/>
              </a:prstGeom>
              <a:noFill/>
              <a:ln w="19050">
                <a:solidFill>
                  <a:srgbClr val="0033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40321" name="Group 239"/>
            <p:cNvGrpSpPr/>
            <p:nvPr/>
          </p:nvGrpSpPr>
          <p:grpSpPr bwMode="auto">
            <a:xfrm>
              <a:off x="3640" y="669"/>
              <a:ext cx="1248" cy="1353"/>
              <a:chOff x="3696" y="480"/>
              <a:chExt cx="1248" cy="1353"/>
            </a:xfrm>
          </p:grpSpPr>
          <p:sp>
            <p:nvSpPr>
              <p:cNvPr id="140329" name="Freeform 240"/>
              <p:cNvSpPr/>
              <p:nvPr/>
            </p:nvSpPr>
            <p:spPr bwMode="auto">
              <a:xfrm>
                <a:off x="3951" y="938"/>
                <a:ext cx="70" cy="70"/>
              </a:xfrm>
              <a:custGeom>
                <a:avLst/>
                <a:gdLst>
                  <a:gd name="T0" fmla="*/ 0 w 70"/>
                  <a:gd name="T1" fmla="*/ 70 h 70"/>
                  <a:gd name="T2" fmla="*/ 70 w 70"/>
                  <a:gd name="T3" fmla="*/ 0 h 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70" h="70">
                    <a:moveTo>
                      <a:pt x="0" y="70"/>
                    </a:moveTo>
                    <a:lnTo>
                      <a:pt x="70" y="0"/>
                    </a:lnTo>
                  </a:path>
                </a:pathLst>
              </a:custGeom>
              <a:noFill/>
              <a:ln w="412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0330" name="Freeform 241"/>
              <p:cNvSpPr/>
              <p:nvPr/>
            </p:nvSpPr>
            <p:spPr bwMode="auto">
              <a:xfrm>
                <a:off x="3936" y="912"/>
                <a:ext cx="12" cy="96"/>
              </a:xfrm>
              <a:custGeom>
                <a:avLst/>
                <a:gdLst>
                  <a:gd name="T0" fmla="*/ 12 w 12"/>
                  <a:gd name="T1" fmla="*/ 96 h 96"/>
                  <a:gd name="T2" fmla="*/ 0 w 12"/>
                  <a:gd name="T3" fmla="*/ 0 h 9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2" h="96">
                    <a:moveTo>
                      <a:pt x="12" y="96"/>
                    </a:moveTo>
                    <a:lnTo>
                      <a:pt x="0" y="0"/>
                    </a:lnTo>
                  </a:path>
                </a:pathLst>
              </a:custGeom>
              <a:noFill/>
              <a:ln w="412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0331" name="Freeform 242"/>
              <p:cNvSpPr/>
              <p:nvPr/>
            </p:nvSpPr>
            <p:spPr bwMode="auto">
              <a:xfrm>
                <a:off x="3840" y="1411"/>
                <a:ext cx="59" cy="77"/>
              </a:xfrm>
              <a:custGeom>
                <a:avLst/>
                <a:gdLst>
                  <a:gd name="T0" fmla="*/ 0 w 59"/>
                  <a:gd name="T1" fmla="*/ 77 h 77"/>
                  <a:gd name="T2" fmla="*/ 59 w 59"/>
                  <a:gd name="T3" fmla="*/ 0 h 7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9" h="77">
                    <a:moveTo>
                      <a:pt x="0" y="77"/>
                    </a:moveTo>
                    <a:lnTo>
                      <a:pt x="59" y="0"/>
                    </a:lnTo>
                  </a:path>
                </a:pathLst>
              </a:custGeom>
              <a:noFill/>
              <a:ln w="412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0332" name="Freeform 243"/>
              <p:cNvSpPr/>
              <p:nvPr/>
            </p:nvSpPr>
            <p:spPr bwMode="auto">
              <a:xfrm>
                <a:off x="3817" y="1396"/>
                <a:ext cx="23" cy="89"/>
              </a:xfrm>
              <a:custGeom>
                <a:avLst/>
                <a:gdLst>
                  <a:gd name="T0" fmla="*/ 23 w 23"/>
                  <a:gd name="T1" fmla="*/ 89 h 89"/>
                  <a:gd name="T2" fmla="*/ 0 w 23"/>
                  <a:gd name="T3" fmla="*/ 0 h 8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3" h="89">
                    <a:moveTo>
                      <a:pt x="23" y="89"/>
                    </a:moveTo>
                    <a:lnTo>
                      <a:pt x="0" y="0"/>
                    </a:lnTo>
                  </a:path>
                </a:pathLst>
              </a:custGeom>
              <a:noFill/>
              <a:ln w="412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0333" name="Freeform 244"/>
              <p:cNvSpPr/>
              <p:nvPr/>
            </p:nvSpPr>
            <p:spPr bwMode="auto">
              <a:xfrm>
                <a:off x="3696" y="480"/>
                <a:ext cx="1248" cy="1353"/>
              </a:xfrm>
              <a:custGeom>
                <a:avLst/>
                <a:gdLst>
                  <a:gd name="T0" fmla="*/ 983 w 1584"/>
                  <a:gd name="T1" fmla="*/ 0 h 1920"/>
                  <a:gd name="T2" fmla="*/ 328 w 1584"/>
                  <a:gd name="T3" fmla="*/ 143 h 1920"/>
                  <a:gd name="T4" fmla="*/ 89 w 1584"/>
                  <a:gd name="T5" fmla="*/ 810 h 1920"/>
                  <a:gd name="T6" fmla="*/ 0 w 1584"/>
                  <a:gd name="T7" fmla="*/ 953 h 192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84" h="1920">
                    <a:moveTo>
                      <a:pt x="1584" y="0"/>
                    </a:moveTo>
                    <a:cubicBezTo>
                      <a:pt x="1176" y="8"/>
                      <a:pt x="768" y="16"/>
                      <a:pt x="528" y="288"/>
                    </a:cubicBezTo>
                    <a:cubicBezTo>
                      <a:pt x="288" y="560"/>
                      <a:pt x="232" y="1360"/>
                      <a:pt x="144" y="1632"/>
                    </a:cubicBezTo>
                    <a:cubicBezTo>
                      <a:pt x="56" y="1904"/>
                      <a:pt x="24" y="1872"/>
                      <a:pt x="0" y="1920"/>
                    </a:cubicBezTo>
                  </a:path>
                </a:pathLst>
              </a:custGeom>
              <a:noFill/>
              <a:ln w="412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40322" name="Group 245"/>
            <p:cNvGrpSpPr/>
            <p:nvPr/>
          </p:nvGrpSpPr>
          <p:grpSpPr bwMode="auto">
            <a:xfrm>
              <a:off x="3590" y="702"/>
              <a:ext cx="1248" cy="1357"/>
              <a:chOff x="4376" y="1525"/>
              <a:chExt cx="1248" cy="1357"/>
            </a:xfrm>
          </p:grpSpPr>
          <p:sp>
            <p:nvSpPr>
              <p:cNvPr id="140324" name="Freeform 246"/>
              <p:cNvSpPr/>
              <p:nvPr/>
            </p:nvSpPr>
            <p:spPr bwMode="auto">
              <a:xfrm>
                <a:off x="4376" y="1525"/>
                <a:ext cx="1248" cy="1357"/>
              </a:xfrm>
              <a:custGeom>
                <a:avLst/>
                <a:gdLst>
                  <a:gd name="T0" fmla="*/ 972 w 1603"/>
                  <a:gd name="T1" fmla="*/ 0 h 1941"/>
                  <a:gd name="T2" fmla="*/ 768 w 1603"/>
                  <a:gd name="T3" fmla="*/ 164 h 1941"/>
                  <a:gd name="T4" fmla="*/ 551 w 1603"/>
                  <a:gd name="T5" fmla="*/ 792 h 1941"/>
                  <a:gd name="T6" fmla="*/ 0 w 1603"/>
                  <a:gd name="T7" fmla="*/ 949 h 194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603" h="1941">
                    <a:moveTo>
                      <a:pt x="1603" y="0"/>
                    </a:moveTo>
                    <a:cubicBezTo>
                      <a:pt x="1487" y="44"/>
                      <a:pt x="1383" y="66"/>
                      <a:pt x="1267" y="336"/>
                    </a:cubicBezTo>
                    <a:cubicBezTo>
                      <a:pt x="1151" y="606"/>
                      <a:pt x="1120" y="1354"/>
                      <a:pt x="909" y="1621"/>
                    </a:cubicBezTo>
                    <a:cubicBezTo>
                      <a:pt x="698" y="1888"/>
                      <a:pt x="190" y="1874"/>
                      <a:pt x="0" y="1941"/>
                    </a:cubicBezTo>
                  </a:path>
                </a:pathLst>
              </a:custGeom>
              <a:noFill/>
              <a:ln w="412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0325" name="Freeform 247"/>
              <p:cNvSpPr/>
              <p:nvPr/>
            </p:nvSpPr>
            <p:spPr bwMode="auto">
              <a:xfrm>
                <a:off x="5076" y="2546"/>
                <a:ext cx="72" cy="60"/>
              </a:xfrm>
              <a:custGeom>
                <a:avLst/>
                <a:gdLst>
                  <a:gd name="T0" fmla="*/ 72 w 72"/>
                  <a:gd name="T1" fmla="*/ 0 h 60"/>
                  <a:gd name="T2" fmla="*/ 0 w 72"/>
                  <a:gd name="T3" fmla="*/ 60 h 6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72" h="60">
                    <a:moveTo>
                      <a:pt x="72" y="0"/>
                    </a:moveTo>
                    <a:lnTo>
                      <a:pt x="0" y="60"/>
                    </a:lnTo>
                  </a:path>
                </a:pathLst>
              </a:custGeom>
              <a:noFill/>
              <a:ln w="412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0326" name="Freeform 248"/>
              <p:cNvSpPr/>
              <p:nvPr/>
            </p:nvSpPr>
            <p:spPr bwMode="auto">
              <a:xfrm>
                <a:off x="5145" y="2568"/>
                <a:ext cx="4" cy="63"/>
              </a:xfrm>
              <a:custGeom>
                <a:avLst/>
                <a:gdLst>
                  <a:gd name="T0" fmla="*/ 0 w 4"/>
                  <a:gd name="T1" fmla="*/ 0 h 63"/>
                  <a:gd name="T2" fmla="*/ 4 w 4"/>
                  <a:gd name="T3" fmla="*/ 63 h 63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" h="63">
                    <a:moveTo>
                      <a:pt x="0" y="0"/>
                    </a:moveTo>
                    <a:lnTo>
                      <a:pt x="4" y="63"/>
                    </a:lnTo>
                  </a:path>
                </a:pathLst>
              </a:custGeom>
              <a:noFill/>
              <a:ln w="412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0327" name="Freeform 249"/>
              <p:cNvSpPr/>
              <p:nvPr/>
            </p:nvSpPr>
            <p:spPr bwMode="auto">
              <a:xfrm>
                <a:off x="5261" y="1888"/>
                <a:ext cx="51" cy="84"/>
              </a:xfrm>
              <a:custGeom>
                <a:avLst/>
                <a:gdLst>
                  <a:gd name="T0" fmla="*/ 51 w 51"/>
                  <a:gd name="T1" fmla="*/ 0 h 84"/>
                  <a:gd name="T2" fmla="*/ 0 w 51"/>
                  <a:gd name="T3" fmla="*/ 84 h 8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1" h="84">
                    <a:moveTo>
                      <a:pt x="51" y="0"/>
                    </a:moveTo>
                    <a:lnTo>
                      <a:pt x="0" y="84"/>
                    </a:lnTo>
                  </a:path>
                </a:pathLst>
              </a:custGeom>
              <a:noFill/>
              <a:ln w="412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0328" name="Freeform 250"/>
              <p:cNvSpPr/>
              <p:nvPr/>
            </p:nvSpPr>
            <p:spPr bwMode="auto">
              <a:xfrm>
                <a:off x="5305" y="1888"/>
                <a:ext cx="15" cy="96"/>
              </a:xfrm>
              <a:custGeom>
                <a:avLst/>
                <a:gdLst>
                  <a:gd name="T0" fmla="*/ 0 w 15"/>
                  <a:gd name="T1" fmla="*/ 0 h 96"/>
                  <a:gd name="T2" fmla="*/ 15 w 15"/>
                  <a:gd name="T3" fmla="*/ 96 h 9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5" h="96">
                    <a:moveTo>
                      <a:pt x="0" y="0"/>
                    </a:moveTo>
                    <a:lnTo>
                      <a:pt x="15" y="96"/>
                    </a:lnTo>
                  </a:path>
                </a:pathLst>
              </a:custGeom>
              <a:noFill/>
              <a:ln w="412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40323" name="Arc 251"/>
            <p:cNvSpPr/>
            <p:nvPr/>
          </p:nvSpPr>
          <p:spPr bwMode="auto">
            <a:xfrm flipV="1">
              <a:off x="3175" y="1928"/>
              <a:ext cx="507" cy="134"/>
            </a:xfrm>
            <a:custGeom>
              <a:avLst/>
              <a:gdLst>
                <a:gd name="T0" fmla="*/ 10 w 21393"/>
                <a:gd name="T1" fmla="*/ 0 h 12111"/>
                <a:gd name="T2" fmla="*/ 12 w 21393"/>
                <a:gd name="T3" fmla="*/ 1 h 12111"/>
                <a:gd name="T4" fmla="*/ 0 w 21393"/>
                <a:gd name="T5" fmla="*/ 1 h 121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393" h="12111" fill="none" extrusionOk="0">
                  <a:moveTo>
                    <a:pt x="17885" y="-1"/>
                  </a:moveTo>
                  <a:cubicBezTo>
                    <a:pt x="19736" y="2734"/>
                    <a:pt x="20936" y="5857"/>
                    <a:pt x="21393" y="9127"/>
                  </a:cubicBezTo>
                </a:path>
                <a:path w="21393" h="12111" stroke="0" extrusionOk="0">
                  <a:moveTo>
                    <a:pt x="17885" y="-1"/>
                  </a:moveTo>
                  <a:cubicBezTo>
                    <a:pt x="19736" y="2734"/>
                    <a:pt x="20936" y="5857"/>
                    <a:pt x="21393" y="9127"/>
                  </a:cubicBezTo>
                  <a:lnTo>
                    <a:pt x="0" y="12111"/>
                  </a:lnTo>
                  <a:lnTo>
                    <a:pt x="17885" y="-1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0302" name="Text Box 252"/>
          <p:cNvSpPr txBox="1">
            <a:spLocks noChangeArrowheads="1"/>
          </p:cNvSpPr>
          <p:nvPr/>
        </p:nvSpPr>
        <p:spPr bwMode="auto">
          <a:xfrm>
            <a:off x="6767513" y="5286151"/>
            <a:ext cx="177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磁滞回线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grpSp>
        <p:nvGrpSpPr>
          <p:cNvPr id="140303" name="Group 253"/>
          <p:cNvGrpSpPr/>
          <p:nvPr/>
        </p:nvGrpSpPr>
        <p:grpSpPr bwMode="auto">
          <a:xfrm>
            <a:off x="2592388" y="3363689"/>
            <a:ext cx="3048000" cy="2232025"/>
            <a:chOff x="3470" y="119"/>
            <a:chExt cx="2192" cy="1809"/>
          </a:xfrm>
        </p:grpSpPr>
        <p:pic>
          <p:nvPicPr>
            <p:cNvPr id="140304" name="Picture 254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0" y="232"/>
              <a:ext cx="2132" cy="16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40305" name="Line 255"/>
            <p:cNvSpPr>
              <a:spLocks noChangeShapeType="1"/>
            </p:cNvSpPr>
            <p:nvPr/>
          </p:nvSpPr>
          <p:spPr bwMode="auto">
            <a:xfrm flipV="1">
              <a:off x="5511" y="436"/>
              <a:ext cx="0" cy="106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140306" name="Object 256"/>
            <p:cNvGraphicFramePr>
              <a:graphicFrameLocks noChangeAspect="1"/>
            </p:cNvGraphicFramePr>
            <p:nvPr/>
          </p:nvGraphicFramePr>
          <p:xfrm>
            <a:off x="5397" y="119"/>
            <a:ext cx="265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9" name="公式" r:id="rId20" imgW="190500" imgH="203200" progId="Equation.3">
                    <p:embed/>
                  </p:oleObj>
                </mc:Choice>
                <mc:Fallback>
                  <p:oleObj name="公式" r:id="rId20" imgW="190500" imgH="203200" progId="Equation.3">
                    <p:embed/>
                    <p:pic>
                      <p:nvPicPr>
                        <p:cNvPr id="0" name="图片 74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7" y="119"/>
                          <a:ext cx="265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0307" name="Line 257"/>
            <p:cNvSpPr>
              <a:spLocks noChangeShapeType="1"/>
            </p:cNvSpPr>
            <p:nvPr/>
          </p:nvSpPr>
          <p:spPr bwMode="auto">
            <a:xfrm>
              <a:off x="4377" y="686"/>
              <a:ext cx="91" cy="4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0308" name="Line 258"/>
            <p:cNvSpPr>
              <a:spLocks noChangeShapeType="1"/>
            </p:cNvSpPr>
            <p:nvPr/>
          </p:nvSpPr>
          <p:spPr bwMode="auto">
            <a:xfrm flipV="1">
              <a:off x="4672" y="731"/>
              <a:ext cx="45" cy="6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0309" name="Line 259"/>
            <p:cNvSpPr>
              <a:spLocks noChangeShapeType="1"/>
            </p:cNvSpPr>
            <p:nvPr/>
          </p:nvSpPr>
          <p:spPr bwMode="auto">
            <a:xfrm flipH="1">
              <a:off x="4762" y="686"/>
              <a:ext cx="46" cy="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154" name="Text Box 2"/>
          <p:cNvSpPr txBox="1">
            <a:spLocks noChangeArrowheads="1"/>
          </p:cNvSpPr>
          <p:nvPr/>
        </p:nvSpPr>
        <p:spPr bwMode="auto">
          <a:xfrm>
            <a:off x="2365375" y="4638080"/>
            <a:ext cx="312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顺时针方向</a:t>
            </a:r>
            <a:endParaRPr lang="zh-CN" altLang="en-US" sz="2800" i="1" baseline="-25000">
              <a:solidFill>
                <a:srgbClr val="000000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329155" name="Text Box 3"/>
          <p:cNvSpPr txBox="1">
            <a:spLocks noChangeArrowheads="1"/>
          </p:cNvSpPr>
          <p:nvPr/>
        </p:nvSpPr>
        <p:spPr bwMode="auto">
          <a:xfrm>
            <a:off x="5220072" y="4638080"/>
            <a:ext cx="216024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逆时针方向</a:t>
            </a:r>
            <a:endParaRPr lang="zh-CN" altLang="en-US" sz="2800" b="1" dirty="0">
              <a:solidFill>
                <a:srgbClr val="000000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329156" name="Text Box 4"/>
          <p:cNvSpPr txBox="1">
            <a:spLocks noChangeArrowheads="1"/>
          </p:cNvSpPr>
          <p:nvPr/>
        </p:nvSpPr>
        <p:spPr bwMode="auto">
          <a:xfrm>
            <a:off x="719138" y="620837"/>
            <a:ext cx="78152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ea typeface="黑体" panose="02010609060101010101" pitchFamily="2" charset="-122"/>
              </a:rPr>
              <a:t>楞次定律：</a:t>
            </a:r>
            <a:r>
              <a:rPr lang="zh-CN" altLang="en-US" sz="2800" b="1">
                <a:solidFill>
                  <a:srgbClr val="000000"/>
                </a:solidFill>
              </a:rPr>
              <a:t>闭合回路中</a:t>
            </a:r>
            <a:r>
              <a:rPr lang="zh-CN" altLang="en-US" sz="2800" b="1">
                <a:solidFill>
                  <a:srgbClr val="000099"/>
                </a:solidFill>
              </a:rPr>
              <a:t>磁感应电流</a:t>
            </a:r>
            <a:r>
              <a:rPr lang="zh-CN" altLang="en-US" sz="2800" b="1">
                <a:solidFill>
                  <a:srgbClr val="000000"/>
                </a:solidFill>
              </a:rPr>
              <a:t>总是使得它</a:t>
            </a:r>
            <a:r>
              <a:rPr lang="zh-CN" altLang="en-US" sz="2800" b="1">
                <a:solidFill>
                  <a:srgbClr val="000099"/>
                </a:solidFill>
              </a:rPr>
              <a:t>激发的磁场</a:t>
            </a:r>
            <a:r>
              <a:rPr lang="zh-CN" altLang="en-US" sz="2800" b="1">
                <a:solidFill>
                  <a:srgbClr val="000000"/>
                </a:solidFill>
              </a:rPr>
              <a:t>去</a:t>
            </a:r>
            <a:r>
              <a:rPr lang="zh-CN" altLang="en-US" sz="2800" b="1">
                <a:solidFill>
                  <a:srgbClr val="FF0000"/>
                </a:solidFill>
              </a:rPr>
              <a:t>阻碍</a:t>
            </a:r>
            <a:r>
              <a:rPr lang="zh-CN" altLang="en-US" sz="2800" b="1">
                <a:solidFill>
                  <a:srgbClr val="000000"/>
                </a:solidFill>
              </a:rPr>
              <a:t>引起闭合回路中</a:t>
            </a:r>
            <a:r>
              <a:rPr lang="zh-CN" altLang="en-US" sz="2800" b="1">
                <a:solidFill>
                  <a:srgbClr val="000099"/>
                </a:solidFill>
              </a:rPr>
              <a:t>磁通量的变化</a:t>
            </a:r>
            <a:r>
              <a:rPr lang="zh-CN" altLang="en-US" sz="2800" b="1">
                <a:solidFill>
                  <a:srgbClr val="000000"/>
                </a:solidFill>
              </a:rPr>
              <a:t>。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grpSp>
        <p:nvGrpSpPr>
          <p:cNvPr id="1329157" name="Group 5"/>
          <p:cNvGrpSpPr/>
          <p:nvPr/>
        </p:nvGrpSpPr>
        <p:grpSpPr bwMode="auto">
          <a:xfrm>
            <a:off x="2311400" y="2189584"/>
            <a:ext cx="1860550" cy="1619250"/>
            <a:chOff x="1527" y="2115"/>
            <a:chExt cx="1172" cy="1020"/>
          </a:xfrm>
        </p:grpSpPr>
        <p:sp>
          <p:nvSpPr>
            <p:cNvPr id="138266" name="Oval 6"/>
            <p:cNvSpPr>
              <a:spLocks noChangeArrowheads="1"/>
            </p:cNvSpPr>
            <p:nvPr/>
          </p:nvSpPr>
          <p:spPr bwMode="auto">
            <a:xfrm>
              <a:off x="1791" y="2516"/>
              <a:ext cx="816" cy="460"/>
            </a:xfrm>
            <a:prstGeom prst="ellipse">
              <a:avLst/>
            </a:prstGeom>
            <a:noFill/>
            <a:ln w="38100">
              <a:solidFill>
                <a:srgbClr val="00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138267" name="Arc 7"/>
            <p:cNvSpPr/>
            <p:nvPr/>
          </p:nvSpPr>
          <p:spPr bwMode="auto">
            <a:xfrm>
              <a:off x="1663" y="2391"/>
              <a:ext cx="336" cy="368"/>
            </a:xfrm>
            <a:custGeom>
              <a:avLst/>
              <a:gdLst>
                <a:gd name="T0" fmla="*/ 0 w 21600"/>
                <a:gd name="T1" fmla="*/ 0 h 21600"/>
                <a:gd name="T2" fmla="*/ 5 w 21600"/>
                <a:gd name="T3" fmla="*/ 6 h 21600"/>
                <a:gd name="T4" fmla="*/ 0 w 21600"/>
                <a:gd name="T5" fmla="*/ 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8268" name="Arc 8"/>
            <p:cNvSpPr/>
            <p:nvPr/>
          </p:nvSpPr>
          <p:spPr bwMode="auto">
            <a:xfrm flipH="1">
              <a:off x="2363" y="2393"/>
              <a:ext cx="336" cy="368"/>
            </a:xfrm>
            <a:custGeom>
              <a:avLst/>
              <a:gdLst>
                <a:gd name="T0" fmla="*/ 0 w 21600"/>
                <a:gd name="T1" fmla="*/ 0 h 21600"/>
                <a:gd name="T2" fmla="*/ 5 w 21600"/>
                <a:gd name="T3" fmla="*/ 6 h 21600"/>
                <a:gd name="T4" fmla="*/ 0 w 21600"/>
                <a:gd name="T5" fmla="*/ 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8269" name="Arc 9"/>
            <p:cNvSpPr/>
            <p:nvPr/>
          </p:nvSpPr>
          <p:spPr bwMode="auto">
            <a:xfrm rot="10800000">
              <a:off x="2381" y="2951"/>
              <a:ext cx="240" cy="184"/>
            </a:xfrm>
            <a:custGeom>
              <a:avLst/>
              <a:gdLst>
                <a:gd name="T0" fmla="*/ 0 w 21600"/>
                <a:gd name="T1" fmla="*/ 0 h 21600"/>
                <a:gd name="T2" fmla="*/ 3 w 21600"/>
                <a:gd name="T3" fmla="*/ 2 h 21600"/>
                <a:gd name="T4" fmla="*/ 0 w 21600"/>
                <a:gd name="T5" fmla="*/ 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8270" name="Arc 10"/>
            <p:cNvSpPr/>
            <p:nvPr/>
          </p:nvSpPr>
          <p:spPr bwMode="auto">
            <a:xfrm rot="10800000" flipH="1">
              <a:off x="1739" y="2945"/>
              <a:ext cx="240" cy="184"/>
            </a:xfrm>
            <a:custGeom>
              <a:avLst/>
              <a:gdLst>
                <a:gd name="T0" fmla="*/ 0 w 21600"/>
                <a:gd name="T1" fmla="*/ 0 h 21600"/>
                <a:gd name="T2" fmla="*/ 3 w 21600"/>
                <a:gd name="T3" fmla="*/ 2 h 21600"/>
                <a:gd name="T4" fmla="*/ 0 w 21600"/>
                <a:gd name="T5" fmla="*/ 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138271" name="Object 11"/>
            <p:cNvGraphicFramePr>
              <a:graphicFrameLocks noChangeAspect="1"/>
            </p:cNvGraphicFramePr>
            <p:nvPr/>
          </p:nvGraphicFramePr>
          <p:xfrm>
            <a:off x="1527" y="2432"/>
            <a:ext cx="20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70" name="Equation" r:id="rId1" imgW="368300" imgH="495300" progId="Equation.DSMT4">
                    <p:embed/>
                  </p:oleObj>
                </mc:Choice>
                <mc:Fallback>
                  <p:oleObj name="Equation" r:id="rId1" imgW="368300" imgH="495300" progId="Equation.DSMT4">
                    <p:embed/>
                    <p:pic>
                      <p:nvPicPr>
                        <p:cNvPr id="0" name="图片 53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7" y="2432"/>
                          <a:ext cx="20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8272" name="Object 12"/>
            <p:cNvGraphicFramePr>
              <a:graphicFrameLocks noChangeAspect="1"/>
            </p:cNvGraphicFramePr>
            <p:nvPr/>
          </p:nvGraphicFramePr>
          <p:xfrm>
            <a:off x="2250" y="2115"/>
            <a:ext cx="172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71" name="Equation" r:id="rId3" imgW="241300" imgH="330200" progId="Equation.DSMT4">
                    <p:embed/>
                  </p:oleObj>
                </mc:Choice>
                <mc:Fallback>
                  <p:oleObj name="Equation" r:id="rId3" imgW="241300" imgH="330200" progId="Equation.DSMT4">
                    <p:embed/>
                    <p:pic>
                      <p:nvPicPr>
                        <p:cNvPr id="0" name="图片 53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0" y="2115"/>
                          <a:ext cx="172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8273" name="Line 13"/>
            <p:cNvSpPr>
              <a:spLocks noChangeShapeType="1"/>
            </p:cNvSpPr>
            <p:nvPr/>
          </p:nvSpPr>
          <p:spPr bwMode="auto">
            <a:xfrm>
              <a:off x="2206" y="2179"/>
              <a:ext cx="0" cy="55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329166" name="Object 14"/>
          <p:cNvGraphicFramePr>
            <a:graphicFrameLocks noChangeAspect="1"/>
          </p:cNvGraphicFramePr>
          <p:nvPr/>
        </p:nvGraphicFramePr>
        <p:xfrm>
          <a:off x="2973388" y="3870747"/>
          <a:ext cx="105092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2" name="Equation" r:id="rId5" imgW="494665" imgH="355600" progId="Equation.DSMT4">
                  <p:embed/>
                </p:oleObj>
              </mc:Choice>
              <mc:Fallback>
                <p:oleObj name="Equation" r:id="rId5" imgW="494665" imgH="355600" progId="Equation.DSMT4">
                  <p:embed/>
                  <p:pic>
                    <p:nvPicPr>
                      <p:cNvPr id="0" name="图片 53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88" y="3870747"/>
                        <a:ext cx="1050925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29167" name="Group 15"/>
          <p:cNvGrpSpPr/>
          <p:nvPr/>
        </p:nvGrpSpPr>
        <p:grpSpPr bwMode="auto">
          <a:xfrm>
            <a:off x="5108971" y="2178472"/>
            <a:ext cx="1873250" cy="1677987"/>
            <a:chOff x="3445" y="2115"/>
            <a:chExt cx="1180" cy="1057"/>
          </a:xfrm>
        </p:grpSpPr>
        <p:sp>
          <p:nvSpPr>
            <p:cNvPr id="138258" name="Oval 16"/>
            <p:cNvSpPr>
              <a:spLocks noChangeArrowheads="1"/>
            </p:cNvSpPr>
            <p:nvPr/>
          </p:nvSpPr>
          <p:spPr bwMode="auto">
            <a:xfrm>
              <a:off x="3725" y="2522"/>
              <a:ext cx="809" cy="467"/>
            </a:xfrm>
            <a:prstGeom prst="ellipse">
              <a:avLst/>
            </a:prstGeom>
            <a:noFill/>
            <a:ln w="38100">
              <a:solidFill>
                <a:srgbClr val="00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138259" name="Arc 17"/>
            <p:cNvSpPr/>
            <p:nvPr/>
          </p:nvSpPr>
          <p:spPr bwMode="auto">
            <a:xfrm>
              <a:off x="3598" y="2416"/>
              <a:ext cx="333" cy="374"/>
            </a:xfrm>
            <a:custGeom>
              <a:avLst/>
              <a:gdLst>
                <a:gd name="T0" fmla="*/ 0 w 21600"/>
                <a:gd name="T1" fmla="*/ 0 h 21600"/>
                <a:gd name="T2" fmla="*/ 5 w 21600"/>
                <a:gd name="T3" fmla="*/ 6 h 21600"/>
                <a:gd name="T4" fmla="*/ 0 w 21600"/>
                <a:gd name="T5" fmla="*/ 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8260" name="Arc 18"/>
            <p:cNvSpPr/>
            <p:nvPr/>
          </p:nvSpPr>
          <p:spPr bwMode="auto">
            <a:xfrm flipH="1">
              <a:off x="4292" y="2418"/>
              <a:ext cx="333" cy="374"/>
            </a:xfrm>
            <a:custGeom>
              <a:avLst/>
              <a:gdLst>
                <a:gd name="T0" fmla="*/ 0 w 21600"/>
                <a:gd name="T1" fmla="*/ 0 h 21600"/>
                <a:gd name="T2" fmla="*/ 5 w 21600"/>
                <a:gd name="T3" fmla="*/ 6 h 21600"/>
                <a:gd name="T4" fmla="*/ 0 w 21600"/>
                <a:gd name="T5" fmla="*/ 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8261" name="Line 19"/>
            <p:cNvSpPr>
              <a:spLocks noChangeShapeType="1"/>
            </p:cNvSpPr>
            <p:nvPr/>
          </p:nvSpPr>
          <p:spPr bwMode="auto">
            <a:xfrm>
              <a:off x="4133" y="2210"/>
              <a:ext cx="0" cy="56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8262" name="Arc 20"/>
            <p:cNvSpPr/>
            <p:nvPr/>
          </p:nvSpPr>
          <p:spPr bwMode="auto">
            <a:xfrm rot="10800000">
              <a:off x="4310" y="2985"/>
              <a:ext cx="238" cy="187"/>
            </a:xfrm>
            <a:custGeom>
              <a:avLst/>
              <a:gdLst>
                <a:gd name="T0" fmla="*/ 0 w 21600"/>
                <a:gd name="T1" fmla="*/ 0 h 21600"/>
                <a:gd name="T2" fmla="*/ 3 w 21600"/>
                <a:gd name="T3" fmla="*/ 2 h 21600"/>
                <a:gd name="T4" fmla="*/ 0 w 21600"/>
                <a:gd name="T5" fmla="*/ 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8263" name="Arc 21"/>
            <p:cNvSpPr/>
            <p:nvPr/>
          </p:nvSpPr>
          <p:spPr bwMode="auto">
            <a:xfrm rot="10800000" flipH="1">
              <a:off x="3673" y="2979"/>
              <a:ext cx="238" cy="187"/>
            </a:xfrm>
            <a:custGeom>
              <a:avLst/>
              <a:gdLst>
                <a:gd name="T0" fmla="*/ 0 w 21600"/>
                <a:gd name="T1" fmla="*/ 0 h 21600"/>
                <a:gd name="T2" fmla="*/ 3 w 21600"/>
                <a:gd name="T3" fmla="*/ 2 h 21600"/>
                <a:gd name="T4" fmla="*/ 0 w 21600"/>
                <a:gd name="T5" fmla="*/ 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138264" name="Object 22"/>
            <p:cNvGraphicFramePr>
              <a:graphicFrameLocks noChangeAspect="1"/>
            </p:cNvGraphicFramePr>
            <p:nvPr/>
          </p:nvGraphicFramePr>
          <p:xfrm>
            <a:off x="3445" y="2432"/>
            <a:ext cx="20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73" name="Equation" r:id="rId7" imgW="368300" imgH="495300" progId="Equation.DSMT4">
                    <p:embed/>
                  </p:oleObj>
                </mc:Choice>
                <mc:Fallback>
                  <p:oleObj name="Equation" r:id="rId7" imgW="368300" imgH="495300" progId="Equation.DSMT4">
                    <p:embed/>
                    <p:pic>
                      <p:nvPicPr>
                        <p:cNvPr id="0" name="图片 53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5" y="2432"/>
                          <a:ext cx="20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8265" name="Object 23"/>
            <p:cNvGraphicFramePr>
              <a:graphicFrameLocks noChangeAspect="1"/>
            </p:cNvGraphicFramePr>
            <p:nvPr/>
          </p:nvGraphicFramePr>
          <p:xfrm>
            <a:off x="4195" y="2115"/>
            <a:ext cx="170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74" name="Equation" r:id="rId9" imgW="241300" imgH="330200" progId="Equation.DSMT4">
                    <p:embed/>
                  </p:oleObj>
                </mc:Choice>
                <mc:Fallback>
                  <p:oleObj name="Equation" r:id="rId9" imgW="241300" imgH="330200" progId="Equation.DSMT4">
                    <p:embed/>
                    <p:pic>
                      <p:nvPicPr>
                        <p:cNvPr id="0" name="图片 53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2115"/>
                          <a:ext cx="170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29176" name="Object 24"/>
          <p:cNvGraphicFramePr>
            <a:graphicFrameLocks noChangeAspect="1"/>
          </p:cNvGraphicFramePr>
          <p:nvPr/>
        </p:nvGraphicFramePr>
        <p:xfrm>
          <a:off x="5818584" y="3843759"/>
          <a:ext cx="1017587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5" name="Equation" r:id="rId11" imgW="494665" imgH="355600" progId="Equation.DSMT4">
                  <p:embed/>
                </p:oleObj>
              </mc:Choice>
              <mc:Fallback>
                <p:oleObj name="Equation" r:id="rId11" imgW="494665" imgH="355600" progId="Equation.DSMT4">
                  <p:embed/>
                  <p:pic>
                    <p:nvPicPr>
                      <p:cNvPr id="0" name="图片 53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8584" y="3843759"/>
                        <a:ext cx="1017587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9177" name="Text Box 25"/>
          <p:cNvSpPr txBox="1">
            <a:spLocks noChangeArrowheads="1"/>
          </p:cNvSpPr>
          <p:nvPr/>
        </p:nvSpPr>
        <p:spPr bwMode="auto">
          <a:xfrm>
            <a:off x="899592" y="2492896"/>
            <a:ext cx="2016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例如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:</a:t>
            </a:r>
            <a:endParaRPr lang="en-US" altLang="zh-CN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329178" name="Text Box 26"/>
          <p:cNvSpPr txBox="1">
            <a:spLocks noChangeArrowheads="1"/>
          </p:cNvSpPr>
          <p:nvPr/>
        </p:nvSpPr>
        <p:spPr bwMode="auto">
          <a:xfrm>
            <a:off x="3994150" y="2783309"/>
            <a:ext cx="569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>
                <a:solidFill>
                  <a:srgbClr val="006600"/>
                </a:solidFill>
              </a:rPr>
              <a:t>L</a:t>
            </a:r>
            <a:endParaRPr lang="en-US" altLang="zh-CN" sz="2800" b="1" i="1">
              <a:solidFill>
                <a:srgbClr val="006600"/>
              </a:solidFill>
            </a:endParaRPr>
          </a:p>
        </p:txBody>
      </p:sp>
      <p:sp>
        <p:nvSpPr>
          <p:cNvPr id="1329179" name="Text Box 27"/>
          <p:cNvSpPr txBox="1">
            <a:spLocks noChangeArrowheads="1"/>
          </p:cNvSpPr>
          <p:nvPr/>
        </p:nvSpPr>
        <p:spPr bwMode="auto">
          <a:xfrm>
            <a:off x="6804421" y="2780134"/>
            <a:ext cx="401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>
                <a:solidFill>
                  <a:srgbClr val="006600"/>
                </a:solidFill>
              </a:rPr>
              <a:t>L</a:t>
            </a:r>
            <a:endParaRPr lang="en-US" altLang="zh-CN" sz="2800" b="1" i="1">
              <a:solidFill>
                <a:srgbClr val="006600"/>
              </a:solidFill>
            </a:endParaRPr>
          </a:p>
        </p:txBody>
      </p:sp>
      <p:grpSp>
        <p:nvGrpSpPr>
          <p:cNvPr id="1329180" name="Group 28"/>
          <p:cNvGrpSpPr/>
          <p:nvPr/>
        </p:nvGrpSpPr>
        <p:grpSpPr bwMode="auto">
          <a:xfrm>
            <a:off x="3181350" y="3477047"/>
            <a:ext cx="488950" cy="487362"/>
            <a:chOff x="913" y="942"/>
            <a:chExt cx="308" cy="307"/>
          </a:xfrm>
        </p:grpSpPr>
        <p:graphicFrame>
          <p:nvGraphicFramePr>
            <p:cNvPr id="138256" name="Object 29"/>
            <p:cNvGraphicFramePr>
              <a:graphicFrameLocks noChangeAspect="1"/>
            </p:cNvGraphicFramePr>
            <p:nvPr/>
          </p:nvGraphicFramePr>
          <p:xfrm>
            <a:off x="978" y="942"/>
            <a:ext cx="243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76" name="Equation" r:id="rId13" imgW="190500" imgH="266700" progId="Equation.DSMT4">
                    <p:embed/>
                  </p:oleObj>
                </mc:Choice>
                <mc:Fallback>
                  <p:oleObj name="Equation" r:id="rId13" imgW="190500" imgH="266700" progId="Equation.DSMT4">
                    <p:embed/>
                    <p:pic>
                      <p:nvPicPr>
                        <p:cNvPr id="0" name="图片 53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8" y="942"/>
                          <a:ext cx="243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8257" name="Line 30"/>
            <p:cNvSpPr>
              <a:spLocks noChangeShapeType="1"/>
            </p:cNvSpPr>
            <p:nvPr/>
          </p:nvSpPr>
          <p:spPr bwMode="auto">
            <a:xfrm flipH="1">
              <a:off x="913" y="988"/>
              <a:ext cx="9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329183" name="Group 31"/>
          <p:cNvGrpSpPr/>
          <p:nvPr/>
        </p:nvGrpSpPr>
        <p:grpSpPr bwMode="auto">
          <a:xfrm>
            <a:off x="6012259" y="3491334"/>
            <a:ext cx="384175" cy="487363"/>
            <a:chOff x="2130" y="943"/>
            <a:chExt cx="242" cy="307"/>
          </a:xfrm>
        </p:grpSpPr>
        <p:graphicFrame>
          <p:nvGraphicFramePr>
            <p:cNvPr id="138254" name="Object 32"/>
            <p:cNvGraphicFramePr>
              <a:graphicFrameLocks noChangeAspect="1"/>
            </p:cNvGraphicFramePr>
            <p:nvPr/>
          </p:nvGraphicFramePr>
          <p:xfrm>
            <a:off x="2130" y="943"/>
            <a:ext cx="242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77" name="公式" r:id="rId15" imgW="190500" imgH="266700" progId="Equation.3">
                    <p:embed/>
                  </p:oleObj>
                </mc:Choice>
                <mc:Fallback>
                  <p:oleObj name="公式" r:id="rId15" imgW="190500" imgH="266700" progId="Equation.3">
                    <p:embed/>
                    <p:pic>
                      <p:nvPicPr>
                        <p:cNvPr id="0" name="图片 53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0" y="943"/>
                          <a:ext cx="242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8255" name="Line 33"/>
            <p:cNvSpPr>
              <a:spLocks noChangeShapeType="1"/>
            </p:cNvSpPr>
            <p:nvPr/>
          </p:nvSpPr>
          <p:spPr bwMode="auto">
            <a:xfrm flipH="1">
              <a:off x="2220" y="988"/>
              <a:ext cx="9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2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29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9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2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32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32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32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32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2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329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2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29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29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29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29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9154" grpId="0"/>
      <p:bldP spid="1329155" grpId="0"/>
      <p:bldP spid="1329156" grpId="0" autoUpdateAnimBg="0"/>
      <p:bldP spid="1329177" grpId="0" autoUpdateAnimBg="0"/>
      <p:bldP spid="1329178" grpId="0"/>
      <p:bldP spid="132917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178" name="AutoShape 2"/>
          <p:cNvSpPr>
            <a:spLocks noChangeArrowheads="1"/>
          </p:cNvSpPr>
          <p:nvPr/>
        </p:nvSpPr>
        <p:spPr bwMode="auto">
          <a:xfrm>
            <a:off x="107504" y="44624"/>
            <a:ext cx="1524000" cy="990600"/>
          </a:xfrm>
          <a:prstGeom prst="irregularSeal1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rgbClr val="FF0000"/>
                </a:solidFill>
                <a:ea typeface="隶书" panose="02010509060101010101" pitchFamily="49" charset="-122"/>
              </a:rPr>
              <a:t>注</a:t>
            </a:r>
            <a:endParaRPr lang="zh-CN" altLang="en-US" sz="4000" b="1" dirty="0">
              <a:solidFill>
                <a:srgbClr val="FF0000"/>
              </a:solidFill>
              <a:ea typeface="隶书" panose="02010509060101010101" pitchFamily="49" charset="-122"/>
            </a:endParaRPr>
          </a:p>
        </p:txBody>
      </p:sp>
      <p:sp>
        <p:nvSpPr>
          <p:cNvPr id="1330179" name="Text Box 3"/>
          <p:cNvSpPr txBox="1">
            <a:spLocks noChangeArrowheads="1"/>
          </p:cNvSpPr>
          <p:nvPr/>
        </p:nvSpPr>
        <p:spPr bwMode="auto">
          <a:xfrm>
            <a:off x="1549152" y="1325712"/>
            <a:ext cx="71993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       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确定了</a:t>
            </a:r>
            <a:r>
              <a:rPr lang="zh-CN" altLang="en-US" sz="2800" b="1" dirty="0">
                <a:solidFill>
                  <a:srgbClr val="000000"/>
                </a:solidFill>
              </a:rPr>
              <a:t>电磁“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永动机</a:t>
            </a:r>
            <a:r>
              <a:rPr lang="zh-CN" altLang="en-US" sz="2800" b="1" dirty="0">
                <a:solidFill>
                  <a:srgbClr val="000000"/>
                </a:solidFill>
              </a:rPr>
              <a:t>” 是不可能的</a:t>
            </a:r>
            <a:r>
              <a:rPr lang="en-US" altLang="zh-CN" sz="2800" b="1" dirty="0">
                <a:solidFill>
                  <a:srgbClr val="000000"/>
                </a:solidFill>
              </a:rPr>
              <a:t>!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sp>
        <p:nvSpPr>
          <p:cNvPr id="1330180" name="Text Box 4"/>
          <p:cNvSpPr txBox="1">
            <a:spLocks noChangeArrowheads="1"/>
          </p:cNvSpPr>
          <p:nvPr/>
        </p:nvSpPr>
        <p:spPr bwMode="auto">
          <a:xfrm>
            <a:off x="4067944" y="1839789"/>
            <a:ext cx="4608512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   </a:t>
            </a:r>
            <a:r>
              <a:rPr lang="zh-CN" altLang="en-US" sz="2800" b="1" dirty="0">
                <a:solidFill>
                  <a:srgbClr val="000000"/>
                </a:solidFill>
              </a:rPr>
              <a:t>正是外界克服阻力作功，</a:t>
            </a:r>
            <a:endParaRPr lang="zh-CN" altLang="en-US" sz="2800" b="1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将其它形式的能量转换成</a:t>
            </a:r>
            <a:endParaRPr lang="zh-CN" altLang="en-US" sz="2800" b="1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回路中的电能。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grpSp>
        <p:nvGrpSpPr>
          <p:cNvPr id="1330181" name="Group 5"/>
          <p:cNvGrpSpPr/>
          <p:nvPr/>
        </p:nvGrpSpPr>
        <p:grpSpPr bwMode="auto">
          <a:xfrm>
            <a:off x="916360" y="2039938"/>
            <a:ext cx="1066800" cy="1243012"/>
            <a:chOff x="384" y="1248"/>
            <a:chExt cx="672" cy="783"/>
          </a:xfrm>
        </p:grpSpPr>
        <p:sp>
          <p:nvSpPr>
            <p:cNvPr id="139331" name="Arc 6"/>
            <p:cNvSpPr/>
            <p:nvPr/>
          </p:nvSpPr>
          <p:spPr bwMode="auto">
            <a:xfrm flipV="1">
              <a:off x="768" y="1248"/>
              <a:ext cx="288" cy="144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9332" name="Arc 7"/>
            <p:cNvSpPr/>
            <p:nvPr/>
          </p:nvSpPr>
          <p:spPr bwMode="auto">
            <a:xfrm flipH="1" flipV="1">
              <a:off x="384" y="1248"/>
              <a:ext cx="208" cy="144"/>
            </a:xfrm>
            <a:custGeom>
              <a:avLst/>
              <a:gdLst>
                <a:gd name="T0" fmla="*/ 0 w 19048"/>
                <a:gd name="T1" fmla="*/ 0 h 21600"/>
                <a:gd name="T2" fmla="*/ 2 w 19048"/>
                <a:gd name="T3" fmla="*/ 1 h 21600"/>
                <a:gd name="T4" fmla="*/ 0 w 19048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048" h="21600" fill="none" extrusionOk="0">
                  <a:moveTo>
                    <a:pt x="-1" y="0"/>
                  </a:moveTo>
                  <a:cubicBezTo>
                    <a:pt x="7968" y="0"/>
                    <a:pt x="15290" y="4387"/>
                    <a:pt x="19047" y="11415"/>
                  </a:cubicBezTo>
                </a:path>
                <a:path w="19048" h="21600" stroke="0" extrusionOk="0">
                  <a:moveTo>
                    <a:pt x="-1" y="0"/>
                  </a:moveTo>
                  <a:cubicBezTo>
                    <a:pt x="7968" y="0"/>
                    <a:pt x="15290" y="4387"/>
                    <a:pt x="19047" y="11415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9333" name="Line 8"/>
            <p:cNvSpPr>
              <a:spLocks noChangeShapeType="1"/>
            </p:cNvSpPr>
            <p:nvPr/>
          </p:nvSpPr>
          <p:spPr bwMode="auto">
            <a:xfrm>
              <a:off x="773" y="1584"/>
              <a:ext cx="235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9334" name="Line 9"/>
            <p:cNvSpPr>
              <a:spLocks noChangeShapeType="1"/>
            </p:cNvSpPr>
            <p:nvPr/>
          </p:nvSpPr>
          <p:spPr bwMode="auto">
            <a:xfrm>
              <a:off x="384" y="1584"/>
              <a:ext cx="235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9335" name="Arc 10"/>
            <p:cNvSpPr/>
            <p:nvPr/>
          </p:nvSpPr>
          <p:spPr bwMode="auto">
            <a:xfrm>
              <a:off x="768" y="1872"/>
              <a:ext cx="236" cy="159"/>
            </a:xfrm>
            <a:custGeom>
              <a:avLst/>
              <a:gdLst>
                <a:gd name="T0" fmla="*/ 0 w 21600"/>
                <a:gd name="T1" fmla="*/ 0 h 23893"/>
                <a:gd name="T2" fmla="*/ 3 w 21600"/>
                <a:gd name="T3" fmla="*/ 1 h 23893"/>
                <a:gd name="T4" fmla="*/ 0 w 21600"/>
                <a:gd name="T5" fmla="*/ 1 h 2389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389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365"/>
                    <a:pt x="21559" y="23131"/>
                    <a:pt x="21477" y="23892"/>
                  </a:cubicBezTo>
                </a:path>
                <a:path w="21600" h="2389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365"/>
                    <a:pt x="21559" y="23131"/>
                    <a:pt x="21477" y="23892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9336" name="Arc 11"/>
            <p:cNvSpPr/>
            <p:nvPr/>
          </p:nvSpPr>
          <p:spPr bwMode="auto">
            <a:xfrm flipH="1">
              <a:off x="432" y="1872"/>
              <a:ext cx="200" cy="144"/>
            </a:xfrm>
            <a:custGeom>
              <a:avLst/>
              <a:gdLst>
                <a:gd name="T0" fmla="*/ 0 w 18278"/>
                <a:gd name="T1" fmla="*/ 0 h 21600"/>
                <a:gd name="T2" fmla="*/ 2 w 18278"/>
                <a:gd name="T3" fmla="*/ 0 h 21600"/>
                <a:gd name="T4" fmla="*/ 0 w 18278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278" h="21600" fill="none" extrusionOk="0">
                  <a:moveTo>
                    <a:pt x="-1" y="0"/>
                  </a:moveTo>
                  <a:cubicBezTo>
                    <a:pt x="7421" y="0"/>
                    <a:pt x="14323" y="3810"/>
                    <a:pt x="18278" y="10090"/>
                  </a:cubicBezTo>
                </a:path>
                <a:path w="18278" h="21600" stroke="0" extrusionOk="0">
                  <a:moveTo>
                    <a:pt x="-1" y="0"/>
                  </a:moveTo>
                  <a:cubicBezTo>
                    <a:pt x="7421" y="0"/>
                    <a:pt x="14323" y="3810"/>
                    <a:pt x="18278" y="1009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330188" name="Text Box 12"/>
          <p:cNvSpPr txBox="1">
            <a:spLocks noChangeArrowheads="1"/>
          </p:cNvSpPr>
          <p:nvPr/>
        </p:nvSpPr>
        <p:spPr bwMode="auto">
          <a:xfrm>
            <a:off x="1689473" y="2524125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b="1" i="1">
                <a:solidFill>
                  <a:srgbClr val="FF0000"/>
                </a:solidFill>
              </a:rPr>
              <a:t>N</a:t>
            </a:r>
            <a:endParaRPr lang="en-US" altLang="zh-CN" sz="2400" i="1">
              <a:solidFill>
                <a:srgbClr val="FF0000"/>
              </a:solidFill>
            </a:endParaRPr>
          </a:p>
        </p:txBody>
      </p:sp>
      <p:sp>
        <p:nvSpPr>
          <p:cNvPr id="1330189" name="Text Box 13"/>
          <p:cNvSpPr txBox="1">
            <a:spLocks noChangeArrowheads="1"/>
          </p:cNvSpPr>
          <p:nvPr/>
        </p:nvSpPr>
        <p:spPr bwMode="auto">
          <a:xfrm>
            <a:off x="611560" y="2506663"/>
            <a:ext cx="438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b="1" i="1">
                <a:solidFill>
                  <a:srgbClr val="FF0000"/>
                </a:solidFill>
              </a:rPr>
              <a:t>S</a:t>
            </a:r>
            <a:endParaRPr lang="en-US" altLang="zh-CN" sz="2800" b="1" i="1">
              <a:solidFill>
                <a:srgbClr val="FF0000"/>
              </a:solidFill>
            </a:endParaRPr>
          </a:p>
        </p:txBody>
      </p:sp>
      <p:sp>
        <p:nvSpPr>
          <p:cNvPr id="1330190" name="Text Box 14"/>
          <p:cNvSpPr txBox="1">
            <a:spLocks noChangeArrowheads="1"/>
          </p:cNvSpPr>
          <p:nvPr/>
        </p:nvSpPr>
        <p:spPr bwMode="auto">
          <a:xfrm>
            <a:off x="1331640" y="836712"/>
            <a:ext cx="7696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楞次定律中“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反抗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”与法拉第定律中“</a:t>
            </a:r>
            <a:r>
              <a:rPr lang="en-US" altLang="zh-CN" sz="2800" b="1" dirty="0">
                <a:solidFill>
                  <a:srgbClr val="FF0066"/>
                </a:solidFill>
                <a:ea typeface="楷体_GB2312" pitchFamily="49" charset="-122"/>
              </a:rPr>
              <a:t>–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”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号对应</a:t>
            </a:r>
            <a:endParaRPr lang="zh-CN" altLang="en-US" sz="2800" dirty="0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1330191" name="Object 15"/>
          <p:cNvGraphicFramePr>
            <a:graphicFrameLocks noChangeAspect="1"/>
          </p:cNvGraphicFramePr>
          <p:nvPr/>
        </p:nvGraphicFramePr>
        <p:xfrm>
          <a:off x="1068760" y="1811338"/>
          <a:ext cx="1968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2" name="公式" r:id="rId1" imgW="101600" imgH="177800" progId="Equation.3">
                  <p:embed/>
                </p:oleObj>
              </mc:Choice>
              <mc:Fallback>
                <p:oleObj name="公式" r:id="rId1" imgW="101600" imgH="177800" progId="Equation.3">
                  <p:embed/>
                  <p:pic>
                    <p:nvPicPr>
                      <p:cNvPr id="0" name="图片 63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760" y="1811338"/>
                        <a:ext cx="19685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0192" name="Oval 16"/>
          <p:cNvSpPr>
            <a:spLocks noChangeArrowheads="1"/>
          </p:cNvSpPr>
          <p:nvPr/>
        </p:nvSpPr>
        <p:spPr bwMode="auto">
          <a:xfrm>
            <a:off x="1297360" y="1887538"/>
            <a:ext cx="371475" cy="1447800"/>
          </a:xfrm>
          <a:prstGeom prst="ellipse">
            <a:avLst/>
          </a:prstGeom>
          <a:noFill/>
          <a:ln w="76200">
            <a:solidFill>
              <a:srgbClr val="666633"/>
            </a:solidFill>
            <a:rou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grpSp>
        <p:nvGrpSpPr>
          <p:cNvPr id="1330193" name="Group 17"/>
          <p:cNvGrpSpPr/>
          <p:nvPr/>
        </p:nvGrpSpPr>
        <p:grpSpPr bwMode="auto">
          <a:xfrm>
            <a:off x="916360" y="1887538"/>
            <a:ext cx="993775" cy="1223962"/>
            <a:chOff x="382" y="1248"/>
            <a:chExt cx="626" cy="771"/>
          </a:xfrm>
        </p:grpSpPr>
        <p:sp>
          <p:nvSpPr>
            <p:cNvPr id="139325" name="Line 18"/>
            <p:cNvSpPr>
              <a:spLocks noChangeShapeType="1"/>
            </p:cNvSpPr>
            <p:nvPr/>
          </p:nvSpPr>
          <p:spPr bwMode="auto">
            <a:xfrm>
              <a:off x="773" y="1632"/>
              <a:ext cx="235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9326" name="Arc 19"/>
            <p:cNvSpPr/>
            <p:nvPr/>
          </p:nvSpPr>
          <p:spPr bwMode="auto">
            <a:xfrm>
              <a:off x="754" y="1875"/>
              <a:ext cx="221" cy="144"/>
            </a:xfrm>
            <a:custGeom>
              <a:avLst/>
              <a:gdLst>
                <a:gd name="T0" fmla="*/ 0 w 20184"/>
                <a:gd name="T1" fmla="*/ 0 h 21600"/>
                <a:gd name="T2" fmla="*/ 2 w 20184"/>
                <a:gd name="T3" fmla="*/ 1 h 21600"/>
                <a:gd name="T4" fmla="*/ 0 w 20184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184" h="21600" fill="none" extrusionOk="0">
                  <a:moveTo>
                    <a:pt x="-1" y="0"/>
                  </a:moveTo>
                  <a:cubicBezTo>
                    <a:pt x="8961" y="0"/>
                    <a:pt x="16992" y="5533"/>
                    <a:pt x="20183" y="13907"/>
                  </a:cubicBezTo>
                </a:path>
                <a:path w="20184" h="21600" stroke="0" extrusionOk="0">
                  <a:moveTo>
                    <a:pt x="-1" y="0"/>
                  </a:moveTo>
                  <a:cubicBezTo>
                    <a:pt x="8961" y="0"/>
                    <a:pt x="16992" y="5533"/>
                    <a:pt x="20183" y="13907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9327" name="Arc 20"/>
            <p:cNvSpPr/>
            <p:nvPr/>
          </p:nvSpPr>
          <p:spPr bwMode="auto">
            <a:xfrm flipV="1">
              <a:off x="768" y="1248"/>
              <a:ext cx="236" cy="144"/>
            </a:xfrm>
            <a:custGeom>
              <a:avLst/>
              <a:gdLst>
                <a:gd name="T0" fmla="*/ 0 w 21600"/>
                <a:gd name="T1" fmla="*/ 0 h 21600"/>
                <a:gd name="T2" fmla="*/ 3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9328" name="Line 21"/>
            <p:cNvSpPr>
              <a:spLocks noChangeShapeType="1"/>
            </p:cNvSpPr>
            <p:nvPr/>
          </p:nvSpPr>
          <p:spPr bwMode="auto">
            <a:xfrm>
              <a:off x="384" y="1632"/>
              <a:ext cx="235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9329" name="Arc 22"/>
            <p:cNvSpPr/>
            <p:nvPr/>
          </p:nvSpPr>
          <p:spPr bwMode="auto">
            <a:xfrm flipH="1" flipV="1">
              <a:off x="382" y="1248"/>
              <a:ext cx="236" cy="144"/>
            </a:xfrm>
            <a:custGeom>
              <a:avLst/>
              <a:gdLst>
                <a:gd name="T0" fmla="*/ 0 w 21600"/>
                <a:gd name="T1" fmla="*/ 0 h 21600"/>
                <a:gd name="T2" fmla="*/ 3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6600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9330" name="Arc 23"/>
            <p:cNvSpPr/>
            <p:nvPr/>
          </p:nvSpPr>
          <p:spPr bwMode="auto">
            <a:xfrm flipH="1">
              <a:off x="400" y="1872"/>
              <a:ext cx="236" cy="144"/>
            </a:xfrm>
            <a:custGeom>
              <a:avLst/>
              <a:gdLst>
                <a:gd name="T0" fmla="*/ 0 w 21600"/>
                <a:gd name="T1" fmla="*/ 0 h 21600"/>
                <a:gd name="T2" fmla="*/ 3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66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330200" name="Text Box 24"/>
          <p:cNvSpPr txBox="1">
            <a:spLocks noChangeArrowheads="1"/>
          </p:cNvSpPr>
          <p:nvPr/>
        </p:nvSpPr>
        <p:spPr bwMode="auto">
          <a:xfrm>
            <a:off x="2355999" y="3197919"/>
            <a:ext cx="5240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若不是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反抗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会发生什么？</a:t>
            </a:r>
            <a:endParaRPr lang="zh-CN" altLang="en-US" sz="2800" dirty="0">
              <a:solidFill>
                <a:srgbClr val="000000"/>
              </a:solidFill>
              <a:ea typeface="楷体_GB2312" pitchFamily="49" charset="-122"/>
            </a:endParaRPr>
          </a:p>
        </p:txBody>
      </p:sp>
      <p:grpSp>
        <p:nvGrpSpPr>
          <p:cNvPr id="1330201" name="Group 25"/>
          <p:cNvGrpSpPr/>
          <p:nvPr/>
        </p:nvGrpSpPr>
        <p:grpSpPr bwMode="auto">
          <a:xfrm flipH="1">
            <a:off x="933823" y="3940175"/>
            <a:ext cx="1066800" cy="1243013"/>
            <a:chOff x="384" y="1248"/>
            <a:chExt cx="672" cy="783"/>
          </a:xfrm>
        </p:grpSpPr>
        <p:sp>
          <p:nvSpPr>
            <p:cNvPr id="139319" name="Arc 26"/>
            <p:cNvSpPr/>
            <p:nvPr/>
          </p:nvSpPr>
          <p:spPr bwMode="auto">
            <a:xfrm flipV="1">
              <a:off x="768" y="1248"/>
              <a:ext cx="288" cy="144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9320" name="Arc 27"/>
            <p:cNvSpPr/>
            <p:nvPr/>
          </p:nvSpPr>
          <p:spPr bwMode="auto">
            <a:xfrm flipH="1" flipV="1">
              <a:off x="384" y="1248"/>
              <a:ext cx="208" cy="144"/>
            </a:xfrm>
            <a:custGeom>
              <a:avLst/>
              <a:gdLst>
                <a:gd name="T0" fmla="*/ 0 w 19048"/>
                <a:gd name="T1" fmla="*/ 0 h 21600"/>
                <a:gd name="T2" fmla="*/ 2 w 19048"/>
                <a:gd name="T3" fmla="*/ 1 h 21600"/>
                <a:gd name="T4" fmla="*/ 0 w 19048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048" h="21600" fill="none" extrusionOk="0">
                  <a:moveTo>
                    <a:pt x="-1" y="0"/>
                  </a:moveTo>
                  <a:cubicBezTo>
                    <a:pt x="7968" y="0"/>
                    <a:pt x="15290" y="4387"/>
                    <a:pt x="19047" y="11415"/>
                  </a:cubicBezTo>
                </a:path>
                <a:path w="19048" h="21600" stroke="0" extrusionOk="0">
                  <a:moveTo>
                    <a:pt x="-1" y="0"/>
                  </a:moveTo>
                  <a:cubicBezTo>
                    <a:pt x="7968" y="0"/>
                    <a:pt x="15290" y="4387"/>
                    <a:pt x="19047" y="11415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9321" name="Line 28"/>
            <p:cNvSpPr>
              <a:spLocks noChangeShapeType="1"/>
            </p:cNvSpPr>
            <p:nvPr/>
          </p:nvSpPr>
          <p:spPr bwMode="auto">
            <a:xfrm>
              <a:off x="773" y="1584"/>
              <a:ext cx="23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9322" name="Line 29"/>
            <p:cNvSpPr>
              <a:spLocks noChangeShapeType="1"/>
            </p:cNvSpPr>
            <p:nvPr/>
          </p:nvSpPr>
          <p:spPr bwMode="auto">
            <a:xfrm>
              <a:off x="384" y="1584"/>
              <a:ext cx="23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9323" name="Arc 30"/>
            <p:cNvSpPr/>
            <p:nvPr/>
          </p:nvSpPr>
          <p:spPr bwMode="auto">
            <a:xfrm>
              <a:off x="768" y="1872"/>
              <a:ext cx="236" cy="159"/>
            </a:xfrm>
            <a:custGeom>
              <a:avLst/>
              <a:gdLst>
                <a:gd name="T0" fmla="*/ 0 w 21600"/>
                <a:gd name="T1" fmla="*/ 0 h 23893"/>
                <a:gd name="T2" fmla="*/ 3 w 21600"/>
                <a:gd name="T3" fmla="*/ 1 h 23893"/>
                <a:gd name="T4" fmla="*/ 0 w 21600"/>
                <a:gd name="T5" fmla="*/ 1 h 2389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389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365"/>
                    <a:pt x="21559" y="23131"/>
                    <a:pt x="21477" y="23892"/>
                  </a:cubicBezTo>
                </a:path>
                <a:path w="21600" h="2389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365"/>
                    <a:pt x="21559" y="23131"/>
                    <a:pt x="21477" y="23892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9324" name="Arc 31"/>
            <p:cNvSpPr/>
            <p:nvPr/>
          </p:nvSpPr>
          <p:spPr bwMode="auto">
            <a:xfrm flipH="1">
              <a:off x="432" y="1872"/>
              <a:ext cx="200" cy="144"/>
            </a:xfrm>
            <a:custGeom>
              <a:avLst/>
              <a:gdLst>
                <a:gd name="T0" fmla="*/ 0 w 18278"/>
                <a:gd name="T1" fmla="*/ 0 h 21600"/>
                <a:gd name="T2" fmla="*/ 2 w 18278"/>
                <a:gd name="T3" fmla="*/ 0 h 21600"/>
                <a:gd name="T4" fmla="*/ 0 w 18278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278" h="21600" fill="none" extrusionOk="0">
                  <a:moveTo>
                    <a:pt x="-1" y="0"/>
                  </a:moveTo>
                  <a:cubicBezTo>
                    <a:pt x="7421" y="0"/>
                    <a:pt x="14323" y="3810"/>
                    <a:pt x="18278" y="10090"/>
                  </a:cubicBezTo>
                </a:path>
                <a:path w="18278" h="21600" stroke="0" extrusionOk="0">
                  <a:moveTo>
                    <a:pt x="-1" y="0"/>
                  </a:moveTo>
                  <a:cubicBezTo>
                    <a:pt x="7421" y="0"/>
                    <a:pt x="14323" y="3810"/>
                    <a:pt x="18278" y="1009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330208" name="Text Box 32"/>
          <p:cNvSpPr txBox="1">
            <a:spLocks noChangeArrowheads="1"/>
          </p:cNvSpPr>
          <p:nvPr/>
        </p:nvSpPr>
        <p:spPr bwMode="auto">
          <a:xfrm>
            <a:off x="629023" y="4397375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b="1" i="1">
                <a:solidFill>
                  <a:srgbClr val="FF0000"/>
                </a:solidFill>
              </a:rPr>
              <a:t>N</a:t>
            </a:r>
            <a:endParaRPr lang="en-US" altLang="zh-CN" sz="2400" i="1">
              <a:solidFill>
                <a:srgbClr val="FF0000"/>
              </a:solidFill>
            </a:endParaRPr>
          </a:p>
        </p:txBody>
      </p:sp>
      <p:sp>
        <p:nvSpPr>
          <p:cNvPr id="1330209" name="Text Box 33"/>
          <p:cNvSpPr txBox="1">
            <a:spLocks noChangeArrowheads="1"/>
          </p:cNvSpPr>
          <p:nvPr/>
        </p:nvSpPr>
        <p:spPr bwMode="auto">
          <a:xfrm>
            <a:off x="1695823" y="4397375"/>
            <a:ext cx="438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b="1" i="1">
                <a:solidFill>
                  <a:srgbClr val="FF0000"/>
                </a:solidFill>
              </a:rPr>
              <a:t>S</a:t>
            </a:r>
            <a:endParaRPr lang="en-US" altLang="zh-CN" sz="2800" b="1" i="1">
              <a:solidFill>
                <a:srgbClr val="FF0000"/>
              </a:solidFill>
            </a:endParaRPr>
          </a:p>
        </p:txBody>
      </p:sp>
      <p:graphicFrame>
        <p:nvGraphicFramePr>
          <p:cNvPr id="1330210" name="Object 34"/>
          <p:cNvGraphicFramePr>
            <a:graphicFrameLocks noChangeAspect="1"/>
          </p:cNvGraphicFramePr>
          <p:nvPr/>
        </p:nvGraphicFramePr>
        <p:xfrm>
          <a:off x="1086223" y="3711575"/>
          <a:ext cx="1968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3" name="Equation" r:id="rId3" imgW="101600" imgH="177800" progId="Equation.3">
                  <p:embed/>
                </p:oleObj>
              </mc:Choice>
              <mc:Fallback>
                <p:oleObj name="Equation" r:id="rId3" imgW="101600" imgH="177800" progId="Equation.3">
                  <p:embed/>
                  <p:pic>
                    <p:nvPicPr>
                      <p:cNvPr id="0" name="图片 63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6223" y="3711575"/>
                        <a:ext cx="19685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0211" name="Oval 35"/>
          <p:cNvSpPr>
            <a:spLocks noChangeArrowheads="1"/>
          </p:cNvSpPr>
          <p:nvPr/>
        </p:nvSpPr>
        <p:spPr bwMode="auto">
          <a:xfrm>
            <a:off x="1314823" y="3787775"/>
            <a:ext cx="371475" cy="1447800"/>
          </a:xfrm>
          <a:prstGeom prst="ellipse">
            <a:avLst/>
          </a:prstGeom>
          <a:noFill/>
          <a:ln w="76200">
            <a:solidFill>
              <a:srgbClr val="666633"/>
            </a:solidFill>
            <a:rou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grpSp>
        <p:nvGrpSpPr>
          <p:cNvPr id="1330212" name="Group 36"/>
          <p:cNvGrpSpPr/>
          <p:nvPr/>
        </p:nvGrpSpPr>
        <p:grpSpPr bwMode="auto">
          <a:xfrm>
            <a:off x="933823" y="3787775"/>
            <a:ext cx="993775" cy="1223963"/>
            <a:chOff x="382" y="1248"/>
            <a:chExt cx="626" cy="771"/>
          </a:xfrm>
        </p:grpSpPr>
        <p:sp>
          <p:nvSpPr>
            <p:cNvPr id="139313" name="Line 37"/>
            <p:cNvSpPr>
              <a:spLocks noChangeShapeType="1"/>
            </p:cNvSpPr>
            <p:nvPr/>
          </p:nvSpPr>
          <p:spPr bwMode="auto">
            <a:xfrm>
              <a:off x="773" y="1632"/>
              <a:ext cx="235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9314" name="Arc 38"/>
            <p:cNvSpPr/>
            <p:nvPr/>
          </p:nvSpPr>
          <p:spPr bwMode="auto">
            <a:xfrm>
              <a:off x="754" y="1875"/>
              <a:ext cx="221" cy="144"/>
            </a:xfrm>
            <a:custGeom>
              <a:avLst/>
              <a:gdLst>
                <a:gd name="T0" fmla="*/ 0 w 20184"/>
                <a:gd name="T1" fmla="*/ 0 h 21600"/>
                <a:gd name="T2" fmla="*/ 2 w 20184"/>
                <a:gd name="T3" fmla="*/ 1 h 21600"/>
                <a:gd name="T4" fmla="*/ 0 w 20184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184" h="21600" fill="none" extrusionOk="0">
                  <a:moveTo>
                    <a:pt x="-1" y="0"/>
                  </a:moveTo>
                  <a:cubicBezTo>
                    <a:pt x="8961" y="0"/>
                    <a:pt x="16992" y="5533"/>
                    <a:pt x="20183" y="13907"/>
                  </a:cubicBezTo>
                </a:path>
                <a:path w="20184" h="21600" stroke="0" extrusionOk="0">
                  <a:moveTo>
                    <a:pt x="-1" y="0"/>
                  </a:moveTo>
                  <a:cubicBezTo>
                    <a:pt x="8961" y="0"/>
                    <a:pt x="16992" y="5533"/>
                    <a:pt x="20183" y="13907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9315" name="Arc 39"/>
            <p:cNvSpPr/>
            <p:nvPr/>
          </p:nvSpPr>
          <p:spPr bwMode="auto">
            <a:xfrm flipV="1">
              <a:off x="768" y="1248"/>
              <a:ext cx="236" cy="144"/>
            </a:xfrm>
            <a:custGeom>
              <a:avLst/>
              <a:gdLst>
                <a:gd name="T0" fmla="*/ 0 w 21600"/>
                <a:gd name="T1" fmla="*/ 0 h 21600"/>
                <a:gd name="T2" fmla="*/ 3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9316" name="Line 40"/>
            <p:cNvSpPr>
              <a:spLocks noChangeShapeType="1"/>
            </p:cNvSpPr>
            <p:nvPr/>
          </p:nvSpPr>
          <p:spPr bwMode="auto">
            <a:xfrm>
              <a:off x="384" y="1632"/>
              <a:ext cx="235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9317" name="Arc 41"/>
            <p:cNvSpPr/>
            <p:nvPr/>
          </p:nvSpPr>
          <p:spPr bwMode="auto">
            <a:xfrm flipH="1" flipV="1">
              <a:off x="382" y="1248"/>
              <a:ext cx="236" cy="144"/>
            </a:xfrm>
            <a:custGeom>
              <a:avLst/>
              <a:gdLst>
                <a:gd name="T0" fmla="*/ 0 w 21600"/>
                <a:gd name="T1" fmla="*/ 0 h 21600"/>
                <a:gd name="T2" fmla="*/ 3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66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9318" name="Arc 42"/>
            <p:cNvSpPr/>
            <p:nvPr/>
          </p:nvSpPr>
          <p:spPr bwMode="auto">
            <a:xfrm flipH="1">
              <a:off x="400" y="1872"/>
              <a:ext cx="236" cy="144"/>
            </a:xfrm>
            <a:custGeom>
              <a:avLst/>
              <a:gdLst>
                <a:gd name="T0" fmla="*/ 0 w 21600"/>
                <a:gd name="T1" fmla="*/ 0 h 21600"/>
                <a:gd name="T2" fmla="*/ 3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66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330219" name="Text Box 43"/>
          <p:cNvSpPr txBox="1">
            <a:spLocks noChangeArrowheads="1"/>
          </p:cNvSpPr>
          <p:nvPr/>
        </p:nvSpPr>
        <p:spPr bwMode="auto">
          <a:xfrm>
            <a:off x="3986336" y="3838575"/>
            <a:ext cx="505016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    </a:t>
            </a:r>
            <a:r>
              <a:rPr lang="zh-CN" altLang="en-US" sz="2800" b="1" dirty="0">
                <a:solidFill>
                  <a:srgbClr val="000000"/>
                </a:solidFill>
              </a:rPr>
              <a:t>过程将自动进行，磁铁动能</a:t>
            </a:r>
            <a:endParaRPr lang="zh-CN" altLang="en-US" sz="2800" b="1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增加的同时，感应电流急剧增</a:t>
            </a:r>
            <a:endParaRPr lang="zh-CN" altLang="en-US" sz="2800" b="1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加，而</a:t>
            </a:r>
            <a:r>
              <a:rPr lang="en-US" altLang="zh-CN" sz="2800" b="1" i="1" dirty="0" err="1">
                <a:solidFill>
                  <a:srgbClr val="000000"/>
                </a:solidFill>
              </a:rPr>
              <a:t>i</a:t>
            </a:r>
            <a:r>
              <a:rPr lang="en-US" altLang="zh-CN" sz="2800" b="1" dirty="0">
                <a:solidFill>
                  <a:srgbClr val="000000"/>
                </a:solidFill>
              </a:rPr>
              <a:t>↑</a:t>
            </a:r>
            <a:r>
              <a:rPr lang="zh-CN" altLang="en-US" sz="2800" b="1" dirty="0">
                <a:solidFill>
                  <a:srgbClr val="000000"/>
                </a:solidFill>
              </a:rPr>
              <a:t>，又导致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</a:t>
            </a:r>
            <a:r>
              <a:rPr lang="zh-CN" altLang="en-US" sz="2800" b="1" dirty="0">
                <a:solidFill>
                  <a:srgbClr val="000000"/>
                </a:solidFill>
              </a:rPr>
              <a:t>↑</a:t>
            </a:r>
            <a:r>
              <a:rPr lang="zh-CN" altLang="en-US" sz="2800" b="1" dirty="0">
                <a:solidFill>
                  <a:srgbClr val="FF0000"/>
                </a:solidFill>
              </a:rPr>
              <a:t>→</a:t>
            </a:r>
            <a:r>
              <a:rPr lang="zh-CN" altLang="en-US" sz="2800" b="1" dirty="0">
                <a:solidFill>
                  <a:srgbClr val="000000"/>
                </a:solidFill>
              </a:rPr>
              <a:t> </a:t>
            </a:r>
            <a:r>
              <a:rPr lang="en-US" altLang="zh-CN" sz="2800" b="1" i="1" dirty="0" err="1">
                <a:solidFill>
                  <a:srgbClr val="000000"/>
                </a:solidFill>
              </a:rPr>
              <a:t>i</a:t>
            </a:r>
            <a:r>
              <a:rPr lang="en-US" altLang="zh-CN" sz="2800" b="1" dirty="0">
                <a:solidFill>
                  <a:srgbClr val="000000"/>
                </a:solidFill>
              </a:rPr>
              <a:t>↑…</a:t>
            </a:r>
            <a:endParaRPr lang="en-US" altLang="zh-CN" sz="2800" b="1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而不须外界提供任何能量。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1330220" name="Text Box 44"/>
          <p:cNvSpPr txBox="1">
            <a:spLocks noChangeArrowheads="1"/>
          </p:cNvSpPr>
          <p:nvPr/>
        </p:nvSpPr>
        <p:spPr bwMode="auto">
          <a:xfrm>
            <a:off x="3784848" y="5722938"/>
            <a:ext cx="525164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自然界不可能有这种能产生</a:t>
            </a:r>
            <a:endParaRPr lang="zh-CN" altLang="en-US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如此永无境止电流增长的能源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8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30221" name="Line 45"/>
          <p:cNvSpPr>
            <a:spLocks noChangeShapeType="1"/>
          </p:cNvSpPr>
          <p:nvPr/>
        </p:nvSpPr>
        <p:spPr bwMode="auto">
          <a:xfrm flipV="1">
            <a:off x="1314823" y="4168775"/>
            <a:ext cx="0" cy="41116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30222" name="Line 46"/>
          <p:cNvSpPr>
            <a:spLocks noChangeShapeType="1"/>
          </p:cNvSpPr>
          <p:nvPr/>
        </p:nvSpPr>
        <p:spPr bwMode="auto">
          <a:xfrm flipH="1">
            <a:off x="1287835" y="2039938"/>
            <a:ext cx="76200" cy="4286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1330223" name="Group 47"/>
          <p:cNvGrpSpPr/>
          <p:nvPr/>
        </p:nvGrpSpPr>
        <p:grpSpPr bwMode="auto">
          <a:xfrm>
            <a:off x="2148260" y="2039938"/>
            <a:ext cx="1663700" cy="703262"/>
            <a:chOff x="1378" y="1299"/>
            <a:chExt cx="1048" cy="443"/>
          </a:xfrm>
        </p:grpSpPr>
        <p:graphicFrame>
          <p:nvGraphicFramePr>
            <p:cNvPr id="139308" name="Object 48"/>
            <p:cNvGraphicFramePr>
              <a:graphicFrameLocks noChangeAspect="1"/>
            </p:cNvGraphicFramePr>
            <p:nvPr/>
          </p:nvGraphicFramePr>
          <p:xfrm>
            <a:off x="2243" y="1299"/>
            <a:ext cx="183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34" name="公式" r:id="rId4" imgW="152400" imgH="177800" progId="Equation.3">
                    <p:embed/>
                  </p:oleObj>
                </mc:Choice>
                <mc:Fallback>
                  <p:oleObj name="公式" r:id="rId4" imgW="152400" imgH="177800" progId="Equation.3">
                    <p:embed/>
                    <p:pic>
                      <p:nvPicPr>
                        <p:cNvPr id="0" name="图片 63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3" y="1299"/>
                          <a:ext cx="183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309" name="Object 49"/>
            <p:cNvGraphicFramePr>
              <a:graphicFrameLocks noChangeAspect="1"/>
            </p:cNvGraphicFramePr>
            <p:nvPr/>
          </p:nvGraphicFramePr>
          <p:xfrm>
            <a:off x="1378" y="1318"/>
            <a:ext cx="23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35" name="公式" r:id="rId6" imgW="190500" imgH="165100" progId="Equation.3">
                    <p:embed/>
                  </p:oleObj>
                </mc:Choice>
                <mc:Fallback>
                  <p:oleObj name="公式" r:id="rId6" imgW="190500" imgH="165100" progId="Equation.3">
                    <p:embed/>
                    <p:pic>
                      <p:nvPicPr>
                        <p:cNvPr id="0" name="图片 63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8" y="1318"/>
                          <a:ext cx="232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9310" name="Group 50"/>
            <p:cNvGrpSpPr/>
            <p:nvPr/>
          </p:nvGrpSpPr>
          <p:grpSpPr bwMode="auto">
            <a:xfrm>
              <a:off x="1407" y="1578"/>
              <a:ext cx="1010" cy="164"/>
              <a:chOff x="1304" y="3205"/>
              <a:chExt cx="1010" cy="164"/>
            </a:xfrm>
          </p:grpSpPr>
          <p:sp>
            <p:nvSpPr>
              <p:cNvPr id="139311" name="AutoShape 51"/>
              <p:cNvSpPr>
                <a:spLocks noChangeArrowheads="1"/>
              </p:cNvSpPr>
              <p:nvPr/>
            </p:nvSpPr>
            <p:spPr bwMode="auto">
              <a:xfrm rot="-5400000">
                <a:off x="1965" y="3017"/>
                <a:ext cx="162" cy="537"/>
              </a:xfrm>
              <a:prstGeom prst="cube">
                <a:avLst>
                  <a:gd name="adj" fmla="val 25000"/>
                </a:avLst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39312" name="AutoShape 52"/>
              <p:cNvSpPr>
                <a:spLocks noChangeArrowheads="1"/>
              </p:cNvSpPr>
              <p:nvPr/>
            </p:nvSpPr>
            <p:spPr bwMode="auto">
              <a:xfrm rot="-5400000">
                <a:off x="1492" y="3019"/>
                <a:ext cx="162" cy="537"/>
              </a:xfrm>
              <a:prstGeom prst="cube">
                <a:avLst>
                  <a:gd name="adj" fmla="val 25000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330229" name="Group 53"/>
          <p:cNvGrpSpPr/>
          <p:nvPr/>
        </p:nvGrpSpPr>
        <p:grpSpPr bwMode="auto">
          <a:xfrm>
            <a:off x="2054598" y="3986213"/>
            <a:ext cx="1663700" cy="703262"/>
            <a:chOff x="1378" y="1299"/>
            <a:chExt cx="1048" cy="443"/>
          </a:xfrm>
        </p:grpSpPr>
        <p:graphicFrame>
          <p:nvGraphicFramePr>
            <p:cNvPr id="139303" name="Object 54"/>
            <p:cNvGraphicFramePr>
              <a:graphicFrameLocks noChangeAspect="1"/>
            </p:cNvGraphicFramePr>
            <p:nvPr/>
          </p:nvGraphicFramePr>
          <p:xfrm>
            <a:off x="2243" y="1299"/>
            <a:ext cx="183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36" name="公式" r:id="rId8" imgW="152400" imgH="177800" progId="Equation.3">
                    <p:embed/>
                  </p:oleObj>
                </mc:Choice>
                <mc:Fallback>
                  <p:oleObj name="公式" r:id="rId8" imgW="152400" imgH="177800" progId="Equation.3">
                    <p:embed/>
                    <p:pic>
                      <p:nvPicPr>
                        <p:cNvPr id="0" name="图片 63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3" y="1299"/>
                          <a:ext cx="183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304" name="Object 55"/>
            <p:cNvGraphicFramePr>
              <a:graphicFrameLocks noChangeAspect="1"/>
            </p:cNvGraphicFramePr>
            <p:nvPr/>
          </p:nvGraphicFramePr>
          <p:xfrm>
            <a:off x="1378" y="1318"/>
            <a:ext cx="23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37" name="公式" r:id="rId9" imgW="190500" imgH="165100" progId="Equation.3">
                    <p:embed/>
                  </p:oleObj>
                </mc:Choice>
                <mc:Fallback>
                  <p:oleObj name="公式" r:id="rId9" imgW="190500" imgH="165100" progId="Equation.3">
                    <p:embed/>
                    <p:pic>
                      <p:nvPicPr>
                        <p:cNvPr id="0" name="图片 63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8" y="1318"/>
                          <a:ext cx="232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9305" name="Group 56"/>
            <p:cNvGrpSpPr/>
            <p:nvPr/>
          </p:nvGrpSpPr>
          <p:grpSpPr bwMode="auto">
            <a:xfrm>
              <a:off x="1407" y="1578"/>
              <a:ext cx="1010" cy="164"/>
              <a:chOff x="1304" y="3205"/>
              <a:chExt cx="1010" cy="164"/>
            </a:xfrm>
          </p:grpSpPr>
          <p:sp>
            <p:nvSpPr>
              <p:cNvPr id="139306" name="AutoShape 57"/>
              <p:cNvSpPr>
                <a:spLocks noChangeArrowheads="1"/>
              </p:cNvSpPr>
              <p:nvPr/>
            </p:nvSpPr>
            <p:spPr bwMode="auto">
              <a:xfrm rot="-5400000">
                <a:off x="1965" y="3017"/>
                <a:ext cx="162" cy="537"/>
              </a:xfrm>
              <a:prstGeom prst="cube">
                <a:avLst>
                  <a:gd name="adj" fmla="val 25000"/>
                </a:avLst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39307" name="AutoShape 58"/>
              <p:cNvSpPr>
                <a:spLocks noChangeArrowheads="1"/>
              </p:cNvSpPr>
              <p:nvPr/>
            </p:nvSpPr>
            <p:spPr bwMode="auto">
              <a:xfrm rot="-5400000">
                <a:off x="1492" y="3019"/>
                <a:ext cx="162" cy="537"/>
              </a:xfrm>
              <a:prstGeom prst="cube">
                <a:avLst>
                  <a:gd name="adj" fmla="val 25000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330235" name="Group 59"/>
          <p:cNvGrpSpPr/>
          <p:nvPr/>
        </p:nvGrpSpPr>
        <p:grpSpPr bwMode="auto">
          <a:xfrm>
            <a:off x="987425" y="5516563"/>
            <a:ext cx="3332163" cy="625475"/>
            <a:chOff x="622" y="3475"/>
            <a:chExt cx="2099" cy="394"/>
          </a:xfrm>
        </p:grpSpPr>
        <p:sp>
          <p:nvSpPr>
            <p:cNvPr id="139300" name="AutoShape 60"/>
            <p:cNvSpPr/>
            <p:nvPr/>
          </p:nvSpPr>
          <p:spPr bwMode="auto">
            <a:xfrm>
              <a:off x="703" y="3475"/>
              <a:ext cx="1404" cy="384"/>
            </a:xfrm>
            <a:prstGeom prst="borderCallout3">
              <a:avLst>
                <a:gd name="adj1" fmla="val 18750"/>
                <a:gd name="adj2" fmla="val -3417"/>
                <a:gd name="adj3" fmla="val 18750"/>
                <a:gd name="adj4" fmla="val -12894"/>
                <a:gd name="adj5" fmla="val -45574"/>
                <a:gd name="adj6" fmla="val -12894"/>
                <a:gd name="adj7" fmla="val -55991"/>
                <a:gd name="adj8" fmla="val 11537"/>
              </a:avLst>
            </a:prstGeom>
            <a:solidFill>
              <a:srgbClr val="CCFF99"/>
            </a:solidFill>
            <a:ln w="19050">
              <a:solidFill>
                <a:srgbClr val="660033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8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39301" name="Text Box 61"/>
            <p:cNvSpPr txBox="1">
              <a:spLocks noChangeArrowheads="1"/>
            </p:cNvSpPr>
            <p:nvPr/>
          </p:nvSpPr>
          <p:spPr bwMode="auto">
            <a:xfrm>
              <a:off x="800" y="3542"/>
              <a:ext cx="19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ea typeface="楷体_GB2312" pitchFamily="49" charset="-122"/>
                </a:rPr>
                <a:t>电磁永动机</a:t>
              </a:r>
              <a:endParaRPr lang="zh-CN" altLang="en-US" sz="2800" b="1" dirty="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139302" name="Line 62"/>
            <p:cNvSpPr>
              <a:spLocks noChangeShapeType="1"/>
            </p:cNvSpPr>
            <p:nvPr/>
          </p:nvSpPr>
          <p:spPr bwMode="auto">
            <a:xfrm flipV="1">
              <a:off x="622" y="3541"/>
              <a:ext cx="159" cy="7"/>
            </a:xfrm>
            <a:prstGeom prst="line">
              <a:avLst/>
            </a:prstGeom>
            <a:noFill/>
            <a:ln w="19050">
              <a:solidFill>
                <a:srgbClr val="66003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330239" name="Group 63"/>
          <p:cNvGrpSpPr/>
          <p:nvPr/>
        </p:nvGrpSpPr>
        <p:grpSpPr bwMode="auto">
          <a:xfrm>
            <a:off x="2251448" y="2708275"/>
            <a:ext cx="922337" cy="519113"/>
            <a:chOff x="1443" y="1706"/>
            <a:chExt cx="581" cy="327"/>
          </a:xfrm>
        </p:grpSpPr>
        <p:sp>
          <p:nvSpPr>
            <p:cNvPr id="139297" name="Line 64"/>
            <p:cNvSpPr>
              <a:spLocks noChangeShapeType="1"/>
            </p:cNvSpPr>
            <p:nvPr/>
          </p:nvSpPr>
          <p:spPr bwMode="auto">
            <a:xfrm flipH="1">
              <a:off x="1443" y="1860"/>
              <a:ext cx="36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9298" name="Text Box 65"/>
            <p:cNvSpPr txBox="1">
              <a:spLocks noChangeArrowheads="1"/>
            </p:cNvSpPr>
            <p:nvPr/>
          </p:nvSpPr>
          <p:spPr bwMode="auto">
            <a:xfrm>
              <a:off x="1809" y="1706"/>
              <a:ext cx="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</a:rPr>
                <a:t>v</a:t>
              </a:r>
              <a:endParaRPr lang="en-US" altLang="zh-CN" sz="2800" b="1" i="1">
                <a:solidFill>
                  <a:srgbClr val="000000"/>
                </a:solidFill>
              </a:endParaRPr>
            </a:p>
          </p:txBody>
        </p:sp>
        <p:sp>
          <p:nvSpPr>
            <p:cNvPr id="139299" name="Line 66"/>
            <p:cNvSpPr>
              <a:spLocks noChangeShapeType="1"/>
            </p:cNvSpPr>
            <p:nvPr/>
          </p:nvSpPr>
          <p:spPr bwMode="auto">
            <a:xfrm>
              <a:off x="1867" y="1812"/>
              <a:ext cx="1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330243" name="Group 67"/>
          <p:cNvGrpSpPr/>
          <p:nvPr/>
        </p:nvGrpSpPr>
        <p:grpSpPr bwMode="auto">
          <a:xfrm>
            <a:off x="2186360" y="4629150"/>
            <a:ext cx="922338" cy="519113"/>
            <a:chOff x="1443" y="1706"/>
            <a:chExt cx="581" cy="327"/>
          </a:xfrm>
        </p:grpSpPr>
        <p:sp>
          <p:nvSpPr>
            <p:cNvPr id="139294" name="Line 68"/>
            <p:cNvSpPr>
              <a:spLocks noChangeShapeType="1"/>
            </p:cNvSpPr>
            <p:nvPr/>
          </p:nvSpPr>
          <p:spPr bwMode="auto">
            <a:xfrm flipH="1">
              <a:off x="1443" y="1860"/>
              <a:ext cx="36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9295" name="Text Box 69"/>
            <p:cNvSpPr txBox="1">
              <a:spLocks noChangeArrowheads="1"/>
            </p:cNvSpPr>
            <p:nvPr/>
          </p:nvSpPr>
          <p:spPr bwMode="auto">
            <a:xfrm>
              <a:off x="1809" y="1706"/>
              <a:ext cx="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</a:rPr>
                <a:t>v</a:t>
              </a:r>
              <a:endParaRPr lang="en-US" altLang="zh-CN" sz="2800" b="1" i="1">
                <a:solidFill>
                  <a:srgbClr val="000000"/>
                </a:solidFill>
              </a:endParaRPr>
            </a:p>
          </p:txBody>
        </p:sp>
        <p:sp>
          <p:nvSpPr>
            <p:cNvPr id="139296" name="Line 70"/>
            <p:cNvSpPr>
              <a:spLocks noChangeShapeType="1"/>
            </p:cNvSpPr>
            <p:nvPr/>
          </p:nvSpPr>
          <p:spPr bwMode="auto">
            <a:xfrm>
              <a:off x="1867" y="1812"/>
              <a:ext cx="1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330247" name="Line 71"/>
          <p:cNvSpPr>
            <a:spLocks noChangeShapeType="1"/>
          </p:cNvSpPr>
          <p:nvPr/>
        </p:nvSpPr>
        <p:spPr bwMode="auto">
          <a:xfrm>
            <a:off x="1316410" y="3584575"/>
            <a:ext cx="2217738" cy="25749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30248" name="Line 72"/>
          <p:cNvSpPr>
            <a:spLocks noChangeShapeType="1"/>
          </p:cNvSpPr>
          <p:nvPr/>
        </p:nvSpPr>
        <p:spPr bwMode="auto">
          <a:xfrm flipH="1">
            <a:off x="1148135" y="3721100"/>
            <a:ext cx="2617788" cy="23542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0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0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"/>
                                        <p:tgtEl>
                                          <p:spTgt spid="133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133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133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3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1330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30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30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30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30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30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30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30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30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3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33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" fill="hold"/>
                                        <p:tgtEl>
                                          <p:spTgt spid="1330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" fill="hold"/>
                                        <p:tgtEl>
                                          <p:spTgt spid="1330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6" dur="500"/>
                                        <p:tgtEl>
                                          <p:spTgt spid="1330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1" dur="500"/>
                                        <p:tgtEl>
                                          <p:spTgt spid="133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33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3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3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33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33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30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30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30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330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1330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330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330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330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330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330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330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330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330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330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330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330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330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330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330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330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330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1330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75" fill="hold"/>
                                        <p:tgtEl>
                                          <p:spTgt spid="1330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75" fill="hold"/>
                                        <p:tgtEl>
                                          <p:spTgt spid="1330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175"/>
                            </p:stCondLst>
                            <p:childTnLst>
                              <p:par>
                                <p:cTn id="1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133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675"/>
                            </p:stCondLst>
                            <p:childTnLst>
                              <p:par>
                                <p:cTn id="1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133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0178" grpId="0" animBg="1" autoUpdateAnimBg="0"/>
      <p:bldP spid="1330179" grpId="0" autoUpdateAnimBg="0"/>
      <p:bldP spid="1330180" grpId="0" autoUpdateAnimBg="0"/>
      <p:bldP spid="1330188" grpId="0" autoUpdateAnimBg="0"/>
      <p:bldP spid="1330189" grpId="0" autoUpdateAnimBg="0"/>
      <p:bldP spid="1330190" grpId="0" autoUpdateAnimBg="0"/>
      <p:bldP spid="1330192" grpId="0" animBg="1"/>
      <p:bldP spid="1330200" grpId="0" autoUpdateAnimBg="0"/>
      <p:bldP spid="1330208" grpId="0" autoUpdateAnimBg="0"/>
      <p:bldP spid="1330209" grpId="0" autoUpdateAnimBg="0"/>
      <p:bldP spid="1330211" grpId="0" animBg="1"/>
      <p:bldP spid="1330219" grpId="0" autoUpdateAnimBg="0" build="p"/>
      <p:bldP spid="1330220" grpId="0" autoUpdateAnimBg="0"/>
      <p:bldP spid="1330221" grpId="0" animBg="1"/>
      <p:bldP spid="1330222" grpId="0" animBg="1"/>
      <p:bldP spid="1330247" grpId="0" animBg="1"/>
      <p:bldP spid="133024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4"/>
          <p:cNvSpPr>
            <a:spLocks noChangeArrowheads="1"/>
          </p:cNvSpPr>
          <p:nvPr/>
        </p:nvSpPr>
        <p:spPr bwMode="auto">
          <a:xfrm>
            <a:off x="3059113" y="260648"/>
            <a:ext cx="3060700" cy="579438"/>
          </a:xfrm>
          <a:prstGeom prst="rect">
            <a:avLst/>
          </a:prstGeom>
          <a:solidFill>
            <a:srgbClr val="000099"/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FFFFFF"/>
                </a:solidFill>
                <a:ea typeface="黑体" panose="02010609060101010101" pitchFamily="2" charset="-122"/>
              </a:rPr>
              <a:t>电磁感应</a:t>
            </a:r>
            <a:endParaRPr lang="zh-CN" altLang="en-US" b="1">
              <a:solidFill>
                <a:srgbClr val="FFFFFF"/>
              </a:solidFill>
              <a:ea typeface="黑体" panose="02010609060101010101" pitchFamily="2" charset="-122"/>
            </a:endParaRPr>
          </a:p>
        </p:txBody>
      </p:sp>
      <p:sp>
        <p:nvSpPr>
          <p:cNvPr id="141315" name="Text Box 5"/>
          <p:cNvSpPr txBox="1">
            <a:spLocks noChangeArrowheads="1"/>
          </p:cNvSpPr>
          <p:nvPr/>
        </p:nvSpPr>
        <p:spPr bwMode="auto">
          <a:xfrm>
            <a:off x="720725" y="1630363"/>
            <a:ext cx="6624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2800" b="1">
                <a:solidFill>
                  <a:srgbClr val="000099"/>
                </a:solidFill>
                <a:ea typeface="黑体" panose="02010609060101010101" pitchFamily="2" charset="-122"/>
              </a:rPr>
              <a:t> </a:t>
            </a:r>
            <a:r>
              <a:rPr lang="zh-CN" altLang="en-US" sz="2800" b="1">
                <a:solidFill>
                  <a:srgbClr val="000099"/>
                </a:solidFill>
                <a:ea typeface="黑体" panose="02010609060101010101" pitchFamily="2" charset="-122"/>
              </a:rPr>
              <a:t>法拉第电磁感应定律</a:t>
            </a:r>
            <a:endParaRPr lang="zh-CN" altLang="en-US" sz="2800" b="1">
              <a:solidFill>
                <a:srgbClr val="000099"/>
              </a:solidFill>
              <a:ea typeface="黑体" panose="02010609060101010101" pitchFamily="2" charset="-122"/>
            </a:endParaRPr>
          </a:p>
        </p:txBody>
      </p:sp>
      <p:graphicFrame>
        <p:nvGraphicFramePr>
          <p:cNvPr id="141316" name="Object 6"/>
          <p:cNvGraphicFramePr>
            <a:graphicFrameLocks noChangeAspect="1"/>
          </p:cNvGraphicFramePr>
          <p:nvPr/>
        </p:nvGraphicFramePr>
        <p:xfrm>
          <a:off x="3703638" y="2241550"/>
          <a:ext cx="1519237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" name="Equation" r:id="rId1" imgW="1574800" imgH="774700" progId="Equation.DSMT4">
                  <p:embed/>
                </p:oleObj>
              </mc:Choice>
              <mc:Fallback>
                <p:oleObj name="Equation" r:id="rId1" imgW="1574800" imgH="774700" progId="Equation.DSMT4">
                  <p:embed/>
                  <p:pic>
                    <p:nvPicPr>
                      <p:cNvPr id="0" name="图片 85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3638" y="2241550"/>
                        <a:ext cx="1519237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17" name="Rectangle 7"/>
          <p:cNvSpPr>
            <a:spLocks noChangeArrowheads="1"/>
          </p:cNvSpPr>
          <p:nvPr/>
        </p:nvSpPr>
        <p:spPr bwMode="auto">
          <a:xfrm>
            <a:off x="1298575" y="3141663"/>
            <a:ext cx="2327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800000"/>
                </a:solidFill>
              </a:rPr>
              <a:t>电源电动势：</a:t>
            </a:r>
            <a:endParaRPr lang="zh-CN" altLang="en-US" sz="2800" b="1">
              <a:solidFill>
                <a:srgbClr val="800000"/>
              </a:solidFill>
            </a:endParaRPr>
          </a:p>
        </p:txBody>
      </p:sp>
      <p:graphicFrame>
        <p:nvGraphicFramePr>
          <p:cNvPr id="141318" name="Object 8"/>
          <p:cNvGraphicFramePr>
            <a:graphicFrameLocks noChangeAspect="1"/>
          </p:cNvGraphicFramePr>
          <p:nvPr/>
        </p:nvGraphicFramePr>
        <p:xfrm>
          <a:off x="3602038" y="3141663"/>
          <a:ext cx="17526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" name="Equation" r:id="rId3" imgW="1993900" imgH="609600" progId="Equation.DSMT4">
                  <p:embed/>
                </p:oleObj>
              </mc:Choice>
              <mc:Fallback>
                <p:oleObj name="Equation" r:id="rId3" imgW="1993900" imgH="609600" progId="Equation.DSMT4">
                  <p:embed/>
                  <p:pic>
                    <p:nvPicPr>
                      <p:cNvPr id="0" name="图片 85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2038" y="3141663"/>
                        <a:ext cx="175260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9" name="Object 9"/>
          <p:cNvGraphicFramePr>
            <a:graphicFrameLocks noChangeAspect="1"/>
          </p:cNvGraphicFramePr>
          <p:nvPr/>
        </p:nvGraphicFramePr>
        <p:xfrm>
          <a:off x="5610225" y="3175000"/>
          <a:ext cx="18430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6" name="Equation" r:id="rId5" imgW="2032000" imgH="546100" progId="Equation.DSMT4">
                  <p:embed/>
                </p:oleObj>
              </mc:Choice>
              <mc:Fallback>
                <p:oleObj name="Equation" r:id="rId5" imgW="2032000" imgH="546100" progId="Equation.DSMT4">
                  <p:embed/>
                  <p:pic>
                    <p:nvPicPr>
                      <p:cNvPr id="0" name="图片 85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0225" y="3175000"/>
                        <a:ext cx="1843088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20" name="Rectangle 10"/>
          <p:cNvSpPr>
            <a:spLocks noChangeArrowheads="1"/>
          </p:cNvSpPr>
          <p:nvPr/>
        </p:nvSpPr>
        <p:spPr bwMode="auto">
          <a:xfrm>
            <a:off x="1311275" y="2349500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感应电动势：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141321" name="Text Box 11"/>
          <p:cNvSpPr txBox="1">
            <a:spLocks noChangeArrowheads="1"/>
          </p:cNvSpPr>
          <p:nvPr/>
        </p:nvSpPr>
        <p:spPr bwMode="auto">
          <a:xfrm>
            <a:off x="719138" y="3789363"/>
            <a:ext cx="81359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2800" b="1">
                <a:solidFill>
                  <a:srgbClr val="000099"/>
                </a:solidFill>
                <a:ea typeface="黑体" panose="02010609060101010101" pitchFamily="2" charset="-122"/>
              </a:rPr>
              <a:t> </a:t>
            </a:r>
            <a:r>
              <a:rPr lang="zh-CN" altLang="en-US" sz="2800" b="1">
                <a:solidFill>
                  <a:srgbClr val="000099"/>
                </a:solidFill>
                <a:ea typeface="黑体" panose="02010609060101010101" pitchFamily="2" charset="-122"/>
              </a:rPr>
              <a:t>楞次定律：</a:t>
            </a:r>
            <a:r>
              <a:rPr lang="zh-CN" altLang="en-US" sz="2800" b="1">
                <a:solidFill>
                  <a:srgbClr val="000000"/>
                </a:solidFill>
              </a:rPr>
              <a:t>闭合回路中</a:t>
            </a:r>
            <a:r>
              <a:rPr lang="zh-CN" altLang="en-US" sz="2800" b="1">
                <a:solidFill>
                  <a:srgbClr val="000099"/>
                </a:solidFill>
              </a:rPr>
              <a:t>磁感应电流</a:t>
            </a:r>
            <a:r>
              <a:rPr lang="zh-CN" altLang="en-US" sz="2800" b="1">
                <a:solidFill>
                  <a:srgbClr val="000000"/>
                </a:solidFill>
              </a:rPr>
              <a:t>总是使得它</a:t>
            </a:r>
            <a:r>
              <a:rPr lang="zh-CN" altLang="en-US" sz="2800" b="1">
                <a:solidFill>
                  <a:srgbClr val="000099"/>
                </a:solidFill>
              </a:rPr>
              <a:t>激发的磁场</a:t>
            </a:r>
            <a:r>
              <a:rPr lang="zh-CN" altLang="en-US" sz="2800" b="1">
                <a:solidFill>
                  <a:srgbClr val="000000"/>
                </a:solidFill>
              </a:rPr>
              <a:t>去</a:t>
            </a:r>
            <a:r>
              <a:rPr lang="zh-CN" altLang="en-US" sz="2800" b="1">
                <a:solidFill>
                  <a:srgbClr val="FF0000"/>
                </a:solidFill>
              </a:rPr>
              <a:t>阻碍</a:t>
            </a:r>
            <a:r>
              <a:rPr lang="zh-CN" altLang="en-US" sz="2800" b="1">
                <a:solidFill>
                  <a:srgbClr val="000000"/>
                </a:solidFill>
              </a:rPr>
              <a:t>引起闭合回路中</a:t>
            </a:r>
            <a:r>
              <a:rPr lang="zh-CN" altLang="en-US" sz="2800" b="1">
                <a:solidFill>
                  <a:srgbClr val="000099"/>
                </a:solidFill>
              </a:rPr>
              <a:t>磁通量的变化</a:t>
            </a:r>
            <a:r>
              <a:rPr lang="zh-CN" altLang="en-US" sz="2800" b="1">
                <a:solidFill>
                  <a:srgbClr val="000000"/>
                </a:solidFill>
              </a:rPr>
              <a:t>。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grpSp>
        <p:nvGrpSpPr>
          <p:cNvPr id="141322" name="Group 12"/>
          <p:cNvGrpSpPr/>
          <p:nvPr/>
        </p:nvGrpSpPr>
        <p:grpSpPr bwMode="auto">
          <a:xfrm>
            <a:off x="5868988" y="765175"/>
            <a:ext cx="2252662" cy="2433638"/>
            <a:chOff x="1179" y="2387"/>
            <a:chExt cx="1419" cy="1533"/>
          </a:xfrm>
        </p:grpSpPr>
        <p:grpSp>
          <p:nvGrpSpPr>
            <p:cNvPr id="141352" name="Group 13"/>
            <p:cNvGrpSpPr/>
            <p:nvPr/>
          </p:nvGrpSpPr>
          <p:grpSpPr bwMode="auto">
            <a:xfrm>
              <a:off x="1179" y="2387"/>
              <a:ext cx="1172" cy="1020"/>
              <a:chOff x="1527" y="2115"/>
              <a:chExt cx="1172" cy="1020"/>
            </a:xfrm>
          </p:grpSpPr>
          <p:sp>
            <p:nvSpPr>
              <p:cNvPr id="141359" name="Oval 14"/>
              <p:cNvSpPr>
                <a:spLocks noChangeArrowheads="1"/>
              </p:cNvSpPr>
              <p:nvPr/>
            </p:nvSpPr>
            <p:spPr bwMode="auto">
              <a:xfrm>
                <a:off x="1791" y="2516"/>
                <a:ext cx="816" cy="460"/>
              </a:xfrm>
              <a:prstGeom prst="ellips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41360" name="Arc 15"/>
              <p:cNvSpPr/>
              <p:nvPr/>
            </p:nvSpPr>
            <p:spPr bwMode="auto">
              <a:xfrm>
                <a:off x="1663" y="2391"/>
                <a:ext cx="336" cy="368"/>
              </a:xfrm>
              <a:custGeom>
                <a:avLst/>
                <a:gdLst>
                  <a:gd name="T0" fmla="*/ 0 w 21600"/>
                  <a:gd name="T1" fmla="*/ 0 h 21600"/>
                  <a:gd name="T2" fmla="*/ 5 w 21600"/>
                  <a:gd name="T3" fmla="*/ 6 h 21600"/>
                  <a:gd name="T4" fmla="*/ 0 w 21600"/>
                  <a:gd name="T5" fmla="*/ 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1361" name="Arc 16"/>
              <p:cNvSpPr/>
              <p:nvPr/>
            </p:nvSpPr>
            <p:spPr bwMode="auto">
              <a:xfrm flipH="1">
                <a:off x="2363" y="2393"/>
                <a:ext cx="336" cy="368"/>
              </a:xfrm>
              <a:custGeom>
                <a:avLst/>
                <a:gdLst>
                  <a:gd name="T0" fmla="*/ 0 w 21600"/>
                  <a:gd name="T1" fmla="*/ 0 h 21600"/>
                  <a:gd name="T2" fmla="*/ 5 w 21600"/>
                  <a:gd name="T3" fmla="*/ 6 h 21600"/>
                  <a:gd name="T4" fmla="*/ 0 w 21600"/>
                  <a:gd name="T5" fmla="*/ 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1362" name="Arc 17"/>
              <p:cNvSpPr/>
              <p:nvPr/>
            </p:nvSpPr>
            <p:spPr bwMode="auto">
              <a:xfrm rot="10800000">
                <a:off x="2381" y="2951"/>
                <a:ext cx="240" cy="184"/>
              </a:xfrm>
              <a:custGeom>
                <a:avLst/>
                <a:gdLst>
                  <a:gd name="T0" fmla="*/ 0 w 21600"/>
                  <a:gd name="T1" fmla="*/ 0 h 21600"/>
                  <a:gd name="T2" fmla="*/ 3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1363" name="Arc 18"/>
              <p:cNvSpPr/>
              <p:nvPr/>
            </p:nvSpPr>
            <p:spPr bwMode="auto">
              <a:xfrm rot="10800000" flipH="1">
                <a:off x="1739" y="2945"/>
                <a:ext cx="240" cy="184"/>
              </a:xfrm>
              <a:custGeom>
                <a:avLst/>
                <a:gdLst>
                  <a:gd name="T0" fmla="*/ 0 w 21600"/>
                  <a:gd name="T1" fmla="*/ 0 h 21600"/>
                  <a:gd name="T2" fmla="*/ 3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141364" name="Object 19"/>
              <p:cNvGraphicFramePr>
                <a:graphicFrameLocks noChangeAspect="1"/>
              </p:cNvGraphicFramePr>
              <p:nvPr/>
            </p:nvGraphicFramePr>
            <p:xfrm>
              <a:off x="1527" y="2432"/>
              <a:ext cx="208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07" name="Equation" r:id="rId7" imgW="368300" imgH="495300" progId="Equation.DSMT4">
                      <p:embed/>
                    </p:oleObj>
                  </mc:Choice>
                  <mc:Fallback>
                    <p:oleObj name="Equation" r:id="rId7" imgW="368300" imgH="495300" progId="Equation.DSMT4">
                      <p:embed/>
                      <p:pic>
                        <p:nvPicPr>
                          <p:cNvPr id="0" name="图片 850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27" y="2432"/>
                            <a:ext cx="208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1365" name="Object 20"/>
              <p:cNvGraphicFramePr>
                <a:graphicFrameLocks noChangeAspect="1"/>
              </p:cNvGraphicFramePr>
              <p:nvPr/>
            </p:nvGraphicFramePr>
            <p:xfrm>
              <a:off x="2250" y="2115"/>
              <a:ext cx="172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08" name="Equation" r:id="rId9" imgW="241300" imgH="330200" progId="Equation.DSMT4">
                      <p:embed/>
                    </p:oleObj>
                  </mc:Choice>
                  <mc:Fallback>
                    <p:oleObj name="Equation" r:id="rId9" imgW="241300" imgH="330200" progId="Equation.DSMT4">
                      <p:embed/>
                      <p:pic>
                        <p:nvPicPr>
                          <p:cNvPr id="0" name="图片 850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50" y="2115"/>
                            <a:ext cx="172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1366" name="Line 21"/>
              <p:cNvSpPr>
                <a:spLocks noChangeShapeType="1"/>
              </p:cNvSpPr>
              <p:nvPr/>
            </p:nvSpPr>
            <p:spPr bwMode="auto">
              <a:xfrm>
                <a:off x="2206" y="2179"/>
                <a:ext cx="0" cy="55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aphicFrame>
          <p:nvGraphicFramePr>
            <p:cNvPr id="141353" name="Object 22"/>
            <p:cNvGraphicFramePr>
              <a:graphicFrameLocks noChangeAspect="1"/>
            </p:cNvGraphicFramePr>
            <p:nvPr/>
          </p:nvGraphicFramePr>
          <p:xfrm>
            <a:off x="1596" y="3446"/>
            <a:ext cx="662" cy="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9" name="Equation" r:id="rId11" imgW="494665" imgH="355600" progId="Equation.DSMT4">
                    <p:embed/>
                  </p:oleObj>
                </mc:Choice>
                <mc:Fallback>
                  <p:oleObj name="Equation" r:id="rId11" imgW="494665" imgH="355600" progId="Equation.DSMT4">
                    <p:embed/>
                    <p:pic>
                      <p:nvPicPr>
                        <p:cNvPr id="0" name="图片 85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6" y="3446"/>
                          <a:ext cx="662" cy="4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1354" name="Text Box 23"/>
            <p:cNvSpPr txBox="1">
              <a:spLocks noChangeArrowheads="1"/>
            </p:cNvSpPr>
            <p:nvPr/>
          </p:nvSpPr>
          <p:spPr bwMode="auto">
            <a:xfrm>
              <a:off x="2239" y="2761"/>
              <a:ext cx="3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solidFill>
                    <a:srgbClr val="006600"/>
                  </a:solidFill>
                </a:rPr>
                <a:t>L</a:t>
              </a:r>
              <a:endParaRPr lang="en-US" altLang="zh-CN" sz="2800" b="1" i="1">
                <a:solidFill>
                  <a:srgbClr val="006600"/>
                </a:solidFill>
              </a:endParaRPr>
            </a:p>
          </p:txBody>
        </p:sp>
        <p:grpSp>
          <p:nvGrpSpPr>
            <p:cNvPr id="141355" name="Group 24"/>
            <p:cNvGrpSpPr/>
            <p:nvPr/>
          </p:nvGrpSpPr>
          <p:grpSpPr bwMode="auto">
            <a:xfrm>
              <a:off x="1727" y="3198"/>
              <a:ext cx="308" cy="307"/>
              <a:chOff x="913" y="942"/>
              <a:chExt cx="308" cy="307"/>
            </a:xfrm>
          </p:grpSpPr>
          <p:graphicFrame>
            <p:nvGraphicFramePr>
              <p:cNvPr id="141357" name="Object 25"/>
              <p:cNvGraphicFramePr>
                <a:graphicFrameLocks noChangeAspect="1"/>
              </p:cNvGraphicFramePr>
              <p:nvPr/>
            </p:nvGraphicFramePr>
            <p:xfrm>
              <a:off x="978" y="942"/>
              <a:ext cx="243" cy="3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10" name="Equation" r:id="rId13" imgW="190500" imgH="266700" progId="Equation.DSMT4">
                      <p:embed/>
                    </p:oleObj>
                  </mc:Choice>
                  <mc:Fallback>
                    <p:oleObj name="Equation" r:id="rId13" imgW="190500" imgH="266700" progId="Equation.DSMT4">
                      <p:embed/>
                      <p:pic>
                        <p:nvPicPr>
                          <p:cNvPr id="0" name="图片 850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78" y="942"/>
                            <a:ext cx="243" cy="3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1358" name="Line 26"/>
              <p:cNvSpPr>
                <a:spLocks noChangeShapeType="1"/>
              </p:cNvSpPr>
              <p:nvPr/>
            </p:nvSpPr>
            <p:spPr bwMode="auto">
              <a:xfrm flipH="1">
                <a:off x="913" y="988"/>
                <a:ext cx="91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41356" name="Freeform 27"/>
            <p:cNvSpPr/>
            <p:nvPr/>
          </p:nvSpPr>
          <p:spPr bwMode="auto">
            <a:xfrm>
              <a:off x="1746" y="3090"/>
              <a:ext cx="220" cy="38"/>
            </a:xfrm>
            <a:custGeom>
              <a:avLst/>
              <a:gdLst>
                <a:gd name="T0" fmla="*/ 0 w 238"/>
                <a:gd name="T1" fmla="*/ 3 h 38"/>
                <a:gd name="T2" fmla="*/ 33 w 238"/>
                <a:gd name="T3" fmla="*/ 21 h 38"/>
                <a:gd name="T4" fmla="*/ 33 w 238"/>
                <a:gd name="T5" fmla="*/ 21 h 38"/>
                <a:gd name="T6" fmla="*/ 55 w 238"/>
                <a:gd name="T7" fmla="*/ 29 h 38"/>
                <a:gd name="T8" fmla="*/ 55 w 238"/>
                <a:gd name="T9" fmla="*/ 29 h 38"/>
                <a:gd name="T10" fmla="*/ 123 w 238"/>
                <a:gd name="T11" fmla="*/ 33 h 38"/>
                <a:gd name="T12" fmla="*/ 203 w 238"/>
                <a:gd name="T13" fmla="*/ 0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38">
                  <a:moveTo>
                    <a:pt x="0" y="3"/>
                  </a:moveTo>
                  <a:cubicBezTo>
                    <a:pt x="6" y="6"/>
                    <a:pt x="33" y="18"/>
                    <a:pt x="39" y="21"/>
                  </a:cubicBezTo>
                  <a:cubicBezTo>
                    <a:pt x="45" y="24"/>
                    <a:pt x="35" y="20"/>
                    <a:pt x="39" y="21"/>
                  </a:cubicBezTo>
                  <a:cubicBezTo>
                    <a:pt x="43" y="22"/>
                    <a:pt x="60" y="28"/>
                    <a:pt x="64" y="29"/>
                  </a:cubicBezTo>
                  <a:cubicBezTo>
                    <a:pt x="68" y="30"/>
                    <a:pt x="51" y="28"/>
                    <a:pt x="64" y="29"/>
                  </a:cubicBezTo>
                  <a:cubicBezTo>
                    <a:pt x="77" y="30"/>
                    <a:pt x="115" y="38"/>
                    <a:pt x="144" y="33"/>
                  </a:cubicBezTo>
                  <a:cubicBezTo>
                    <a:pt x="173" y="28"/>
                    <a:pt x="219" y="7"/>
                    <a:pt x="238" y="0"/>
                  </a:cubicBezTo>
                </a:path>
              </a:pathLst>
            </a:custGeom>
            <a:noFill/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41323" name="Group 28"/>
          <p:cNvGrpSpPr/>
          <p:nvPr/>
        </p:nvGrpSpPr>
        <p:grpSpPr bwMode="auto">
          <a:xfrm>
            <a:off x="2978150" y="5059363"/>
            <a:ext cx="1066800" cy="1243012"/>
            <a:chOff x="384" y="1248"/>
            <a:chExt cx="672" cy="783"/>
          </a:xfrm>
        </p:grpSpPr>
        <p:sp>
          <p:nvSpPr>
            <p:cNvPr id="141346" name="Arc 29"/>
            <p:cNvSpPr/>
            <p:nvPr/>
          </p:nvSpPr>
          <p:spPr bwMode="auto">
            <a:xfrm flipV="1">
              <a:off x="768" y="1248"/>
              <a:ext cx="288" cy="144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347" name="Arc 30"/>
            <p:cNvSpPr/>
            <p:nvPr/>
          </p:nvSpPr>
          <p:spPr bwMode="auto">
            <a:xfrm flipH="1" flipV="1">
              <a:off x="384" y="1248"/>
              <a:ext cx="208" cy="144"/>
            </a:xfrm>
            <a:custGeom>
              <a:avLst/>
              <a:gdLst>
                <a:gd name="T0" fmla="*/ 0 w 19048"/>
                <a:gd name="T1" fmla="*/ 0 h 21600"/>
                <a:gd name="T2" fmla="*/ 2 w 19048"/>
                <a:gd name="T3" fmla="*/ 1 h 21600"/>
                <a:gd name="T4" fmla="*/ 0 w 19048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048" h="21600" fill="none" extrusionOk="0">
                  <a:moveTo>
                    <a:pt x="-1" y="0"/>
                  </a:moveTo>
                  <a:cubicBezTo>
                    <a:pt x="7968" y="0"/>
                    <a:pt x="15290" y="4387"/>
                    <a:pt x="19047" y="11415"/>
                  </a:cubicBezTo>
                </a:path>
                <a:path w="19048" h="21600" stroke="0" extrusionOk="0">
                  <a:moveTo>
                    <a:pt x="-1" y="0"/>
                  </a:moveTo>
                  <a:cubicBezTo>
                    <a:pt x="7968" y="0"/>
                    <a:pt x="15290" y="4387"/>
                    <a:pt x="19047" y="11415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348" name="Line 31"/>
            <p:cNvSpPr>
              <a:spLocks noChangeShapeType="1"/>
            </p:cNvSpPr>
            <p:nvPr/>
          </p:nvSpPr>
          <p:spPr bwMode="auto">
            <a:xfrm>
              <a:off x="773" y="1584"/>
              <a:ext cx="235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349" name="Line 32"/>
            <p:cNvSpPr>
              <a:spLocks noChangeShapeType="1"/>
            </p:cNvSpPr>
            <p:nvPr/>
          </p:nvSpPr>
          <p:spPr bwMode="auto">
            <a:xfrm>
              <a:off x="384" y="1584"/>
              <a:ext cx="235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350" name="Arc 33"/>
            <p:cNvSpPr/>
            <p:nvPr/>
          </p:nvSpPr>
          <p:spPr bwMode="auto">
            <a:xfrm>
              <a:off x="768" y="1872"/>
              <a:ext cx="236" cy="159"/>
            </a:xfrm>
            <a:custGeom>
              <a:avLst/>
              <a:gdLst>
                <a:gd name="T0" fmla="*/ 0 w 21600"/>
                <a:gd name="T1" fmla="*/ 0 h 23893"/>
                <a:gd name="T2" fmla="*/ 3 w 21600"/>
                <a:gd name="T3" fmla="*/ 1 h 23893"/>
                <a:gd name="T4" fmla="*/ 0 w 21600"/>
                <a:gd name="T5" fmla="*/ 1 h 2389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389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365"/>
                    <a:pt x="21559" y="23131"/>
                    <a:pt x="21477" y="23892"/>
                  </a:cubicBezTo>
                </a:path>
                <a:path w="21600" h="2389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365"/>
                    <a:pt x="21559" y="23131"/>
                    <a:pt x="21477" y="23892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351" name="Arc 34"/>
            <p:cNvSpPr/>
            <p:nvPr/>
          </p:nvSpPr>
          <p:spPr bwMode="auto">
            <a:xfrm flipH="1">
              <a:off x="432" y="1872"/>
              <a:ext cx="200" cy="144"/>
            </a:xfrm>
            <a:custGeom>
              <a:avLst/>
              <a:gdLst>
                <a:gd name="T0" fmla="*/ 0 w 18278"/>
                <a:gd name="T1" fmla="*/ 0 h 21600"/>
                <a:gd name="T2" fmla="*/ 2 w 18278"/>
                <a:gd name="T3" fmla="*/ 0 h 21600"/>
                <a:gd name="T4" fmla="*/ 0 w 18278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278" h="21600" fill="none" extrusionOk="0">
                  <a:moveTo>
                    <a:pt x="-1" y="0"/>
                  </a:moveTo>
                  <a:cubicBezTo>
                    <a:pt x="7421" y="0"/>
                    <a:pt x="14323" y="3810"/>
                    <a:pt x="18278" y="10090"/>
                  </a:cubicBezTo>
                </a:path>
                <a:path w="18278" h="21600" stroke="0" extrusionOk="0">
                  <a:moveTo>
                    <a:pt x="-1" y="0"/>
                  </a:moveTo>
                  <a:cubicBezTo>
                    <a:pt x="7421" y="0"/>
                    <a:pt x="14323" y="3810"/>
                    <a:pt x="18278" y="1009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1324" name="Text Box 35"/>
          <p:cNvSpPr txBox="1">
            <a:spLocks noChangeArrowheads="1"/>
          </p:cNvSpPr>
          <p:nvPr/>
        </p:nvSpPr>
        <p:spPr bwMode="auto">
          <a:xfrm>
            <a:off x="3751263" y="554355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b="1" i="1">
                <a:solidFill>
                  <a:srgbClr val="FF0000"/>
                </a:solidFill>
              </a:rPr>
              <a:t>N</a:t>
            </a:r>
            <a:endParaRPr lang="en-US" altLang="zh-CN" sz="2400" i="1">
              <a:solidFill>
                <a:srgbClr val="FF0000"/>
              </a:solidFill>
            </a:endParaRPr>
          </a:p>
        </p:txBody>
      </p:sp>
      <p:sp>
        <p:nvSpPr>
          <p:cNvPr id="141325" name="Text Box 36"/>
          <p:cNvSpPr txBox="1">
            <a:spLocks noChangeArrowheads="1"/>
          </p:cNvSpPr>
          <p:nvPr/>
        </p:nvSpPr>
        <p:spPr bwMode="auto">
          <a:xfrm>
            <a:off x="2673350" y="5526088"/>
            <a:ext cx="438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b="1" i="1">
                <a:solidFill>
                  <a:srgbClr val="FF0000"/>
                </a:solidFill>
              </a:rPr>
              <a:t>S</a:t>
            </a:r>
            <a:endParaRPr lang="en-US" altLang="zh-CN" sz="2800" b="1" i="1">
              <a:solidFill>
                <a:srgbClr val="FF0000"/>
              </a:solidFill>
            </a:endParaRPr>
          </a:p>
        </p:txBody>
      </p:sp>
      <p:graphicFrame>
        <p:nvGraphicFramePr>
          <p:cNvPr id="141326" name="Object 37"/>
          <p:cNvGraphicFramePr>
            <a:graphicFrameLocks noChangeAspect="1"/>
          </p:cNvGraphicFramePr>
          <p:nvPr/>
        </p:nvGraphicFramePr>
        <p:xfrm>
          <a:off x="3130550" y="4830763"/>
          <a:ext cx="1968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1" name="公式" r:id="rId15" imgW="101600" imgH="177800" progId="Equation.3">
                  <p:embed/>
                </p:oleObj>
              </mc:Choice>
              <mc:Fallback>
                <p:oleObj name="公式" r:id="rId15" imgW="101600" imgH="177800" progId="Equation.3">
                  <p:embed/>
                  <p:pic>
                    <p:nvPicPr>
                      <p:cNvPr id="0" name="图片 85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550" y="4830763"/>
                        <a:ext cx="19685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27" name="Oval 38"/>
          <p:cNvSpPr>
            <a:spLocks noChangeArrowheads="1"/>
          </p:cNvSpPr>
          <p:nvPr/>
        </p:nvSpPr>
        <p:spPr bwMode="auto">
          <a:xfrm>
            <a:off x="3359150" y="4906963"/>
            <a:ext cx="371475" cy="1447800"/>
          </a:xfrm>
          <a:prstGeom prst="ellipse">
            <a:avLst/>
          </a:prstGeom>
          <a:noFill/>
          <a:ln w="76200">
            <a:solidFill>
              <a:srgbClr val="666633"/>
            </a:solidFill>
            <a:rou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grpSp>
        <p:nvGrpSpPr>
          <p:cNvPr id="141328" name="Group 39"/>
          <p:cNvGrpSpPr/>
          <p:nvPr/>
        </p:nvGrpSpPr>
        <p:grpSpPr bwMode="auto">
          <a:xfrm>
            <a:off x="2978150" y="4906963"/>
            <a:ext cx="993775" cy="1223962"/>
            <a:chOff x="382" y="1248"/>
            <a:chExt cx="626" cy="771"/>
          </a:xfrm>
        </p:grpSpPr>
        <p:sp>
          <p:nvSpPr>
            <p:cNvPr id="141340" name="Line 40"/>
            <p:cNvSpPr>
              <a:spLocks noChangeShapeType="1"/>
            </p:cNvSpPr>
            <p:nvPr/>
          </p:nvSpPr>
          <p:spPr bwMode="auto">
            <a:xfrm>
              <a:off x="773" y="1632"/>
              <a:ext cx="235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341" name="Arc 41"/>
            <p:cNvSpPr/>
            <p:nvPr/>
          </p:nvSpPr>
          <p:spPr bwMode="auto">
            <a:xfrm>
              <a:off x="754" y="1875"/>
              <a:ext cx="221" cy="144"/>
            </a:xfrm>
            <a:custGeom>
              <a:avLst/>
              <a:gdLst>
                <a:gd name="T0" fmla="*/ 0 w 20184"/>
                <a:gd name="T1" fmla="*/ 0 h 21600"/>
                <a:gd name="T2" fmla="*/ 2 w 20184"/>
                <a:gd name="T3" fmla="*/ 1 h 21600"/>
                <a:gd name="T4" fmla="*/ 0 w 20184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184" h="21600" fill="none" extrusionOk="0">
                  <a:moveTo>
                    <a:pt x="-1" y="0"/>
                  </a:moveTo>
                  <a:cubicBezTo>
                    <a:pt x="8961" y="0"/>
                    <a:pt x="16992" y="5533"/>
                    <a:pt x="20183" y="13907"/>
                  </a:cubicBezTo>
                </a:path>
                <a:path w="20184" h="21600" stroke="0" extrusionOk="0">
                  <a:moveTo>
                    <a:pt x="-1" y="0"/>
                  </a:moveTo>
                  <a:cubicBezTo>
                    <a:pt x="8961" y="0"/>
                    <a:pt x="16992" y="5533"/>
                    <a:pt x="20183" y="13907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342" name="Arc 42"/>
            <p:cNvSpPr/>
            <p:nvPr/>
          </p:nvSpPr>
          <p:spPr bwMode="auto">
            <a:xfrm flipV="1">
              <a:off x="768" y="1248"/>
              <a:ext cx="236" cy="144"/>
            </a:xfrm>
            <a:custGeom>
              <a:avLst/>
              <a:gdLst>
                <a:gd name="T0" fmla="*/ 0 w 21600"/>
                <a:gd name="T1" fmla="*/ 0 h 21600"/>
                <a:gd name="T2" fmla="*/ 3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343" name="Line 43"/>
            <p:cNvSpPr>
              <a:spLocks noChangeShapeType="1"/>
            </p:cNvSpPr>
            <p:nvPr/>
          </p:nvSpPr>
          <p:spPr bwMode="auto">
            <a:xfrm>
              <a:off x="384" y="1632"/>
              <a:ext cx="235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344" name="Arc 44"/>
            <p:cNvSpPr/>
            <p:nvPr/>
          </p:nvSpPr>
          <p:spPr bwMode="auto">
            <a:xfrm flipH="1" flipV="1">
              <a:off x="382" y="1248"/>
              <a:ext cx="236" cy="144"/>
            </a:xfrm>
            <a:custGeom>
              <a:avLst/>
              <a:gdLst>
                <a:gd name="T0" fmla="*/ 0 w 21600"/>
                <a:gd name="T1" fmla="*/ 0 h 21600"/>
                <a:gd name="T2" fmla="*/ 3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6600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345" name="Arc 45"/>
            <p:cNvSpPr/>
            <p:nvPr/>
          </p:nvSpPr>
          <p:spPr bwMode="auto">
            <a:xfrm flipH="1">
              <a:off x="400" y="1872"/>
              <a:ext cx="236" cy="144"/>
            </a:xfrm>
            <a:custGeom>
              <a:avLst/>
              <a:gdLst>
                <a:gd name="T0" fmla="*/ 0 w 21600"/>
                <a:gd name="T1" fmla="*/ 0 h 21600"/>
                <a:gd name="T2" fmla="*/ 3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66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1329" name="Line 46"/>
          <p:cNvSpPr>
            <a:spLocks noChangeShapeType="1"/>
          </p:cNvSpPr>
          <p:nvPr/>
        </p:nvSpPr>
        <p:spPr bwMode="auto">
          <a:xfrm flipH="1">
            <a:off x="3349625" y="5059363"/>
            <a:ext cx="76200" cy="4286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141330" name="Group 47"/>
          <p:cNvGrpSpPr/>
          <p:nvPr/>
        </p:nvGrpSpPr>
        <p:grpSpPr bwMode="auto">
          <a:xfrm>
            <a:off x="4210050" y="5059363"/>
            <a:ext cx="1663700" cy="703262"/>
            <a:chOff x="1378" y="1299"/>
            <a:chExt cx="1048" cy="443"/>
          </a:xfrm>
        </p:grpSpPr>
        <p:graphicFrame>
          <p:nvGraphicFramePr>
            <p:cNvPr id="141335" name="Object 48"/>
            <p:cNvGraphicFramePr>
              <a:graphicFrameLocks noChangeAspect="1"/>
            </p:cNvGraphicFramePr>
            <p:nvPr/>
          </p:nvGraphicFramePr>
          <p:xfrm>
            <a:off x="2243" y="1299"/>
            <a:ext cx="183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2" name="公式" r:id="rId17" imgW="152400" imgH="177800" progId="Equation.3">
                    <p:embed/>
                  </p:oleObj>
                </mc:Choice>
                <mc:Fallback>
                  <p:oleObj name="公式" r:id="rId17" imgW="152400" imgH="177800" progId="Equation.3">
                    <p:embed/>
                    <p:pic>
                      <p:nvPicPr>
                        <p:cNvPr id="0" name="图片 85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3" y="1299"/>
                          <a:ext cx="183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1336" name="Object 49"/>
            <p:cNvGraphicFramePr>
              <a:graphicFrameLocks noChangeAspect="1"/>
            </p:cNvGraphicFramePr>
            <p:nvPr/>
          </p:nvGraphicFramePr>
          <p:xfrm>
            <a:off x="1378" y="1318"/>
            <a:ext cx="23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3" name="公式" r:id="rId19" imgW="190500" imgH="165100" progId="Equation.3">
                    <p:embed/>
                  </p:oleObj>
                </mc:Choice>
                <mc:Fallback>
                  <p:oleObj name="公式" r:id="rId19" imgW="190500" imgH="165100" progId="Equation.3">
                    <p:embed/>
                    <p:pic>
                      <p:nvPicPr>
                        <p:cNvPr id="0" name="图片 85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8" y="1318"/>
                          <a:ext cx="232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1337" name="Group 50"/>
            <p:cNvGrpSpPr/>
            <p:nvPr/>
          </p:nvGrpSpPr>
          <p:grpSpPr bwMode="auto">
            <a:xfrm>
              <a:off x="1407" y="1578"/>
              <a:ext cx="1010" cy="164"/>
              <a:chOff x="1304" y="3205"/>
              <a:chExt cx="1010" cy="164"/>
            </a:xfrm>
          </p:grpSpPr>
          <p:sp>
            <p:nvSpPr>
              <p:cNvPr id="141338" name="AutoShape 51"/>
              <p:cNvSpPr>
                <a:spLocks noChangeArrowheads="1"/>
              </p:cNvSpPr>
              <p:nvPr/>
            </p:nvSpPr>
            <p:spPr bwMode="auto">
              <a:xfrm rot="-5400000">
                <a:off x="1965" y="3017"/>
                <a:ext cx="162" cy="537"/>
              </a:xfrm>
              <a:prstGeom prst="cube">
                <a:avLst>
                  <a:gd name="adj" fmla="val 25000"/>
                </a:avLst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41339" name="AutoShape 52"/>
              <p:cNvSpPr>
                <a:spLocks noChangeArrowheads="1"/>
              </p:cNvSpPr>
              <p:nvPr/>
            </p:nvSpPr>
            <p:spPr bwMode="auto">
              <a:xfrm rot="-5400000">
                <a:off x="1492" y="3019"/>
                <a:ext cx="162" cy="537"/>
              </a:xfrm>
              <a:prstGeom prst="cube">
                <a:avLst>
                  <a:gd name="adj" fmla="val 25000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41331" name="Group 53"/>
          <p:cNvGrpSpPr/>
          <p:nvPr/>
        </p:nvGrpSpPr>
        <p:grpSpPr bwMode="auto">
          <a:xfrm>
            <a:off x="4313238" y="5727700"/>
            <a:ext cx="922337" cy="519113"/>
            <a:chOff x="1443" y="1706"/>
            <a:chExt cx="581" cy="327"/>
          </a:xfrm>
        </p:grpSpPr>
        <p:sp>
          <p:nvSpPr>
            <p:cNvPr id="141332" name="Line 54"/>
            <p:cNvSpPr>
              <a:spLocks noChangeShapeType="1"/>
            </p:cNvSpPr>
            <p:nvPr/>
          </p:nvSpPr>
          <p:spPr bwMode="auto">
            <a:xfrm flipH="1">
              <a:off x="1443" y="1860"/>
              <a:ext cx="36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333" name="Text Box 55"/>
            <p:cNvSpPr txBox="1">
              <a:spLocks noChangeArrowheads="1"/>
            </p:cNvSpPr>
            <p:nvPr/>
          </p:nvSpPr>
          <p:spPr bwMode="auto">
            <a:xfrm>
              <a:off x="1809" y="1706"/>
              <a:ext cx="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</a:rPr>
                <a:t>v</a:t>
              </a:r>
              <a:endParaRPr lang="en-US" altLang="zh-CN" sz="2800" b="1" i="1">
                <a:solidFill>
                  <a:srgbClr val="000000"/>
                </a:solidFill>
              </a:endParaRPr>
            </a:p>
          </p:txBody>
        </p:sp>
        <p:sp>
          <p:nvSpPr>
            <p:cNvPr id="141334" name="Line 56"/>
            <p:cNvSpPr>
              <a:spLocks noChangeShapeType="1"/>
            </p:cNvSpPr>
            <p:nvPr/>
          </p:nvSpPr>
          <p:spPr bwMode="auto">
            <a:xfrm>
              <a:off x="1867" y="1812"/>
              <a:ext cx="1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586" name="Text Box 2"/>
          <p:cNvSpPr txBox="1">
            <a:spLocks noChangeArrowheads="1"/>
          </p:cNvSpPr>
          <p:nvPr/>
        </p:nvSpPr>
        <p:spPr bwMode="auto">
          <a:xfrm>
            <a:off x="611560" y="188640"/>
            <a:ext cx="6003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0000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</a:t>
            </a:r>
            <a:r>
              <a:rPr lang="zh-CN" altLang="en-US" sz="2800" b="1" dirty="0">
                <a:solidFill>
                  <a:srgbClr val="0000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电磁感应定律的一般形式</a:t>
            </a:r>
            <a:endParaRPr lang="zh-CN" altLang="en-US" sz="2800" b="1" dirty="0">
              <a:solidFill>
                <a:srgbClr val="0000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47587" name="Text Box 3"/>
          <p:cNvSpPr txBox="1">
            <a:spLocks noChangeArrowheads="1"/>
          </p:cNvSpPr>
          <p:nvPr/>
        </p:nvSpPr>
        <p:spPr bwMode="auto">
          <a:xfrm>
            <a:off x="887413" y="821655"/>
            <a:ext cx="449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若回路由</a:t>
            </a:r>
            <a:r>
              <a:rPr lang="en-US" altLang="zh-CN" sz="2800" b="1" i="1" dirty="0" smtClean="0">
                <a:solidFill>
                  <a:srgbClr val="000000"/>
                </a:solidFill>
              </a:rPr>
              <a:t>N 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匝</a:t>
            </a:r>
            <a:r>
              <a:rPr lang="zh-CN" altLang="en-US" sz="2800" b="1" dirty="0">
                <a:solidFill>
                  <a:srgbClr val="000000"/>
                </a:solidFill>
              </a:rPr>
              <a:t>线圈组成：  </a:t>
            </a:r>
            <a:endParaRPr lang="zh-CN" altLang="en-US" sz="2800" b="1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1347588" name="Text Box 4"/>
          <p:cNvSpPr txBox="1">
            <a:spLocks noChangeArrowheads="1"/>
          </p:cNvSpPr>
          <p:nvPr/>
        </p:nvSpPr>
        <p:spPr bwMode="auto">
          <a:xfrm>
            <a:off x="811758" y="2500313"/>
            <a:ext cx="5632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若 </a:t>
            </a:r>
            <a:r>
              <a:rPr lang="en-US" altLang="zh-CN" sz="2800" b="1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= </a:t>
            </a:r>
            <a:r>
              <a:rPr lang="en-US" altLang="zh-CN" sz="2800" b="1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= · · ·= </a:t>
            </a:r>
            <a:r>
              <a:rPr lang="en-US" altLang="zh-CN" sz="2800" b="1" i="1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N </a:t>
            </a:r>
            <a:r>
              <a:rPr lang="en-US" altLang="zh-CN" sz="2800" b="1" dirty="0" smtClean="0">
                <a:solidFill>
                  <a:srgbClr val="000000"/>
                </a:solidFill>
                <a:sym typeface="Symbol" panose="05050102010706020507" pitchFamily="18" charset="2"/>
              </a:rPr>
              <a:t>=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</a:t>
            </a:r>
            <a:r>
              <a:rPr lang="en-US" altLang="zh-CN" sz="2800" b="1" i="1" dirty="0">
                <a:solidFill>
                  <a:srgbClr val="000000"/>
                </a:solidFill>
                <a:sym typeface="Symbol" panose="05050102010706020507" pitchFamily="18" charset="2"/>
              </a:rPr>
              <a:t>     </a:t>
            </a:r>
            <a:r>
              <a:rPr lang="zh-CN" altLang="en-US" sz="2800" b="1" dirty="0" smtClean="0">
                <a:solidFill>
                  <a:srgbClr val="000000"/>
                </a:solidFill>
                <a:sym typeface="Symbol" panose="05050102010706020507" pitchFamily="18" charset="2"/>
              </a:rPr>
              <a:t>则 </a:t>
            </a:r>
            <a:endParaRPr lang="zh-CN" altLang="en-US" sz="2800" b="1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1347589" name="Text Box 5"/>
          <p:cNvSpPr txBox="1">
            <a:spLocks noChangeArrowheads="1"/>
          </p:cNvSpPr>
          <p:nvPr/>
        </p:nvSpPr>
        <p:spPr bwMode="auto">
          <a:xfrm>
            <a:off x="2987824" y="1449388"/>
            <a:ext cx="5319712" cy="98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其中 </a:t>
            </a:r>
            <a:r>
              <a:rPr lang="zh-CN" altLang="en-US" sz="2800" b="1" i="1" dirty="0">
                <a:solidFill>
                  <a:srgbClr val="000000"/>
                </a:solidFill>
                <a:sym typeface="Symbol" panose="05050102010706020507" pitchFamily="18" charset="2"/>
              </a:rPr>
              <a:t>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=</a:t>
            </a:r>
            <a:r>
              <a:rPr lang="en-US" altLang="zh-CN" sz="2800" b="1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+ </a:t>
            </a:r>
            <a:r>
              <a:rPr lang="en-US" altLang="zh-CN" sz="2800" b="1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+ · · ·+ </a:t>
            </a:r>
            <a:r>
              <a:rPr lang="en-US" altLang="zh-CN" sz="2800" b="1" i="1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N</a:t>
            </a:r>
            <a:endParaRPr lang="en-US" altLang="zh-CN" sz="2800" b="1" i="1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         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为回路的总磁通匝链数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1347590" name="Text Box 6"/>
          <p:cNvSpPr txBox="1">
            <a:spLocks noChangeArrowheads="1"/>
          </p:cNvSpPr>
          <p:nvPr/>
        </p:nvSpPr>
        <p:spPr bwMode="auto">
          <a:xfrm>
            <a:off x="1430338" y="3212976"/>
            <a:ext cx="4689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回路中的感应电流</a:t>
            </a:r>
            <a:endParaRPr lang="zh-CN" altLang="en-US" sz="2800" i="1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1347591" name="Object 7"/>
          <p:cNvGraphicFramePr>
            <a:graphicFrameLocks noChangeAspect="1"/>
          </p:cNvGraphicFramePr>
          <p:nvPr/>
        </p:nvGraphicFramePr>
        <p:xfrm>
          <a:off x="4632325" y="3052763"/>
          <a:ext cx="2505075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4" name="Equation" r:id="rId1" imgW="1269365" imgH="406400" progId="Equation.DSMT4">
                  <p:embed/>
                </p:oleObj>
              </mc:Choice>
              <mc:Fallback>
                <p:oleObj name="Equation" r:id="rId1" imgW="1269365" imgH="406400" progId="Equation.DSMT4">
                  <p:embed/>
                  <p:pic>
                    <p:nvPicPr>
                      <p:cNvPr id="0" name="图片 94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2325" y="3052763"/>
                        <a:ext cx="2505075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7592" name="Text Box 8"/>
          <p:cNvSpPr txBox="1">
            <a:spLocks noChangeArrowheads="1"/>
          </p:cNvSpPr>
          <p:nvPr/>
        </p:nvSpPr>
        <p:spPr bwMode="auto">
          <a:xfrm>
            <a:off x="887413" y="3925888"/>
            <a:ext cx="79517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从</a:t>
            </a:r>
            <a:r>
              <a:rPr lang="en-US" altLang="zh-CN" sz="2800" b="1" i="1">
                <a:solidFill>
                  <a:srgbClr val="000000"/>
                </a:solidFill>
              </a:rPr>
              <a:t>t</a:t>
            </a:r>
            <a:r>
              <a:rPr lang="en-US" altLang="zh-CN" sz="2800" b="1" baseline="-25000">
                <a:solidFill>
                  <a:srgbClr val="000000"/>
                </a:solidFill>
              </a:rPr>
              <a:t>1</a:t>
            </a:r>
            <a:r>
              <a:rPr lang="en-US" altLang="zh-CN" sz="2800" b="1">
                <a:solidFill>
                  <a:srgbClr val="000000"/>
                </a:solidFill>
              </a:rPr>
              <a:t>→</a:t>
            </a:r>
            <a:r>
              <a:rPr lang="en-US" altLang="zh-CN" sz="2800" b="1" i="1">
                <a:solidFill>
                  <a:srgbClr val="000000"/>
                </a:solidFill>
              </a:rPr>
              <a:t>t</a:t>
            </a:r>
            <a:r>
              <a:rPr lang="en-US" altLang="zh-CN" sz="2800" b="1" baseline="-25000">
                <a:solidFill>
                  <a:srgbClr val="000000"/>
                </a:solidFill>
              </a:rPr>
              <a:t>2</a:t>
            </a:r>
            <a:r>
              <a:rPr lang="zh-CN" altLang="en-US" sz="2800" b="1">
                <a:solidFill>
                  <a:srgbClr val="000000"/>
                </a:solidFill>
              </a:rPr>
              <a:t>时间内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zh-CN" altLang="en-US" sz="2800" b="1">
                <a:solidFill>
                  <a:srgbClr val="000000"/>
                </a:solidFill>
              </a:rPr>
              <a:t>通过导线任一横截面的电量</a:t>
            </a:r>
            <a:r>
              <a:rPr lang="zh-CN" altLang="en-US" sz="2800">
                <a:solidFill>
                  <a:srgbClr val="000000"/>
                </a:solidFill>
              </a:rPr>
              <a:t>：</a:t>
            </a:r>
            <a:endParaRPr lang="zh-CN" altLang="en-US" sz="2800" baseline="-25000">
              <a:solidFill>
                <a:srgbClr val="000000"/>
              </a:solidFill>
            </a:endParaRPr>
          </a:p>
        </p:txBody>
      </p:sp>
      <p:graphicFrame>
        <p:nvGraphicFramePr>
          <p:cNvPr id="1347593" name="Object 9"/>
          <p:cNvGraphicFramePr>
            <a:graphicFrameLocks noChangeAspect="1"/>
          </p:cNvGraphicFramePr>
          <p:nvPr/>
        </p:nvGraphicFramePr>
        <p:xfrm>
          <a:off x="3141663" y="4440238"/>
          <a:ext cx="24130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5" name="Equation" r:id="rId3" imgW="2425700" imgH="711200" progId="Equation.DSMT4">
                  <p:embed/>
                </p:oleObj>
              </mc:Choice>
              <mc:Fallback>
                <p:oleObj name="Equation" r:id="rId3" imgW="2425700" imgH="711200" progId="Equation.DSMT4">
                  <p:embed/>
                  <p:pic>
                    <p:nvPicPr>
                      <p:cNvPr id="0" name="图片 94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1663" y="4440238"/>
                        <a:ext cx="241300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7594" name="Object 10"/>
          <p:cNvGraphicFramePr>
            <a:graphicFrameLocks noChangeAspect="1"/>
          </p:cNvGraphicFramePr>
          <p:nvPr/>
        </p:nvGraphicFramePr>
        <p:xfrm>
          <a:off x="1570038" y="4451350"/>
          <a:ext cx="145097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6" name="Equation" r:id="rId5" imgW="1511300" imgH="685800" progId="Equation.DSMT4">
                  <p:embed/>
                </p:oleObj>
              </mc:Choice>
              <mc:Fallback>
                <p:oleObj name="Equation" r:id="rId5" imgW="1511300" imgH="685800" progId="Equation.DSMT4">
                  <p:embed/>
                  <p:pic>
                    <p:nvPicPr>
                      <p:cNvPr id="0" name="图片 94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038" y="4451350"/>
                        <a:ext cx="145097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7595" name="Object 11"/>
          <p:cNvGraphicFramePr>
            <a:graphicFrameLocks noChangeAspect="1"/>
          </p:cNvGraphicFramePr>
          <p:nvPr/>
        </p:nvGraphicFramePr>
        <p:xfrm>
          <a:off x="5659438" y="4470400"/>
          <a:ext cx="20764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7" name="Equation" r:id="rId7" imgW="2209800" imgH="698500" progId="Equation.DSMT4">
                  <p:embed/>
                </p:oleObj>
              </mc:Choice>
              <mc:Fallback>
                <p:oleObj name="Equation" r:id="rId7" imgW="2209800" imgH="698500" progId="Equation.DSMT4">
                  <p:embed/>
                  <p:pic>
                    <p:nvPicPr>
                      <p:cNvPr id="0" name="图片 94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9438" y="4470400"/>
                        <a:ext cx="207645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7596" name="Text Box 12"/>
          <p:cNvSpPr txBox="1">
            <a:spLocks noChangeArrowheads="1"/>
          </p:cNvSpPr>
          <p:nvPr/>
        </p:nvSpPr>
        <p:spPr bwMode="auto">
          <a:xfrm>
            <a:off x="2443112" y="5308600"/>
            <a:ext cx="5729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若已知</a:t>
            </a:r>
            <a:r>
              <a:rPr lang="en-US" altLang="zh-CN" sz="2800" b="1" i="1" dirty="0">
                <a:solidFill>
                  <a:srgbClr val="000000"/>
                </a:solidFill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</a:rPr>
              <a:t>、</a:t>
            </a:r>
            <a:r>
              <a:rPr lang="en-US" altLang="zh-CN" sz="2800" b="1" i="1" dirty="0">
                <a:solidFill>
                  <a:srgbClr val="000000"/>
                </a:solidFill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</a:rPr>
              <a:t>、</a:t>
            </a:r>
            <a:r>
              <a:rPr lang="en-US" altLang="zh-CN" sz="2800" b="1" i="1" dirty="0">
                <a:solidFill>
                  <a:srgbClr val="000000"/>
                </a:solidFill>
              </a:rPr>
              <a:t>q</a:t>
            </a:r>
            <a:r>
              <a:rPr lang="zh-CN" altLang="en-US" sz="2800" b="1" dirty="0">
                <a:solidFill>
                  <a:srgbClr val="000000"/>
                </a:solidFill>
              </a:rPr>
              <a:t>，便可知</a:t>
            </a:r>
            <a:r>
              <a:rPr lang="zh-CN" altLang="en-US" sz="2800" b="1" i="1" dirty="0">
                <a:solidFill>
                  <a:srgbClr val="000000"/>
                </a:solidFill>
                <a:sym typeface="Symbol" panose="05050102010706020507" pitchFamily="18" charset="2"/>
              </a:rPr>
              <a:t> 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=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？</a:t>
            </a:r>
            <a:endParaRPr lang="zh-CN" altLang="en-US" sz="2800" i="1" dirty="0">
              <a:solidFill>
                <a:srgbClr val="000000"/>
              </a:solidFill>
            </a:endParaRPr>
          </a:p>
        </p:txBody>
      </p:sp>
      <p:sp>
        <p:nvSpPr>
          <p:cNvPr id="1347597" name="Text Box 13"/>
          <p:cNvSpPr txBox="1">
            <a:spLocks noChangeArrowheads="1"/>
          </p:cNvSpPr>
          <p:nvPr/>
        </p:nvSpPr>
        <p:spPr bwMode="auto">
          <a:xfrm>
            <a:off x="2425254" y="5884863"/>
            <a:ext cx="6179194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将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</a:t>
            </a:r>
            <a:r>
              <a:rPr lang="en-US" altLang="zh-CN" sz="2800" b="1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定标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则</a:t>
            </a:r>
            <a:r>
              <a:rPr lang="en-US" altLang="zh-CN" sz="2800" b="1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为</a:t>
            </a:r>
            <a:r>
              <a:rPr lang="en-US" altLang="zh-CN" sz="2800" b="1" i="1" dirty="0">
                <a:solidFill>
                  <a:srgbClr val="000000"/>
                </a:solidFill>
                <a:sym typeface="Symbol" panose="05050102010706020507" pitchFamily="18" charset="2"/>
              </a:rPr>
              <a:t>t</a:t>
            </a:r>
            <a:r>
              <a:rPr lang="en-US" altLang="zh-CN" sz="2800" b="1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时回路的磁通量</a:t>
            </a:r>
            <a:r>
              <a:rPr lang="zh-CN" altLang="en-US" sz="2800" b="1" dirty="0">
                <a:solidFill>
                  <a:srgbClr val="000000"/>
                </a:solidFill>
              </a:rPr>
              <a:t>。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1347598" name="AutoShape 14"/>
          <p:cNvSpPr>
            <a:spLocks noChangeArrowheads="1"/>
          </p:cNvSpPr>
          <p:nvPr/>
        </p:nvSpPr>
        <p:spPr bwMode="auto">
          <a:xfrm>
            <a:off x="6840538" y="915988"/>
            <a:ext cx="1944687" cy="720725"/>
          </a:xfrm>
          <a:prstGeom prst="wedgeEllipseCallout">
            <a:avLst>
              <a:gd name="adj1" fmla="val -32940"/>
              <a:gd name="adj2" fmla="val 101319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 b="1">
              <a:solidFill>
                <a:srgbClr val="FFFFFF"/>
              </a:solidFill>
            </a:endParaRPr>
          </a:p>
        </p:txBody>
      </p:sp>
      <p:sp>
        <p:nvSpPr>
          <p:cNvPr id="1347599" name="AutoShape 15"/>
          <p:cNvSpPr/>
          <p:nvPr/>
        </p:nvSpPr>
        <p:spPr bwMode="auto">
          <a:xfrm>
            <a:off x="2218655" y="5453063"/>
            <a:ext cx="265113" cy="863600"/>
          </a:xfrm>
          <a:prstGeom prst="leftBrace">
            <a:avLst>
              <a:gd name="adj1" fmla="val 27146"/>
              <a:gd name="adj2" fmla="val 50000"/>
            </a:avLst>
          </a:prstGeom>
          <a:noFill/>
          <a:ln w="28575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347600" name="AutoShape 16"/>
          <p:cNvSpPr>
            <a:spLocks noChangeArrowheads="1"/>
          </p:cNvSpPr>
          <p:nvPr/>
        </p:nvSpPr>
        <p:spPr bwMode="auto">
          <a:xfrm>
            <a:off x="574675" y="5534025"/>
            <a:ext cx="1512888" cy="898525"/>
          </a:xfrm>
          <a:prstGeom prst="wedgeRoundRectCallout">
            <a:avLst>
              <a:gd name="adj1" fmla="val 43495"/>
              <a:gd name="adj2" fmla="val -121380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800" b="1">
              <a:solidFill>
                <a:srgbClr val="000099"/>
              </a:solidFill>
            </a:endParaRPr>
          </a:p>
        </p:txBody>
      </p:sp>
      <p:graphicFrame>
        <p:nvGraphicFramePr>
          <p:cNvPr id="1347601" name="Object 17"/>
          <p:cNvGraphicFramePr>
            <a:graphicFrameLocks noChangeAspect="1"/>
          </p:cNvGraphicFramePr>
          <p:nvPr/>
        </p:nvGraphicFramePr>
        <p:xfrm>
          <a:off x="4788024" y="576287"/>
          <a:ext cx="16129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8" name="Equation" r:id="rId9" imgW="647700" imgH="406400" progId="Equation.DSMT4">
                  <p:embed/>
                </p:oleObj>
              </mc:Choice>
              <mc:Fallback>
                <p:oleObj name="Equation" r:id="rId9" imgW="647700" imgH="406400" progId="Equation.DSMT4">
                  <p:embed/>
                  <p:pic>
                    <p:nvPicPr>
                      <p:cNvPr id="0" name="图片 94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576287"/>
                        <a:ext cx="161290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7602" name="Object 18"/>
          <p:cNvGraphicFramePr>
            <a:graphicFrameLocks noChangeAspect="1"/>
          </p:cNvGraphicFramePr>
          <p:nvPr/>
        </p:nvGraphicFramePr>
        <p:xfrm>
          <a:off x="5436096" y="2355850"/>
          <a:ext cx="1638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9" name="Equation" r:id="rId11" imgW="787400" imgH="381000" progId="Equation.DSMT4">
                  <p:embed/>
                </p:oleObj>
              </mc:Choice>
              <mc:Fallback>
                <p:oleObj name="Equation" r:id="rId11" imgW="787400" imgH="381000" progId="Equation.DSMT4">
                  <p:embed/>
                  <p:pic>
                    <p:nvPicPr>
                      <p:cNvPr id="0" name="图片 94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2355850"/>
                        <a:ext cx="1638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7603" name="Line 19"/>
          <p:cNvSpPr>
            <a:spLocks noChangeShapeType="1"/>
          </p:cNvSpPr>
          <p:nvPr/>
        </p:nvSpPr>
        <p:spPr bwMode="auto">
          <a:xfrm>
            <a:off x="4713288" y="4930775"/>
            <a:ext cx="360362" cy="215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47604" name="Line 20"/>
          <p:cNvSpPr>
            <a:spLocks noChangeShapeType="1"/>
          </p:cNvSpPr>
          <p:nvPr/>
        </p:nvSpPr>
        <p:spPr bwMode="auto">
          <a:xfrm>
            <a:off x="5289550" y="4643438"/>
            <a:ext cx="360363" cy="215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47605" name="Text Box 21"/>
          <p:cNvSpPr txBox="1">
            <a:spLocks noChangeArrowheads="1"/>
          </p:cNvSpPr>
          <p:nvPr/>
        </p:nvSpPr>
        <p:spPr bwMode="auto">
          <a:xfrm>
            <a:off x="7056438" y="989013"/>
            <a:ext cx="2051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FFFF"/>
                </a:solidFill>
              </a:rPr>
              <a:t>全磁通</a:t>
            </a:r>
            <a:endParaRPr lang="zh-CN" altLang="en-US" sz="2800" b="1">
              <a:solidFill>
                <a:srgbClr val="FFFFFF"/>
              </a:solidFill>
            </a:endParaRPr>
          </a:p>
        </p:txBody>
      </p:sp>
      <p:sp>
        <p:nvSpPr>
          <p:cNvPr id="1347606" name="Text Box 22"/>
          <p:cNvSpPr txBox="1">
            <a:spLocks noChangeArrowheads="1"/>
          </p:cNvSpPr>
          <p:nvPr/>
        </p:nvSpPr>
        <p:spPr bwMode="auto">
          <a:xfrm>
            <a:off x="71438" y="5507186"/>
            <a:ext cx="25034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磁通计</a:t>
            </a: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原理</a:t>
            </a: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75"/>
                                        <p:tgtEl>
                                          <p:spTgt spid="134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34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34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" fill="hold"/>
                                        <p:tgtEl>
                                          <p:spTgt spid="1347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" fill="hold"/>
                                        <p:tgtEl>
                                          <p:spTgt spid="1347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" fill="hold"/>
                                        <p:tgtEl>
                                          <p:spTgt spid="1347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" fill="hold"/>
                                        <p:tgtEl>
                                          <p:spTgt spid="1347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134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47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47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9" dur="75"/>
                                        <p:tgtEl>
                                          <p:spTgt spid="134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134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8" dur="500"/>
                                        <p:tgtEl>
                                          <p:spTgt spid="134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134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75"/>
                                        <p:tgtEl>
                                          <p:spTgt spid="134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134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8" dur="500"/>
                                        <p:tgtEl>
                                          <p:spTgt spid="134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4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34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500"/>
                                        <p:tgtEl>
                                          <p:spTgt spid="134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347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47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347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347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1347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47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347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347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347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5" dur="500"/>
                                        <p:tgtEl>
                                          <p:spTgt spid="134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9" dur="500"/>
                                        <p:tgtEl>
                                          <p:spTgt spid="134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7586" grpId="0" autoUpdateAnimBg="0"/>
      <p:bldP spid="1347587" grpId="0" autoUpdateAnimBg="0"/>
      <p:bldP spid="1347588" grpId="0" autoUpdateAnimBg="0"/>
      <p:bldP spid="1347589" grpId="0" autoUpdateAnimBg="0"/>
      <p:bldP spid="1347590" grpId="0" autoUpdateAnimBg="0"/>
      <p:bldP spid="1347592" grpId="0" autoUpdateAnimBg="0"/>
      <p:bldP spid="1347596" grpId="0" autoUpdateAnimBg="0"/>
      <p:bldP spid="1347597" grpId="0" autoUpdateAnimBg="0"/>
      <p:bldP spid="1347598" grpId="0" animBg="1" autoUpdateAnimBg="0"/>
      <p:bldP spid="1347599" grpId="0" animBg="1"/>
      <p:bldP spid="1347600" grpId="0" animBg="1" autoUpdateAnimBg="0"/>
      <p:bldP spid="1347603" grpId="0" animBg="1"/>
      <p:bldP spid="1347604" grpId="0" animBg="1"/>
      <p:bldP spid="1347605" grpId="0"/>
      <p:bldP spid="134760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274" name="Rectangle 2"/>
          <p:cNvSpPr>
            <a:spLocks noChangeArrowheads="1"/>
          </p:cNvSpPr>
          <p:nvPr/>
        </p:nvSpPr>
        <p:spPr bwMode="auto">
          <a:xfrm>
            <a:off x="6316984" y="1676400"/>
            <a:ext cx="2503488" cy="2886075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1078275" name="Text Box 3"/>
          <p:cNvSpPr txBox="1">
            <a:spLocks noChangeArrowheads="1"/>
          </p:cNvSpPr>
          <p:nvPr/>
        </p:nvSpPr>
        <p:spPr bwMode="auto">
          <a:xfrm>
            <a:off x="539552" y="260648"/>
            <a:ext cx="8351838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例、</a:t>
            </a:r>
            <a:r>
              <a:rPr lang="zh-CN" altLang="en-US" sz="2800" b="1" dirty="0">
                <a:solidFill>
                  <a:srgbClr val="000000"/>
                </a:solidFill>
              </a:rPr>
              <a:t>如图所示</a:t>
            </a:r>
            <a:r>
              <a:rPr lang="en-US" altLang="zh-CN" sz="2800" b="1" dirty="0">
                <a:solidFill>
                  <a:srgbClr val="000000"/>
                </a:solidFill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</a:rPr>
              <a:t>一矩形导体回路放在通有电流 </a:t>
            </a:r>
            <a:r>
              <a:rPr lang="en-US" altLang="zh-CN" sz="2800" b="1" i="1" dirty="0">
                <a:solidFill>
                  <a:srgbClr val="000000"/>
                </a:solidFill>
              </a:rPr>
              <a:t>I </a:t>
            </a:r>
            <a:r>
              <a:rPr lang="zh-CN" altLang="en-US" sz="2800" b="1" dirty="0">
                <a:solidFill>
                  <a:srgbClr val="000000"/>
                </a:solidFill>
              </a:rPr>
              <a:t>的</a:t>
            </a:r>
            <a:endParaRPr lang="zh-CN" altLang="en-US" sz="2800" b="1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       长直导线旁。</a:t>
            </a:r>
            <a:endParaRPr lang="zh-CN" altLang="en-US" sz="2800" b="1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求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）若导体回路不运动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当长直导线的电流</a:t>
            </a:r>
            <a:endParaRPr lang="zh-CN" altLang="en-US" sz="2800" b="1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              </a:t>
            </a:r>
            <a:r>
              <a:rPr lang="en-US" altLang="zh-CN" sz="2800" b="1" i="1" dirty="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=</a:t>
            </a:r>
            <a:r>
              <a:rPr lang="en-US" altLang="zh-CN" sz="2800" b="1" i="1" dirty="0" err="1">
                <a:solidFill>
                  <a:srgbClr val="FF0000"/>
                </a:solidFill>
                <a:sym typeface="Symbol" panose="05050102010706020507" pitchFamily="18" charset="2"/>
              </a:rPr>
              <a:t>kt</a:t>
            </a:r>
            <a:r>
              <a:rPr lang="en-US" altLang="zh-CN" sz="2800" b="1" i="1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sym typeface="Symbol" panose="05050102010706020507" pitchFamily="18" charset="2"/>
              </a:rPr>
              <a:t>k=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常数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时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回路中</a:t>
            </a:r>
            <a:r>
              <a:rPr lang="zh-CN" altLang="en-US" sz="2800" b="1" i="1" dirty="0">
                <a:solidFill>
                  <a:srgbClr val="000000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2800" b="1" i="1" baseline="-25000" dirty="0" err="1">
                <a:solidFill>
                  <a:srgbClr val="000000"/>
                </a:solidFill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=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？</a:t>
            </a:r>
            <a:endParaRPr lang="zh-CN" altLang="en-US" sz="2800" b="1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1078276" name="Text Box 4"/>
          <p:cNvSpPr txBox="1">
            <a:spLocks noChangeArrowheads="1"/>
          </p:cNvSpPr>
          <p:nvPr/>
        </p:nvSpPr>
        <p:spPr bwMode="auto">
          <a:xfrm>
            <a:off x="610841" y="2152650"/>
            <a:ext cx="1512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解</a:t>
            </a:r>
            <a:r>
              <a:rPr lang="zh-CN" altLang="en-US" sz="2800">
                <a:solidFill>
                  <a:srgbClr val="FF0000"/>
                </a:solidFill>
              </a:rPr>
              <a:t>：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1078277" name="Text Box 5"/>
          <p:cNvSpPr txBox="1">
            <a:spLocks noChangeArrowheads="1"/>
          </p:cNvSpPr>
          <p:nvPr/>
        </p:nvSpPr>
        <p:spPr bwMode="auto">
          <a:xfrm>
            <a:off x="1250950" y="2170113"/>
            <a:ext cx="5362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设回路绕行方向为顺时针，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1078278" name="Object 6"/>
          <p:cNvGraphicFramePr>
            <a:graphicFrameLocks noChangeAspect="1"/>
          </p:cNvGraphicFramePr>
          <p:nvPr/>
        </p:nvGraphicFramePr>
        <p:xfrm>
          <a:off x="1072554" y="4157663"/>
          <a:ext cx="18224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0" name="Equation" r:id="rId1" imgW="1879600" imgH="647700" progId="Equation.DSMT4">
                  <p:embed/>
                </p:oleObj>
              </mc:Choice>
              <mc:Fallback>
                <p:oleObj name="Equation" r:id="rId1" imgW="1879600" imgH="647700" progId="Equation.DSMT4">
                  <p:embed/>
                  <p:pic>
                    <p:nvPicPr>
                      <p:cNvPr id="0" name="图片 105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2554" y="4157663"/>
                        <a:ext cx="182245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8279" name="Object 7"/>
          <p:cNvGraphicFramePr>
            <a:graphicFrameLocks noChangeAspect="1"/>
          </p:cNvGraphicFramePr>
          <p:nvPr/>
        </p:nvGraphicFramePr>
        <p:xfrm>
          <a:off x="2936279" y="4083050"/>
          <a:ext cx="177482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1" name="Equation" r:id="rId3" imgW="1765300" imgH="850900" progId="Equation.DSMT4">
                  <p:embed/>
                </p:oleObj>
              </mc:Choice>
              <mc:Fallback>
                <p:oleObj name="Equation" r:id="rId3" imgW="1765300" imgH="850900" progId="Equation.DSMT4">
                  <p:embed/>
                  <p:pic>
                    <p:nvPicPr>
                      <p:cNvPr id="0" name="图片 105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279" y="4083050"/>
                        <a:ext cx="1774825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8280" name="Object 8"/>
          <p:cNvGraphicFramePr>
            <a:graphicFrameLocks noChangeAspect="1"/>
          </p:cNvGraphicFramePr>
          <p:nvPr/>
        </p:nvGraphicFramePr>
        <p:xfrm>
          <a:off x="4707929" y="4110038"/>
          <a:ext cx="1592263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2" name="Equation" r:id="rId5" imgW="1651000" imgH="787400" progId="Equation.DSMT4">
                  <p:embed/>
                </p:oleObj>
              </mc:Choice>
              <mc:Fallback>
                <p:oleObj name="Equation" r:id="rId5" imgW="1651000" imgH="787400" progId="Equation.DSMT4">
                  <p:embed/>
                  <p:pic>
                    <p:nvPicPr>
                      <p:cNvPr id="0" name="图片 105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7929" y="4110038"/>
                        <a:ext cx="1592263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8281" name="Text Box 9"/>
          <p:cNvSpPr txBox="1">
            <a:spLocks noChangeArrowheads="1"/>
          </p:cNvSpPr>
          <p:nvPr/>
        </p:nvSpPr>
        <p:spPr bwMode="auto">
          <a:xfrm>
            <a:off x="771525" y="5005388"/>
            <a:ext cx="5473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将</a:t>
            </a:r>
            <a:r>
              <a:rPr lang="en-US" altLang="zh-CN" sz="2800" b="1" i="1">
                <a:solidFill>
                  <a:srgbClr val="000000"/>
                </a:solidFill>
                <a:sym typeface="Symbol" panose="05050102010706020507" pitchFamily="18" charset="2"/>
              </a:rPr>
              <a:t>I </a:t>
            </a:r>
            <a:r>
              <a:rPr lang="en-US" altLang="zh-CN" sz="2800" b="1">
                <a:solidFill>
                  <a:srgbClr val="000000"/>
                </a:solidFill>
                <a:sym typeface="Symbol" panose="05050102010706020507" pitchFamily="18" charset="2"/>
              </a:rPr>
              <a:t>= </a:t>
            </a:r>
            <a:r>
              <a:rPr lang="en-US" altLang="zh-CN" sz="2800" b="1" i="1">
                <a:solidFill>
                  <a:srgbClr val="000000"/>
                </a:solidFill>
                <a:sym typeface="Symbol" panose="05050102010706020507" pitchFamily="18" charset="2"/>
              </a:rPr>
              <a:t>kt </a:t>
            </a: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代入</a:t>
            </a:r>
            <a:r>
              <a:rPr lang="en-US" altLang="zh-CN" sz="2800" b="1">
                <a:solidFill>
                  <a:srgbClr val="000000"/>
                </a:solidFill>
                <a:sym typeface="Symbol" panose="05050102010706020507" pitchFamily="18" charset="2"/>
              </a:rPr>
              <a:t>,</a:t>
            </a: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有</a:t>
            </a:r>
            <a:endParaRPr lang="zh-CN" altLang="en-US" sz="280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1078282" name="Object 10"/>
          <p:cNvGraphicFramePr>
            <a:graphicFrameLocks noChangeAspect="1"/>
          </p:cNvGraphicFramePr>
          <p:nvPr/>
        </p:nvGraphicFramePr>
        <p:xfrm>
          <a:off x="3406775" y="4879975"/>
          <a:ext cx="20764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3" name="Equation" r:id="rId7" imgW="2159000" imgH="787400" progId="Equation.DSMT4">
                  <p:embed/>
                </p:oleObj>
              </mc:Choice>
              <mc:Fallback>
                <p:oleObj name="Equation" r:id="rId7" imgW="2159000" imgH="787400" progId="Equation.DSMT4">
                  <p:embed/>
                  <p:pic>
                    <p:nvPicPr>
                      <p:cNvPr id="0" name="图片 105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6775" y="4879975"/>
                        <a:ext cx="207645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8283" name="Object 11"/>
          <p:cNvGraphicFramePr>
            <a:graphicFrameLocks noChangeAspect="1"/>
          </p:cNvGraphicFramePr>
          <p:nvPr/>
        </p:nvGraphicFramePr>
        <p:xfrm>
          <a:off x="1363663" y="5751513"/>
          <a:ext cx="1516062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4" name="Equation" r:id="rId9" imgW="1422400" imgH="711200" progId="Equation.DSMT4">
                  <p:embed/>
                </p:oleObj>
              </mc:Choice>
              <mc:Fallback>
                <p:oleObj name="Equation" r:id="rId9" imgW="1422400" imgH="711200" progId="Equation.DSMT4">
                  <p:embed/>
                  <p:pic>
                    <p:nvPicPr>
                      <p:cNvPr id="0" name="图片 105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5751513"/>
                        <a:ext cx="1516062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8284" name="Object 12"/>
          <p:cNvGraphicFramePr>
            <a:graphicFrameLocks noChangeAspect="1"/>
          </p:cNvGraphicFramePr>
          <p:nvPr/>
        </p:nvGraphicFramePr>
        <p:xfrm>
          <a:off x="2987675" y="5661025"/>
          <a:ext cx="2506663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5" name="Equation" r:id="rId11" imgW="2425700" imgH="787400" progId="Equation.DSMT4">
                  <p:embed/>
                </p:oleObj>
              </mc:Choice>
              <mc:Fallback>
                <p:oleObj name="Equation" r:id="rId11" imgW="2425700" imgH="787400" progId="Equation.DSMT4">
                  <p:embed/>
                  <p:pic>
                    <p:nvPicPr>
                      <p:cNvPr id="0" name="图片 105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661025"/>
                        <a:ext cx="2506663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8285" name="Text Box 13"/>
          <p:cNvSpPr txBox="1">
            <a:spLocks noChangeArrowheads="1"/>
          </p:cNvSpPr>
          <p:nvPr/>
        </p:nvSpPr>
        <p:spPr bwMode="auto">
          <a:xfrm>
            <a:off x="5665788" y="5816600"/>
            <a:ext cx="2952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与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绕行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方向相反</a:t>
            </a:r>
            <a:endParaRPr lang="zh-CN" altLang="en-US" sz="2800" b="1">
              <a:solidFill>
                <a:srgbClr val="000000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078286" name="Arc 14"/>
          <p:cNvSpPr/>
          <p:nvPr/>
        </p:nvSpPr>
        <p:spPr bwMode="auto">
          <a:xfrm rot="7750096" flipH="1">
            <a:off x="7680647" y="2825750"/>
            <a:ext cx="628650" cy="584200"/>
          </a:xfrm>
          <a:custGeom>
            <a:avLst/>
            <a:gdLst>
              <a:gd name="T0" fmla="*/ 0 w 25441"/>
              <a:gd name="T1" fmla="*/ 9179621 h 21600"/>
              <a:gd name="T2" fmla="*/ 383847226 w 25441"/>
              <a:gd name="T3" fmla="*/ 326522065 h 21600"/>
              <a:gd name="T4" fmla="*/ 67155714 w 25441"/>
              <a:gd name="T5" fmla="*/ 427343544 h 21600"/>
              <a:gd name="T6" fmla="*/ 0 60000 65536"/>
              <a:gd name="T7" fmla="*/ 0 60000 65536"/>
              <a:gd name="T8" fmla="*/ 0 60000 65536"/>
              <a:gd name="T9" fmla="*/ 0 w 25441"/>
              <a:gd name="T10" fmla="*/ 0 h 21600"/>
              <a:gd name="T11" fmla="*/ 25441 w 2544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41" h="21600" fill="none" extrusionOk="0">
                <a:moveTo>
                  <a:pt x="-1" y="463"/>
                </a:moveTo>
                <a:cubicBezTo>
                  <a:pt x="1463" y="155"/>
                  <a:pt x="2955" y="-1"/>
                  <a:pt x="4451" y="0"/>
                </a:cubicBezTo>
                <a:cubicBezTo>
                  <a:pt x="14417" y="0"/>
                  <a:pt x="23089" y="6818"/>
                  <a:pt x="25441" y="16503"/>
                </a:cubicBezTo>
              </a:path>
              <a:path w="25441" h="21600" stroke="0" extrusionOk="0">
                <a:moveTo>
                  <a:pt x="-1" y="463"/>
                </a:moveTo>
                <a:cubicBezTo>
                  <a:pt x="1463" y="155"/>
                  <a:pt x="2955" y="-1"/>
                  <a:pt x="4451" y="0"/>
                </a:cubicBezTo>
                <a:cubicBezTo>
                  <a:pt x="14417" y="0"/>
                  <a:pt x="23089" y="6818"/>
                  <a:pt x="25441" y="16503"/>
                </a:cubicBezTo>
                <a:lnTo>
                  <a:pt x="4451" y="21600"/>
                </a:lnTo>
                <a:lnTo>
                  <a:pt x="-1" y="463"/>
                </a:lnTo>
                <a:close/>
              </a:path>
            </a:pathLst>
          </a:custGeom>
          <a:noFill/>
          <a:ln w="28575">
            <a:solidFill>
              <a:schemeClr val="tx2"/>
            </a:solidFill>
            <a:round/>
            <a:head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78287" name="Rectangle 15" descr="宽上对角线"/>
          <p:cNvSpPr>
            <a:spLocks noChangeArrowheads="1"/>
          </p:cNvSpPr>
          <p:nvPr/>
        </p:nvSpPr>
        <p:spPr bwMode="auto">
          <a:xfrm>
            <a:off x="7474272" y="2484438"/>
            <a:ext cx="152400" cy="129540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800">
              <a:solidFill>
                <a:srgbClr val="000000"/>
              </a:solidFill>
            </a:endParaRPr>
          </a:p>
        </p:txBody>
      </p:sp>
      <p:graphicFrame>
        <p:nvGraphicFramePr>
          <p:cNvPr id="1078288" name="Object 16"/>
          <p:cNvGraphicFramePr>
            <a:graphicFrameLocks noChangeAspect="1"/>
          </p:cNvGraphicFramePr>
          <p:nvPr/>
        </p:nvGraphicFramePr>
        <p:xfrm>
          <a:off x="7402834" y="2192338"/>
          <a:ext cx="358775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6" name="Equation" r:id="rId13" imgW="368300" imgH="317500" progId="Equation.DSMT4">
                  <p:embed/>
                </p:oleObj>
              </mc:Choice>
              <mc:Fallback>
                <p:oleObj name="Equation" r:id="rId13" imgW="368300" imgH="317500" progId="Equation.DSMT4">
                  <p:embed/>
                  <p:pic>
                    <p:nvPicPr>
                      <p:cNvPr id="0" name="图片 105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2834" y="2192338"/>
                        <a:ext cx="358775" cy="29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8289" name="Line 17"/>
          <p:cNvSpPr>
            <a:spLocks noChangeShapeType="1"/>
          </p:cNvSpPr>
          <p:nvPr/>
        </p:nvSpPr>
        <p:spPr bwMode="auto">
          <a:xfrm>
            <a:off x="6712272" y="347345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78290" name="Text Box 18"/>
          <p:cNvSpPr txBox="1">
            <a:spLocks noChangeArrowheads="1"/>
          </p:cNvSpPr>
          <p:nvPr/>
        </p:nvSpPr>
        <p:spPr bwMode="auto">
          <a:xfrm>
            <a:off x="6864672" y="3275013"/>
            <a:ext cx="3222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>
                <a:solidFill>
                  <a:srgbClr val="000000"/>
                </a:solidFill>
              </a:rPr>
              <a:t>r</a:t>
            </a:r>
            <a:endParaRPr lang="en-US" altLang="zh-CN" sz="2400" b="1" i="1">
              <a:solidFill>
                <a:srgbClr val="000000"/>
              </a:solidFill>
            </a:endParaRPr>
          </a:p>
        </p:txBody>
      </p:sp>
      <p:sp>
        <p:nvSpPr>
          <p:cNvPr id="1078291" name="Text Box 19"/>
          <p:cNvSpPr txBox="1">
            <a:spLocks noChangeArrowheads="1"/>
          </p:cNvSpPr>
          <p:nvPr/>
        </p:nvSpPr>
        <p:spPr bwMode="auto">
          <a:xfrm>
            <a:off x="1259632" y="2625725"/>
            <a:ext cx="4535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距导线</a:t>
            </a:r>
            <a:r>
              <a:rPr lang="en-US" altLang="zh-CN" sz="2800" b="1" i="1" dirty="0">
                <a:solidFill>
                  <a:srgbClr val="000000"/>
                </a:solidFill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</a:rPr>
              <a:t>处取一窄条</a:t>
            </a:r>
            <a:r>
              <a:rPr lang="en-US" altLang="zh-CN" sz="2800" dirty="0" err="1">
                <a:solidFill>
                  <a:srgbClr val="000000"/>
                </a:solidFill>
              </a:rPr>
              <a:t>d</a:t>
            </a:r>
            <a:r>
              <a:rPr lang="en-US" altLang="zh-CN" sz="2800" b="1" i="1" dirty="0" err="1">
                <a:solidFill>
                  <a:srgbClr val="000000"/>
                </a:solidFill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</a:rPr>
              <a:t>，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1078292" name="Text Box 20"/>
          <p:cNvSpPr txBox="1">
            <a:spLocks noChangeArrowheads="1"/>
          </p:cNvSpPr>
          <p:nvPr/>
        </p:nvSpPr>
        <p:spPr bwMode="auto">
          <a:xfrm>
            <a:off x="1259507" y="3065463"/>
            <a:ext cx="43926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窄条面上的磁通为：</a:t>
            </a:r>
            <a:endParaRPr lang="zh-CN" altLang="en-US" sz="2800" b="1" i="1" dirty="0">
              <a:solidFill>
                <a:srgbClr val="000000"/>
              </a:solidFill>
            </a:endParaRPr>
          </a:p>
        </p:txBody>
      </p:sp>
      <p:sp>
        <p:nvSpPr>
          <p:cNvPr id="1078293" name="Text Box 21"/>
          <p:cNvSpPr txBox="1">
            <a:spLocks noChangeArrowheads="1"/>
          </p:cNvSpPr>
          <p:nvPr/>
        </p:nvSpPr>
        <p:spPr bwMode="auto">
          <a:xfrm>
            <a:off x="4475163" y="3065463"/>
            <a:ext cx="1152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b="1" i="1">
                <a:solidFill>
                  <a:srgbClr val="000000"/>
                </a:solidFill>
              </a:rPr>
              <a:t>Bl</a:t>
            </a:r>
            <a:r>
              <a:rPr lang="en-US" altLang="zh-CN" sz="2800">
                <a:solidFill>
                  <a:srgbClr val="000000"/>
                </a:solidFill>
              </a:rPr>
              <a:t>d</a:t>
            </a:r>
            <a:r>
              <a:rPr lang="en-US" altLang="zh-CN" sz="2800" b="1" i="1">
                <a:solidFill>
                  <a:srgbClr val="000000"/>
                </a:solidFill>
              </a:rPr>
              <a:t>r</a:t>
            </a:r>
            <a:endParaRPr lang="en-US" altLang="zh-CN" sz="2800" b="1" i="1">
              <a:solidFill>
                <a:srgbClr val="000000"/>
              </a:solidFill>
            </a:endParaRPr>
          </a:p>
        </p:txBody>
      </p:sp>
      <p:sp>
        <p:nvSpPr>
          <p:cNvPr id="1078294" name="Text Box 22"/>
          <p:cNvSpPr txBox="1">
            <a:spLocks noChangeArrowheads="1"/>
          </p:cNvSpPr>
          <p:nvPr/>
        </p:nvSpPr>
        <p:spPr bwMode="auto">
          <a:xfrm>
            <a:off x="771525" y="3581400"/>
            <a:ext cx="5341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则导体回路的总磁通为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grpSp>
        <p:nvGrpSpPr>
          <p:cNvPr id="2" name="Group 24"/>
          <p:cNvGrpSpPr/>
          <p:nvPr/>
        </p:nvGrpSpPr>
        <p:grpSpPr bwMode="auto">
          <a:xfrm>
            <a:off x="6709097" y="1966913"/>
            <a:ext cx="1905000" cy="2251075"/>
            <a:chOff x="3414" y="917"/>
            <a:chExt cx="1200" cy="1418"/>
          </a:xfrm>
        </p:grpSpPr>
        <p:sp>
          <p:nvSpPr>
            <p:cNvPr id="143384" name="Line 25"/>
            <p:cNvSpPr>
              <a:spLocks noChangeShapeType="1"/>
            </p:cNvSpPr>
            <p:nvPr/>
          </p:nvSpPr>
          <p:spPr bwMode="auto">
            <a:xfrm>
              <a:off x="3414" y="1157"/>
              <a:ext cx="0" cy="1104"/>
            </a:xfrm>
            <a:prstGeom prst="line">
              <a:avLst/>
            </a:prstGeom>
            <a:noFill/>
            <a:ln w="76200">
              <a:solidFill>
                <a:srgbClr val="CC3300"/>
              </a:solidFill>
              <a:round/>
              <a:headEnd type="stealth" w="med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385" name="Line 26"/>
            <p:cNvSpPr>
              <a:spLocks noChangeShapeType="1"/>
            </p:cNvSpPr>
            <p:nvPr/>
          </p:nvSpPr>
          <p:spPr bwMode="auto">
            <a:xfrm>
              <a:off x="3414" y="1685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386" name="Line 27"/>
            <p:cNvSpPr>
              <a:spLocks noChangeShapeType="1"/>
            </p:cNvSpPr>
            <p:nvPr/>
          </p:nvSpPr>
          <p:spPr bwMode="auto">
            <a:xfrm>
              <a:off x="3414" y="917"/>
              <a:ext cx="0" cy="336"/>
            </a:xfrm>
            <a:prstGeom prst="line">
              <a:avLst/>
            </a:prstGeom>
            <a:noFill/>
            <a:ln w="76200">
              <a:solidFill>
                <a:srgbClr val="CC3300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143387" name="Object 28"/>
            <p:cNvGraphicFramePr>
              <a:graphicFrameLocks noChangeAspect="1"/>
            </p:cNvGraphicFramePr>
            <p:nvPr/>
          </p:nvGraphicFramePr>
          <p:xfrm>
            <a:off x="3474" y="1445"/>
            <a:ext cx="189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7" name="公式" r:id="rId15" imgW="127000" imgH="139700" progId="Equation.3">
                    <p:embed/>
                  </p:oleObj>
                </mc:Choice>
                <mc:Fallback>
                  <p:oleObj name="公式" r:id="rId15" imgW="127000" imgH="139700" progId="Equation.3">
                    <p:embed/>
                    <p:pic>
                      <p:nvPicPr>
                        <p:cNvPr id="0" name="图片 105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4" y="1445"/>
                          <a:ext cx="189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388" name="Object 29"/>
            <p:cNvGraphicFramePr>
              <a:graphicFrameLocks noChangeAspect="1"/>
            </p:cNvGraphicFramePr>
            <p:nvPr/>
          </p:nvGraphicFramePr>
          <p:xfrm>
            <a:off x="3858" y="2069"/>
            <a:ext cx="189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8" name="公式" r:id="rId17" imgW="127000" imgH="177165" progId="Equation.3">
                    <p:embed/>
                  </p:oleObj>
                </mc:Choice>
                <mc:Fallback>
                  <p:oleObj name="公式" r:id="rId17" imgW="127000" imgH="177165" progId="Equation.3">
                    <p:embed/>
                    <p:pic>
                      <p:nvPicPr>
                        <p:cNvPr id="0" name="图片 105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8" y="2069"/>
                          <a:ext cx="189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389" name="Line 30"/>
            <p:cNvSpPr>
              <a:spLocks noChangeShapeType="1"/>
            </p:cNvSpPr>
            <p:nvPr/>
          </p:nvSpPr>
          <p:spPr bwMode="auto">
            <a:xfrm>
              <a:off x="4434" y="2021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390" name="Line 31"/>
            <p:cNvSpPr>
              <a:spLocks noChangeShapeType="1"/>
            </p:cNvSpPr>
            <p:nvPr/>
          </p:nvSpPr>
          <p:spPr bwMode="auto">
            <a:xfrm>
              <a:off x="4050" y="2213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391" name="Line 32"/>
            <p:cNvSpPr>
              <a:spLocks noChangeShapeType="1"/>
            </p:cNvSpPr>
            <p:nvPr/>
          </p:nvSpPr>
          <p:spPr bwMode="auto">
            <a:xfrm>
              <a:off x="3426" y="2213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392" name="Text Box 33"/>
            <p:cNvSpPr txBox="1">
              <a:spLocks noChangeArrowheads="1"/>
            </p:cNvSpPr>
            <p:nvPr/>
          </p:nvSpPr>
          <p:spPr bwMode="auto">
            <a:xfrm>
              <a:off x="3462" y="974"/>
              <a:ext cx="2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solidFill>
                    <a:srgbClr val="CC3300"/>
                  </a:solidFill>
                </a:rPr>
                <a:t>I</a:t>
              </a:r>
              <a:endParaRPr lang="en-US" altLang="zh-CN" sz="2400" b="1" i="1">
                <a:solidFill>
                  <a:srgbClr val="CC3300"/>
                </a:solidFill>
              </a:endParaRPr>
            </a:p>
          </p:txBody>
        </p:sp>
        <p:sp>
          <p:nvSpPr>
            <p:cNvPr id="143393" name="Line 34"/>
            <p:cNvSpPr>
              <a:spLocks noChangeShapeType="1"/>
            </p:cNvSpPr>
            <p:nvPr/>
          </p:nvSpPr>
          <p:spPr bwMode="auto">
            <a:xfrm>
              <a:off x="4422" y="1253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394" name="Line 35"/>
            <p:cNvSpPr>
              <a:spLocks noChangeShapeType="1"/>
            </p:cNvSpPr>
            <p:nvPr/>
          </p:nvSpPr>
          <p:spPr bwMode="auto">
            <a:xfrm>
              <a:off x="4422" y="2069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395" name="Line 36"/>
            <p:cNvSpPr>
              <a:spLocks noChangeShapeType="1"/>
            </p:cNvSpPr>
            <p:nvPr/>
          </p:nvSpPr>
          <p:spPr bwMode="auto">
            <a:xfrm flipV="1">
              <a:off x="4518" y="1253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396" name="Line 37"/>
            <p:cNvSpPr>
              <a:spLocks noChangeShapeType="1"/>
            </p:cNvSpPr>
            <p:nvPr/>
          </p:nvSpPr>
          <p:spPr bwMode="auto">
            <a:xfrm flipV="1">
              <a:off x="4518" y="1781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397" name="Text Box 38"/>
            <p:cNvSpPr txBox="1">
              <a:spLocks noChangeArrowheads="1"/>
            </p:cNvSpPr>
            <p:nvPr/>
          </p:nvSpPr>
          <p:spPr bwMode="auto">
            <a:xfrm>
              <a:off x="4422" y="1502"/>
              <a:ext cx="1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</a:rPr>
                <a:t>l</a:t>
              </a:r>
              <a:endParaRPr lang="en-US" altLang="zh-CN" sz="2800" b="1" i="1">
                <a:solidFill>
                  <a:srgbClr val="000000"/>
                </a:solidFill>
              </a:endParaRPr>
            </a:p>
          </p:txBody>
        </p:sp>
        <p:sp>
          <p:nvSpPr>
            <p:cNvPr id="143398" name="Rectangle 39"/>
            <p:cNvSpPr>
              <a:spLocks noChangeArrowheads="1"/>
            </p:cNvSpPr>
            <p:nvPr/>
          </p:nvSpPr>
          <p:spPr bwMode="auto">
            <a:xfrm>
              <a:off x="3701" y="1242"/>
              <a:ext cx="740" cy="49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143399" name="Rectangle 40"/>
            <p:cNvSpPr>
              <a:spLocks noChangeArrowheads="1"/>
            </p:cNvSpPr>
            <p:nvPr/>
          </p:nvSpPr>
          <p:spPr bwMode="auto">
            <a:xfrm>
              <a:off x="3691" y="1253"/>
              <a:ext cx="40" cy="827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143400" name="Rectangle 41"/>
            <p:cNvSpPr>
              <a:spLocks noChangeArrowheads="1"/>
            </p:cNvSpPr>
            <p:nvPr/>
          </p:nvSpPr>
          <p:spPr bwMode="auto">
            <a:xfrm>
              <a:off x="4403" y="1243"/>
              <a:ext cx="40" cy="827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143401" name="Rectangle 42"/>
            <p:cNvSpPr>
              <a:spLocks noChangeArrowheads="1"/>
            </p:cNvSpPr>
            <p:nvPr/>
          </p:nvSpPr>
          <p:spPr bwMode="auto">
            <a:xfrm>
              <a:off x="3691" y="2055"/>
              <a:ext cx="757" cy="49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78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07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75"/>
                                        <p:tgtEl>
                                          <p:spTgt spid="1078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9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78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75"/>
                                        <p:tgtEl>
                                          <p:spTgt spid="1078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78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9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78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8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75"/>
                                        <p:tgtEl>
                                          <p:spTgt spid="107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75"/>
                                        <p:tgtEl>
                                          <p:spTgt spid="1078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1078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1078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1078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7" dur="500"/>
                                        <p:tgtEl>
                                          <p:spTgt spid="107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75"/>
                                        <p:tgtEl>
                                          <p:spTgt spid="1078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7" dur="500"/>
                                        <p:tgtEl>
                                          <p:spTgt spid="1078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1078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7" dur="500"/>
                                        <p:tgtEl>
                                          <p:spTgt spid="1078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2" dur="75"/>
                                        <p:tgtEl>
                                          <p:spTgt spid="1078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8274" grpId="0" animBg="1"/>
      <p:bldP spid="1078275" grpId="0" autoUpdateAnimBg="0"/>
      <p:bldP spid="1078276" grpId="0" autoUpdateAnimBg="0"/>
      <p:bldP spid="1078277" grpId="0" autoUpdateAnimBg="0"/>
      <p:bldP spid="1078281" grpId="0" autoUpdateAnimBg="0"/>
      <p:bldP spid="1078285" grpId="0" autoUpdateAnimBg="0"/>
      <p:bldP spid="1078286" grpId="0" animBg="1"/>
      <p:bldP spid="1078287" grpId="0" animBg="1"/>
      <p:bldP spid="1078289" grpId="0" animBg="1"/>
      <p:bldP spid="1078290" grpId="0" autoUpdateAnimBg="0"/>
      <p:bldP spid="1078291" grpId="0" autoUpdateAnimBg="0"/>
      <p:bldP spid="1078292" grpId="0" autoUpdateAnimBg="0"/>
      <p:bldP spid="1078293" grpId="0" autoUpdateAnimBg="0"/>
      <p:bldP spid="1078294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6028953" y="1960563"/>
            <a:ext cx="2503487" cy="2886075"/>
            <a:chOff x="3713" y="1329"/>
            <a:chExt cx="1577" cy="1818"/>
          </a:xfrm>
        </p:grpSpPr>
        <p:sp>
          <p:nvSpPr>
            <p:cNvPr id="144398" name="Rectangle 3"/>
            <p:cNvSpPr>
              <a:spLocks noChangeArrowheads="1"/>
            </p:cNvSpPr>
            <p:nvPr/>
          </p:nvSpPr>
          <p:spPr bwMode="auto">
            <a:xfrm>
              <a:off x="3713" y="1329"/>
              <a:ext cx="1577" cy="181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144399" name="Line 4"/>
            <p:cNvSpPr>
              <a:spLocks noChangeShapeType="1"/>
            </p:cNvSpPr>
            <p:nvPr/>
          </p:nvSpPr>
          <p:spPr bwMode="auto">
            <a:xfrm>
              <a:off x="3960" y="1512"/>
              <a:ext cx="0" cy="336"/>
            </a:xfrm>
            <a:prstGeom prst="line">
              <a:avLst/>
            </a:prstGeom>
            <a:noFill/>
            <a:ln w="76200">
              <a:solidFill>
                <a:srgbClr val="CC3300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4400" name="Arc 5"/>
            <p:cNvSpPr/>
            <p:nvPr/>
          </p:nvSpPr>
          <p:spPr bwMode="auto">
            <a:xfrm rot="7750096" flipH="1">
              <a:off x="4572" y="2053"/>
              <a:ext cx="396" cy="368"/>
            </a:xfrm>
            <a:custGeom>
              <a:avLst/>
              <a:gdLst>
                <a:gd name="T0" fmla="*/ 0 w 25441"/>
                <a:gd name="T1" fmla="*/ 0 h 21600"/>
                <a:gd name="T2" fmla="*/ 0 w 25441"/>
                <a:gd name="T3" fmla="*/ 0 h 21600"/>
                <a:gd name="T4" fmla="*/ 0 w 25441"/>
                <a:gd name="T5" fmla="*/ 0 h 21600"/>
                <a:gd name="T6" fmla="*/ 0 60000 65536"/>
                <a:gd name="T7" fmla="*/ 0 60000 65536"/>
                <a:gd name="T8" fmla="*/ 0 60000 65536"/>
                <a:gd name="T9" fmla="*/ 0 w 25441"/>
                <a:gd name="T10" fmla="*/ 0 h 21600"/>
                <a:gd name="T11" fmla="*/ 25441 w 2544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41" h="21600" fill="none" extrusionOk="0">
                  <a:moveTo>
                    <a:pt x="-1" y="463"/>
                  </a:moveTo>
                  <a:cubicBezTo>
                    <a:pt x="1463" y="155"/>
                    <a:pt x="2955" y="-1"/>
                    <a:pt x="4451" y="0"/>
                  </a:cubicBezTo>
                  <a:cubicBezTo>
                    <a:pt x="14417" y="0"/>
                    <a:pt x="23089" y="6818"/>
                    <a:pt x="25441" y="16503"/>
                  </a:cubicBezTo>
                </a:path>
                <a:path w="25441" h="21600" stroke="0" extrusionOk="0">
                  <a:moveTo>
                    <a:pt x="-1" y="463"/>
                  </a:moveTo>
                  <a:cubicBezTo>
                    <a:pt x="1463" y="155"/>
                    <a:pt x="2955" y="-1"/>
                    <a:pt x="4451" y="0"/>
                  </a:cubicBezTo>
                  <a:cubicBezTo>
                    <a:pt x="14417" y="0"/>
                    <a:pt x="23089" y="6818"/>
                    <a:pt x="25441" y="16503"/>
                  </a:cubicBezTo>
                  <a:lnTo>
                    <a:pt x="4451" y="21600"/>
                  </a:lnTo>
                  <a:lnTo>
                    <a:pt x="-1" y="463"/>
                  </a:lnTo>
                  <a:close/>
                </a:path>
              </a:pathLst>
            </a:custGeom>
            <a:noFill/>
            <a:ln w="28575">
              <a:solidFill>
                <a:schemeClr val="tx2"/>
              </a:solidFill>
              <a:round/>
              <a:head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4401" name="Rectangle 6" descr="宽上对角线"/>
            <p:cNvSpPr>
              <a:spLocks noChangeArrowheads="1"/>
            </p:cNvSpPr>
            <p:nvPr/>
          </p:nvSpPr>
          <p:spPr bwMode="auto">
            <a:xfrm>
              <a:off x="4442" y="1838"/>
              <a:ext cx="96" cy="81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graphicFrame>
          <p:nvGraphicFramePr>
            <p:cNvPr id="144402" name="Object 7"/>
            <p:cNvGraphicFramePr>
              <a:graphicFrameLocks noChangeAspect="1"/>
            </p:cNvGraphicFramePr>
            <p:nvPr/>
          </p:nvGraphicFramePr>
          <p:xfrm>
            <a:off x="4397" y="1654"/>
            <a:ext cx="226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22" name="Equation" r:id="rId1" imgW="368300" imgH="317500" progId="Equation.DSMT4">
                    <p:embed/>
                  </p:oleObj>
                </mc:Choice>
                <mc:Fallback>
                  <p:oleObj name="Equation" r:id="rId1" imgW="368300" imgH="317500" progId="Equation.DSMT4">
                    <p:embed/>
                    <p:pic>
                      <p:nvPicPr>
                        <p:cNvPr id="0" name="图片 115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7" y="1654"/>
                          <a:ext cx="226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403" name="Line 8"/>
            <p:cNvSpPr>
              <a:spLocks noChangeShapeType="1"/>
            </p:cNvSpPr>
            <p:nvPr/>
          </p:nvSpPr>
          <p:spPr bwMode="auto">
            <a:xfrm>
              <a:off x="3962" y="2461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4404" name="Text Box 9"/>
            <p:cNvSpPr txBox="1">
              <a:spLocks noChangeArrowheads="1"/>
            </p:cNvSpPr>
            <p:nvPr/>
          </p:nvSpPr>
          <p:spPr bwMode="auto">
            <a:xfrm>
              <a:off x="4058" y="2336"/>
              <a:ext cx="2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</a:rPr>
                <a:t>r</a:t>
              </a:r>
              <a:endParaRPr lang="en-US" altLang="zh-CN" sz="2400" b="1" i="1">
                <a:solidFill>
                  <a:srgbClr val="000000"/>
                </a:solidFill>
              </a:endParaRPr>
            </a:p>
          </p:txBody>
        </p:sp>
        <p:sp>
          <p:nvSpPr>
            <p:cNvPr id="144405" name="Line 10"/>
            <p:cNvSpPr>
              <a:spLocks noChangeShapeType="1"/>
            </p:cNvSpPr>
            <p:nvPr/>
          </p:nvSpPr>
          <p:spPr bwMode="auto">
            <a:xfrm>
              <a:off x="3960" y="1752"/>
              <a:ext cx="0" cy="1104"/>
            </a:xfrm>
            <a:prstGeom prst="line">
              <a:avLst/>
            </a:prstGeom>
            <a:noFill/>
            <a:ln w="76200">
              <a:solidFill>
                <a:srgbClr val="CC3300"/>
              </a:solidFill>
              <a:round/>
              <a:headEnd type="stealth" w="med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4406" name="Line 11"/>
            <p:cNvSpPr>
              <a:spLocks noChangeShapeType="1"/>
            </p:cNvSpPr>
            <p:nvPr/>
          </p:nvSpPr>
          <p:spPr bwMode="auto">
            <a:xfrm>
              <a:off x="3960" y="228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144407" name="Object 12"/>
            <p:cNvGraphicFramePr>
              <a:graphicFrameLocks noChangeAspect="1"/>
            </p:cNvGraphicFramePr>
            <p:nvPr/>
          </p:nvGraphicFramePr>
          <p:xfrm>
            <a:off x="4020" y="2040"/>
            <a:ext cx="189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23" name="公式" r:id="rId3" imgW="127000" imgH="139700" progId="Equation.3">
                    <p:embed/>
                  </p:oleObj>
                </mc:Choice>
                <mc:Fallback>
                  <p:oleObj name="公式" r:id="rId3" imgW="127000" imgH="139700" progId="Equation.3">
                    <p:embed/>
                    <p:pic>
                      <p:nvPicPr>
                        <p:cNvPr id="0" name="图片 115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0" y="2040"/>
                          <a:ext cx="189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408" name="Object 13"/>
            <p:cNvGraphicFramePr>
              <a:graphicFrameLocks noChangeAspect="1"/>
            </p:cNvGraphicFramePr>
            <p:nvPr/>
          </p:nvGraphicFramePr>
          <p:xfrm>
            <a:off x="4404" y="2664"/>
            <a:ext cx="189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24" name="公式" r:id="rId5" imgW="127000" imgH="177165" progId="Equation.3">
                    <p:embed/>
                  </p:oleObj>
                </mc:Choice>
                <mc:Fallback>
                  <p:oleObj name="公式" r:id="rId5" imgW="127000" imgH="177165" progId="Equation.3">
                    <p:embed/>
                    <p:pic>
                      <p:nvPicPr>
                        <p:cNvPr id="0" name="图片 115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4" y="2664"/>
                          <a:ext cx="189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409" name="Line 14"/>
            <p:cNvSpPr>
              <a:spLocks noChangeShapeType="1"/>
            </p:cNvSpPr>
            <p:nvPr/>
          </p:nvSpPr>
          <p:spPr bwMode="auto">
            <a:xfrm>
              <a:off x="4980" y="261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4410" name="Line 15"/>
            <p:cNvSpPr>
              <a:spLocks noChangeShapeType="1"/>
            </p:cNvSpPr>
            <p:nvPr/>
          </p:nvSpPr>
          <p:spPr bwMode="auto">
            <a:xfrm>
              <a:off x="4596" y="280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4411" name="Line 16"/>
            <p:cNvSpPr>
              <a:spLocks noChangeShapeType="1"/>
            </p:cNvSpPr>
            <p:nvPr/>
          </p:nvSpPr>
          <p:spPr bwMode="auto">
            <a:xfrm>
              <a:off x="3972" y="280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4412" name="Text Box 17"/>
            <p:cNvSpPr txBox="1">
              <a:spLocks noChangeArrowheads="1"/>
            </p:cNvSpPr>
            <p:nvPr/>
          </p:nvSpPr>
          <p:spPr bwMode="auto">
            <a:xfrm>
              <a:off x="4008" y="1569"/>
              <a:ext cx="2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solidFill>
                    <a:srgbClr val="CC3300"/>
                  </a:solidFill>
                </a:rPr>
                <a:t>I</a:t>
              </a:r>
              <a:endParaRPr lang="en-US" altLang="zh-CN" sz="2400" b="1" i="1">
                <a:solidFill>
                  <a:srgbClr val="CC3300"/>
                </a:solidFill>
              </a:endParaRPr>
            </a:p>
          </p:txBody>
        </p:sp>
        <p:sp>
          <p:nvSpPr>
            <p:cNvPr id="144413" name="Line 18"/>
            <p:cNvSpPr>
              <a:spLocks noChangeShapeType="1"/>
            </p:cNvSpPr>
            <p:nvPr/>
          </p:nvSpPr>
          <p:spPr bwMode="auto">
            <a:xfrm>
              <a:off x="4968" y="184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4414" name="Line 19"/>
            <p:cNvSpPr>
              <a:spLocks noChangeShapeType="1"/>
            </p:cNvSpPr>
            <p:nvPr/>
          </p:nvSpPr>
          <p:spPr bwMode="auto">
            <a:xfrm>
              <a:off x="4968" y="266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4415" name="Line 20"/>
            <p:cNvSpPr>
              <a:spLocks noChangeShapeType="1"/>
            </p:cNvSpPr>
            <p:nvPr/>
          </p:nvSpPr>
          <p:spPr bwMode="auto">
            <a:xfrm flipV="1">
              <a:off x="5064" y="184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4416" name="Line 21"/>
            <p:cNvSpPr>
              <a:spLocks noChangeShapeType="1"/>
            </p:cNvSpPr>
            <p:nvPr/>
          </p:nvSpPr>
          <p:spPr bwMode="auto">
            <a:xfrm flipV="1">
              <a:off x="5064" y="237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4417" name="Text Box 22"/>
            <p:cNvSpPr txBox="1">
              <a:spLocks noChangeArrowheads="1"/>
            </p:cNvSpPr>
            <p:nvPr/>
          </p:nvSpPr>
          <p:spPr bwMode="auto">
            <a:xfrm>
              <a:off x="4968" y="2097"/>
              <a:ext cx="1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</a:rPr>
                <a:t>l</a:t>
              </a:r>
              <a:endParaRPr lang="en-US" altLang="zh-CN" sz="2800" b="1" i="1">
                <a:solidFill>
                  <a:srgbClr val="000000"/>
                </a:solidFill>
              </a:endParaRPr>
            </a:p>
          </p:txBody>
        </p:sp>
        <p:sp>
          <p:nvSpPr>
            <p:cNvPr id="144418" name="Rectangle 23"/>
            <p:cNvSpPr>
              <a:spLocks noChangeArrowheads="1"/>
            </p:cNvSpPr>
            <p:nvPr/>
          </p:nvSpPr>
          <p:spPr bwMode="auto">
            <a:xfrm>
              <a:off x="4247" y="1837"/>
              <a:ext cx="740" cy="49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144419" name="Rectangle 24"/>
            <p:cNvSpPr>
              <a:spLocks noChangeArrowheads="1"/>
            </p:cNvSpPr>
            <p:nvPr/>
          </p:nvSpPr>
          <p:spPr bwMode="auto">
            <a:xfrm>
              <a:off x="4237" y="1848"/>
              <a:ext cx="40" cy="827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144420" name="Rectangle 25"/>
            <p:cNvSpPr>
              <a:spLocks noChangeArrowheads="1"/>
            </p:cNvSpPr>
            <p:nvPr/>
          </p:nvSpPr>
          <p:spPr bwMode="auto">
            <a:xfrm>
              <a:off x="4949" y="1838"/>
              <a:ext cx="40" cy="827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144421" name="Rectangle 26"/>
            <p:cNvSpPr>
              <a:spLocks noChangeArrowheads="1"/>
            </p:cNvSpPr>
            <p:nvPr/>
          </p:nvSpPr>
          <p:spPr bwMode="auto">
            <a:xfrm>
              <a:off x="4237" y="2650"/>
              <a:ext cx="757" cy="49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</p:grpSp>
      <p:sp>
        <p:nvSpPr>
          <p:cNvPr id="1079323" name="Text Box 27"/>
          <p:cNvSpPr txBox="1">
            <a:spLocks noChangeArrowheads="1"/>
          </p:cNvSpPr>
          <p:nvPr/>
        </p:nvSpPr>
        <p:spPr bwMode="auto">
          <a:xfrm>
            <a:off x="1403648" y="1566863"/>
            <a:ext cx="59261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sym typeface="Symbol" panose="05050102010706020507" pitchFamily="18" charset="2"/>
              </a:rPr>
              <a:t>任意 </a:t>
            </a:r>
            <a:r>
              <a:rPr lang="en-US" altLang="zh-CN" sz="2800" b="1" i="1" dirty="0" smtClean="0">
                <a:solidFill>
                  <a:srgbClr val="000000"/>
                </a:solidFill>
                <a:sym typeface="Symbol" panose="05050102010706020507" pitchFamily="18" charset="2"/>
              </a:rPr>
              <a:t>t 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时刻回路的总磁通</a:t>
            </a:r>
            <a:endParaRPr lang="zh-CN" altLang="en-US" sz="2800" b="1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1079324" name="Object 28"/>
          <p:cNvGraphicFramePr>
            <a:graphicFrameLocks noChangeAspect="1"/>
          </p:cNvGraphicFramePr>
          <p:nvPr/>
        </p:nvGraphicFramePr>
        <p:xfrm>
          <a:off x="1454150" y="2259906"/>
          <a:ext cx="2087563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5" name="Equation" r:id="rId7" imgW="2070100" imgH="863600" progId="Equation.DSMT4">
                  <p:embed/>
                </p:oleObj>
              </mc:Choice>
              <mc:Fallback>
                <p:oleObj name="Equation" r:id="rId7" imgW="2070100" imgH="863600" progId="Equation.DSMT4">
                  <p:embed/>
                  <p:pic>
                    <p:nvPicPr>
                      <p:cNvPr id="0" name="图片 115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2259906"/>
                        <a:ext cx="2087563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9325" name="Object 29"/>
          <p:cNvGraphicFramePr>
            <a:graphicFrameLocks noChangeAspect="1"/>
          </p:cNvGraphicFramePr>
          <p:nvPr/>
        </p:nvGraphicFramePr>
        <p:xfrm>
          <a:off x="3563888" y="2285306"/>
          <a:ext cx="225742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6" name="Equation" r:id="rId9" imgW="2260600" imgH="787400" progId="Equation.DSMT4">
                  <p:embed/>
                </p:oleObj>
              </mc:Choice>
              <mc:Fallback>
                <p:oleObj name="Equation" r:id="rId9" imgW="2260600" imgH="787400" progId="Equation.DSMT4">
                  <p:embed/>
                  <p:pic>
                    <p:nvPicPr>
                      <p:cNvPr id="0" name="图片 115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2285306"/>
                        <a:ext cx="2257425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9326" name="Object 30"/>
          <p:cNvGraphicFramePr>
            <a:graphicFrameLocks noChangeAspect="1"/>
          </p:cNvGraphicFramePr>
          <p:nvPr/>
        </p:nvGraphicFramePr>
        <p:xfrm>
          <a:off x="1450975" y="3356992"/>
          <a:ext cx="1444625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7" name="Equation" r:id="rId11" imgW="1422400" imgH="723900" progId="Equation.DSMT4">
                  <p:embed/>
                </p:oleObj>
              </mc:Choice>
              <mc:Fallback>
                <p:oleObj name="Equation" r:id="rId11" imgW="1422400" imgH="723900" progId="Equation.DSMT4">
                  <p:embed/>
                  <p:pic>
                    <p:nvPicPr>
                      <p:cNvPr id="0" name="图片 115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975" y="3356992"/>
                        <a:ext cx="1444625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9327" name="Object 31"/>
          <p:cNvGraphicFramePr>
            <a:graphicFrameLocks noChangeAspect="1"/>
          </p:cNvGraphicFramePr>
          <p:nvPr/>
        </p:nvGraphicFramePr>
        <p:xfrm>
          <a:off x="1806575" y="4241204"/>
          <a:ext cx="3529013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8" name="Equation" r:id="rId13" imgW="3467100" imgH="850900" progId="Equation.DSMT4">
                  <p:embed/>
                </p:oleObj>
              </mc:Choice>
              <mc:Fallback>
                <p:oleObj name="Equation" r:id="rId13" imgW="3467100" imgH="850900" progId="Equation.DSMT4">
                  <p:embed/>
                  <p:pic>
                    <p:nvPicPr>
                      <p:cNvPr id="0" name="图片 115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575" y="4241204"/>
                        <a:ext cx="3529013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9328" name="Text Box 32"/>
          <p:cNvSpPr txBox="1">
            <a:spLocks noChangeArrowheads="1"/>
          </p:cNvSpPr>
          <p:nvPr/>
        </p:nvSpPr>
        <p:spPr bwMode="auto">
          <a:xfrm>
            <a:off x="2403475" y="5286151"/>
            <a:ext cx="4586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与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绕行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方向相同</a:t>
            </a:r>
            <a:endParaRPr lang="zh-CN" altLang="en-US" sz="2800" b="1" dirty="0">
              <a:solidFill>
                <a:srgbClr val="000000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079329" name="Text Box 33"/>
          <p:cNvSpPr txBox="1">
            <a:spLocks noChangeArrowheads="1"/>
          </p:cNvSpPr>
          <p:nvPr/>
        </p:nvSpPr>
        <p:spPr bwMode="auto">
          <a:xfrm>
            <a:off x="1754188" y="2752725"/>
            <a:ext cx="1431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>
                <a:solidFill>
                  <a:srgbClr val="000000"/>
                </a:solidFill>
              </a:rPr>
              <a:t>a+vt</a:t>
            </a:r>
            <a:endParaRPr lang="en-US" altLang="zh-CN" sz="2800" b="1" i="1">
              <a:solidFill>
                <a:srgbClr val="000000"/>
              </a:solidFill>
            </a:endParaRPr>
          </a:p>
        </p:txBody>
      </p:sp>
      <p:sp>
        <p:nvSpPr>
          <p:cNvPr id="1079330" name="Text Box 34"/>
          <p:cNvSpPr txBox="1">
            <a:spLocks noChangeArrowheads="1"/>
          </p:cNvSpPr>
          <p:nvPr/>
        </p:nvSpPr>
        <p:spPr bwMode="auto">
          <a:xfrm>
            <a:off x="1817688" y="2011363"/>
            <a:ext cx="1439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>
                <a:solidFill>
                  <a:srgbClr val="000000"/>
                </a:solidFill>
              </a:rPr>
              <a:t>b+vt</a:t>
            </a:r>
            <a:endParaRPr lang="en-US" altLang="zh-CN" sz="2800" b="1" i="1">
              <a:solidFill>
                <a:srgbClr val="000000"/>
              </a:solidFill>
            </a:endParaRPr>
          </a:p>
        </p:txBody>
      </p:sp>
      <p:graphicFrame>
        <p:nvGraphicFramePr>
          <p:cNvPr id="1079332" name="Object 36"/>
          <p:cNvGraphicFramePr>
            <a:graphicFrameLocks noChangeAspect="1"/>
          </p:cNvGraphicFramePr>
          <p:nvPr/>
        </p:nvGraphicFramePr>
        <p:xfrm>
          <a:off x="1450975" y="5357589"/>
          <a:ext cx="8636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9" name="Equation" r:id="rId15" imgW="862965" imgH="431800" progId="Equation.DSMT4">
                  <p:embed/>
                </p:oleObj>
              </mc:Choice>
              <mc:Fallback>
                <p:oleObj name="Equation" r:id="rId15" imgW="862965" imgH="431800" progId="Equation.DSMT4">
                  <p:embed/>
                  <p:pic>
                    <p:nvPicPr>
                      <p:cNvPr id="0" name="图片 115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975" y="5357589"/>
                        <a:ext cx="8636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9333" name="Text Box 37"/>
          <p:cNvSpPr txBox="1">
            <a:spLocks noChangeArrowheads="1"/>
          </p:cNvSpPr>
          <p:nvPr/>
        </p:nvSpPr>
        <p:spPr bwMode="auto">
          <a:xfrm>
            <a:off x="684213" y="400050"/>
            <a:ext cx="83121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求</a:t>
            </a: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（</a:t>
            </a:r>
            <a:r>
              <a:rPr lang="en-US" altLang="zh-CN" sz="2800" b="1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）若长直导线的电流</a:t>
            </a:r>
            <a:r>
              <a:rPr lang="en-US" altLang="zh-CN" sz="2800" b="1" i="1">
                <a:solidFill>
                  <a:srgbClr val="000000"/>
                </a:solidFill>
                <a:sym typeface="Symbol" panose="05050102010706020507" pitchFamily="18" charset="2"/>
              </a:rPr>
              <a:t>I</a:t>
            </a:r>
            <a:r>
              <a:rPr lang="en-US" altLang="zh-CN" sz="2800" b="1">
                <a:solidFill>
                  <a:srgbClr val="000000"/>
                </a:solidFill>
                <a:sym typeface="Symbol" panose="05050102010706020507" pitchFamily="18" charset="2"/>
              </a:rPr>
              <a:t>=</a:t>
            </a: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常数，矩形回路以</a:t>
            </a:r>
            <a:endParaRPr lang="zh-CN" altLang="en-US" sz="2800" b="1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               速度</a:t>
            </a:r>
            <a:r>
              <a:rPr lang="en-US" altLang="zh-CN" sz="2800" b="1" i="1">
                <a:solidFill>
                  <a:srgbClr val="000000"/>
                </a:solidFill>
                <a:sym typeface="Symbol" panose="05050102010706020507" pitchFamily="18" charset="2"/>
              </a:rPr>
              <a:t>v</a:t>
            </a: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向右运动，求回路中的</a:t>
            </a:r>
            <a:r>
              <a:rPr lang="zh-CN" altLang="en-US" sz="2800" b="1" i="1">
                <a:solidFill>
                  <a:srgbClr val="000000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2800" b="1" i="1" baseline="-25000">
                <a:solidFill>
                  <a:srgbClr val="000000"/>
                </a:solidFill>
                <a:sym typeface="Symbol" panose="05050102010706020507" pitchFamily="18" charset="2"/>
              </a:rPr>
              <a:t>i</a:t>
            </a:r>
            <a:r>
              <a:rPr lang="en-US" altLang="zh-CN" sz="2800" b="1">
                <a:solidFill>
                  <a:srgbClr val="000000"/>
                </a:solidFill>
                <a:sym typeface="Symbol" panose="05050102010706020507" pitchFamily="18" charset="2"/>
              </a:rPr>
              <a:t>=</a:t>
            </a: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？     </a:t>
            </a:r>
            <a:endParaRPr lang="zh-CN" altLang="en-US" sz="2800" b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1079334" name="Text Box 38"/>
          <p:cNvSpPr txBox="1">
            <a:spLocks noChangeArrowheads="1"/>
          </p:cNvSpPr>
          <p:nvPr/>
        </p:nvSpPr>
        <p:spPr bwMode="auto">
          <a:xfrm>
            <a:off x="717550" y="1557338"/>
            <a:ext cx="15128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解</a:t>
            </a:r>
            <a:r>
              <a:rPr lang="zh-CN" altLang="en-US" sz="2800">
                <a:solidFill>
                  <a:srgbClr val="FF0000"/>
                </a:solidFill>
              </a:rPr>
              <a:t>：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07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079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079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079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107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1079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79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79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1079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79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79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" fill="hold"/>
                                        <p:tgtEl>
                                          <p:spTgt spid="1079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" fill="hold"/>
                                        <p:tgtEl>
                                          <p:spTgt spid="1079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9323" grpId="0" autoUpdateAnimBg="0"/>
      <p:bldP spid="1079328" grpId="0" autoUpdateAnimBg="0"/>
      <p:bldP spid="1079329" grpId="0" autoUpdateAnimBg="0"/>
      <p:bldP spid="1079330" grpId="0" autoUpdateAnimBg="0"/>
      <p:bldP spid="1079333" grpId="0" autoUpdateAnimBg="0"/>
      <p:bldP spid="1079334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1506" name="Group 2"/>
          <p:cNvGrpSpPr/>
          <p:nvPr/>
        </p:nvGrpSpPr>
        <p:grpSpPr bwMode="auto">
          <a:xfrm>
            <a:off x="4443413" y="3603625"/>
            <a:ext cx="2503487" cy="2886075"/>
            <a:chOff x="2880" y="319"/>
            <a:chExt cx="1577" cy="1818"/>
          </a:xfrm>
        </p:grpSpPr>
        <p:sp>
          <p:nvSpPr>
            <p:cNvPr id="145488" name="Rectangle 2"/>
            <p:cNvSpPr>
              <a:spLocks noChangeArrowheads="1"/>
            </p:cNvSpPr>
            <p:nvPr/>
          </p:nvSpPr>
          <p:spPr bwMode="auto">
            <a:xfrm>
              <a:off x="2880" y="319"/>
              <a:ext cx="1577" cy="181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145489" name="Arc 14"/>
            <p:cNvSpPr/>
            <p:nvPr/>
          </p:nvSpPr>
          <p:spPr bwMode="auto">
            <a:xfrm rot="7750096" flipH="1">
              <a:off x="3739" y="1043"/>
              <a:ext cx="396" cy="368"/>
            </a:xfrm>
            <a:custGeom>
              <a:avLst/>
              <a:gdLst>
                <a:gd name="T0" fmla="*/ 0 w 25441"/>
                <a:gd name="T1" fmla="*/ 4 h 21600"/>
                <a:gd name="T2" fmla="*/ 152 w 25441"/>
                <a:gd name="T3" fmla="*/ 130 h 21600"/>
                <a:gd name="T4" fmla="*/ 27 w 25441"/>
                <a:gd name="T5" fmla="*/ 170 h 21600"/>
                <a:gd name="T6" fmla="*/ 0 60000 65536"/>
                <a:gd name="T7" fmla="*/ 0 60000 65536"/>
                <a:gd name="T8" fmla="*/ 0 60000 65536"/>
                <a:gd name="T9" fmla="*/ 0 w 25441"/>
                <a:gd name="T10" fmla="*/ 0 h 21600"/>
                <a:gd name="T11" fmla="*/ 25441 w 2544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41" h="21600" fill="none" extrusionOk="0">
                  <a:moveTo>
                    <a:pt x="-1" y="463"/>
                  </a:moveTo>
                  <a:cubicBezTo>
                    <a:pt x="1463" y="155"/>
                    <a:pt x="2955" y="-1"/>
                    <a:pt x="4451" y="0"/>
                  </a:cubicBezTo>
                  <a:cubicBezTo>
                    <a:pt x="14417" y="0"/>
                    <a:pt x="23089" y="6818"/>
                    <a:pt x="25441" y="16503"/>
                  </a:cubicBezTo>
                </a:path>
                <a:path w="25441" h="21600" stroke="0" extrusionOk="0">
                  <a:moveTo>
                    <a:pt x="-1" y="463"/>
                  </a:moveTo>
                  <a:cubicBezTo>
                    <a:pt x="1463" y="155"/>
                    <a:pt x="2955" y="-1"/>
                    <a:pt x="4451" y="0"/>
                  </a:cubicBezTo>
                  <a:cubicBezTo>
                    <a:pt x="14417" y="0"/>
                    <a:pt x="23089" y="6818"/>
                    <a:pt x="25441" y="16503"/>
                  </a:cubicBezTo>
                  <a:lnTo>
                    <a:pt x="4451" y="21600"/>
                  </a:lnTo>
                  <a:lnTo>
                    <a:pt x="-1" y="463"/>
                  </a:lnTo>
                  <a:close/>
                </a:path>
              </a:pathLst>
            </a:custGeom>
            <a:noFill/>
            <a:ln w="28575">
              <a:solidFill>
                <a:schemeClr val="tx2"/>
              </a:solidFill>
              <a:round/>
              <a:head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5490" name="Rectangle 15" descr="宽上对角线"/>
            <p:cNvSpPr>
              <a:spLocks noChangeArrowheads="1"/>
            </p:cNvSpPr>
            <p:nvPr/>
          </p:nvSpPr>
          <p:spPr bwMode="auto">
            <a:xfrm>
              <a:off x="3609" y="828"/>
              <a:ext cx="96" cy="81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graphicFrame>
          <p:nvGraphicFramePr>
            <p:cNvPr id="145491" name="Object 16"/>
            <p:cNvGraphicFramePr>
              <a:graphicFrameLocks noChangeAspect="1"/>
            </p:cNvGraphicFramePr>
            <p:nvPr/>
          </p:nvGraphicFramePr>
          <p:xfrm>
            <a:off x="3564" y="644"/>
            <a:ext cx="226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74" name="Equation" r:id="rId1" imgW="368300" imgH="317500" progId="Equation.DSMT4">
                    <p:embed/>
                  </p:oleObj>
                </mc:Choice>
                <mc:Fallback>
                  <p:oleObj name="Equation" r:id="rId1" imgW="368300" imgH="317500" progId="Equation.DSMT4">
                    <p:embed/>
                    <p:pic>
                      <p:nvPicPr>
                        <p:cNvPr id="0" name="图片 126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4" y="644"/>
                          <a:ext cx="226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5492" name="Line 17"/>
            <p:cNvSpPr>
              <a:spLocks noChangeShapeType="1"/>
            </p:cNvSpPr>
            <p:nvPr/>
          </p:nvSpPr>
          <p:spPr bwMode="auto">
            <a:xfrm>
              <a:off x="3129" y="1451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5493" name="Text Box 18"/>
            <p:cNvSpPr txBox="1">
              <a:spLocks noChangeArrowheads="1"/>
            </p:cNvSpPr>
            <p:nvPr/>
          </p:nvSpPr>
          <p:spPr bwMode="auto">
            <a:xfrm>
              <a:off x="3225" y="1326"/>
              <a:ext cx="2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</a:rPr>
                <a:t>r</a:t>
              </a:r>
              <a:endParaRPr lang="en-US" altLang="zh-CN" sz="2400" b="1" i="1">
                <a:solidFill>
                  <a:srgbClr val="000000"/>
                </a:solidFill>
              </a:endParaRPr>
            </a:p>
          </p:txBody>
        </p:sp>
        <p:grpSp>
          <p:nvGrpSpPr>
            <p:cNvPr id="145494" name="Group 24"/>
            <p:cNvGrpSpPr/>
            <p:nvPr/>
          </p:nvGrpSpPr>
          <p:grpSpPr bwMode="auto">
            <a:xfrm>
              <a:off x="3127" y="502"/>
              <a:ext cx="1200" cy="1418"/>
              <a:chOff x="3414" y="917"/>
              <a:chExt cx="1200" cy="1418"/>
            </a:xfrm>
          </p:grpSpPr>
          <p:sp>
            <p:nvSpPr>
              <p:cNvPr id="145495" name="Line 25"/>
              <p:cNvSpPr>
                <a:spLocks noChangeShapeType="1"/>
              </p:cNvSpPr>
              <p:nvPr/>
            </p:nvSpPr>
            <p:spPr bwMode="auto">
              <a:xfrm>
                <a:off x="3414" y="1157"/>
                <a:ext cx="0" cy="1104"/>
              </a:xfrm>
              <a:prstGeom prst="line">
                <a:avLst/>
              </a:prstGeom>
              <a:noFill/>
              <a:ln w="76200">
                <a:solidFill>
                  <a:srgbClr val="CC3300"/>
                </a:solidFill>
                <a:round/>
                <a:headEnd type="stealth" w="med" len="lg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5496" name="Line 26"/>
              <p:cNvSpPr>
                <a:spLocks noChangeShapeType="1"/>
              </p:cNvSpPr>
              <p:nvPr/>
            </p:nvSpPr>
            <p:spPr bwMode="auto">
              <a:xfrm>
                <a:off x="3414" y="1685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5497" name="Line 27"/>
              <p:cNvSpPr>
                <a:spLocks noChangeShapeType="1"/>
              </p:cNvSpPr>
              <p:nvPr/>
            </p:nvSpPr>
            <p:spPr bwMode="auto">
              <a:xfrm>
                <a:off x="3414" y="917"/>
                <a:ext cx="0" cy="336"/>
              </a:xfrm>
              <a:prstGeom prst="line">
                <a:avLst/>
              </a:prstGeom>
              <a:noFill/>
              <a:ln w="76200">
                <a:solidFill>
                  <a:srgbClr val="CC3300"/>
                </a:solidFill>
                <a:rou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145498" name="Object 28"/>
              <p:cNvGraphicFramePr>
                <a:graphicFrameLocks noChangeAspect="1"/>
              </p:cNvGraphicFramePr>
              <p:nvPr/>
            </p:nvGraphicFramePr>
            <p:xfrm>
              <a:off x="3474" y="1445"/>
              <a:ext cx="189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75" name="公式" r:id="rId3" imgW="127000" imgH="139700" progId="Equation.3">
                      <p:embed/>
                    </p:oleObj>
                  </mc:Choice>
                  <mc:Fallback>
                    <p:oleObj name="公式" r:id="rId3" imgW="127000" imgH="139700" progId="Equation.3">
                      <p:embed/>
                      <p:pic>
                        <p:nvPicPr>
                          <p:cNvPr id="0" name="图片 126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74" y="1445"/>
                            <a:ext cx="189" cy="2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5499" name="Object 29"/>
              <p:cNvGraphicFramePr>
                <a:graphicFrameLocks noChangeAspect="1"/>
              </p:cNvGraphicFramePr>
              <p:nvPr/>
            </p:nvGraphicFramePr>
            <p:xfrm>
              <a:off x="3858" y="2069"/>
              <a:ext cx="189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76" name="公式" r:id="rId5" imgW="127000" imgH="177165" progId="Equation.3">
                      <p:embed/>
                    </p:oleObj>
                  </mc:Choice>
                  <mc:Fallback>
                    <p:oleObj name="公式" r:id="rId5" imgW="127000" imgH="177165" progId="Equation.3">
                      <p:embed/>
                      <p:pic>
                        <p:nvPicPr>
                          <p:cNvPr id="0" name="图片 126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58" y="2069"/>
                            <a:ext cx="189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5500" name="Line 30"/>
              <p:cNvSpPr>
                <a:spLocks noChangeShapeType="1"/>
              </p:cNvSpPr>
              <p:nvPr/>
            </p:nvSpPr>
            <p:spPr bwMode="auto">
              <a:xfrm>
                <a:off x="4434" y="2021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5501" name="Line 31"/>
              <p:cNvSpPr>
                <a:spLocks noChangeShapeType="1"/>
              </p:cNvSpPr>
              <p:nvPr/>
            </p:nvSpPr>
            <p:spPr bwMode="auto">
              <a:xfrm>
                <a:off x="4050" y="2213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5502" name="Line 32"/>
              <p:cNvSpPr>
                <a:spLocks noChangeShapeType="1"/>
              </p:cNvSpPr>
              <p:nvPr/>
            </p:nvSpPr>
            <p:spPr bwMode="auto">
              <a:xfrm>
                <a:off x="3426" y="2213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5503" name="Text Box 33"/>
              <p:cNvSpPr txBox="1">
                <a:spLocks noChangeArrowheads="1"/>
              </p:cNvSpPr>
              <p:nvPr/>
            </p:nvSpPr>
            <p:spPr bwMode="auto">
              <a:xfrm>
                <a:off x="3462" y="974"/>
                <a:ext cx="20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i="1">
                    <a:solidFill>
                      <a:srgbClr val="CC3300"/>
                    </a:solidFill>
                  </a:rPr>
                  <a:t>I</a:t>
                </a:r>
                <a:endParaRPr lang="en-US" altLang="zh-CN" sz="2400" b="1" i="1">
                  <a:solidFill>
                    <a:srgbClr val="CC3300"/>
                  </a:solidFill>
                </a:endParaRPr>
              </a:p>
            </p:txBody>
          </p:sp>
          <p:sp>
            <p:nvSpPr>
              <p:cNvPr id="145504" name="Line 34"/>
              <p:cNvSpPr>
                <a:spLocks noChangeShapeType="1"/>
              </p:cNvSpPr>
              <p:nvPr/>
            </p:nvSpPr>
            <p:spPr bwMode="auto">
              <a:xfrm>
                <a:off x="4422" y="1253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5505" name="Line 35"/>
              <p:cNvSpPr>
                <a:spLocks noChangeShapeType="1"/>
              </p:cNvSpPr>
              <p:nvPr/>
            </p:nvSpPr>
            <p:spPr bwMode="auto">
              <a:xfrm>
                <a:off x="4422" y="2069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5506" name="Line 36"/>
              <p:cNvSpPr>
                <a:spLocks noChangeShapeType="1"/>
              </p:cNvSpPr>
              <p:nvPr/>
            </p:nvSpPr>
            <p:spPr bwMode="auto">
              <a:xfrm flipV="1">
                <a:off x="4518" y="1253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5507" name="Line 37"/>
              <p:cNvSpPr>
                <a:spLocks noChangeShapeType="1"/>
              </p:cNvSpPr>
              <p:nvPr/>
            </p:nvSpPr>
            <p:spPr bwMode="auto">
              <a:xfrm flipV="1">
                <a:off x="4518" y="1781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5508" name="Text Box 38"/>
              <p:cNvSpPr txBox="1">
                <a:spLocks noChangeArrowheads="1"/>
              </p:cNvSpPr>
              <p:nvPr/>
            </p:nvSpPr>
            <p:spPr bwMode="auto">
              <a:xfrm>
                <a:off x="4422" y="1502"/>
                <a:ext cx="17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i="1">
                    <a:solidFill>
                      <a:srgbClr val="000000"/>
                    </a:solidFill>
                  </a:rPr>
                  <a:t>l</a:t>
                </a:r>
                <a:endParaRPr lang="en-US" altLang="zh-CN" sz="2800" b="1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45509" name="Rectangle 39"/>
              <p:cNvSpPr>
                <a:spLocks noChangeArrowheads="1"/>
              </p:cNvSpPr>
              <p:nvPr/>
            </p:nvSpPr>
            <p:spPr bwMode="auto">
              <a:xfrm>
                <a:off x="3701" y="1242"/>
                <a:ext cx="740" cy="49"/>
              </a:xfrm>
              <a:prstGeom prst="rect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510" name="Rectangle 40"/>
              <p:cNvSpPr>
                <a:spLocks noChangeArrowheads="1"/>
              </p:cNvSpPr>
              <p:nvPr/>
            </p:nvSpPr>
            <p:spPr bwMode="auto">
              <a:xfrm>
                <a:off x="3691" y="1253"/>
                <a:ext cx="40" cy="827"/>
              </a:xfrm>
              <a:prstGeom prst="rect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rgbClr val="764700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511" name="Rectangle 41"/>
              <p:cNvSpPr>
                <a:spLocks noChangeArrowheads="1"/>
              </p:cNvSpPr>
              <p:nvPr/>
            </p:nvSpPr>
            <p:spPr bwMode="auto">
              <a:xfrm>
                <a:off x="4403" y="1243"/>
                <a:ext cx="40" cy="827"/>
              </a:xfrm>
              <a:prstGeom prst="rect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rgbClr val="764700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512" name="Rectangle 42"/>
              <p:cNvSpPr>
                <a:spLocks noChangeArrowheads="1"/>
              </p:cNvSpPr>
              <p:nvPr/>
            </p:nvSpPr>
            <p:spPr bwMode="auto">
              <a:xfrm>
                <a:off x="3691" y="2055"/>
                <a:ext cx="757" cy="49"/>
              </a:xfrm>
              <a:prstGeom prst="rect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28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301532" name="Group 28"/>
          <p:cNvGrpSpPr/>
          <p:nvPr/>
        </p:nvGrpSpPr>
        <p:grpSpPr bwMode="auto">
          <a:xfrm>
            <a:off x="4392613" y="361950"/>
            <a:ext cx="2503487" cy="2886075"/>
            <a:chOff x="2903" y="2296"/>
            <a:chExt cx="1577" cy="1818"/>
          </a:xfrm>
        </p:grpSpPr>
        <p:sp>
          <p:nvSpPr>
            <p:cNvPr id="145463" name="Rectangle 2"/>
            <p:cNvSpPr>
              <a:spLocks noChangeArrowheads="1"/>
            </p:cNvSpPr>
            <p:nvPr/>
          </p:nvSpPr>
          <p:spPr bwMode="auto">
            <a:xfrm>
              <a:off x="2903" y="2296"/>
              <a:ext cx="1577" cy="181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145464" name="Arc 14"/>
            <p:cNvSpPr/>
            <p:nvPr/>
          </p:nvSpPr>
          <p:spPr bwMode="auto">
            <a:xfrm rot="7750096" flipH="1">
              <a:off x="3762" y="3020"/>
              <a:ext cx="396" cy="368"/>
            </a:xfrm>
            <a:custGeom>
              <a:avLst/>
              <a:gdLst>
                <a:gd name="T0" fmla="*/ 0 w 25441"/>
                <a:gd name="T1" fmla="*/ 4 h 21600"/>
                <a:gd name="T2" fmla="*/ 152 w 25441"/>
                <a:gd name="T3" fmla="*/ 130 h 21600"/>
                <a:gd name="T4" fmla="*/ 27 w 25441"/>
                <a:gd name="T5" fmla="*/ 170 h 21600"/>
                <a:gd name="T6" fmla="*/ 0 60000 65536"/>
                <a:gd name="T7" fmla="*/ 0 60000 65536"/>
                <a:gd name="T8" fmla="*/ 0 60000 65536"/>
                <a:gd name="T9" fmla="*/ 0 w 25441"/>
                <a:gd name="T10" fmla="*/ 0 h 21600"/>
                <a:gd name="T11" fmla="*/ 25441 w 2544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41" h="21600" fill="none" extrusionOk="0">
                  <a:moveTo>
                    <a:pt x="-1" y="463"/>
                  </a:moveTo>
                  <a:cubicBezTo>
                    <a:pt x="1463" y="155"/>
                    <a:pt x="2955" y="-1"/>
                    <a:pt x="4451" y="0"/>
                  </a:cubicBezTo>
                  <a:cubicBezTo>
                    <a:pt x="14417" y="0"/>
                    <a:pt x="23089" y="6818"/>
                    <a:pt x="25441" y="16503"/>
                  </a:cubicBezTo>
                </a:path>
                <a:path w="25441" h="21600" stroke="0" extrusionOk="0">
                  <a:moveTo>
                    <a:pt x="-1" y="463"/>
                  </a:moveTo>
                  <a:cubicBezTo>
                    <a:pt x="1463" y="155"/>
                    <a:pt x="2955" y="-1"/>
                    <a:pt x="4451" y="0"/>
                  </a:cubicBezTo>
                  <a:cubicBezTo>
                    <a:pt x="14417" y="0"/>
                    <a:pt x="23089" y="6818"/>
                    <a:pt x="25441" y="16503"/>
                  </a:cubicBezTo>
                  <a:lnTo>
                    <a:pt x="4451" y="21600"/>
                  </a:lnTo>
                  <a:lnTo>
                    <a:pt x="-1" y="463"/>
                  </a:lnTo>
                  <a:close/>
                </a:path>
              </a:pathLst>
            </a:custGeom>
            <a:noFill/>
            <a:ln w="28575">
              <a:solidFill>
                <a:schemeClr val="tx2"/>
              </a:solidFill>
              <a:round/>
              <a:head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5465" name="Rectangle 15" descr="宽上对角线"/>
            <p:cNvSpPr>
              <a:spLocks noChangeArrowheads="1"/>
            </p:cNvSpPr>
            <p:nvPr/>
          </p:nvSpPr>
          <p:spPr bwMode="auto">
            <a:xfrm>
              <a:off x="3632" y="2805"/>
              <a:ext cx="96" cy="81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graphicFrame>
          <p:nvGraphicFramePr>
            <p:cNvPr id="145466" name="Object 16"/>
            <p:cNvGraphicFramePr>
              <a:graphicFrameLocks noChangeAspect="1"/>
            </p:cNvGraphicFramePr>
            <p:nvPr/>
          </p:nvGraphicFramePr>
          <p:xfrm>
            <a:off x="3587" y="2621"/>
            <a:ext cx="226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77" name="Equation" r:id="rId7" imgW="368300" imgH="317500" progId="Equation.DSMT4">
                    <p:embed/>
                  </p:oleObj>
                </mc:Choice>
                <mc:Fallback>
                  <p:oleObj name="Equation" r:id="rId7" imgW="368300" imgH="317500" progId="Equation.DSMT4">
                    <p:embed/>
                    <p:pic>
                      <p:nvPicPr>
                        <p:cNvPr id="0" name="图片 126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7" y="2621"/>
                          <a:ext cx="226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5467" name="Line 17"/>
            <p:cNvSpPr>
              <a:spLocks noChangeShapeType="1"/>
            </p:cNvSpPr>
            <p:nvPr/>
          </p:nvSpPr>
          <p:spPr bwMode="auto">
            <a:xfrm>
              <a:off x="3152" y="3428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5468" name="Text Box 18"/>
            <p:cNvSpPr txBox="1">
              <a:spLocks noChangeArrowheads="1"/>
            </p:cNvSpPr>
            <p:nvPr/>
          </p:nvSpPr>
          <p:spPr bwMode="auto">
            <a:xfrm>
              <a:off x="3248" y="3303"/>
              <a:ext cx="2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</a:rPr>
                <a:t>r</a:t>
              </a:r>
              <a:endParaRPr lang="en-US" altLang="zh-CN" sz="2400" b="1" i="1">
                <a:solidFill>
                  <a:srgbClr val="000000"/>
                </a:solidFill>
              </a:endParaRPr>
            </a:p>
          </p:txBody>
        </p:sp>
        <p:grpSp>
          <p:nvGrpSpPr>
            <p:cNvPr id="145469" name="Group 24"/>
            <p:cNvGrpSpPr/>
            <p:nvPr/>
          </p:nvGrpSpPr>
          <p:grpSpPr bwMode="auto">
            <a:xfrm>
              <a:off x="3150" y="2479"/>
              <a:ext cx="1200" cy="1418"/>
              <a:chOff x="3414" y="917"/>
              <a:chExt cx="1200" cy="1418"/>
            </a:xfrm>
          </p:grpSpPr>
          <p:sp>
            <p:nvSpPr>
              <p:cNvPr id="145470" name="Line 25"/>
              <p:cNvSpPr>
                <a:spLocks noChangeShapeType="1"/>
              </p:cNvSpPr>
              <p:nvPr/>
            </p:nvSpPr>
            <p:spPr bwMode="auto">
              <a:xfrm>
                <a:off x="3414" y="1157"/>
                <a:ext cx="0" cy="1104"/>
              </a:xfrm>
              <a:prstGeom prst="line">
                <a:avLst/>
              </a:prstGeom>
              <a:noFill/>
              <a:ln w="76200">
                <a:solidFill>
                  <a:srgbClr val="CC3300"/>
                </a:solidFill>
                <a:round/>
                <a:headEnd type="stealth" w="med" len="lg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5471" name="Line 26"/>
              <p:cNvSpPr>
                <a:spLocks noChangeShapeType="1"/>
              </p:cNvSpPr>
              <p:nvPr/>
            </p:nvSpPr>
            <p:spPr bwMode="auto">
              <a:xfrm>
                <a:off x="3414" y="1685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5472" name="Line 27"/>
              <p:cNvSpPr>
                <a:spLocks noChangeShapeType="1"/>
              </p:cNvSpPr>
              <p:nvPr/>
            </p:nvSpPr>
            <p:spPr bwMode="auto">
              <a:xfrm>
                <a:off x="3414" y="917"/>
                <a:ext cx="0" cy="336"/>
              </a:xfrm>
              <a:prstGeom prst="line">
                <a:avLst/>
              </a:prstGeom>
              <a:noFill/>
              <a:ln w="76200">
                <a:solidFill>
                  <a:srgbClr val="CC3300"/>
                </a:solidFill>
                <a:rou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145473" name="Object 28"/>
              <p:cNvGraphicFramePr>
                <a:graphicFrameLocks noChangeAspect="1"/>
              </p:cNvGraphicFramePr>
              <p:nvPr/>
            </p:nvGraphicFramePr>
            <p:xfrm>
              <a:off x="3474" y="1445"/>
              <a:ext cx="189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78" name="公式" r:id="rId8" imgW="127000" imgH="139700" progId="Equation.3">
                      <p:embed/>
                    </p:oleObj>
                  </mc:Choice>
                  <mc:Fallback>
                    <p:oleObj name="公式" r:id="rId8" imgW="127000" imgH="139700" progId="Equation.3">
                      <p:embed/>
                      <p:pic>
                        <p:nvPicPr>
                          <p:cNvPr id="0" name="图片 126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74" y="1445"/>
                            <a:ext cx="189" cy="2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5474" name="Object 29"/>
              <p:cNvGraphicFramePr>
                <a:graphicFrameLocks noChangeAspect="1"/>
              </p:cNvGraphicFramePr>
              <p:nvPr/>
            </p:nvGraphicFramePr>
            <p:xfrm>
              <a:off x="3858" y="2069"/>
              <a:ext cx="189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79" name="公式" r:id="rId9" imgW="127000" imgH="177165" progId="Equation.3">
                      <p:embed/>
                    </p:oleObj>
                  </mc:Choice>
                  <mc:Fallback>
                    <p:oleObj name="公式" r:id="rId9" imgW="127000" imgH="177165" progId="Equation.3">
                      <p:embed/>
                      <p:pic>
                        <p:nvPicPr>
                          <p:cNvPr id="0" name="图片 126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58" y="2069"/>
                            <a:ext cx="189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5475" name="Line 30"/>
              <p:cNvSpPr>
                <a:spLocks noChangeShapeType="1"/>
              </p:cNvSpPr>
              <p:nvPr/>
            </p:nvSpPr>
            <p:spPr bwMode="auto">
              <a:xfrm>
                <a:off x="4434" y="2021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5476" name="Line 31"/>
              <p:cNvSpPr>
                <a:spLocks noChangeShapeType="1"/>
              </p:cNvSpPr>
              <p:nvPr/>
            </p:nvSpPr>
            <p:spPr bwMode="auto">
              <a:xfrm>
                <a:off x="4050" y="2213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5477" name="Line 32"/>
              <p:cNvSpPr>
                <a:spLocks noChangeShapeType="1"/>
              </p:cNvSpPr>
              <p:nvPr/>
            </p:nvSpPr>
            <p:spPr bwMode="auto">
              <a:xfrm>
                <a:off x="3426" y="2213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5478" name="Text Box 33"/>
              <p:cNvSpPr txBox="1">
                <a:spLocks noChangeArrowheads="1"/>
              </p:cNvSpPr>
              <p:nvPr/>
            </p:nvSpPr>
            <p:spPr bwMode="auto">
              <a:xfrm>
                <a:off x="3462" y="974"/>
                <a:ext cx="20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i="1">
                    <a:solidFill>
                      <a:srgbClr val="CC3300"/>
                    </a:solidFill>
                  </a:rPr>
                  <a:t>I</a:t>
                </a:r>
                <a:endParaRPr lang="en-US" altLang="zh-CN" sz="2400" b="1" i="1">
                  <a:solidFill>
                    <a:srgbClr val="CC3300"/>
                  </a:solidFill>
                </a:endParaRPr>
              </a:p>
            </p:txBody>
          </p:sp>
          <p:sp>
            <p:nvSpPr>
              <p:cNvPr id="145479" name="Line 34"/>
              <p:cNvSpPr>
                <a:spLocks noChangeShapeType="1"/>
              </p:cNvSpPr>
              <p:nvPr/>
            </p:nvSpPr>
            <p:spPr bwMode="auto">
              <a:xfrm>
                <a:off x="4422" y="1253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5480" name="Line 35"/>
              <p:cNvSpPr>
                <a:spLocks noChangeShapeType="1"/>
              </p:cNvSpPr>
              <p:nvPr/>
            </p:nvSpPr>
            <p:spPr bwMode="auto">
              <a:xfrm>
                <a:off x="4422" y="2069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5481" name="Line 36"/>
              <p:cNvSpPr>
                <a:spLocks noChangeShapeType="1"/>
              </p:cNvSpPr>
              <p:nvPr/>
            </p:nvSpPr>
            <p:spPr bwMode="auto">
              <a:xfrm flipV="1">
                <a:off x="4518" y="1253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5482" name="Line 37"/>
              <p:cNvSpPr>
                <a:spLocks noChangeShapeType="1"/>
              </p:cNvSpPr>
              <p:nvPr/>
            </p:nvSpPr>
            <p:spPr bwMode="auto">
              <a:xfrm flipV="1">
                <a:off x="4518" y="1781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5483" name="Text Box 38"/>
              <p:cNvSpPr txBox="1">
                <a:spLocks noChangeArrowheads="1"/>
              </p:cNvSpPr>
              <p:nvPr/>
            </p:nvSpPr>
            <p:spPr bwMode="auto">
              <a:xfrm>
                <a:off x="4422" y="1502"/>
                <a:ext cx="17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i="1">
                    <a:solidFill>
                      <a:srgbClr val="000000"/>
                    </a:solidFill>
                  </a:rPr>
                  <a:t>l</a:t>
                </a:r>
                <a:endParaRPr lang="en-US" altLang="zh-CN" sz="2800" b="1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45484" name="Rectangle 39"/>
              <p:cNvSpPr>
                <a:spLocks noChangeArrowheads="1"/>
              </p:cNvSpPr>
              <p:nvPr/>
            </p:nvSpPr>
            <p:spPr bwMode="auto">
              <a:xfrm>
                <a:off x="3701" y="1242"/>
                <a:ext cx="740" cy="49"/>
              </a:xfrm>
              <a:prstGeom prst="rect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485" name="Rectangle 40"/>
              <p:cNvSpPr>
                <a:spLocks noChangeArrowheads="1"/>
              </p:cNvSpPr>
              <p:nvPr/>
            </p:nvSpPr>
            <p:spPr bwMode="auto">
              <a:xfrm>
                <a:off x="3691" y="1253"/>
                <a:ext cx="40" cy="827"/>
              </a:xfrm>
              <a:prstGeom prst="rect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rgbClr val="764700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486" name="Rectangle 41"/>
              <p:cNvSpPr>
                <a:spLocks noChangeArrowheads="1"/>
              </p:cNvSpPr>
              <p:nvPr/>
            </p:nvSpPr>
            <p:spPr bwMode="auto">
              <a:xfrm>
                <a:off x="4403" y="1243"/>
                <a:ext cx="40" cy="827"/>
              </a:xfrm>
              <a:prstGeom prst="rect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rgbClr val="764700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487" name="Rectangle 42"/>
              <p:cNvSpPr>
                <a:spLocks noChangeArrowheads="1"/>
              </p:cNvSpPr>
              <p:nvPr/>
            </p:nvSpPr>
            <p:spPr bwMode="auto">
              <a:xfrm>
                <a:off x="3691" y="2055"/>
                <a:ext cx="757" cy="49"/>
              </a:xfrm>
              <a:prstGeom prst="rect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28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301558" name="Text Box 54"/>
          <p:cNvSpPr txBox="1">
            <a:spLocks noChangeArrowheads="1"/>
          </p:cNvSpPr>
          <p:nvPr/>
        </p:nvSpPr>
        <p:spPr bwMode="auto">
          <a:xfrm>
            <a:off x="7056438" y="2017713"/>
            <a:ext cx="14033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相对磁场运动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301559" name="Text Box 55"/>
          <p:cNvSpPr txBox="1">
            <a:spLocks noChangeArrowheads="1"/>
          </p:cNvSpPr>
          <p:nvPr/>
        </p:nvSpPr>
        <p:spPr bwMode="auto">
          <a:xfrm>
            <a:off x="7180263" y="4602163"/>
            <a:ext cx="10207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</a:rPr>
              <a:t>I = kt</a:t>
            </a:r>
            <a:endParaRPr lang="en-US" altLang="zh-CN" sz="2800" b="1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</a:rPr>
              <a:t>B(t)</a:t>
            </a:r>
            <a:endParaRPr lang="en-US" altLang="zh-CN" sz="2800" b="1">
              <a:solidFill>
                <a:srgbClr val="000000"/>
              </a:solidFill>
            </a:endParaRPr>
          </a:p>
        </p:txBody>
      </p:sp>
      <p:graphicFrame>
        <p:nvGraphicFramePr>
          <p:cNvPr id="39" name="Object 7"/>
          <p:cNvGraphicFramePr>
            <a:graphicFrameLocks noChangeAspect="1"/>
          </p:cNvGraphicFramePr>
          <p:nvPr/>
        </p:nvGraphicFramePr>
        <p:xfrm>
          <a:off x="730250" y="228600"/>
          <a:ext cx="13811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80" name="Equation" r:id="rId10" imgW="876300" imgH="444500" progId="Equation.DSMT4">
                  <p:embed/>
                </p:oleObj>
              </mc:Choice>
              <mc:Fallback>
                <p:oleObj name="Equation" r:id="rId10" imgW="876300" imgH="444500" progId="Equation.DSMT4">
                  <p:embed/>
                  <p:pic>
                    <p:nvPicPr>
                      <p:cNvPr id="0" name="图片 126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228600"/>
                        <a:ext cx="138112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1561" name="Object 57"/>
          <p:cNvGraphicFramePr>
            <a:graphicFrameLocks noChangeAspect="1"/>
          </p:cNvGraphicFramePr>
          <p:nvPr/>
        </p:nvGraphicFramePr>
        <p:xfrm>
          <a:off x="2339975" y="385986"/>
          <a:ext cx="1570038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81" name="公式" r:id="rId12" imgW="1028700" imgH="368300" progId="Equation.3">
                  <p:embed/>
                </p:oleObj>
              </mc:Choice>
              <mc:Fallback>
                <p:oleObj name="公式" r:id="rId12" imgW="1028700" imgH="368300" progId="Equation.3">
                  <p:embed/>
                  <p:pic>
                    <p:nvPicPr>
                      <p:cNvPr id="0" name="图片 126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85986"/>
                        <a:ext cx="1570038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1562" name="Text Box 58"/>
          <p:cNvSpPr txBox="1">
            <a:spLocks noChangeArrowheads="1"/>
          </p:cNvSpPr>
          <p:nvPr/>
        </p:nvSpPr>
        <p:spPr bwMode="auto">
          <a:xfrm>
            <a:off x="7107238" y="3565525"/>
            <a:ext cx="128111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99"/>
                </a:solidFill>
                <a:ea typeface="黑体" panose="02010609060101010101" pitchFamily="2" charset="-122"/>
              </a:rPr>
              <a:t>感生电动势</a:t>
            </a:r>
            <a:endParaRPr lang="zh-CN" altLang="en-US" sz="2800" b="1">
              <a:solidFill>
                <a:srgbClr val="000099"/>
              </a:solidFill>
              <a:ea typeface="黑体" panose="02010609060101010101" pitchFamily="2" charset="-122"/>
            </a:endParaRPr>
          </a:p>
        </p:txBody>
      </p:sp>
      <p:sp>
        <p:nvSpPr>
          <p:cNvPr id="1301563" name="Text Box 59"/>
          <p:cNvSpPr txBox="1">
            <a:spLocks noChangeArrowheads="1"/>
          </p:cNvSpPr>
          <p:nvPr/>
        </p:nvSpPr>
        <p:spPr bwMode="auto">
          <a:xfrm>
            <a:off x="7127875" y="469900"/>
            <a:ext cx="12811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99"/>
                </a:solidFill>
                <a:ea typeface="黑体" panose="02010609060101010101" pitchFamily="2" charset="-122"/>
              </a:rPr>
              <a:t>动生电动势</a:t>
            </a:r>
            <a:endParaRPr lang="zh-CN" altLang="en-US" sz="2800" b="1">
              <a:solidFill>
                <a:srgbClr val="000099"/>
              </a:solidFill>
              <a:ea typeface="黑体" panose="02010609060101010101" pitchFamily="2" charset="-122"/>
            </a:endParaRPr>
          </a:p>
        </p:txBody>
      </p:sp>
      <p:grpSp>
        <p:nvGrpSpPr>
          <p:cNvPr id="1301564" name="Group 60"/>
          <p:cNvGrpSpPr/>
          <p:nvPr/>
        </p:nvGrpSpPr>
        <p:grpSpPr bwMode="auto">
          <a:xfrm>
            <a:off x="1204913" y="1196975"/>
            <a:ext cx="2214562" cy="5327651"/>
            <a:chOff x="759" y="754"/>
            <a:chExt cx="1395" cy="3356"/>
          </a:xfrm>
        </p:grpSpPr>
        <p:sp>
          <p:nvSpPr>
            <p:cNvPr id="145422" name="Arc 61"/>
            <p:cNvSpPr/>
            <p:nvPr/>
          </p:nvSpPr>
          <p:spPr bwMode="auto">
            <a:xfrm flipH="1" flipV="1">
              <a:off x="759" y="1104"/>
              <a:ext cx="1315" cy="1072"/>
            </a:xfrm>
            <a:custGeom>
              <a:avLst/>
              <a:gdLst>
                <a:gd name="T0" fmla="*/ 30 w 43200"/>
                <a:gd name="T1" fmla="*/ 0 h 40013"/>
                <a:gd name="T2" fmla="*/ 9 w 43200"/>
                <a:gd name="T3" fmla="*/ 0 h 40013"/>
                <a:gd name="T4" fmla="*/ 20 w 43200"/>
                <a:gd name="T5" fmla="*/ 13 h 4001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0013" fill="none" extrusionOk="0">
                  <a:moveTo>
                    <a:pt x="32892" y="0"/>
                  </a:moveTo>
                  <a:cubicBezTo>
                    <a:pt x="39296" y="3927"/>
                    <a:pt x="43200" y="10900"/>
                    <a:pt x="43200" y="18413"/>
                  </a:cubicBezTo>
                  <a:cubicBezTo>
                    <a:pt x="43200" y="30342"/>
                    <a:pt x="33529" y="40013"/>
                    <a:pt x="21600" y="40013"/>
                  </a:cubicBezTo>
                  <a:cubicBezTo>
                    <a:pt x="9670" y="40013"/>
                    <a:pt x="0" y="30342"/>
                    <a:pt x="0" y="18413"/>
                  </a:cubicBezTo>
                  <a:cubicBezTo>
                    <a:pt x="-1" y="11196"/>
                    <a:pt x="3603" y="4457"/>
                    <a:pt x="9604" y="449"/>
                  </a:cubicBezTo>
                </a:path>
                <a:path w="43200" h="40013" stroke="0" extrusionOk="0">
                  <a:moveTo>
                    <a:pt x="32892" y="0"/>
                  </a:moveTo>
                  <a:cubicBezTo>
                    <a:pt x="39296" y="3927"/>
                    <a:pt x="43200" y="10900"/>
                    <a:pt x="43200" y="18413"/>
                  </a:cubicBezTo>
                  <a:cubicBezTo>
                    <a:pt x="43200" y="30342"/>
                    <a:pt x="33529" y="40013"/>
                    <a:pt x="21600" y="40013"/>
                  </a:cubicBezTo>
                  <a:cubicBezTo>
                    <a:pt x="9670" y="40013"/>
                    <a:pt x="0" y="30342"/>
                    <a:pt x="0" y="18413"/>
                  </a:cubicBezTo>
                  <a:cubicBezTo>
                    <a:pt x="-1" y="11196"/>
                    <a:pt x="3603" y="4457"/>
                    <a:pt x="9604" y="449"/>
                  </a:cubicBezTo>
                  <a:lnTo>
                    <a:pt x="21600" y="18413"/>
                  </a:lnTo>
                  <a:lnTo>
                    <a:pt x="32892" y="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5423" name="Text Box 62"/>
            <p:cNvSpPr txBox="1">
              <a:spLocks noChangeArrowheads="1"/>
            </p:cNvSpPr>
            <p:nvPr/>
          </p:nvSpPr>
          <p:spPr bwMode="auto">
            <a:xfrm>
              <a:off x="1302" y="2252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FF0000"/>
                  </a:solidFill>
                  <a:sym typeface="Symbol" panose="05050102010706020507" pitchFamily="18" charset="2"/>
                </a:rPr>
                <a:t></a:t>
              </a:r>
              <a:endParaRPr lang="en-US" altLang="zh-CN" sz="2400" b="1">
                <a:solidFill>
                  <a:srgbClr val="FF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145424" name="Line 63"/>
            <p:cNvSpPr>
              <a:spLocks noChangeShapeType="1"/>
            </p:cNvSpPr>
            <p:nvPr/>
          </p:nvSpPr>
          <p:spPr bwMode="auto">
            <a:xfrm flipH="1" flipV="1">
              <a:off x="1167" y="2419"/>
              <a:ext cx="227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145425" name="Group 64"/>
            <p:cNvGrpSpPr/>
            <p:nvPr/>
          </p:nvGrpSpPr>
          <p:grpSpPr bwMode="auto">
            <a:xfrm rot="469423">
              <a:off x="1779" y="1777"/>
              <a:ext cx="250" cy="263"/>
              <a:chOff x="2128" y="1104"/>
              <a:chExt cx="250" cy="263"/>
            </a:xfrm>
          </p:grpSpPr>
          <p:sp>
            <p:nvSpPr>
              <p:cNvPr id="145461" name="Text Box 65"/>
              <p:cNvSpPr txBox="1">
                <a:spLocks noChangeArrowheads="1"/>
              </p:cNvSpPr>
              <p:nvPr/>
            </p:nvSpPr>
            <p:spPr bwMode="auto">
              <a:xfrm rot="-3082589">
                <a:off x="2133" y="1099"/>
                <a:ext cx="23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FF0000"/>
                    </a:solidFill>
                    <a:sym typeface="Symbol" panose="05050102010706020507" pitchFamily="18" charset="2"/>
                  </a:rPr>
                  <a:t></a:t>
                </a:r>
                <a:endParaRPr lang="en-US" altLang="zh-CN" sz="2000" b="1">
                  <a:solidFill>
                    <a:srgbClr val="FF0000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145462" name="Line 66"/>
              <p:cNvSpPr>
                <a:spLocks noChangeShapeType="1"/>
              </p:cNvSpPr>
              <p:nvPr/>
            </p:nvSpPr>
            <p:spPr bwMode="auto">
              <a:xfrm rot="18517411" flipH="1">
                <a:off x="2129" y="1297"/>
                <a:ext cx="125" cy="1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45426" name="Group 67"/>
            <p:cNvGrpSpPr/>
            <p:nvPr/>
          </p:nvGrpSpPr>
          <p:grpSpPr bwMode="auto">
            <a:xfrm>
              <a:off x="872" y="1784"/>
              <a:ext cx="250" cy="254"/>
              <a:chOff x="1511" y="1219"/>
              <a:chExt cx="250" cy="254"/>
            </a:xfrm>
          </p:grpSpPr>
          <p:sp>
            <p:nvSpPr>
              <p:cNvPr id="145459" name="Text Box 68"/>
              <p:cNvSpPr txBox="1">
                <a:spLocks noChangeArrowheads="1"/>
              </p:cNvSpPr>
              <p:nvPr/>
            </p:nvSpPr>
            <p:spPr bwMode="auto">
              <a:xfrm rot="2758261">
                <a:off x="1516" y="1229"/>
                <a:ext cx="23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FF0000"/>
                    </a:solidFill>
                    <a:sym typeface="Symbol" panose="05050102010706020507" pitchFamily="18" charset="2"/>
                  </a:rPr>
                  <a:t></a:t>
                </a:r>
                <a:endParaRPr lang="en-US" altLang="zh-CN" sz="2000" b="1">
                  <a:solidFill>
                    <a:srgbClr val="FF0000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145460" name="Line 69"/>
              <p:cNvSpPr>
                <a:spLocks noChangeShapeType="1"/>
              </p:cNvSpPr>
              <p:nvPr/>
            </p:nvSpPr>
            <p:spPr bwMode="auto">
              <a:xfrm rot="2758261" flipH="1">
                <a:off x="1497" y="1279"/>
                <a:ext cx="132" cy="1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45427" name="Line 70"/>
            <p:cNvSpPr>
              <a:spLocks noChangeShapeType="1"/>
            </p:cNvSpPr>
            <p:nvPr/>
          </p:nvSpPr>
          <p:spPr bwMode="auto">
            <a:xfrm flipH="1">
              <a:off x="1348" y="2176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145428" name="Object 71"/>
            <p:cNvGraphicFramePr>
              <a:graphicFrameLocks noChangeAspect="1"/>
            </p:cNvGraphicFramePr>
            <p:nvPr/>
          </p:nvGraphicFramePr>
          <p:xfrm>
            <a:off x="1348" y="1950"/>
            <a:ext cx="180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82" name="公式" r:id="rId14" imgW="165100" imgH="203200" progId="Equation.3">
                    <p:embed/>
                  </p:oleObj>
                </mc:Choice>
                <mc:Fallback>
                  <p:oleObj name="公式" r:id="rId14" imgW="165100" imgH="203200" progId="Equation.3">
                    <p:embed/>
                    <p:pic>
                      <p:nvPicPr>
                        <p:cNvPr id="0" name="图片 126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8" y="1950"/>
                          <a:ext cx="180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5429" name="Object 72"/>
            <p:cNvGraphicFramePr>
              <a:graphicFrameLocks noChangeAspect="1"/>
            </p:cNvGraphicFramePr>
            <p:nvPr/>
          </p:nvGraphicFramePr>
          <p:xfrm>
            <a:off x="1167" y="2419"/>
            <a:ext cx="24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83" name="公式" r:id="rId16" imgW="241300" imgH="266700" progId="Equation.3">
                    <p:embed/>
                  </p:oleObj>
                </mc:Choice>
                <mc:Fallback>
                  <p:oleObj name="公式" r:id="rId16" imgW="241300" imgH="266700" progId="Equation.3">
                    <p:embed/>
                    <p:pic>
                      <p:nvPicPr>
                        <p:cNvPr id="0" name="图片 126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7" y="2419"/>
                          <a:ext cx="24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5430" name="Line 73"/>
            <p:cNvSpPr>
              <a:spLocks noChangeShapeType="1"/>
            </p:cNvSpPr>
            <p:nvPr/>
          </p:nvSpPr>
          <p:spPr bwMode="auto">
            <a:xfrm flipH="1">
              <a:off x="1485" y="2419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145431" name="Object 74"/>
            <p:cNvGraphicFramePr>
              <a:graphicFrameLocks noChangeAspect="1"/>
            </p:cNvGraphicFramePr>
            <p:nvPr/>
          </p:nvGraphicFramePr>
          <p:xfrm>
            <a:off x="1439" y="2419"/>
            <a:ext cx="209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84" name="公式" r:id="rId18" imgW="190500" imgH="254000" progId="Equation.3">
                    <p:embed/>
                  </p:oleObj>
                </mc:Choice>
                <mc:Fallback>
                  <p:oleObj name="公式" r:id="rId18" imgW="190500" imgH="254000" progId="Equation.3">
                    <p:embed/>
                    <p:pic>
                      <p:nvPicPr>
                        <p:cNvPr id="0" name="图片 126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9" y="2419"/>
                          <a:ext cx="209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5432" name="Text Box 75"/>
            <p:cNvSpPr txBox="1">
              <a:spLocks noChangeArrowheads="1"/>
            </p:cNvSpPr>
            <p:nvPr/>
          </p:nvSpPr>
          <p:spPr bwMode="auto">
            <a:xfrm>
              <a:off x="895" y="2993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</a:rPr>
                <a:t>+</a:t>
              </a:r>
              <a:r>
                <a:rPr lang="en-US" altLang="zh-CN" sz="2400" b="1" i="1">
                  <a:solidFill>
                    <a:srgbClr val="000000"/>
                  </a:solidFill>
                </a:rPr>
                <a:t>Q</a:t>
              </a:r>
              <a:endParaRPr lang="en-US" altLang="zh-CN" sz="2400" b="1" i="1">
                <a:solidFill>
                  <a:srgbClr val="000000"/>
                </a:solidFill>
              </a:endParaRPr>
            </a:p>
          </p:txBody>
        </p:sp>
        <p:sp>
          <p:nvSpPr>
            <p:cNvPr id="145433" name="Text Box 76"/>
            <p:cNvSpPr txBox="1">
              <a:spLocks noChangeArrowheads="1"/>
            </p:cNvSpPr>
            <p:nvPr/>
          </p:nvSpPr>
          <p:spPr bwMode="auto">
            <a:xfrm>
              <a:off x="1530" y="2993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sym typeface="Symbol" panose="05050102010706020507" pitchFamily="18" charset="2"/>
                </a:rPr>
                <a:t></a:t>
              </a:r>
              <a:r>
                <a:rPr lang="en-US" altLang="zh-CN" sz="2400" b="1" i="1">
                  <a:solidFill>
                    <a:srgbClr val="000000"/>
                  </a:solidFill>
                </a:rPr>
                <a:t>Q</a:t>
              </a:r>
              <a:endParaRPr lang="en-US" altLang="zh-CN" sz="2400" b="1" i="1">
                <a:solidFill>
                  <a:srgbClr val="000000"/>
                </a:solidFill>
              </a:endParaRPr>
            </a:p>
          </p:txBody>
        </p:sp>
        <p:grpSp>
          <p:nvGrpSpPr>
            <p:cNvPr id="145434" name="Group 77"/>
            <p:cNvGrpSpPr/>
            <p:nvPr/>
          </p:nvGrpSpPr>
          <p:grpSpPr bwMode="auto">
            <a:xfrm>
              <a:off x="1031" y="1995"/>
              <a:ext cx="188" cy="1043"/>
              <a:chOff x="1474" y="1389"/>
              <a:chExt cx="188" cy="1043"/>
            </a:xfrm>
          </p:grpSpPr>
          <p:sp>
            <p:nvSpPr>
              <p:cNvPr id="145451" name="Rectangle 78"/>
              <p:cNvSpPr>
                <a:spLocks noChangeArrowheads="1"/>
              </p:cNvSpPr>
              <p:nvPr/>
            </p:nvSpPr>
            <p:spPr bwMode="auto">
              <a:xfrm>
                <a:off x="1474" y="1389"/>
                <a:ext cx="136" cy="1043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452" name="Text Box 79"/>
              <p:cNvSpPr txBox="1">
                <a:spLocks noChangeArrowheads="1"/>
              </p:cNvSpPr>
              <p:nvPr/>
            </p:nvSpPr>
            <p:spPr bwMode="auto">
              <a:xfrm>
                <a:off x="1474" y="1389"/>
                <a:ext cx="1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solidFill>
                      <a:srgbClr val="000000"/>
                    </a:solidFill>
                  </a:rPr>
                  <a:t>+</a:t>
                </a:r>
                <a:endParaRPr lang="en-US" altLang="zh-CN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453" name="Text Box 80"/>
              <p:cNvSpPr txBox="1">
                <a:spLocks noChangeArrowheads="1"/>
              </p:cNvSpPr>
              <p:nvPr/>
            </p:nvSpPr>
            <p:spPr bwMode="auto">
              <a:xfrm>
                <a:off x="1474" y="1525"/>
                <a:ext cx="1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solidFill>
                      <a:srgbClr val="000000"/>
                    </a:solidFill>
                  </a:rPr>
                  <a:t>+</a:t>
                </a:r>
                <a:endParaRPr lang="en-US" altLang="zh-CN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454" name="Text Box 81"/>
              <p:cNvSpPr txBox="1">
                <a:spLocks noChangeArrowheads="1"/>
              </p:cNvSpPr>
              <p:nvPr/>
            </p:nvSpPr>
            <p:spPr bwMode="auto">
              <a:xfrm>
                <a:off x="1474" y="1676"/>
                <a:ext cx="1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solidFill>
                      <a:srgbClr val="000000"/>
                    </a:solidFill>
                  </a:rPr>
                  <a:t>+</a:t>
                </a:r>
                <a:endParaRPr lang="en-US" altLang="zh-CN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455" name="Text Box 82"/>
              <p:cNvSpPr txBox="1">
                <a:spLocks noChangeArrowheads="1"/>
              </p:cNvSpPr>
              <p:nvPr/>
            </p:nvSpPr>
            <p:spPr bwMode="auto">
              <a:xfrm>
                <a:off x="1474" y="1812"/>
                <a:ext cx="1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solidFill>
                      <a:srgbClr val="000000"/>
                    </a:solidFill>
                  </a:rPr>
                  <a:t>+</a:t>
                </a:r>
                <a:endParaRPr lang="en-US" altLang="zh-CN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456" name="Text Box 83"/>
              <p:cNvSpPr txBox="1">
                <a:spLocks noChangeArrowheads="1"/>
              </p:cNvSpPr>
              <p:nvPr/>
            </p:nvSpPr>
            <p:spPr bwMode="auto">
              <a:xfrm>
                <a:off x="1474" y="1948"/>
                <a:ext cx="1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solidFill>
                      <a:srgbClr val="000000"/>
                    </a:solidFill>
                  </a:rPr>
                  <a:t>+</a:t>
                </a:r>
                <a:endParaRPr lang="en-US" altLang="zh-CN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457" name="Text Box 84"/>
              <p:cNvSpPr txBox="1">
                <a:spLocks noChangeArrowheads="1"/>
              </p:cNvSpPr>
              <p:nvPr/>
            </p:nvSpPr>
            <p:spPr bwMode="auto">
              <a:xfrm>
                <a:off x="1474" y="2084"/>
                <a:ext cx="1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solidFill>
                      <a:srgbClr val="000000"/>
                    </a:solidFill>
                  </a:rPr>
                  <a:t>+</a:t>
                </a:r>
                <a:endParaRPr lang="en-US" altLang="zh-CN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458" name="Text Box 85"/>
              <p:cNvSpPr txBox="1">
                <a:spLocks noChangeArrowheads="1"/>
              </p:cNvSpPr>
              <p:nvPr/>
            </p:nvSpPr>
            <p:spPr bwMode="auto">
              <a:xfrm>
                <a:off x="1474" y="2220"/>
                <a:ext cx="1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solidFill>
                      <a:srgbClr val="000000"/>
                    </a:solidFill>
                  </a:rPr>
                  <a:t>+</a:t>
                </a:r>
                <a:endParaRPr lang="en-US" altLang="zh-CN" sz="16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45435" name="Group 86"/>
            <p:cNvGrpSpPr/>
            <p:nvPr/>
          </p:nvGrpSpPr>
          <p:grpSpPr bwMode="auto">
            <a:xfrm>
              <a:off x="1621" y="1995"/>
              <a:ext cx="186" cy="1043"/>
              <a:chOff x="2064" y="1389"/>
              <a:chExt cx="186" cy="1043"/>
            </a:xfrm>
          </p:grpSpPr>
          <p:sp>
            <p:nvSpPr>
              <p:cNvPr id="145443" name="Rectangle 87"/>
              <p:cNvSpPr>
                <a:spLocks noChangeArrowheads="1"/>
              </p:cNvSpPr>
              <p:nvPr/>
            </p:nvSpPr>
            <p:spPr bwMode="auto">
              <a:xfrm>
                <a:off x="2103" y="1389"/>
                <a:ext cx="142" cy="1043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444" name="Text Box 88"/>
              <p:cNvSpPr txBox="1">
                <a:spLocks noChangeArrowheads="1"/>
              </p:cNvSpPr>
              <p:nvPr/>
            </p:nvSpPr>
            <p:spPr bwMode="auto">
              <a:xfrm>
                <a:off x="2064" y="1389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solidFill>
                      <a:srgbClr val="000000"/>
                    </a:solidFill>
                    <a:sym typeface="Symbol" panose="05050102010706020507" pitchFamily="18" charset="2"/>
                  </a:rPr>
                  <a:t></a:t>
                </a:r>
                <a:endParaRPr lang="en-US" altLang="zh-CN" sz="1600">
                  <a:solidFill>
                    <a:srgbClr val="000000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145445" name="Text Box 89"/>
              <p:cNvSpPr txBox="1">
                <a:spLocks noChangeArrowheads="1"/>
              </p:cNvSpPr>
              <p:nvPr/>
            </p:nvSpPr>
            <p:spPr bwMode="auto">
              <a:xfrm>
                <a:off x="2064" y="1540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solidFill>
                      <a:srgbClr val="000000"/>
                    </a:solidFill>
                    <a:sym typeface="Symbol" panose="05050102010706020507" pitchFamily="18" charset="2"/>
                  </a:rPr>
                  <a:t></a:t>
                </a:r>
                <a:endParaRPr lang="en-US" altLang="zh-CN" sz="1600">
                  <a:solidFill>
                    <a:srgbClr val="000000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145446" name="Text Box 90"/>
              <p:cNvSpPr txBox="1">
                <a:spLocks noChangeArrowheads="1"/>
              </p:cNvSpPr>
              <p:nvPr/>
            </p:nvSpPr>
            <p:spPr bwMode="auto">
              <a:xfrm>
                <a:off x="2064" y="1676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solidFill>
                      <a:srgbClr val="000000"/>
                    </a:solidFill>
                    <a:sym typeface="Symbol" panose="05050102010706020507" pitchFamily="18" charset="2"/>
                  </a:rPr>
                  <a:t></a:t>
                </a:r>
                <a:endParaRPr lang="en-US" altLang="zh-CN" sz="1600">
                  <a:solidFill>
                    <a:srgbClr val="000000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145447" name="Text Box 91"/>
              <p:cNvSpPr txBox="1">
                <a:spLocks noChangeArrowheads="1"/>
              </p:cNvSpPr>
              <p:nvPr/>
            </p:nvSpPr>
            <p:spPr bwMode="auto">
              <a:xfrm>
                <a:off x="2064" y="1812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solidFill>
                      <a:srgbClr val="000000"/>
                    </a:solidFill>
                    <a:sym typeface="Symbol" panose="05050102010706020507" pitchFamily="18" charset="2"/>
                  </a:rPr>
                  <a:t></a:t>
                </a:r>
                <a:endParaRPr lang="en-US" altLang="zh-CN" sz="1600">
                  <a:solidFill>
                    <a:srgbClr val="000000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145448" name="Text Box 92"/>
              <p:cNvSpPr txBox="1">
                <a:spLocks noChangeArrowheads="1"/>
              </p:cNvSpPr>
              <p:nvPr/>
            </p:nvSpPr>
            <p:spPr bwMode="auto">
              <a:xfrm>
                <a:off x="2064" y="1934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solidFill>
                      <a:srgbClr val="000000"/>
                    </a:solidFill>
                    <a:sym typeface="Symbol" panose="05050102010706020507" pitchFamily="18" charset="2"/>
                  </a:rPr>
                  <a:t></a:t>
                </a:r>
                <a:endParaRPr lang="en-US" altLang="zh-CN" sz="1600">
                  <a:solidFill>
                    <a:srgbClr val="000000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145449" name="Text Box 93"/>
              <p:cNvSpPr txBox="1">
                <a:spLocks noChangeArrowheads="1"/>
              </p:cNvSpPr>
              <p:nvPr/>
            </p:nvSpPr>
            <p:spPr bwMode="auto">
              <a:xfrm>
                <a:off x="2064" y="2069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solidFill>
                      <a:srgbClr val="000000"/>
                    </a:solidFill>
                    <a:sym typeface="Symbol" panose="05050102010706020507" pitchFamily="18" charset="2"/>
                  </a:rPr>
                  <a:t></a:t>
                </a:r>
                <a:endParaRPr lang="en-US" altLang="zh-CN" sz="1600">
                  <a:solidFill>
                    <a:srgbClr val="000000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145450" name="Text Box 94"/>
              <p:cNvSpPr txBox="1">
                <a:spLocks noChangeArrowheads="1"/>
              </p:cNvSpPr>
              <p:nvPr/>
            </p:nvSpPr>
            <p:spPr bwMode="auto">
              <a:xfrm>
                <a:off x="2064" y="2191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solidFill>
                      <a:srgbClr val="000000"/>
                    </a:solidFill>
                    <a:sym typeface="Symbol" panose="05050102010706020507" pitchFamily="18" charset="2"/>
                  </a:rPr>
                  <a:t></a:t>
                </a:r>
                <a:endParaRPr lang="en-US" altLang="zh-CN" sz="1600">
                  <a:solidFill>
                    <a:srgbClr val="000000"/>
                  </a:solidFill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145436" name="Rectangle 95"/>
            <p:cNvSpPr>
              <a:spLocks noChangeArrowheads="1"/>
            </p:cNvSpPr>
            <p:nvPr/>
          </p:nvSpPr>
          <p:spPr bwMode="auto">
            <a:xfrm>
              <a:off x="805" y="2238"/>
              <a:ext cx="1270" cy="1134"/>
            </a:xfrm>
            <a:prstGeom prst="rect">
              <a:avLst/>
            </a:prstGeom>
            <a:noFill/>
            <a:ln w="57150">
              <a:solidFill>
                <a:srgbClr val="000099"/>
              </a:solidFill>
              <a:prstDash val="sysDot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145437" name="Line 96"/>
            <p:cNvSpPr>
              <a:spLocks noChangeShapeType="1"/>
            </p:cNvSpPr>
            <p:nvPr/>
          </p:nvSpPr>
          <p:spPr bwMode="auto">
            <a:xfrm>
              <a:off x="1394" y="1104"/>
              <a:ext cx="9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5438" name="Text Box 97"/>
            <p:cNvSpPr txBox="1">
              <a:spLocks noChangeArrowheads="1"/>
            </p:cNvSpPr>
            <p:nvPr/>
          </p:nvSpPr>
          <p:spPr bwMode="auto">
            <a:xfrm>
              <a:off x="1307" y="1094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</a:rPr>
                <a:t>i</a:t>
              </a:r>
              <a:endParaRPr lang="en-US" altLang="zh-CN" sz="2800" b="1" i="1">
                <a:solidFill>
                  <a:srgbClr val="000000"/>
                </a:solidFill>
              </a:endParaRPr>
            </a:p>
          </p:txBody>
        </p:sp>
        <p:sp>
          <p:nvSpPr>
            <p:cNvPr id="145439" name="Line 98"/>
            <p:cNvSpPr>
              <a:spLocks noChangeShapeType="1"/>
            </p:cNvSpPr>
            <p:nvPr/>
          </p:nvSpPr>
          <p:spPr bwMode="auto">
            <a:xfrm flipH="1" flipV="1">
              <a:off x="1168" y="2459"/>
              <a:ext cx="227" cy="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5440" name="Text Box 99"/>
            <p:cNvSpPr txBox="1">
              <a:spLocks noChangeArrowheads="1"/>
            </p:cNvSpPr>
            <p:nvPr/>
          </p:nvSpPr>
          <p:spPr bwMode="auto">
            <a:xfrm>
              <a:off x="1030" y="3375"/>
              <a:ext cx="11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000000"/>
                  </a:solidFill>
                </a:rPr>
                <a:t>内电路</a:t>
              </a:r>
              <a:endParaRPr lang="zh-CN" altLang="en-US" sz="2800" b="1" dirty="0">
                <a:solidFill>
                  <a:srgbClr val="000000"/>
                </a:solidFill>
              </a:endParaRPr>
            </a:p>
          </p:txBody>
        </p:sp>
        <p:sp>
          <p:nvSpPr>
            <p:cNvPr id="145441" name="Text Box 100"/>
            <p:cNvSpPr txBox="1">
              <a:spLocks noChangeArrowheads="1"/>
            </p:cNvSpPr>
            <p:nvPr/>
          </p:nvSpPr>
          <p:spPr bwMode="auto">
            <a:xfrm>
              <a:off x="1053" y="754"/>
              <a:ext cx="11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olidFill>
                    <a:srgbClr val="000000"/>
                  </a:solidFill>
                </a:rPr>
                <a:t>外电路</a:t>
              </a: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graphicFrame>
          <p:nvGraphicFramePr>
            <p:cNvPr id="145442" name="Object 101"/>
            <p:cNvGraphicFramePr>
              <a:graphicFrameLocks noChangeAspect="1"/>
            </p:cNvGraphicFramePr>
            <p:nvPr/>
          </p:nvGraphicFramePr>
          <p:xfrm>
            <a:off x="952" y="3752"/>
            <a:ext cx="1104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85" name="Equation" r:id="rId20" imgW="1993900" imgH="609600" progId="Equation.DSMT4">
                    <p:embed/>
                  </p:oleObj>
                </mc:Choice>
                <mc:Fallback>
                  <p:oleObj name="Equation" r:id="rId20" imgW="1993900" imgH="609600" progId="Equation.DSMT4">
                    <p:embed/>
                    <p:pic>
                      <p:nvPicPr>
                        <p:cNvPr id="0" name="图片 126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2" y="3752"/>
                          <a:ext cx="1104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01606" name="Line 102"/>
          <p:cNvSpPr>
            <a:spLocks noChangeShapeType="1"/>
          </p:cNvSpPr>
          <p:nvPr/>
        </p:nvSpPr>
        <p:spPr bwMode="auto">
          <a:xfrm>
            <a:off x="6732588" y="1844675"/>
            <a:ext cx="1008062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01607" name="Line 103"/>
          <p:cNvSpPr>
            <a:spLocks noChangeShapeType="1"/>
          </p:cNvSpPr>
          <p:nvPr/>
        </p:nvSpPr>
        <p:spPr bwMode="auto">
          <a:xfrm>
            <a:off x="3492500" y="854298"/>
            <a:ext cx="3952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01608" name="Line 104"/>
          <p:cNvSpPr>
            <a:spLocks noChangeShapeType="1"/>
          </p:cNvSpPr>
          <p:nvPr/>
        </p:nvSpPr>
        <p:spPr bwMode="auto">
          <a:xfrm>
            <a:off x="3131840" y="836712"/>
            <a:ext cx="25241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0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0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0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0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0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0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30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30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30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0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0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1558" grpId="0"/>
      <p:bldP spid="1301559" grpId="0"/>
      <p:bldP spid="1301562" grpId="0"/>
      <p:bldP spid="1301563" grpId="0"/>
      <p:bldP spid="1301606" grpId="0" animBg="1"/>
      <p:bldP spid="1301607" grpId="0" animBg="1"/>
      <p:bldP spid="130160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667" name="Group 68"/>
          <p:cNvGrpSpPr/>
          <p:nvPr/>
        </p:nvGrpSpPr>
        <p:grpSpPr bwMode="auto">
          <a:xfrm>
            <a:off x="6732588" y="2362200"/>
            <a:ext cx="2149475" cy="3946525"/>
            <a:chOff x="621" y="663"/>
            <a:chExt cx="1354" cy="2486"/>
          </a:xfrm>
        </p:grpSpPr>
        <p:grpSp>
          <p:nvGrpSpPr>
            <p:cNvPr id="113692" name="Group 61"/>
            <p:cNvGrpSpPr/>
            <p:nvPr/>
          </p:nvGrpSpPr>
          <p:grpSpPr bwMode="auto">
            <a:xfrm>
              <a:off x="789" y="663"/>
              <a:ext cx="1186" cy="2486"/>
              <a:chOff x="789" y="663"/>
              <a:chExt cx="1186" cy="2486"/>
            </a:xfrm>
          </p:grpSpPr>
          <p:sp>
            <p:nvSpPr>
              <p:cNvPr id="98344" name="AutoShape 40"/>
              <p:cNvSpPr>
                <a:spLocks noChangeArrowheads="1"/>
              </p:cNvSpPr>
              <p:nvPr/>
            </p:nvSpPr>
            <p:spPr bwMode="auto">
              <a:xfrm>
                <a:off x="1107" y="1044"/>
                <a:ext cx="544" cy="1488"/>
              </a:xfrm>
              <a:prstGeom prst="can">
                <a:avLst>
                  <a:gd name="adj" fmla="val 40814"/>
                </a:avLst>
              </a:prstGeom>
              <a:gradFill rotWithShape="0">
                <a:gsLst>
                  <a:gs pos="0">
                    <a:srgbClr val="9933FF"/>
                  </a:gs>
                  <a:gs pos="50000">
                    <a:schemeClr val="bg1"/>
                  </a:gs>
                  <a:gs pos="100000">
                    <a:srgbClr val="9933FF"/>
                  </a:gs>
                </a:gsLst>
                <a:lin ang="0" scaled="1"/>
              </a:gradFill>
              <a:ln w="285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700" name="Line 41"/>
              <p:cNvSpPr>
                <a:spLocks noChangeShapeType="1"/>
              </p:cNvSpPr>
              <p:nvPr/>
            </p:nvSpPr>
            <p:spPr bwMode="auto">
              <a:xfrm flipH="1">
                <a:off x="1383" y="663"/>
                <a:ext cx="0" cy="240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lgDashDot"/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701" name="Oval 43"/>
              <p:cNvSpPr>
                <a:spLocks noChangeArrowheads="1"/>
              </p:cNvSpPr>
              <p:nvPr/>
            </p:nvSpPr>
            <p:spPr bwMode="auto">
              <a:xfrm>
                <a:off x="1107" y="2312"/>
                <a:ext cx="544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702" name="Oval 44"/>
              <p:cNvSpPr>
                <a:spLocks noChangeArrowheads="1"/>
              </p:cNvSpPr>
              <p:nvPr/>
            </p:nvSpPr>
            <p:spPr bwMode="auto">
              <a:xfrm>
                <a:off x="1107" y="1044"/>
                <a:ext cx="544" cy="22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333399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703" name="Oval 42"/>
              <p:cNvSpPr>
                <a:spLocks noChangeArrowheads="1"/>
              </p:cNvSpPr>
              <p:nvPr/>
            </p:nvSpPr>
            <p:spPr bwMode="auto">
              <a:xfrm>
                <a:off x="793" y="2205"/>
                <a:ext cx="1179" cy="4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704" name="AutoShape 45"/>
              <p:cNvSpPr>
                <a:spLocks noChangeArrowheads="1"/>
              </p:cNvSpPr>
              <p:nvPr/>
            </p:nvSpPr>
            <p:spPr bwMode="auto">
              <a:xfrm>
                <a:off x="789" y="931"/>
                <a:ext cx="1186" cy="1728"/>
              </a:xfrm>
              <a:prstGeom prst="can">
                <a:avLst>
                  <a:gd name="adj" fmla="val 38766"/>
                </a:avLst>
              </a:prstGeom>
              <a:solidFill>
                <a:srgbClr val="99CCFF">
                  <a:alpha val="50195"/>
                </a:srgbClr>
              </a:solidFill>
              <a:ln w="19050">
                <a:solidFill>
                  <a:srgbClr val="0000FF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113705" name="Object 46"/>
              <p:cNvGraphicFramePr>
                <a:graphicFrameLocks noChangeAspect="1"/>
              </p:cNvGraphicFramePr>
              <p:nvPr/>
            </p:nvGraphicFramePr>
            <p:xfrm>
              <a:off x="1111" y="2705"/>
              <a:ext cx="224" cy="2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28" name="Equation" r:id="rId1" imgW="177800" imgH="215900" progId="Equation.3">
                      <p:embed/>
                    </p:oleObj>
                  </mc:Choice>
                  <mc:Fallback>
                    <p:oleObj name="Equation" r:id="rId1" imgW="177800" imgH="215900" progId="Equation.3">
                      <p:embed/>
                      <p:pic>
                        <p:nvPicPr>
                          <p:cNvPr id="0" name="图片 513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11" y="2705"/>
                            <a:ext cx="224" cy="2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3706" name="Object 47"/>
              <p:cNvGraphicFramePr>
                <a:graphicFrameLocks noChangeAspect="1"/>
              </p:cNvGraphicFramePr>
              <p:nvPr/>
            </p:nvGraphicFramePr>
            <p:xfrm>
              <a:off x="975" y="2886"/>
              <a:ext cx="250" cy="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29" name="Equation" r:id="rId3" imgW="203200" imgH="215900" progId="Equation.3">
                      <p:embed/>
                    </p:oleObj>
                  </mc:Choice>
                  <mc:Fallback>
                    <p:oleObj name="Equation" r:id="rId3" imgW="203200" imgH="215900" progId="Equation.3">
                      <p:embed/>
                      <p:pic>
                        <p:nvPicPr>
                          <p:cNvPr id="0" name="图片 513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75" y="2886"/>
                            <a:ext cx="250" cy="2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3707" name="Oval 50"/>
              <p:cNvSpPr>
                <a:spLocks noChangeArrowheads="1"/>
              </p:cNvSpPr>
              <p:nvPr/>
            </p:nvSpPr>
            <p:spPr bwMode="auto">
              <a:xfrm>
                <a:off x="1107" y="1043"/>
                <a:ext cx="544" cy="226"/>
              </a:xfrm>
              <a:prstGeom prst="ellipse">
                <a:avLst/>
              </a:prstGeom>
              <a:solidFill>
                <a:srgbClr val="CCFFFF"/>
              </a:solidFill>
              <a:ln w="28575">
                <a:solidFill>
                  <a:srgbClr val="CC99FF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708" name="Line 53"/>
              <p:cNvSpPr>
                <a:spLocks noChangeShapeType="1"/>
              </p:cNvSpPr>
              <p:nvPr/>
            </p:nvSpPr>
            <p:spPr bwMode="auto">
              <a:xfrm flipH="1">
                <a:off x="1383" y="718"/>
                <a:ext cx="0" cy="43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lgDashDot"/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709" name="Line 55"/>
              <p:cNvSpPr>
                <a:spLocks noChangeShapeType="1"/>
              </p:cNvSpPr>
              <p:nvPr/>
            </p:nvSpPr>
            <p:spPr bwMode="auto">
              <a:xfrm>
                <a:off x="793" y="2614"/>
                <a:ext cx="0" cy="4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710" name="Line 56"/>
              <p:cNvSpPr>
                <a:spLocks noChangeShapeType="1"/>
              </p:cNvSpPr>
              <p:nvPr/>
            </p:nvSpPr>
            <p:spPr bwMode="auto">
              <a:xfrm>
                <a:off x="1093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711" name="Line 57"/>
              <p:cNvSpPr>
                <a:spLocks noChangeShapeType="1"/>
              </p:cNvSpPr>
              <p:nvPr/>
            </p:nvSpPr>
            <p:spPr bwMode="auto">
              <a:xfrm>
                <a:off x="1102" y="2723"/>
                <a:ext cx="28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712" name="Line 58"/>
              <p:cNvSpPr>
                <a:spLocks noChangeShapeType="1"/>
              </p:cNvSpPr>
              <p:nvPr/>
            </p:nvSpPr>
            <p:spPr bwMode="auto">
              <a:xfrm>
                <a:off x="1202" y="3022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713" name="Line 59"/>
              <p:cNvSpPr>
                <a:spLocks noChangeShapeType="1"/>
              </p:cNvSpPr>
              <p:nvPr/>
            </p:nvSpPr>
            <p:spPr bwMode="auto">
              <a:xfrm flipH="1">
                <a:off x="793" y="3022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113714" name="Object 60"/>
              <p:cNvGraphicFramePr>
                <a:graphicFrameLocks noChangeAspect="1"/>
              </p:cNvGraphicFramePr>
              <p:nvPr/>
            </p:nvGraphicFramePr>
            <p:xfrm>
              <a:off x="793" y="1344"/>
              <a:ext cx="362" cy="3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30" name="公式" r:id="rId5" imgW="228600" imgH="228600" progId="Equation.3">
                      <p:embed/>
                    </p:oleObj>
                  </mc:Choice>
                  <mc:Fallback>
                    <p:oleObj name="公式" r:id="rId5" imgW="228600" imgH="228600" progId="Equation.3">
                      <p:embed/>
                      <p:pic>
                        <p:nvPicPr>
                          <p:cNvPr id="0" name="图片 513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93" y="1344"/>
                            <a:ext cx="362" cy="3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3715" name="Object 16"/>
              <p:cNvGraphicFramePr>
                <a:graphicFrameLocks noChangeAspect="1"/>
              </p:cNvGraphicFramePr>
              <p:nvPr/>
            </p:nvGraphicFramePr>
            <p:xfrm>
              <a:off x="1093" y="972"/>
              <a:ext cx="342" cy="3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31" name="公式" r:id="rId7" imgW="215900" imgH="228600" progId="Equation.3">
                      <p:embed/>
                    </p:oleObj>
                  </mc:Choice>
                  <mc:Fallback>
                    <p:oleObj name="公式" r:id="rId7" imgW="215900" imgH="228600" progId="Equation.3">
                      <p:embed/>
                      <p:pic>
                        <p:nvPicPr>
                          <p:cNvPr id="0" name="图片 513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93" y="972"/>
                            <a:ext cx="342" cy="3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3693" name="Group 62"/>
            <p:cNvGrpSpPr/>
            <p:nvPr/>
          </p:nvGrpSpPr>
          <p:grpSpPr bwMode="auto">
            <a:xfrm>
              <a:off x="1156" y="1752"/>
              <a:ext cx="160" cy="360"/>
              <a:chOff x="1015" y="3147"/>
              <a:chExt cx="160" cy="360"/>
            </a:xfrm>
          </p:grpSpPr>
          <p:graphicFrame>
            <p:nvGraphicFramePr>
              <p:cNvPr id="113697" name="Object 63"/>
              <p:cNvGraphicFramePr>
                <a:graphicFrameLocks noChangeAspect="1"/>
              </p:cNvGraphicFramePr>
              <p:nvPr/>
            </p:nvGraphicFramePr>
            <p:xfrm>
              <a:off x="1020" y="3203"/>
              <a:ext cx="155" cy="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32" name="公式" r:id="rId9" imgW="114300" imgH="165100" progId="Equation.3">
                      <p:embed/>
                    </p:oleObj>
                  </mc:Choice>
                  <mc:Fallback>
                    <p:oleObj name="公式" r:id="rId9" imgW="114300" imgH="165100" progId="Equation.3">
                      <p:embed/>
                      <p:pic>
                        <p:nvPicPr>
                          <p:cNvPr id="0" name="图片 513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20" y="3203"/>
                            <a:ext cx="155" cy="2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3698" name="Line 64"/>
              <p:cNvSpPr>
                <a:spLocks noChangeShapeType="1"/>
              </p:cNvSpPr>
              <p:nvPr/>
            </p:nvSpPr>
            <p:spPr bwMode="auto">
              <a:xfrm flipV="1">
                <a:off x="1015" y="3147"/>
                <a:ext cx="0" cy="36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3694" name="Group 65"/>
            <p:cNvGrpSpPr/>
            <p:nvPr/>
          </p:nvGrpSpPr>
          <p:grpSpPr bwMode="auto">
            <a:xfrm>
              <a:off x="621" y="1797"/>
              <a:ext cx="163" cy="340"/>
              <a:chOff x="1628" y="2614"/>
              <a:chExt cx="163" cy="317"/>
            </a:xfrm>
          </p:grpSpPr>
          <p:graphicFrame>
            <p:nvGraphicFramePr>
              <p:cNvPr id="113695" name="Object 66"/>
              <p:cNvGraphicFramePr>
                <a:graphicFrameLocks noChangeAspect="1"/>
              </p:cNvGraphicFramePr>
              <p:nvPr/>
            </p:nvGraphicFramePr>
            <p:xfrm>
              <a:off x="1628" y="2632"/>
              <a:ext cx="155" cy="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33" name="公式" r:id="rId11" imgW="114300" imgH="165100" progId="Equation.3">
                      <p:embed/>
                    </p:oleObj>
                  </mc:Choice>
                  <mc:Fallback>
                    <p:oleObj name="公式" r:id="rId11" imgW="114300" imgH="165100" progId="Equation.3">
                      <p:embed/>
                      <p:pic>
                        <p:nvPicPr>
                          <p:cNvPr id="0" name="图片 513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28" y="2632"/>
                            <a:ext cx="155" cy="2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3696" name="Line 67"/>
              <p:cNvSpPr>
                <a:spLocks noChangeShapeType="1"/>
              </p:cNvSpPr>
              <p:nvPr/>
            </p:nvSpPr>
            <p:spPr bwMode="auto">
              <a:xfrm>
                <a:off x="1791" y="2614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98373" name="Group 69"/>
          <p:cNvGrpSpPr/>
          <p:nvPr/>
        </p:nvGrpSpPr>
        <p:grpSpPr bwMode="auto">
          <a:xfrm>
            <a:off x="7078663" y="4162425"/>
            <a:ext cx="1727200" cy="431800"/>
            <a:chOff x="1338" y="1752"/>
            <a:chExt cx="1088" cy="272"/>
          </a:xfrm>
        </p:grpSpPr>
        <p:grpSp>
          <p:nvGrpSpPr>
            <p:cNvPr id="113687" name="Group 70"/>
            <p:cNvGrpSpPr/>
            <p:nvPr/>
          </p:nvGrpSpPr>
          <p:grpSpPr bwMode="auto">
            <a:xfrm>
              <a:off x="1338" y="1752"/>
              <a:ext cx="1088" cy="272"/>
              <a:chOff x="1338" y="1752"/>
              <a:chExt cx="1088" cy="272"/>
            </a:xfrm>
          </p:grpSpPr>
          <p:graphicFrame>
            <p:nvGraphicFramePr>
              <p:cNvPr id="113689" name="Object 71"/>
              <p:cNvGraphicFramePr>
                <a:graphicFrameLocks noChangeAspect="1"/>
              </p:cNvGraphicFramePr>
              <p:nvPr/>
            </p:nvGraphicFramePr>
            <p:xfrm>
              <a:off x="1882" y="1752"/>
              <a:ext cx="181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34" name="公式" r:id="rId13" imgW="101600" imgH="114300" progId="Equation.3">
                      <p:embed/>
                    </p:oleObj>
                  </mc:Choice>
                  <mc:Fallback>
                    <p:oleObj name="公式" r:id="rId13" imgW="101600" imgH="114300" progId="Equation.3">
                      <p:embed/>
                      <p:pic>
                        <p:nvPicPr>
                          <p:cNvPr id="0" name="图片 513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82" y="1752"/>
                            <a:ext cx="181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3690" name="Line 72"/>
              <p:cNvSpPr>
                <a:spLocks noChangeShapeType="1"/>
              </p:cNvSpPr>
              <p:nvPr/>
            </p:nvSpPr>
            <p:spPr bwMode="auto">
              <a:xfrm>
                <a:off x="1882" y="1888"/>
                <a:ext cx="363" cy="91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691" name="Oval 73"/>
              <p:cNvSpPr>
                <a:spLocks noChangeArrowheads="1"/>
              </p:cNvSpPr>
              <p:nvPr/>
            </p:nvSpPr>
            <p:spPr bwMode="auto">
              <a:xfrm>
                <a:off x="1338" y="1752"/>
                <a:ext cx="1088" cy="272"/>
              </a:xfrm>
              <a:prstGeom prst="ellipse">
                <a:avLst/>
              </a:prstGeom>
              <a:noFill/>
              <a:ln w="31750" cap="rnd">
                <a:solidFill>
                  <a:srgbClr val="0000FF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3688" name="Line 74"/>
            <p:cNvSpPr>
              <a:spLocks noChangeShapeType="1"/>
            </p:cNvSpPr>
            <p:nvPr/>
          </p:nvSpPr>
          <p:spPr bwMode="auto">
            <a:xfrm>
              <a:off x="1701" y="2024"/>
              <a:ext cx="136" cy="0"/>
            </a:xfrm>
            <a:prstGeom prst="line">
              <a:avLst/>
            </a:prstGeom>
            <a:noFill/>
            <a:ln w="31750" cap="rnd">
              <a:solidFill>
                <a:srgbClr val="0000FF"/>
              </a:solidFill>
              <a:prstDash val="sysDot"/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98385" name="Group 81"/>
          <p:cNvGrpSpPr/>
          <p:nvPr/>
        </p:nvGrpSpPr>
        <p:grpSpPr bwMode="auto">
          <a:xfrm>
            <a:off x="7581900" y="3571875"/>
            <a:ext cx="720725" cy="303213"/>
            <a:chOff x="1156" y="1425"/>
            <a:chExt cx="454" cy="191"/>
          </a:xfrm>
        </p:grpSpPr>
        <p:graphicFrame>
          <p:nvGraphicFramePr>
            <p:cNvPr id="113683" name="Object 77"/>
            <p:cNvGraphicFramePr>
              <a:graphicFrameLocks noChangeAspect="1"/>
            </p:cNvGraphicFramePr>
            <p:nvPr/>
          </p:nvGraphicFramePr>
          <p:xfrm>
            <a:off x="1429" y="1425"/>
            <a:ext cx="165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35" name="公式" r:id="rId15" imgW="101600" imgH="114300" progId="Equation.3">
                    <p:embed/>
                  </p:oleObj>
                </mc:Choice>
                <mc:Fallback>
                  <p:oleObj name="公式" r:id="rId15" imgW="101600" imgH="114300" progId="Equation.3">
                    <p:embed/>
                    <p:pic>
                      <p:nvPicPr>
                        <p:cNvPr id="0" name="图片 513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1425"/>
                          <a:ext cx="165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684" name="Line 78"/>
            <p:cNvSpPr>
              <a:spLocks noChangeShapeType="1"/>
            </p:cNvSpPr>
            <p:nvPr/>
          </p:nvSpPr>
          <p:spPr bwMode="auto">
            <a:xfrm>
              <a:off x="1383" y="1525"/>
              <a:ext cx="159" cy="57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3685" name="Oval 79"/>
            <p:cNvSpPr>
              <a:spLocks noChangeArrowheads="1"/>
            </p:cNvSpPr>
            <p:nvPr/>
          </p:nvSpPr>
          <p:spPr bwMode="auto">
            <a:xfrm>
              <a:off x="1156" y="1434"/>
              <a:ext cx="454" cy="182"/>
            </a:xfrm>
            <a:prstGeom prst="ellipse">
              <a:avLst/>
            </a:prstGeom>
            <a:noFill/>
            <a:ln w="31750" cap="rnd">
              <a:solidFill>
                <a:srgbClr val="800000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686" name="Line 80"/>
            <p:cNvSpPr>
              <a:spLocks noChangeShapeType="1"/>
            </p:cNvSpPr>
            <p:nvPr/>
          </p:nvSpPr>
          <p:spPr bwMode="auto">
            <a:xfrm>
              <a:off x="1274" y="1606"/>
              <a:ext cx="68" cy="0"/>
            </a:xfrm>
            <a:prstGeom prst="line">
              <a:avLst/>
            </a:prstGeom>
            <a:noFill/>
            <a:ln w="31750" cap="rnd">
              <a:solidFill>
                <a:srgbClr val="800000"/>
              </a:solidFill>
              <a:prstDash val="sysDot"/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98386" name="Text Box 82"/>
          <p:cNvSpPr txBox="1">
            <a:spLocks noChangeArrowheads="1"/>
          </p:cNvSpPr>
          <p:nvPr/>
        </p:nvSpPr>
        <p:spPr bwMode="auto">
          <a:xfrm>
            <a:off x="228600" y="169863"/>
            <a:ext cx="85344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楷体_GB2312"/>
                <a:cs typeface="楷体_GB2312"/>
              </a:rPr>
              <a:t>例</a:t>
            </a:r>
            <a:r>
              <a: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  <a:cs typeface="楷体_GB2312"/>
              </a:rPr>
              <a:t>2</a:t>
            </a:r>
            <a:r>
              <a: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楷体_GB2312"/>
                <a:cs typeface="楷体_GB2312"/>
              </a:rPr>
              <a:t>.</a:t>
            </a:r>
            <a:r>
              <a:rPr kumimoji="1" lang="zh-CN" altLang="en-US" sz="28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  <a:sym typeface="Symbol" panose="05050102010706020507" pitchFamily="18" charset="2"/>
              </a:rPr>
              <a:t>半径为</a:t>
            </a:r>
            <a:r>
              <a:rPr kumimoji="1" lang="en-US" altLang="en-US" sz="2800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1" lang="en-US" altLang="en-US" sz="2800" b="1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zh-CN" altLang="en-US" sz="28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无限长载流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kumimoji="1" lang="zh-CN" altLang="en-US" sz="28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磁介质圆柱体，其磁导为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3200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kumimoji="1" lang="en-US" altLang="zh-CN" sz="3200" b="1" i="1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1，</a:t>
            </a:r>
            <a:r>
              <a:rPr kumimoji="1" lang="zh-CN" altLang="en-US" sz="28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  <a:sym typeface="Symbol" panose="05050102010706020507" pitchFamily="18" charset="2"/>
              </a:rPr>
              <a:t>外面有半径为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en-US" sz="2800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1" lang="en-US" altLang="en-US" sz="2800" b="1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zh-CN" altLang="en-US" sz="28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  <a:sym typeface="Symbol" panose="05050102010706020507" pitchFamily="18" charset="2"/>
              </a:rPr>
              <a:t>的无限长同轴圆柱面，该面也通有电流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en-US" sz="2800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zh-CN" altLang="en-US" sz="28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  <a:sym typeface="Symbol" panose="05050102010706020507" pitchFamily="18" charset="2"/>
              </a:rPr>
              <a:t>两者间有磁介质</a:t>
            </a:r>
            <a:r>
              <a:rPr kumimoji="1" lang="zh-CN" altLang="en-US" sz="3200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kumimoji="1" lang="en-US" altLang="zh-CN" sz="3200" b="1" i="1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zh-CN" altLang="zh-CN" sz="28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  <a:sym typeface="Symbol" panose="05050102010706020507" pitchFamily="18" charset="2"/>
              </a:rPr>
              <a:t>圆柱面</a:t>
            </a:r>
            <a:r>
              <a:rPr kumimoji="1" lang="zh-CN" altLang="en-US" sz="28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  <a:sym typeface="Symbol" panose="05050102010706020507" pitchFamily="18" charset="2"/>
              </a:rPr>
              <a:t>外为真空，且</a:t>
            </a:r>
            <a:r>
              <a:rPr kumimoji="1" lang="zh-CN" altLang="en-US" sz="3200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kumimoji="1" lang="en-US" altLang="zh-CN" sz="3200" b="1" i="1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kumimoji="1" lang="zh-CN" altLang="en-US" sz="3200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kumimoji="1" lang="en-US" altLang="zh-CN" sz="3200" b="1" i="1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&gt;1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zh-CN" altLang="en-US" sz="28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  <a:sym typeface="Symbol" panose="05050102010706020507" pitchFamily="18" charset="2"/>
              </a:rPr>
              <a:t>求</a:t>
            </a:r>
            <a:r>
              <a:rPr kumimoji="1" lang="en-US" altLang="en-US" sz="2800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zh-CN" altLang="en-US" sz="28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  <a:sym typeface="Symbol" panose="05050102010706020507" pitchFamily="18" charset="2"/>
              </a:rPr>
              <a:t>和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en-US" sz="2800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kumimoji="1" lang="zh-CN" altLang="en-US" sz="28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  <a:sym typeface="Symbol" panose="05050102010706020507" pitchFamily="18" charset="2"/>
              </a:rPr>
              <a:t>的分布，在</a:t>
            </a:r>
            <a:r>
              <a:rPr kumimoji="1" lang="en-US" altLang="en-US" sz="2800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1" lang="en-US" altLang="en-US" sz="2800" b="1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zh-CN" altLang="en-US" sz="28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  <a:sym typeface="Symbol" panose="05050102010706020507" pitchFamily="18" charset="2"/>
              </a:rPr>
              <a:t>处的磁化电流</a:t>
            </a:r>
            <a:r>
              <a:rPr kumimoji="1" lang="en-US" altLang="en-US" sz="2800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'</a:t>
            </a:r>
            <a:r>
              <a:rPr kumimoji="1" lang="en-US" altLang="en-US" sz="28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?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98387" name="Text Box 83"/>
          <p:cNvSpPr txBox="1">
            <a:spLocks noChangeArrowheads="1"/>
          </p:cNvSpPr>
          <p:nvPr/>
        </p:nvSpPr>
        <p:spPr bwMode="auto">
          <a:xfrm>
            <a:off x="179388" y="2276475"/>
            <a:ext cx="16573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楷体_GB2312"/>
                <a:cs typeface="楷体_GB2312"/>
              </a:rPr>
              <a:t>解：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98388" name="Text Box 84"/>
          <p:cNvSpPr txBox="1">
            <a:spLocks noChangeArrowheads="1"/>
          </p:cNvSpPr>
          <p:nvPr/>
        </p:nvSpPr>
        <p:spPr bwMode="auto">
          <a:xfrm>
            <a:off x="827088" y="2276475"/>
            <a:ext cx="5899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问题有轴对称性，取圆形安培回路：</a:t>
            </a:r>
            <a:endParaRPr kumimoji="1" lang="zh-CN" altLang="en-US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98389" name="Object 85"/>
          <p:cNvGraphicFramePr>
            <a:graphicFrameLocks noChangeAspect="1"/>
          </p:cNvGraphicFramePr>
          <p:nvPr/>
        </p:nvGraphicFramePr>
        <p:xfrm>
          <a:off x="397619" y="3068638"/>
          <a:ext cx="8620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6" name="公式" r:id="rId17" imgW="444500" imgH="241300" progId="Equation.3">
                  <p:embed/>
                </p:oleObj>
              </mc:Choice>
              <mc:Fallback>
                <p:oleObj name="公式" r:id="rId17" imgW="444500" imgH="241300" progId="Equation.3">
                  <p:embed/>
                  <p:pic>
                    <p:nvPicPr>
                      <p:cNvPr id="0" name="图片 513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19" y="3068638"/>
                        <a:ext cx="8620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90" name="Object 86"/>
          <p:cNvGraphicFramePr>
            <a:graphicFrameLocks noChangeAspect="1"/>
          </p:cNvGraphicFramePr>
          <p:nvPr/>
        </p:nvGraphicFramePr>
        <p:xfrm>
          <a:off x="1403350" y="2924175"/>
          <a:ext cx="237648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7" name="公式" r:id="rId19" imgW="1257300" imgH="444500" progId="Equation.3">
                  <p:embed/>
                </p:oleObj>
              </mc:Choice>
              <mc:Fallback>
                <p:oleObj name="公式" r:id="rId19" imgW="1257300" imgH="444500" progId="Equation.3">
                  <p:embed/>
                  <p:pic>
                    <p:nvPicPr>
                      <p:cNvPr id="0" name="图片 513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924175"/>
                        <a:ext cx="2376488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91" name="Object 87"/>
          <p:cNvGraphicFramePr>
            <a:graphicFrameLocks noChangeAspect="1"/>
          </p:cNvGraphicFramePr>
          <p:nvPr/>
        </p:nvGraphicFramePr>
        <p:xfrm>
          <a:off x="3995936" y="2924175"/>
          <a:ext cx="20510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8" name="公式" r:id="rId21" imgW="1028700" imgH="444500" progId="Equation.3">
                  <p:embed/>
                </p:oleObj>
              </mc:Choice>
              <mc:Fallback>
                <p:oleObj name="公式" r:id="rId21" imgW="1028700" imgH="444500" progId="Equation.3">
                  <p:embed/>
                  <p:pic>
                    <p:nvPicPr>
                      <p:cNvPr id="0" name="图片 513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2924175"/>
                        <a:ext cx="20510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92" name="Object 88"/>
          <p:cNvGraphicFramePr>
            <a:graphicFrameLocks noChangeAspect="1"/>
          </p:cNvGraphicFramePr>
          <p:nvPr/>
        </p:nvGraphicFramePr>
        <p:xfrm>
          <a:off x="3976662" y="3861048"/>
          <a:ext cx="239553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9" name="公式" r:id="rId23" imgW="1079500" imgH="495300" progId="Equation.3">
                  <p:embed/>
                </p:oleObj>
              </mc:Choice>
              <mc:Fallback>
                <p:oleObj name="公式" r:id="rId23" imgW="1079500" imgH="495300" progId="Equation.3">
                  <p:embed/>
                  <p:pic>
                    <p:nvPicPr>
                      <p:cNvPr id="0" name="图片 513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662" y="3861048"/>
                        <a:ext cx="2395538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93" name="Object 89"/>
          <p:cNvGraphicFramePr>
            <a:graphicFrameLocks noChangeAspect="1"/>
          </p:cNvGraphicFramePr>
          <p:nvPr/>
        </p:nvGraphicFramePr>
        <p:xfrm>
          <a:off x="276201" y="5084763"/>
          <a:ext cx="14874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0" name="公式" r:id="rId25" imgW="800100" imgH="241300" progId="Equation.3">
                  <p:embed/>
                </p:oleObj>
              </mc:Choice>
              <mc:Fallback>
                <p:oleObj name="公式" r:id="rId25" imgW="800100" imgH="241300" progId="Equation.3">
                  <p:embed/>
                  <p:pic>
                    <p:nvPicPr>
                      <p:cNvPr id="0" name="图片 513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01" y="5084763"/>
                        <a:ext cx="148748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94" name="Object 90"/>
          <p:cNvGraphicFramePr>
            <a:graphicFrameLocks noChangeAspect="1"/>
          </p:cNvGraphicFramePr>
          <p:nvPr/>
        </p:nvGraphicFramePr>
        <p:xfrm>
          <a:off x="1979613" y="4941888"/>
          <a:ext cx="1541462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1" name="公式" r:id="rId27" imgW="723900" imgH="393700" progId="Equation.3">
                  <p:embed/>
                </p:oleObj>
              </mc:Choice>
              <mc:Fallback>
                <p:oleObj name="公式" r:id="rId27" imgW="723900" imgH="393700" progId="Equation.3">
                  <p:embed/>
                  <p:pic>
                    <p:nvPicPr>
                      <p:cNvPr id="0" name="图片 513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941888"/>
                        <a:ext cx="1541462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95" name="Object 91"/>
          <p:cNvGraphicFramePr>
            <a:graphicFrameLocks noChangeAspect="1"/>
          </p:cNvGraphicFramePr>
          <p:nvPr/>
        </p:nvGraphicFramePr>
        <p:xfrm>
          <a:off x="3973810" y="4868863"/>
          <a:ext cx="20383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2" name="公式" r:id="rId29" imgW="914400" imgH="444500" progId="Equation.3">
                  <p:embed/>
                </p:oleObj>
              </mc:Choice>
              <mc:Fallback>
                <p:oleObj name="公式" r:id="rId29" imgW="914400" imgH="444500" progId="Equation.3">
                  <p:embed/>
                  <p:pic>
                    <p:nvPicPr>
                      <p:cNvPr id="0" name="图片 513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3810" y="4868863"/>
                        <a:ext cx="20383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96" name="Object 92"/>
          <p:cNvGraphicFramePr>
            <a:graphicFrameLocks noChangeAspect="1"/>
          </p:cNvGraphicFramePr>
          <p:nvPr/>
        </p:nvGraphicFramePr>
        <p:xfrm>
          <a:off x="369045" y="5948511"/>
          <a:ext cx="8905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3" name="公式" r:id="rId31" imgW="457200" imgH="241300" progId="Equation.3">
                  <p:embed/>
                </p:oleObj>
              </mc:Choice>
              <mc:Fallback>
                <p:oleObj name="公式" r:id="rId31" imgW="457200" imgH="241300" progId="Equation.3">
                  <p:embed/>
                  <p:pic>
                    <p:nvPicPr>
                      <p:cNvPr id="0" name="图片 513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045" y="5948511"/>
                        <a:ext cx="89058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97" name="Object 93"/>
          <p:cNvGraphicFramePr>
            <a:graphicFrameLocks noChangeAspect="1"/>
          </p:cNvGraphicFramePr>
          <p:nvPr/>
        </p:nvGraphicFramePr>
        <p:xfrm>
          <a:off x="1979712" y="5949950"/>
          <a:ext cx="110331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4" name="公式" r:id="rId33" imgW="508000" imgH="254000" progId="Equation.3">
                  <p:embed/>
                </p:oleObj>
              </mc:Choice>
              <mc:Fallback>
                <p:oleObj name="公式" r:id="rId33" imgW="508000" imgH="254000" progId="Equation.3">
                  <p:embed/>
                  <p:pic>
                    <p:nvPicPr>
                      <p:cNvPr id="0" name="图片 513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5949950"/>
                        <a:ext cx="1103313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98" name="Object 94"/>
          <p:cNvGraphicFramePr>
            <a:graphicFrameLocks noChangeAspect="1"/>
          </p:cNvGraphicFramePr>
          <p:nvPr/>
        </p:nvGraphicFramePr>
        <p:xfrm>
          <a:off x="3971156" y="5949950"/>
          <a:ext cx="11049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5" name="公式" r:id="rId35" imgW="469900" imgH="254000" progId="Equation.3">
                  <p:embed/>
                </p:oleObj>
              </mc:Choice>
              <mc:Fallback>
                <p:oleObj name="公式" r:id="rId35" imgW="469900" imgH="254000" progId="Equation.3">
                  <p:embed/>
                  <p:pic>
                    <p:nvPicPr>
                      <p:cNvPr id="0" name="图片 513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1156" y="5949950"/>
                        <a:ext cx="11049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2000"/>
                                        <p:tgtEl>
                                          <p:spTgt spid="9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9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9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86" grpId="0" bldLvl="0" animBg="1" autoUpdateAnimBg="0"/>
      <p:bldP spid="98387" grpId="0" bldLvl="0" animBg="1" autoUpdateAnimBg="0"/>
      <p:bldP spid="98388" grpId="0" bldLvl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101" name="Group 37"/>
          <p:cNvGrpSpPr/>
          <p:nvPr/>
        </p:nvGrpSpPr>
        <p:grpSpPr bwMode="auto">
          <a:xfrm>
            <a:off x="5829300" y="2781300"/>
            <a:ext cx="2493963" cy="2493963"/>
            <a:chOff x="3672" y="1752"/>
            <a:chExt cx="1571" cy="1571"/>
          </a:xfrm>
        </p:grpSpPr>
        <p:sp>
          <p:nvSpPr>
            <p:cNvPr id="114718" name="Oval 38"/>
            <p:cNvSpPr>
              <a:spLocks noChangeArrowheads="1"/>
            </p:cNvSpPr>
            <p:nvPr/>
          </p:nvSpPr>
          <p:spPr bwMode="auto">
            <a:xfrm>
              <a:off x="3672" y="1752"/>
              <a:ext cx="1571" cy="1571"/>
            </a:xfrm>
            <a:prstGeom prst="ellipse">
              <a:avLst/>
            </a:prstGeom>
            <a:solidFill>
              <a:srgbClr val="FF99CC">
                <a:alpha val="34901"/>
              </a:srgbClr>
            </a:solidFill>
            <a:ln w="41275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719" name="Oval 39"/>
            <p:cNvSpPr>
              <a:spLocks noChangeArrowheads="1"/>
            </p:cNvSpPr>
            <p:nvPr/>
          </p:nvSpPr>
          <p:spPr bwMode="auto">
            <a:xfrm>
              <a:off x="4020" y="2088"/>
              <a:ext cx="895" cy="895"/>
            </a:xfrm>
            <a:prstGeom prst="ellipse">
              <a:avLst/>
            </a:prstGeom>
            <a:solidFill>
              <a:srgbClr val="CCFFFF">
                <a:alpha val="47058"/>
              </a:srgbClr>
            </a:solidFill>
            <a:ln w="85725">
              <a:solidFill>
                <a:srgbClr val="9933FF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114720" name="Group 40"/>
            <p:cNvGrpSpPr/>
            <p:nvPr/>
          </p:nvGrpSpPr>
          <p:grpSpPr bwMode="auto">
            <a:xfrm>
              <a:off x="3972" y="2136"/>
              <a:ext cx="235" cy="559"/>
              <a:chOff x="3840" y="1488"/>
              <a:chExt cx="235" cy="559"/>
            </a:xfrm>
          </p:grpSpPr>
          <p:sp>
            <p:nvSpPr>
              <p:cNvPr id="114721" name="Oval 41"/>
              <p:cNvSpPr>
                <a:spLocks noChangeArrowheads="1"/>
              </p:cNvSpPr>
              <p:nvPr/>
            </p:nvSpPr>
            <p:spPr bwMode="auto">
              <a:xfrm>
                <a:off x="3948" y="1488"/>
                <a:ext cx="127" cy="127"/>
              </a:xfrm>
              <a:prstGeom prst="ellipse">
                <a:avLst/>
              </a:prstGeom>
              <a:solidFill>
                <a:schemeClr val="folHlink"/>
              </a:solidFill>
              <a:ln w="73025">
                <a:solidFill>
                  <a:srgbClr val="008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722" name="Oval 42"/>
              <p:cNvSpPr>
                <a:spLocks noChangeArrowheads="1"/>
              </p:cNvSpPr>
              <p:nvPr/>
            </p:nvSpPr>
            <p:spPr bwMode="auto">
              <a:xfrm>
                <a:off x="3840" y="1680"/>
                <a:ext cx="127" cy="127"/>
              </a:xfrm>
              <a:prstGeom prst="ellipse">
                <a:avLst/>
              </a:prstGeom>
              <a:solidFill>
                <a:schemeClr val="folHlink"/>
              </a:solidFill>
              <a:ln w="73025">
                <a:solidFill>
                  <a:srgbClr val="008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723" name="Oval 43"/>
              <p:cNvSpPr>
                <a:spLocks noChangeArrowheads="1"/>
              </p:cNvSpPr>
              <p:nvPr/>
            </p:nvSpPr>
            <p:spPr bwMode="auto">
              <a:xfrm>
                <a:off x="3840" y="1920"/>
                <a:ext cx="127" cy="127"/>
              </a:xfrm>
              <a:prstGeom prst="ellipse">
                <a:avLst/>
              </a:prstGeom>
              <a:solidFill>
                <a:schemeClr val="folHlink"/>
              </a:solidFill>
              <a:ln w="73025">
                <a:solidFill>
                  <a:srgbClr val="008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347663" y="190500"/>
            <a:ext cx="5146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求</a:t>
            </a:r>
            <a:r>
              <a:rPr kumimoji="1" lang="en-US" altLang="en-US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en-US" sz="2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界面上的磁化面电流</a:t>
            </a:r>
            <a:endParaRPr kumimoji="1" lang="en-US" altLang="zh-CN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7164388" y="146050"/>
          <a:ext cx="1655762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7" name="公式" r:id="rId1" imgW="952500" imgH="457200" progId="Equation.3">
                  <p:embed/>
                </p:oleObj>
              </mc:Choice>
              <mc:Fallback>
                <p:oleObj name="公式" r:id="rId1" imgW="952500" imgH="457200" progId="Equation.3">
                  <p:embed/>
                  <p:pic>
                    <p:nvPicPr>
                      <p:cNvPr id="0" name="图片 523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146050"/>
                        <a:ext cx="1655762" cy="862013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323528" y="749647"/>
            <a:ext cx="50879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kumimoji="1" lang="en-US" altLang="en-US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r&lt;R</a:t>
            </a:r>
            <a:r>
              <a:rPr kumimoji="1" lang="en-US" altLang="en-US" sz="2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en-US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en-US" sz="2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en-US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&lt;r&lt;R</a:t>
            </a:r>
            <a:r>
              <a:rPr kumimoji="1" lang="en-US" altLang="en-US" sz="2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处磁化强度：</a:t>
            </a:r>
            <a:endParaRPr kumimoji="1" lang="zh-CN" altLang="en-US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88069" name="Object 5"/>
          <p:cNvGraphicFramePr>
            <a:graphicFrameLocks noChangeAspect="1"/>
          </p:cNvGraphicFramePr>
          <p:nvPr/>
        </p:nvGraphicFramePr>
        <p:xfrm>
          <a:off x="467544" y="1382059"/>
          <a:ext cx="3478287" cy="89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8" name="公式" r:id="rId3" imgW="1841500" imgH="495300" progId="Equation.3">
                  <p:embed/>
                </p:oleObj>
              </mc:Choice>
              <mc:Fallback>
                <p:oleObj name="公式" r:id="rId3" imgW="1841500" imgH="495300" progId="Equation.3">
                  <p:embed/>
                  <p:pic>
                    <p:nvPicPr>
                      <p:cNvPr id="0" name="图片 523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382059"/>
                        <a:ext cx="3478287" cy="89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0" name="Object 6"/>
          <p:cNvGraphicFramePr>
            <a:graphicFrameLocks noChangeAspect="1"/>
          </p:cNvGraphicFramePr>
          <p:nvPr/>
        </p:nvGraphicFramePr>
        <p:xfrm>
          <a:off x="539750" y="2276475"/>
          <a:ext cx="3748088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9" name="公式" r:id="rId5" imgW="2146300" imgH="444500" progId="Equation.3">
                  <p:embed/>
                </p:oleObj>
              </mc:Choice>
              <mc:Fallback>
                <p:oleObj name="公式" r:id="rId5" imgW="2146300" imgH="444500" progId="Equation.3">
                  <p:embed/>
                  <p:pic>
                    <p:nvPicPr>
                      <p:cNvPr id="0" name="图片 523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276475"/>
                        <a:ext cx="3748088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5497513" y="1447800"/>
            <a:ext cx="36210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因为磁导率均大于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1，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所以</a:t>
            </a:r>
            <a:r>
              <a:rPr kumimoji="1" lang="en-US" altLang="en-US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方向与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相同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72" name="Text Box 8"/>
          <p:cNvSpPr txBox="1">
            <a:spLocks noChangeArrowheads="1"/>
          </p:cNvSpPr>
          <p:nvPr/>
        </p:nvSpPr>
        <p:spPr bwMode="auto">
          <a:xfrm>
            <a:off x="250825" y="3141663"/>
            <a:ext cx="5113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kumimoji="1" lang="en-US" altLang="en-US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en-US" sz="2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内外侧的磁化电流密度</a:t>
            </a:r>
            <a:endParaRPr kumimoji="1" lang="zh-CN" altLang="en-US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88073" name="Object 9"/>
          <p:cNvGraphicFramePr>
            <a:graphicFrameLocks noChangeAspect="1"/>
          </p:cNvGraphicFramePr>
          <p:nvPr/>
        </p:nvGraphicFramePr>
        <p:xfrm>
          <a:off x="458788" y="3702050"/>
          <a:ext cx="4500562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0" name="公式" r:id="rId7" imgW="2336800" imgH="495300" progId="Equation.3">
                  <p:embed/>
                </p:oleObj>
              </mc:Choice>
              <mc:Fallback>
                <p:oleObj name="公式" r:id="rId7" imgW="2336800" imgH="495300" progId="Equation.3">
                  <p:embed/>
                  <p:pic>
                    <p:nvPicPr>
                      <p:cNvPr id="0" name="图片 523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8" y="3702050"/>
                        <a:ext cx="4500562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4" name="Object 10"/>
          <p:cNvGraphicFramePr>
            <a:graphicFrameLocks noChangeAspect="1"/>
          </p:cNvGraphicFramePr>
          <p:nvPr/>
        </p:nvGraphicFramePr>
        <p:xfrm>
          <a:off x="458788" y="4586288"/>
          <a:ext cx="42926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1" name="公式" r:id="rId9" imgW="2235200" imgH="495300" progId="Equation.3">
                  <p:embed/>
                </p:oleObj>
              </mc:Choice>
              <mc:Fallback>
                <p:oleObj name="公式" r:id="rId9" imgW="2235200" imgH="495300" progId="Equation.3">
                  <p:embed/>
                  <p:pic>
                    <p:nvPicPr>
                      <p:cNvPr id="0" name="图片 523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8" y="4586288"/>
                        <a:ext cx="42926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5" name="Object 11"/>
          <p:cNvGraphicFramePr>
            <a:graphicFrameLocks noChangeAspect="1"/>
          </p:cNvGraphicFramePr>
          <p:nvPr/>
        </p:nvGraphicFramePr>
        <p:xfrm>
          <a:off x="377825" y="5588000"/>
          <a:ext cx="437832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2" name="公式" r:id="rId11" imgW="2222500" imgH="495300" progId="Equation.3">
                  <p:embed/>
                </p:oleObj>
              </mc:Choice>
              <mc:Fallback>
                <p:oleObj name="公式" r:id="rId11" imgW="2222500" imgH="495300" progId="Equation.3">
                  <p:embed/>
                  <p:pic>
                    <p:nvPicPr>
                      <p:cNvPr id="0" name="图片 523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" y="5588000"/>
                        <a:ext cx="4378325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6" name="Text Box 12"/>
          <p:cNvSpPr txBox="1">
            <a:spLocks noChangeArrowheads="1"/>
          </p:cNvSpPr>
          <p:nvPr/>
        </p:nvSpPr>
        <p:spPr bwMode="auto">
          <a:xfrm>
            <a:off x="5364163" y="5589588"/>
            <a:ext cx="2667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与内圆柱传导电流方向相同。</a:t>
            </a:r>
            <a:endParaRPr kumimoji="1" lang="zh-CN" altLang="en-US" sz="2800" b="1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88081" name="Object 17"/>
          <p:cNvGraphicFramePr>
            <a:graphicFrameLocks noChangeAspect="1"/>
          </p:cNvGraphicFramePr>
          <p:nvPr/>
        </p:nvGraphicFramePr>
        <p:xfrm>
          <a:off x="6948488" y="3376613"/>
          <a:ext cx="322262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3" name="公式" r:id="rId13" imgW="114300" imgH="254000" progId="Equation.3">
                  <p:embed/>
                </p:oleObj>
              </mc:Choice>
              <mc:Fallback>
                <p:oleObj name="公式" r:id="rId13" imgW="114300" imgH="254000" progId="Equation.3">
                  <p:embed/>
                  <p:pic>
                    <p:nvPicPr>
                      <p:cNvPr id="0" name="图片 523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3376613"/>
                        <a:ext cx="322262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2" name="Object 18"/>
          <p:cNvGraphicFramePr>
            <a:graphicFrameLocks noChangeAspect="1"/>
          </p:cNvGraphicFramePr>
          <p:nvPr/>
        </p:nvGraphicFramePr>
        <p:xfrm>
          <a:off x="6300788" y="4495800"/>
          <a:ext cx="354012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4" name="公式" r:id="rId15" imgW="139700" imgH="254000" progId="Equation.3">
                  <p:embed/>
                </p:oleObj>
              </mc:Choice>
              <mc:Fallback>
                <p:oleObj name="公式" r:id="rId15" imgW="139700" imgH="254000" progId="Equation.3">
                  <p:embed/>
                  <p:pic>
                    <p:nvPicPr>
                      <p:cNvPr id="0" name="图片 523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4495800"/>
                        <a:ext cx="354012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4" name="Object 20"/>
          <p:cNvGraphicFramePr>
            <a:graphicFrameLocks noChangeAspect="1"/>
          </p:cNvGraphicFramePr>
          <p:nvPr/>
        </p:nvGraphicFramePr>
        <p:xfrm>
          <a:off x="7534275" y="4433888"/>
          <a:ext cx="5080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5" name="Equation" r:id="rId17" imgW="292100" imgH="254000" progId="Equation.3">
                  <p:embed/>
                </p:oleObj>
              </mc:Choice>
              <mc:Fallback>
                <p:oleObj name="Equation" r:id="rId17" imgW="292100" imgH="254000" progId="Equation.3">
                  <p:embed/>
                  <p:pic>
                    <p:nvPicPr>
                      <p:cNvPr id="0" name="图片 523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4275" y="4433888"/>
                        <a:ext cx="5080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92" name="Freeform 28"/>
          <p:cNvSpPr/>
          <p:nvPr/>
        </p:nvSpPr>
        <p:spPr bwMode="auto">
          <a:xfrm flipH="1" flipV="1">
            <a:off x="6934200" y="3176588"/>
            <a:ext cx="533400" cy="304800"/>
          </a:xfrm>
          <a:custGeom>
            <a:avLst/>
            <a:gdLst>
              <a:gd name="T0" fmla="*/ 0 w 252"/>
              <a:gd name="T1" fmla="*/ 0 h 180"/>
              <a:gd name="T2" fmla="*/ 2147483647 w 252"/>
              <a:gd name="T3" fmla="*/ 2147483647 h 1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52" h="180">
                <a:moveTo>
                  <a:pt x="0" y="0"/>
                </a:moveTo>
                <a:lnTo>
                  <a:pt x="252" y="180"/>
                </a:lnTo>
              </a:path>
            </a:pathLst>
          </a:custGeom>
          <a:noFill/>
          <a:ln w="41275">
            <a:solidFill>
              <a:schemeClr val="folHlink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8096" name="Freeform 32"/>
          <p:cNvSpPr/>
          <p:nvPr/>
        </p:nvSpPr>
        <p:spPr bwMode="auto">
          <a:xfrm rot="-451567" flipH="1" flipV="1">
            <a:off x="7448550" y="3090863"/>
            <a:ext cx="327025" cy="384175"/>
          </a:xfrm>
          <a:custGeom>
            <a:avLst/>
            <a:gdLst>
              <a:gd name="T0" fmla="*/ 2147483647 w 206"/>
              <a:gd name="T1" fmla="*/ 0 h 242"/>
              <a:gd name="T2" fmla="*/ 0 w 206"/>
              <a:gd name="T3" fmla="*/ 2147483647 h 24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06" h="242">
                <a:moveTo>
                  <a:pt x="206" y="0"/>
                </a:moveTo>
                <a:lnTo>
                  <a:pt x="0" y="242"/>
                </a:lnTo>
              </a:path>
            </a:pathLst>
          </a:custGeom>
          <a:noFill/>
          <a:ln w="41275">
            <a:solidFill>
              <a:srgbClr val="0000FF"/>
            </a:solidFill>
            <a:round/>
            <a:headEnd type="none" w="med" len="med"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8097" name="Freeform 33"/>
          <p:cNvSpPr/>
          <p:nvPr/>
        </p:nvSpPr>
        <p:spPr bwMode="auto">
          <a:xfrm rot="-451567" flipH="1" flipV="1">
            <a:off x="6877050" y="4281488"/>
            <a:ext cx="152400" cy="460375"/>
          </a:xfrm>
          <a:custGeom>
            <a:avLst/>
            <a:gdLst>
              <a:gd name="T0" fmla="*/ 2147483647 w 206"/>
              <a:gd name="T1" fmla="*/ 0 h 242"/>
              <a:gd name="T2" fmla="*/ 0 w 206"/>
              <a:gd name="T3" fmla="*/ 2147483647 h 24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06" h="242">
                <a:moveTo>
                  <a:pt x="206" y="0"/>
                </a:moveTo>
                <a:lnTo>
                  <a:pt x="0" y="242"/>
                </a:lnTo>
              </a:path>
            </a:pathLst>
          </a:custGeom>
          <a:noFill/>
          <a:ln w="41275">
            <a:solidFill>
              <a:srgbClr val="800000"/>
            </a:solidFill>
            <a:round/>
            <a:headEnd type="none" w="med" len="med"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8098" name="Freeform 34"/>
          <p:cNvSpPr/>
          <p:nvPr/>
        </p:nvSpPr>
        <p:spPr bwMode="auto">
          <a:xfrm>
            <a:off x="6896100" y="4776788"/>
            <a:ext cx="685800" cy="76200"/>
          </a:xfrm>
          <a:custGeom>
            <a:avLst/>
            <a:gdLst>
              <a:gd name="T0" fmla="*/ 0 w 252"/>
              <a:gd name="T1" fmla="*/ 0 h 180"/>
              <a:gd name="T2" fmla="*/ 2147483647 w 252"/>
              <a:gd name="T3" fmla="*/ 2147483647 h 1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52" h="180">
                <a:moveTo>
                  <a:pt x="0" y="0"/>
                </a:moveTo>
                <a:lnTo>
                  <a:pt x="252" y="180"/>
                </a:lnTo>
              </a:path>
            </a:pathLst>
          </a:custGeom>
          <a:noFill/>
          <a:ln w="41275">
            <a:solidFill>
              <a:srgbClr val="0000FF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8099" name="Oval 35"/>
          <p:cNvSpPr>
            <a:spLocks noChangeArrowheads="1"/>
          </p:cNvSpPr>
          <p:nvPr/>
        </p:nvSpPr>
        <p:spPr bwMode="auto">
          <a:xfrm>
            <a:off x="6796088" y="4700588"/>
            <a:ext cx="201612" cy="201612"/>
          </a:xfrm>
          <a:prstGeom prst="ellipse">
            <a:avLst/>
          </a:prstGeom>
          <a:solidFill>
            <a:schemeClr val="tx1"/>
          </a:solidFill>
          <a:ln w="73025">
            <a:solidFill>
              <a:srgbClr val="00CCFF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88100" name="Object 36"/>
          <p:cNvGraphicFramePr>
            <a:graphicFrameLocks noChangeAspect="1"/>
          </p:cNvGraphicFramePr>
          <p:nvPr/>
        </p:nvGraphicFramePr>
        <p:xfrm>
          <a:off x="5292725" y="188913"/>
          <a:ext cx="14668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6" name="公式" r:id="rId19" imgW="800100" imgH="266700" progId="Equation.3">
                  <p:embed/>
                </p:oleObj>
              </mc:Choice>
              <mc:Fallback>
                <p:oleObj name="公式" r:id="rId19" imgW="800100" imgH="266700" progId="Equation.3">
                  <p:embed/>
                  <p:pic>
                    <p:nvPicPr>
                      <p:cNvPr id="0" name="图片 523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188913"/>
                        <a:ext cx="1466850" cy="619125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7843"/>
                        </a:srgbClr>
                      </a:solidFill>
                      <a:ln w="285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09" name="Object 45"/>
          <p:cNvGraphicFramePr>
            <a:graphicFrameLocks noChangeAspect="1"/>
          </p:cNvGraphicFramePr>
          <p:nvPr/>
        </p:nvGraphicFramePr>
        <p:xfrm>
          <a:off x="7653338" y="3049588"/>
          <a:ext cx="5238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7" name="公式" r:id="rId21" imgW="215900" imgH="241300" progId="Equation.3">
                  <p:embed/>
                </p:oleObj>
              </mc:Choice>
              <mc:Fallback>
                <p:oleObj name="公式" r:id="rId21" imgW="215900" imgH="241300" progId="Equation.3">
                  <p:embed/>
                  <p:pic>
                    <p:nvPicPr>
                      <p:cNvPr id="0" name="图片 52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3338" y="3049588"/>
                        <a:ext cx="52387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10" name="Object 46"/>
          <p:cNvGraphicFramePr>
            <a:graphicFrameLocks noChangeAspect="1"/>
          </p:cNvGraphicFramePr>
          <p:nvPr/>
        </p:nvGraphicFramePr>
        <p:xfrm>
          <a:off x="6500813" y="2835275"/>
          <a:ext cx="50006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8" name="公式" r:id="rId23" imgW="266700" imgH="254000" progId="Equation.3">
                  <p:embed/>
                </p:oleObj>
              </mc:Choice>
              <mc:Fallback>
                <p:oleObj name="公式" r:id="rId23" imgW="266700" imgH="254000" progId="Equation.3">
                  <p:embed/>
                  <p:pic>
                    <p:nvPicPr>
                      <p:cNvPr id="0" name="图片 523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0813" y="2835275"/>
                        <a:ext cx="500062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114" name="Group 50"/>
          <p:cNvGrpSpPr/>
          <p:nvPr/>
        </p:nvGrpSpPr>
        <p:grpSpPr bwMode="auto">
          <a:xfrm>
            <a:off x="7254875" y="3262313"/>
            <a:ext cx="609600" cy="519112"/>
            <a:chOff x="2348" y="1877"/>
            <a:chExt cx="384" cy="327"/>
          </a:xfrm>
        </p:grpSpPr>
        <p:sp>
          <p:nvSpPr>
            <p:cNvPr id="114716" name="Oval 51"/>
            <p:cNvSpPr>
              <a:spLocks noChangeArrowheads="1"/>
            </p:cNvSpPr>
            <p:nvPr/>
          </p:nvSpPr>
          <p:spPr bwMode="auto">
            <a:xfrm>
              <a:off x="2384" y="1984"/>
              <a:ext cx="172" cy="172"/>
            </a:xfrm>
            <a:prstGeom prst="ellipse">
              <a:avLst/>
            </a:prstGeom>
            <a:noFill/>
            <a:ln w="34925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717" name="Text Box 52"/>
            <p:cNvSpPr txBox="1">
              <a:spLocks noChangeArrowheads="1"/>
            </p:cNvSpPr>
            <p:nvPr/>
          </p:nvSpPr>
          <p:spPr bwMode="auto">
            <a:xfrm>
              <a:off x="2348" y="1877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88117" name="Object 53"/>
          <p:cNvGraphicFramePr>
            <a:graphicFrameLocks noChangeAspect="1"/>
          </p:cNvGraphicFramePr>
          <p:nvPr/>
        </p:nvGraphicFramePr>
        <p:xfrm>
          <a:off x="6981825" y="4005263"/>
          <a:ext cx="5556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9" name="公式" r:id="rId25" imgW="241300" imgH="241300" progId="Equation.3">
                  <p:embed/>
                </p:oleObj>
              </mc:Choice>
              <mc:Fallback>
                <p:oleObj name="公式" r:id="rId25" imgW="241300" imgH="241300" progId="Equation.3">
                  <p:embed/>
                  <p:pic>
                    <p:nvPicPr>
                      <p:cNvPr id="0" name="图片 523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1825" y="4005263"/>
                        <a:ext cx="55562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8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88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88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88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8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8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4" dur="500"/>
                                        <p:tgtEl>
                                          <p:spTgt spid="8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8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8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8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 bldLvl="0" animBg="1" autoUpdateAnimBg="0"/>
      <p:bldP spid="88068" grpId="0" bldLvl="0" animBg="1" autoUpdateAnimBg="0"/>
      <p:bldP spid="88071" grpId="0" bldLvl="0" animBg="1" autoUpdateAnimBg="0"/>
      <p:bldP spid="88072" grpId="0" bldLvl="0" animBg="1" autoUpdateAnimBg="0"/>
      <p:bldP spid="88076" grpId="0" bldLvl="0" animBg="1" autoUpdateAnimBg="0"/>
      <p:bldP spid="88092" grpId="0" bldLvl="0" animBg="1"/>
      <p:bldP spid="88096" grpId="0" bldLvl="0" animBg="1"/>
      <p:bldP spid="88097" grpId="0" bldLvl="0" animBg="1"/>
      <p:bldP spid="88098" grpId="0" bldLvl="0" animBg="1"/>
      <p:bldP spid="88099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01" name="Text Box 13"/>
          <p:cNvSpPr txBox="1">
            <a:spLocks noChangeArrowheads="1"/>
          </p:cNvSpPr>
          <p:nvPr/>
        </p:nvSpPr>
        <p:spPr bwMode="auto">
          <a:xfrm>
            <a:off x="381000" y="639763"/>
            <a:ext cx="4038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1.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磁化曲线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9102" name="Text Box 14"/>
          <p:cNvSpPr txBox="1">
            <a:spLocks noChangeArrowheads="1"/>
          </p:cNvSpPr>
          <p:nvPr/>
        </p:nvSpPr>
        <p:spPr bwMode="auto">
          <a:xfrm>
            <a:off x="533400" y="1143000"/>
            <a:ext cx="64674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  <a:cs typeface="楷体_GB2312"/>
              </a:rPr>
              <a:t>装置</a:t>
            </a:r>
            <a:r>
              <a:rPr kumimoji="1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  <a:cs typeface="楷体_GB2312"/>
              </a:rPr>
              <a:t>：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环形螺绕环，用铁磁质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         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Fe,Co,Ni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）充满环内空间</a:t>
            </a:r>
            <a:endParaRPr kumimoji="1" lang="zh-CN" altLang="en-US" sz="3200" b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graphicFrame>
        <p:nvGraphicFramePr>
          <p:cNvPr id="89103" name="Object 15"/>
          <p:cNvGraphicFramePr>
            <a:graphicFrameLocks noChangeAspect="1"/>
          </p:cNvGraphicFramePr>
          <p:nvPr/>
        </p:nvGraphicFramePr>
        <p:xfrm>
          <a:off x="4321175" y="2112963"/>
          <a:ext cx="13208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0" name="公式" r:id="rId1" imgW="1320165" imgH="812165" progId="Equation.3">
                  <p:embed/>
                </p:oleObj>
              </mc:Choice>
              <mc:Fallback>
                <p:oleObj name="公式" r:id="rId1" imgW="1320165" imgH="812165" progId="Equation.3">
                  <p:embed/>
                  <p:pic>
                    <p:nvPicPr>
                      <p:cNvPr id="0" name="图片 533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1175" y="2112963"/>
                        <a:ext cx="13208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05" name="Text Box 17"/>
          <p:cNvSpPr txBox="1">
            <a:spLocks noChangeArrowheads="1"/>
          </p:cNvSpPr>
          <p:nvPr/>
        </p:nvSpPr>
        <p:spPr bwMode="auto">
          <a:xfrm>
            <a:off x="609600" y="3048000"/>
            <a:ext cx="419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实验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测量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89111" name="Group 23"/>
          <p:cNvGrpSpPr/>
          <p:nvPr/>
        </p:nvGrpSpPr>
        <p:grpSpPr bwMode="auto">
          <a:xfrm>
            <a:off x="1476375" y="3644900"/>
            <a:ext cx="2940050" cy="900113"/>
            <a:chOff x="576" y="2494"/>
            <a:chExt cx="1852" cy="567"/>
          </a:xfrm>
        </p:grpSpPr>
        <p:graphicFrame>
          <p:nvGraphicFramePr>
            <p:cNvPr id="115777" name="Object 24"/>
            <p:cNvGraphicFramePr>
              <a:graphicFrameLocks noChangeAspect="1"/>
            </p:cNvGraphicFramePr>
            <p:nvPr/>
          </p:nvGraphicFramePr>
          <p:xfrm>
            <a:off x="1068" y="2494"/>
            <a:ext cx="1360" cy="5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21" name="公式" r:id="rId3" imgW="2159000" imgH="901700" progId="Equation.3">
                    <p:embed/>
                  </p:oleObj>
                </mc:Choice>
                <mc:Fallback>
                  <p:oleObj name="公式" r:id="rId3" imgW="2159000" imgH="901700" progId="Equation.3">
                    <p:embed/>
                    <p:pic>
                      <p:nvPicPr>
                        <p:cNvPr id="0" name="图片 533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8" y="2494"/>
                          <a:ext cx="1360" cy="5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778" name="Text Box 25"/>
            <p:cNvSpPr txBox="1">
              <a:spLocks noChangeArrowheads="1"/>
            </p:cNvSpPr>
            <p:nvPr/>
          </p:nvSpPr>
          <p:spPr bwMode="auto">
            <a:xfrm>
              <a:off x="576" y="2601"/>
              <a:ext cx="7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由</a:t>
              </a: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89114" name="Group 26"/>
          <p:cNvGrpSpPr/>
          <p:nvPr/>
        </p:nvGrpSpPr>
        <p:grpSpPr bwMode="auto">
          <a:xfrm>
            <a:off x="1331913" y="5589588"/>
            <a:ext cx="4198937" cy="946150"/>
            <a:chOff x="1104" y="3676"/>
            <a:chExt cx="2645" cy="596"/>
          </a:xfrm>
        </p:grpSpPr>
        <p:sp>
          <p:nvSpPr>
            <p:cNvPr id="115774" name="Text Box 27"/>
            <p:cNvSpPr txBox="1">
              <a:spLocks noChangeArrowheads="1"/>
            </p:cNvSpPr>
            <p:nvPr/>
          </p:nvSpPr>
          <p:spPr bwMode="auto">
            <a:xfrm>
              <a:off x="1104" y="3676"/>
              <a:ext cx="2645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铁磁质的     不是常数，</a:t>
              </a: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它是     的函数</a:t>
              </a: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15775" name="Object 28"/>
            <p:cNvGraphicFramePr>
              <a:graphicFrameLocks noChangeAspect="1"/>
            </p:cNvGraphicFramePr>
            <p:nvPr/>
          </p:nvGraphicFramePr>
          <p:xfrm>
            <a:off x="1857" y="3996"/>
            <a:ext cx="231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22" name="公式" r:id="rId5" imgW="368300" imgH="330200" progId="Equation.3">
                    <p:embed/>
                  </p:oleObj>
                </mc:Choice>
                <mc:Fallback>
                  <p:oleObj name="公式" r:id="rId5" imgW="368300" imgH="330200" progId="Equation.3">
                    <p:embed/>
                    <p:pic>
                      <p:nvPicPr>
                        <p:cNvPr id="0" name="图片 533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7" y="3996"/>
                          <a:ext cx="231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776" name="Object 29"/>
            <p:cNvGraphicFramePr>
              <a:graphicFrameLocks noChangeAspect="1"/>
            </p:cNvGraphicFramePr>
            <p:nvPr/>
          </p:nvGraphicFramePr>
          <p:xfrm>
            <a:off x="2337" y="3683"/>
            <a:ext cx="224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23" name="公式" r:id="rId7" imgW="355600" imgH="419100" progId="Equation.3">
                    <p:embed/>
                  </p:oleObj>
                </mc:Choice>
                <mc:Fallback>
                  <p:oleObj name="公式" r:id="rId7" imgW="355600" imgH="419100" progId="Equation.3">
                    <p:embed/>
                    <p:pic>
                      <p:nvPicPr>
                        <p:cNvPr id="0" name="图片 533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7" y="3683"/>
                          <a:ext cx="224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9118" name="Text Box 30"/>
          <p:cNvSpPr txBox="1">
            <a:spLocks noChangeArrowheads="1"/>
          </p:cNvSpPr>
          <p:nvPr/>
        </p:nvSpPr>
        <p:spPr bwMode="auto">
          <a:xfrm>
            <a:off x="228600" y="152400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四、 铁磁质</a:t>
            </a:r>
            <a:endParaRPr kumimoji="1" lang="zh-CN" altLang="en-US" sz="2800" b="1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89119" name="Text Box 31"/>
          <p:cNvSpPr txBox="1">
            <a:spLocks noChangeArrowheads="1"/>
          </p:cNvSpPr>
          <p:nvPr/>
        </p:nvSpPr>
        <p:spPr bwMode="auto">
          <a:xfrm>
            <a:off x="533400" y="2057400"/>
            <a:ext cx="4724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  <a:cs typeface="楷体_GB2312"/>
              </a:rPr>
              <a:t>原理：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励磁电流为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; </a:t>
            </a:r>
            <a:endParaRPr kumimoji="1"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    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根据安培定理得：</a:t>
            </a:r>
            <a:endParaRPr kumimoji="1" lang="zh-CN" altLang="zh-CN" sz="2800" b="1" i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grpSp>
        <p:nvGrpSpPr>
          <p:cNvPr id="89166" name="Group 78"/>
          <p:cNvGrpSpPr/>
          <p:nvPr/>
        </p:nvGrpSpPr>
        <p:grpSpPr bwMode="auto">
          <a:xfrm>
            <a:off x="6400800" y="307975"/>
            <a:ext cx="2322513" cy="2968625"/>
            <a:chOff x="4032" y="194"/>
            <a:chExt cx="1463" cy="1870"/>
          </a:xfrm>
        </p:grpSpPr>
        <p:sp>
          <p:nvSpPr>
            <p:cNvPr id="115744" name="AutoShape 33"/>
            <p:cNvSpPr>
              <a:spLocks noChangeArrowheads="1"/>
            </p:cNvSpPr>
            <p:nvPr/>
          </p:nvSpPr>
          <p:spPr bwMode="auto">
            <a:xfrm>
              <a:off x="4062" y="624"/>
              <a:ext cx="1392" cy="13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6 w 21600"/>
                <a:gd name="T25" fmla="*/ 3166 h 21600"/>
                <a:gd name="T26" fmla="*/ 18434 w 21600"/>
                <a:gd name="T27" fmla="*/ 18434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14" y="10800"/>
                  </a:moveTo>
                  <a:cubicBezTo>
                    <a:pt x="2514" y="15376"/>
                    <a:pt x="6224" y="19086"/>
                    <a:pt x="10800" y="19086"/>
                  </a:cubicBezTo>
                  <a:cubicBezTo>
                    <a:pt x="15376" y="19086"/>
                    <a:pt x="19086" y="15376"/>
                    <a:pt x="19086" y="10800"/>
                  </a:cubicBezTo>
                  <a:cubicBezTo>
                    <a:pt x="19086" y="6224"/>
                    <a:pt x="15376" y="2514"/>
                    <a:pt x="10800" y="2514"/>
                  </a:cubicBezTo>
                  <a:cubicBezTo>
                    <a:pt x="6224" y="2514"/>
                    <a:pt x="2514" y="6224"/>
                    <a:pt x="2514" y="10800"/>
                  </a:cubicBezTo>
                  <a:close/>
                </a:path>
              </a:pathLst>
            </a:custGeom>
            <a:solidFill>
              <a:srgbClr val="33CCCC">
                <a:alpha val="50195"/>
              </a:srgbClr>
            </a:solidFill>
            <a:ln w="44450">
              <a:solidFill>
                <a:srgbClr val="993366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5745" name="Freeform 34"/>
            <p:cNvSpPr/>
            <p:nvPr/>
          </p:nvSpPr>
          <p:spPr bwMode="auto">
            <a:xfrm>
              <a:off x="4325" y="731"/>
              <a:ext cx="217" cy="185"/>
            </a:xfrm>
            <a:custGeom>
              <a:avLst/>
              <a:gdLst>
                <a:gd name="T0" fmla="*/ 76 w 217"/>
                <a:gd name="T1" fmla="*/ 0 h 185"/>
                <a:gd name="T2" fmla="*/ 20 w 217"/>
                <a:gd name="T3" fmla="*/ 32 h 185"/>
                <a:gd name="T4" fmla="*/ 196 w 217"/>
                <a:gd name="T5" fmla="*/ 160 h 185"/>
                <a:gd name="T6" fmla="*/ 148 w 217"/>
                <a:gd name="T7" fmla="*/ 184 h 18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7" h="185">
                  <a:moveTo>
                    <a:pt x="76" y="0"/>
                  </a:moveTo>
                  <a:cubicBezTo>
                    <a:pt x="67" y="5"/>
                    <a:pt x="0" y="5"/>
                    <a:pt x="20" y="32"/>
                  </a:cubicBezTo>
                  <a:cubicBezTo>
                    <a:pt x="40" y="59"/>
                    <a:pt x="175" y="135"/>
                    <a:pt x="196" y="160"/>
                  </a:cubicBezTo>
                  <a:cubicBezTo>
                    <a:pt x="217" y="185"/>
                    <a:pt x="158" y="179"/>
                    <a:pt x="148" y="184"/>
                  </a:cubicBezTo>
                </a:path>
              </a:pathLst>
            </a:custGeom>
            <a:noFill/>
            <a:ln w="444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5746" name="Freeform 35"/>
            <p:cNvSpPr/>
            <p:nvPr/>
          </p:nvSpPr>
          <p:spPr bwMode="auto">
            <a:xfrm>
              <a:off x="4144" y="899"/>
              <a:ext cx="249" cy="153"/>
            </a:xfrm>
            <a:custGeom>
              <a:avLst/>
              <a:gdLst>
                <a:gd name="T0" fmla="*/ 80 w 249"/>
                <a:gd name="T1" fmla="*/ 1 h 153"/>
                <a:gd name="T2" fmla="*/ 24 w 249"/>
                <a:gd name="T3" fmla="*/ 17 h 153"/>
                <a:gd name="T4" fmla="*/ 224 w 249"/>
                <a:gd name="T5" fmla="*/ 105 h 153"/>
                <a:gd name="T6" fmla="*/ 176 w 249"/>
                <a:gd name="T7" fmla="*/ 153 h 1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9" h="153">
                  <a:moveTo>
                    <a:pt x="80" y="1"/>
                  </a:moveTo>
                  <a:cubicBezTo>
                    <a:pt x="71" y="4"/>
                    <a:pt x="0" y="0"/>
                    <a:pt x="24" y="17"/>
                  </a:cubicBezTo>
                  <a:cubicBezTo>
                    <a:pt x="48" y="34"/>
                    <a:pt x="199" y="82"/>
                    <a:pt x="224" y="105"/>
                  </a:cubicBezTo>
                  <a:cubicBezTo>
                    <a:pt x="249" y="128"/>
                    <a:pt x="186" y="143"/>
                    <a:pt x="176" y="153"/>
                  </a:cubicBezTo>
                </a:path>
              </a:pathLst>
            </a:custGeom>
            <a:noFill/>
            <a:ln w="444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5747" name="Freeform 36"/>
            <p:cNvSpPr/>
            <p:nvPr/>
          </p:nvSpPr>
          <p:spPr bwMode="auto">
            <a:xfrm>
              <a:off x="4049" y="1124"/>
              <a:ext cx="227" cy="160"/>
            </a:xfrm>
            <a:custGeom>
              <a:avLst/>
              <a:gdLst>
                <a:gd name="T0" fmla="*/ 23 w 227"/>
                <a:gd name="T1" fmla="*/ 0 h 160"/>
                <a:gd name="T2" fmla="*/ 23 w 227"/>
                <a:gd name="T3" fmla="*/ 104 h 160"/>
                <a:gd name="T4" fmla="*/ 159 w 227"/>
                <a:gd name="T5" fmla="*/ 70 h 160"/>
                <a:gd name="T6" fmla="*/ 223 w 227"/>
                <a:gd name="T7" fmla="*/ 96 h 160"/>
                <a:gd name="T8" fmla="*/ 183 w 227"/>
                <a:gd name="T9" fmla="*/ 160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7" h="160">
                  <a:moveTo>
                    <a:pt x="23" y="0"/>
                  </a:moveTo>
                  <a:cubicBezTo>
                    <a:pt x="24" y="17"/>
                    <a:pt x="0" y="92"/>
                    <a:pt x="23" y="104"/>
                  </a:cubicBezTo>
                  <a:cubicBezTo>
                    <a:pt x="46" y="116"/>
                    <a:pt x="126" y="71"/>
                    <a:pt x="159" y="70"/>
                  </a:cubicBezTo>
                  <a:cubicBezTo>
                    <a:pt x="192" y="69"/>
                    <a:pt x="219" y="81"/>
                    <a:pt x="223" y="96"/>
                  </a:cubicBezTo>
                  <a:cubicBezTo>
                    <a:pt x="227" y="111"/>
                    <a:pt x="191" y="147"/>
                    <a:pt x="183" y="160"/>
                  </a:cubicBezTo>
                </a:path>
              </a:pathLst>
            </a:custGeom>
            <a:noFill/>
            <a:ln w="444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5748" name="Freeform 37"/>
            <p:cNvSpPr/>
            <p:nvPr/>
          </p:nvSpPr>
          <p:spPr bwMode="auto">
            <a:xfrm>
              <a:off x="4032" y="1426"/>
              <a:ext cx="252" cy="82"/>
            </a:xfrm>
            <a:custGeom>
              <a:avLst/>
              <a:gdLst>
                <a:gd name="T0" fmla="*/ 24 w 252"/>
                <a:gd name="T1" fmla="*/ 2 h 82"/>
                <a:gd name="T2" fmla="*/ 32 w 252"/>
                <a:gd name="T3" fmla="*/ 82 h 82"/>
                <a:gd name="T4" fmla="*/ 216 w 252"/>
                <a:gd name="T5" fmla="*/ 2 h 82"/>
                <a:gd name="T6" fmla="*/ 246 w 252"/>
                <a:gd name="T7" fmla="*/ 73 h 8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2" h="82">
                  <a:moveTo>
                    <a:pt x="24" y="2"/>
                  </a:moveTo>
                  <a:cubicBezTo>
                    <a:pt x="25" y="17"/>
                    <a:pt x="0" y="82"/>
                    <a:pt x="32" y="82"/>
                  </a:cubicBezTo>
                  <a:cubicBezTo>
                    <a:pt x="64" y="82"/>
                    <a:pt x="180" y="4"/>
                    <a:pt x="216" y="2"/>
                  </a:cubicBezTo>
                  <a:cubicBezTo>
                    <a:pt x="252" y="0"/>
                    <a:pt x="240" y="58"/>
                    <a:pt x="246" y="73"/>
                  </a:cubicBezTo>
                </a:path>
              </a:pathLst>
            </a:custGeom>
            <a:noFill/>
            <a:ln w="444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5749" name="Freeform 38"/>
            <p:cNvSpPr/>
            <p:nvPr/>
          </p:nvSpPr>
          <p:spPr bwMode="auto">
            <a:xfrm>
              <a:off x="4136" y="1586"/>
              <a:ext cx="208" cy="147"/>
            </a:xfrm>
            <a:custGeom>
              <a:avLst/>
              <a:gdLst>
                <a:gd name="T0" fmla="*/ 0 w 208"/>
                <a:gd name="T1" fmla="*/ 90 h 147"/>
                <a:gd name="T2" fmla="*/ 98 w 208"/>
                <a:gd name="T3" fmla="*/ 134 h 147"/>
                <a:gd name="T4" fmla="*/ 160 w 208"/>
                <a:gd name="T5" fmla="*/ 10 h 147"/>
                <a:gd name="T6" fmla="*/ 208 w 208"/>
                <a:gd name="T7" fmla="*/ 74 h 14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8" h="147">
                  <a:moveTo>
                    <a:pt x="0" y="90"/>
                  </a:moveTo>
                  <a:cubicBezTo>
                    <a:pt x="16" y="96"/>
                    <a:pt x="71" y="147"/>
                    <a:pt x="98" y="134"/>
                  </a:cubicBezTo>
                  <a:cubicBezTo>
                    <a:pt x="125" y="121"/>
                    <a:pt x="142" y="20"/>
                    <a:pt x="160" y="10"/>
                  </a:cubicBezTo>
                  <a:cubicBezTo>
                    <a:pt x="178" y="0"/>
                    <a:pt x="198" y="61"/>
                    <a:pt x="208" y="74"/>
                  </a:cubicBezTo>
                </a:path>
              </a:pathLst>
            </a:custGeom>
            <a:noFill/>
            <a:ln w="444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5750" name="Freeform 39"/>
            <p:cNvSpPr/>
            <p:nvPr/>
          </p:nvSpPr>
          <p:spPr bwMode="auto">
            <a:xfrm>
              <a:off x="5072" y="1724"/>
              <a:ext cx="163" cy="176"/>
            </a:xfrm>
            <a:custGeom>
              <a:avLst/>
              <a:gdLst>
                <a:gd name="T0" fmla="*/ 64 w 163"/>
                <a:gd name="T1" fmla="*/ 0 h 176"/>
                <a:gd name="T2" fmla="*/ 8 w 163"/>
                <a:gd name="T3" fmla="*/ 24 h 176"/>
                <a:gd name="T4" fmla="*/ 112 w 163"/>
                <a:gd name="T5" fmla="*/ 104 h 176"/>
                <a:gd name="T6" fmla="*/ 160 w 163"/>
                <a:gd name="T7" fmla="*/ 144 h 176"/>
                <a:gd name="T8" fmla="*/ 128 w 163"/>
                <a:gd name="T9" fmla="*/ 176 h 1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3" h="176">
                  <a:moveTo>
                    <a:pt x="64" y="0"/>
                  </a:moveTo>
                  <a:cubicBezTo>
                    <a:pt x="55" y="4"/>
                    <a:pt x="0" y="7"/>
                    <a:pt x="8" y="24"/>
                  </a:cubicBezTo>
                  <a:cubicBezTo>
                    <a:pt x="16" y="41"/>
                    <a:pt x="87" y="84"/>
                    <a:pt x="112" y="104"/>
                  </a:cubicBezTo>
                  <a:cubicBezTo>
                    <a:pt x="137" y="124"/>
                    <a:pt x="157" y="132"/>
                    <a:pt x="160" y="144"/>
                  </a:cubicBezTo>
                  <a:cubicBezTo>
                    <a:pt x="163" y="156"/>
                    <a:pt x="135" y="169"/>
                    <a:pt x="128" y="176"/>
                  </a:cubicBezTo>
                </a:path>
              </a:pathLst>
            </a:custGeom>
            <a:noFill/>
            <a:ln w="444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5751" name="Freeform 40"/>
            <p:cNvSpPr/>
            <p:nvPr/>
          </p:nvSpPr>
          <p:spPr bwMode="auto">
            <a:xfrm>
              <a:off x="5169" y="1580"/>
              <a:ext cx="239" cy="184"/>
            </a:xfrm>
            <a:custGeom>
              <a:avLst/>
              <a:gdLst>
                <a:gd name="T0" fmla="*/ 79 w 239"/>
                <a:gd name="T1" fmla="*/ 0 h 184"/>
                <a:gd name="T2" fmla="*/ 23 w 239"/>
                <a:gd name="T3" fmla="*/ 48 h 184"/>
                <a:gd name="T4" fmla="*/ 215 w 239"/>
                <a:gd name="T5" fmla="*/ 128 h 184"/>
                <a:gd name="T6" fmla="*/ 167 w 239"/>
                <a:gd name="T7" fmla="*/ 184 h 1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184">
                  <a:moveTo>
                    <a:pt x="79" y="0"/>
                  </a:moveTo>
                  <a:cubicBezTo>
                    <a:pt x="70" y="8"/>
                    <a:pt x="0" y="27"/>
                    <a:pt x="23" y="48"/>
                  </a:cubicBezTo>
                  <a:cubicBezTo>
                    <a:pt x="46" y="69"/>
                    <a:pt x="191" y="105"/>
                    <a:pt x="215" y="128"/>
                  </a:cubicBezTo>
                  <a:cubicBezTo>
                    <a:pt x="239" y="151"/>
                    <a:pt x="177" y="172"/>
                    <a:pt x="167" y="184"/>
                  </a:cubicBezTo>
                </a:path>
              </a:pathLst>
            </a:custGeom>
            <a:noFill/>
            <a:ln w="444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5752" name="Freeform 41"/>
            <p:cNvSpPr/>
            <p:nvPr/>
          </p:nvSpPr>
          <p:spPr bwMode="auto">
            <a:xfrm>
              <a:off x="5257" y="1267"/>
              <a:ext cx="238" cy="65"/>
            </a:xfrm>
            <a:custGeom>
              <a:avLst/>
              <a:gdLst>
                <a:gd name="T0" fmla="*/ 23 w 238"/>
                <a:gd name="T1" fmla="*/ 5 h 65"/>
                <a:gd name="T2" fmla="*/ 31 w 238"/>
                <a:gd name="T3" fmla="*/ 57 h 65"/>
                <a:gd name="T4" fmla="*/ 207 w 238"/>
                <a:gd name="T5" fmla="*/ 1 h 65"/>
                <a:gd name="T6" fmla="*/ 215 w 238"/>
                <a:gd name="T7" fmla="*/ 65 h 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8" h="65">
                  <a:moveTo>
                    <a:pt x="23" y="5"/>
                  </a:moveTo>
                  <a:cubicBezTo>
                    <a:pt x="24" y="14"/>
                    <a:pt x="0" y="58"/>
                    <a:pt x="31" y="57"/>
                  </a:cubicBezTo>
                  <a:cubicBezTo>
                    <a:pt x="62" y="56"/>
                    <a:pt x="176" y="0"/>
                    <a:pt x="207" y="1"/>
                  </a:cubicBezTo>
                  <a:cubicBezTo>
                    <a:pt x="238" y="2"/>
                    <a:pt x="213" y="52"/>
                    <a:pt x="215" y="65"/>
                  </a:cubicBezTo>
                </a:path>
              </a:pathLst>
            </a:custGeom>
            <a:noFill/>
            <a:ln w="444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5753" name="Freeform 42"/>
            <p:cNvSpPr/>
            <p:nvPr/>
          </p:nvSpPr>
          <p:spPr bwMode="auto">
            <a:xfrm>
              <a:off x="5031" y="723"/>
              <a:ext cx="144" cy="226"/>
            </a:xfrm>
            <a:custGeom>
              <a:avLst/>
              <a:gdLst>
                <a:gd name="T0" fmla="*/ 0 w 144"/>
                <a:gd name="T1" fmla="*/ 156 h 226"/>
                <a:gd name="T2" fmla="*/ 32 w 144"/>
                <a:gd name="T3" fmla="*/ 200 h 226"/>
                <a:gd name="T4" fmla="*/ 120 w 144"/>
                <a:gd name="T5" fmla="*/ 0 h 226"/>
                <a:gd name="T6" fmla="*/ 144 w 144"/>
                <a:gd name="T7" fmla="*/ 48 h 2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" h="226">
                  <a:moveTo>
                    <a:pt x="0" y="156"/>
                  </a:moveTo>
                  <a:cubicBezTo>
                    <a:pt x="5" y="163"/>
                    <a:pt x="12" y="226"/>
                    <a:pt x="32" y="200"/>
                  </a:cubicBezTo>
                  <a:cubicBezTo>
                    <a:pt x="52" y="174"/>
                    <a:pt x="101" y="25"/>
                    <a:pt x="120" y="0"/>
                  </a:cubicBezTo>
                  <a:cubicBezTo>
                    <a:pt x="144" y="8"/>
                    <a:pt x="131" y="33"/>
                    <a:pt x="144" y="48"/>
                  </a:cubicBezTo>
                </a:path>
              </a:pathLst>
            </a:custGeom>
            <a:noFill/>
            <a:ln w="444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5754" name="Freeform 43"/>
            <p:cNvSpPr/>
            <p:nvPr/>
          </p:nvSpPr>
          <p:spPr bwMode="auto">
            <a:xfrm>
              <a:off x="5117" y="819"/>
              <a:ext cx="195" cy="204"/>
            </a:xfrm>
            <a:custGeom>
              <a:avLst/>
              <a:gdLst>
                <a:gd name="T0" fmla="*/ 3 w 195"/>
                <a:gd name="T1" fmla="*/ 129 h 204"/>
                <a:gd name="T2" fmla="*/ 27 w 195"/>
                <a:gd name="T3" fmla="*/ 185 h 204"/>
                <a:gd name="T4" fmla="*/ 163 w 195"/>
                <a:gd name="T5" fmla="*/ 17 h 204"/>
                <a:gd name="T6" fmla="*/ 195 w 195"/>
                <a:gd name="T7" fmla="*/ 81 h 2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5" h="204">
                  <a:moveTo>
                    <a:pt x="3" y="129"/>
                  </a:moveTo>
                  <a:cubicBezTo>
                    <a:pt x="8" y="140"/>
                    <a:pt x="0" y="204"/>
                    <a:pt x="27" y="185"/>
                  </a:cubicBezTo>
                  <a:cubicBezTo>
                    <a:pt x="54" y="166"/>
                    <a:pt x="135" y="34"/>
                    <a:pt x="163" y="17"/>
                  </a:cubicBezTo>
                  <a:cubicBezTo>
                    <a:pt x="191" y="0"/>
                    <a:pt x="188" y="68"/>
                    <a:pt x="195" y="81"/>
                  </a:cubicBezTo>
                </a:path>
              </a:pathLst>
            </a:custGeom>
            <a:noFill/>
            <a:ln w="444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5755" name="Freeform 44"/>
            <p:cNvSpPr/>
            <p:nvPr/>
          </p:nvSpPr>
          <p:spPr bwMode="auto">
            <a:xfrm>
              <a:off x="5224" y="1012"/>
              <a:ext cx="192" cy="152"/>
            </a:xfrm>
            <a:custGeom>
              <a:avLst/>
              <a:gdLst>
                <a:gd name="T0" fmla="*/ 0 w 192"/>
                <a:gd name="T1" fmla="*/ 104 h 152"/>
                <a:gd name="T2" fmla="*/ 40 w 192"/>
                <a:gd name="T3" fmla="*/ 136 h 152"/>
                <a:gd name="T4" fmla="*/ 168 w 192"/>
                <a:gd name="T5" fmla="*/ 8 h 152"/>
                <a:gd name="T6" fmla="*/ 184 w 192"/>
                <a:gd name="T7" fmla="*/ 88 h 1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152">
                  <a:moveTo>
                    <a:pt x="0" y="104"/>
                  </a:moveTo>
                  <a:cubicBezTo>
                    <a:pt x="7" y="109"/>
                    <a:pt x="12" y="152"/>
                    <a:pt x="40" y="136"/>
                  </a:cubicBezTo>
                  <a:cubicBezTo>
                    <a:pt x="68" y="120"/>
                    <a:pt x="144" y="16"/>
                    <a:pt x="168" y="8"/>
                  </a:cubicBezTo>
                  <a:cubicBezTo>
                    <a:pt x="192" y="0"/>
                    <a:pt x="181" y="71"/>
                    <a:pt x="184" y="88"/>
                  </a:cubicBezTo>
                </a:path>
              </a:pathLst>
            </a:custGeom>
            <a:noFill/>
            <a:ln w="444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5756" name="Freeform 45"/>
            <p:cNvSpPr/>
            <p:nvPr/>
          </p:nvSpPr>
          <p:spPr bwMode="auto">
            <a:xfrm>
              <a:off x="4728" y="1833"/>
              <a:ext cx="76" cy="229"/>
            </a:xfrm>
            <a:custGeom>
              <a:avLst/>
              <a:gdLst>
                <a:gd name="T0" fmla="*/ 76 w 76"/>
                <a:gd name="T1" fmla="*/ 0 h 229"/>
                <a:gd name="T2" fmla="*/ 40 w 76"/>
                <a:gd name="T3" fmla="*/ 64 h 229"/>
                <a:gd name="T4" fmla="*/ 64 w 76"/>
                <a:gd name="T5" fmla="*/ 203 h 229"/>
                <a:gd name="T6" fmla="*/ 0 w 76"/>
                <a:gd name="T7" fmla="*/ 219 h 2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6" h="229">
                  <a:moveTo>
                    <a:pt x="76" y="0"/>
                  </a:moveTo>
                  <a:cubicBezTo>
                    <a:pt x="58" y="19"/>
                    <a:pt x="42" y="30"/>
                    <a:pt x="40" y="64"/>
                  </a:cubicBezTo>
                  <a:cubicBezTo>
                    <a:pt x="38" y="98"/>
                    <a:pt x="71" y="177"/>
                    <a:pt x="64" y="203"/>
                  </a:cubicBezTo>
                  <a:cubicBezTo>
                    <a:pt x="57" y="229"/>
                    <a:pt x="13" y="216"/>
                    <a:pt x="0" y="219"/>
                  </a:cubicBezTo>
                </a:path>
              </a:pathLst>
            </a:custGeom>
            <a:noFill/>
            <a:ln w="444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5757" name="Freeform 46"/>
            <p:cNvSpPr/>
            <p:nvPr/>
          </p:nvSpPr>
          <p:spPr bwMode="auto">
            <a:xfrm>
              <a:off x="4504" y="1799"/>
              <a:ext cx="144" cy="265"/>
            </a:xfrm>
            <a:custGeom>
              <a:avLst/>
              <a:gdLst>
                <a:gd name="T0" fmla="*/ 144 w 144"/>
                <a:gd name="T1" fmla="*/ 61 h 265"/>
                <a:gd name="T2" fmla="*/ 72 w 144"/>
                <a:gd name="T3" fmla="*/ 29 h 265"/>
                <a:gd name="T4" fmla="*/ 64 w 144"/>
                <a:gd name="T5" fmla="*/ 237 h 265"/>
                <a:gd name="T6" fmla="*/ 0 w 144"/>
                <a:gd name="T7" fmla="*/ 197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" h="265">
                  <a:moveTo>
                    <a:pt x="144" y="61"/>
                  </a:moveTo>
                  <a:cubicBezTo>
                    <a:pt x="131" y="56"/>
                    <a:pt x="85" y="0"/>
                    <a:pt x="72" y="29"/>
                  </a:cubicBezTo>
                  <a:cubicBezTo>
                    <a:pt x="59" y="58"/>
                    <a:pt x="76" y="209"/>
                    <a:pt x="64" y="237"/>
                  </a:cubicBezTo>
                  <a:cubicBezTo>
                    <a:pt x="52" y="265"/>
                    <a:pt x="13" y="205"/>
                    <a:pt x="0" y="197"/>
                  </a:cubicBezTo>
                </a:path>
              </a:pathLst>
            </a:custGeom>
            <a:noFill/>
            <a:ln w="444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5758" name="Freeform 47"/>
            <p:cNvSpPr/>
            <p:nvPr/>
          </p:nvSpPr>
          <p:spPr bwMode="auto">
            <a:xfrm>
              <a:off x="4304" y="1713"/>
              <a:ext cx="160" cy="250"/>
            </a:xfrm>
            <a:custGeom>
              <a:avLst/>
              <a:gdLst>
                <a:gd name="T0" fmla="*/ 160 w 160"/>
                <a:gd name="T1" fmla="*/ 67 h 250"/>
                <a:gd name="T2" fmla="*/ 120 w 160"/>
                <a:gd name="T3" fmla="*/ 27 h 250"/>
                <a:gd name="T4" fmla="*/ 56 w 160"/>
                <a:gd name="T5" fmla="*/ 227 h 250"/>
                <a:gd name="T6" fmla="*/ 0 w 160"/>
                <a:gd name="T7" fmla="*/ 163 h 2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" h="250">
                  <a:moveTo>
                    <a:pt x="160" y="67"/>
                  </a:moveTo>
                  <a:cubicBezTo>
                    <a:pt x="152" y="60"/>
                    <a:pt x="137" y="0"/>
                    <a:pt x="120" y="27"/>
                  </a:cubicBezTo>
                  <a:cubicBezTo>
                    <a:pt x="103" y="54"/>
                    <a:pt x="76" y="204"/>
                    <a:pt x="56" y="227"/>
                  </a:cubicBezTo>
                  <a:cubicBezTo>
                    <a:pt x="36" y="250"/>
                    <a:pt x="12" y="176"/>
                    <a:pt x="0" y="163"/>
                  </a:cubicBezTo>
                </a:path>
              </a:pathLst>
            </a:custGeom>
            <a:noFill/>
            <a:ln w="444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5759" name="Freeform 48"/>
            <p:cNvSpPr/>
            <p:nvPr/>
          </p:nvSpPr>
          <p:spPr bwMode="auto">
            <a:xfrm>
              <a:off x="4917" y="626"/>
              <a:ext cx="104" cy="277"/>
            </a:xfrm>
            <a:custGeom>
              <a:avLst/>
              <a:gdLst>
                <a:gd name="T0" fmla="*/ 104 w 104"/>
                <a:gd name="T1" fmla="*/ 49 h 277"/>
                <a:gd name="T2" fmla="*/ 48 w 104"/>
                <a:gd name="T3" fmla="*/ 33 h 277"/>
                <a:gd name="T4" fmla="*/ 64 w 104"/>
                <a:gd name="T5" fmla="*/ 249 h 277"/>
                <a:gd name="T6" fmla="*/ 0 w 104"/>
                <a:gd name="T7" fmla="*/ 201 h 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4" h="277">
                  <a:moveTo>
                    <a:pt x="104" y="49"/>
                  </a:moveTo>
                  <a:cubicBezTo>
                    <a:pt x="95" y="48"/>
                    <a:pt x="55" y="0"/>
                    <a:pt x="48" y="33"/>
                  </a:cubicBezTo>
                  <a:cubicBezTo>
                    <a:pt x="41" y="66"/>
                    <a:pt x="72" y="221"/>
                    <a:pt x="64" y="249"/>
                  </a:cubicBezTo>
                  <a:cubicBezTo>
                    <a:pt x="56" y="277"/>
                    <a:pt x="13" y="211"/>
                    <a:pt x="0" y="201"/>
                  </a:cubicBezTo>
                </a:path>
              </a:pathLst>
            </a:custGeom>
            <a:noFill/>
            <a:ln w="444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5760" name="Line 49"/>
            <p:cNvSpPr>
              <a:spLocks noChangeShapeType="1"/>
            </p:cNvSpPr>
            <p:nvPr/>
          </p:nvSpPr>
          <p:spPr bwMode="auto">
            <a:xfrm flipV="1">
              <a:off x="4877" y="260"/>
              <a:ext cx="0" cy="384"/>
            </a:xfrm>
            <a:prstGeom prst="line">
              <a:avLst/>
            </a:prstGeom>
            <a:noFill/>
            <a:ln w="444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5761" name="Line 50"/>
            <p:cNvSpPr>
              <a:spLocks noChangeShapeType="1"/>
            </p:cNvSpPr>
            <p:nvPr/>
          </p:nvSpPr>
          <p:spPr bwMode="auto">
            <a:xfrm flipV="1">
              <a:off x="4595" y="260"/>
              <a:ext cx="0" cy="576"/>
            </a:xfrm>
            <a:prstGeom prst="line">
              <a:avLst/>
            </a:prstGeom>
            <a:noFill/>
            <a:ln w="444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5762" name="Freeform 51"/>
            <p:cNvSpPr/>
            <p:nvPr/>
          </p:nvSpPr>
          <p:spPr bwMode="auto">
            <a:xfrm>
              <a:off x="4940" y="1804"/>
              <a:ext cx="96" cy="208"/>
            </a:xfrm>
            <a:custGeom>
              <a:avLst/>
              <a:gdLst>
                <a:gd name="T0" fmla="*/ 60 w 96"/>
                <a:gd name="T1" fmla="*/ 0 h 208"/>
                <a:gd name="T2" fmla="*/ 4 w 96"/>
                <a:gd name="T3" fmla="*/ 64 h 208"/>
                <a:gd name="T4" fmla="*/ 83 w 96"/>
                <a:gd name="T5" fmla="*/ 136 h 208"/>
                <a:gd name="T6" fmla="*/ 84 w 96"/>
                <a:gd name="T7" fmla="*/ 176 h 208"/>
                <a:gd name="T8" fmla="*/ 44 w 96"/>
                <a:gd name="T9" fmla="*/ 208 h 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" h="208">
                  <a:moveTo>
                    <a:pt x="60" y="0"/>
                  </a:moveTo>
                  <a:cubicBezTo>
                    <a:pt x="51" y="12"/>
                    <a:pt x="0" y="41"/>
                    <a:pt x="4" y="64"/>
                  </a:cubicBezTo>
                  <a:cubicBezTo>
                    <a:pt x="8" y="87"/>
                    <a:pt x="70" y="117"/>
                    <a:pt x="83" y="136"/>
                  </a:cubicBezTo>
                  <a:cubicBezTo>
                    <a:pt x="96" y="155"/>
                    <a:pt x="90" y="164"/>
                    <a:pt x="84" y="176"/>
                  </a:cubicBezTo>
                  <a:cubicBezTo>
                    <a:pt x="78" y="188"/>
                    <a:pt x="52" y="201"/>
                    <a:pt x="44" y="208"/>
                  </a:cubicBezTo>
                </a:path>
              </a:pathLst>
            </a:custGeom>
            <a:noFill/>
            <a:ln w="444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5763" name="Freeform 52"/>
            <p:cNvSpPr/>
            <p:nvPr/>
          </p:nvSpPr>
          <p:spPr bwMode="auto">
            <a:xfrm>
              <a:off x="5227" y="1436"/>
              <a:ext cx="258" cy="152"/>
            </a:xfrm>
            <a:custGeom>
              <a:avLst/>
              <a:gdLst>
                <a:gd name="T0" fmla="*/ 53 w 258"/>
                <a:gd name="T1" fmla="*/ 0 h 152"/>
                <a:gd name="T2" fmla="*/ 29 w 258"/>
                <a:gd name="T3" fmla="*/ 48 h 152"/>
                <a:gd name="T4" fmla="*/ 229 w 258"/>
                <a:gd name="T5" fmla="*/ 104 h 152"/>
                <a:gd name="T6" fmla="*/ 205 w 258"/>
                <a:gd name="T7" fmla="*/ 152 h 1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8" h="152">
                  <a:moveTo>
                    <a:pt x="53" y="0"/>
                  </a:moveTo>
                  <a:cubicBezTo>
                    <a:pt x="48" y="8"/>
                    <a:pt x="0" y="31"/>
                    <a:pt x="29" y="48"/>
                  </a:cubicBezTo>
                  <a:cubicBezTo>
                    <a:pt x="58" y="65"/>
                    <a:pt x="200" y="87"/>
                    <a:pt x="229" y="104"/>
                  </a:cubicBezTo>
                  <a:cubicBezTo>
                    <a:pt x="258" y="121"/>
                    <a:pt x="210" y="142"/>
                    <a:pt x="205" y="152"/>
                  </a:cubicBezTo>
                </a:path>
              </a:pathLst>
            </a:custGeom>
            <a:noFill/>
            <a:ln w="444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115764" name="Group 53"/>
            <p:cNvGrpSpPr/>
            <p:nvPr/>
          </p:nvGrpSpPr>
          <p:grpSpPr bwMode="auto">
            <a:xfrm>
              <a:off x="4365" y="1326"/>
              <a:ext cx="387" cy="528"/>
              <a:chOff x="4365" y="1326"/>
              <a:chExt cx="387" cy="528"/>
            </a:xfrm>
          </p:grpSpPr>
          <p:sp>
            <p:nvSpPr>
              <p:cNvPr id="115772" name="Line 54"/>
              <p:cNvSpPr>
                <a:spLocks noChangeShapeType="1"/>
              </p:cNvSpPr>
              <p:nvPr/>
            </p:nvSpPr>
            <p:spPr bwMode="auto">
              <a:xfrm flipH="1">
                <a:off x="4365" y="1326"/>
                <a:ext cx="384" cy="528"/>
              </a:xfrm>
              <a:prstGeom prst="line">
                <a:avLst/>
              </a:prstGeom>
              <a:noFill/>
              <a:ln w="3492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115773" name="Object 55"/>
              <p:cNvGraphicFramePr>
                <a:graphicFrameLocks noChangeAspect="1"/>
              </p:cNvGraphicFramePr>
              <p:nvPr/>
            </p:nvGraphicFramePr>
            <p:xfrm>
              <a:off x="4568" y="1552"/>
              <a:ext cx="184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324" name="公式" r:id="rId9" imgW="292100" imgH="292100" progId="Equation.3">
                      <p:embed/>
                    </p:oleObj>
                  </mc:Choice>
                  <mc:Fallback>
                    <p:oleObj name="公式" r:id="rId9" imgW="292100" imgH="292100" progId="Equation.3">
                      <p:embed/>
                      <p:pic>
                        <p:nvPicPr>
                          <p:cNvPr id="0" name="图片 533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8" y="1552"/>
                            <a:ext cx="184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15765" name="Object 56"/>
            <p:cNvGraphicFramePr>
              <a:graphicFrameLocks noChangeAspect="1"/>
            </p:cNvGraphicFramePr>
            <p:nvPr/>
          </p:nvGraphicFramePr>
          <p:xfrm>
            <a:off x="4399" y="240"/>
            <a:ext cx="145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25" name="公式" r:id="rId11" imgW="228600" imgH="292100" progId="Equation.3">
                    <p:embed/>
                  </p:oleObj>
                </mc:Choice>
                <mc:Fallback>
                  <p:oleObj name="公式" r:id="rId11" imgW="228600" imgH="292100" progId="Equation.3">
                    <p:embed/>
                    <p:pic>
                      <p:nvPicPr>
                        <p:cNvPr id="0" name="图片 533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9" y="240"/>
                          <a:ext cx="145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766" name="Object 57"/>
            <p:cNvGraphicFramePr>
              <a:graphicFrameLocks noChangeAspect="1"/>
            </p:cNvGraphicFramePr>
            <p:nvPr/>
          </p:nvGraphicFramePr>
          <p:xfrm>
            <a:off x="4943" y="194"/>
            <a:ext cx="145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26" name="公式" r:id="rId13" imgW="228600" imgH="292100" progId="Equation.3">
                    <p:embed/>
                  </p:oleObj>
                </mc:Choice>
                <mc:Fallback>
                  <p:oleObj name="公式" r:id="rId13" imgW="228600" imgH="292100" progId="Equation.3">
                    <p:embed/>
                    <p:pic>
                      <p:nvPicPr>
                        <p:cNvPr id="0" name="图片 533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3" y="194"/>
                          <a:ext cx="145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767" name="Line 58"/>
            <p:cNvSpPr>
              <a:spLocks noChangeShapeType="1"/>
            </p:cNvSpPr>
            <p:nvPr/>
          </p:nvSpPr>
          <p:spPr bwMode="auto">
            <a:xfrm>
              <a:off x="4592" y="303"/>
              <a:ext cx="0" cy="240"/>
            </a:xfrm>
            <a:prstGeom prst="line">
              <a:avLst/>
            </a:prstGeom>
            <a:noFill/>
            <a:ln w="41275">
              <a:solidFill>
                <a:schemeClr val="folHlink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5768" name="Line 59"/>
            <p:cNvSpPr>
              <a:spLocks noChangeShapeType="1"/>
            </p:cNvSpPr>
            <p:nvPr/>
          </p:nvSpPr>
          <p:spPr bwMode="auto">
            <a:xfrm flipV="1">
              <a:off x="4875" y="303"/>
              <a:ext cx="0" cy="240"/>
            </a:xfrm>
            <a:prstGeom prst="line">
              <a:avLst/>
            </a:prstGeom>
            <a:noFill/>
            <a:ln w="41275">
              <a:solidFill>
                <a:schemeClr val="folHlink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5769" name="Line 60"/>
            <p:cNvSpPr>
              <a:spLocks noChangeShapeType="1"/>
            </p:cNvSpPr>
            <p:nvPr/>
          </p:nvSpPr>
          <p:spPr bwMode="auto">
            <a:xfrm>
              <a:off x="4656" y="642"/>
              <a:ext cx="0" cy="170"/>
            </a:xfrm>
            <a:prstGeom prst="line">
              <a:avLst/>
            </a:prstGeom>
            <a:noFill/>
            <a:ln w="41275">
              <a:solidFill>
                <a:srgbClr val="99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5770" name="Line 61"/>
            <p:cNvSpPr>
              <a:spLocks noChangeShapeType="1"/>
            </p:cNvSpPr>
            <p:nvPr/>
          </p:nvSpPr>
          <p:spPr bwMode="auto">
            <a:xfrm>
              <a:off x="4830" y="624"/>
              <a:ext cx="0" cy="170"/>
            </a:xfrm>
            <a:prstGeom prst="line">
              <a:avLst/>
            </a:prstGeom>
            <a:noFill/>
            <a:ln w="41275">
              <a:solidFill>
                <a:srgbClr val="99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5771" name="Rectangle 62"/>
            <p:cNvSpPr>
              <a:spLocks noChangeArrowheads="1"/>
            </p:cNvSpPr>
            <p:nvPr/>
          </p:nvSpPr>
          <p:spPr bwMode="auto">
            <a:xfrm>
              <a:off x="4666" y="596"/>
              <a:ext cx="147" cy="2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89151" name="Group 63"/>
          <p:cNvGrpSpPr/>
          <p:nvPr/>
        </p:nvGrpSpPr>
        <p:grpSpPr bwMode="auto">
          <a:xfrm>
            <a:off x="1979613" y="4797425"/>
            <a:ext cx="3276600" cy="533400"/>
            <a:chOff x="1584" y="3072"/>
            <a:chExt cx="2064" cy="336"/>
          </a:xfrm>
        </p:grpSpPr>
        <p:graphicFrame>
          <p:nvGraphicFramePr>
            <p:cNvPr id="115741" name="Object 64"/>
            <p:cNvGraphicFramePr>
              <a:graphicFrameLocks noChangeAspect="1"/>
            </p:cNvGraphicFramePr>
            <p:nvPr/>
          </p:nvGraphicFramePr>
          <p:xfrm>
            <a:off x="2160" y="3112"/>
            <a:ext cx="671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27" name="公式" r:id="rId14" imgW="1066800" imgH="419100" progId="Equation.3">
                    <p:embed/>
                  </p:oleObj>
                </mc:Choice>
                <mc:Fallback>
                  <p:oleObj name="公式" r:id="rId14" imgW="1066800" imgH="419100" progId="Equation.3">
                    <p:embed/>
                    <p:pic>
                      <p:nvPicPr>
                        <p:cNvPr id="0" name="图片 533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3112"/>
                          <a:ext cx="671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742" name="Text Box 65"/>
            <p:cNvSpPr txBox="1">
              <a:spLocks noChangeArrowheads="1"/>
            </p:cNvSpPr>
            <p:nvPr/>
          </p:nvSpPr>
          <p:spPr bwMode="auto">
            <a:xfrm>
              <a:off x="1584" y="3072"/>
              <a:ext cx="10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得出</a:t>
              </a: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5743" name="Text Box 66"/>
            <p:cNvSpPr txBox="1">
              <a:spLocks noChangeArrowheads="1"/>
            </p:cNvSpPr>
            <p:nvPr/>
          </p:nvSpPr>
          <p:spPr bwMode="auto">
            <a:xfrm>
              <a:off x="2832" y="3081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曲线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: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89157" name="Group 69"/>
          <p:cNvGrpSpPr/>
          <p:nvPr/>
        </p:nvGrpSpPr>
        <p:grpSpPr bwMode="auto">
          <a:xfrm>
            <a:off x="6016625" y="3886200"/>
            <a:ext cx="2517775" cy="2019300"/>
            <a:chOff x="3790" y="2448"/>
            <a:chExt cx="1586" cy="1272"/>
          </a:xfrm>
        </p:grpSpPr>
        <p:sp>
          <p:nvSpPr>
            <p:cNvPr id="115733" name="Line 70"/>
            <p:cNvSpPr>
              <a:spLocks noChangeShapeType="1"/>
            </p:cNvSpPr>
            <p:nvPr/>
          </p:nvSpPr>
          <p:spPr bwMode="auto">
            <a:xfrm>
              <a:off x="3790" y="3699"/>
              <a:ext cx="1410" cy="0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5734" name="Line 71"/>
            <p:cNvSpPr>
              <a:spLocks noChangeShapeType="1"/>
            </p:cNvSpPr>
            <p:nvPr/>
          </p:nvSpPr>
          <p:spPr bwMode="auto">
            <a:xfrm flipV="1">
              <a:off x="3790" y="2580"/>
              <a:ext cx="0" cy="1140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5735" name="Arc 72"/>
            <p:cNvSpPr/>
            <p:nvPr/>
          </p:nvSpPr>
          <p:spPr bwMode="auto">
            <a:xfrm rot="300000" flipV="1">
              <a:off x="3813" y="3315"/>
              <a:ext cx="184" cy="384"/>
            </a:xfrm>
            <a:custGeom>
              <a:avLst/>
              <a:gdLst>
                <a:gd name="T0" fmla="*/ 0 w 19577"/>
                <a:gd name="T1" fmla="*/ 0 h 21600"/>
                <a:gd name="T2" fmla="*/ 0 w 19577"/>
                <a:gd name="T3" fmla="*/ 0 h 21600"/>
                <a:gd name="T4" fmla="*/ 0 w 19577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577" h="21600" fill="none" extrusionOk="0">
                  <a:moveTo>
                    <a:pt x="-1" y="0"/>
                  </a:moveTo>
                  <a:cubicBezTo>
                    <a:pt x="8395" y="0"/>
                    <a:pt x="16029" y="4864"/>
                    <a:pt x="19576" y="12473"/>
                  </a:cubicBezTo>
                </a:path>
                <a:path w="19577" h="21600" stroke="0" extrusionOk="0">
                  <a:moveTo>
                    <a:pt x="-1" y="0"/>
                  </a:moveTo>
                  <a:cubicBezTo>
                    <a:pt x="8395" y="0"/>
                    <a:pt x="16029" y="4864"/>
                    <a:pt x="19576" y="1247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5736" name="Line 73"/>
            <p:cNvSpPr>
              <a:spLocks noChangeShapeType="1"/>
            </p:cNvSpPr>
            <p:nvPr/>
          </p:nvSpPr>
          <p:spPr bwMode="auto">
            <a:xfrm flipV="1">
              <a:off x="3990" y="3027"/>
              <a:ext cx="184" cy="48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5737" name="Arc 74"/>
            <p:cNvSpPr/>
            <p:nvPr/>
          </p:nvSpPr>
          <p:spPr bwMode="auto">
            <a:xfrm rot="120000" flipV="1">
              <a:off x="4168" y="2823"/>
              <a:ext cx="326" cy="430"/>
            </a:xfrm>
            <a:custGeom>
              <a:avLst/>
              <a:gdLst>
                <a:gd name="T0" fmla="*/ 0 w 18955"/>
                <a:gd name="T1" fmla="*/ 0 h 21498"/>
                <a:gd name="T2" fmla="*/ 0 w 18955"/>
                <a:gd name="T3" fmla="*/ 0 h 21498"/>
                <a:gd name="T4" fmla="*/ 0 w 18955"/>
                <a:gd name="T5" fmla="*/ 0 h 2149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955" h="21498" fill="none" extrusionOk="0">
                  <a:moveTo>
                    <a:pt x="16860" y="21498"/>
                  </a:moveTo>
                  <a:cubicBezTo>
                    <a:pt x="9742" y="20804"/>
                    <a:pt x="3429" y="16633"/>
                    <a:pt x="-1" y="10357"/>
                  </a:cubicBezTo>
                </a:path>
                <a:path w="18955" h="21498" stroke="0" extrusionOk="0">
                  <a:moveTo>
                    <a:pt x="16860" y="21498"/>
                  </a:moveTo>
                  <a:cubicBezTo>
                    <a:pt x="9742" y="20804"/>
                    <a:pt x="3429" y="16633"/>
                    <a:pt x="-1" y="10357"/>
                  </a:cubicBezTo>
                  <a:lnTo>
                    <a:pt x="18955" y="0"/>
                  </a:lnTo>
                  <a:lnTo>
                    <a:pt x="16860" y="21498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5738" name="Text Box 75"/>
            <p:cNvSpPr txBox="1">
              <a:spLocks noChangeArrowheads="1"/>
            </p:cNvSpPr>
            <p:nvPr/>
          </p:nvSpPr>
          <p:spPr bwMode="auto">
            <a:xfrm>
              <a:off x="5086" y="3363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H</a:t>
              </a:r>
              <a:endPara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5739" name="Text Box 76"/>
            <p:cNvSpPr txBox="1">
              <a:spLocks noChangeArrowheads="1"/>
            </p:cNvSpPr>
            <p:nvPr/>
          </p:nvSpPr>
          <p:spPr bwMode="auto">
            <a:xfrm>
              <a:off x="3884" y="2448"/>
              <a:ext cx="3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5740" name="Arc 77"/>
            <p:cNvSpPr/>
            <p:nvPr/>
          </p:nvSpPr>
          <p:spPr bwMode="auto">
            <a:xfrm flipV="1">
              <a:off x="4444" y="2792"/>
              <a:ext cx="662" cy="135"/>
            </a:xfrm>
            <a:custGeom>
              <a:avLst/>
              <a:gdLst>
                <a:gd name="T0" fmla="*/ 0 w 18537"/>
                <a:gd name="T1" fmla="*/ 0 h 21600"/>
                <a:gd name="T2" fmla="*/ 0 w 18537"/>
                <a:gd name="T3" fmla="*/ 0 h 21600"/>
                <a:gd name="T4" fmla="*/ 0 w 18537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537" h="21600" fill="none" extrusionOk="0">
                  <a:moveTo>
                    <a:pt x="18536" y="21270"/>
                  </a:moveTo>
                  <a:cubicBezTo>
                    <a:pt x="17296" y="21489"/>
                    <a:pt x="16038" y="21599"/>
                    <a:pt x="14779" y="21600"/>
                  </a:cubicBezTo>
                  <a:cubicBezTo>
                    <a:pt x="9288" y="21600"/>
                    <a:pt x="4003" y="19509"/>
                    <a:pt x="-1" y="15752"/>
                  </a:cubicBezTo>
                </a:path>
                <a:path w="18537" h="21600" stroke="0" extrusionOk="0">
                  <a:moveTo>
                    <a:pt x="18536" y="21270"/>
                  </a:moveTo>
                  <a:cubicBezTo>
                    <a:pt x="17296" y="21489"/>
                    <a:pt x="16038" y="21599"/>
                    <a:pt x="14779" y="21600"/>
                  </a:cubicBezTo>
                  <a:cubicBezTo>
                    <a:pt x="9288" y="21600"/>
                    <a:pt x="4003" y="19509"/>
                    <a:pt x="-1" y="15752"/>
                  </a:cubicBezTo>
                  <a:lnTo>
                    <a:pt x="14779" y="0"/>
                  </a:lnTo>
                  <a:lnTo>
                    <a:pt x="18536" y="2127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89100" name="Rectangle 12"/>
          <p:cNvSpPr>
            <a:spLocks noChangeArrowheads="1"/>
          </p:cNvSpPr>
          <p:nvPr/>
        </p:nvSpPr>
        <p:spPr bwMode="auto">
          <a:xfrm>
            <a:off x="5867400" y="4005263"/>
            <a:ext cx="2971800" cy="1981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pSp>
        <p:nvGrpSpPr>
          <p:cNvPr id="89106" name="Group 18"/>
          <p:cNvGrpSpPr/>
          <p:nvPr/>
        </p:nvGrpSpPr>
        <p:grpSpPr bwMode="auto">
          <a:xfrm>
            <a:off x="5651500" y="3933825"/>
            <a:ext cx="2841625" cy="2055813"/>
            <a:chOff x="3792" y="2472"/>
            <a:chExt cx="1790" cy="1295"/>
          </a:xfrm>
        </p:grpSpPr>
        <p:sp>
          <p:nvSpPr>
            <p:cNvPr id="115729" name="Line 19"/>
            <p:cNvSpPr>
              <a:spLocks noChangeShapeType="1"/>
            </p:cNvSpPr>
            <p:nvPr/>
          </p:nvSpPr>
          <p:spPr bwMode="auto">
            <a:xfrm>
              <a:off x="3792" y="3690"/>
              <a:ext cx="1543" cy="0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5730" name="Line 20"/>
            <p:cNvSpPr>
              <a:spLocks noChangeShapeType="1"/>
            </p:cNvSpPr>
            <p:nvPr/>
          </p:nvSpPr>
          <p:spPr bwMode="auto">
            <a:xfrm flipV="1">
              <a:off x="3792" y="2571"/>
              <a:ext cx="0" cy="1140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115731" name="Object 21"/>
            <p:cNvGraphicFramePr>
              <a:graphicFrameLocks noChangeAspect="1"/>
            </p:cNvGraphicFramePr>
            <p:nvPr/>
          </p:nvGraphicFramePr>
          <p:xfrm>
            <a:off x="5335" y="3568"/>
            <a:ext cx="247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28" name="公式" r:id="rId16" imgW="393065" imgH="317500" progId="Equation.3">
                    <p:embed/>
                  </p:oleObj>
                </mc:Choice>
                <mc:Fallback>
                  <p:oleObj name="公式" r:id="rId16" imgW="393065" imgH="317500" progId="Equation.3">
                    <p:embed/>
                    <p:pic>
                      <p:nvPicPr>
                        <p:cNvPr id="0" name="图片 533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5" y="3568"/>
                          <a:ext cx="247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732" name="Object 22"/>
            <p:cNvGraphicFramePr>
              <a:graphicFrameLocks noChangeAspect="1"/>
            </p:cNvGraphicFramePr>
            <p:nvPr/>
          </p:nvGraphicFramePr>
          <p:xfrm>
            <a:off x="3880" y="2472"/>
            <a:ext cx="224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29" name="公式" r:id="rId18" imgW="355600" imgH="419100" progId="Equation.3">
                    <p:embed/>
                  </p:oleObj>
                </mc:Choice>
                <mc:Fallback>
                  <p:oleObj name="公式" r:id="rId18" imgW="355600" imgH="419100" progId="Equation.3">
                    <p:embed/>
                    <p:pic>
                      <p:nvPicPr>
                        <p:cNvPr id="0" name="图片 533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0" y="2472"/>
                          <a:ext cx="224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9104" name="Freeform 16"/>
          <p:cNvSpPr/>
          <p:nvPr/>
        </p:nvSpPr>
        <p:spPr bwMode="auto">
          <a:xfrm>
            <a:off x="5651500" y="4365625"/>
            <a:ext cx="2398713" cy="1366838"/>
          </a:xfrm>
          <a:custGeom>
            <a:avLst/>
            <a:gdLst>
              <a:gd name="T0" fmla="*/ 0 w 1973"/>
              <a:gd name="T1" fmla="*/ 2147483647 h 1160"/>
              <a:gd name="T2" fmla="*/ 2147483647 w 1973"/>
              <a:gd name="T3" fmla="*/ 2147483647 h 1160"/>
              <a:gd name="T4" fmla="*/ 2147483647 w 1973"/>
              <a:gd name="T5" fmla="*/ 2147483647 h 1160"/>
              <a:gd name="T6" fmla="*/ 2147483647 w 1973"/>
              <a:gd name="T7" fmla="*/ 2147483647 h 1160"/>
              <a:gd name="T8" fmla="*/ 2147483647 w 1973"/>
              <a:gd name="T9" fmla="*/ 2147483647 h 1160"/>
              <a:gd name="T10" fmla="*/ 2147483647 w 1973"/>
              <a:gd name="T11" fmla="*/ 2147483647 h 1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73" h="1160">
                <a:moveTo>
                  <a:pt x="0" y="1160"/>
                </a:moveTo>
                <a:cubicBezTo>
                  <a:pt x="22" y="996"/>
                  <a:pt x="79" y="378"/>
                  <a:pt x="117" y="189"/>
                </a:cubicBezTo>
                <a:cubicBezTo>
                  <a:pt x="155" y="0"/>
                  <a:pt x="194" y="34"/>
                  <a:pt x="226" y="26"/>
                </a:cubicBezTo>
                <a:cubicBezTo>
                  <a:pt x="258" y="18"/>
                  <a:pt x="222" y="10"/>
                  <a:pt x="309" y="141"/>
                </a:cubicBezTo>
                <a:cubicBezTo>
                  <a:pt x="396" y="272"/>
                  <a:pt x="469" y="661"/>
                  <a:pt x="746" y="813"/>
                </a:cubicBezTo>
                <a:cubicBezTo>
                  <a:pt x="1023" y="965"/>
                  <a:pt x="1717" y="1003"/>
                  <a:pt x="1973" y="1053"/>
                </a:cubicBezTo>
              </a:path>
            </a:pathLst>
          </a:custGeom>
          <a:noFill/>
          <a:ln w="41275" cap="flat">
            <a:solidFill>
              <a:srgbClr val="FF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89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89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75"/>
                                        <p:tgtEl>
                                          <p:spTgt spid="89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8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9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9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9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9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9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" fill="hold"/>
                                        <p:tgtEl>
                                          <p:spTgt spid="89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" fill="hold"/>
                                        <p:tgtEl>
                                          <p:spTgt spid="89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89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89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9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9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89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9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89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01" grpId="0" bldLvl="0" animBg="1" autoUpdateAnimBg="0"/>
      <p:bldP spid="89102" grpId="0" bldLvl="0" animBg="1" autoUpdateAnimBg="0"/>
      <p:bldP spid="89105" grpId="0" bldLvl="0" animBg="1" autoUpdateAnimBg="0"/>
      <p:bldP spid="89118" grpId="0" bldLvl="0" animBg="1"/>
      <p:bldP spid="89119" grpId="0" bldLvl="0" animBg="1" autoUpdateAnimBg="0"/>
      <p:bldP spid="89100" grpId="0" bldLvl="0" animBg="1"/>
      <p:bldP spid="8910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reeform 2"/>
          <p:cNvSpPr/>
          <p:nvPr/>
        </p:nvSpPr>
        <p:spPr bwMode="auto">
          <a:xfrm>
            <a:off x="6870700" y="774700"/>
            <a:ext cx="1066800" cy="1163638"/>
          </a:xfrm>
          <a:custGeom>
            <a:avLst/>
            <a:gdLst>
              <a:gd name="T0" fmla="*/ 2147483647 w 672"/>
              <a:gd name="T1" fmla="*/ 0 h 720"/>
              <a:gd name="T2" fmla="*/ 2147483647 w 672"/>
              <a:gd name="T3" fmla="*/ 2147483647 h 720"/>
              <a:gd name="T4" fmla="*/ 2147483647 w 672"/>
              <a:gd name="T5" fmla="*/ 2147483647 h 720"/>
              <a:gd name="T6" fmla="*/ 0 w 672"/>
              <a:gd name="T7" fmla="*/ 2147483647 h 7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72" h="720">
                <a:moveTo>
                  <a:pt x="672" y="0"/>
                </a:moveTo>
                <a:cubicBezTo>
                  <a:pt x="504" y="28"/>
                  <a:pt x="336" y="56"/>
                  <a:pt x="240" y="144"/>
                </a:cubicBezTo>
                <a:cubicBezTo>
                  <a:pt x="144" y="232"/>
                  <a:pt x="136" y="432"/>
                  <a:pt x="96" y="528"/>
                </a:cubicBezTo>
                <a:cubicBezTo>
                  <a:pt x="56" y="624"/>
                  <a:pt x="28" y="672"/>
                  <a:pt x="0" y="720"/>
                </a:cubicBezTo>
              </a:path>
            </a:pathLst>
          </a:custGeom>
          <a:noFill/>
          <a:ln w="41275" cap="flat" cmpd="sng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762000" y="3124200"/>
            <a:ext cx="937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的变化落后于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，从而具有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剩磁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磁滞效应</a:t>
            </a:r>
            <a:endParaRPr kumimoji="1" lang="zh-CN" altLang="en-US" sz="2800" b="1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762000" y="3824288"/>
            <a:ext cx="967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每个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对应不同的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与磁化的历史有关。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838200" y="1143000"/>
            <a:ext cx="624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）起始磁化曲线</a:t>
            </a:r>
            <a:endParaRPr kumimoji="1" lang="zh-CN" altLang="en-US" sz="2800" b="1" baseline="-250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911225" y="2011363"/>
            <a:ext cx="4422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）剩磁 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b="1" i="1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endParaRPr kumimoji="1" lang="en-US" altLang="zh-CN" b="1" i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1398588" y="1600200"/>
            <a:ext cx="53070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饱和磁感应强度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8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endParaRPr kumimoji="1" lang="en-US" altLang="zh-CN" sz="2800" b="1" i="1" baseline="-250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933450" y="2544763"/>
            <a:ext cx="3943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）矫顽力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kumimoji="1" lang="en-US" altLang="zh-CN" b="1" i="1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endParaRPr kumimoji="1" lang="en-US" altLang="zh-CN" b="1" i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323528" y="4571082"/>
            <a:ext cx="10134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3. 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在交变电流的励磁下反复磁化使其温度升高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                        </a:t>
            </a:r>
            <a:r>
              <a:rPr kumimoji="1"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磁滞损耗</a:t>
            </a:r>
            <a:endParaRPr kumimoji="1" lang="zh-CN" altLang="en-US" sz="2800" b="1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91146" name="Group 10"/>
          <p:cNvGrpSpPr/>
          <p:nvPr/>
        </p:nvGrpSpPr>
        <p:grpSpPr bwMode="auto">
          <a:xfrm>
            <a:off x="5943600" y="762000"/>
            <a:ext cx="1981200" cy="2147888"/>
            <a:chOff x="3696" y="480"/>
            <a:chExt cx="1248" cy="1353"/>
          </a:xfrm>
        </p:grpSpPr>
        <p:sp>
          <p:nvSpPr>
            <p:cNvPr id="116780" name="Freeform 11"/>
            <p:cNvSpPr/>
            <p:nvPr/>
          </p:nvSpPr>
          <p:spPr bwMode="auto">
            <a:xfrm>
              <a:off x="3951" y="938"/>
              <a:ext cx="70" cy="70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0 h 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0" h="70">
                  <a:moveTo>
                    <a:pt x="0" y="70"/>
                  </a:moveTo>
                  <a:lnTo>
                    <a:pt x="70" y="0"/>
                  </a:lnTo>
                </a:path>
              </a:pathLst>
            </a:custGeom>
            <a:noFill/>
            <a:ln w="412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6781" name="Freeform 12"/>
            <p:cNvSpPr/>
            <p:nvPr/>
          </p:nvSpPr>
          <p:spPr bwMode="auto">
            <a:xfrm>
              <a:off x="3936" y="912"/>
              <a:ext cx="12" cy="96"/>
            </a:xfrm>
            <a:custGeom>
              <a:avLst/>
              <a:gdLst>
                <a:gd name="T0" fmla="*/ 12 w 12"/>
                <a:gd name="T1" fmla="*/ 96 h 96"/>
                <a:gd name="T2" fmla="*/ 0 w 12"/>
                <a:gd name="T3" fmla="*/ 0 h 9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" h="96">
                  <a:moveTo>
                    <a:pt x="12" y="96"/>
                  </a:moveTo>
                  <a:lnTo>
                    <a:pt x="0" y="0"/>
                  </a:lnTo>
                </a:path>
              </a:pathLst>
            </a:custGeom>
            <a:noFill/>
            <a:ln w="412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6782" name="Freeform 13"/>
            <p:cNvSpPr/>
            <p:nvPr/>
          </p:nvSpPr>
          <p:spPr bwMode="auto">
            <a:xfrm>
              <a:off x="3840" y="1411"/>
              <a:ext cx="59" cy="77"/>
            </a:xfrm>
            <a:custGeom>
              <a:avLst/>
              <a:gdLst>
                <a:gd name="T0" fmla="*/ 0 w 59"/>
                <a:gd name="T1" fmla="*/ 77 h 77"/>
                <a:gd name="T2" fmla="*/ 59 w 59"/>
                <a:gd name="T3" fmla="*/ 0 h 7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9" h="77">
                  <a:moveTo>
                    <a:pt x="0" y="77"/>
                  </a:moveTo>
                  <a:lnTo>
                    <a:pt x="59" y="0"/>
                  </a:lnTo>
                </a:path>
              </a:pathLst>
            </a:custGeom>
            <a:noFill/>
            <a:ln w="412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6783" name="Freeform 14"/>
            <p:cNvSpPr/>
            <p:nvPr/>
          </p:nvSpPr>
          <p:spPr bwMode="auto">
            <a:xfrm>
              <a:off x="3817" y="1396"/>
              <a:ext cx="23" cy="89"/>
            </a:xfrm>
            <a:custGeom>
              <a:avLst/>
              <a:gdLst>
                <a:gd name="T0" fmla="*/ 23 w 23"/>
                <a:gd name="T1" fmla="*/ 89 h 89"/>
                <a:gd name="T2" fmla="*/ 0 w 23"/>
                <a:gd name="T3" fmla="*/ 0 h 8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3" h="89">
                  <a:moveTo>
                    <a:pt x="23" y="89"/>
                  </a:moveTo>
                  <a:lnTo>
                    <a:pt x="0" y="0"/>
                  </a:lnTo>
                </a:path>
              </a:pathLst>
            </a:custGeom>
            <a:noFill/>
            <a:ln w="412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6784" name="Freeform 15"/>
            <p:cNvSpPr/>
            <p:nvPr/>
          </p:nvSpPr>
          <p:spPr bwMode="auto">
            <a:xfrm>
              <a:off x="3696" y="480"/>
              <a:ext cx="1248" cy="1353"/>
            </a:xfrm>
            <a:custGeom>
              <a:avLst/>
              <a:gdLst>
                <a:gd name="T0" fmla="*/ 610 w 1584"/>
                <a:gd name="T1" fmla="*/ 0 h 1920"/>
                <a:gd name="T2" fmla="*/ 203 w 1584"/>
                <a:gd name="T3" fmla="*/ 71 h 1920"/>
                <a:gd name="T4" fmla="*/ 55 w 1584"/>
                <a:gd name="T5" fmla="*/ 402 h 1920"/>
                <a:gd name="T6" fmla="*/ 0 w 1584"/>
                <a:gd name="T7" fmla="*/ 474 h 19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84" h="1920">
                  <a:moveTo>
                    <a:pt x="1584" y="0"/>
                  </a:moveTo>
                  <a:cubicBezTo>
                    <a:pt x="1176" y="8"/>
                    <a:pt x="768" y="16"/>
                    <a:pt x="528" y="288"/>
                  </a:cubicBezTo>
                  <a:cubicBezTo>
                    <a:pt x="288" y="560"/>
                    <a:pt x="232" y="1360"/>
                    <a:pt x="144" y="1632"/>
                  </a:cubicBezTo>
                  <a:cubicBezTo>
                    <a:pt x="56" y="1904"/>
                    <a:pt x="24" y="1872"/>
                    <a:pt x="0" y="1920"/>
                  </a:cubicBezTo>
                </a:path>
              </a:pathLst>
            </a:custGeom>
            <a:noFill/>
            <a:ln w="412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 useBgFill="1">
        <p:nvSpPr>
          <p:cNvPr id="91152" name="Rectangle 16"/>
          <p:cNvSpPr>
            <a:spLocks noChangeArrowheads="1"/>
          </p:cNvSpPr>
          <p:nvPr/>
        </p:nvSpPr>
        <p:spPr bwMode="auto">
          <a:xfrm>
            <a:off x="5943600" y="762000"/>
            <a:ext cx="914400" cy="22860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91153" name="Object 17"/>
          <p:cNvGraphicFramePr>
            <a:graphicFrameLocks noChangeAspect="1"/>
          </p:cNvGraphicFramePr>
          <p:nvPr/>
        </p:nvGraphicFramePr>
        <p:xfrm>
          <a:off x="6705600" y="304800"/>
          <a:ext cx="292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6" name="公式" r:id="rId1" imgW="292100" imgH="292100" progId="Equation.3">
                  <p:embed/>
                </p:oleObj>
              </mc:Choice>
              <mc:Fallback>
                <p:oleObj name="公式" r:id="rId1" imgW="292100" imgH="292100" progId="Equation.3">
                  <p:embed/>
                  <p:pic>
                    <p:nvPicPr>
                      <p:cNvPr id="0" name="图片 543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04800"/>
                        <a:ext cx="2921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4" name="Object 18"/>
          <p:cNvGraphicFramePr>
            <a:graphicFrameLocks noChangeAspect="1"/>
          </p:cNvGraphicFramePr>
          <p:nvPr/>
        </p:nvGraphicFramePr>
        <p:xfrm>
          <a:off x="6329363" y="677863"/>
          <a:ext cx="369887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7" name="公式" r:id="rId3" imgW="368300" imgH="419100" progId="Equation.3">
                  <p:embed/>
                </p:oleObj>
              </mc:Choice>
              <mc:Fallback>
                <p:oleObj name="公式" r:id="rId3" imgW="368300" imgH="419100" progId="Equation.3">
                  <p:embed/>
                  <p:pic>
                    <p:nvPicPr>
                      <p:cNvPr id="0" name="图片 543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9363" y="677863"/>
                        <a:ext cx="369887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5" name="Object 19"/>
          <p:cNvGraphicFramePr>
            <a:graphicFrameLocks noChangeAspect="1"/>
          </p:cNvGraphicFramePr>
          <p:nvPr/>
        </p:nvGraphicFramePr>
        <p:xfrm>
          <a:off x="5594350" y="1395413"/>
          <a:ext cx="6985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8" name="公式" r:id="rId5" imgW="698500" imgH="419100" progId="Equation.3">
                  <p:embed/>
                </p:oleObj>
              </mc:Choice>
              <mc:Fallback>
                <p:oleObj name="公式" r:id="rId5" imgW="698500" imgH="419100" progId="Equation.3">
                  <p:embed/>
                  <p:pic>
                    <p:nvPicPr>
                      <p:cNvPr id="0" name="图片 543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4350" y="1395413"/>
                        <a:ext cx="69850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6" name="Object 20"/>
          <p:cNvGraphicFramePr>
            <a:graphicFrameLocks noChangeAspect="1"/>
          </p:cNvGraphicFramePr>
          <p:nvPr/>
        </p:nvGraphicFramePr>
        <p:xfrm>
          <a:off x="7935913" y="2057400"/>
          <a:ext cx="369887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9" name="公式" r:id="rId7" imgW="368300" imgH="292100" progId="Equation.3">
                  <p:embed/>
                </p:oleObj>
              </mc:Choice>
              <mc:Fallback>
                <p:oleObj name="公式" r:id="rId7" imgW="368300" imgH="292100" progId="Equation.3">
                  <p:embed/>
                  <p:pic>
                    <p:nvPicPr>
                      <p:cNvPr id="0" name="图片 543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5913" y="2057400"/>
                        <a:ext cx="369887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7" name="Object 21"/>
          <p:cNvGraphicFramePr>
            <a:graphicFrameLocks noChangeAspect="1"/>
          </p:cNvGraphicFramePr>
          <p:nvPr/>
        </p:nvGraphicFramePr>
        <p:xfrm>
          <a:off x="8045450" y="620713"/>
          <a:ext cx="36671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0" name="公式" r:id="rId9" imgW="368300" imgH="419100" progId="Equation.3">
                  <p:embed/>
                </p:oleObj>
              </mc:Choice>
              <mc:Fallback>
                <p:oleObj name="公式" r:id="rId9" imgW="368300" imgH="419100" progId="Equation.3">
                  <p:embed/>
                  <p:pic>
                    <p:nvPicPr>
                      <p:cNvPr id="0" name="图片 543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5450" y="620713"/>
                        <a:ext cx="366713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58" name="Text Box 22"/>
          <p:cNvSpPr txBox="1">
            <a:spLocks noChangeArrowheads="1"/>
          </p:cNvSpPr>
          <p:nvPr/>
        </p:nvSpPr>
        <p:spPr bwMode="auto">
          <a:xfrm>
            <a:off x="609600" y="5502176"/>
            <a:ext cx="914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磁滞损耗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磁滞回线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所包围的面积成正比。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91159" name="Group 23"/>
          <p:cNvGrpSpPr/>
          <p:nvPr/>
        </p:nvGrpSpPr>
        <p:grpSpPr bwMode="auto">
          <a:xfrm>
            <a:off x="6019800" y="762000"/>
            <a:ext cx="1981200" cy="2147888"/>
            <a:chOff x="3696" y="480"/>
            <a:chExt cx="1248" cy="1353"/>
          </a:xfrm>
        </p:grpSpPr>
        <p:sp>
          <p:nvSpPr>
            <p:cNvPr id="116775" name="Freeform 24"/>
            <p:cNvSpPr/>
            <p:nvPr/>
          </p:nvSpPr>
          <p:spPr bwMode="auto">
            <a:xfrm>
              <a:off x="3951" y="938"/>
              <a:ext cx="70" cy="70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0 h 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0" h="70">
                  <a:moveTo>
                    <a:pt x="0" y="70"/>
                  </a:moveTo>
                  <a:lnTo>
                    <a:pt x="70" y="0"/>
                  </a:lnTo>
                </a:path>
              </a:pathLst>
            </a:custGeom>
            <a:noFill/>
            <a:ln w="412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6776" name="Freeform 25"/>
            <p:cNvSpPr/>
            <p:nvPr/>
          </p:nvSpPr>
          <p:spPr bwMode="auto">
            <a:xfrm>
              <a:off x="3936" y="912"/>
              <a:ext cx="12" cy="96"/>
            </a:xfrm>
            <a:custGeom>
              <a:avLst/>
              <a:gdLst>
                <a:gd name="T0" fmla="*/ 12 w 12"/>
                <a:gd name="T1" fmla="*/ 96 h 96"/>
                <a:gd name="T2" fmla="*/ 0 w 12"/>
                <a:gd name="T3" fmla="*/ 0 h 9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" h="96">
                  <a:moveTo>
                    <a:pt x="12" y="96"/>
                  </a:moveTo>
                  <a:lnTo>
                    <a:pt x="0" y="0"/>
                  </a:lnTo>
                </a:path>
              </a:pathLst>
            </a:custGeom>
            <a:noFill/>
            <a:ln w="412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6777" name="Freeform 26"/>
            <p:cNvSpPr/>
            <p:nvPr/>
          </p:nvSpPr>
          <p:spPr bwMode="auto">
            <a:xfrm>
              <a:off x="3840" y="1411"/>
              <a:ext cx="59" cy="77"/>
            </a:xfrm>
            <a:custGeom>
              <a:avLst/>
              <a:gdLst>
                <a:gd name="T0" fmla="*/ 0 w 59"/>
                <a:gd name="T1" fmla="*/ 77 h 77"/>
                <a:gd name="T2" fmla="*/ 59 w 59"/>
                <a:gd name="T3" fmla="*/ 0 h 7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9" h="77">
                  <a:moveTo>
                    <a:pt x="0" y="77"/>
                  </a:moveTo>
                  <a:lnTo>
                    <a:pt x="59" y="0"/>
                  </a:lnTo>
                </a:path>
              </a:pathLst>
            </a:custGeom>
            <a:noFill/>
            <a:ln w="412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6778" name="Freeform 27"/>
            <p:cNvSpPr/>
            <p:nvPr/>
          </p:nvSpPr>
          <p:spPr bwMode="auto">
            <a:xfrm>
              <a:off x="3817" y="1396"/>
              <a:ext cx="23" cy="89"/>
            </a:xfrm>
            <a:custGeom>
              <a:avLst/>
              <a:gdLst>
                <a:gd name="T0" fmla="*/ 23 w 23"/>
                <a:gd name="T1" fmla="*/ 89 h 89"/>
                <a:gd name="T2" fmla="*/ 0 w 23"/>
                <a:gd name="T3" fmla="*/ 0 h 8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3" h="89">
                  <a:moveTo>
                    <a:pt x="23" y="89"/>
                  </a:moveTo>
                  <a:lnTo>
                    <a:pt x="0" y="0"/>
                  </a:lnTo>
                </a:path>
              </a:pathLst>
            </a:custGeom>
            <a:noFill/>
            <a:ln w="412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6779" name="Freeform 28"/>
            <p:cNvSpPr/>
            <p:nvPr/>
          </p:nvSpPr>
          <p:spPr bwMode="auto">
            <a:xfrm>
              <a:off x="3696" y="480"/>
              <a:ext cx="1248" cy="1353"/>
            </a:xfrm>
            <a:custGeom>
              <a:avLst/>
              <a:gdLst>
                <a:gd name="T0" fmla="*/ 610 w 1584"/>
                <a:gd name="T1" fmla="*/ 0 h 1920"/>
                <a:gd name="T2" fmla="*/ 203 w 1584"/>
                <a:gd name="T3" fmla="*/ 71 h 1920"/>
                <a:gd name="T4" fmla="*/ 55 w 1584"/>
                <a:gd name="T5" fmla="*/ 402 h 1920"/>
                <a:gd name="T6" fmla="*/ 0 w 1584"/>
                <a:gd name="T7" fmla="*/ 474 h 19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84" h="1920">
                  <a:moveTo>
                    <a:pt x="1584" y="0"/>
                  </a:moveTo>
                  <a:cubicBezTo>
                    <a:pt x="1176" y="8"/>
                    <a:pt x="768" y="16"/>
                    <a:pt x="528" y="288"/>
                  </a:cubicBezTo>
                  <a:cubicBezTo>
                    <a:pt x="288" y="560"/>
                    <a:pt x="232" y="1360"/>
                    <a:pt x="144" y="1632"/>
                  </a:cubicBezTo>
                  <a:cubicBezTo>
                    <a:pt x="56" y="1904"/>
                    <a:pt x="24" y="1872"/>
                    <a:pt x="0" y="1920"/>
                  </a:cubicBezTo>
                </a:path>
              </a:pathLst>
            </a:custGeom>
            <a:noFill/>
            <a:ln w="412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 useBgFill="1">
        <p:nvSpPr>
          <p:cNvPr id="91165" name="Rectangle 29"/>
          <p:cNvSpPr>
            <a:spLocks noChangeArrowheads="1"/>
          </p:cNvSpPr>
          <p:nvPr/>
        </p:nvSpPr>
        <p:spPr bwMode="auto">
          <a:xfrm>
            <a:off x="5791200" y="1905000"/>
            <a:ext cx="1066800" cy="12192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pSp>
        <p:nvGrpSpPr>
          <p:cNvPr id="91166" name="Group 30"/>
          <p:cNvGrpSpPr/>
          <p:nvPr/>
        </p:nvGrpSpPr>
        <p:grpSpPr bwMode="auto">
          <a:xfrm>
            <a:off x="5638800" y="609600"/>
            <a:ext cx="2590800" cy="2362200"/>
            <a:chOff x="3024" y="2496"/>
            <a:chExt cx="1632" cy="1488"/>
          </a:xfrm>
        </p:grpSpPr>
        <p:sp>
          <p:nvSpPr>
            <p:cNvPr id="116773" name="Line 31"/>
            <p:cNvSpPr>
              <a:spLocks noChangeShapeType="1"/>
            </p:cNvSpPr>
            <p:nvPr/>
          </p:nvSpPr>
          <p:spPr bwMode="auto">
            <a:xfrm>
              <a:off x="3024" y="3312"/>
              <a:ext cx="1632" cy="0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6774" name="Line 32"/>
            <p:cNvSpPr>
              <a:spLocks noChangeShapeType="1"/>
            </p:cNvSpPr>
            <p:nvPr/>
          </p:nvSpPr>
          <p:spPr bwMode="auto">
            <a:xfrm flipV="1">
              <a:off x="3792" y="2496"/>
              <a:ext cx="0" cy="1488"/>
            </a:xfrm>
            <a:prstGeom prst="line">
              <a:avLst/>
            </a:prstGeom>
            <a:noFill/>
            <a:ln w="41275">
              <a:solidFill>
                <a:srgbClr val="0033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91169" name="Group 33"/>
          <p:cNvGrpSpPr/>
          <p:nvPr/>
        </p:nvGrpSpPr>
        <p:grpSpPr bwMode="auto">
          <a:xfrm>
            <a:off x="6019800" y="747713"/>
            <a:ext cx="1981200" cy="2147887"/>
            <a:chOff x="3696" y="480"/>
            <a:chExt cx="1248" cy="1353"/>
          </a:xfrm>
        </p:grpSpPr>
        <p:sp>
          <p:nvSpPr>
            <p:cNvPr id="116768" name="Freeform 34"/>
            <p:cNvSpPr/>
            <p:nvPr/>
          </p:nvSpPr>
          <p:spPr bwMode="auto">
            <a:xfrm>
              <a:off x="3951" y="938"/>
              <a:ext cx="70" cy="70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0 h 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0" h="70">
                  <a:moveTo>
                    <a:pt x="0" y="70"/>
                  </a:moveTo>
                  <a:lnTo>
                    <a:pt x="70" y="0"/>
                  </a:lnTo>
                </a:path>
              </a:pathLst>
            </a:custGeom>
            <a:noFill/>
            <a:ln w="412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6769" name="Freeform 35"/>
            <p:cNvSpPr/>
            <p:nvPr/>
          </p:nvSpPr>
          <p:spPr bwMode="auto">
            <a:xfrm>
              <a:off x="3936" y="912"/>
              <a:ext cx="12" cy="96"/>
            </a:xfrm>
            <a:custGeom>
              <a:avLst/>
              <a:gdLst>
                <a:gd name="T0" fmla="*/ 12 w 12"/>
                <a:gd name="T1" fmla="*/ 96 h 96"/>
                <a:gd name="T2" fmla="*/ 0 w 12"/>
                <a:gd name="T3" fmla="*/ 0 h 9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" h="96">
                  <a:moveTo>
                    <a:pt x="12" y="96"/>
                  </a:moveTo>
                  <a:lnTo>
                    <a:pt x="0" y="0"/>
                  </a:lnTo>
                </a:path>
              </a:pathLst>
            </a:custGeom>
            <a:noFill/>
            <a:ln w="412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6770" name="Freeform 36"/>
            <p:cNvSpPr/>
            <p:nvPr/>
          </p:nvSpPr>
          <p:spPr bwMode="auto">
            <a:xfrm>
              <a:off x="3840" y="1411"/>
              <a:ext cx="59" cy="77"/>
            </a:xfrm>
            <a:custGeom>
              <a:avLst/>
              <a:gdLst>
                <a:gd name="T0" fmla="*/ 0 w 59"/>
                <a:gd name="T1" fmla="*/ 77 h 77"/>
                <a:gd name="T2" fmla="*/ 59 w 59"/>
                <a:gd name="T3" fmla="*/ 0 h 7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9" h="77">
                  <a:moveTo>
                    <a:pt x="0" y="77"/>
                  </a:moveTo>
                  <a:lnTo>
                    <a:pt x="59" y="0"/>
                  </a:lnTo>
                </a:path>
              </a:pathLst>
            </a:custGeom>
            <a:noFill/>
            <a:ln w="412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6771" name="Freeform 37"/>
            <p:cNvSpPr/>
            <p:nvPr/>
          </p:nvSpPr>
          <p:spPr bwMode="auto">
            <a:xfrm>
              <a:off x="3817" y="1396"/>
              <a:ext cx="23" cy="89"/>
            </a:xfrm>
            <a:custGeom>
              <a:avLst/>
              <a:gdLst>
                <a:gd name="T0" fmla="*/ 23 w 23"/>
                <a:gd name="T1" fmla="*/ 89 h 89"/>
                <a:gd name="T2" fmla="*/ 0 w 23"/>
                <a:gd name="T3" fmla="*/ 0 h 8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3" h="89">
                  <a:moveTo>
                    <a:pt x="23" y="89"/>
                  </a:moveTo>
                  <a:lnTo>
                    <a:pt x="0" y="0"/>
                  </a:lnTo>
                </a:path>
              </a:pathLst>
            </a:custGeom>
            <a:noFill/>
            <a:ln w="412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6772" name="Freeform 38"/>
            <p:cNvSpPr/>
            <p:nvPr/>
          </p:nvSpPr>
          <p:spPr bwMode="auto">
            <a:xfrm>
              <a:off x="3696" y="480"/>
              <a:ext cx="1248" cy="1353"/>
            </a:xfrm>
            <a:custGeom>
              <a:avLst/>
              <a:gdLst>
                <a:gd name="T0" fmla="*/ 610 w 1584"/>
                <a:gd name="T1" fmla="*/ 0 h 1920"/>
                <a:gd name="T2" fmla="*/ 203 w 1584"/>
                <a:gd name="T3" fmla="*/ 71 h 1920"/>
                <a:gd name="T4" fmla="*/ 55 w 1584"/>
                <a:gd name="T5" fmla="*/ 402 h 1920"/>
                <a:gd name="T6" fmla="*/ 0 w 1584"/>
                <a:gd name="T7" fmla="*/ 474 h 19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84" h="1920">
                  <a:moveTo>
                    <a:pt x="1584" y="0"/>
                  </a:moveTo>
                  <a:cubicBezTo>
                    <a:pt x="1176" y="8"/>
                    <a:pt x="768" y="16"/>
                    <a:pt x="528" y="288"/>
                  </a:cubicBezTo>
                  <a:cubicBezTo>
                    <a:pt x="288" y="560"/>
                    <a:pt x="232" y="1360"/>
                    <a:pt x="144" y="1632"/>
                  </a:cubicBezTo>
                  <a:cubicBezTo>
                    <a:pt x="56" y="1904"/>
                    <a:pt x="24" y="1872"/>
                    <a:pt x="0" y="1920"/>
                  </a:cubicBezTo>
                </a:path>
              </a:pathLst>
            </a:custGeom>
            <a:noFill/>
            <a:ln w="412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91182" name="Arc 46"/>
          <p:cNvSpPr/>
          <p:nvPr/>
        </p:nvSpPr>
        <p:spPr bwMode="auto">
          <a:xfrm flipV="1">
            <a:off x="5281613" y="2746375"/>
            <a:ext cx="804862" cy="212725"/>
          </a:xfrm>
          <a:custGeom>
            <a:avLst/>
            <a:gdLst>
              <a:gd name="T0" fmla="*/ 2147483647 w 21393"/>
              <a:gd name="T1" fmla="*/ 0 h 12111"/>
              <a:gd name="T2" fmla="*/ 2147483647 w 21393"/>
              <a:gd name="T3" fmla="*/ 868821120 h 12111"/>
              <a:gd name="T4" fmla="*/ 0 w 21393"/>
              <a:gd name="T5" fmla="*/ 1152747360 h 121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393" h="12111" fill="none" extrusionOk="0">
                <a:moveTo>
                  <a:pt x="17885" y="-1"/>
                </a:moveTo>
                <a:cubicBezTo>
                  <a:pt x="19736" y="2734"/>
                  <a:pt x="20936" y="5857"/>
                  <a:pt x="21393" y="9127"/>
                </a:cubicBezTo>
              </a:path>
              <a:path w="21393" h="12111" stroke="0" extrusionOk="0">
                <a:moveTo>
                  <a:pt x="17885" y="-1"/>
                </a:moveTo>
                <a:cubicBezTo>
                  <a:pt x="19736" y="2734"/>
                  <a:pt x="20936" y="5857"/>
                  <a:pt x="21393" y="9127"/>
                </a:cubicBezTo>
                <a:lnTo>
                  <a:pt x="0" y="12111"/>
                </a:lnTo>
                <a:lnTo>
                  <a:pt x="17885" y="-1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91183" name="Object 47"/>
          <p:cNvGraphicFramePr>
            <a:graphicFrameLocks noChangeAspect="1"/>
          </p:cNvGraphicFramePr>
          <p:nvPr/>
        </p:nvGraphicFramePr>
        <p:xfrm>
          <a:off x="5335588" y="2741613"/>
          <a:ext cx="620712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1" name="公式" r:id="rId11" imgW="622300" imgH="419100" progId="Equation.3">
                  <p:embed/>
                </p:oleObj>
              </mc:Choice>
              <mc:Fallback>
                <p:oleObj name="公式" r:id="rId11" imgW="622300" imgH="419100" progId="Equation.3">
                  <p:embed/>
                  <p:pic>
                    <p:nvPicPr>
                      <p:cNvPr id="0" name="图片 543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5588" y="2741613"/>
                        <a:ext cx="620712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84" name="Text Box 48"/>
          <p:cNvSpPr txBox="1">
            <a:spLocks noChangeArrowheads="1"/>
          </p:cNvSpPr>
          <p:nvPr/>
        </p:nvSpPr>
        <p:spPr bwMode="auto">
          <a:xfrm>
            <a:off x="336624" y="457200"/>
            <a:ext cx="805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2. 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磁滞回线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不可逆过程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6762" name="AutoShape 4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43888" y="5564188"/>
            <a:ext cx="647700" cy="460375"/>
          </a:xfrm>
          <a:prstGeom prst="actionButtonForwardNext">
            <a:avLst/>
          </a:prstGeom>
          <a:solidFill>
            <a:srgbClr val="33CCCC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6763" name="AutoShape 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243888" y="6021388"/>
            <a:ext cx="647700" cy="460375"/>
          </a:xfrm>
          <a:prstGeom prst="actionButtonBackPrevious">
            <a:avLst/>
          </a:prstGeom>
          <a:solidFill>
            <a:srgbClr val="CC99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pSp>
        <p:nvGrpSpPr>
          <p:cNvPr id="91187" name="Group 51"/>
          <p:cNvGrpSpPr/>
          <p:nvPr/>
        </p:nvGrpSpPr>
        <p:grpSpPr bwMode="auto">
          <a:xfrm>
            <a:off x="6011863" y="765175"/>
            <a:ext cx="1981200" cy="2154238"/>
            <a:chOff x="3792" y="480"/>
            <a:chExt cx="1248" cy="1357"/>
          </a:xfrm>
        </p:grpSpPr>
        <p:sp>
          <p:nvSpPr>
            <p:cNvPr id="116765" name="Freeform 52"/>
            <p:cNvSpPr/>
            <p:nvPr/>
          </p:nvSpPr>
          <p:spPr bwMode="auto">
            <a:xfrm>
              <a:off x="3792" y="480"/>
              <a:ext cx="1248" cy="1357"/>
            </a:xfrm>
            <a:custGeom>
              <a:avLst/>
              <a:gdLst>
                <a:gd name="T0" fmla="*/ 589 w 1603"/>
                <a:gd name="T1" fmla="*/ 0 h 1941"/>
                <a:gd name="T2" fmla="*/ 466 w 1603"/>
                <a:gd name="T3" fmla="*/ 80 h 1941"/>
                <a:gd name="T4" fmla="*/ 334 w 1603"/>
                <a:gd name="T5" fmla="*/ 387 h 1941"/>
                <a:gd name="T6" fmla="*/ 0 w 1603"/>
                <a:gd name="T7" fmla="*/ 464 h 194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3" h="1941">
                  <a:moveTo>
                    <a:pt x="1603" y="0"/>
                  </a:moveTo>
                  <a:cubicBezTo>
                    <a:pt x="1487" y="44"/>
                    <a:pt x="1383" y="66"/>
                    <a:pt x="1267" y="336"/>
                  </a:cubicBezTo>
                  <a:cubicBezTo>
                    <a:pt x="1151" y="606"/>
                    <a:pt x="1120" y="1354"/>
                    <a:pt x="909" y="1621"/>
                  </a:cubicBezTo>
                  <a:cubicBezTo>
                    <a:pt x="698" y="1888"/>
                    <a:pt x="190" y="1874"/>
                    <a:pt x="0" y="1941"/>
                  </a:cubicBezTo>
                </a:path>
              </a:pathLst>
            </a:custGeom>
            <a:noFill/>
            <a:ln w="412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6766" name="Line 53"/>
            <p:cNvSpPr>
              <a:spLocks noChangeShapeType="1"/>
            </p:cNvSpPr>
            <p:nvPr/>
          </p:nvSpPr>
          <p:spPr bwMode="auto">
            <a:xfrm rot="-3600000">
              <a:off x="4512" y="1526"/>
              <a:ext cx="91" cy="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miter lim="800000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6767" name="Line 54"/>
            <p:cNvSpPr>
              <a:spLocks noChangeShapeType="1"/>
            </p:cNvSpPr>
            <p:nvPr/>
          </p:nvSpPr>
          <p:spPr bwMode="auto">
            <a:xfrm rot="-4500000">
              <a:off x="4675" y="891"/>
              <a:ext cx="91" cy="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miter lim="800000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91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91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9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9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2" dur="500"/>
                                        <p:tgtEl>
                                          <p:spTgt spid="9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7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9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0" dur="500"/>
                                        <p:tgtEl>
                                          <p:spTgt spid="9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75" fill="hold"/>
                                        <p:tgtEl>
                                          <p:spTgt spid="91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" fill="hold"/>
                                        <p:tgtEl>
                                          <p:spTgt spid="91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9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9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9" dur="500"/>
                                        <p:tgtEl>
                                          <p:spTgt spid="9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9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75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75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75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5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5" dur="5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75" fill="hold"/>
                                        <p:tgtEl>
                                          <p:spTgt spid="91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5" fill="hold"/>
                                        <p:tgtEl>
                                          <p:spTgt spid="91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 bldLvl="0" animBg="1"/>
      <p:bldP spid="91139" grpId="0" bldLvl="0" animBg="1" autoUpdateAnimBg="0"/>
      <p:bldP spid="91140" grpId="0" bldLvl="0" animBg="1" autoUpdateAnimBg="0"/>
      <p:bldP spid="91141" grpId="0" bldLvl="0" animBg="1" autoUpdateAnimBg="0"/>
      <p:bldP spid="91142" grpId="0" bldLvl="0" animBg="1" autoUpdateAnimBg="0"/>
      <p:bldP spid="91143" grpId="0" bldLvl="0" animBg="1" autoUpdateAnimBg="0"/>
      <p:bldP spid="91144" grpId="0" bldLvl="0" animBg="1" autoUpdateAnimBg="0"/>
      <p:bldP spid="91145" grpId="0" bldLvl="0" animBg="1" autoUpdateAnimBg="0"/>
      <p:bldP spid="91152" grpId="0" bldLvl="0" animBg="1"/>
      <p:bldP spid="91158" grpId="0" bldLvl="0" animBg="1" autoUpdateAnimBg="0"/>
      <p:bldP spid="91165" grpId="0" bldLvl="0" animBg="1"/>
      <p:bldP spid="91182" grpId="0" bldLvl="0" animBg="1"/>
      <p:bldP spid="91184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285750" y="590550"/>
            <a:ext cx="4362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）软磁材料：</a:t>
            </a:r>
            <a:r>
              <a:rPr kumimoji="1" lang="zh-CN" altLang="en-US" sz="2800" b="1">
                <a:solidFill>
                  <a:srgbClr val="0066CC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93187" name="Group 3"/>
          <p:cNvGrpSpPr/>
          <p:nvPr/>
        </p:nvGrpSpPr>
        <p:grpSpPr bwMode="auto">
          <a:xfrm>
            <a:off x="6629400" y="1658938"/>
            <a:ext cx="1371600" cy="1651000"/>
            <a:chOff x="864" y="2093"/>
            <a:chExt cx="1406" cy="2044"/>
          </a:xfrm>
        </p:grpSpPr>
        <p:sp>
          <p:nvSpPr>
            <p:cNvPr id="117797" name="Freeform 4"/>
            <p:cNvSpPr/>
            <p:nvPr/>
          </p:nvSpPr>
          <p:spPr bwMode="auto">
            <a:xfrm>
              <a:off x="928" y="2093"/>
              <a:ext cx="1328" cy="1987"/>
            </a:xfrm>
            <a:custGeom>
              <a:avLst/>
              <a:gdLst>
                <a:gd name="T0" fmla="*/ 1328 w 1328"/>
                <a:gd name="T1" fmla="*/ 0 h 1987"/>
                <a:gd name="T2" fmla="*/ 928 w 1328"/>
                <a:gd name="T3" fmla="*/ 294 h 1987"/>
                <a:gd name="T4" fmla="*/ 480 w 1328"/>
                <a:gd name="T5" fmla="*/ 1699 h 1987"/>
                <a:gd name="T6" fmla="*/ 0 w 1328"/>
                <a:gd name="T7" fmla="*/ 1987 h 198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28" h="1987">
                  <a:moveTo>
                    <a:pt x="1328" y="0"/>
                  </a:moveTo>
                  <a:cubicBezTo>
                    <a:pt x="1259" y="47"/>
                    <a:pt x="1069" y="11"/>
                    <a:pt x="928" y="294"/>
                  </a:cubicBezTo>
                  <a:cubicBezTo>
                    <a:pt x="787" y="577"/>
                    <a:pt x="635" y="1417"/>
                    <a:pt x="480" y="1699"/>
                  </a:cubicBezTo>
                  <a:cubicBezTo>
                    <a:pt x="325" y="1981"/>
                    <a:pt x="156" y="1987"/>
                    <a:pt x="0" y="1987"/>
                  </a:cubicBezTo>
                </a:path>
              </a:pathLst>
            </a:custGeom>
            <a:noFill/>
            <a:ln w="412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7798" name="Freeform 5"/>
            <p:cNvSpPr/>
            <p:nvPr/>
          </p:nvSpPr>
          <p:spPr bwMode="auto">
            <a:xfrm>
              <a:off x="864" y="2093"/>
              <a:ext cx="1406" cy="2044"/>
            </a:xfrm>
            <a:custGeom>
              <a:avLst/>
              <a:gdLst>
                <a:gd name="T0" fmla="*/ 0 w 1406"/>
                <a:gd name="T1" fmla="*/ 1976 h 2044"/>
                <a:gd name="T2" fmla="*/ 349 w 1406"/>
                <a:gd name="T3" fmla="*/ 1764 h 2044"/>
                <a:gd name="T4" fmla="*/ 794 w 1406"/>
                <a:gd name="T5" fmla="*/ 296 h 2044"/>
                <a:gd name="T6" fmla="*/ 1406 w 1406"/>
                <a:gd name="T7" fmla="*/ 0 h 20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06" h="2044">
                  <a:moveTo>
                    <a:pt x="0" y="1976"/>
                  </a:moveTo>
                  <a:cubicBezTo>
                    <a:pt x="58" y="1943"/>
                    <a:pt x="216" y="2044"/>
                    <a:pt x="349" y="1764"/>
                  </a:cubicBezTo>
                  <a:cubicBezTo>
                    <a:pt x="481" y="1484"/>
                    <a:pt x="618" y="590"/>
                    <a:pt x="794" y="296"/>
                  </a:cubicBezTo>
                  <a:cubicBezTo>
                    <a:pt x="970" y="2"/>
                    <a:pt x="1279" y="62"/>
                    <a:pt x="1406" y="0"/>
                  </a:cubicBezTo>
                </a:path>
              </a:pathLst>
            </a:custGeom>
            <a:noFill/>
            <a:ln w="412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93190" name="Object 6"/>
          <p:cNvGraphicFramePr>
            <a:graphicFrameLocks noChangeAspect="1"/>
          </p:cNvGraphicFramePr>
          <p:nvPr/>
        </p:nvGraphicFramePr>
        <p:xfrm>
          <a:off x="6515100" y="1955800"/>
          <a:ext cx="6985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4" name="公式" r:id="rId1" imgW="698500" imgH="419100" progId="Equation.3">
                  <p:embed/>
                </p:oleObj>
              </mc:Choice>
              <mc:Fallback>
                <p:oleObj name="公式" r:id="rId1" imgW="698500" imgH="419100" progId="Equation.3">
                  <p:embed/>
                  <p:pic>
                    <p:nvPicPr>
                      <p:cNvPr id="0" name="图片 553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5100" y="1955800"/>
                        <a:ext cx="6985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1" name="Object 7"/>
          <p:cNvGraphicFramePr>
            <a:graphicFrameLocks noChangeAspect="1"/>
          </p:cNvGraphicFramePr>
          <p:nvPr/>
        </p:nvGraphicFramePr>
        <p:xfrm>
          <a:off x="7334250" y="2489200"/>
          <a:ext cx="44291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5" name="公式" r:id="rId3" imgW="444500" imgH="419100" progId="Equation.3">
                  <p:embed/>
                </p:oleObj>
              </mc:Choice>
              <mc:Fallback>
                <p:oleObj name="公式" r:id="rId3" imgW="444500" imgH="419100" progId="Equation.3">
                  <p:embed/>
                  <p:pic>
                    <p:nvPicPr>
                      <p:cNvPr id="0" name="图片 553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0" y="2489200"/>
                        <a:ext cx="442913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990600" y="3549650"/>
            <a:ext cx="7767320" cy="953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适用于变压器、继电器、电机、以及各种高频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电磁元件的磁芯、磁棒。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3193" name="Text Box 9"/>
          <p:cNvSpPr txBox="1">
            <a:spLocks noChangeArrowheads="1"/>
          </p:cNvSpPr>
          <p:nvPr/>
        </p:nvSpPr>
        <p:spPr bwMode="auto">
          <a:xfrm>
            <a:off x="76200" y="76200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3.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铁磁质的分类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3194" name="Text Box 10"/>
          <p:cNvSpPr txBox="1">
            <a:spLocks noChangeArrowheads="1"/>
          </p:cNvSpPr>
          <p:nvPr/>
        </p:nvSpPr>
        <p:spPr bwMode="auto">
          <a:xfrm>
            <a:off x="762000" y="1219200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  <a:cs typeface="楷体_GB2312"/>
              </a:rPr>
              <a:t>特点：</a:t>
            </a:r>
            <a:endParaRPr kumimoji="1"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93195" name="Text Box 11"/>
          <p:cNvSpPr txBox="1">
            <a:spLocks noChangeArrowheads="1"/>
          </p:cNvSpPr>
          <p:nvPr/>
        </p:nvSpPr>
        <p:spPr bwMode="auto">
          <a:xfrm>
            <a:off x="1835150" y="1484313"/>
            <a:ext cx="6172200" cy="1383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矫顽力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i="1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kumimoji="1" lang="en-US" altLang="zh-CN" sz="2800" b="1" i="1" baseline="-2500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小，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磁滞回线的面积窄而长， 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损耗小（面积小）。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3196" name="Text Box 12"/>
          <p:cNvSpPr txBox="1">
            <a:spLocks noChangeArrowheads="1"/>
          </p:cNvSpPr>
          <p:nvPr/>
        </p:nvSpPr>
        <p:spPr bwMode="auto">
          <a:xfrm>
            <a:off x="990600" y="3062288"/>
            <a:ext cx="3962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易磁化、易退磁</a:t>
            </a:r>
            <a:endParaRPr kumimoji="1"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93197" name="Text Box 13"/>
          <p:cNvSpPr txBox="1">
            <a:spLocks noChangeArrowheads="1"/>
          </p:cNvSpPr>
          <p:nvPr/>
        </p:nvSpPr>
        <p:spPr bwMode="auto">
          <a:xfrm>
            <a:off x="3429000" y="304800"/>
            <a:ext cx="5486400" cy="953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66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纯铁，波莫合金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(Fe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Ni)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硅钢，铁氧体等。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3198" name="AutoShape 14"/>
          <p:cNvSpPr/>
          <p:nvPr/>
        </p:nvSpPr>
        <p:spPr bwMode="auto">
          <a:xfrm>
            <a:off x="3314700" y="457200"/>
            <a:ext cx="228600" cy="609600"/>
          </a:xfrm>
          <a:prstGeom prst="leftBrace">
            <a:avLst>
              <a:gd name="adj1" fmla="val 22222"/>
              <a:gd name="adj2" fmla="val 50000"/>
            </a:avLst>
          </a:prstGeom>
          <a:noFill/>
          <a:ln w="38100">
            <a:solidFill>
              <a:srgbClr val="FF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93199" name="Text Box 15"/>
          <p:cNvSpPr txBox="1">
            <a:spLocks noChangeArrowheads="1"/>
          </p:cNvSpPr>
          <p:nvPr/>
        </p:nvSpPr>
        <p:spPr bwMode="auto">
          <a:xfrm>
            <a:off x="2803525" y="471488"/>
            <a:ext cx="2301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如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3200" name="Text Box 16"/>
          <p:cNvSpPr txBox="1">
            <a:spLocks noChangeArrowheads="1"/>
          </p:cNvSpPr>
          <p:nvPr/>
        </p:nvSpPr>
        <p:spPr bwMode="auto">
          <a:xfrm>
            <a:off x="381000" y="4495800"/>
            <a:ext cx="3495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）硬磁材料：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3201" name="Text Box 17"/>
          <p:cNvSpPr txBox="1">
            <a:spLocks noChangeArrowheads="1"/>
          </p:cNvSpPr>
          <p:nvPr/>
        </p:nvSpPr>
        <p:spPr bwMode="auto">
          <a:xfrm>
            <a:off x="2676525" y="4495800"/>
            <a:ext cx="5553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钨钢，碳钢，铝镍钴合金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3202" name="Text Box 18"/>
          <p:cNvSpPr txBox="1">
            <a:spLocks noChangeArrowheads="1"/>
          </p:cNvSpPr>
          <p:nvPr/>
        </p:nvSpPr>
        <p:spPr bwMode="auto">
          <a:xfrm>
            <a:off x="995045" y="4953000"/>
            <a:ext cx="6324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矫顽力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kumimoji="1" lang="en-US" altLang="zh-CN" sz="28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大，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剩磁</a:t>
            </a:r>
            <a:r>
              <a:rPr kumimoji="1"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800" b="1" i="1" baseline="-250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大</a:t>
            </a:r>
            <a:endParaRPr kumimoji="1" lang="zh-CN" altLang="en-US" sz="2800" b="1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磁滞回线的面积大，损耗大。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3203" name="Text Box 19"/>
          <p:cNvSpPr txBox="1">
            <a:spLocks noChangeArrowheads="1"/>
          </p:cNvSpPr>
          <p:nvPr/>
        </p:nvSpPr>
        <p:spPr bwMode="auto">
          <a:xfrm>
            <a:off x="975995" y="5791200"/>
            <a:ext cx="71056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适用于做永磁铁。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耳机、扬声器等中的永久磁铁。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93204" name="Group 20"/>
          <p:cNvGrpSpPr/>
          <p:nvPr/>
        </p:nvGrpSpPr>
        <p:grpSpPr bwMode="auto">
          <a:xfrm>
            <a:off x="6026150" y="908050"/>
            <a:ext cx="2757488" cy="2579688"/>
            <a:chOff x="3701" y="391"/>
            <a:chExt cx="1737" cy="1625"/>
          </a:xfrm>
        </p:grpSpPr>
        <p:graphicFrame>
          <p:nvGraphicFramePr>
            <p:cNvPr id="117793" name="Object 21"/>
            <p:cNvGraphicFramePr>
              <a:graphicFrameLocks noChangeAspect="1"/>
            </p:cNvGraphicFramePr>
            <p:nvPr/>
          </p:nvGraphicFramePr>
          <p:xfrm>
            <a:off x="4241" y="391"/>
            <a:ext cx="245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56" name="公式" r:id="rId5" imgW="165100" imgH="165100" progId="Equation.3">
                    <p:embed/>
                  </p:oleObj>
                </mc:Choice>
                <mc:Fallback>
                  <p:oleObj name="公式" r:id="rId5" imgW="165100" imgH="165100" progId="Equation.3">
                    <p:embed/>
                    <p:pic>
                      <p:nvPicPr>
                        <p:cNvPr id="0" name="图片 553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391"/>
                          <a:ext cx="245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794" name="Object 22"/>
            <p:cNvGraphicFramePr>
              <a:graphicFrameLocks noChangeAspect="1"/>
            </p:cNvGraphicFramePr>
            <p:nvPr/>
          </p:nvGraphicFramePr>
          <p:xfrm>
            <a:off x="5193" y="1389"/>
            <a:ext cx="245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57" name="公式" r:id="rId7" imgW="190500" imgH="165100" progId="Equation.3">
                    <p:embed/>
                  </p:oleObj>
                </mc:Choice>
                <mc:Fallback>
                  <p:oleObj name="公式" r:id="rId7" imgW="190500" imgH="165100" progId="Equation.3">
                    <p:embed/>
                    <p:pic>
                      <p:nvPicPr>
                        <p:cNvPr id="0" name="图片 553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3" y="1389"/>
                          <a:ext cx="245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7795" name="Line 23"/>
            <p:cNvSpPr>
              <a:spLocks noChangeShapeType="1"/>
            </p:cNvSpPr>
            <p:nvPr/>
          </p:nvSpPr>
          <p:spPr bwMode="auto">
            <a:xfrm>
              <a:off x="3701" y="1371"/>
              <a:ext cx="1581" cy="0"/>
            </a:xfrm>
            <a:prstGeom prst="line">
              <a:avLst/>
            </a:prstGeom>
            <a:noFill/>
            <a:ln w="4127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7796" name="Line 24"/>
            <p:cNvSpPr>
              <a:spLocks noChangeShapeType="1"/>
            </p:cNvSpPr>
            <p:nvPr/>
          </p:nvSpPr>
          <p:spPr bwMode="auto">
            <a:xfrm flipV="1">
              <a:off x="4492" y="597"/>
              <a:ext cx="0" cy="1419"/>
            </a:xfrm>
            <a:prstGeom prst="line">
              <a:avLst/>
            </a:prstGeom>
            <a:noFill/>
            <a:ln w="4127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93209" name="Group 25"/>
          <p:cNvGrpSpPr/>
          <p:nvPr/>
        </p:nvGrpSpPr>
        <p:grpSpPr bwMode="auto">
          <a:xfrm>
            <a:off x="6084888" y="4076700"/>
            <a:ext cx="2757487" cy="2579688"/>
            <a:chOff x="567" y="255"/>
            <a:chExt cx="1737" cy="1625"/>
          </a:xfrm>
        </p:grpSpPr>
        <p:grpSp>
          <p:nvGrpSpPr>
            <p:cNvPr id="117783" name="Group 26"/>
            <p:cNvGrpSpPr/>
            <p:nvPr/>
          </p:nvGrpSpPr>
          <p:grpSpPr bwMode="auto">
            <a:xfrm>
              <a:off x="567" y="255"/>
              <a:ext cx="1737" cy="1625"/>
              <a:chOff x="3701" y="391"/>
              <a:chExt cx="1737" cy="1625"/>
            </a:xfrm>
          </p:grpSpPr>
          <p:graphicFrame>
            <p:nvGraphicFramePr>
              <p:cNvPr id="117789" name="Object 27"/>
              <p:cNvGraphicFramePr>
                <a:graphicFrameLocks noChangeAspect="1"/>
              </p:cNvGraphicFramePr>
              <p:nvPr/>
            </p:nvGraphicFramePr>
            <p:xfrm>
              <a:off x="4241" y="391"/>
              <a:ext cx="245" cy="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358" name="公式" r:id="rId9" imgW="165100" imgH="165100" progId="Equation.3">
                      <p:embed/>
                    </p:oleObj>
                  </mc:Choice>
                  <mc:Fallback>
                    <p:oleObj name="公式" r:id="rId9" imgW="165100" imgH="165100" progId="Equation.3">
                      <p:embed/>
                      <p:pic>
                        <p:nvPicPr>
                          <p:cNvPr id="0" name="图片 553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41" y="391"/>
                            <a:ext cx="245" cy="2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7790" name="Object 28"/>
              <p:cNvGraphicFramePr>
                <a:graphicFrameLocks noChangeAspect="1"/>
              </p:cNvGraphicFramePr>
              <p:nvPr/>
            </p:nvGraphicFramePr>
            <p:xfrm>
              <a:off x="5193" y="1389"/>
              <a:ext cx="245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359" name="公式" r:id="rId10" imgW="190500" imgH="165100" progId="Equation.3">
                      <p:embed/>
                    </p:oleObj>
                  </mc:Choice>
                  <mc:Fallback>
                    <p:oleObj name="公式" r:id="rId10" imgW="190500" imgH="165100" progId="Equation.3">
                      <p:embed/>
                      <p:pic>
                        <p:nvPicPr>
                          <p:cNvPr id="0" name="图片 553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93" y="1389"/>
                            <a:ext cx="245" cy="2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7791" name="Line 29"/>
              <p:cNvSpPr>
                <a:spLocks noChangeShapeType="1"/>
              </p:cNvSpPr>
              <p:nvPr/>
            </p:nvSpPr>
            <p:spPr bwMode="auto">
              <a:xfrm>
                <a:off x="3701" y="1371"/>
                <a:ext cx="1581" cy="0"/>
              </a:xfrm>
              <a:prstGeom prst="line">
                <a:avLst/>
              </a:prstGeom>
              <a:noFill/>
              <a:ln w="41275">
                <a:solidFill>
                  <a:srgbClr val="00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792" name="Line 30"/>
              <p:cNvSpPr>
                <a:spLocks noChangeShapeType="1"/>
              </p:cNvSpPr>
              <p:nvPr/>
            </p:nvSpPr>
            <p:spPr bwMode="auto">
              <a:xfrm flipV="1">
                <a:off x="4492" y="597"/>
                <a:ext cx="0" cy="1419"/>
              </a:xfrm>
              <a:prstGeom prst="line">
                <a:avLst/>
              </a:prstGeom>
              <a:noFill/>
              <a:ln w="41275">
                <a:solidFill>
                  <a:srgbClr val="00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aphicFrame>
          <p:nvGraphicFramePr>
            <p:cNvPr id="117784" name="Object 31"/>
            <p:cNvGraphicFramePr>
              <a:graphicFrameLocks noChangeAspect="1"/>
            </p:cNvGraphicFramePr>
            <p:nvPr/>
          </p:nvGraphicFramePr>
          <p:xfrm>
            <a:off x="1610" y="1207"/>
            <a:ext cx="295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60" name="公式" r:id="rId11" imgW="215900" imgH="215900" progId="Equation.3">
                    <p:embed/>
                  </p:oleObj>
                </mc:Choice>
                <mc:Fallback>
                  <p:oleObj name="公式" r:id="rId11" imgW="215900" imgH="215900" progId="Equation.3">
                    <p:embed/>
                    <p:pic>
                      <p:nvPicPr>
                        <p:cNvPr id="0" name="图片 553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1207"/>
                          <a:ext cx="295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785" name="Object 32"/>
            <p:cNvGraphicFramePr>
              <a:graphicFrameLocks noChangeAspect="1"/>
            </p:cNvGraphicFramePr>
            <p:nvPr/>
          </p:nvGraphicFramePr>
          <p:xfrm>
            <a:off x="585" y="1221"/>
            <a:ext cx="434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61" name="公式" r:id="rId13" imgW="316865" imgH="215900" progId="Equation.3">
                    <p:embed/>
                  </p:oleObj>
                </mc:Choice>
                <mc:Fallback>
                  <p:oleObj name="公式" r:id="rId13" imgW="316865" imgH="215900" progId="Equation.3">
                    <p:embed/>
                    <p:pic>
                      <p:nvPicPr>
                        <p:cNvPr id="0" name="图片 553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5" y="1221"/>
                          <a:ext cx="434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7786" name="Group 33"/>
            <p:cNvGrpSpPr/>
            <p:nvPr/>
          </p:nvGrpSpPr>
          <p:grpSpPr bwMode="auto">
            <a:xfrm>
              <a:off x="830" y="709"/>
              <a:ext cx="1185" cy="1058"/>
              <a:chOff x="3744" y="432"/>
              <a:chExt cx="1603" cy="1941"/>
            </a:xfrm>
          </p:grpSpPr>
          <p:sp>
            <p:nvSpPr>
              <p:cNvPr id="117787" name="Freeform 34"/>
              <p:cNvSpPr/>
              <p:nvPr/>
            </p:nvSpPr>
            <p:spPr bwMode="auto">
              <a:xfrm>
                <a:off x="3744" y="432"/>
                <a:ext cx="1603" cy="1941"/>
              </a:xfrm>
              <a:custGeom>
                <a:avLst/>
                <a:gdLst>
                  <a:gd name="T0" fmla="*/ 1603 w 1603"/>
                  <a:gd name="T1" fmla="*/ 0 h 1941"/>
                  <a:gd name="T2" fmla="*/ 1267 w 1603"/>
                  <a:gd name="T3" fmla="*/ 336 h 1941"/>
                  <a:gd name="T4" fmla="*/ 909 w 1603"/>
                  <a:gd name="T5" fmla="*/ 1621 h 1941"/>
                  <a:gd name="T6" fmla="*/ 0 w 1603"/>
                  <a:gd name="T7" fmla="*/ 1941 h 194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603" h="1941">
                    <a:moveTo>
                      <a:pt x="1603" y="0"/>
                    </a:moveTo>
                    <a:cubicBezTo>
                      <a:pt x="1487" y="44"/>
                      <a:pt x="1383" y="66"/>
                      <a:pt x="1267" y="336"/>
                    </a:cubicBezTo>
                    <a:cubicBezTo>
                      <a:pt x="1151" y="606"/>
                      <a:pt x="1120" y="1354"/>
                      <a:pt x="909" y="1621"/>
                    </a:cubicBezTo>
                    <a:cubicBezTo>
                      <a:pt x="698" y="1888"/>
                      <a:pt x="190" y="1874"/>
                      <a:pt x="0" y="1941"/>
                    </a:cubicBezTo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788" name="Freeform 35"/>
              <p:cNvSpPr/>
              <p:nvPr/>
            </p:nvSpPr>
            <p:spPr bwMode="auto">
              <a:xfrm>
                <a:off x="3763" y="432"/>
                <a:ext cx="1584" cy="1920"/>
              </a:xfrm>
              <a:custGeom>
                <a:avLst/>
                <a:gdLst>
                  <a:gd name="T0" fmla="*/ 1584 w 1584"/>
                  <a:gd name="T1" fmla="*/ 0 h 1920"/>
                  <a:gd name="T2" fmla="*/ 528 w 1584"/>
                  <a:gd name="T3" fmla="*/ 288 h 1920"/>
                  <a:gd name="T4" fmla="*/ 144 w 1584"/>
                  <a:gd name="T5" fmla="*/ 1632 h 1920"/>
                  <a:gd name="T6" fmla="*/ 0 w 1584"/>
                  <a:gd name="T7" fmla="*/ 1920 h 192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84" h="1920">
                    <a:moveTo>
                      <a:pt x="1584" y="0"/>
                    </a:moveTo>
                    <a:cubicBezTo>
                      <a:pt x="1176" y="8"/>
                      <a:pt x="768" y="16"/>
                      <a:pt x="528" y="288"/>
                    </a:cubicBezTo>
                    <a:cubicBezTo>
                      <a:pt x="288" y="560"/>
                      <a:pt x="232" y="1360"/>
                      <a:pt x="144" y="1632"/>
                    </a:cubicBezTo>
                    <a:cubicBezTo>
                      <a:pt x="56" y="1904"/>
                      <a:pt x="24" y="1872"/>
                      <a:pt x="0" y="1920"/>
                    </a:cubicBezTo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17781" name="AutoShape 3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79388" y="2276475"/>
            <a:ext cx="647700" cy="460375"/>
          </a:xfrm>
          <a:prstGeom prst="actionButtonForwardNext">
            <a:avLst/>
          </a:prstGeom>
          <a:solidFill>
            <a:srgbClr val="33CCCC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7782" name="AutoShape 3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0" y="5949950"/>
            <a:ext cx="647700" cy="460375"/>
          </a:xfrm>
          <a:prstGeom prst="actionButtonBackPrevious">
            <a:avLst/>
          </a:prstGeom>
          <a:solidFill>
            <a:srgbClr val="CC99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75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93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9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3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3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5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" fill="hold"/>
                                        <p:tgtEl>
                                          <p:spTgt spid="93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" fill="hold"/>
                                        <p:tgtEl>
                                          <p:spTgt spid="93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6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75"/>
                                        <p:tgtEl>
                                          <p:spTgt spid="9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93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93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93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93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93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5" fill="hold"/>
                                        <p:tgtEl>
                                          <p:spTgt spid="93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" fill="hold"/>
                                        <p:tgtEl>
                                          <p:spTgt spid="93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5" fill="hold"/>
                                        <p:tgtEl>
                                          <p:spTgt spid="93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5" fill="hold"/>
                                        <p:tgtEl>
                                          <p:spTgt spid="93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75" fill="hold"/>
                                        <p:tgtEl>
                                          <p:spTgt spid="93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75" fill="hold"/>
                                        <p:tgtEl>
                                          <p:spTgt spid="93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75" fill="hold"/>
                                        <p:tgtEl>
                                          <p:spTgt spid="93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75" fill="hold"/>
                                        <p:tgtEl>
                                          <p:spTgt spid="93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 bldLvl="0" animBg="1" autoUpdateAnimBg="0"/>
      <p:bldP spid="93192" grpId="0" bldLvl="0" animBg="1" autoUpdateAnimBg="0"/>
      <p:bldP spid="93193" grpId="0" bldLvl="0" animBg="1"/>
      <p:bldP spid="93194" grpId="0" bldLvl="0" animBg="1" autoUpdateAnimBg="0"/>
      <p:bldP spid="93195" grpId="0" bldLvl="0" animBg="1" autoUpdateAnimBg="0"/>
      <p:bldP spid="93196" grpId="0" bldLvl="0" animBg="1" autoUpdateAnimBg="0"/>
      <p:bldP spid="93197" grpId="0" bldLvl="0" animBg="1" autoUpdateAnimBg="0"/>
      <p:bldP spid="93198" grpId="0" bldLvl="0" animBg="1"/>
      <p:bldP spid="93199" grpId="0" bldLvl="0" animBg="1" autoUpdateAnimBg="0"/>
      <p:bldP spid="93200" grpId="0" bldLvl="0" animBg="1" autoUpdateAnimBg="0"/>
      <p:bldP spid="93201" grpId="0" bldLvl="0" animBg="1" autoUpdateAnimBg="0"/>
      <p:bldP spid="93202" grpId="0" bldLvl="0" animBg="1" autoUpdateAnimBg="0"/>
      <p:bldP spid="93203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533400" y="280914"/>
            <a:ext cx="548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3)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矩磁材料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1066800" y="1576314"/>
            <a:ext cx="8305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r>
              <a:rPr kumimoji="1" lang="en-US" altLang="zh-CN" sz="28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=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r>
              <a:rPr kumimoji="1" lang="en-US" altLang="zh-CN" sz="28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，</a:t>
            </a:r>
            <a:r>
              <a:rPr kumimoji="1" lang="en-US" altLang="zh-CN" sz="28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H</a:t>
            </a:r>
            <a:r>
              <a:rPr kumimoji="1" lang="en-US" altLang="zh-CN" sz="2800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c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不大，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磁滞回线是矩形。用于</a:t>
            </a: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  <a:cs typeface="楷体_GB2312"/>
              </a:rPr>
              <a:t>记忆元件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，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1066800" y="966714"/>
            <a:ext cx="571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锰镁铁氧体，锂锰铁氧体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1066800" y="2527226"/>
            <a:ext cx="78486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可做为二进制的两个态。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1042988" y="3174926"/>
            <a:ext cx="670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适用制作计算机的记忆元件</a:t>
            </a:r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95239" name="Group 7"/>
          <p:cNvGrpSpPr/>
          <p:nvPr/>
        </p:nvGrpSpPr>
        <p:grpSpPr bwMode="auto">
          <a:xfrm>
            <a:off x="6207125" y="157089"/>
            <a:ext cx="2757488" cy="2586037"/>
            <a:chOff x="3701" y="391"/>
            <a:chExt cx="1737" cy="1629"/>
          </a:xfrm>
        </p:grpSpPr>
        <p:grpSp>
          <p:nvGrpSpPr>
            <p:cNvPr id="128013" name="Group 8"/>
            <p:cNvGrpSpPr/>
            <p:nvPr/>
          </p:nvGrpSpPr>
          <p:grpSpPr bwMode="auto">
            <a:xfrm>
              <a:off x="3701" y="391"/>
              <a:ext cx="1737" cy="1625"/>
              <a:chOff x="3701" y="391"/>
              <a:chExt cx="1737" cy="1625"/>
            </a:xfrm>
          </p:grpSpPr>
          <p:graphicFrame>
            <p:nvGraphicFramePr>
              <p:cNvPr id="128019" name="Object 9"/>
              <p:cNvGraphicFramePr>
                <a:graphicFrameLocks noChangeAspect="1"/>
              </p:cNvGraphicFramePr>
              <p:nvPr/>
            </p:nvGraphicFramePr>
            <p:xfrm>
              <a:off x="4241" y="391"/>
              <a:ext cx="245" cy="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374" name="公式" r:id="rId1" imgW="165100" imgH="165100" progId="Equation.3">
                      <p:embed/>
                    </p:oleObj>
                  </mc:Choice>
                  <mc:Fallback>
                    <p:oleObj name="公式" r:id="rId1" imgW="165100" imgH="165100" progId="Equation.3">
                      <p:embed/>
                      <p:pic>
                        <p:nvPicPr>
                          <p:cNvPr id="0" name="图片 573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41" y="391"/>
                            <a:ext cx="245" cy="2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8020" name="Object 10"/>
              <p:cNvGraphicFramePr>
                <a:graphicFrameLocks noChangeAspect="1"/>
              </p:cNvGraphicFramePr>
              <p:nvPr/>
            </p:nvGraphicFramePr>
            <p:xfrm>
              <a:off x="5193" y="1389"/>
              <a:ext cx="245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375" name="公式" r:id="rId3" imgW="190500" imgH="165100" progId="Equation.3">
                      <p:embed/>
                    </p:oleObj>
                  </mc:Choice>
                  <mc:Fallback>
                    <p:oleObj name="公式" r:id="rId3" imgW="190500" imgH="165100" progId="Equation.3">
                      <p:embed/>
                      <p:pic>
                        <p:nvPicPr>
                          <p:cNvPr id="0" name="图片 573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93" y="1389"/>
                            <a:ext cx="245" cy="2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8021" name="Line 11"/>
              <p:cNvSpPr>
                <a:spLocks noChangeShapeType="1"/>
              </p:cNvSpPr>
              <p:nvPr/>
            </p:nvSpPr>
            <p:spPr bwMode="auto">
              <a:xfrm>
                <a:off x="3701" y="1371"/>
                <a:ext cx="1581" cy="0"/>
              </a:xfrm>
              <a:prstGeom prst="line">
                <a:avLst/>
              </a:prstGeom>
              <a:noFill/>
              <a:ln w="41275">
                <a:solidFill>
                  <a:srgbClr val="00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022" name="Line 12"/>
              <p:cNvSpPr>
                <a:spLocks noChangeShapeType="1"/>
              </p:cNvSpPr>
              <p:nvPr/>
            </p:nvSpPr>
            <p:spPr bwMode="auto">
              <a:xfrm flipV="1">
                <a:off x="4492" y="597"/>
                <a:ext cx="0" cy="1419"/>
              </a:xfrm>
              <a:prstGeom prst="line">
                <a:avLst/>
              </a:prstGeom>
              <a:noFill/>
              <a:ln w="41275">
                <a:solidFill>
                  <a:srgbClr val="00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8014" name="Group 13"/>
            <p:cNvGrpSpPr/>
            <p:nvPr/>
          </p:nvGrpSpPr>
          <p:grpSpPr bwMode="auto">
            <a:xfrm>
              <a:off x="4059" y="709"/>
              <a:ext cx="872" cy="1311"/>
              <a:chOff x="3540" y="2256"/>
              <a:chExt cx="1218" cy="1951"/>
            </a:xfrm>
          </p:grpSpPr>
          <p:sp>
            <p:nvSpPr>
              <p:cNvPr id="128017" name="Freeform 14"/>
              <p:cNvSpPr/>
              <p:nvPr/>
            </p:nvSpPr>
            <p:spPr bwMode="auto">
              <a:xfrm>
                <a:off x="3543" y="2304"/>
                <a:ext cx="1215" cy="1903"/>
              </a:xfrm>
              <a:custGeom>
                <a:avLst/>
                <a:gdLst>
                  <a:gd name="T0" fmla="*/ 1215 w 1215"/>
                  <a:gd name="T1" fmla="*/ 6 h 1903"/>
                  <a:gd name="T2" fmla="*/ 1089 w 1215"/>
                  <a:gd name="T3" fmla="*/ 99 h 1903"/>
                  <a:gd name="T4" fmla="*/ 1011 w 1215"/>
                  <a:gd name="T5" fmla="*/ 1729 h 1903"/>
                  <a:gd name="T6" fmla="*/ 0 w 1215"/>
                  <a:gd name="T7" fmla="*/ 1857 h 190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15" h="1903">
                    <a:moveTo>
                      <a:pt x="1215" y="6"/>
                    </a:moveTo>
                    <a:cubicBezTo>
                      <a:pt x="1107" y="33"/>
                      <a:pt x="1110" y="0"/>
                      <a:pt x="1089" y="99"/>
                    </a:cubicBezTo>
                    <a:cubicBezTo>
                      <a:pt x="1042" y="403"/>
                      <a:pt x="1131" y="1569"/>
                      <a:pt x="1011" y="1729"/>
                    </a:cubicBezTo>
                    <a:cubicBezTo>
                      <a:pt x="931" y="1903"/>
                      <a:pt x="222" y="1816"/>
                      <a:pt x="0" y="1857"/>
                    </a:cubicBezTo>
                  </a:path>
                </a:pathLst>
              </a:custGeom>
              <a:noFill/>
              <a:ln w="41275" cap="flat" cmpd="sng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018" name="Freeform 15"/>
              <p:cNvSpPr/>
              <p:nvPr/>
            </p:nvSpPr>
            <p:spPr bwMode="auto">
              <a:xfrm>
                <a:off x="3540" y="2256"/>
                <a:ext cx="1215" cy="1902"/>
              </a:xfrm>
              <a:custGeom>
                <a:avLst/>
                <a:gdLst>
                  <a:gd name="T0" fmla="*/ 0 w 1215"/>
                  <a:gd name="T1" fmla="*/ 1893 h 1902"/>
                  <a:gd name="T2" fmla="*/ 121 w 1215"/>
                  <a:gd name="T3" fmla="*/ 1803 h 1902"/>
                  <a:gd name="T4" fmla="*/ 203 w 1215"/>
                  <a:gd name="T5" fmla="*/ 174 h 1902"/>
                  <a:gd name="T6" fmla="*/ 1215 w 1215"/>
                  <a:gd name="T7" fmla="*/ 48 h 19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15" h="1902">
                    <a:moveTo>
                      <a:pt x="0" y="1893"/>
                    </a:moveTo>
                    <a:cubicBezTo>
                      <a:pt x="108" y="1866"/>
                      <a:pt x="100" y="1902"/>
                      <a:pt x="121" y="1803"/>
                    </a:cubicBezTo>
                    <a:cubicBezTo>
                      <a:pt x="169" y="1499"/>
                      <a:pt x="83" y="333"/>
                      <a:pt x="203" y="174"/>
                    </a:cubicBezTo>
                    <a:cubicBezTo>
                      <a:pt x="284" y="0"/>
                      <a:pt x="993" y="88"/>
                      <a:pt x="1215" y="48"/>
                    </a:cubicBezTo>
                  </a:path>
                </a:pathLst>
              </a:custGeom>
              <a:noFill/>
              <a:ln w="41275" cap="flat" cmpd="sng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aphicFrame>
          <p:nvGraphicFramePr>
            <p:cNvPr id="128015" name="Object 16"/>
            <p:cNvGraphicFramePr>
              <a:graphicFrameLocks noChangeAspect="1"/>
            </p:cNvGraphicFramePr>
            <p:nvPr/>
          </p:nvGraphicFramePr>
          <p:xfrm>
            <a:off x="4830" y="1344"/>
            <a:ext cx="295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76" name="公式" r:id="rId5" imgW="215900" imgH="215900" progId="Equation.3">
                    <p:embed/>
                  </p:oleObj>
                </mc:Choice>
                <mc:Fallback>
                  <p:oleObj name="公式" r:id="rId5" imgW="215900" imgH="215900" progId="Equation.3">
                    <p:embed/>
                    <p:pic>
                      <p:nvPicPr>
                        <p:cNvPr id="0" name="图片 573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1344"/>
                          <a:ext cx="295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8016" name="Object 17"/>
            <p:cNvGraphicFramePr>
              <a:graphicFrameLocks noChangeAspect="1"/>
            </p:cNvGraphicFramePr>
            <p:nvPr/>
          </p:nvGraphicFramePr>
          <p:xfrm>
            <a:off x="3742" y="1344"/>
            <a:ext cx="434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77" name="公式" r:id="rId7" imgW="316865" imgH="215900" progId="Equation.3">
                    <p:embed/>
                  </p:oleObj>
                </mc:Choice>
                <mc:Fallback>
                  <p:oleObj name="公式" r:id="rId7" imgW="316865" imgH="215900" progId="Equation.3">
                    <p:embed/>
                    <p:pic>
                      <p:nvPicPr>
                        <p:cNvPr id="0" name="图片 573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1344"/>
                          <a:ext cx="434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295275" y="3751189"/>
            <a:ext cx="837406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kern="0" dirty="0" smtClean="0">
                <a:solidFill>
                  <a:srgbClr val="0000FF"/>
                </a:solidFill>
              </a:rPr>
              <a:t>（</a:t>
            </a:r>
            <a:r>
              <a:rPr lang="en-US" altLang="zh-CN" b="1" kern="0" dirty="0" smtClean="0">
                <a:solidFill>
                  <a:srgbClr val="0000FF"/>
                </a:solidFill>
              </a:rPr>
              <a:t>4</a:t>
            </a:r>
            <a:r>
              <a:rPr lang="zh-CN" altLang="en-US" b="1" kern="0" dirty="0" smtClean="0">
                <a:solidFill>
                  <a:srgbClr val="0000FF"/>
                </a:solidFill>
              </a:rPr>
              <a:t>）</a:t>
            </a:r>
            <a:r>
              <a:rPr lang="zh-CN" altLang="en-US" sz="2800" b="1" kern="0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当温度升高到一定程度时，每种铁磁介质的高磁导率、磁滞、磁致伸缩等特性全部消失，而变为顺磁性。</a:t>
            </a:r>
            <a:endParaRPr lang="zh-CN" altLang="en-US" sz="2800" b="1" kern="0" dirty="0" smtClean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395536" y="6054651"/>
            <a:ext cx="7834313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如：铁为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1040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K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，钴为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1390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K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  镍为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630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K</a:t>
            </a:r>
            <a:endParaRPr kumimoji="1" lang="en-US" altLang="zh-CN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650875" y="5119614"/>
            <a:ext cx="788511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不同铁磁质具有不同的转变温度</a:t>
            </a:r>
            <a:r>
              <a:rPr kumimoji="1" lang="en-US" altLang="zh-CN" sz="2800" b="1">
                <a:solidFill>
                  <a:srgbClr val="003300"/>
                </a:solidFill>
                <a:latin typeface="宋体" panose="02010600030101010101" pitchFamily="2" charset="-122"/>
              </a:rPr>
              <a:t>(</a:t>
            </a:r>
            <a:r>
              <a:rPr kumimoji="1" lang="zh-CN" altLang="en-US" sz="2800" b="1">
                <a:solidFill>
                  <a:srgbClr val="003300"/>
                </a:solidFill>
                <a:latin typeface="宋体" panose="02010600030101010101" pitchFamily="2" charset="-122"/>
              </a:rPr>
              <a:t>相变温度</a:t>
            </a:r>
            <a:r>
              <a:rPr kumimoji="1" lang="en-US" altLang="zh-CN" sz="2800" b="1" i="1">
                <a:solidFill>
                  <a:srgbClr val="003300"/>
                </a:solidFill>
                <a:latin typeface="宋体" panose="02010600030101010101" pitchFamily="2" charset="-122"/>
              </a:rPr>
              <a:t>T</a:t>
            </a:r>
            <a:r>
              <a:rPr kumimoji="1" lang="en-US" altLang="zh-CN" sz="2800" b="1" i="1" baseline="-25000">
                <a:solidFill>
                  <a:srgbClr val="003300"/>
                </a:solidFill>
                <a:latin typeface="宋体" panose="02010600030101010101" pitchFamily="2" charset="-122"/>
              </a:rPr>
              <a:t>c</a:t>
            </a:r>
            <a:r>
              <a:rPr kumimoji="1" lang="en-US" altLang="zh-CN" sz="2800" b="1">
                <a:solidFill>
                  <a:srgbClr val="003300"/>
                </a:solidFill>
                <a:latin typeface="宋体" panose="02010600030101010101" pitchFamily="2" charset="-122"/>
              </a:rPr>
              <a:t>)</a:t>
            </a:r>
            <a:endParaRPr kumimoji="1" lang="en-US" altLang="zh-CN" sz="2800" b="1">
              <a:solidFill>
                <a:srgbClr val="003300"/>
              </a:solidFill>
              <a:latin typeface="宋体" panose="02010600030101010101" pitchFamily="2" charset="-122"/>
            </a:endParaRPr>
          </a:p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        ——</a:t>
            </a:r>
            <a:r>
              <a:rPr kumimoji="1" lang="zh-CN" altLang="en-US" sz="2800" b="1">
                <a:solidFill>
                  <a:srgbClr val="FF0000"/>
                </a:solidFill>
                <a:latin typeface="宋体" panose="02010600030101010101" pitchFamily="2" charset="-122"/>
                <a:ea typeface="楷体_GB2312" pitchFamily="49" charset="-122"/>
              </a:rPr>
              <a:t>临界温度</a:t>
            </a:r>
            <a:r>
              <a:rPr kumimoji="1"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或称</a:t>
            </a:r>
            <a:r>
              <a:rPr kumimoji="1" lang="zh-CN" altLang="en-US" sz="2800" b="1">
                <a:solidFill>
                  <a:srgbClr val="FF0000"/>
                </a:solidFill>
                <a:latin typeface="宋体" panose="02010600030101010101" pitchFamily="2" charset="-122"/>
                <a:ea typeface="楷体_GB2312" pitchFamily="49" charset="-122"/>
              </a:rPr>
              <a:t>居里点</a:t>
            </a:r>
            <a:endParaRPr kumimoji="1" lang="zh-CN" altLang="en-US" sz="2800" b="1">
              <a:solidFill>
                <a:srgbClr val="000000"/>
              </a:solidFill>
              <a:latin typeface="宋体" panose="02010600030101010101" pitchFamily="2" charset="-122"/>
              <a:ea typeface="楷体_GB2312" pitchFamily="49" charset="-122"/>
            </a:endParaRPr>
          </a:p>
        </p:txBody>
      </p:sp>
      <p:sp>
        <p:nvSpPr>
          <p:cNvPr id="24" name="Text Box 50">
            <a:hlinkClick r:id="rId9" action="ppaction://hlinkfile"/>
          </p:cNvPr>
          <p:cNvSpPr txBox="1">
            <a:spLocks noChangeArrowheads="1"/>
          </p:cNvSpPr>
          <p:nvPr/>
        </p:nvSpPr>
        <p:spPr bwMode="auto">
          <a:xfrm>
            <a:off x="6282506" y="5983114"/>
            <a:ext cx="23939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演示实验视频：</a:t>
            </a:r>
            <a:endParaRPr kumimoji="1"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热磁轮</a:t>
            </a:r>
            <a:endParaRPr kumimoji="1"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3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" grpId="0" bldLvl="0" animBg="1" autoUpdateAnimBg="0"/>
      <p:bldP spid="95235" grpId="0" bldLvl="0" animBg="1" autoUpdateAnimBg="0"/>
      <p:bldP spid="95236" grpId="0" bldLvl="0" animBg="1" autoUpdateAnimBg="0"/>
      <p:bldP spid="95237" grpId="0" bldLvl="0" animBg="1" autoUpdateAnimBg="0"/>
      <p:bldP spid="95238" grpId="0" bldLvl="0" animBg="1" autoUpdateAnimBg="0"/>
      <p:bldP spid="21" grpId="0" autoUpdateAnimBg="0"/>
      <p:bldP spid="22" grpId="0" bldLvl="0" animBg="1" autoUpdateAnimBg="0"/>
      <p:bldP spid="23" grpId="0" autoUpdateAnimBg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250825" y="260350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4.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铁磁质的微观结构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磁</a:t>
            </a:r>
            <a:r>
              <a:rPr kumimoji="1" lang="zh-CN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畴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97283" name="Group 3"/>
          <p:cNvGrpSpPr/>
          <p:nvPr/>
        </p:nvGrpSpPr>
        <p:grpSpPr bwMode="auto">
          <a:xfrm>
            <a:off x="539750" y="2349500"/>
            <a:ext cx="3287713" cy="1752600"/>
            <a:chOff x="569" y="960"/>
            <a:chExt cx="2071" cy="1104"/>
          </a:xfrm>
        </p:grpSpPr>
        <p:grpSp>
          <p:nvGrpSpPr>
            <p:cNvPr id="119843" name="Group 4"/>
            <p:cNvGrpSpPr/>
            <p:nvPr/>
          </p:nvGrpSpPr>
          <p:grpSpPr bwMode="auto">
            <a:xfrm>
              <a:off x="1008" y="960"/>
              <a:ext cx="1632" cy="1104"/>
              <a:chOff x="1056" y="2352"/>
              <a:chExt cx="1632" cy="1056"/>
            </a:xfrm>
          </p:grpSpPr>
          <p:grpSp>
            <p:nvGrpSpPr>
              <p:cNvPr id="119845" name="Group 5"/>
              <p:cNvGrpSpPr/>
              <p:nvPr/>
            </p:nvGrpSpPr>
            <p:grpSpPr bwMode="auto">
              <a:xfrm>
                <a:off x="1056" y="2352"/>
                <a:ext cx="1632" cy="1056"/>
                <a:chOff x="1056" y="2016"/>
                <a:chExt cx="1632" cy="1056"/>
              </a:xfrm>
            </p:grpSpPr>
            <p:sp>
              <p:nvSpPr>
                <p:cNvPr id="119858" name="Rectangle 6"/>
                <p:cNvSpPr>
                  <a:spLocks noChangeArrowheads="1"/>
                </p:cNvSpPr>
                <p:nvPr/>
              </p:nvSpPr>
              <p:spPr bwMode="auto">
                <a:xfrm>
                  <a:off x="1056" y="2016"/>
                  <a:ext cx="1632" cy="1056"/>
                </a:xfrm>
                <a:prstGeom prst="rect">
                  <a:avLst/>
                </a:prstGeom>
                <a:solidFill>
                  <a:srgbClr val="DDE69E"/>
                </a:solidFill>
                <a:ln w="19050">
                  <a:solidFill>
                    <a:srgbClr val="996633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9859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1056" y="2016"/>
                  <a:ext cx="528" cy="480"/>
                </a:xfrm>
                <a:prstGeom prst="line">
                  <a:avLst/>
                </a:prstGeom>
                <a:noFill/>
                <a:ln w="19050">
                  <a:solidFill>
                    <a:srgbClr val="996633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9860" name="Freeform 8"/>
                <p:cNvSpPr/>
                <p:nvPr/>
              </p:nvSpPr>
              <p:spPr bwMode="auto">
                <a:xfrm>
                  <a:off x="1056" y="2256"/>
                  <a:ext cx="384" cy="480"/>
                </a:xfrm>
                <a:custGeom>
                  <a:avLst/>
                  <a:gdLst>
                    <a:gd name="T0" fmla="*/ 409 w 336"/>
                    <a:gd name="T1" fmla="*/ 0 h 480"/>
                    <a:gd name="T2" fmla="*/ 574 w 336"/>
                    <a:gd name="T3" fmla="*/ 240 h 480"/>
                    <a:gd name="T4" fmla="*/ 574 w 336"/>
                    <a:gd name="T5" fmla="*/ 480 h 480"/>
                    <a:gd name="T6" fmla="*/ 82 w 336"/>
                    <a:gd name="T7" fmla="*/ 432 h 480"/>
                    <a:gd name="T8" fmla="*/ 0 w 336"/>
                    <a:gd name="T9" fmla="*/ 432 h 4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36" h="480">
                      <a:moveTo>
                        <a:pt x="240" y="0"/>
                      </a:moveTo>
                      <a:lnTo>
                        <a:pt x="336" y="240"/>
                      </a:lnTo>
                      <a:lnTo>
                        <a:pt x="336" y="480"/>
                      </a:lnTo>
                      <a:lnTo>
                        <a:pt x="48" y="432"/>
                      </a:lnTo>
                      <a:lnTo>
                        <a:pt x="0" y="432"/>
                      </a:lnTo>
                    </a:path>
                  </a:pathLst>
                </a:custGeom>
                <a:solidFill>
                  <a:srgbClr val="DDE69E"/>
                </a:solidFill>
                <a:ln w="19050" cap="flat" cmpd="sng">
                  <a:solidFill>
                    <a:srgbClr val="996633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9861" name="Freeform 9"/>
                <p:cNvSpPr/>
                <p:nvPr/>
              </p:nvSpPr>
              <p:spPr bwMode="auto">
                <a:xfrm>
                  <a:off x="1440" y="2016"/>
                  <a:ext cx="384" cy="576"/>
                </a:xfrm>
                <a:custGeom>
                  <a:avLst/>
                  <a:gdLst>
                    <a:gd name="T0" fmla="*/ 0 w 336"/>
                    <a:gd name="T1" fmla="*/ 576 h 576"/>
                    <a:gd name="T2" fmla="*/ 574 w 336"/>
                    <a:gd name="T3" fmla="*/ 480 h 576"/>
                    <a:gd name="T4" fmla="*/ 574 w 336"/>
                    <a:gd name="T5" fmla="*/ 0 h 576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36" h="576">
                      <a:moveTo>
                        <a:pt x="0" y="576"/>
                      </a:moveTo>
                      <a:lnTo>
                        <a:pt x="336" y="480"/>
                      </a:lnTo>
                      <a:lnTo>
                        <a:pt x="336" y="0"/>
                      </a:lnTo>
                    </a:path>
                  </a:pathLst>
                </a:custGeom>
                <a:solidFill>
                  <a:srgbClr val="DDE69E"/>
                </a:solidFill>
                <a:ln w="19050" cap="flat" cmpd="sng">
                  <a:solidFill>
                    <a:srgbClr val="996633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9862" name="Freeform 10"/>
                <p:cNvSpPr/>
                <p:nvPr/>
              </p:nvSpPr>
              <p:spPr bwMode="auto">
                <a:xfrm>
                  <a:off x="1440" y="2016"/>
                  <a:ext cx="1248" cy="1056"/>
                </a:xfrm>
                <a:custGeom>
                  <a:avLst/>
                  <a:gdLst>
                    <a:gd name="T0" fmla="*/ 0 w 1248"/>
                    <a:gd name="T1" fmla="*/ 720 h 1056"/>
                    <a:gd name="T2" fmla="*/ 192 w 1248"/>
                    <a:gd name="T3" fmla="*/ 1056 h 1056"/>
                    <a:gd name="T4" fmla="*/ 576 w 1248"/>
                    <a:gd name="T5" fmla="*/ 672 h 1056"/>
                    <a:gd name="T6" fmla="*/ 768 w 1248"/>
                    <a:gd name="T7" fmla="*/ 672 h 1056"/>
                    <a:gd name="T8" fmla="*/ 816 w 1248"/>
                    <a:gd name="T9" fmla="*/ 1056 h 1056"/>
                    <a:gd name="T10" fmla="*/ 1104 w 1248"/>
                    <a:gd name="T11" fmla="*/ 720 h 1056"/>
                    <a:gd name="T12" fmla="*/ 1248 w 1248"/>
                    <a:gd name="T13" fmla="*/ 672 h 1056"/>
                    <a:gd name="T14" fmla="*/ 864 w 1248"/>
                    <a:gd name="T15" fmla="*/ 384 h 1056"/>
                    <a:gd name="T16" fmla="*/ 1104 w 1248"/>
                    <a:gd name="T17" fmla="*/ 0 h 105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248" h="1056">
                      <a:moveTo>
                        <a:pt x="0" y="720"/>
                      </a:moveTo>
                      <a:lnTo>
                        <a:pt x="192" y="1056"/>
                      </a:lnTo>
                      <a:lnTo>
                        <a:pt x="576" y="672"/>
                      </a:lnTo>
                      <a:lnTo>
                        <a:pt x="768" y="672"/>
                      </a:lnTo>
                      <a:lnTo>
                        <a:pt x="816" y="1056"/>
                      </a:lnTo>
                      <a:lnTo>
                        <a:pt x="1104" y="720"/>
                      </a:lnTo>
                      <a:lnTo>
                        <a:pt x="1248" y="672"/>
                      </a:lnTo>
                      <a:lnTo>
                        <a:pt x="864" y="384"/>
                      </a:lnTo>
                      <a:lnTo>
                        <a:pt x="1104" y="0"/>
                      </a:lnTo>
                    </a:path>
                  </a:pathLst>
                </a:custGeom>
                <a:solidFill>
                  <a:srgbClr val="DDE69E"/>
                </a:solidFill>
                <a:ln w="19050" cap="flat" cmpd="sng">
                  <a:solidFill>
                    <a:srgbClr val="996633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9863" name="Freeform 11"/>
                <p:cNvSpPr/>
                <p:nvPr/>
              </p:nvSpPr>
              <p:spPr bwMode="auto">
                <a:xfrm>
                  <a:off x="1824" y="2016"/>
                  <a:ext cx="480" cy="672"/>
                </a:xfrm>
                <a:custGeom>
                  <a:avLst/>
                  <a:gdLst>
                    <a:gd name="T0" fmla="*/ 192 w 480"/>
                    <a:gd name="T1" fmla="*/ 672 h 672"/>
                    <a:gd name="T2" fmla="*/ 0 w 480"/>
                    <a:gd name="T3" fmla="*/ 480 h 672"/>
                    <a:gd name="T4" fmla="*/ 480 w 480"/>
                    <a:gd name="T5" fmla="*/ 384 h 672"/>
                    <a:gd name="T6" fmla="*/ 192 w 480"/>
                    <a:gd name="T7" fmla="*/ 0 h 67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80" h="672">
                      <a:moveTo>
                        <a:pt x="192" y="672"/>
                      </a:moveTo>
                      <a:lnTo>
                        <a:pt x="0" y="480"/>
                      </a:lnTo>
                      <a:lnTo>
                        <a:pt x="480" y="384"/>
                      </a:lnTo>
                      <a:lnTo>
                        <a:pt x="192" y="0"/>
                      </a:lnTo>
                    </a:path>
                  </a:pathLst>
                </a:custGeom>
                <a:solidFill>
                  <a:srgbClr val="DDE69E"/>
                </a:solidFill>
                <a:ln w="19050" cap="flat" cmpd="sng">
                  <a:solidFill>
                    <a:srgbClr val="996633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9864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208" y="2400"/>
                  <a:ext cx="96" cy="288"/>
                </a:xfrm>
                <a:prstGeom prst="line">
                  <a:avLst/>
                </a:prstGeom>
                <a:noFill/>
                <a:ln w="19050">
                  <a:solidFill>
                    <a:srgbClr val="996633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19846" name="Line 13"/>
              <p:cNvSpPr>
                <a:spLocks noChangeShapeType="1"/>
              </p:cNvSpPr>
              <p:nvPr/>
            </p:nvSpPr>
            <p:spPr bwMode="auto">
              <a:xfrm flipV="1">
                <a:off x="1104" y="2400"/>
                <a:ext cx="240" cy="14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847" name="Line 14"/>
              <p:cNvSpPr>
                <a:spLocks noChangeShapeType="1"/>
              </p:cNvSpPr>
              <p:nvPr/>
            </p:nvSpPr>
            <p:spPr bwMode="auto">
              <a:xfrm flipV="1">
                <a:off x="1152" y="2784"/>
                <a:ext cx="240" cy="14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848" name="Line 15"/>
              <p:cNvSpPr>
                <a:spLocks noChangeShapeType="1"/>
              </p:cNvSpPr>
              <p:nvPr/>
            </p:nvSpPr>
            <p:spPr bwMode="auto">
              <a:xfrm flipH="1" flipV="1">
                <a:off x="1440" y="2640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849" name="Line 16"/>
              <p:cNvSpPr>
                <a:spLocks noChangeShapeType="1"/>
              </p:cNvSpPr>
              <p:nvPr/>
            </p:nvSpPr>
            <p:spPr bwMode="auto">
              <a:xfrm>
                <a:off x="1296" y="3120"/>
                <a:ext cx="48" cy="24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850" name="Line 17"/>
              <p:cNvSpPr>
                <a:spLocks noChangeShapeType="1"/>
              </p:cNvSpPr>
              <p:nvPr/>
            </p:nvSpPr>
            <p:spPr bwMode="auto">
              <a:xfrm flipV="1">
                <a:off x="1680" y="2976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851" name="Line 18"/>
              <p:cNvSpPr>
                <a:spLocks noChangeShapeType="1"/>
              </p:cNvSpPr>
              <p:nvPr/>
            </p:nvSpPr>
            <p:spPr bwMode="auto">
              <a:xfrm>
                <a:off x="1920" y="2496"/>
                <a:ext cx="240" cy="24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852" name="Line 19"/>
              <p:cNvSpPr>
                <a:spLocks noChangeShapeType="1"/>
              </p:cNvSpPr>
              <p:nvPr/>
            </p:nvSpPr>
            <p:spPr bwMode="auto">
              <a:xfrm flipH="1" flipV="1">
                <a:off x="1968" y="2880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853" name="Line 20"/>
              <p:cNvSpPr>
                <a:spLocks noChangeShapeType="1"/>
              </p:cNvSpPr>
              <p:nvPr/>
            </p:nvSpPr>
            <p:spPr bwMode="auto">
              <a:xfrm flipH="1">
                <a:off x="1920" y="3120"/>
                <a:ext cx="240" cy="19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854" name="Line 21"/>
              <p:cNvSpPr>
                <a:spLocks noChangeShapeType="1"/>
              </p:cNvSpPr>
              <p:nvPr/>
            </p:nvSpPr>
            <p:spPr bwMode="auto">
              <a:xfrm flipH="1" flipV="1">
                <a:off x="2496" y="2496"/>
                <a:ext cx="144" cy="38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855" name="Line 22"/>
              <p:cNvSpPr>
                <a:spLocks noChangeShapeType="1"/>
              </p:cNvSpPr>
              <p:nvPr/>
            </p:nvSpPr>
            <p:spPr bwMode="auto">
              <a:xfrm flipV="1">
                <a:off x="2304" y="3024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856" name="Line 23"/>
              <p:cNvSpPr>
                <a:spLocks noChangeShapeType="1"/>
              </p:cNvSpPr>
              <p:nvPr/>
            </p:nvSpPr>
            <p:spPr bwMode="auto">
              <a:xfrm>
                <a:off x="2496" y="3168"/>
                <a:ext cx="144" cy="19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857" name="Line 24"/>
              <p:cNvSpPr>
                <a:spLocks noChangeShapeType="1"/>
              </p:cNvSpPr>
              <p:nvPr/>
            </p:nvSpPr>
            <p:spPr bwMode="auto">
              <a:xfrm flipV="1">
                <a:off x="2304" y="2400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7305" name="Text Box 25"/>
            <p:cNvSpPr txBox="1">
              <a:spLocks noChangeArrowheads="1"/>
            </p:cNvSpPr>
            <p:nvPr/>
          </p:nvSpPr>
          <p:spPr bwMode="auto">
            <a:xfrm>
              <a:off x="569" y="960"/>
              <a:ext cx="391" cy="1104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tx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无外磁场</a:t>
              </a: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7338" name="Group 58"/>
          <p:cNvGrpSpPr/>
          <p:nvPr/>
        </p:nvGrpSpPr>
        <p:grpSpPr bwMode="auto">
          <a:xfrm>
            <a:off x="4360863" y="1871663"/>
            <a:ext cx="3367087" cy="2241550"/>
            <a:chOff x="2925" y="1752"/>
            <a:chExt cx="2121" cy="1412"/>
          </a:xfrm>
        </p:grpSpPr>
        <p:sp>
          <p:nvSpPr>
            <p:cNvPr id="119820" name="Rectangle 28"/>
            <p:cNvSpPr>
              <a:spLocks noChangeArrowheads="1"/>
            </p:cNvSpPr>
            <p:nvPr/>
          </p:nvSpPr>
          <p:spPr bwMode="auto">
            <a:xfrm>
              <a:off x="3366" y="2020"/>
              <a:ext cx="1680" cy="1129"/>
            </a:xfrm>
            <a:prstGeom prst="rect">
              <a:avLst/>
            </a:prstGeom>
            <a:solidFill>
              <a:srgbClr val="DDE69E"/>
            </a:solidFill>
            <a:ln w="19050">
              <a:solidFill>
                <a:srgbClr val="996633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821" name="Line 29"/>
            <p:cNvSpPr>
              <a:spLocks noChangeShapeType="1"/>
            </p:cNvSpPr>
            <p:nvPr/>
          </p:nvSpPr>
          <p:spPr bwMode="auto">
            <a:xfrm flipV="1">
              <a:off x="3366" y="2020"/>
              <a:ext cx="642" cy="513"/>
            </a:xfrm>
            <a:prstGeom prst="line">
              <a:avLst/>
            </a:prstGeom>
            <a:noFill/>
            <a:ln w="19050">
              <a:solidFill>
                <a:srgbClr val="996633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9822" name="Freeform 30"/>
            <p:cNvSpPr/>
            <p:nvPr/>
          </p:nvSpPr>
          <p:spPr bwMode="auto">
            <a:xfrm>
              <a:off x="3366" y="2328"/>
              <a:ext cx="346" cy="462"/>
            </a:xfrm>
            <a:custGeom>
              <a:avLst/>
              <a:gdLst>
                <a:gd name="T0" fmla="*/ 270 w 336"/>
                <a:gd name="T1" fmla="*/ 0 h 480"/>
                <a:gd name="T2" fmla="*/ 378 w 336"/>
                <a:gd name="T3" fmla="*/ 206 h 480"/>
                <a:gd name="T4" fmla="*/ 378 w 336"/>
                <a:gd name="T5" fmla="*/ 412 h 480"/>
                <a:gd name="T6" fmla="*/ 53 w 336"/>
                <a:gd name="T7" fmla="*/ 371 h 480"/>
                <a:gd name="T8" fmla="*/ 0 w 336"/>
                <a:gd name="T9" fmla="*/ 371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6" h="480">
                  <a:moveTo>
                    <a:pt x="240" y="0"/>
                  </a:moveTo>
                  <a:lnTo>
                    <a:pt x="336" y="240"/>
                  </a:lnTo>
                  <a:lnTo>
                    <a:pt x="336" y="480"/>
                  </a:lnTo>
                  <a:lnTo>
                    <a:pt x="48" y="432"/>
                  </a:lnTo>
                  <a:lnTo>
                    <a:pt x="0" y="432"/>
                  </a:lnTo>
                </a:path>
              </a:pathLst>
            </a:custGeom>
            <a:solidFill>
              <a:srgbClr val="DDE69E"/>
            </a:solidFill>
            <a:ln w="19050" cap="flat" cmpd="sng">
              <a:solidFill>
                <a:srgbClr val="996633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9823" name="Freeform 31"/>
            <p:cNvSpPr/>
            <p:nvPr/>
          </p:nvSpPr>
          <p:spPr bwMode="auto">
            <a:xfrm>
              <a:off x="3712" y="2020"/>
              <a:ext cx="395" cy="616"/>
            </a:xfrm>
            <a:custGeom>
              <a:avLst/>
              <a:gdLst>
                <a:gd name="T0" fmla="*/ 0 w 336"/>
                <a:gd name="T1" fmla="*/ 754 h 576"/>
                <a:gd name="T2" fmla="*/ 641 w 336"/>
                <a:gd name="T3" fmla="*/ 628 h 576"/>
                <a:gd name="T4" fmla="*/ 641 w 336"/>
                <a:gd name="T5" fmla="*/ 0 h 5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6" h="576">
                  <a:moveTo>
                    <a:pt x="0" y="576"/>
                  </a:moveTo>
                  <a:lnTo>
                    <a:pt x="336" y="480"/>
                  </a:lnTo>
                  <a:lnTo>
                    <a:pt x="336" y="0"/>
                  </a:lnTo>
                </a:path>
              </a:pathLst>
            </a:custGeom>
            <a:solidFill>
              <a:srgbClr val="DDE69E"/>
            </a:solidFill>
            <a:ln w="19050" cap="flat" cmpd="sng">
              <a:solidFill>
                <a:srgbClr val="996633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9824" name="Freeform 32"/>
            <p:cNvSpPr/>
            <p:nvPr/>
          </p:nvSpPr>
          <p:spPr bwMode="auto">
            <a:xfrm>
              <a:off x="4354" y="2020"/>
              <a:ext cx="494" cy="1129"/>
            </a:xfrm>
            <a:custGeom>
              <a:avLst/>
              <a:gdLst>
                <a:gd name="T0" fmla="*/ 216 w 480"/>
                <a:gd name="T1" fmla="*/ 5354 h 672"/>
                <a:gd name="T2" fmla="*/ 0 w 480"/>
                <a:gd name="T3" fmla="*/ 3822 h 672"/>
                <a:gd name="T4" fmla="*/ 538 w 480"/>
                <a:gd name="T5" fmla="*/ 3059 h 672"/>
                <a:gd name="T6" fmla="*/ 216 w 480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672">
                  <a:moveTo>
                    <a:pt x="192" y="672"/>
                  </a:moveTo>
                  <a:lnTo>
                    <a:pt x="0" y="480"/>
                  </a:lnTo>
                  <a:lnTo>
                    <a:pt x="480" y="384"/>
                  </a:lnTo>
                  <a:lnTo>
                    <a:pt x="192" y="0"/>
                  </a:lnTo>
                </a:path>
              </a:pathLst>
            </a:custGeom>
            <a:solidFill>
              <a:srgbClr val="DDE69E"/>
            </a:solidFill>
            <a:ln w="19050" cap="flat" cmpd="sng">
              <a:solidFill>
                <a:srgbClr val="996633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9825" name="Line 33"/>
            <p:cNvSpPr>
              <a:spLocks noChangeShapeType="1"/>
            </p:cNvSpPr>
            <p:nvPr/>
          </p:nvSpPr>
          <p:spPr bwMode="auto">
            <a:xfrm flipH="1" flipV="1">
              <a:off x="4848" y="2636"/>
              <a:ext cx="198" cy="308"/>
            </a:xfrm>
            <a:prstGeom prst="line">
              <a:avLst/>
            </a:prstGeom>
            <a:noFill/>
            <a:ln w="19050">
              <a:solidFill>
                <a:srgbClr val="996633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9826" name="Line 34"/>
            <p:cNvSpPr>
              <a:spLocks noChangeShapeType="1"/>
            </p:cNvSpPr>
            <p:nvPr/>
          </p:nvSpPr>
          <p:spPr bwMode="auto">
            <a:xfrm flipV="1">
              <a:off x="3415" y="2071"/>
              <a:ext cx="247" cy="15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9827" name="Line 35"/>
            <p:cNvSpPr>
              <a:spLocks noChangeShapeType="1"/>
            </p:cNvSpPr>
            <p:nvPr/>
          </p:nvSpPr>
          <p:spPr bwMode="auto">
            <a:xfrm>
              <a:off x="3465" y="2585"/>
              <a:ext cx="197" cy="15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9828" name="Line 36"/>
            <p:cNvSpPr>
              <a:spLocks noChangeShapeType="1"/>
            </p:cNvSpPr>
            <p:nvPr/>
          </p:nvSpPr>
          <p:spPr bwMode="auto">
            <a:xfrm flipH="1" flipV="1">
              <a:off x="3761" y="2328"/>
              <a:ext cx="346" cy="10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9829" name="Line 37"/>
            <p:cNvSpPr>
              <a:spLocks noChangeShapeType="1"/>
            </p:cNvSpPr>
            <p:nvPr/>
          </p:nvSpPr>
          <p:spPr bwMode="auto">
            <a:xfrm>
              <a:off x="3514" y="2892"/>
              <a:ext cx="297" cy="20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9830" name="Line 38"/>
            <p:cNvSpPr>
              <a:spLocks noChangeShapeType="1"/>
            </p:cNvSpPr>
            <p:nvPr/>
          </p:nvSpPr>
          <p:spPr bwMode="auto">
            <a:xfrm flipV="1">
              <a:off x="3860" y="2636"/>
              <a:ext cx="198" cy="15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9831" name="Line 39"/>
            <p:cNvSpPr>
              <a:spLocks noChangeShapeType="1"/>
            </p:cNvSpPr>
            <p:nvPr/>
          </p:nvSpPr>
          <p:spPr bwMode="auto">
            <a:xfrm>
              <a:off x="4255" y="2071"/>
              <a:ext cx="247" cy="25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9832" name="Line 40"/>
            <p:cNvSpPr>
              <a:spLocks noChangeShapeType="1"/>
            </p:cNvSpPr>
            <p:nvPr/>
          </p:nvSpPr>
          <p:spPr bwMode="auto">
            <a:xfrm flipH="1">
              <a:off x="4305" y="2482"/>
              <a:ext cx="296" cy="20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9833" name="Line 41"/>
            <p:cNvSpPr>
              <a:spLocks noChangeShapeType="1"/>
            </p:cNvSpPr>
            <p:nvPr/>
          </p:nvSpPr>
          <p:spPr bwMode="auto">
            <a:xfrm>
              <a:off x="4799" y="2225"/>
              <a:ext cx="198" cy="20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9834" name="Line 42"/>
            <p:cNvSpPr>
              <a:spLocks noChangeShapeType="1"/>
            </p:cNvSpPr>
            <p:nvPr/>
          </p:nvSpPr>
          <p:spPr bwMode="auto">
            <a:xfrm flipV="1">
              <a:off x="4651" y="2841"/>
              <a:ext cx="247" cy="15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9835" name="Line 43"/>
            <p:cNvSpPr>
              <a:spLocks noChangeShapeType="1"/>
            </p:cNvSpPr>
            <p:nvPr/>
          </p:nvSpPr>
          <p:spPr bwMode="auto">
            <a:xfrm>
              <a:off x="4255" y="2892"/>
              <a:ext cx="149" cy="20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9836" name="Line 44"/>
            <p:cNvSpPr>
              <a:spLocks noChangeShapeType="1"/>
            </p:cNvSpPr>
            <p:nvPr/>
          </p:nvSpPr>
          <p:spPr bwMode="auto">
            <a:xfrm>
              <a:off x="3696" y="1888"/>
              <a:ext cx="8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9837" name="Line 45"/>
            <p:cNvSpPr>
              <a:spLocks noChangeShapeType="1"/>
            </p:cNvSpPr>
            <p:nvPr/>
          </p:nvSpPr>
          <p:spPr bwMode="auto">
            <a:xfrm flipH="1" flipV="1">
              <a:off x="3712" y="2790"/>
              <a:ext cx="445" cy="359"/>
            </a:xfrm>
            <a:prstGeom prst="line">
              <a:avLst/>
            </a:prstGeom>
            <a:noFill/>
            <a:ln w="19050">
              <a:solidFill>
                <a:srgbClr val="996633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9838" name="Line 46"/>
            <p:cNvSpPr>
              <a:spLocks noChangeShapeType="1"/>
            </p:cNvSpPr>
            <p:nvPr/>
          </p:nvSpPr>
          <p:spPr bwMode="auto">
            <a:xfrm flipH="1" flipV="1">
              <a:off x="4107" y="2277"/>
              <a:ext cx="643" cy="154"/>
            </a:xfrm>
            <a:prstGeom prst="line">
              <a:avLst/>
            </a:prstGeom>
            <a:noFill/>
            <a:ln w="19050">
              <a:solidFill>
                <a:srgbClr val="996633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9839" name="Line 47"/>
            <p:cNvSpPr>
              <a:spLocks noChangeShapeType="1"/>
            </p:cNvSpPr>
            <p:nvPr/>
          </p:nvSpPr>
          <p:spPr bwMode="auto">
            <a:xfrm flipH="1" flipV="1">
              <a:off x="4107" y="2533"/>
              <a:ext cx="247" cy="308"/>
            </a:xfrm>
            <a:prstGeom prst="line">
              <a:avLst/>
            </a:prstGeom>
            <a:noFill/>
            <a:ln w="19050">
              <a:solidFill>
                <a:srgbClr val="996633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9840" name="Line 48"/>
            <p:cNvSpPr>
              <a:spLocks noChangeShapeType="1"/>
            </p:cNvSpPr>
            <p:nvPr/>
          </p:nvSpPr>
          <p:spPr bwMode="auto">
            <a:xfrm flipH="1">
              <a:off x="4107" y="2739"/>
              <a:ext cx="148" cy="410"/>
            </a:xfrm>
            <a:prstGeom prst="line">
              <a:avLst/>
            </a:prstGeom>
            <a:noFill/>
            <a:ln w="19050">
              <a:solidFill>
                <a:srgbClr val="996633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119841" name="Object 49"/>
            <p:cNvGraphicFramePr>
              <a:graphicFrameLocks noChangeAspect="1"/>
            </p:cNvGraphicFramePr>
            <p:nvPr/>
          </p:nvGraphicFramePr>
          <p:xfrm>
            <a:off x="4604" y="1752"/>
            <a:ext cx="197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77" name="公式" r:id="rId1" imgW="165100" imgH="190500" progId="Equation.3">
                    <p:embed/>
                  </p:oleObj>
                </mc:Choice>
                <mc:Fallback>
                  <p:oleObj name="公式" r:id="rId1" imgW="165100" imgH="190500" progId="Equation.3">
                    <p:embed/>
                    <p:pic>
                      <p:nvPicPr>
                        <p:cNvPr id="0" name="图片 583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4" y="1752"/>
                          <a:ext cx="197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330" name="Rectangle 50"/>
            <p:cNvSpPr>
              <a:spLocks noChangeArrowheads="1"/>
            </p:cNvSpPr>
            <p:nvPr/>
          </p:nvSpPr>
          <p:spPr bwMode="auto">
            <a:xfrm>
              <a:off x="2925" y="2024"/>
              <a:ext cx="384" cy="114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tx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有外磁场</a:t>
              </a: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7333" name="Text Box 53"/>
          <p:cNvSpPr txBox="1">
            <a:spLocks noChangeArrowheads="1"/>
          </p:cNvSpPr>
          <p:nvPr/>
        </p:nvSpPr>
        <p:spPr bwMode="auto">
          <a:xfrm>
            <a:off x="395288" y="836613"/>
            <a:ext cx="7232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铁磁性主要来源于电子的自旋磁矩。 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7334" name="Text Box 54"/>
          <p:cNvSpPr txBox="1">
            <a:spLocks noChangeArrowheads="1"/>
          </p:cNvSpPr>
          <p:nvPr/>
        </p:nvSpPr>
        <p:spPr bwMode="auto">
          <a:xfrm>
            <a:off x="6084888" y="836613"/>
            <a:ext cx="2763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量子效应</a:t>
            </a:r>
            <a:endParaRPr kumimoji="1" lang="zh-CN" altLang="en-US" sz="2800" b="1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7335" name="Text Box 55"/>
          <p:cNvSpPr txBox="1">
            <a:spLocks noChangeArrowheads="1"/>
          </p:cNvSpPr>
          <p:nvPr/>
        </p:nvSpPr>
        <p:spPr bwMode="auto">
          <a:xfrm>
            <a:off x="250825" y="4149725"/>
            <a:ext cx="914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全部磁畴都沿外磁场方向时，铁磁质的磁化即达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饱和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97336" name="Text Box 56"/>
          <p:cNvSpPr txBox="1">
            <a:spLocks noChangeArrowheads="1"/>
          </p:cNvSpPr>
          <p:nvPr/>
        </p:nvSpPr>
        <p:spPr bwMode="auto">
          <a:xfrm>
            <a:off x="250825" y="4724400"/>
            <a:ext cx="86423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材料有杂质和内应力等，当撤掉外磁场时磁畴的畴壁很难恢复到原来的形状，即表现出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磁滞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现象。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7337" name="Text Box 57"/>
          <p:cNvSpPr txBox="1">
            <a:spLocks noChangeArrowheads="1"/>
          </p:cNvSpPr>
          <p:nvPr/>
        </p:nvSpPr>
        <p:spPr bwMode="auto">
          <a:xfrm>
            <a:off x="395288" y="1341438"/>
            <a:ext cx="80645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磁畴：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电子交换作用使其自旋磁矩平行排列形成自发的磁化区域。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7339" name="Text Box 59"/>
          <p:cNvSpPr txBox="1">
            <a:spLocks noChangeArrowheads="1"/>
          </p:cNvSpPr>
          <p:nvPr/>
        </p:nvSpPr>
        <p:spPr bwMode="auto">
          <a:xfrm>
            <a:off x="-180975" y="5734050"/>
            <a:ext cx="84597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当温度升高时，热运动会瓦解磁畴。在临界温度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8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居里点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时，铁磁质变成了顺磁质。</a:t>
            </a:r>
            <a:endParaRPr kumimoji="1"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" fill="hold"/>
                                        <p:tgtEl>
                                          <p:spTgt spid="97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" fill="hold"/>
                                        <p:tgtEl>
                                          <p:spTgt spid="97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9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7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7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7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7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7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bldLvl="0" animBg="1"/>
      <p:bldP spid="97333" grpId="0" bldLvl="0" animBg="1" autoUpdateAnimBg="0"/>
      <p:bldP spid="97334" grpId="0" bldLvl="0" animBg="1" autoUpdateAnimBg="0"/>
      <p:bldP spid="97335" grpId="0" bldLvl="0" animBg="1" autoUpdateAnimBg="0"/>
      <p:bldP spid="97336" grpId="0" bldLvl="0" animBg="1" autoUpdateAnimBg="0"/>
      <p:bldP spid="97337" grpId="0" bldLvl="0" animBg="1" autoUpdateAnimBg="0"/>
      <p:bldP spid="97339" grpId="0" bldLvl="0" animBg="1" autoUpdateAnimBg="0"/>
    </p:bldLst>
  </p:timing>
</p:sld>
</file>

<file path=ppt/tags/tag1.xml><?xml version="1.0" encoding="utf-8"?>
<p:tagLst xmlns:p="http://schemas.openxmlformats.org/presentationml/2006/main">
  <p:tag name="COMMONDATA" val="eyJoZGlkIjoiMWEzMTY4YzgxMTkwYjBiOWEwZTU2NDVhZWNiYzcyZGYifQ=="/>
</p:tagLst>
</file>

<file path=ppt/theme/theme1.xml><?xml version="1.0" encoding="utf-8"?>
<a:theme xmlns:a="http://schemas.openxmlformats.org/drawingml/2006/main" name="13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默认设计模板">
  <a:themeElements>
    <a:clrScheme name="默认设计模板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FF33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FF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7_大学物理教学用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主题2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3006</Words>
  <Application>WPS 演示</Application>
  <PresentationFormat>全屏显示(4:3)</PresentationFormat>
  <Paragraphs>574</Paragraphs>
  <Slides>26</Slides>
  <Notes>1</Notes>
  <HiddenSlides>2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210</vt:i4>
      </vt:variant>
      <vt:variant>
        <vt:lpstr>幻灯片标题</vt:lpstr>
      </vt:variant>
      <vt:variant>
        <vt:i4>26</vt:i4>
      </vt:variant>
    </vt:vector>
  </HeadingPairs>
  <TitlesOfParts>
    <vt:vector size="254" baseType="lpstr">
      <vt:lpstr>Arial</vt:lpstr>
      <vt:lpstr>宋体</vt:lpstr>
      <vt:lpstr>Wingdings</vt:lpstr>
      <vt:lpstr>Times New Roman</vt:lpstr>
      <vt:lpstr>黑体</vt:lpstr>
      <vt:lpstr>楷体_GB2312</vt:lpstr>
      <vt:lpstr>新宋体</vt:lpstr>
      <vt:lpstr>Calibri</vt:lpstr>
      <vt:lpstr>Symbol</vt:lpstr>
      <vt:lpstr>楷体_GB2312</vt:lpstr>
      <vt:lpstr>微软雅黑</vt:lpstr>
      <vt:lpstr>Arial Unicode MS</vt:lpstr>
      <vt:lpstr>隶书</vt:lpstr>
      <vt:lpstr>13_默认设计模板</vt:lpstr>
      <vt:lpstr>2_默认设计模板</vt:lpstr>
      <vt:lpstr>7_大学物理教学用</vt:lpstr>
      <vt:lpstr>主题2</vt:lpstr>
      <vt:lpstr>2_Office 主题​​</vt:lpstr>
      <vt:lpstr>Equation.DSMT4</vt:lpstr>
      <vt:lpstr>Equation.3</vt:lpstr>
      <vt:lpstr>MSPhotoEd.3</vt:lpstr>
      <vt:lpstr>MSPhotoEd.3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Equation.3</vt:lpstr>
      <vt:lpstr>Equation.DSMT4</vt:lpstr>
      <vt:lpstr>Equation.3</vt:lpstr>
      <vt:lpstr>Equation.DSMT4</vt:lpstr>
      <vt:lpstr>Equation.3</vt:lpstr>
      <vt:lpstr>Equation.DSMT4</vt:lpstr>
      <vt:lpstr>Equation.3</vt:lpstr>
      <vt:lpstr>Equation.DSMT4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</dc:creator>
  <cp:lastModifiedBy>王炎</cp:lastModifiedBy>
  <cp:revision>42</cp:revision>
  <dcterms:created xsi:type="dcterms:W3CDTF">2016-05-31T01:56:00Z</dcterms:created>
  <dcterms:modified xsi:type="dcterms:W3CDTF">2022-09-06T07:02:53Z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1237467EB5BD4FE58112CF858229AF3A</vt:lpwstr>
  </property>
  <property fmtid="{D5CDD505-2E9C-101B-9397-08002B2CF9AE}" pid="3" name="KSOProductBuildVer">
    <vt:lpwstr>2052-11.1.0.11365</vt:lpwstr>
  </property>
</Properties>
</file>