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4" r:id="rId4"/>
    <p:sldMasterId id="2147483689" r:id="rId5"/>
  </p:sldMasterIdLst>
  <p:notesMasterIdLst>
    <p:notesMasterId r:id="rId31"/>
  </p:notesMasterIdLst>
  <p:sldIdLst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91" r:id="rId23"/>
    <p:sldId id="292" r:id="rId24"/>
    <p:sldId id="293" r:id="rId25"/>
    <p:sldId id="358" r:id="rId26"/>
    <p:sldId id="359" r:id="rId27"/>
    <p:sldId id="360" r:id="rId28"/>
    <p:sldId id="361" r:id="rId29"/>
    <p:sldId id="294" r:id="rId30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4p/0jmox5WyFrQkh6dmgSw==" hashData="5gQxl5YZGYzWSvpSy6wpoZpR06c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5" autoAdjust="0"/>
  </p:normalViewPr>
  <p:slideViewPr>
    <p:cSldViewPr>
      <p:cViewPr varScale="1">
        <p:scale>
          <a:sx n="99" d="100"/>
          <a:sy n="99" d="100"/>
        </p:scale>
        <p:origin x="-108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emf"/><Relationship Id="rId11" Type="http://schemas.openxmlformats.org/officeDocument/2006/relationships/image" Target="../media/image112.emf"/><Relationship Id="rId10" Type="http://schemas.openxmlformats.org/officeDocument/2006/relationships/image" Target="../media/image111.emf"/><Relationship Id="rId1" Type="http://schemas.openxmlformats.org/officeDocument/2006/relationships/image" Target="../media/image102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emf"/><Relationship Id="rId8" Type="http://schemas.openxmlformats.org/officeDocument/2006/relationships/image" Target="../media/image120.e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2" Type="http://schemas.openxmlformats.org/officeDocument/2006/relationships/image" Target="../media/image124.emf"/><Relationship Id="rId11" Type="http://schemas.openxmlformats.org/officeDocument/2006/relationships/image" Target="../media/image123.emf"/><Relationship Id="rId10" Type="http://schemas.openxmlformats.org/officeDocument/2006/relationships/image" Target="../media/image122.emf"/><Relationship Id="rId1" Type="http://schemas.openxmlformats.org/officeDocument/2006/relationships/image" Target="../media/image113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wmf"/><Relationship Id="rId8" Type="http://schemas.openxmlformats.org/officeDocument/2006/relationships/image" Target="../media/image131.emf"/><Relationship Id="rId7" Type="http://schemas.openxmlformats.org/officeDocument/2006/relationships/image" Target="../media/image130.emf"/><Relationship Id="rId6" Type="http://schemas.openxmlformats.org/officeDocument/2006/relationships/image" Target="../media/image129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Relationship Id="rId3" Type="http://schemas.openxmlformats.org/officeDocument/2006/relationships/image" Target="../media/image126.emf"/><Relationship Id="rId2" Type="http://schemas.openxmlformats.org/officeDocument/2006/relationships/image" Target="../media/image125.wmf"/><Relationship Id="rId18" Type="http://schemas.openxmlformats.org/officeDocument/2006/relationships/image" Target="../media/image141.wmf"/><Relationship Id="rId17" Type="http://schemas.openxmlformats.org/officeDocument/2006/relationships/image" Target="../media/image140.wmf"/><Relationship Id="rId16" Type="http://schemas.openxmlformats.org/officeDocument/2006/relationships/image" Target="../media/image139.wmf"/><Relationship Id="rId15" Type="http://schemas.openxmlformats.org/officeDocument/2006/relationships/image" Target="../media/image138.wmf"/><Relationship Id="rId14" Type="http://schemas.openxmlformats.org/officeDocument/2006/relationships/image" Target="../media/image137.emf"/><Relationship Id="rId13" Type="http://schemas.openxmlformats.org/officeDocument/2006/relationships/image" Target="../media/image136.emf"/><Relationship Id="rId12" Type="http://schemas.openxmlformats.org/officeDocument/2006/relationships/image" Target="../media/image135.wmf"/><Relationship Id="rId11" Type="http://schemas.openxmlformats.org/officeDocument/2006/relationships/image" Target="../media/image134.wmf"/><Relationship Id="rId10" Type="http://schemas.openxmlformats.org/officeDocument/2006/relationships/image" Target="../media/image133.wmf"/><Relationship Id="rId1" Type="http://schemas.openxmlformats.org/officeDocument/2006/relationships/image" Target="../media/image11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image" Target="../media/image149.wmf"/><Relationship Id="rId7" Type="http://schemas.openxmlformats.org/officeDocument/2006/relationships/image" Target="../media/image148.e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9" Type="http://schemas.openxmlformats.org/officeDocument/2006/relationships/image" Target="../media/image160.wmf"/><Relationship Id="rId18" Type="http://schemas.openxmlformats.org/officeDocument/2006/relationships/image" Target="../media/image159.emf"/><Relationship Id="rId17" Type="http://schemas.openxmlformats.org/officeDocument/2006/relationships/image" Target="../media/image158.wmf"/><Relationship Id="rId16" Type="http://schemas.openxmlformats.org/officeDocument/2006/relationships/image" Target="../media/image157.wmf"/><Relationship Id="rId15" Type="http://schemas.openxmlformats.org/officeDocument/2006/relationships/image" Target="../media/image156.emf"/><Relationship Id="rId14" Type="http://schemas.openxmlformats.org/officeDocument/2006/relationships/image" Target="../media/image155.wmf"/><Relationship Id="rId13" Type="http://schemas.openxmlformats.org/officeDocument/2006/relationships/image" Target="../media/image154.wmf"/><Relationship Id="rId12" Type="http://schemas.openxmlformats.org/officeDocument/2006/relationships/image" Target="../media/image153.wmf"/><Relationship Id="rId11" Type="http://schemas.openxmlformats.org/officeDocument/2006/relationships/image" Target="../media/image152.wmf"/><Relationship Id="rId10" Type="http://schemas.openxmlformats.org/officeDocument/2006/relationships/image" Target="../media/image151.wmf"/><Relationship Id="rId1" Type="http://schemas.openxmlformats.org/officeDocument/2006/relationships/image" Target="../media/image14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e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7" Type="http://schemas.openxmlformats.org/officeDocument/2006/relationships/image" Target="../media/image177.wmf"/><Relationship Id="rId16" Type="http://schemas.openxmlformats.org/officeDocument/2006/relationships/image" Target="../media/image176.emf"/><Relationship Id="rId15" Type="http://schemas.openxmlformats.org/officeDocument/2006/relationships/image" Target="../media/image175.wmf"/><Relationship Id="rId14" Type="http://schemas.openxmlformats.org/officeDocument/2006/relationships/image" Target="../media/image174.emf"/><Relationship Id="rId13" Type="http://schemas.openxmlformats.org/officeDocument/2006/relationships/image" Target="../media/image173.wmf"/><Relationship Id="rId12" Type="http://schemas.openxmlformats.org/officeDocument/2006/relationships/image" Target="../media/image172.emf"/><Relationship Id="rId11" Type="http://schemas.openxmlformats.org/officeDocument/2006/relationships/image" Target="../media/image171.wmf"/><Relationship Id="rId10" Type="http://schemas.openxmlformats.org/officeDocument/2006/relationships/image" Target="../media/image170.emf"/><Relationship Id="rId1" Type="http://schemas.openxmlformats.org/officeDocument/2006/relationships/image" Target="../media/image161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2.wmf"/><Relationship Id="rId5" Type="http://schemas.openxmlformats.org/officeDocument/2006/relationships/image" Target="../media/image161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emf"/><Relationship Id="rId1" Type="http://schemas.openxmlformats.org/officeDocument/2006/relationships/image" Target="../media/image178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wmf"/><Relationship Id="rId8" Type="http://schemas.openxmlformats.org/officeDocument/2006/relationships/image" Target="../media/image192.wmf"/><Relationship Id="rId7" Type="http://schemas.openxmlformats.org/officeDocument/2006/relationships/image" Target="../media/image191.wmf"/><Relationship Id="rId6" Type="http://schemas.openxmlformats.org/officeDocument/2006/relationships/image" Target="../media/image190.wmf"/><Relationship Id="rId5" Type="http://schemas.openxmlformats.org/officeDocument/2006/relationships/image" Target="../media/image189.emf"/><Relationship Id="rId4" Type="http://schemas.openxmlformats.org/officeDocument/2006/relationships/image" Target="../media/image188.wmf"/><Relationship Id="rId3" Type="http://schemas.openxmlformats.org/officeDocument/2006/relationships/image" Target="../media/image187.wmf"/><Relationship Id="rId2" Type="http://schemas.openxmlformats.org/officeDocument/2006/relationships/image" Target="../media/image186.emf"/><Relationship Id="rId12" Type="http://schemas.openxmlformats.org/officeDocument/2006/relationships/image" Target="../media/image196.wmf"/><Relationship Id="rId11" Type="http://schemas.openxmlformats.org/officeDocument/2006/relationships/image" Target="../media/image195.wmf"/><Relationship Id="rId10" Type="http://schemas.openxmlformats.org/officeDocument/2006/relationships/image" Target="../media/image194.wmf"/><Relationship Id="rId1" Type="http://schemas.openxmlformats.org/officeDocument/2006/relationships/image" Target="../media/image185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4.emf"/><Relationship Id="rId8" Type="http://schemas.openxmlformats.org/officeDocument/2006/relationships/image" Target="../media/image203.emf"/><Relationship Id="rId7" Type="http://schemas.openxmlformats.org/officeDocument/2006/relationships/image" Target="../media/image202.w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wmf"/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8" Type="http://schemas.openxmlformats.org/officeDocument/2006/relationships/image" Target="../media/image213.emf"/><Relationship Id="rId17" Type="http://schemas.openxmlformats.org/officeDocument/2006/relationships/image" Target="../media/image212.wmf"/><Relationship Id="rId16" Type="http://schemas.openxmlformats.org/officeDocument/2006/relationships/image" Target="../media/image211.emf"/><Relationship Id="rId15" Type="http://schemas.openxmlformats.org/officeDocument/2006/relationships/image" Target="../media/image210.wmf"/><Relationship Id="rId14" Type="http://schemas.openxmlformats.org/officeDocument/2006/relationships/image" Target="../media/image209.emf"/><Relationship Id="rId13" Type="http://schemas.openxmlformats.org/officeDocument/2006/relationships/image" Target="../media/image208.emf"/><Relationship Id="rId12" Type="http://schemas.openxmlformats.org/officeDocument/2006/relationships/image" Target="../media/image207.emf"/><Relationship Id="rId11" Type="http://schemas.openxmlformats.org/officeDocument/2006/relationships/image" Target="../media/image206.emf"/><Relationship Id="rId10" Type="http://schemas.openxmlformats.org/officeDocument/2006/relationships/image" Target="../media/image205.emf"/><Relationship Id="rId1" Type="http://schemas.openxmlformats.org/officeDocument/2006/relationships/image" Target="../media/image194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2.wmf"/><Relationship Id="rId8" Type="http://schemas.openxmlformats.org/officeDocument/2006/relationships/image" Target="../media/image221.wmf"/><Relationship Id="rId7" Type="http://schemas.openxmlformats.org/officeDocument/2006/relationships/image" Target="../media/image220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3" Type="http://schemas.openxmlformats.org/officeDocument/2006/relationships/image" Target="../media/image226.emf"/><Relationship Id="rId12" Type="http://schemas.openxmlformats.org/officeDocument/2006/relationships/image" Target="../media/image225.wmf"/><Relationship Id="rId11" Type="http://schemas.openxmlformats.org/officeDocument/2006/relationships/image" Target="../media/image224.wmf"/><Relationship Id="rId10" Type="http://schemas.openxmlformats.org/officeDocument/2006/relationships/image" Target="../media/image223.wmf"/><Relationship Id="rId1" Type="http://schemas.openxmlformats.org/officeDocument/2006/relationships/image" Target="../media/image21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emf"/><Relationship Id="rId8" Type="http://schemas.openxmlformats.org/officeDocument/2006/relationships/image" Target="../media/image32.emf"/><Relationship Id="rId7" Type="http://schemas.openxmlformats.org/officeDocument/2006/relationships/image" Target="../media/image31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2" Type="http://schemas.openxmlformats.org/officeDocument/2006/relationships/image" Target="../media/image66.wmf"/><Relationship Id="rId41" Type="http://schemas.openxmlformats.org/officeDocument/2006/relationships/image" Target="../media/image65.wmf"/><Relationship Id="rId40" Type="http://schemas.openxmlformats.org/officeDocument/2006/relationships/image" Target="../media/image64.wmf"/><Relationship Id="rId4" Type="http://schemas.openxmlformats.org/officeDocument/2006/relationships/image" Target="../media/image28.emf"/><Relationship Id="rId39" Type="http://schemas.openxmlformats.org/officeDocument/2006/relationships/image" Target="../media/image63.wmf"/><Relationship Id="rId38" Type="http://schemas.openxmlformats.org/officeDocument/2006/relationships/image" Target="../media/image62.emf"/><Relationship Id="rId37" Type="http://schemas.openxmlformats.org/officeDocument/2006/relationships/image" Target="../media/image61.emf"/><Relationship Id="rId36" Type="http://schemas.openxmlformats.org/officeDocument/2006/relationships/image" Target="../media/image60.emf"/><Relationship Id="rId35" Type="http://schemas.openxmlformats.org/officeDocument/2006/relationships/image" Target="../media/image59.emf"/><Relationship Id="rId34" Type="http://schemas.openxmlformats.org/officeDocument/2006/relationships/image" Target="../media/image58.wmf"/><Relationship Id="rId33" Type="http://schemas.openxmlformats.org/officeDocument/2006/relationships/image" Target="../media/image57.wmf"/><Relationship Id="rId32" Type="http://schemas.openxmlformats.org/officeDocument/2006/relationships/image" Target="../media/image56.wmf"/><Relationship Id="rId31" Type="http://schemas.openxmlformats.org/officeDocument/2006/relationships/image" Target="../media/image55.wmf"/><Relationship Id="rId30" Type="http://schemas.openxmlformats.org/officeDocument/2006/relationships/image" Target="../media/image54.emf"/><Relationship Id="rId3" Type="http://schemas.openxmlformats.org/officeDocument/2006/relationships/image" Target="../media/image27.emf"/><Relationship Id="rId29" Type="http://schemas.openxmlformats.org/officeDocument/2006/relationships/image" Target="../media/image53.emf"/><Relationship Id="rId28" Type="http://schemas.openxmlformats.org/officeDocument/2006/relationships/image" Target="../media/image52.emf"/><Relationship Id="rId27" Type="http://schemas.openxmlformats.org/officeDocument/2006/relationships/image" Target="../media/image51.wmf"/><Relationship Id="rId26" Type="http://schemas.openxmlformats.org/officeDocument/2006/relationships/image" Target="../media/image50.emf"/><Relationship Id="rId25" Type="http://schemas.openxmlformats.org/officeDocument/2006/relationships/image" Target="../media/image49.emf"/><Relationship Id="rId24" Type="http://schemas.openxmlformats.org/officeDocument/2006/relationships/image" Target="../media/image48.emf"/><Relationship Id="rId23" Type="http://schemas.openxmlformats.org/officeDocument/2006/relationships/image" Target="../media/image47.emf"/><Relationship Id="rId22" Type="http://schemas.openxmlformats.org/officeDocument/2006/relationships/image" Target="../media/image46.emf"/><Relationship Id="rId21" Type="http://schemas.openxmlformats.org/officeDocument/2006/relationships/image" Target="../media/image45.emf"/><Relationship Id="rId20" Type="http://schemas.openxmlformats.org/officeDocument/2006/relationships/image" Target="../media/image44.wmf"/><Relationship Id="rId2" Type="http://schemas.openxmlformats.org/officeDocument/2006/relationships/image" Target="../media/image26.emf"/><Relationship Id="rId19" Type="http://schemas.openxmlformats.org/officeDocument/2006/relationships/image" Target="../media/image43.emf"/><Relationship Id="rId18" Type="http://schemas.openxmlformats.org/officeDocument/2006/relationships/image" Target="../media/image42.wmf"/><Relationship Id="rId17" Type="http://schemas.openxmlformats.org/officeDocument/2006/relationships/image" Target="../media/image41.emf"/><Relationship Id="rId16" Type="http://schemas.openxmlformats.org/officeDocument/2006/relationships/image" Target="../media/image40.emf"/><Relationship Id="rId15" Type="http://schemas.openxmlformats.org/officeDocument/2006/relationships/image" Target="../media/image39.wmf"/><Relationship Id="rId14" Type="http://schemas.openxmlformats.org/officeDocument/2006/relationships/image" Target="../media/image38.emf"/><Relationship Id="rId13" Type="http://schemas.openxmlformats.org/officeDocument/2006/relationships/image" Target="../media/image37.emf"/><Relationship Id="rId12" Type="http://schemas.openxmlformats.org/officeDocument/2006/relationships/image" Target="../media/image36.emf"/><Relationship Id="rId11" Type="http://schemas.openxmlformats.org/officeDocument/2006/relationships/image" Target="../media/image35.emf"/><Relationship Id="rId10" Type="http://schemas.openxmlformats.org/officeDocument/2006/relationships/image" Target="../media/image34.emf"/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7" Type="http://schemas.openxmlformats.org/officeDocument/2006/relationships/image" Target="../media/image73.e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e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9.e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78.e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0" Type="http://schemas.openxmlformats.org/officeDocument/2006/relationships/image" Target="../media/image77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0CB19-022F-4C45-8D16-694EEF85CE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CF444-505C-4E86-8922-2C98DC55DB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3B02D7-FBAA-487A-9D03-C0B099C094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847E96-5389-4767-8F2A-F89B230B19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EE9EB8-6976-49A2-9C77-129A78F2A5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17B19D-7BA8-4F34-B1B5-3455727931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ADD31F87-96E8-4BDE-9069-9C4165AFDE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36F1F408-5C38-454B-B2B8-A2996FF3A9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22D7B2ED-EE1D-4E2F-807C-3005F6734B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DDBFD901-0D5A-4F2B-BC50-9133055B80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A4E50A8C-5A5F-4BC0-89AE-58CC56CA88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7BBF4E61-BF04-42B6-A29B-0049F44958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71E7EE21-0E86-4F2C-8F2B-A8B4582B87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CC91FC-BFF9-4C2C-B67E-9232D2B988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F226771B-A3AD-4594-B0B1-D02BCC5E9B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39C46EC-40AB-482F-9881-587E8868E0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ECA281AC-6438-43AC-B127-D2058FD909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0C8696BE-16BA-454A-B997-9BCFF26246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fld id="{37F22EEC-382B-4046-B9F4-53D79EE5D5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0D38F10-0CFE-40FD-8B16-6A55B52AB5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6A63FF-8A2D-4F00-89E1-D9F564B732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2A589F-39F4-4734-A3BC-A8D0EEE66D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F7DDC5-E254-4586-9B36-93EDC82BD1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B544C4C-2710-4B3B-8231-7801BB1086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0294B0D-17E3-4C8E-9B0C-CDDBDD1048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0683B4-A6C4-47DD-AA37-0ACB6A3DB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30D5CFA-AE37-49DF-94E0-9AA6F863D5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DF6FA1-D9E0-4E2E-A30F-553BD1A520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A92B470-1D52-495D-B666-426275F275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F1D859-34BB-4AAC-8013-C9ED7F723B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CAD294-F08B-4F35-A228-BAC6764081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AA17721-1250-4158-BFAC-6B6F554E94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A9357AB-922A-4EF1-8F87-5A11E21813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9ECD59-DBDA-47EF-9E52-7F7945C6CC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D188AB-23F2-49B8-AE4D-76221C9D7A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84912C-853B-4EB7-ABD5-16C6D8B2F5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B9E052-7246-40FC-9230-714688C24F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9DD010-9281-4CAB-A3EF-8B789137F6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9971F3-F01B-4D1B-97F5-8E5C9C6FCD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02B9B3-15D0-4C50-A83C-327AA7E244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137B4B-10D9-4E7C-AE5D-59B9A879C2F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DCE796-8412-4D13-9AF9-80F6BB53F5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kumimoji="1"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B17091-5A9D-4B70-B505-9D4370B722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8A2D1-1FE2-483F-9B2D-8EEB0FBD3D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8.e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76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7.w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84.bin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79.e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0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2.bin"/><Relationship Id="rId20" Type="http://schemas.openxmlformats.org/officeDocument/2006/relationships/vmlDrawing" Target="../drawings/vmlDrawing9.vml"/><Relationship Id="rId2" Type="http://schemas.openxmlformats.org/officeDocument/2006/relationships/image" Target="../media/image8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4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93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9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92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10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oleObject" Target="../embeddings/oleObject112.bin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09.bin"/><Relationship Id="rId23" Type="http://schemas.openxmlformats.org/officeDocument/2006/relationships/vmlDrawing" Target="../drawings/vmlDrawing1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2.wmf"/><Relationship Id="rId20" Type="http://schemas.openxmlformats.org/officeDocument/2006/relationships/oleObject" Target="../embeddings/oleObject119.bin"/><Relationship Id="rId2" Type="http://schemas.openxmlformats.org/officeDocument/2006/relationships/image" Target="../media/image92.wmf"/><Relationship Id="rId19" Type="http://schemas.openxmlformats.org/officeDocument/2006/relationships/image" Target="../media/image9.wmf"/><Relationship Id="rId18" Type="http://schemas.openxmlformats.org/officeDocument/2006/relationships/oleObject" Target="../embeddings/oleObject118.bin"/><Relationship Id="rId17" Type="http://schemas.openxmlformats.org/officeDocument/2006/relationships/image" Target="../media/image8.wmf"/><Relationship Id="rId16" Type="http://schemas.openxmlformats.org/officeDocument/2006/relationships/oleObject" Target="../embeddings/oleObject117.bin"/><Relationship Id="rId15" Type="http://schemas.openxmlformats.org/officeDocument/2006/relationships/image" Target="../media/image7.wmf"/><Relationship Id="rId14" Type="http://schemas.openxmlformats.org/officeDocument/2006/relationships/oleObject" Target="../embeddings/oleObject116.bin"/><Relationship Id="rId13" Type="http://schemas.openxmlformats.org/officeDocument/2006/relationships/image" Target="../media/image101.emf"/><Relationship Id="rId12" Type="http://schemas.openxmlformats.org/officeDocument/2006/relationships/oleObject" Target="../embeddings/oleObject115.bin"/><Relationship Id="rId11" Type="http://schemas.openxmlformats.org/officeDocument/2006/relationships/image" Target="../media/image100.emf"/><Relationship Id="rId10" Type="http://schemas.openxmlformats.org/officeDocument/2006/relationships/oleObject" Target="../embeddings/oleObject114.bin"/><Relationship Id="rId1" Type="http://schemas.openxmlformats.org/officeDocument/2006/relationships/oleObject" Target="../embeddings/oleObject10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3.emf"/><Relationship Id="rId3" Type="http://schemas.openxmlformats.org/officeDocument/2006/relationships/oleObject" Target="../embeddings/oleObject121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20.xml"/><Relationship Id="rId22" Type="http://schemas.openxmlformats.org/officeDocument/2006/relationships/image" Target="../media/image112.emf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111.emf"/><Relationship Id="rId2" Type="http://schemas.openxmlformats.org/officeDocument/2006/relationships/image" Target="../media/image102.e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10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09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2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32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20.xml"/><Relationship Id="rId24" Type="http://schemas.openxmlformats.org/officeDocument/2006/relationships/image" Target="../media/image124.emf"/><Relationship Id="rId23" Type="http://schemas.openxmlformats.org/officeDocument/2006/relationships/oleObject" Target="../embeddings/oleObject142.bin"/><Relationship Id="rId22" Type="http://schemas.openxmlformats.org/officeDocument/2006/relationships/image" Target="../media/image123.emf"/><Relationship Id="rId21" Type="http://schemas.openxmlformats.org/officeDocument/2006/relationships/oleObject" Target="../embeddings/oleObject141.bin"/><Relationship Id="rId20" Type="http://schemas.openxmlformats.org/officeDocument/2006/relationships/image" Target="../media/image122.emf"/><Relationship Id="rId2" Type="http://schemas.openxmlformats.org/officeDocument/2006/relationships/image" Target="../media/image113.wmf"/><Relationship Id="rId19" Type="http://schemas.openxmlformats.org/officeDocument/2006/relationships/oleObject" Target="../embeddings/oleObject140.bin"/><Relationship Id="rId18" Type="http://schemas.openxmlformats.org/officeDocument/2006/relationships/image" Target="../media/image121.emf"/><Relationship Id="rId17" Type="http://schemas.openxmlformats.org/officeDocument/2006/relationships/oleObject" Target="../embeddings/oleObject139.bin"/><Relationship Id="rId16" Type="http://schemas.openxmlformats.org/officeDocument/2006/relationships/image" Target="../media/image120.emf"/><Relationship Id="rId15" Type="http://schemas.openxmlformats.org/officeDocument/2006/relationships/oleObject" Target="../embeddings/oleObject138.bin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3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27.e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25.wmf"/><Relationship Id="rId38" Type="http://schemas.openxmlformats.org/officeDocument/2006/relationships/vmlDrawing" Target="../drawings/vmlDrawing14.vml"/><Relationship Id="rId37" Type="http://schemas.openxmlformats.org/officeDocument/2006/relationships/slideLayout" Target="../slideLayouts/slideLayout20.xml"/><Relationship Id="rId36" Type="http://schemas.openxmlformats.org/officeDocument/2006/relationships/image" Target="../media/image141.wmf"/><Relationship Id="rId35" Type="http://schemas.openxmlformats.org/officeDocument/2006/relationships/oleObject" Target="../embeddings/oleObject160.bin"/><Relationship Id="rId34" Type="http://schemas.openxmlformats.org/officeDocument/2006/relationships/image" Target="../media/image140.wmf"/><Relationship Id="rId33" Type="http://schemas.openxmlformats.org/officeDocument/2006/relationships/oleObject" Target="../embeddings/oleObject159.bin"/><Relationship Id="rId32" Type="http://schemas.openxmlformats.org/officeDocument/2006/relationships/image" Target="../media/image139.wmf"/><Relationship Id="rId31" Type="http://schemas.openxmlformats.org/officeDocument/2006/relationships/oleObject" Target="../embeddings/oleObject158.bin"/><Relationship Id="rId30" Type="http://schemas.openxmlformats.org/officeDocument/2006/relationships/image" Target="../media/image138.wmf"/><Relationship Id="rId3" Type="http://schemas.openxmlformats.org/officeDocument/2006/relationships/oleObject" Target="../embeddings/oleObject144.bin"/><Relationship Id="rId29" Type="http://schemas.openxmlformats.org/officeDocument/2006/relationships/oleObject" Target="../embeddings/oleObject157.bin"/><Relationship Id="rId28" Type="http://schemas.openxmlformats.org/officeDocument/2006/relationships/image" Target="../media/image137.emf"/><Relationship Id="rId27" Type="http://schemas.openxmlformats.org/officeDocument/2006/relationships/oleObject" Target="../embeddings/oleObject156.bin"/><Relationship Id="rId26" Type="http://schemas.openxmlformats.org/officeDocument/2006/relationships/image" Target="../media/image136.emf"/><Relationship Id="rId25" Type="http://schemas.openxmlformats.org/officeDocument/2006/relationships/oleObject" Target="../embeddings/oleObject155.bin"/><Relationship Id="rId24" Type="http://schemas.openxmlformats.org/officeDocument/2006/relationships/image" Target="../media/image135.wmf"/><Relationship Id="rId23" Type="http://schemas.openxmlformats.org/officeDocument/2006/relationships/oleObject" Target="../embeddings/oleObject154.bin"/><Relationship Id="rId22" Type="http://schemas.openxmlformats.org/officeDocument/2006/relationships/image" Target="../media/image134.wmf"/><Relationship Id="rId21" Type="http://schemas.openxmlformats.org/officeDocument/2006/relationships/oleObject" Target="../embeddings/oleObject153.bin"/><Relationship Id="rId20" Type="http://schemas.openxmlformats.org/officeDocument/2006/relationships/image" Target="../media/image133.wmf"/><Relationship Id="rId2" Type="http://schemas.openxmlformats.org/officeDocument/2006/relationships/image" Target="../media/image119.wmf"/><Relationship Id="rId19" Type="http://schemas.openxmlformats.org/officeDocument/2006/relationships/oleObject" Target="../embeddings/oleObject152.bin"/><Relationship Id="rId18" Type="http://schemas.openxmlformats.org/officeDocument/2006/relationships/image" Target="../media/image132.wmf"/><Relationship Id="rId17" Type="http://schemas.openxmlformats.org/officeDocument/2006/relationships/oleObject" Target="../embeddings/oleObject151.bin"/><Relationship Id="rId16" Type="http://schemas.openxmlformats.org/officeDocument/2006/relationships/image" Target="../media/image131.e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130.e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129.e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28.emf"/><Relationship Id="rId1" Type="http://schemas.openxmlformats.org/officeDocument/2006/relationships/oleObject" Target="../embeddings/oleObject14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63.bin"/><Relationship Id="rId40" Type="http://schemas.openxmlformats.org/officeDocument/2006/relationships/vmlDrawing" Target="../drawings/vmlDrawing15.vml"/><Relationship Id="rId4" Type="http://schemas.openxmlformats.org/officeDocument/2006/relationships/image" Target="../media/image143.wmf"/><Relationship Id="rId39" Type="http://schemas.openxmlformats.org/officeDocument/2006/relationships/slideLayout" Target="../slideLayouts/slideLayout20.xml"/><Relationship Id="rId38" Type="http://schemas.openxmlformats.org/officeDocument/2006/relationships/image" Target="../media/image160.wmf"/><Relationship Id="rId37" Type="http://schemas.openxmlformats.org/officeDocument/2006/relationships/oleObject" Target="../embeddings/oleObject179.bin"/><Relationship Id="rId36" Type="http://schemas.openxmlformats.org/officeDocument/2006/relationships/image" Target="../media/image159.emf"/><Relationship Id="rId35" Type="http://schemas.openxmlformats.org/officeDocument/2006/relationships/oleObject" Target="../embeddings/oleObject178.bin"/><Relationship Id="rId34" Type="http://schemas.openxmlformats.org/officeDocument/2006/relationships/image" Target="../media/image158.wmf"/><Relationship Id="rId33" Type="http://schemas.openxmlformats.org/officeDocument/2006/relationships/oleObject" Target="../embeddings/oleObject177.bin"/><Relationship Id="rId32" Type="http://schemas.openxmlformats.org/officeDocument/2006/relationships/image" Target="../media/image157.wmf"/><Relationship Id="rId31" Type="http://schemas.openxmlformats.org/officeDocument/2006/relationships/oleObject" Target="../embeddings/oleObject176.bin"/><Relationship Id="rId30" Type="http://schemas.openxmlformats.org/officeDocument/2006/relationships/image" Target="../media/image156.emf"/><Relationship Id="rId3" Type="http://schemas.openxmlformats.org/officeDocument/2006/relationships/oleObject" Target="../embeddings/oleObject162.bin"/><Relationship Id="rId29" Type="http://schemas.openxmlformats.org/officeDocument/2006/relationships/oleObject" Target="../embeddings/oleObject175.bin"/><Relationship Id="rId28" Type="http://schemas.openxmlformats.org/officeDocument/2006/relationships/image" Target="../media/image155.wmf"/><Relationship Id="rId27" Type="http://schemas.openxmlformats.org/officeDocument/2006/relationships/oleObject" Target="../embeddings/oleObject174.bin"/><Relationship Id="rId26" Type="http://schemas.openxmlformats.org/officeDocument/2006/relationships/image" Target="../media/image154.wmf"/><Relationship Id="rId25" Type="http://schemas.openxmlformats.org/officeDocument/2006/relationships/oleObject" Target="../embeddings/oleObject173.bin"/><Relationship Id="rId24" Type="http://schemas.openxmlformats.org/officeDocument/2006/relationships/image" Target="../media/image153.wmf"/><Relationship Id="rId23" Type="http://schemas.openxmlformats.org/officeDocument/2006/relationships/oleObject" Target="../embeddings/oleObject172.bin"/><Relationship Id="rId22" Type="http://schemas.openxmlformats.org/officeDocument/2006/relationships/image" Target="../media/image152.wmf"/><Relationship Id="rId21" Type="http://schemas.openxmlformats.org/officeDocument/2006/relationships/oleObject" Target="../embeddings/oleObject171.bin"/><Relationship Id="rId20" Type="http://schemas.openxmlformats.org/officeDocument/2006/relationships/image" Target="../media/image151.wmf"/><Relationship Id="rId2" Type="http://schemas.openxmlformats.org/officeDocument/2006/relationships/image" Target="../media/image142.wmf"/><Relationship Id="rId19" Type="http://schemas.openxmlformats.org/officeDocument/2006/relationships/oleObject" Target="../embeddings/oleObject170.bin"/><Relationship Id="rId18" Type="http://schemas.openxmlformats.org/officeDocument/2006/relationships/image" Target="../media/image150.wmf"/><Relationship Id="rId17" Type="http://schemas.openxmlformats.org/officeDocument/2006/relationships/oleObject" Target="../embeddings/oleObject169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68.bin"/><Relationship Id="rId14" Type="http://schemas.openxmlformats.org/officeDocument/2006/relationships/image" Target="../media/image148.emf"/><Relationship Id="rId13" Type="http://schemas.openxmlformats.org/officeDocument/2006/relationships/oleObject" Target="../embeddings/oleObject167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6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62.wmf"/><Relationship Id="rId36" Type="http://schemas.openxmlformats.org/officeDocument/2006/relationships/vmlDrawing" Target="../drawings/vmlDrawing16.vml"/><Relationship Id="rId35" Type="http://schemas.openxmlformats.org/officeDocument/2006/relationships/slideLayout" Target="../slideLayouts/slideLayout20.xml"/><Relationship Id="rId34" Type="http://schemas.openxmlformats.org/officeDocument/2006/relationships/image" Target="../media/image177.wmf"/><Relationship Id="rId33" Type="http://schemas.openxmlformats.org/officeDocument/2006/relationships/oleObject" Target="../embeddings/oleObject196.bin"/><Relationship Id="rId32" Type="http://schemas.openxmlformats.org/officeDocument/2006/relationships/image" Target="../media/image176.emf"/><Relationship Id="rId31" Type="http://schemas.openxmlformats.org/officeDocument/2006/relationships/oleObject" Target="../embeddings/oleObject195.bin"/><Relationship Id="rId30" Type="http://schemas.openxmlformats.org/officeDocument/2006/relationships/image" Target="../media/image175.wmf"/><Relationship Id="rId3" Type="http://schemas.openxmlformats.org/officeDocument/2006/relationships/oleObject" Target="../embeddings/oleObject181.bin"/><Relationship Id="rId29" Type="http://schemas.openxmlformats.org/officeDocument/2006/relationships/oleObject" Target="../embeddings/oleObject194.bin"/><Relationship Id="rId28" Type="http://schemas.openxmlformats.org/officeDocument/2006/relationships/image" Target="../media/image174.emf"/><Relationship Id="rId27" Type="http://schemas.openxmlformats.org/officeDocument/2006/relationships/oleObject" Target="../embeddings/oleObject193.bin"/><Relationship Id="rId26" Type="http://schemas.openxmlformats.org/officeDocument/2006/relationships/image" Target="../media/image173.wmf"/><Relationship Id="rId25" Type="http://schemas.openxmlformats.org/officeDocument/2006/relationships/oleObject" Target="../embeddings/oleObject192.bin"/><Relationship Id="rId24" Type="http://schemas.openxmlformats.org/officeDocument/2006/relationships/image" Target="../media/image172.emf"/><Relationship Id="rId23" Type="http://schemas.openxmlformats.org/officeDocument/2006/relationships/oleObject" Target="../embeddings/oleObject191.bin"/><Relationship Id="rId22" Type="http://schemas.openxmlformats.org/officeDocument/2006/relationships/image" Target="../media/image171.wmf"/><Relationship Id="rId21" Type="http://schemas.openxmlformats.org/officeDocument/2006/relationships/oleObject" Target="../embeddings/oleObject190.bin"/><Relationship Id="rId20" Type="http://schemas.openxmlformats.org/officeDocument/2006/relationships/image" Target="../media/image170.emf"/><Relationship Id="rId2" Type="http://schemas.openxmlformats.org/officeDocument/2006/relationships/image" Target="../media/image161.wmf"/><Relationship Id="rId19" Type="http://schemas.openxmlformats.org/officeDocument/2006/relationships/oleObject" Target="../embeddings/oleObject189.bin"/><Relationship Id="rId18" Type="http://schemas.openxmlformats.org/officeDocument/2006/relationships/image" Target="../media/image169.emf"/><Relationship Id="rId17" Type="http://schemas.openxmlformats.org/officeDocument/2006/relationships/oleObject" Target="../embeddings/oleObject188.bin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87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86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8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wmf"/><Relationship Id="rId8" Type="http://schemas.openxmlformats.org/officeDocument/2006/relationships/oleObject" Target="../embeddings/oleObject200.bin"/><Relationship Id="rId7" Type="http://schemas.openxmlformats.org/officeDocument/2006/relationships/image" Target="../media/image180.wmf"/><Relationship Id="rId6" Type="http://schemas.openxmlformats.org/officeDocument/2006/relationships/oleObject" Target="../embeddings/oleObject199.bin"/><Relationship Id="rId5" Type="http://schemas.openxmlformats.org/officeDocument/2006/relationships/image" Target="../media/image4.jpeg"/><Relationship Id="rId4" Type="http://schemas.openxmlformats.org/officeDocument/2006/relationships/image" Target="../media/image179.e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178.wmf"/><Relationship Id="rId15" Type="http://schemas.openxmlformats.org/officeDocument/2006/relationships/vmlDrawing" Target="../drawings/vmlDrawing17.vml"/><Relationship Id="rId14" Type="http://schemas.openxmlformats.org/officeDocument/2006/relationships/slideLayout" Target="../slideLayouts/slideLayout20.xml"/><Relationship Id="rId13" Type="http://schemas.openxmlformats.org/officeDocument/2006/relationships/image" Target="../media/image182.wmf"/><Relationship Id="rId12" Type="http://schemas.openxmlformats.org/officeDocument/2006/relationships/oleObject" Target="../embeddings/oleObject202.bin"/><Relationship Id="rId11" Type="http://schemas.openxmlformats.org/officeDocument/2006/relationships/image" Target="../media/image161.wmf"/><Relationship Id="rId10" Type="http://schemas.openxmlformats.org/officeDocument/2006/relationships/oleObject" Target="../embeddings/oleObject201.bin"/><Relationship Id="rId1" Type="http://schemas.openxmlformats.org/officeDocument/2006/relationships/oleObject" Target="../embeddings/oleObject19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83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92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20.xml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84.wmf"/><Relationship Id="rId1" Type="http://schemas.openxmlformats.org/officeDocument/2006/relationships/oleObject" Target="../embeddings/oleObject20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188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86.emf"/><Relationship Id="rId3" Type="http://schemas.openxmlformats.org/officeDocument/2006/relationships/oleObject" Target="../embeddings/oleObject211.bin"/><Relationship Id="rId26" Type="http://schemas.openxmlformats.org/officeDocument/2006/relationships/vmlDrawing" Target="../drawings/vmlDrawing19.vml"/><Relationship Id="rId25" Type="http://schemas.openxmlformats.org/officeDocument/2006/relationships/slideLayout" Target="../slideLayouts/slideLayout20.xml"/><Relationship Id="rId24" Type="http://schemas.openxmlformats.org/officeDocument/2006/relationships/image" Target="../media/image196.wmf"/><Relationship Id="rId23" Type="http://schemas.openxmlformats.org/officeDocument/2006/relationships/oleObject" Target="../embeddings/oleObject221.bin"/><Relationship Id="rId22" Type="http://schemas.openxmlformats.org/officeDocument/2006/relationships/image" Target="../media/image195.wmf"/><Relationship Id="rId21" Type="http://schemas.openxmlformats.org/officeDocument/2006/relationships/oleObject" Target="../embeddings/oleObject220.bin"/><Relationship Id="rId20" Type="http://schemas.openxmlformats.org/officeDocument/2006/relationships/image" Target="../media/image194.wmf"/><Relationship Id="rId2" Type="http://schemas.openxmlformats.org/officeDocument/2006/relationships/image" Target="../media/image185.wmf"/><Relationship Id="rId19" Type="http://schemas.openxmlformats.org/officeDocument/2006/relationships/oleObject" Target="../embeddings/oleObject219.bin"/><Relationship Id="rId18" Type="http://schemas.openxmlformats.org/officeDocument/2006/relationships/image" Target="../media/image193.wmf"/><Relationship Id="rId17" Type="http://schemas.openxmlformats.org/officeDocument/2006/relationships/oleObject" Target="../embeddings/oleObject218.bin"/><Relationship Id="rId16" Type="http://schemas.openxmlformats.org/officeDocument/2006/relationships/image" Target="../media/image192.wmf"/><Relationship Id="rId15" Type="http://schemas.openxmlformats.org/officeDocument/2006/relationships/oleObject" Target="../embeddings/oleObject217.bin"/><Relationship Id="rId14" Type="http://schemas.openxmlformats.org/officeDocument/2006/relationships/image" Target="../media/image191.w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190.w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189.emf"/><Relationship Id="rId1" Type="http://schemas.openxmlformats.org/officeDocument/2006/relationships/oleObject" Target="../embeddings/oleObject21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6.bin"/><Relationship Id="rId8" Type="http://schemas.openxmlformats.org/officeDocument/2006/relationships/image" Target="../media/image199.wmf"/><Relationship Id="rId7" Type="http://schemas.openxmlformats.org/officeDocument/2006/relationships/oleObject" Target="../embeddings/oleObject225.bin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197.wmf"/><Relationship Id="rId38" Type="http://schemas.openxmlformats.org/officeDocument/2006/relationships/vmlDrawing" Target="../drawings/vmlDrawing20.vml"/><Relationship Id="rId37" Type="http://schemas.openxmlformats.org/officeDocument/2006/relationships/slideLayout" Target="../slideLayouts/slideLayout20.xml"/><Relationship Id="rId36" Type="http://schemas.openxmlformats.org/officeDocument/2006/relationships/image" Target="../media/image213.emf"/><Relationship Id="rId35" Type="http://schemas.openxmlformats.org/officeDocument/2006/relationships/oleObject" Target="../embeddings/oleObject239.bin"/><Relationship Id="rId34" Type="http://schemas.openxmlformats.org/officeDocument/2006/relationships/image" Target="../media/image212.wmf"/><Relationship Id="rId33" Type="http://schemas.openxmlformats.org/officeDocument/2006/relationships/oleObject" Target="../embeddings/oleObject238.bin"/><Relationship Id="rId32" Type="http://schemas.openxmlformats.org/officeDocument/2006/relationships/image" Target="../media/image211.emf"/><Relationship Id="rId31" Type="http://schemas.openxmlformats.org/officeDocument/2006/relationships/oleObject" Target="../embeddings/oleObject237.bin"/><Relationship Id="rId30" Type="http://schemas.openxmlformats.org/officeDocument/2006/relationships/image" Target="../media/image210.wmf"/><Relationship Id="rId3" Type="http://schemas.openxmlformats.org/officeDocument/2006/relationships/oleObject" Target="../embeddings/oleObject223.bin"/><Relationship Id="rId29" Type="http://schemas.openxmlformats.org/officeDocument/2006/relationships/oleObject" Target="../embeddings/oleObject236.bin"/><Relationship Id="rId28" Type="http://schemas.openxmlformats.org/officeDocument/2006/relationships/image" Target="../media/image209.emf"/><Relationship Id="rId27" Type="http://schemas.openxmlformats.org/officeDocument/2006/relationships/oleObject" Target="../embeddings/oleObject235.bin"/><Relationship Id="rId26" Type="http://schemas.openxmlformats.org/officeDocument/2006/relationships/image" Target="../media/image208.emf"/><Relationship Id="rId25" Type="http://schemas.openxmlformats.org/officeDocument/2006/relationships/oleObject" Target="../embeddings/oleObject234.bin"/><Relationship Id="rId24" Type="http://schemas.openxmlformats.org/officeDocument/2006/relationships/image" Target="../media/image207.emf"/><Relationship Id="rId23" Type="http://schemas.openxmlformats.org/officeDocument/2006/relationships/oleObject" Target="../embeddings/oleObject233.bin"/><Relationship Id="rId22" Type="http://schemas.openxmlformats.org/officeDocument/2006/relationships/image" Target="../media/image206.emf"/><Relationship Id="rId21" Type="http://schemas.openxmlformats.org/officeDocument/2006/relationships/oleObject" Target="../embeddings/oleObject232.bin"/><Relationship Id="rId20" Type="http://schemas.openxmlformats.org/officeDocument/2006/relationships/image" Target="../media/image205.emf"/><Relationship Id="rId2" Type="http://schemas.openxmlformats.org/officeDocument/2006/relationships/image" Target="../media/image194.wmf"/><Relationship Id="rId19" Type="http://schemas.openxmlformats.org/officeDocument/2006/relationships/oleObject" Target="../embeddings/oleObject231.bin"/><Relationship Id="rId18" Type="http://schemas.openxmlformats.org/officeDocument/2006/relationships/image" Target="../media/image204.emf"/><Relationship Id="rId17" Type="http://schemas.openxmlformats.org/officeDocument/2006/relationships/oleObject" Target="../embeddings/oleObject230.bin"/><Relationship Id="rId16" Type="http://schemas.openxmlformats.org/officeDocument/2006/relationships/image" Target="../media/image203.emf"/><Relationship Id="rId15" Type="http://schemas.openxmlformats.org/officeDocument/2006/relationships/oleObject" Target="../embeddings/oleObject229.bin"/><Relationship Id="rId14" Type="http://schemas.openxmlformats.org/officeDocument/2006/relationships/image" Target="../media/image202.wmf"/><Relationship Id="rId13" Type="http://schemas.openxmlformats.org/officeDocument/2006/relationships/oleObject" Target="../embeddings/oleObject228.bin"/><Relationship Id="rId12" Type="http://schemas.openxmlformats.org/officeDocument/2006/relationships/image" Target="../media/image201.emf"/><Relationship Id="rId11" Type="http://schemas.openxmlformats.org/officeDocument/2006/relationships/oleObject" Target="../embeddings/oleObject227.bin"/><Relationship Id="rId10" Type="http://schemas.openxmlformats.org/officeDocument/2006/relationships/image" Target="../media/image200.emf"/><Relationship Id="rId1" Type="http://schemas.openxmlformats.org/officeDocument/2006/relationships/oleObject" Target="../embeddings/oleObject22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217.w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15.wmf"/><Relationship Id="rId3" Type="http://schemas.openxmlformats.org/officeDocument/2006/relationships/oleObject" Target="../embeddings/oleObject241.bin"/><Relationship Id="rId28" Type="http://schemas.openxmlformats.org/officeDocument/2006/relationships/vmlDrawing" Target="../drawings/vmlDrawing21.vml"/><Relationship Id="rId27" Type="http://schemas.openxmlformats.org/officeDocument/2006/relationships/slideLayout" Target="../slideLayouts/slideLayout20.xml"/><Relationship Id="rId26" Type="http://schemas.openxmlformats.org/officeDocument/2006/relationships/image" Target="../media/image226.emf"/><Relationship Id="rId25" Type="http://schemas.openxmlformats.org/officeDocument/2006/relationships/oleObject" Target="../embeddings/oleObject252.bin"/><Relationship Id="rId24" Type="http://schemas.openxmlformats.org/officeDocument/2006/relationships/image" Target="../media/image225.wmf"/><Relationship Id="rId23" Type="http://schemas.openxmlformats.org/officeDocument/2006/relationships/oleObject" Target="../embeddings/oleObject251.bin"/><Relationship Id="rId22" Type="http://schemas.openxmlformats.org/officeDocument/2006/relationships/image" Target="../media/image224.wmf"/><Relationship Id="rId21" Type="http://schemas.openxmlformats.org/officeDocument/2006/relationships/oleObject" Target="../embeddings/oleObject250.bin"/><Relationship Id="rId20" Type="http://schemas.openxmlformats.org/officeDocument/2006/relationships/image" Target="../media/image223.wmf"/><Relationship Id="rId2" Type="http://schemas.openxmlformats.org/officeDocument/2006/relationships/image" Target="../media/image214.wmf"/><Relationship Id="rId19" Type="http://schemas.openxmlformats.org/officeDocument/2006/relationships/oleObject" Target="../embeddings/oleObject249.bin"/><Relationship Id="rId18" Type="http://schemas.openxmlformats.org/officeDocument/2006/relationships/image" Target="../media/image222.wmf"/><Relationship Id="rId17" Type="http://schemas.openxmlformats.org/officeDocument/2006/relationships/oleObject" Target="../embeddings/oleObject248.bin"/><Relationship Id="rId16" Type="http://schemas.openxmlformats.org/officeDocument/2006/relationships/image" Target="../media/image221.wmf"/><Relationship Id="rId15" Type="http://schemas.openxmlformats.org/officeDocument/2006/relationships/oleObject" Target="../embeddings/oleObject247.bin"/><Relationship Id="rId14" Type="http://schemas.openxmlformats.org/officeDocument/2006/relationships/image" Target="../media/image220.wmf"/><Relationship Id="rId13" Type="http://schemas.openxmlformats.org/officeDocument/2006/relationships/oleObject" Target="../embeddings/oleObject246.bin"/><Relationship Id="rId12" Type="http://schemas.openxmlformats.org/officeDocument/2006/relationships/image" Target="../media/image219.w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218.wmf"/><Relationship Id="rId1" Type="http://schemas.openxmlformats.org/officeDocument/2006/relationships/oleObject" Target="../embeddings/oleObject24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e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7.png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9.bin"/><Relationship Id="rId3" Type="http://schemas.openxmlformats.org/officeDocument/2006/relationships/image" Target="../media/image15.jpeg"/><Relationship Id="rId2" Type="http://schemas.openxmlformats.org/officeDocument/2006/relationships/image" Target="../media/image14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0.emf"/><Relationship Id="rId13" Type="http://schemas.openxmlformats.org/officeDocument/2006/relationships/oleObject" Target="../embeddings/oleObject14.bin"/><Relationship Id="rId12" Type="http://schemas.openxmlformats.org/officeDocument/2006/relationships/oleObject" Target="../embeddings/oleObject13.bin"/><Relationship Id="rId11" Type="http://schemas.openxmlformats.org/officeDocument/2006/relationships/image" Target="../media/image19.emf"/><Relationship Id="rId10" Type="http://schemas.openxmlformats.org/officeDocument/2006/relationships/oleObject" Target="../embeddings/oleObject12.bin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6" Type="http://schemas.openxmlformats.org/officeDocument/2006/relationships/vmlDrawing" Target="../drawings/vmlDrawing4.vml"/><Relationship Id="rId85" Type="http://schemas.openxmlformats.org/officeDocument/2006/relationships/slideLayout" Target="../slideLayouts/slideLayout12.xml"/><Relationship Id="rId84" Type="http://schemas.openxmlformats.org/officeDocument/2006/relationships/image" Target="../media/image66.wmf"/><Relationship Id="rId83" Type="http://schemas.openxmlformats.org/officeDocument/2006/relationships/oleObject" Target="../embeddings/oleObject60.bin"/><Relationship Id="rId82" Type="http://schemas.openxmlformats.org/officeDocument/2006/relationships/image" Target="../media/image65.wmf"/><Relationship Id="rId81" Type="http://schemas.openxmlformats.org/officeDocument/2006/relationships/oleObject" Target="../embeddings/oleObject59.bin"/><Relationship Id="rId80" Type="http://schemas.openxmlformats.org/officeDocument/2006/relationships/image" Target="../media/image64.wmf"/><Relationship Id="rId8" Type="http://schemas.openxmlformats.org/officeDocument/2006/relationships/image" Target="../media/image28.emf"/><Relationship Id="rId79" Type="http://schemas.openxmlformats.org/officeDocument/2006/relationships/oleObject" Target="../embeddings/oleObject58.bin"/><Relationship Id="rId78" Type="http://schemas.openxmlformats.org/officeDocument/2006/relationships/image" Target="../media/image63.wmf"/><Relationship Id="rId77" Type="http://schemas.openxmlformats.org/officeDocument/2006/relationships/oleObject" Target="../embeddings/oleObject57.bin"/><Relationship Id="rId76" Type="http://schemas.openxmlformats.org/officeDocument/2006/relationships/image" Target="../media/image62.emf"/><Relationship Id="rId75" Type="http://schemas.openxmlformats.org/officeDocument/2006/relationships/oleObject" Target="../embeddings/oleObject56.bin"/><Relationship Id="rId74" Type="http://schemas.openxmlformats.org/officeDocument/2006/relationships/image" Target="../media/image61.emf"/><Relationship Id="rId73" Type="http://schemas.openxmlformats.org/officeDocument/2006/relationships/oleObject" Target="../embeddings/oleObject55.bin"/><Relationship Id="rId72" Type="http://schemas.openxmlformats.org/officeDocument/2006/relationships/image" Target="../media/image60.emf"/><Relationship Id="rId71" Type="http://schemas.openxmlformats.org/officeDocument/2006/relationships/oleObject" Target="../embeddings/oleObject54.bin"/><Relationship Id="rId70" Type="http://schemas.openxmlformats.org/officeDocument/2006/relationships/image" Target="../media/image59.emf"/><Relationship Id="rId7" Type="http://schemas.openxmlformats.org/officeDocument/2006/relationships/oleObject" Target="../embeddings/oleObject22.bin"/><Relationship Id="rId69" Type="http://schemas.openxmlformats.org/officeDocument/2006/relationships/oleObject" Target="../embeddings/oleObject53.bin"/><Relationship Id="rId68" Type="http://schemas.openxmlformats.org/officeDocument/2006/relationships/image" Target="../media/image58.wmf"/><Relationship Id="rId67" Type="http://schemas.openxmlformats.org/officeDocument/2006/relationships/oleObject" Target="../embeddings/oleObject52.bin"/><Relationship Id="rId66" Type="http://schemas.openxmlformats.org/officeDocument/2006/relationships/image" Target="../media/image57.wmf"/><Relationship Id="rId65" Type="http://schemas.openxmlformats.org/officeDocument/2006/relationships/oleObject" Target="../embeddings/oleObject51.bin"/><Relationship Id="rId64" Type="http://schemas.openxmlformats.org/officeDocument/2006/relationships/image" Target="../media/image56.wmf"/><Relationship Id="rId63" Type="http://schemas.openxmlformats.org/officeDocument/2006/relationships/oleObject" Target="../embeddings/oleObject50.bin"/><Relationship Id="rId62" Type="http://schemas.openxmlformats.org/officeDocument/2006/relationships/image" Target="../media/image55.wmf"/><Relationship Id="rId61" Type="http://schemas.openxmlformats.org/officeDocument/2006/relationships/oleObject" Target="../embeddings/oleObject49.bin"/><Relationship Id="rId60" Type="http://schemas.openxmlformats.org/officeDocument/2006/relationships/image" Target="../media/image54.emf"/><Relationship Id="rId6" Type="http://schemas.openxmlformats.org/officeDocument/2006/relationships/image" Target="../media/image27.emf"/><Relationship Id="rId59" Type="http://schemas.openxmlformats.org/officeDocument/2006/relationships/oleObject" Target="../embeddings/oleObject48.bin"/><Relationship Id="rId58" Type="http://schemas.openxmlformats.org/officeDocument/2006/relationships/image" Target="../media/image53.emf"/><Relationship Id="rId57" Type="http://schemas.openxmlformats.org/officeDocument/2006/relationships/oleObject" Target="../embeddings/oleObject47.bin"/><Relationship Id="rId56" Type="http://schemas.openxmlformats.org/officeDocument/2006/relationships/image" Target="../media/image52.emf"/><Relationship Id="rId55" Type="http://schemas.openxmlformats.org/officeDocument/2006/relationships/oleObject" Target="../embeddings/oleObject46.bin"/><Relationship Id="rId54" Type="http://schemas.openxmlformats.org/officeDocument/2006/relationships/image" Target="../media/image51.wmf"/><Relationship Id="rId53" Type="http://schemas.openxmlformats.org/officeDocument/2006/relationships/oleObject" Target="../embeddings/oleObject45.bin"/><Relationship Id="rId52" Type="http://schemas.openxmlformats.org/officeDocument/2006/relationships/image" Target="../media/image50.emf"/><Relationship Id="rId51" Type="http://schemas.openxmlformats.org/officeDocument/2006/relationships/oleObject" Target="../embeddings/oleObject44.bin"/><Relationship Id="rId50" Type="http://schemas.openxmlformats.org/officeDocument/2006/relationships/image" Target="../media/image49.emf"/><Relationship Id="rId5" Type="http://schemas.openxmlformats.org/officeDocument/2006/relationships/oleObject" Target="../embeddings/oleObject21.bin"/><Relationship Id="rId49" Type="http://schemas.openxmlformats.org/officeDocument/2006/relationships/oleObject" Target="../embeddings/oleObject43.bin"/><Relationship Id="rId48" Type="http://schemas.openxmlformats.org/officeDocument/2006/relationships/image" Target="../media/image48.emf"/><Relationship Id="rId47" Type="http://schemas.openxmlformats.org/officeDocument/2006/relationships/oleObject" Target="../embeddings/oleObject42.bin"/><Relationship Id="rId46" Type="http://schemas.openxmlformats.org/officeDocument/2006/relationships/image" Target="../media/image47.emf"/><Relationship Id="rId45" Type="http://schemas.openxmlformats.org/officeDocument/2006/relationships/oleObject" Target="../embeddings/oleObject41.bin"/><Relationship Id="rId44" Type="http://schemas.openxmlformats.org/officeDocument/2006/relationships/image" Target="../media/image46.emf"/><Relationship Id="rId43" Type="http://schemas.openxmlformats.org/officeDocument/2006/relationships/oleObject" Target="../embeddings/oleObject40.bin"/><Relationship Id="rId42" Type="http://schemas.openxmlformats.org/officeDocument/2006/relationships/image" Target="../media/image45.emf"/><Relationship Id="rId41" Type="http://schemas.openxmlformats.org/officeDocument/2006/relationships/oleObject" Target="../embeddings/oleObject39.bin"/><Relationship Id="rId40" Type="http://schemas.openxmlformats.org/officeDocument/2006/relationships/image" Target="../media/image44.wmf"/><Relationship Id="rId4" Type="http://schemas.openxmlformats.org/officeDocument/2006/relationships/image" Target="../media/image26.emf"/><Relationship Id="rId39" Type="http://schemas.openxmlformats.org/officeDocument/2006/relationships/oleObject" Target="../embeddings/oleObject38.bin"/><Relationship Id="rId38" Type="http://schemas.openxmlformats.org/officeDocument/2006/relationships/image" Target="../media/image43.emf"/><Relationship Id="rId37" Type="http://schemas.openxmlformats.org/officeDocument/2006/relationships/oleObject" Target="../embeddings/oleObject37.bin"/><Relationship Id="rId36" Type="http://schemas.openxmlformats.org/officeDocument/2006/relationships/image" Target="../media/image42.wmf"/><Relationship Id="rId35" Type="http://schemas.openxmlformats.org/officeDocument/2006/relationships/oleObject" Target="../embeddings/oleObject36.bin"/><Relationship Id="rId34" Type="http://schemas.openxmlformats.org/officeDocument/2006/relationships/image" Target="../media/image41.emf"/><Relationship Id="rId33" Type="http://schemas.openxmlformats.org/officeDocument/2006/relationships/oleObject" Target="../embeddings/oleObject35.bin"/><Relationship Id="rId32" Type="http://schemas.openxmlformats.org/officeDocument/2006/relationships/image" Target="../media/image40.emf"/><Relationship Id="rId31" Type="http://schemas.openxmlformats.org/officeDocument/2006/relationships/oleObject" Target="../embeddings/oleObject34.bin"/><Relationship Id="rId30" Type="http://schemas.openxmlformats.org/officeDocument/2006/relationships/image" Target="../media/image39.wmf"/><Relationship Id="rId3" Type="http://schemas.openxmlformats.org/officeDocument/2006/relationships/oleObject" Target="../embeddings/oleObject20.bin"/><Relationship Id="rId29" Type="http://schemas.openxmlformats.org/officeDocument/2006/relationships/oleObject" Target="../embeddings/oleObject33.bin"/><Relationship Id="rId28" Type="http://schemas.openxmlformats.org/officeDocument/2006/relationships/image" Target="../media/image38.emf"/><Relationship Id="rId27" Type="http://schemas.openxmlformats.org/officeDocument/2006/relationships/oleObject" Target="../embeddings/oleObject32.bin"/><Relationship Id="rId26" Type="http://schemas.openxmlformats.org/officeDocument/2006/relationships/image" Target="../media/image37.emf"/><Relationship Id="rId25" Type="http://schemas.openxmlformats.org/officeDocument/2006/relationships/oleObject" Target="../embeddings/oleObject31.bin"/><Relationship Id="rId24" Type="http://schemas.openxmlformats.org/officeDocument/2006/relationships/image" Target="../media/image36.emf"/><Relationship Id="rId23" Type="http://schemas.openxmlformats.org/officeDocument/2006/relationships/oleObject" Target="../embeddings/oleObject30.bin"/><Relationship Id="rId22" Type="http://schemas.openxmlformats.org/officeDocument/2006/relationships/image" Target="../media/image35.e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34.emf"/><Relationship Id="rId2" Type="http://schemas.openxmlformats.org/officeDocument/2006/relationships/image" Target="../media/image25.e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33.e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32.e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31.e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30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9.e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70.e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7.e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74.emf"/><Relationship Id="rId15" Type="http://schemas.openxmlformats.org/officeDocument/2006/relationships/oleObject" Target="../embeddings/oleObject68.bin"/><Relationship Id="rId14" Type="http://schemas.openxmlformats.org/officeDocument/2006/relationships/image" Target="../media/image73.e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oleObject" Target="../embeddings/oleObject73.bin"/><Relationship Id="rId7" Type="http://schemas.openxmlformats.org/officeDocument/2006/relationships/image" Target="../media/image77.wmf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1.bin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5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5" name="图片 1" descr="​大学物理下（信卓提群聊二维码"/>
          <p:cNvPicPr>
            <a:picLocks noChangeAspect="1"/>
          </p:cNvPicPr>
          <p:nvPr/>
        </p:nvPicPr>
        <p:blipFill>
          <a:blip r:embed="rId1"/>
          <a:srcRect b="20370"/>
          <a:stretch>
            <a:fillRect/>
          </a:stretch>
        </p:blipFill>
        <p:spPr>
          <a:xfrm>
            <a:off x="250825" y="3544888"/>
            <a:ext cx="1879600" cy="1697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6" name="Picture 2"/>
          <p:cNvPicPr>
            <a:picLocks noChangeAspect="1"/>
          </p:cNvPicPr>
          <p:nvPr/>
        </p:nvPicPr>
        <p:blipFill>
          <a:blip r:embed="rId2"/>
          <a:srcRect b="5951"/>
          <a:stretch>
            <a:fillRect/>
          </a:stretch>
        </p:blipFill>
        <p:spPr>
          <a:xfrm>
            <a:off x="0" y="-26987"/>
            <a:ext cx="9172575" cy="3557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 txBox="1"/>
          <p:nvPr/>
        </p:nvSpPr>
        <p:spPr>
          <a:xfrm>
            <a:off x="1042988" y="36163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大学物理（下）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University Physics (II)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1748" name="副标题 2"/>
          <p:cNvSpPr txBox="1"/>
          <p:nvPr/>
        </p:nvSpPr>
        <p:spPr>
          <a:xfrm>
            <a:off x="2703513" y="5013325"/>
            <a:ext cx="5692775" cy="1508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任课教师：王炎（物理学院）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Email: ywang12@hust.edu.cn</a:t>
            </a: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作业交接：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周五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825" y="5445125"/>
            <a:ext cx="2016125" cy="860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b="1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腾讯会议</a:t>
            </a:r>
            <a:endParaRPr lang="zh-CN" altLang="en-US" noProof="1"/>
          </a:p>
          <a:p>
            <a:r>
              <a:rPr lang="zh-CN" altLang="en-US" sz="1600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周二：</a:t>
            </a:r>
            <a:r>
              <a:rPr lang="en-US" altLang="zh-CN" sz="1600" noProof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730 1698 6871</a:t>
            </a:r>
            <a:endParaRPr lang="en-US" altLang="zh-CN" sz="1600" noProof="1"/>
          </a:p>
          <a:p>
            <a:r>
              <a:rPr lang="zh-CN" altLang="en-US" sz="1600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周五：</a:t>
            </a:r>
            <a:r>
              <a:rPr lang="en-US" altLang="zh-CN" sz="1600" noProof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712 8608 5902</a:t>
            </a:r>
            <a:endParaRPr lang="en-US" altLang="zh-CN" sz="1600" noProof="1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4"/>
          <p:cNvSpPr>
            <a:spLocks noChangeArrowheads="1"/>
          </p:cNvSpPr>
          <p:nvPr/>
        </p:nvSpPr>
        <p:spPr bwMode="auto">
          <a:xfrm>
            <a:off x="3059113" y="260648"/>
            <a:ext cx="3060700" cy="579438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FFFF"/>
                </a:solidFill>
                <a:ea typeface="黑体" panose="02010609060101010101" pitchFamily="2" charset="-122"/>
              </a:rPr>
              <a:t>电磁感应</a:t>
            </a:r>
            <a:endParaRPr lang="zh-CN" altLang="en-US" b="1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141315" name="Text Box 5"/>
          <p:cNvSpPr txBox="1">
            <a:spLocks noChangeArrowheads="1"/>
          </p:cNvSpPr>
          <p:nvPr/>
        </p:nvSpPr>
        <p:spPr bwMode="auto">
          <a:xfrm>
            <a:off x="720725" y="1630363"/>
            <a:ext cx="6624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99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法拉第电磁感应定律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41316" name="Object 6"/>
          <p:cNvGraphicFramePr>
            <a:graphicFrameLocks noChangeAspect="1"/>
          </p:cNvGraphicFramePr>
          <p:nvPr/>
        </p:nvGraphicFramePr>
        <p:xfrm>
          <a:off x="3703638" y="2241550"/>
          <a:ext cx="15192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" name="Equation" r:id="rId1" imgW="1574800" imgH="774700" progId="Equation.DSMT4">
                  <p:embed/>
                </p:oleObj>
              </mc:Choice>
              <mc:Fallback>
                <p:oleObj name="Equation" r:id="rId1" imgW="1574800" imgH="774700" progId="Equation.DSMT4">
                  <p:embed/>
                  <p:pic>
                    <p:nvPicPr>
                      <p:cNvPr id="0" name="图片 8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2241550"/>
                        <a:ext cx="151923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Rectangle 7"/>
          <p:cNvSpPr>
            <a:spLocks noChangeArrowheads="1"/>
          </p:cNvSpPr>
          <p:nvPr/>
        </p:nvSpPr>
        <p:spPr bwMode="auto">
          <a:xfrm>
            <a:off x="1298575" y="31416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电源电动势：</a:t>
            </a:r>
            <a:endParaRPr lang="zh-CN" altLang="en-US" sz="2800" b="1">
              <a:solidFill>
                <a:srgbClr val="800000"/>
              </a:solidFill>
            </a:endParaRPr>
          </a:p>
        </p:txBody>
      </p:sp>
      <p:graphicFrame>
        <p:nvGraphicFramePr>
          <p:cNvPr id="141318" name="Object 8"/>
          <p:cNvGraphicFramePr>
            <a:graphicFrameLocks noChangeAspect="1"/>
          </p:cNvGraphicFramePr>
          <p:nvPr/>
        </p:nvGraphicFramePr>
        <p:xfrm>
          <a:off x="3602038" y="3141663"/>
          <a:ext cx="1752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" name="Equation" r:id="rId3" imgW="1993900" imgH="609600" progId="Equation.DSMT4">
                  <p:embed/>
                </p:oleObj>
              </mc:Choice>
              <mc:Fallback>
                <p:oleObj name="Equation" r:id="rId3" imgW="1993900" imgH="609600" progId="Equation.DSMT4">
                  <p:embed/>
                  <p:pic>
                    <p:nvPicPr>
                      <p:cNvPr id="0" name="图片 8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3141663"/>
                        <a:ext cx="1752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9"/>
          <p:cNvGraphicFramePr>
            <a:graphicFrameLocks noChangeAspect="1"/>
          </p:cNvGraphicFramePr>
          <p:nvPr/>
        </p:nvGraphicFramePr>
        <p:xfrm>
          <a:off x="5610225" y="3175000"/>
          <a:ext cx="18430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" name="Equation" r:id="rId5" imgW="2032000" imgH="546100" progId="Equation.DSMT4">
                  <p:embed/>
                </p:oleObj>
              </mc:Choice>
              <mc:Fallback>
                <p:oleObj name="Equation" r:id="rId5" imgW="2032000" imgH="546100" progId="Equation.DSMT4">
                  <p:embed/>
                  <p:pic>
                    <p:nvPicPr>
                      <p:cNvPr id="0" name="图片 8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3175000"/>
                        <a:ext cx="18430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0" name="Rectangle 10"/>
          <p:cNvSpPr>
            <a:spLocks noChangeArrowheads="1"/>
          </p:cNvSpPr>
          <p:nvPr/>
        </p:nvSpPr>
        <p:spPr bwMode="auto">
          <a:xfrm>
            <a:off x="1311275" y="23495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感应电动势：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41321" name="Text Box 11"/>
          <p:cNvSpPr txBox="1">
            <a:spLocks noChangeArrowheads="1"/>
          </p:cNvSpPr>
          <p:nvPr/>
        </p:nvSpPr>
        <p:spPr bwMode="auto">
          <a:xfrm>
            <a:off x="719138" y="3789363"/>
            <a:ext cx="81359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1">
                <a:solidFill>
                  <a:srgbClr val="000099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楞次定律：</a:t>
            </a:r>
            <a:r>
              <a:rPr lang="zh-CN" altLang="en-US" sz="2800" b="1">
                <a:solidFill>
                  <a:srgbClr val="000000"/>
                </a:solidFill>
              </a:rPr>
              <a:t>闭合回路中</a:t>
            </a:r>
            <a:r>
              <a:rPr lang="zh-CN" altLang="en-US" sz="2800" b="1">
                <a:solidFill>
                  <a:srgbClr val="000099"/>
                </a:solidFill>
              </a:rPr>
              <a:t>磁感应电流</a:t>
            </a:r>
            <a:r>
              <a:rPr lang="zh-CN" altLang="en-US" sz="2800" b="1">
                <a:solidFill>
                  <a:srgbClr val="000000"/>
                </a:solidFill>
              </a:rPr>
              <a:t>总是使得它</a:t>
            </a:r>
            <a:r>
              <a:rPr lang="zh-CN" altLang="en-US" sz="2800" b="1">
                <a:solidFill>
                  <a:srgbClr val="000099"/>
                </a:solidFill>
              </a:rPr>
              <a:t>激发的磁场</a:t>
            </a:r>
            <a:r>
              <a:rPr lang="zh-CN" altLang="en-US" sz="2800" b="1">
                <a:solidFill>
                  <a:srgbClr val="000000"/>
                </a:solidFill>
              </a:rPr>
              <a:t>去</a:t>
            </a:r>
            <a:r>
              <a:rPr lang="zh-CN" altLang="en-US" sz="2800" b="1">
                <a:solidFill>
                  <a:srgbClr val="FF0000"/>
                </a:solidFill>
              </a:rPr>
              <a:t>阻碍</a:t>
            </a:r>
            <a:r>
              <a:rPr lang="zh-CN" altLang="en-US" sz="2800" b="1">
                <a:solidFill>
                  <a:srgbClr val="000000"/>
                </a:solidFill>
              </a:rPr>
              <a:t>引起闭合回路中</a:t>
            </a:r>
            <a:r>
              <a:rPr lang="zh-CN" altLang="en-US" sz="2800" b="1">
                <a:solidFill>
                  <a:srgbClr val="000099"/>
                </a:solidFill>
              </a:rPr>
              <a:t>磁通量的变化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1322" name="Group 12"/>
          <p:cNvGrpSpPr/>
          <p:nvPr/>
        </p:nvGrpSpPr>
        <p:grpSpPr bwMode="auto">
          <a:xfrm>
            <a:off x="5868988" y="765175"/>
            <a:ext cx="2252662" cy="2433638"/>
            <a:chOff x="1179" y="2387"/>
            <a:chExt cx="1419" cy="1533"/>
          </a:xfrm>
        </p:grpSpPr>
        <p:grpSp>
          <p:nvGrpSpPr>
            <p:cNvPr id="141352" name="Group 13"/>
            <p:cNvGrpSpPr/>
            <p:nvPr/>
          </p:nvGrpSpPr>
          <p:grpSpPr bwMode="auto">
            <a:xfrm>
              <a:off x="1179" y="2387"/>
              <a:ext cx="1172" cy="1020"/>
              <a:chOff x="1527" y="2115"/>
              <a:chExt cx="1172" cy="1020"/>
            </a:xfrm>
          </p:grpSpPr>
          <p:sp>
            <p:nvSpPr>
              <p:cNvPr id="141359" name="Oval 14"/>
              <p:cNvSpPr>
                <a:spLocks noChangeArrowheads="1"/>
              </p:cNvSpPr>
              <p:nvPr/>
            </p:nvSpPr>
            <p:spPr bwMode="auto">
              <a:xfrm>
                <a:off x="1791" y="2516"/>
                <a:ext cx="816" cy="460"/>
              </a:xfrm>
              <a:prstGeom prst="ellips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0" name="Arc 15"/>
              <p:cNvSpPr/>
              <p:nvPr/>
            </p:nvSpPr>
            <p:spPr bwMode="auto">
              <a:xfrm>
                <a:off x="1663" y="2391"/>
                <a:ext cx="336" cy="368"/>
              </a:xfrm>
              <a:custGeom>
                <a:avLst/>
                <a:gdLst>
                  <a:gd name="T0" fmla="*/ 0 w 21600"/>
                  <a:gd name="T1" fmla="*/ 0 h 21600"/>
                  <a:gd name="T2" fmla="*/ 5 w 21600"/>
                  <a:gd name="T3" fmla="*/ 6 h 21600"/>
                  <a:gd name="T4" fmla="*/ 0 w 21600"/>
                  <a:gd name="T5" fmla="*/ 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1" name="Arc 16"/>
              <p:cNvSpPr/>
              <p:nvPr/>
            </p:nvSpPr>
            <p:spPr bwMode="auto">
              <a:xfrm flipH="1">
                <a:off x="2363" y="2393"/>
                <a:ext cx="336" cy="368"/>
              </a:xfrm>
              <a:custGeom>
                <a:avLst/>
                <a:gdLst>
                  <a:gd name="T0" fmla="*/ 0 w 21600"/>
                  <a:gd name="T1" fmla="*/ 0 h 21600"/>
                  <a:gd name="T2" fmla="*/ 5 w 21600"/>
                  <a:gd name="T3" fmla="*/ 6 h 21600"/>
                  <a:gd name="T4" fmla="*/ 0 w 21600"/>
                  <a:gd name="T5" fmla="*/ 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2" name="Arc 17"/>
              <p:cNvSpPr/>
              <p:nvPr/>
            </p:nvSpPr>
            <p:spPr bwMode="auto">
              <a:xfrm rot="10800000">
                <a:off x="2381" y="2951"/>
                <a:ext cx="240" cy="184"/>
              </a:xfrm>
              <a:custGeom>
                <a:avLst/>
                <a:gdLst>
                  <a:gd name="T0" fmla="*/ 0 w 21600"/>
                  <a:gd name="T1" fmla="*/ 0 h 21600"/>
                  <a:gd name="T2" fmla="*/ 3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3" name="Arc 18"/>
              <p:cNvSpPr/>
              <p:nvPr/>
            </p:nvSpPr>
            <p:spPr bwMode="auto">
              <a:xfrm rot="10800000" flipH="1">
                <a:off x="1739" y="2945"/>
                <a:ext cx="240" cy="184"/>
              </a:xfrm>
              <a:custGeom>
                <a:avLst/>
                <a:gdLst>
                  <a:gd name="T0" fmla="*/ 0 w 21600"/>
                  <a:gd name="T1" fmla="*/ 0 h 21600"/>
                  <a:gd name="T2" fmla="*/ 3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1364" name="Object 19"/>
              <p:cNvGraphicFramePr>
                <a:graphicFrameLocks noChangeAspect="1"/>
              </p:cNvGraphicFramePr>
              <p:nvPr/>
            </p:nvGraphicFramePr>
            <p:xfrm>
              <a:off x="1527" y="2432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07" name="Equation" r:id="rId7" imgW="368300" imgH="495300" progId="Equation.DSMT4">
                      <p:embed/>
                    </p:oleObj>
                  </mc:Choice>
                  <mc:Fallback>
                    <p:oleObj name="Equation" r:id="rId7" imgW="368300" imgH="495300" progId="Equation.DSMT4">
                      <p:embed/>
                      <p:pic>
                        <p:nvPicPr>
                          <p:cNvPr id="0" name="图片 85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7" y="2432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65" name="Object 20"/>
              <p:cNvGraphicFramePr>
                <a:graphicFrameLocks noChangeAspect="1"/>
              </p:cNvGraphicFramePr>
              <p:nvPr/>
            </p:nvGraphicFramePr>
            <p:xfrm>
              <a:off x="2250" y="2115"/>
              <a:ext cx="172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08" name="Equation" r:id="rId9" imgW="241300" imgH="330200" progId="Equation.DSMT4">
                      <p:embed/>
                    </p:oleObj>
                  </mc:Choice>
                  <mc:Fallback>
                    <p:oleObj name="Equation" r:id="rId9" imgW="241300" imgH="330200" progId="Equation.DSMT4">
                      <p:embed/>
                      <p:pic>
                        <p:nvPicPr>
                          <p:cNvPr id="0" name="图片 85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0" y="2115"/>
                            <a:ext cx="172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366" name="Line 21"/>
              <p:cNvSpPr>
                <a:spLocks noChangeShapeType="1"/>
              </p:cNvSpPr>
              <p:nvPr/>
            </p:nvSpPr>
            <p:spPr bwMode="auto">
              <a:xfrm>
                <a:off x="2206" y="2179"/>
                <a:ext cx="0" cy="5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41353" name="Object 22"/>
            <p:cNvGraphicFramePr>
              <a:graphicFrameLocks noChangeAspect="1"/>
            </p:cNvGraphicFramePr>
            <p:nvPr/>
          </p:nvGraphicFramePr>
          <p:xfrm>
            <a:off x="1596" y="3446"/>
            <a:ext cx="662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9" name="Equation" r:id="rId11" imgW="494665" imgH="355600" progId="Equation.DSMT4">
                    <p:embed/>
                  </p:oleObj>
                </mc:Choice>
                <mc:Fallback>
                  <p:oleObj name="Equation" r:id="rId11" imgW="494665" imgH="355600" progId="Equation.DSMT4">
                    <p:embed/>
                    <p:pic>
                      <p:nvPicPr>
                        <p:cNvPr id="0" name="图片 8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3446"/>
                          <a:ext cx="662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54" name="Text Box 23"/>
            <p:cNvSpPr txBox="1">
              <a:spLocks noChangeArrowheads="1"/>
            </p:cNvSpPr>
            <p:nvPr/>
          </p:nvSpPr>
          <p:spPr bwMode="auto">
            <a:xfrm>
              <a:off x="2239" y="2761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6600"/>
                  </a:solidFill>
                </a:rPr>
                <a:t>L</a:t>
              </a:r>
              <a:endParaRPr lang="en-US" altLang="zh-CN" sz="2800" b="1" i="1">
                <a:solidFill>
                  <a:srgbClr val="006600"/>
                </a:solidFill>
              </a:endParaRPr>
            </a:p>
          </p:txBody>
        </p:sp>
        <p:grpSp>
          <p:nvGrpSpPr>
            <p:cNvPr id="141355" name="Group 24"/>
            <p:cNvGrpSpPr/>
            <p:nvPr/>
          </p:nvGrpSpPr>
          <p:grpSpPr bwMode="auto">
            <a:xfrm>
              <a:off x="1727" y="3198"/>
              <a:ext cx="308" cy="307"/>
              <a:chOff x="913" y="942"/>
              <a:chExt cx="308" cy="307"/>
            </a:xfrm>
          </p:grpSpPr>
          <p:graphicFrame>
            <p:nvGraphicFramePr>
              <p:cNvPr id="141357" name="Object 25"/>
              <p:cNvGraphicFramePr>
                <a:graphicFrameLocks noChangeAspect="1"/>
              </p:cNvGraphicFramePr>
              <p:nvPr/>
            </p:nvGraphicFramePr>
            <p:xfrm>
              <a:off x="978" y="942"/>
              <a:ext cx="243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0" name="Equation" r:id="rId13" imgW="190500" imgH="266700" progId="Equation.DSMT4">
                      <p:embed/>
                    </p:oleObj>
                  </mc:Choice>
                  <mc:Fallback>
                    <p:oleObj name="Equation" r:id="rId13" imgW="190500" imgH="266700" progId="Equation.DSMT4">
                      <p:embed/>
                      <p:pic>
                        <p:nvPicPr>
                          <p:cNvPr id="0" name="图片 85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8" y="942"/>
                            <a:ext cx="243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1358" name="Line 26"/>
              <p:cNvSpPr>
                <a:spLocks noChangeShapeType="1"/>
              </p:cNvSpPr>
              <p:nvPr/>
            </p:nvSpPr>
            <p:spPr bwMode="auto">
              <a:xfrm flipH="1">
                <a:off x="913" y="988"/>
                <a:ext cx="9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1356" name="Freeform 27"/>
            <p:cNvSpPr/>
            <p:nvPr/>
          </p:nvSpPr>
          <p:spPr bwMode="auto">
            <a:xfrm>
              <a:off x="1746" y="3090"/>
              <a:ext cx="220" cy="38"/>
            </a:xfrm>
            <a:custGeom>
              <a:avLst/>
              <a:gdLst>
                <a:gd name="T0" fmla="*/ 0 w 238"/>
                <a:gd name="T1" fmla="*/ 3 h 38"/>
                <a:gd name="T2" fmla="*/ 33 w 238"/>
                <a:gd name="T3" fmla="*/ 21 h 38"/>
                <a:gd name="T4" fmla="*/ 33 w 238"/>
                <a:gd name="T5" fmla="*/ 21 h 38"/>
                <a:gd name="T6" fmla="*/ 55 w 238"/>
                <a:gd name="T7" fmla="*/ 29 h 38"/>
                <a:gd name="T8" fmla="*/ 55 w 238"/>
                <a:gd name="T9" fmla="*/ 29 h 38"/>
                <a:gd name="T10" fmla="*/ 123 w 238"/>
                <a:gd name="T11" fmla="*/ 33 h 38"/>
                <a:gd name="T12" fmla="*/ 203 w 238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38">
                  <a:moveTo>
                    <a:pt x="0" y="3"/>
                  </a:moveTo>
                  <a:cubicBezTo>
                    <a:pt x="6" y="6"/>
                    <a:pt x="33" y="18"/>
                    <a:pt x="39" y="21"/>
                  </a:cubicBezTo>
                  <a:cubicBezTo>
                    <a:pt x="45" y="24"/>
                    <a:pt x="35" y="20"/>
                    <a:pt x="39" y="21"/>
                  </a:cubicBezTo>
                  <a:cubicBezTo>
                    <a:pt x="43" y="22"/>
                    <a:pt x="60" y="28"/>
                    <a:pt x="64" y="29"/>
                  </a:cubicBezTo>
                  <a:cubicBezTo>
                    <a:pt x="68" y="30"/>
                    <a:pt x="51" y="28"/>
                    <a:pt x="64" y="29"/>
                  </a:cubicBezTo>
                  <a:cubicBezTo>
                    <a:pt x="77" y="30"/>
                    <a:pt x="115" y="38"/>
                    <a:pt x="144" y="33"/>
                  </a:cubicBezTo>
                  <a:cubicBezTo>
                    <a:pt x="173" y="28"/>
                    <a:pt x="219" y="7"/>
                    <a:pt x="238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1323" name="Group 28"/>
          <p:cNvGrpSpPr/>
          <p:nvPr/>
        </p:nvGrpSpPr>
        <p:grpSpPr bwMode="auto">
          <a:xfrm>
            <a:off x="2978150" y="5059363"/>
            <a:ext cx="1066800" cy="1243012"/>
            <a:chOff x="384" y="1248"/>
            <a:chExt cx="672" cy="783"/>
          </a:xfrm>
        </p:grpSpPr>
        <p:sp>
          <p:nvSpPr>
            <p:cNvPr id="141346" name="Arc 29"/>
            <p:cNvSpPr/>
            <p:nvPr/>
          </p:nvSpPr>
          <p:spPr bwMode="auto">
            <a:xfrm flipV="1">
              <a:off x="768" y="1248"/>
              <a:ext cx="288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7" name="Arc 30"/>
            <p:cNvSpPr/>
            <p:nvPr/>
          </p:nvSpPr>
          <p:spPr bwMode="auto">
            <a:xfrm flipH="1" flipV="1">
              <a:off x="384" y="1248"/>
              <a:ext cx="208" cy="144"/>
            </a:xfrm>
            <a:custGeom>
              <a:avLst/>
              <a:gdLst>
                <a:gd name="T0" fmla="*/ 0 w 19048"/>
                <a:gd name="T1" fmla="*/ 0 h 21600"/>
                <a:gd name="T2" fmla="*/ 2 w 19048"/>
                <a:gd name="T3" fmla="*/ 1 h 21600"/>
                <a:gd name="T4" fmla="*/ 0 w 1904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48" h="21600" fill="none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</a:path>
                <a:path w="19048" h="21600" stroke="0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8" name="Line 31"/>
            <p:cNvSpPr>
              <a:spLocks noChangeShapeType="1"/>
            </p:cNvSpPr>
            <p:nvPr/>
          </p:nvSpPr>
          <p:spPr bwMode="auto">
            <a:xfrm>
              <a:off x="773" y="1584"/>
              <a:ext cx="2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9" name="Line 32"/>
            <p:cNvSpPr>
              <a:spLocks noChangeShapeType="1"/>
            </p:cNvSpPr>
            <p:nvPr/>
          </p:nvSpPr>
          <p:spPr bwMode="auto">
            <a:xfrm>
              <a:off x="384" y="1584"/>
              <a:ext cx="2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0" name="Arc 33"/>
            <p:cNvSpPr/>
            <p:nvPr/>
          </p:nvSpPr>
          <p:spPr bwMode="auto">
            <a:xfrm>
              <a:off x="768" y="1872"/>
              <a:ext cx="236" cy="159"/>
            </a:xfrm>
            <a:custGeom>
              <a:avLst/>
              <a:gdLst>
                <a:gd name="T0" fmla="*/ 0 w 21600"/>
                <a:gd name="T1" fmla="*/ 0 h 23893"/>
                <a:gd name="T2" fmla="*/ 3 w 21600"/>
                <a:gd name="T3" fmla="*/ 1 h 23893"/>
                <a:gd name="T4" fmla="*/ 0 w 21600"/>
                <a:gd name="T5" fmla="*/ 1 h 238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8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</a:path>
                <a:path w="21600" h="238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1" name="Arc 34"/>
            <p:cNvSpPr/>
            <p:nvPr/>
          </p:nvSpPr>
          <p:spPr bwMode="auto">
            <a:xfrm flipH="1">
              <a:off x="432" y="1872"/>
              <a:ext cx="200" cy="144"/>
            </a:xfrm>
            <a:custGeom>
              <a:avLst/>
              <a:gdLst>
                <a:gd name="T0" fmla="*/ 0 w 18278"/>
                <a:gd name="T1" fmla="*/ 0 h 21600"/>
                <a:gd name="T2" fmla="*/ 2 w 18278"/>
                <a:gd name="T3" fmla="*/ 0 h 21600"/>
                <a:gd name="T4" fmla="*/ 0 w 1827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78" h="21600" fill="none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</a:path>
                <a:path w="18278" h="21600" stroke="0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1324" name="Text Box 35"/>
          <p:cNvSpPr txBox="1">
            <a:spLocks noChangeArrowheads="1"/>
          </p:cNvSpPr>
          <p:nvPr/>
        </p:nvSpPr>
        <p:spPr bwMode="auto">
          <a:xfrm>
            <a:off x="3751263" y="554355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sp>
        <p:nvSpPr>
          <p:cNvPr id="141325" name="Text Box 36"/>
          <p:cNvSpPr txBox="1">
            <a:spLocks noChangeArrowheads="1"/>
          </p:cNvSpPr>
          <p:nvPr/>
        </p:nvSpPr>
        <p:spPr bwMode="auto">
          <a:xfrm>
            <a:off x="2673350" y="5526088"/>
            <a:ext cx="43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141326" name="Object 37"/>
          <p:cNvGraphicFramePr>
            <a:graphicFrameLocks noChangeAspect="1"/>
          </p:cNvGraphicFramePr>
          <p:nvPr/>
        </p:nvGraphicFramePr>
        <p:xfrm>
          <a:off x="3130550" y="4830763"/>
          <a:ext cx="196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" name="公式" r:id="rId15" imgW="101600" imgH="177800" progId="Equation.3">
                  <p:embed/>
                </p:oleObj>
              </mc:Choice>
              <mc:Fallback>
                <p:oleObj name="公式" r:id="rId15" imgW="101600" imgH="177800" progId="Equation.3">
                  <p:embed/>
                  <p:pic>
                    <p:nvPicPr>
                      <p:cNvPr id="0" name="图片 8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830763"/>
                        <a:ext cx="196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7" name="Oval 38"/>
          <p:cNvSpPr>
            <a:spLocks noChangeArrowheads="1"/>
          </p:cNvSpPr>
          <p:nvPr/>
        </p:nvSpPr>
        <p:spPr bwMode="auto">
          <a:xfrm>
            <a:off x="3359150" y="4906963"/>
            <a:ext cx="371475" cy="1447800"/>
          </a:xfrm>
          <a:prstGeom prst="ellipse">
            <a:avLst/>
          </a:prstGeom>
          <a:noFill/>
          <a:ln w="76200">
            <a:solidFill>
              <a:srgbClr val="666633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41328" name="Group 39"/>
          <p:cNvGrpSpPr/>
          <p:nvPr/>
        </p:nvGrpSpPr>
        <p:grpSpPr bwMode="auto">
          <a:xfrm>
            <a:off x="2978150" y="4906963"/>
            <a:ext cx="993775" cy="1223962"/>
            <a:chOff x="382" y="1248"/>
            <a:chExt cx="626" cy="771"/>
          </a:xfrm>
        </p:grpSpPr>
        <p:sp>
          <p:nvSpPr>
            <p:cNvPr id="141340" name="Line 40"/>
            <p:cNvSpPr>
              <a:spLocks noChangeShapeType="1"/>
            </p:cNvSpPr>
            <p:nvPr/>
          </p:nvSpPr>
          <p:spPr bwMode="auto">
            <a:xfrm>
              <a:off x="773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1" name="Arc 41"/>
            <p:cNvSpPr/>
            <p:nvPr/>
          </p:nvSpPr>
          <p:spPr bwMode="auto">
            <a:xfrm>
              <a:off x="754" y="1875"/>
              <a:ext cx="221" cy="144"/>
            </a:xfrm>
            <a:custGeom>
              <a:avLst/>
              <a:gdLst>
                <a:gd name="T0" fmla="*/ 0 w 20184"/>
                <a:gd name="T1" fmla="*/ 0 h 21600"/>
                <a:gd name="T2" fmla="*/ 2 w 20184"/>
                <a:gd name="T3" fmla="*/ 1 h 21600"/>
                <a:gd name="T4" fmla="*/ 0 w 20184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84" h="21600" fill="none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</a:path>
                <a:path w="20184" h="21600" stroke="0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2" name="Arc 42"/>
            <p:cNvSpPr/>
            <p:nvPr/>
          </p:nvSpPr>
          <p:spPr bwMode="auto">
            <a:xfrm flipV="1">
              <a:off x="768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3" name="Line 43"/>
            <p:cNvSpPr>
              <a:spLocks noChangeShapeType="1"/>
            </p:cNvSpPr>
            <p:nvPr/>
          </p:nvSpPr>
          <p:spPr bwMode="auto">
            <a:xfrm>
              <a:off x="384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4" name="Arc 44"/>
            <p:cNvSpPr/>
            <p:nvPr/>
          </p:nvSpPr>
          <p:spPr bwMode="auto">
            <a:xfrm flipH="1" flipV="1">
              <a:off x="382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5" name="Arc 45"/>
            <p:cNvSpPr/>
            <p:nvPr/>
          </p:nvSpPr>
          <p:spPr bwMode="auto">
            <a:xfrm flipH="1">
              <a:off x="400" y="1872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1329" name="Line 46"/>
          <p:cNvSpPr>
            <a:spLocks noChangeShapeType="1"/>
          </p:cNvSpPr>
          <p:nvPr/>
        </p:nvSpPr>
        <p:spPr bwMode="auto">
          <a:xfrm flipH="1">
            <a:off x="3349625" y="5059363"/>
            <a:ext cx="76200" cy="4286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41330" name="Group 47"/>
          <p:cNvGrpSpPr/>
          <p:nvPr/>
        </p:nvGrpSpPr>
        <p:grpSpPr bwMode="auto">
          <a:xfrm>
            <a:off x="4210050" y="5059363"/>
            <a:ext cx="1663700" cy="703262"/>
            <a:chOff x="1378" y="1299"/>
            <a:chExt cx="1048" cy="443"/>
          </a:xfrm>
        </p:grpSpPr>
        <p:graphicFrame>
          <p:nvGraphicFramePr>
            <p:cNvPr id="141335" name="Object 48"/>
            <p:cNvGraphicFramePr>
              <a:graphicFrameLocks noChangeAspect="1"/>
            </p:cNvGraphicFramePr>
            <p:nvPr/>
          </p:nvGraphicFramePr>
          <p:xfrm>
            <a:off x="2243" y="1299"/>
            <a:ext cx="18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2" name="公式" r:id="rId17" imgW="152400" imgH="177800" progId="Equation.3">
                    <p:embed/>
                  </p:oleObj>
                </mc:Choice>
                <mc:Fallback>
                  <p:oleObj name="公式" r:id="rId17" imgW="152400" imgH="177800" progId="Equation.3">
                    <p:embed/>
                    <p:pic>
                      <p:nvPicPr>
                        <p:cNvPr id="0" name="图片 8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299"/>
                          <a:ext cx="18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36" name="Object 49"/>
            <p:cNvGraphicFramePr>
              <a:graphicFrameLocks noChangeAspect="1"/>
            </p:cNvGraphicFramePr>
            <p:nvPr/>
          </p:nvGraphicFramePr>
          <p:xfrm>
            <a:off x="1378" y="1318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3" name="公式" r:id="rId19" imgW="190500" imgH="165100" progId="Equation.3">
                    <p:embed/>
                  </p:oleObj>
                </mc:Choice>
                <mc:Fallback>
                  <p:oleObj name="公式" r:id="rId19" imgW="190500" imgH="165100" progId="Equation.3">
                    <p:embed/>
                    <p:pic>
                      <p:nvPicPr>
                        <p:cNvPr id="0" name="图片 8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1318"/>
                          <a:ext cx="2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1337" name="Group 50"/>
            <p:cNvGrpSpPr/>
            <p:nvPr/>
          </p:nvGrpSpPr>
          <p:grpSpPr bwMode="auto">
            <a:xfrm>
              <a:off x="1407" y="1578"/>
              <a:ext cx="1010" cy="164"/>
              <a:chOff x="1304" y="3205"/>
              <a:chExt cx="1010" cy="164"/>
            </a:xfrm>
          </p:grpSpPr>
          <p:sp>
            <p:nvSpPr>
              <p:cNvPr id="141338" name="AutoShape 51"/>
              <p:cNvSpPr>
                <a:spLocks noChangeArrowheads="1"/>
              </p:cNvSpPr>
              <p:nvPr/>
            </p:nvSpPr>
            <p:spPr bwMode="auto">
              <a:xfrm rot="-5400000">
                <a:off x="1965" y="3017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39" name="AutoShape 52"/>
              <p:cNvSpPr>
                <a:spLocks noChangeArrowheads="1"/>
              </p:cNvSpPr>
              <p:nvPr/>
            </p:nvSpPr>
            <p:spPr bwMode="auto">
              <a:xfrm rot="-5400000">
                <a:off x="1492" y="3019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1331" name="Group 53"/>
          <p:cNvGrpSpPr/>
          <p:nvPr/>
        </p:nvGrpSpPr>
        <p:grpSpPr bwMode="auto">
          <a:xfrm>
            <a:off x="4313238" y="5727700"/>
            <a:ext cx="922337" cy="519113"/>
            <a:chOff x="1443" y="1706"/>
            <a:chExt cx="581" cy="327"/>
          </a:xfrm>
        </p:grpSpPr>
        <p:sp>
          <p:nvSpPr>
            <p:cNvPr id="141332" name="Line 54"/>
            <p:cNvSpPr>
              <a:spLocks noChangeShapeType="1"/>
            </p:cNvSpPr>
            <p:nvPr/>
          </p:nvSpPr>
          <p:spPr bwMode="auto">
            <a:xfrm flipH="1">
              <a:off x="1443" y="1860"/>
              <a:ext cx="3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33" name="Text Box 55"/>
            <p:cNvSpPr txBox="1">
              <a:spLocks noChangeArrowheads="1"/>
            </p:cNvSpPr>
            <p:nvPr/>
          </p:nvSpPr>
          <p:spPr bwMode="auto">
            <a:xfrm>
              <a:off x="1809" y="1706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v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41334" name="Line 56"/>
            <p:cNvSpPr>
              <a:spLocks noChangeShapeType="1"/>
            </p:cNvSpPr>
            <p:nvPr/>
          </p:nvSpPr>
          <p:spPr bwMode="auto">
            <a:xfrm>
              <a:off x="1867" y="1812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Text Box 2"/>
          <p:cNvSpPr txBox="1">
            <a:spLocks noChangeArrowheads="1"/>
          </p:cNvSpPr>
          <p:nvPr/>
        </p:nvSpPr>
        <p:spPr bwMode="auto">
          <a:xfrm>
            <a:off x="611560" y="188640"/>
            <a:ext cx="600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电磁感应定律的一般形式</a:t>
            </a:r>
            <a:endParaRPr lang="zh-CN" altLang="en-US" sz="2800" b="1" dirty="0"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47587" name="Text Box 3"/>
          <p:cNvSpPr txBox="1">
            <a:spLocks noChangeArrowheads="1"/>
          </p:cNvSpPr>
          <p:nvPr/>
        </p:nvSpPr>
        <p:spPr bwMode="auto">
          <a:xfrm>
            <a:off x="887413" y="821655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若回路由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N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匝</a:t>
            </a:r>
            <a:r>
              <a:rPr lang="zh-CN" altLang="en-US" sz="2800" b="1" dirty="0">
                <a:solidFill>
                  <a:srgbClr val="000000"/>
                </a:solidFill>
              </a:rPr>
              <a:t>线圈组成：  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47588" name="Text Box 4"/>
          <p:cNvSpPr txBox="1">
            <a:spLocks noChangeArrowheads="1"/>
          </p:cNvSpPr>
          <p:nvPr/>
        </p:nvSpPr>
        <p:spPr bwMode="auto">
          <a:xfrm>
            <a:off x="811758" y="2500313"/>
            <a:ext cx="563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若 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 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 · · ·= </a:t>
            </a:r>
            <a:r>
              <a:rPr lang="en-US" altLang="zh-CN" sz="2800" b="1" i="1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N </a:t>
            </a:r>
            <a:r>
              <a:rPr lang="en-US" altLang="zh-CN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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     </a:t>
            </a:r>
            <a:r>
              <a:rPr lang="zh-CN" altLang="en-US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则 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47589" name="Text Box 5"/>
          <p:cNvSpPr txBox="1">
            <a:spLocks noChangeArrowheads="1"/>
          </p:cNvSpPr>
          <p:nvPr/>
        </p:nvSpPr>
        <p:spPr bwMode="auto">
          <a:xfrm>
            <a:off x="2987824" y="1449388"/>
            <a:ext cx="531971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其中 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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+ 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+ · · ·+ </a:t>
            </a:r>
            <a:r>
              <a:rPr lang="en-US" altLang="zh-CN" sz="280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endParaRPr lang="en-US" altLang="zh-CN" sz="2800" b="1" i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        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为回路的总磁通匝链数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47590" name="Text Box 6"/>
          <p:cNvSpPr txBox="1">
            <a:spLocks noChangeArrowheads="1"/>
          </p:cNvSpPr>
          <p:nvPr/>
        </p:nvSpPr>
        <p:spPr bwMode="auto">
          <a:xfrm>
            <a:off x="1430338" y="3212976"/>
            <a:ext cx="468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回路中的感应电流</a:t>
            </a:r>
            <a:endParaRPr lang="zh-CN" altLang="en-US" sz="2800" i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347591" name="Object 7"/>
          <p:cNvGraphicFramePr>
            <a:graphicFrameLocks noChangeAspect="1"/>
          </p:cNvGraphicFramePr>
          <p:nvPr/>
        </p:nvGraphicFramePr>
        <p:xfrm>
          <a:off x="4632325" y="3052763"/>
          <a:ext cx="25050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Equation" r:id="rId1" imgW="1269365" imgH="406400" progId="Equation.DSMT4">
                  <p:embed/>
                </p:oleObj>
              </mc:Choice>
              <mc:Fallback>
                <p:oleObj name="Equation" r:id="rId1" imgW="1269365" imgH="406400" progId="Equation.DSMT4">
                  <p:embed/>
                  <p:pic>
                    <p:nvPicPr>
                      <p:cNvPr id="0" name="图片 9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3052763"/>
                        <a:ext cx="25050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7592" name="Text Box 8"/>
          <p:cNvSpPr txBox="1">
            <a:spLocks noChangeArrowheads="1"/>
          </p:cNvSpPr>
          <p:nvPr/>
        </p:nvSpPr>
        <p:spPr bwMode="auto">
          <a:xfrm>
            <a:off x="887413" y="3925888"/>
            <a:ext cx="7951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从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→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时间内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通过导线任一横截面的电量</a:t>
            </a:r>
            <a:r>
              <a:rPr lang="zh-CN" altLang="en-US" sz="2800">
                <a:solidFill>
                  <a:srgbClr val="000000"/>
                </a:solidFill>
              </a:rPr>
              <a:t>：</a:t>
            </a:r>
            <a:endParaRPr lang="zh-CN" altLang="en-US" sz="2800" baseline="-25000">
              <a:solidFill>
                <a:srgbClr val="000000"/>
              </a:solidFill>
            </a:endParaRPr>
          </a:p>
        </p:txBody>
      </p:sp>
      <p:graphicFrame>
        <p:nvGraphicFramePr>
          <p:cNvPr id="1347593" name="Object 9"/>
          <p:cNvGraphicFramePr>
            <a:graphicFrameLocks noChangeAspect="1"/>
          </p:cNvGraphicFramePr>
          <p:nvPr/>
        </p:nvGraphicFramePr>
        <p:xfrm>
          <a:off x="3141663" y="4440238"/>
          <a:ext cx="2413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3" imgW="2425700" imgH="711200" progId="Equation.DSMT4">
                  <p:embed/>
                </p:oleObj>
              </mc:Choice>
              <mc:Fallback>
                <p:oleObj name="Equation" r:id="rId3" imgW="2425700" imgH="711200" progId="Equation.DSMT4">
                  <p:embed/>
                  <p:pic>
                    <p:nvPicPr>
                      <p:cNvPr id="0" name="图片 9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4440238"/>
                        <a:ext cx="24130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594" name="Object 10"/>
          <p:cNvGraphicFramePr>
            <a:graphicFrameLocks noChangeAspect="1"/>
          </p:cNvGraphicFramePr>
          <p:nvPr/>
        </p:nvGraphicFramePr>
        <p:xfrm>
          <a:off x="1570038" y="4451350"/>
          <a:ext cx="14509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Equation" r:id="rId5" imgW="1511300" imgH="685800" progId="Equation.DSMT4">
                  <p:embed/>
                </p:oleObj>
              </mc:Choice>
              <mc:Fallback>
                <p:oleObj name="Equation" r:id="rId5" imgW="1511300" imgH="685800" progId="Equation.DSMT4">
                  <p:embed/>
                  <p:pic>
                    <p:nvPicPr>
                      <p:cNvPr id="0" name="图片 9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4451350"/>
                        <a:ext cx="14509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595" name="Object 11"/>
          <p:cNvGraphicFramePr>
            <a:graphicFrameLocks noChangeAspect="1"/>
          </p:cNvGraphicFramePr>
          <p:nvPr/>
        </p:nvGraphicFramePr>
        <p:xfrm>
          <a:off x="5659438" y="4470400"/>
          <a:ext cx="20764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Equation" r:id="rId7" imgW="2209800" imgH="698500" progId="Equation.DSMT4">
                  <p:embed/>
                </p:oleObj>
              </mc:Choice>
              <mc:Fallback>
                <p:oleObj name="Equation" r:id="rId7" imgW="2209800" imgH="698500" progId="Equation.DSMT4">
                  <p:embed/>
                  <p:pic>
                    <p:nvPicPr>
                      <p:cNvPr id="0" name="图片 9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4470400"/>
                        <a:ext cx="20764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7596" name="Text Box 12"/>
          <p:cNvSpPr txBox="1">
            <a:spLocks noChangeArrowheads="1"/>
          </p:cNvSpPr>
          <p:nvPr/>
        </p:nvSpPr>
        <p:spPr bwMode="auto">
          <a:xfrm>
            <a:off x="2443112" y="5308600"/>
            <a:ext cx="572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若已知</a:t>
            </a:r>
            <a:r>
              <a:rPr lang="en-US" altLang="zh-CN" sz="2800" b="1" i="1" dirty="0">
                <a:solidFill>
                  <a:srgbClr val="000000"/>
                </a:solidFill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</a:rPr>
              <a:t>，便可知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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？</a:t>
            </a:r>
            <a:endParaRPr lang="zh-CN" altLang="en-US" sz="2800" i="1" dirty="0">
              <a:solidFill>
                <a:srgbClr val="000000"/>
              </a:solidFill>
            </a:endParaRPr>
          </a:p>
        </p:txBody>
      </p:sp>
      <p:sp>
        <p:nvSpPr>
          <p:cNvPr id="1347597" name="Text Box 13"/>
          <p:cNvSpPr txBox="1">
            <a:spLocks noChangeArrowheads="1"/>
          </p:cNvSpPr>
          <p:nvPr/>
        </p:nvSpPr>
        <p:spPr bwMode="auto">
          <a:xfrm>
            <a:off x="2425254" y="5884863"/>
            <a:ext cx="617919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将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定标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则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时回路的磁通量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47598" name="AutoShape 14"/>
          <p:cNvSpPr>
            <a:spLocks noChangeArrowheads="1"/>
          </p:cNvSpPr>
          <p:nvPr/>
        </p:nvSpPr>
        <p:spPr bwMode="auto">
          <a:xfrm>
            <a:off x="6840538" y="915988"/>
            <a:ext cx="1944687" cy="720725"/>
          </a:xfrm>
          <a:prstGeom prst="wedgeEllipseCallout">
            <a:avLst>
              <a:gd name="adj1" fmla="val -32940"/>
              <a:gd name="adj2" fmla="val 101319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solidFill>
                <a:srgbClr val="FFFFFF"/>
              </a:solidFill>
            </a:endParaRPr>
          </a:p>
        </p:txBody>
      </p:sp>
      <p:sp>
        <p:nvSpPr>
          <p:cNvPr id="1347599" name="AutoShape 15"/>
          <p:cNvSpPr/>
          <p:nvPr/>
        </p:nvSpPr>
        <p:spPr bwMode="auto">
          <a:xfrm>
            <a:off x="2218655" y="5453063"/>
            <a:ext cx="265113" cy="863600"/>
          </a:xfrm>
          <a:prstGeom prst="leftBrace">
            <a:avLst>
              <a:gd name="adj1" fmla="val 27146"/>
              <a:gd name="adj2" fmla="val 50000"/>
            </a:avLst>
          </a:prstGeom>
          <a:noFill/>
          <a:ln w="28575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47600" name="AutoShape 16"/>
          <p:cNvSpPr>
            <a:spLocks noChangeArrowheads="1"/>
          </p:cNvSpPr>
          <p:nvPr/>
        </p:nvSpPr>
        <p:spPr bwMode="auto">
          <a:xfrm>
            <a:off x="574675" y="5534025"/>
            <a:ext cx="1512888" cy="898525"/>
          </a:xfrm>
          <a:prstGeom prst="wedgeRoundRectCallout">
            <a:avLst>
              <a:gd name="adj1" fmla="val 43495"/>
              <a:gd name="adj2" fmla="val -12138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 b="1">
              <a:solidFill>
                <a:srgbClr val="000099"/>
              </a:solidFill>
            </a:endParaRPr>
          </a:p>
        </p:txBody>
      </p:sp>
      <p:graphicFrame>
        <p:nvGraphicFramePr>
          <p:cNvPr id="1347601" name="Object 17"/>
          <p:cNvGraphicFramePr>
            <a:graphicFrameLocks noChangeAspect="1"/>
          </p:cNvGraphicFramePr>
          <p:nvPr/>
        </p:nvGraphicFramePr>
        <p:xfrm>
          <a:off x="4788024" y="576287"/>
          <a:ext cx="16129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Equation" r:id="rId9" imgW="647700" imgH="406400" progId="Equation.DSMT4">
                  <p:embed/>
                </p:oleObj>
              </mc:Choice>
              <mc:Fallback>
                <p:oleObj name="Equation" r:id="rId9" imgW="647700" imgH="406400" progId="Equation.DSMT4">
                  <p:embed/>
                  <p:pic>
                    <p:nvPicPr>
                      <p:cNvPr id="0" name="图片 9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76287"/>
                        <a:ext cx="16129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602" name="Object 18"/>
          <p:cNvGraphicFramePr>
            <a:graphicFrameLocks noChangeAspect="1"/>
          </p:cNvGraphicFramePr>
          <p:nvPr/>
        </p:nvGraphicFramePr>
        <p:xfrm>
          <a:off x="5436096" y="2355850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Equation" r:id="rId11" imgW="787400" imgH="381000" progId="Equation.DSMT4">
                  <p:embed/>
                </p:oleObj>
              </mc:Choice>
              <mc:Fallback>
                <p:oleObj name="Equation" r:id="rId11" imgW="787400" imgH="381000" progId="Equation.DSMT4">
                  <p:embed/>
                  <p:pic>
                    <p:nvPicPr>
                      <p:cNvPr id="0" name="图片 9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355850"/>
                        <a:ext cx="1638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7603" name="Line 19"/>
          <p:cNvSpPr>
            <a:spLocks noChangeShapeType="1"/>
          </p:cNvSpPr>
          <p:nvPr/>
        </p:nvSpPr>
        <p:spPr bwMode="auto">
          <a:xfrm>
            <a:off x="4713288" y="4930775"/>
            <a:ext cx="360362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47604" name="Line 20"/>
          <p:cNvSpPr>
            <a:spLocks noChangeShapeType="1"/>
          </p:cNvSpPr>
          <p:nvPr/>
        </p:nvSpPr>
        <p:spPr bwMode="auto">
          <a:xfrm>
            <a:off x="5289550" y="4643438"/>
            <a:ext cx="360363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47605" name="Text Box 21"/>
          <p:cNvSpPr txBox="1">
            <a:spLocks noChangeArrowheads="1"/>
          </p:cNvSpPr>
          <p:nvPr/>
        </p:nvSpPr>
        <p:spPr bwMode="auto">
          <a:xfrm>
            <a:off x="7056438" y="989013"/>
            <a:ext cx="205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全磁通</a:t>
            </a:r>
            <a:endParaRPr lang="zh-CN" altLang="en-US" sz="2800" b="1">
              <a:solidFill>
                <a:srgbClr val="FFFFFF"/>
              </a:solidFill>
            </a:endParaRPr>
          </a:p>
        </p:txBody>
      </p:sp>
      <p:sp>
        <p:nvSpPr>
          <p:cNvPr id="1347606" name="Text Box 22"/>
          <p:cNvSpPr txBox="1">
            <a:spLocks noChangeArrowheads="1"/>
          </p:cNvSpPr>
          <p:nvPr/>
        </p:nvSpPr>
        <p:spPr bwMode="auto">
          <a:xfrm>
            <a:off x="71438" y="5507186"/>
            <a:ext cx="25034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磁通计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原理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134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4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34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134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134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134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134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34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47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47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75"/>
                                        <p:tgtEl>
                                          <p:spTgt spid="134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4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34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34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75"/>
                                        <p:tgtEl>
                                          <p:spTgt spid="13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3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3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4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4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3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47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47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47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47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34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4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47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7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134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134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586" grpId="0" autoUpdateAnimBg="0"/>
      <p:bldP spid="1347587" grpId="0" autoUpdateAnimBg="0"/>
      <p:bldP spid="1347588" grpId="0" autoUpdateAnimBg="0"/>
      <p:bldP spid="1347589" grpId="0" autoUpdateAnimBg="0"/>
      <p:bldP spid="1347590" grpId="0" autoUpdateAnimBg="0"/>
      <p:bldP spid="1347592" grpId="0" autoUpdateAnimBg="0"/>
      <p:bldP spid="1347596" grpId="0" autoUpdateAnimBg="0"/>
      <p:bldP spid="1347597" grpId="0" autoUpdateAnimBg="0"/>
      <p:bldP spid="1347598" grpId="0" animBg="1" autoUpdateAnimBg="0"/>
      <p:bldP spid="1347599" grpId="0" animBg="1"/>
      <p:bldP spid="1347600" grpId="0" animBg="1" autoUpdateAnimBg="0"/>
      <p:bldP spid="1347603" grpId="0" animBg="1"/>
      <p:bldP spid="1347604" grpId="0" animBg="1"/>
      <p:bldP spid="1347605" grpId="0"/>
      <p:bldP spid="13476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ChangeArrowheads="1"/>
          </p:cNvSpPr>
          <p:nvPr/>
        </p:nvSpPr>
        <p:spPr bwMode="auto">
          <a:xfrm>
            <a:off x="6316984" y="1676400"/>
            <a:ext cx="2503488" cy="2886075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78275" name="Text Box 3"/>
          <p:cNvSpPr txBox="1">
            <a:spLocks noChangeArrowheads="1"/>
          </p:cNvSpPr>
          <p:nvPr/>
        </p:nvSpPr>
        <p:spPr bwMode="auto">
          <a:xfrm>
            <a:off x="539552" y="260648"/>
            <a:ext cx="83518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</a:t>
            </a:r>
            <a:r>
              <a:rPr lang="zh-CN" altLang="en-US" sz="2800" b="1" dirty="0">
                <a:solidFill>
                  <a:srgbClr val="000000"/>
                </a:solidFill>
              </a:rPr>
              <a:t>如图所示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一矩形导体回路放在通有电流 </a:t>
            </a:r>
            <a:r>
              <a:rPr lang="en-US" altLang="zh-CN" sz="2800" b="1" i="1" dirty="0">
                <a:solidFill>
                  <a:srgbClr val="000000"/>
                </a:solidFill>
              </a:rPr>
              <a:t>I </a:t>
            </a:r>
            <a:r>
              <a:rPr lang="zh-CN" altLang="en-US" sz="2800" b="1" dirty="0">
                <a:solidFill>
                  <a:srgbClr val="000000"/>
                </a:solidFill>
              </a:rPr>
              <a:t>的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长直导线旁。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求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）若导体回路不运动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当长直导线的电流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kt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k=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常数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时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回路中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？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610841" y="2152650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078277" name="Text Box 5"/>
          <p:cNvSpPr txBox="1">
            <a:spLocks noChangeArrowheads="1"/>
          </p:cNvSpPr>
          <p:nvPr/>
        </p:nvSpPr>
        <p:spPr bwMode="auto">
          <a:xfrm>
            <a:off x="1250950" y="2170113"/>
            <a:ext cx="536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设回路绕行方向为顺时针，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78278" name="Object 6"/>
          <p:cNvGraphicFramePr>
            <a:graphicFrameLocks noChangeAspect="1"/>
          </p:cNvGraphicFramePr>
          <p:nvPr/>
        </p:nvGraphicFramePr>
        <p:xfrm>
          <a:off x="1072554" y="4157663"/>
          <a:ext cx="18224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" name="Equation" r:id="rId1" imgW="1879600" imgH="647700" progId="Equation.DSMT4">
                  <p:embed/>
                </p:oleObj>
              </mc:Choice>
              <mc:Fallback>
                <p:oleObj name="Equation" r:id="rId1" imgW="1879600" imgH="647700" progId="Equation.DSMT4">
                  <p:embed/>
                  <p:pic>
                    <p:nvPicPr>
                      <p:cNvPr id="0" name="图片 10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554" y="4157663"/>
                        <a:ext cx="18224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9" name="Object 7"/>
          <p:cNvGraphicFramePr>
            <a:graphicFrameLocks noChangeAspect="1"/>
          </p:cNvGraphicFramePr>
          <p:nvPr/>
        </p:nvGraphicFramePr>
        <p:xfrm>
          <a:off x="2936279" y="4083050"/>
          <a:ext cx="17748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1" name="Equation" r:id="rId3" imgW="1765300" imgH="850900" progId="Equation.DSMT4">
                  <p:embed/>
                </p:oleObj>
              </mc:Choice>
              <mc:Fallback>
                <p:oleObj name="Equation" r:id="rId3" imgW="1765300" imgH="850900" progId="Equation.DSMT4">
                  <p:embed/>
                  <p:pic>
                    <p:nvPicPr>
                      <p:cNvPr id="0" name="图片 10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279" y="4083050"/>
                        <a:ext cx="17748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0" name="Object 8"/>
          <p:cNvGraphicFramePr>
            <a:graphicFrameLocks noChangeAspect="1"/>
          </p:cNvGraphicFramePr>
          <p:nvPr/>
        </p:nvGraphicFramePr>
        <p:xfrm>
          <a:off x="4707929" y="4110038"/>
          <a:ext cx="159226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2" name="Equation" r:id="rId5" imgW="1651000" imgH="787400" progId="Equation.DSMT4">
                  <p:embed/>
                </p:oleObj>
              </mc:Choice>
              <mc:Fallback>
                <p:oleObj name="Equation" r:id="rId5" imgW="1651000" imgH="787400" progId="Equation.DSMT4">
                  <p:embed/>
                  <p:pic>
                    <p:nvPicPr>
                      <p:cNvPr id="0" name="图片 10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929" y="4110038"/>
                        <a:ext cx="159226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81" name="Text Box 9"/>
          <p:cNvSpPr txBox="1">
            <a:spLocks noChangeArrowheads="1"/>
          </p:cNvSpPr>
          <p:nvPr/>
        </p:nvSpPr>
        <p:spPr bwMode="auto">
          <a:xfrm>
            <a:off x="771525" y="5005388"/>
            <a:ext cx="5473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将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kt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代入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有</a:t>
            </a:r>
            <a:endParaRPr lang="zh-CN" altLang="en-US" sz="28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078282" name="Object 10"/>
          <p:cNvGraphicFramePr>
            <a:graphicFrameLocks noChangeAspect="1"/>
          </p:cNvGraphicFramePr>
          <p:nvPr/>
        </p:nvGraphicFramePr>
        <p:xfrm>
          <a:off x="3406775" y="4879975"/>
          <a:ext cx="20764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3" name="Equation" r:id="rId7" imgW="2159000" imgH="787400" progId="Equation.DSMT4">
                  <p:embed/>
                </p:oleObj>
              </mc:Choice>
              <mc:Fallback>
                <p:oleObj name="Equation" r:id="rId7" imgW="2159000" imgH="787400" progId="Equation.DSMT4">
                  <p:embed/>
                  <p:pic>
                    <p:nvPicPr>
                      <p:cNvPr id="0" name="图片 10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879975"/>
                        <a:ext cx="20764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3" name="Object 11"/>
          <p:cNvGraphicFramePr>
            <a:graphicFrameLocks noChangeAspect="1"/>
          </p:cNvGraphicFramePr>
          <p:nvPr/>
        </p:nvGraphicFramePr>
        <p:xfrm>
          <a:off x="1363663" y="5751513"/>
          <a:ext cx="15160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4" name="Equation" r:id="rId9" imgW="1422400" imgH="711200" progId="Equation.DSMT4">
                  <p:embed/>
                </p:oleObj>
              </mc:Choice>
              <mc:Fallback>
                <p:oleObj name="Equation" r:id="rId9" imgW="1422400" imgH="711200" progId="Equation.DSMT4">
                  <p:embed/>
                  <p:pic>
                    <p:nvPicPr>
                      <p:cNvPr id="0" name="图片 10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5751513"/>
                        <a:ext cx="151606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4" name="Object 12"/>
          <p:cNvGraphicFramePr>
            <a:graphicFrameLocks noChangeAspect="1"/>
          </p:cNvGraphicFramePr>
          <p:nvPr/>
        </p:nvGraphicFramePr>
        <p:xfrm>
          <a:off x="2987675" y="5661025"/>
          <a:ext cx="25066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5" name="Equation" r:id="rId11" imgW="2425700" imgH="787400" progId="Equation.DSMT4">
                  <p:embed/>
                </p:oleObj>
              </mc:Choice>
              <mc:Fallback>
                <p:oleObj name="Equation" r:id="rId11" imgW="2425700" imgH="787400" progId="Equation.DSMT4">
                  <p:embed/>
                  <p:pic>
                    <p:nvPicPr>
                      <p:cNvPr id="0" name="图片 10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661025"/>
                        <a:ext cx="2506663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85" name="Text Box 13"/>
          <p:cNvSpPr txBox="1">
            <a:spLocks noChangeArrowheads="1"/>
          </p:cNvSpPr>
          <p:nvPr/>
        </p:nvSpPr>
        <p:spPr bwMode="auto">
          <a:xfrm>
            <a:off x="5665788" y="5816600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与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绕行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方向相反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078286" name="Arc 14"/>
          <p:cNvSpPr/>
          <p:nvPr/>
        </p:nvSpPr>
        <p:spPr bwMode="auto">
          <a:xfrm rot="7750096" flipH="1">
            <a:off x="7680647" y="2825750"/>
            <a:ext cx="628650" cy="584200"/>
          </a:xfrm>
          <a:custGeom>
            <a:avLst/>
            <a:gdLst>
              <a:gd name="T0" fmla="*/ 0 w 25441"/>
              <a:gd name="T1" fmla="*/ 9179621 h 21600"/>
              <a:gd name="T2" fmla="*/ 383847226 w 25441"/>
              <a:gd name="T3" fmla="*/ 326522065 h 21600"/>
              <a:gd name="T4" fmla="*/ 67155714 w 25441"/>
              <a:gd name="T5" fmla="*/ 427343544 h 21600"/>
              <a:gd name="T6" fmla="*/ 0 60000 65536"/>
              <a:gd name="T7" fmla="*/ 0 60000 65536"/>
              <a:gd name="T8" fmla="*/ 0 60000 65536"/>
              <a:gd name="T9" fmla="*/ 0 w 25441"/>
              <a:gd name="T10" fmla="*/ 0 h 21600"/>
              <a:gd name="T11" fmla="*/ 25441 w 2544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1" h="21600" fill="none" extrusionOk="0">
                <a:moveTo>
                  <a:pt x="-1" y="463"/>
                </a:moveTo>
                <a:cubicBezTo>
                  <a:pt x="1463" y="155"/>
                  <a:pt x="2955" y="-1"/>
                  <a:pt x="4451" y="0"/>
                </a:cubicBezTo>
                <a:cubicBezTo>
                  <a:pt x="14417" y="0"/>
                  <a:pt x="23089" y="6818"/>
                  <a:pt x="25441" y="16503"/>
                </a:cubicBezTo>
              </a:path>
              <a:path w="25441" h="21600" stroke="0" extrusionOk="0">
                <a:moveTo>
                  <a:pt x="-1" y="463"/>
                </a:moveTo>
                <a:cubicBezTo>
                  <a:pt x="1463" y="155"/>
                  <a:pt x="2955" y="-1"/>
                  <a:pt x="4451" y="0"/>
                </a:cubicBezTo>
                <a:cubicBezTo>
                  <a:pt x="14417" y="0"/>
                  <a:pt x="23089" y="6818"/>
                  <a:pt x="25441" y="16503"/>
                </a:cubicBezTo>
                <a:lnTo>
                  <a:pt x="4451" y="21600"/>
                </a:lnTo>
                <a:lnTo>
                  <a:pt x="-1" y="463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8287" name="Rectangle 15" descr="宽上对角线"/>
          <p:cNvSpPr>
            <a:spLocks noChangeArrowheads="1"/>
          </p:cNvSpPr>
          <p:nvPr/>
        </p:nvSpPr>
        <p:spPr bwMode="auto">
          <a:xfrm>
            <a:off x="7474272" y="2484438"/>
            <a:ext cx="152400" cy="129540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078288" name="Object 16"/>
          <p:cNvGraphicFramePr>
            <a:graphicFrameLocks noChangeAspect="1"/>
          </p:cNvGraphicFramePr>
          <p:nvPr/>
        </p:nvGraphicFramePr>
        <p:xfrm>
          <a:off x="7402834" y="2192338"/>
          <a:ext cx="3587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6" name="Equation" r:id="rId13" imgW="368300" imgH="317500" progId="Equation.DSMT4">
                  <p:embed/>
                </p:oleObj>
              </mc:Choice>
              <mc:Fallback>
                <p:oleObj name="Equation" r:id="rId13" imgW="368300" imgH="317500" progId="Equation.DSMT4">
                  <p:embed/>
                  <p:pic>
                    <p:nvPicPr>
                      <p:cNvPr id="0" name="图片 10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834" y="2192338"/>
                        <a:ext cx="35877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89" name="Line 17"/>
          <p:cNvSpPr>
            <a:spLocks noChangeShapeType="1"/>
          </p:cNvSpPr>
          <p:nvPr/>
        </p:nvSpPr>
        <p:spPr bwMode="auto">
          <a:xfrm>
            <a:off x="6712272" y="3473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78290" name="Text Box 18"/>
          <p:cNvSpPr txBox="1">
            <a:spLocks noChangeArrowheads="1"/>
          </p:cNvSpPr>
          <p:nvPr/>
        </p:nvSpPr>
        <p:spPr bwMode="auto">
          <a:xfrm>
            <a:off x="6864672" y="3275013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endParaRPr lang="en-US" altLang="zh-CN" sz="2400" b="1" i="1">
              <a:solidFill>
                <a:srgbClr val="000000"/>
              </a:solidFill>
            </a:endParaRPr>
          </a:p>
        </p:txBody>
      </p:sp>
      <p:sp>
        <p:nvSpPr>
          <p:cNvPr id="1078291" name="Text Box 19"/>
          <p:cNvSpPr txBox="1">
            <a:spLocks noChangeArrowheads="1"/>
          </p:cNvSpPr>
          <p:nvPr/>
        </p:nvSpPr>
        <p:spPr bwMode="auto">
          <a:xfrm>
            <a:off x="1259632" y="2625725"/>
            <a:ext cx="4535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距导线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处取一窄条</a:t>
            </a:r>
            <a:r>
              <a:rPr lang="en-US" altLang="zh-CN" sz="2800" dirty="0" err="1">
                <a:solidFill>
                  <a:srgbClr val="000000"/>
                </a:solidFill>
              </a:rPr>
              <a:t>d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078292" name="Text Box 20"/>
          <p:cNvSpPr txBox="1">
            <a:spLocks noChangeArrowheads="1"/>
          </p:cNvSpPr>
          <p:nvPr/>
        </p:nvSpPr>
        <p:spPr bwMode="auto">
          <a:xfrm>
            <a:off x="1259507" y="3065463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窄条面上的磁通为：</a:t>
            </a:r>
            <a:endParaRPr lang="zh-CN" altLang="en-US" sz="2800" b="1" i="1" dirty="0">
              <a:solidFill>
                <a:srgbClr val="000000"/>
              </a:solidFill>
            </a:endParaRPr>
          </a:p>
        </p:txBody>
      </p:sp>
      <p:sp>
        <p:nvSpPr>
          <p:cNvPr id="1078293" name="Text Box 21"/>
          <p:cNvSpPr txBox="1">
            <a:spLocks noChangeArrowheads="1"/>
          </p:cNvSpPr>
          <p:nvPr/>
        </p:nvSpPr>
        <p:spPr bwMode="auto">
          <a:xfrm>
            <a:off x="4475163" y="3065463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Bl</a:t>
            </a:r>
            <a:r>
              <a:rPr lang="en-US" altLang="zh-CN" sz="2800">
                <a:solidFill>
                  <a:srgbClr val="000000"/>
                </a:solidFill>
              </a:rPr>
              <a:t>d</a:t>
            </a: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078294" name="Text Box 22"/>
          <p:cNvSpPr txBox="1">
            <a:spLocks noChangeArrowheads="1"/>
          </p:cNvSpPr>
          <p:nvPr/>
        </p:nvSpPr>
        <p:spPr bwMode="auto">
          <a:xfrm>
            <a:off x="771525" y="3581400"/>
            <a:ext cx="5341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则导体回路的总磁通为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6709097" y="1966913"/>
            <a:ext cx="1905000" cy="2251075"/>
            <a:chOff x="3414" y="917"/>
            <a:chExt cx="1200" cy="1418"/>
          </a:xfrm>
        </p:grpSpPr>
        <p:sp>
          <p:nvSpPr>
            <p:cNvPr id="143384" name="Line 25"/>
            <p:cNvSpPr>
              <a:spLocks noChangeShapeType="1"/>
            </p:cNvSpPr>
            <p:nvPr/>
          </p:nvSpPr>
          <p:spPr bwMode="auto">
            <a:xfrm>
              <a:off x="3414" y="1157"/>
              <a:ext cx="0" cy="1104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 type="stealth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85" name="Line 26"/>
            <p:cNvSpPr>
              <a:spLocks noChangeShapeType="1"/>
            </p:cNvSpPr>
            <p:nvPr/>
          </p:nvSpPr>
          <p:spPr bwMode="auto">
            <a:xfrm>
              <a:off x="3414" y="1685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86" name="Line 27"/>
            <p:cNvSpPr>
              <a:spLocks noChangeShapeType="1"/>
            </p:cNvSpPr>
            <p:nvPr/>
          </p:nvSpPr>
          <p:spPr bwMode="auto">
            <a:xfrm>
              <a:off x="3414" y="917"/>
              <a:ext cx="0" cy="336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43387" name="Object 28"/>
            <p:cNvGraphicFramePr>
              <a:graphicFrameLocks noChangeAspect="1"/>
            </p:cNvGraphicFramePr>
            <p:nvPr/>
          </p:nvGraphicFramePr>
          <p:xfrm>
            <a:off x="3474" y="1445"/>
            <a:ext cx="18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7" name="公式" r:id="rId15" imgW="127000" imgH="139700" progId="Equation.3">
                    <p:embed/>
                  </p:oleObj>
                </mc:Choice>
                <mc:Fallback>
                  <p:oleObj name="公式" r:id="rId15" imgW="127000" imgH="139700" progId="Equation.3">
                    <p:embed/>
                    <p:pic>
                      <p:nvPicPr>
                        <p:cNvPr id="0" name="图片 10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1445"/>
                          <a:ext cx="18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88" name="Object 29"/>
            <p:cNvGraphicFramePr>
              <a:graphicFrameLocks noChangeAspect="1"/>
            </p:cNvGraphicFramePr>
            <p:nvPr/>
          </p:nvGraphicFramePr>
          <p:xfrm>
            <a:off x="3858" y="2069"/>
            <a:ext cx="18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8" name="公式" r:id="rId17" imgW="127000" imgH="177165" progId="Equation.3">
                    <p:embed/>
                  </p:oleObj>
                </mc:Choice>
                <mc:Fallback>
                  <p:oleObj name="公式" r:id="rId17" imgW="127000" imgH="177165" progId="Equation.3">
                    <p:embed/>
                    <p:pic>
                      <p:nvPicPr>
                        <p:cNvPr id="0" name="图片 10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2069"/>
                          <a:ext cx="18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89" name="Line 30"/>
            <p:cNvSpPr>
              <a:spLocks noChangeShapeType="1"/>
            </p:cNvSpPr>
            <p:nvPr/>
          </p:nvSpPr>
          <p:spPr bwMode="auto">
            <a:xfrm>
              <a:off x="4434" y="202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0" name="Line 31"/>
            <p:cNvSpPr>
              <a:spLocks noChangeShapeType="1"/>
            </p:cNvSpPr>
            <p:nvPr/>
          </p:nvSpPr>
          <p:spPr bwMode="auto">
            <a:xfrm>
              <a:off x="4050" y="2213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1" name="Line 32"/>
            <p:cNvSpPr>
              <a:spLocks noChangeShapeType="1"/>
            </p:cNvSpPr>
            <p:nvPr/>
          </p:nvSpPr>
          <p:spPr bwMode="auto">
            <a:xfrm>
              <a:off x="3426" y="2213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2" name="Text Box 33"/>
            <p:cNvSpPr txBox="1">
              <a:spLocks noChangeArrowheads="1"/>
            </p:cNvSpPr>
            <p:nvPr/>
          </p:nvSpPr>
          <p:spPr bwMode="auto">
            <a:xfrm>
              <a:off x="3462" y="974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CC3300"/>
                  </a:solidFill>
                </a:rPr>
                <a:t>I</a:t>
              </a:r>
              <a:endParaRPr lang="en-US" altLang="zh-CN" sz="2400" b="1" i="1">
                <a:solidFill>
                  <a:srgbClr val="CC3300"/>
                </a:solidFill>
              </a:endParaRPr>
            </a:p>
          </p:txBody>
        </p:sp>
        <p:sp>
          <p:nvSpPr>
            <p:cNvPr id="143393" name="Line 34"/>
            <p:cNvSpPr>
              <a:spLocks noChangeShapeType="1"/>
            </p:cNvSpPr>
            <p:nvPr/>
          </p:nvSpPr>
          <p:spPr bwMode="auto">
            <a:xfrm>
              <a:off x="4422" y="125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4" name="Line 35"/>
            <p:cNvSpPr>
              <a:spLocks noChangeShapeType="1"/>
            </p:cNvSpPr>
            <p:nvPr/>
          </p:nvSpPr>
          <p:spPr bwMode="auto">
            <a:xfrm>
              <a:off x="4422" y="206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5" name="Line 36"/>
            <p:cNvSpPr>
              <a:spLocks noChangeShapeType="1"/>
            </p:cNvSpPr>
            <p:nvPr/>
          </p:nvSpPr>
          <p:spPr bwMode="auto">
            <a:xfrm flipV="1">
              <a:off x="4518" y="125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6" name="Line 37"/>
            <p:cNvSpPr>
              <a:spLocks noChangeShapeType="1"/>
            </p:cNvSpPr>
            <p:nvPr/>
          </p:nvSpPr>
          <p:spPr bwMode="auto">
            <a:xfrm flipV="1">
              <a:off x="4518" y="178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397" name="Text Box 38"/>
            <p:cNvSpPr txBox="1">
              <a:spLocks noChangeArrowheads="1"/>
            </p:cNvSpPr>
            <p:nvPr/>
          </p:nvSpPr>
          <p:spPr bwMode="auto">
            <a:xfrm>
              <a:off x="4422" y="1502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l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43398" name="Rectangle 39"/>
            <p:cNvSpPr>
              <a:spLocks noChangeArrowheads="1"/>
            </p:cNvSpPr>
            <p:nvPr/>
          </p:nvSpPr>
          <p:spPr bwMode="auto">
            <a:xfrm>
              <a:off x="3701" y="1242"/>
              <a:ext cx="740" cy="49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3399" name="Rectangle 40"/>
            <p:cNvSpPr>
              <a:spLocks noChangeArrowheads="1"/>
            </p:cNvSpPr>
            <p:nvPr/>
          </p:nvSpPr>
          <p:spPr bwMode="auto">
            <a:xfrm>
              <a:off x="3691" y="1253"/>
              <a:ext cx="40" cy="827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3400" name="Rectangle 41"/>
            <p:cNvSpPr>
              <a:spLocks noChangeArrowheads="1"/>
            </p:cNvSpPr>
            <p:nvPr/>
          </p:nvSpPr>
          <p:spPr bwMode="auto">
            <a:xfrm>
              <a:off x="4403" y="1243"/>
              <a:ext cx="40" cy="827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3401" name="Rectangle 42"/>
            <p:cNvSpPr>
              <a:spLocks noChangeArrowheads="1"/>
            </p:cNvSpPr>
            <p:nvPr/>
          </p:nvSpPr>
          <p:spPr bwMode="auto">
            <a:xfrm>
              <a:off x="3691" y="2055"/>
              <a:ext cx="757" cy="49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7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75"/>
                                        <p:tgtEl>
                                          <p:spTgt spid="107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7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75"/>
                                        <p:tgtEl>
                                          <p:spTgt spid="107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7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9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75"/>
                                        <p:tgtEl>
                                          <p:spTgt spid="107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75"/>
                                        <p:tgtEl>
                                          <p:spTgt spid="107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07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0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0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0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75"/>
                                        <p:tgtEl>
                                          <p:spTgt spid="107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107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07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07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75"/>
                                        <p:tgtEl>
                                          <p:spTgt spid="10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4" grpId="0" animBg="1"/>
      <p:bldP spid="1078275" grpId="0" autoUpdateAnimBg="0"/>
      <p:bldP spid="1078276" grpId="0" autoUpdateAnimBg="0"/>
      <p:bldP spid="1078277" grpId="0" autoUpdateAnimBg="0"/>
      <p:bldP spid="1078281" grpId="0" autoUpdateAnimBg="0"/>
      <p:bldP spid="1078285" grpId="0" autoUpdateAnimBg="0"/>
      <p:bldP spid="1078286" grpId="0" animBg="1"/>
      <p:bldP spid="1078287" grpId="0" animBg="1"/>
      <p:bldP spid="1078289" grpId="0" animBg="1"/>
      <p:bldP spid="1078290" grpId="0" autoUpdateAnimBg="0"/>
      <p:bldP spid="1078291" grpId="0" autoUpdateAnimBg="0"/>
      <p:bldP spid="1078292" grpId="0" autoUpdateAnimBg="0"/>
      <p:bldP spid="1078293" grpId="0" autoUpdateAnimBg="0"/>
      <p:bldP spid="10782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028953" y="1960563"/>
            <a:ext cx="2503487" cy="2886075"/>
            <a:chOff x="3713" y="1329"/>
            <a:chExt cx="1577" cy="1818"/>
          </a:xfrm>
        </p:grpSpPr>
        <p:sp>
          <p:nvSpPr>
            <p:cNvPr id="144398" name="Rectangle 3"/>
            <p:cNvSpPr>
              <a:spLocks noChangeArrowheads="1"/>
            </p:cNvSpPr>
            <p:nvPr/>
          </p:nvSpPr>
          <p:spPr bwMode="auto">
            <a:xfrm>
              <a:off x="3713" y="1329"/>
              <a:ext cx="1577" cy="18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4399" name="Line 4"/>
            <p:cNvSpPr>
              <a:spLocks noChangeShapeType="1"/>
            </p:cNvSpPr>
            <p:nvPr/>
          </p:nvSpPr>
          <p:spPr bwMode="auto">
            <a:xfrm>
              <a:off x="3960" y="1512"/>
              <a:ext cx="0" cy="336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00" name="Arc 5"/>
            <p:cNvSpPr/>
            <p:nvPr/>
          </p:nvSpPr>
          <p:spPr bwMode="auto">
            <a:xfrm rot="7750096" flipH="1">
              <a:off x="4572" y="2053"/>
              <a:ext cx="396" cy="368"/>
            </a:xfrm>
            <a:custGeom>
              <a:avLst/>
              <a:gdLst>
                <a:gd name="T0" fmla="*/ 0 w 25441"/>
                <a:gd name="T1" fmla="*/ 0 h 21600"/>
                <a:gd name="T2" fmla="*/ 0 w 25441"/>
                <a:gd name="T3" fmla="*/ 0 h 21600"/>
                <a:gd name="T4" fmla="*/ 0 w 25441"/>
                <a:gd name="T5" fmla="*/ 0 h 21600"/>
                <a:gd name="T6" fmla="*/ 0 60000 65536"/>
                <a:gd name="T7" fmla="*/ 0 60000 65536"/>
                <a:gd name="T8" fmla="*/ 0 60000 65536"/>
                <a:gd name="T9" fmla="*/ 0 w 25441"/>
                <a:gd name="T10" fmla="*/ 0 h 21600"/>
                <a:gd name="T11" fmla="*/ 25441 w 254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1" h="21600" fill="none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</a:path>
                <a:path w="25441" h="21600" stroke="0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  <a:lnTo>
                    <a:pt x="4451" y="21600"/>
                  </a:lnTo>
                  <a:lnTo>
                    <a:pt x="-1" y="463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01" name="Rectangle 6" descr="宽上对角线"/>
            <p:cNvSpPr>
              <a:spLocks noChangeArrowheads="1"/>
            </p:cNvSpPr>
            <p:nvPr/>
          </p:nvSpPr>
          <p:spPr bwMode="auto">
            <a:xfrm>
              <a:off x="4442" y="1838"/>
              <a:ext cx="96" cy="81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44402" name="Object 7"/>
            <p:cNvGraphicFramePr>
              <a:graphicFrameLocks noChangeAspect="1"/>
            </p:cNvGraphicFramePr>
            <p:nvPr/>
          </p:nvGraphicFramePr>
          <p:xfrm>
            <a:off x="4397" y="1654"/>
            <a:ext cx="2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" name="Equation" r:id="rId1" imgW="368300" imgH="317500" progId="Equation.DSMT4">
                    <p:embed/>
                  </p:oleObj>
                </mc:Choice>
                <mc:Fallback>
                  <p:oleObj name="Equation" r:id="rId1" imgW="368300" imgH="317500" progId="Equation.DSMT4">
                    <p:embed/>
                    <p:pic>
                      <p:nvPicPr>
                        <p:cNvPr id="0" name="图片 11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" y="1654"/>
                          <a:ext cx="22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3" name="Line 8"/>
            <p:cNvSpPr>
              <a:spLocks noChangeShapeType="1"/>
            </p:cNvSpPr>
            <p:nvPr/>
          </p:nvSpPr>
          <p:spPr bwMode="auto">
            <a:xfrm>
              <a:off x="3962" y="2461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04" name="Text Box 9"/>
            <p:cNvSpPr txBox="1">
              <a:spLocks noChangeArrowheads="1"/>
            </p:cNvSpPr>
            <p:nvPr/>
          </p:nvSpPr>
          <p:spPr bwMode="auto">
            <a:xfrm>
              <a:off x="4058" y="233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sp>
          <p:nvSpPr>
            <p:cNvPr id="144405" name="Line 10"/>
            <p:cNvSpPr>
              <a:spLocks noChangeShapeType="1"/>
            </p:cNvSpPr>
            <p:nvPr/>
          </p:nvSpPr>
          <p:spPr bwMode="auto">
            <a:xfrm>
              <a:off x="3960" y="1752"/>
              <a:ext cx="0" cy="1104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 type="stealth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06" name="Line 11"/>
            <p:cNvSpPr>
              <a:spLocks noChangeShapeType="1"/>
            </p:cNvSpPr>
            <p:nvPr/>
          </p:nvSpPr>
          <p:spPr bwMode="auto">
            <a:xfrm>
              <a:off x="3960" y="22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44407" name="Object 12"/>
            <p:cNvGraphicFramePr>
              <a:graphicFrameLocks noChangeAspect="1"/>
            </p:cNvGraphicFramePr>
            <p:nvPr/>
          </p:nvGraphicFramePr>
          <p:xfrm>
            <a:off x="4020" y="2040"/>
            <a:ext cx="18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3" name="公式" r:id="rId3" imgW="127000" imgH="139700" progId="Equation.3">
                    <p:embed/>
                  </p:oleObj>
                </mc:Choice>
                <mc:Fallback>
                  <p:oleObj name="公式" r:id="rId3" imgW="127000" imgH="139700" progId="Equation.3">
                    <p:embed/>
                    <p:pic>
                      <p:nvPicPr>
                        <p:cNvPr id="0" name="图片 115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2040"/>
                          <a:ext cx="18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8" name="Object 13"/>
            <p:cNvGraphicFramePr>
              <a:graphicFrameLocks noChangeAspect="1"/>
            </p:cNvGraphicFramePr>
            <p:nvPr/>
          </p:nvGraphicFramePr>
          <p:xfrm>
            <a:off x="4404" y="2664"/>
            <a:ext cx="18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4" name="公式" r:id="rId5" imgW="127000" imgH="177165" progId="Equation.3">
                    <p:embed/>
                  </p:oleObj>
                </mc:Choice>
                <mc:Fallback>
                  <p:oleObj name="公式" r:id="rId5" imgW="127000" imgH="177165" progId="Equation.3">
                    <p:embed/>
                    <p:pic>
                      <p:nvPicPr>
                        <p:cNvPr id="0" name="图片 115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2664"/>
                          <a:ext cx="18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9" name="Line 14"/>
            <p:cNvSpPr>
              <a:spLocks noChangeShapeType="1"/>
            </p:cNvSpPr>
            <p:nvPr/>
          </p:nvSpPr>
          <p:spPr bwMode="auto">
            <a:xfrm>
              <a:off x="4980" y="26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0" name="Line 15"/>
            <p:cNvSpPr>
              <a:spLocks noChangeShapeType="1"/>
            </p:cNvSpPr>
            <p:nvPr/>
          </p:nvSpPr>
          <p:spPr bwMode="auto">
            <a:xfrm>
              <a:off x="4596" y="280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1" name="Line 16"/>
            <p:cNvSpPr>
              <a:spLocks noChangeShapeType="1"/>
            </p:cNvSpPr>
            <p:nvPr/>
          </p:nvSpPr>
          <p:spPr bwMode="auto">
            <a:xfrm>
              <a:off x="3972" y="280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2" name="Text Box 17"/>
            <p:cNvSpPr txBox="1">
              <a:spLocks noChangeArrowheads="1"/>
            </p:cNvSpPr>
            <p:nvPr/>
          </p:nvSpPr>
          <p:spPr bwMode="auto">
            <a:xfrm>
              <a:off x="4008" y="1569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CC3300"/>
                  </a:solidFill>
                </a:rPr>
                <a:t>I</a:t>
              </a:r>
              <a:endParaRPr lang="en-US" altLang="zh-CN" sz="2400" b="1" i="1">
                <a:solidFill>
                  <a:srgbClr val="CC3300"/>
                </a:solidFill>
              </a:endParaRPr>
            </a:p>
          </p:txBody>
        </p:sp>
        <p:sp>
          <p:nvSpPr>
            <p:cNvPr id="144413" name="Line 18"/>
            <p:cNvSpPr>
              <a:spLocks noChangeShapeType="1"/>
            </p:cNvSpPr>
            <p:nvPr/>
          </p:nvSpPr>
          <p:spPr bwMode="auto">
            <a:xfrm>
              <a:off x="4968" y="18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4" name="Line 19"/>
            <p:cNvSpPr>
              <a:spLocks noChangeShapeType="1"/>
            </p:cNvSpPr>
            <p:nvPr/>
          </p:nvSpPr>
          <p:spPr bwMode="auto">
            <a:xfrm>
              <a:off x="4968" y="26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5" name="Line 20"/>
            <p:cNvSpPr>
              <a:spLocks noChangeShapeType="1"/>
            </p:cNvSpPr>
            <p:nvPr/>
          </p:nvSpPr>
          <p:spPr bwMode="auto">
            <a:xfrm flipV="1">
              <a:off x="5064" y="184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6" name="Line 21"/>
            <p:cNvSpPr>
              <a:spLocks noChangeShapeType="1"/>
            </p:cNvSpPr>
            <p:nvPr/>
          </p:nvSpPr>
          <p:spPr bwMode="auto">
            <a:xfrm flipV="1">
              <a:off x="5064" y="23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4417" name="Text Box 22"/>
            <p:cNvSpPr txBox="1">
              <a:spLocks noChangeArrowheads="1"/>
            </p:cNvSpPr>
            <p:nvPr/>
          </p:nvSpPr>
          <p:spPr bwMode="auto">
            <a:xfrm>
              <a:off x="4968" y="2097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l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44418" name="Rectangle 23"/>
            <p:cNvSpPr>
              <a:spLocks noChangeArrowheads="1"/>
            </p:cNvSpPr>
            <p:nvPr/>
          </p:nvSpPr>
          <p:spPr bwMode="auto">
            <a:xfrm>
              <a:off x="4247" y="1837"/>
              <a:ext cx="740" cy="49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4419" name="Rectangle 24"/>
            <p:cNvSpPr>
              <a:spLocks noChangeArrowheads="1"/>
            </p:cNvSpPr>
            <p:nvPr/>
          </p:nvSpPr>
          <p:spPr bwMode="auto">
            <a:xfrm>
              <a:off x="4237" y="1848"/>
              <a:ext cx="40" cy="827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4420" name="Rectangle 25"/>
            <p:cNvSpPr>
              <a:spLocks noChangeArrowheads="1"/>
            </p:cNvSpPr>
            <p:nvPr/>
          </p:nvSpPr>
          <p:spPr bwMode="auto">
            <a:xfrm>
              <a:off x="4949" y="1838"/>
              <a:ext cx="40" cy="827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4421" name="Rectangle 26"/>
            <p:cNvSpPr>
              <a:spLocks noChangeArrowheads="1"/>
            </p:cNvSpPr>
            <p:nvPr/>
          </p:nvSpPr>
          <p:spPr bwMode="auto">
            <a:xfrm>
              <a:off x="4237" y="2650"/>
              <a:ext cx="757" cy="49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</p:grpSp>
      <p:sp>
        <p:nvSpPr>
          <p:cNvPr id="1079323" name="Text Box 27"/>
          <p:cNvSpPr txBox="1">
            <a:spLocks noChangeArrowheads="1"/>
          </p:cNvSpPr>
          <p:nvPr/>
        </p:nvSpPr>
        <p:spPr bwMode="auto">
          <a:xfrm>
            <a:off x="1403648" y="1566863"/>
            <a:ext cx="5926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任意 </a:t>
            </a:r>
            <a:r>
              <a:rPr lang="en-US" altLang="zh-CN" sz="28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t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时刻回路的总磁通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079324" name="Object 28"/>
          <p:cNvGraphicFramePr>
            <a:graphicFrameLocks noChangeAspect="1"/>
          </p:cNvGraphicFramePr>
          <p:nvPr/>
        </p:nvGraphicFramePr>
        <p:xfrm>
          <a:off x="1454150" y="2259906"/>
          <a:ext cx="20875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" name="Equation" r:id="rId7" imgW="2070100" imgH="863600" progId="Equation.DSMT4">
                  <p:embed/>
                </p:oleObj>
              </mc:Choice>
              <mc:Fallback>
                <p:oleObj name="Equation" r:id="rId7" imgW="2070100" imgH="863600" progId="Equation.DSMT4">
                  <p:embed/>
                  <p:pic>
                    <p:nvPicPr>
                      <p:cNvPr id="0" name="图片 11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259906"/>
                        <a:ext cx="20875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9325" name="Object 29"/>
          <p:cNvGraphicFramePr>
            <a:graphicFrameLocks noChangeAspect="1"/>
          </p:cNvGraphicFramePr>
          <p:nvPr/>
        </p:nvGraphicFramePr>
        <p:xfrm>
          <a:off x="3563888" y="2285306"/>
          <a:ext cx="22574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" name="Equation" r:id="rId9" imgW="2260600" imgH="787400" progId="Equation.DSMT4">
                  <p:embed/>
                </p:oleObj>
              </mc:Choice>
              <mc:Fallback>
                <p:oleObj name="Equation" r:id="rId9" imgW="2260600" imgH="787400" progId="Equation.DSMT4">
                  <p:embed/>
                  <p:pic>
                    <p:nvPicPr>
                      <p:cNvPr id="0" name="图片 11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285306"/>
                        <a:ext cx="225742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9326" name="Object 30"/>
          <p:cNvGraphicFramePr>
            <a:graphicFrameLocks noChangeAspect="1"/>
          </p:cNvGraphicFramePr>
          <p:nvPr/>
        </p:nvGraphicFramePr>
        <p:xfrm>
          <a:off x="1450975" y="3356992"/>
          <a:ext cx="14446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11" imgW="1422400" imgH="723900" progId="Equation.DSMT4">
                  <p:embed/>
                </p:oleObj>
              </mc:Choice>
              <mc:Fallback>
                <p:oleObj name="Equation" r:id="rId11" imgW="1422400" imgH="723900" progId="Equation.DSMT4">
                  <p:embed/>
                  <p:pic>
                    <p:nvPicPr>
                      <p:cNvPr id="0" name="图片 11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3356992"/>
                        <a:ext cx="14446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9327" name="Object 31"/>
          <p:cNvGraphicFramePr>
            <a:graphicFrameLocks noChangeAspect="1"/>
          </p:cNvGraphicFramePr>
          <p:nvPr/>
        </p:nvGraphicFramePr>
        <p:xfrm>
          <a:off x="1806575" y="4241204"/>
          <a:ext cx="352901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8" name="Equation" r:id="rId13" imgW="3467100" imgH="850900" progId="Equation.DSMT4">
                  <p:embed/>
                </p:oleObj>
              </mc:Choice>
              <mc:Fallback>
                <p:oleObj name="Equation" r:id="rId13" imgW="3467100" imgH="850900" progId="Equation.DSMT4">
                  <p:embed/>
                  <p:pic>
                    <p:nvPicPr>
                      <p:cNvPr id="0" name="图片 11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241204"/>
                        <a:ext cx="352901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9328" name="Text Box 32"/>
          <p:cNvSpPr txBox="1">
            <a:spLocks noChangeArrowheads="1"/>
          </p:cNvSpPr>
          <p:nvPr/>
        </p:nvSpPr>
        <p:spPr bwMode="auto">
          <a:xfrm>
            <a:off x="2403475" y="5286151"/>
            <a:ext cx="4586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与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绕行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方向相同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079329" name="Text Box 33"/>
          <p:cNvSpPr txBox="1">
            <a:spLocks noChangeArrowheads="1"/>
          </p:cNvSpPr>
          <p:nvPr/>
        </p:nvSpPr>
        <p:spPr bwMode="auto">
          <a:xfrm>
            <a:off x="1754188" y="2752725"/>
            <a:ext cx="143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a+vt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079330" name="Text Box 34"/>
          <p:cNvSpPr txBox="1">
            <a:spLocks noChangeArrowheads="1"/>
          </p:cNvSpPr>
          <p:nvPr/>
        </p:nvSpPr>
        <p:spPr bwMode="auto">
          <a:xfrm>
            <a:off x="1817688" y="2011363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b+vt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graphicFrame>
        <p:nvGraphicFramePr>
          <p:cNvPr id="1079332" name="Object 36"/>
          <p:cNvGraphicFramePr>
            <a:graphicFrameLocks noChangeAspect="1"/>
          </p:cNvGraphicFramePr>
          <p:nvPr/>
        </p:nvGraphicFramePr>
        <p:xfrm>
          <a:off x="1450975" y="5357589"/>
          <a:ext cx="863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" name="Equation" r:id="rId15" imgW="862965" imgH="431800" progId="Equation.DSMT4">
                  <p:embed/>
                </p:oleObj>
              </mc:Choice>
              <mc:Fallback>
                <p:oleObj name="Equation" r:id="rId15" imgW="862965" imgH="431800" progId="Equation.DSMT4">
                  <p:embed/>
                  <p:pic>
                    <p:nvPicPr>
                      <p:cNvPr id="0" name="图片 11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5357589"/>
                        <a:ext cx="863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9333" name="Text Box 37"/>
          <p:cNvSpPr txBox="1">
            <a:spLocks noChangeArrowheads="1"/>
          </p:cNvSpPr>
          <p:nvPr/>
        </p:nvSpPr>
        <p:spPr bwMode="auto">
          <a:xfrm>
            <a:off x="684213" y="400050"/>
            <a:ext cx="8312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求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）若长直导线的电流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常数，矩形回路以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               速度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v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向右运动，求回路中的</a:t>
            </a:r>
            <a:r>
              <a:rPr lang="zh-CN" altLang="en-US" sz="2800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？     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79334" name="Text Box 38"/>
          <p:cNvSpPr txBox="1">
            <a:spLocks noChangeArrowheads="1"/>
          </p:cNvSpPr>
          <p:nvPr/>
        </p:nvSpPr>
        <p:spPr bwMode="auto">
          <a:xfrm>
            <a:off x="717550" y="1557338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解</a:t>
            </a:r>
            <a:r>
              <a:rPr lang="zh-CN" altLang="en-US" sz="2800">
                <a:solidFill>
                  <a:srgbClr val="FF0000"/>
                </a:solidFill>
              </a:rPr>
              <a:t>：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7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07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7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7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07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07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9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9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07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7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7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" fill="hold"/>
                                        <p:tgtEl>
                                          <p:spTgt spid="107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" fill="hold"/>
                                        <p:tgtEl>
                                          <p:spTgt spid="107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323" grpId="0" autoUpdateAnimBg="0"/>
      <p:bldP spid="1079328" grpId="0" autoUpdateAnimBg="0"/>
      <p:bldP spid="1079329" grpId="0" autoUpdateAnimBg="0"/>
      <p:bldP spid="1079330" grpId="0" autoUpdateAnimBg="0"/>
      <p:bldP spid="1079333" grpId="0" autoUpdateAnimBg="0"/>
      <p:bldP spid="10793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506" name="Group 2"/>
          <p:cNvGrpSpPr/>
          <p:nvPr/>
        </p:nvGrpSpPr>
        <p:grpSpPr bwMode="auto">
          <a:xfrm>
            <a:off x="4443413" y="3603625"/>
            <a:ext cx="2503487" cy="2886075"/>
            <a:chOff x="2880" y="319"/>
            <a:chExt cx="1577" cy="1818"/>
          </a:xfrm>
        </p:grpSpPr>
        <p:sp>
          <p:nvSpPr>
            <p:cNvPr id="145488" name="Rectangle 2"/>
            <p:cNvSpPr>
              <a:spLocks noChangeArrowheads="1"/>
            </p:cNvSpPr>
            <p:nvPr/>
          </p:nvSpPr>
          <p:spPr bwMode="auto">
            <a:xfrm>
              <a:off x="2880" y="319"/>
              <a:ext cx="1577" cy="18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5489" name="Arc 14"/>
            <p:cNvSpPr/>
            <p:nvPr/>
          </p:nvSpPr>
          <p:spPr bwMode="auto">
            <a:xfrm rot="7750096" flipH="1">
              <a:off x="3739" y="1043"/>
              <a:ext cx="396" cy="368"/>
            </a:xfrm>
            <a:custGeom>
              <a:avLst/>
              <a:gdLst>
                <a:gd name="T0" fmla="*/ 0 w 25441"/>
                <a:gd name="T1" fmla="*/ 4 h 21600"/>
                <a:gd name="T2" fmla="*/ 152 w 25441"/>
                <a:gd name="T3" fmla="*/ 130 h 21600"/>
                <a:gd name="T4" fmla="*/ 27 w 25441"/>
                <a:gd name="T5" fmla="*/ 170 h 21600"/>
                <a:gd name="T6" fmla="*/ 0 60000 65536"/>
                <a:gd name="T7" fmla="*/ 0 60000 65536"/>
                <a:gd name="T8" fmla="*/ 0 60000 65536"/>
                <a:gd name="T9" fmla="*/ 0 w 25441"/>
                <a:gd name="T10" fmla="*/ 0 h 21600"/>
                <a:gd name="T11" fmla="*/ 25441 w 254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1" h="21600" fill="none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</a:path>
                <a:path w="25441" h="21600" stroke="0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  <a:lnTo>
                    <a:pt x="4451" y="21600"/>
                  </a:lnTo>
                  <a:lnTo>
                    <a:pt x="-1" y="463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90" name="Rectangle 15" descr="宽上对角线"/>
            <p:cNvSpPr>
              <a:spLocks noChangeArrowheads="1"/>
            </p:cNvSpPr>
            <p:nvPr/>
          </p:nvSpPr>
          <p:spPr bwMode="auto">
            <a:xfrm>
              <a:off x="3609" y="828"/>
              <a:ext cx="96" cy="81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45491" name="Object 16"/>
            <p:cNvGraphicFramePr>
              <a:graphicFrameLocks noChangeAspect="1"/>
            </p:cNvGraphicFramePr>
            <p:nvPr/>
          </p:nvGraphicFramePr>
          <p:xfrm>
            <a:off x="3564" y="644"/>
            <a:ext cx="2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4" name="Equation" r:id="rId1" imgW="368300" imgH="317500" progId="Equation.DSMT4">
                    <p:embed/>
                  </p:oleObj>
                </mc:Choice>
                <mc:Fallback>
                  <p:oleObj name="Equation" r:id="rId1" imgW="368300" imgH="317500" progId="Equation.DSMT4">
                    <p:embed/>
                    <p:pic>
                      <p:nvPicPr>
                        <p:cNvPr id="0" name="图片 12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644"/>
                          <a:ext cx="22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92" name="Line 17"/>
            <p:cNvSpPr>
              <a:spLocks noChangeShapeType="1"/>
            </p:cNvSpPr>
            <p:nvPr/>
          </p:nvSpPr>
          <p:spPr bwMode="auto">
            <a:xfrm>
              <a:off x="3129" y="1451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93" name="Text Box 18"/>
            <p:cNvSpPr txBox="1">
              <a:spLocks noChangeArrowheads="1"/>
            </p:cNvSpPr>
            <p:nvPr/>
          </p:nvSpPr>
          <p:spPr bwMode="auto">
            <a:xfrm>
              <a:off x="3225" y="132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grpSp>
          <p:nvGrpSpPr>
            <p:cNvPr id="145494" name="Group 24"/>
            <p:cNvGrpSpPr/>
            <p:nvPr/>
          </p:nvGrpSpPr>
          <p:grpSpPr bwMode="auto">
            <a:xfrm>
              <a:off x="3127" y="502"/>
              <a:ext cx="1200" cy="1418"/>
              <a:chOff x="3414" y="917"/>
              <a:chExt cx="1200" cy="1418"/>
            </a:xfrm>
          </p:grpSpPr>
          <p:sp>
            <p:nvSpPr>
              <p:cNvPr id="145495" name="Line 25"/>
              <p:cNvSpPr>
                <a:spLocks noChangeShapeType="1"/>
              </p:cNvSpPr>
              <p:nvPr/>
            </p:nvSpPr>
            <p:spPr bwMode="auto">
              <a:xfrm>
                <a:off x="3414" y="1157"/>
                <a:ext cx="0" cy="1104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  <a:headEnd type="stealth" w="med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96" name="Line 26"/>
              <p:cNvSpPr>
                <a:spLocks noChangeShapeType="1"/>
              </p:cNvSpPr>
              <p:nvPr/>
            </p:nvSpPr>
            <p:spPr bwMode="auto">
              <a:xfrm>
                <a:off x="3414" y="168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97" name="Line 27"/>
              <p:cNvSpPr>
                <a:spLocks noChangeShapeType="1"/>
              </p:cNvSpPr>
              <p:nvPr/>
            </p:nvSpPr>
            <p:spPr bwMode="auto">
              <a:xfrm>
                <a:off x="3414" y="917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5498" name="Object 28"/>
              <p:cNvGraphicFramePr>
                <a:graphicFrameLocks noChangeAspect="1"/>
              </p:cNvGraphicFramePr>
              <p:nvPr/>
            </p:nvGraphicFramePr>
            <p:xfrm>
              <a:off x="3474" y="1445"/>
              <a:ext cx="189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5" name="公式" r:id="rId3" imgW="127000" imgH="139700" progId="Equation.3">
                      <p:embed/>
                    </p:oleObj>
                  </mc:Choice>
                  <mc:Fallback>
                    <p:oleObj name="公式" r:id="rId3" imgW="127000" imgH="139700" progId="Equation.3">
                      <p:embed/>
                      <p:pic>
                        <p:nvPicPr>
                          <p:cNvPr id="0" name="图片 126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4" y="1445"/>
                            <a:ext cx="189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499" name="Object 29"/>
              <p:cNvGraphicFramePr>
                <a:graphicFrameLocks noChangeAspect="1"/>
              </p:cNvGraphicFramePr>
              <p:nvPr/>
            </p:nvGraphicFramePr>
            <p:xfrm>
              <a:off x="3858" y="2069"/>
              <a:ext cx="18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6" name="公式" r:id="rId5" imgW="127000" imgH="177165" progId="Equation.3">
                      <p:embed/>
                    </p:oleObj>
                  </mc:Choice>
                  <mc:Fallback>
                    <p:oleObj name="公式" r:id="rId5" imgW="127000" imgH="177165" progId="Equation.3">
                      <p:embed/>
                      <p:pic>
                        <p:nvPicPr>
                          <p:cNvPr id="0" name="图片 126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8" y="2069"/>
                            <a:ext cx="189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5500" name="Line 30"/>
              <p:cNvSpPr>
                <a:spLocks noChangeShapeType="1"/>
              </p:cNvSpPr>
              <p:nvPr/>
            </p:nvSpPr>
            <p:spPr bwMode="auto">
              <a:xfrm>
                <a:off x="4434" y="202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1" name="Line 31"/>
              <p:cNvSpPr>
                <a:spLocks noChangeShapeType="1"/>
              </p:cNvSpPr>
              <p:nvPr/>
            </p:nvSpPr>
            <p:spPr bwMode="auto">
              <a:xfrm>
                <a:off x="4050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2" name="Line 32"/>
              <p:cNvSpPr>
                <a:spLocks noChangeShapeType="1"/>
              </p:cNvSpPr>
              <p:nvPr/>
            </p:nvSpPr>
            <p:spPr bwMode="auto">
              <a:xfrm>
                <a:off x="3426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3" name="Text Box 33"/>
              <p:cNvSpPr txBox="1">
                <a:spLocks noChangeArrowheads="1"/>
              </p:cNvSpPr>
              <p:nvPr/>
            </p:nvSpPr>
            <p:spPr bwMode="auto">
              <a:xfrm>
                <a:off x="3462" y="974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CC3300"/>
                    </a:solidFill>
                  </a:rPr>
                  <a:t>I</a:t>
                </a:r>
                <a:endParaRPr lang="en-US" altLang="zh-CN" sz="2400" b="1" i="1">
                  <a:solidFill>
                    <a:srgbClr val="CC3300"/>
                  </a:solidFill>
                </a:endParaRPr>
              </a:p>
            </p:txBody>
          </p:sp>
          <p:sp>
            <p:nvSpPr>
              <p:cNvPr id="145504" name="Line 34"/>
              <p:cNvSpPr>
                <a:spLocks noChangeShapeType="1"/>
              </p:cNvSpPr>
              <p:nvPr/>
            </p:nvSpPr>
            <p:spPr bwMode="auto">
              <a:xfrm>
                <a:off x="4422" y="1253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5" name="Line 35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6" name="Line 36"/>
              <p:cNvSpPr>
                <a:spLocks noChangeShapeType="1"/>
              </p:cNvSpPr>
              <p:nvPr/>
            </p:nvSpPr>
            <p:spPr bwMode="auto">
              <a:xfrm flipV="1">
                <a:off x="4518" y="1253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7" name="Line 37"/>
              <p:cNvSpPr>
                <a:spLocks noChangeShapeType="1"/>
              </p:cNvSpPr>
              <p:nvPr/>
            </p:nvSpPr>
            <p:spPr bwMode="auto">
              <a:xfrm flipV="1">
                <a:off x="4518" y="178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8" name="Text Box 38"/>
              <p:cNvSpPr txBox="1">
                <a:spLocks noChangeArrowheads="1"/>
              </p:cNvSpPr>
              <p:nvPr/>
            </p:nvSpPr>
            <p:spPr bwMode="auto">
              <a:xfrm>
                <a:off x="4422" y="150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l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09" name="Rectangle 39"/>
              <p:cNvSpPr>
                <a:spLocks noChangeArrowheads="1"/>
              </p:cNvSpPr>
              <p:nvPr/>
            </p:nvSpPr>
            <p:spPr bwMode="auto">
              <a:xfrm>
                <a:off x="3701" y="1242"/>
                <a:ext cx="740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10" name="Rectangle 40"/>
              <p:cNvSpPr>
                <a:spLocks noChangeArrowheads="1"/>
              </p:cNvSpPr>
              <p:nvPr/>
            </p:nvSpPr>
            <p:spPr bwMode="auto">
              <a:xfrm>
                <a:off x="3691" y="125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11" name="Rectangle 41"/>
              <p:cNvSpPr>
                <a:spLocks noChangeArrowheads="1"/>
              </p:cNvSpPr>
              <p:nvPr/>
            </p:nvSpPr>
            <p:spPr bwMode="auto">
              <a:xfrm>
                <a:off x="4403" y="124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12" name="Rectangle 42"/>
              <p:cNvSpPr>
                <a:spLocks noChangeArrowheads="1"/>
              </p:cNvSpPr>
              <p:nvPr/>
            </p:nvSpPr>
            <p:spPr bwMode="auto">
              <a:xfrm>
                <a:off x="3691" y="2055"/>
                <a:ext cx="757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301532" name="Group 28"/>
          <p:cNvGrpSpPr/>
          <p:nvPr/>
        </p:nvGrpSpPr>
        <p:grpSpPr bwMode="auto">
          <a:xfrm>
            <a:off x="4392613" y="361950"/>
            <a:ext cx="2503487" cy="2886075"/>
            <a:chOff x="2903" y="2296"/>
            <a:chExt cx="1577" cy="1818"/>
          </a:xfrm>
        </p:grpSpPr>
        <p:sp>
          <p:nvSpPr>
            <p:cNvPr id="145463" name="Rectangle 2"/>
            <p:cNvSpPr>
              <a:spLocks noChangeArrowheads="1"/>
            </p:cNvSpPr>
            <p:nvPr/>
          </p:nvSpPr>
          <p:spPr bwMode="auto">
            <a:xfrm>
              <a:off x="2903" y="2296"/>
              <a:ext cx="1577" cy="18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5464" name="Arc 14"/>
            <p:cNvSpPr/>
            <p:nvPr/>
          </p:nvSpPr>
          <p:spPr bwMode="auto">
            <a:xfrm rot="7750096" flipH="1">
              <a:off x="3762" y="3020"/>
              <a:ext cx="396" cy="368"/>
            </a:xfrm>
            <a:custGeom>
              <a:avLst/>
              <a:gdLst>
                <a:gd name="T0" fmla="*/ 0 w 25441"/>
                <a:gd name="T1" fmla="*/ 4 h 21600"/>
                <a:gd name="T2" fmla="*/ 152 w 25441"/>
                <a:gd name="T3" fmla="*/ 130 h 21600"/>
                <a:gd name="T4" fmla="*/ 27 w 25441"/>
                <a:gd name="T5" fmla="*/ 170 h 21600"/>
                <a:gd name="T6" fmla="*/ 0 60000 65536"/>
                <a:gd name="T7" fmla="*/ 0 60000 65536"/>
                <a:gd name="T8" fmla="*/ 0 60000 65536"/>
                <a:gd name="T9" fmla="*/ 0 w 25441"/>
                <a:gd name="T10" fmla="*/ 0 h 21600"/>
                <a:gd name="T11" fmla="*/ 25441 w 254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1" h="21600" fill="none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</a:path>
                <a:path w="25441" h="21600" stroke="0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  <a:lnTo>
                    <a:pt x="4451" y="21600"/>
                  </a:lnTo>
                  <a:lnTo>
                    <a:pt x="-1" y="463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65" name="Rectangle 15" descr="宽上对角线"/>
            <p:cNvSpPr>
              <a:spLocks noChangeArrowheads="1"/>
            </p:cNvSpPr>
            <p:nvPr/>
          </p:nvSpPr>
          <p:spPr bwMode="auto">
            <a:xfrm>
              <a:off x="3632" y="2805"/>
              <a:ext cx="96" cy="81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45466" name="Object 16"/>
            <p:cNvGraphicFramePr>
              <a:graphicFrameLocks noChangeAspect="1"/>
            </p:cNvGraphicFramePr>
            <p:nvPr/>
          </p:nvGraphicFramePr>
          <p:xfrm>
            <a:off x="3587" y="2621"/>
            <a:ext cx="2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7" name="Equation" r:id="rId7" imgW="368300" imgH="317500" progId="Equation.DSMT4">
                    <p:embed/>
                  </p:oleObj>
                </mc:Choice>
                <mc:Fallback>
                  <p:oleObj name="Equation" r:id="rId7" imgW="368300" imgH="317500" progId="Equation.DSMT4">
                    <p:embed/>
                    <p:pic>
                      <p:nvPicPr>
                        <p:cNvPr id="0" name="图片 126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2621"/>
                          <a:ext cx="22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67" name="Line 17"/>
            <p:cNvSpPr>
              <a:spLocks noChangeShapeType="1"/>
            </p:cNvSpPr>
            <p:nvPr/>
          </p:nvSpPr>
          <p:spPr bwMode="auto">
            <a:xfrm>
              <a:off x="3152" y="342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68" name="Text Box 18"/>
            <p:cNvSpPr txBox="1">
              <a:spLocks noChangeArrowheads="1"/>
            </p:cNvSpPr>
            <p:nvPr/>
          </p:nvSpPr>
          <p:spPr bwMode="auto">
            <a:xfrm>
              <a:off x="3248" y="3303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grpSp>
          <p:nvGrpSpPr>
            <p:cNvPr id="145469" name="Group 24"/>
            <p:cNvGrpSpPr/>
            <p:nvPr/>
          </p:nvGrpSpPr>
          <p:grpSpPr bwMode="auto">
            <a:xfrm>
              <a:off x="3150" y="2479"/>
              <a:ext cx="1200" cy="1418"/>
              <a:chOff x="3414" y="917"/>
              <a:chExt cx="1200" cy="1418"/>
            </a:xfrm>
          </p:grpSpPr>
          <p:sp>
            <p:nvSpPr>
              <p:cNvPr id="145470" name="Line 25"/>
              <p:cNvSpPr>
                <a:spLocks noChangeShapeType="1"/>
              </p:cNvSpPr>
              <p:nvPr/>
            </p:nvSpPr>
            <p:spPr bwMode="auto">
              <a:xfrm>
                <a:off x="3414" y="1157"/>
                <a:ext cx="0" cy="1104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  <a:headEnd type="stealth" w="med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71" name="Line 26"/>
              <p:cNvSpPr>
                <a:spLocks noChangeShapeType="1"/>
              </p:cNvSpPr>
              <p:nvPr/>
            </p:nvSpPr>
            <p:spPr bwMode="auto">
              <a:xfrm>
                <a:off x="3414" y="168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72" name="Line 27"/>
              <p:cNvSpPr>
                <a:spLocks noChangeShapeType="1"/>
              </p:cNvSpPr>
              <p:nvPr/>
            </p:nvSpPr>
            <p:spPr bwMode="auto">
              <a:xfrm>
                <a:off x="3414" y="917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5473" name="Object 28"/>
              <p:cNvGraphicFramePr>
                <a:graphicFrameLocks noChangeAspect="1"/>
              </p:cNvGraphicFramePr>
              <p:nvPr/>
            </p:nvGraphicFramePr>
            <p:xfrm>
              <a:off x="3474" y="1445"/>
              <a:ext cx="189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8" name="公式" r:id="rId8" imgW="127000" imgH="139700" progId="Equation.3">
                      <p:embed/>
                    </p:oleObj>
                  </mc:Choice>
                  <mc:Fallback>
                    <p:oleObj name="公式" r:id="rId8" imgW="127000" imgH="139700" progId="Equation.3">
                      <p:embed/>
                      <p:pic>
                        <p:nvPicPr>
                          <p:cNvPr id="0" name="图片 126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4" y="1445"/>
                            <a:ext cx="189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474" name="Object 29"/>
              <p:cNvGraphicFramePr>
                <a:graphicFrameLocks noChangeAspect="1"/>
              </p:cNvGraphicFramePr>
              <p:nvPr/>
            </p:nvGraphicFramePr>
            <p:xfrm>
              <a:off x="3858" y="2069"/>
              <a:ext cx="18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79" name="公式" r:id="rId9" imgW="127000" imgH="177165" progId="Equation.3">
                      <p:embed/>
                    </p:oleObj>
                  </mc:Choice>
                  <mc:Fallback>
                    <p:oleObj name="公式" r:id="rId9" imgW="127000" imgH="177165" progId="Equation.3">
                      <p:embed/>
                      <p:pic>
                        <p:nvPicPr>
                          <p:cNvPr id="0" name="图片 126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8" y="2069"/>
                            <a:ext cx="189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5475" name="Line 30"/>
              <p:cNvSpPr>
                <a:spLocks noChangeShapeType="1"/>
              </p:cNvSpPr>
              <p:nvPr/>
            </p:nvSpPr>
            <p:spPr bwMode="auto">
              <a:xfrm>
                <a:off x="4434" y="202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76" name="Line 31"/>
              <p:cNvSpPr>
                <a:spLocks noChangeShapeType="1"/>
              </p:cNvSpPr>
              <p:nvPr/>
            </p:nvSpPr>
            <p:spPr bwMode="auto">
              <a:xfrm>
                <a:off x="4050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77" name="Line 32"/>
              <p:cNvSpPr>
                <a:spLocks noChangeShapeType="1"/>
              </p:cNvSpPr>
              <p:nvPr/>
            </p:nvSpPr>
            <p:spPr bwMode="auto">
              <a:xfrm>
                <a:off x="3426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78" name="Text Box 33"/>
              <p:cNvSpPr txBox="1">
                <a:spLocks noChangeArrowheads="1"/>
              </p:cNvSpPr>
              <p:nvPr/>
            </p:nvSpPr>
            <p:spPr bwMode="auto">
              <a:xfrm>
                <a:off x="3462" y="974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CC3300"/>
                    </a:solidFill>
                  </a:rPr>
                  <a:t>I</a:t>
                </a:r>
                <a:endParaRPr lang="en-US" altLang="zh-CN" sz="2400" b="1" i="1">
                  <a:solidFill>
                    <a:srgbClr val="CC3300"/>
                  </a:solidFill>
                </a:endParaRPr>
              </a:p>
            </p:txBody>
          </p:sp>
          <p:sp>
            <p:nvSpPr>
              <p:cNvPr id="145479" name="Line 34"/>
              <p:cNvSpPr>
                <a:spLocks noChangeShapeType="1"/>
              </p:cNvSpPr>
              <p:nvPr/>
            </p:nvSpPr>
            <p:spPr bwMode="auto">
              <a:xfrm>
                <a:off x="4422" y="1253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0" name="Line 35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1" name="Line 36"/>
              <p:cNvSpPr>
                <a:spLocks noChangeShapeType="1"/>
              </p:cNvSpPr>
              <p:nvPr/>
            </p:nvSpPr>
            <p:spPr bwMode="auto">
              <a:xfrm flipV="1">
                <a:off x="4518" y="1253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2" name="Line 37"/>
              <p:cNvSpPr>
                <a:spLocks noChangeShapeType="1"/>
              </p:cNvSpPr>
              <p:nvPr/>
            </p:nvSpPr>
            <p:spPr bwMode="auto">
              <a:xfrm flipV="1">
                <a:off x="4518" y="178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3" name="Text Box 38"/>
              <p:cNvSpPr txBox="1">
                <a:spLocks noChangeArrowheads="1"/>
              </p:cNvSpPr>
              <p:nvPr/>
            </p:nvSpPr>
            <p:spPr bwMode="auto">
              <a:xfrm>
                <a:off x="4422" y="150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l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4" name="Rectangle 39"/>
              <p:cNvSpPr>
                <a:spLocks noChangeArrowheads="1"/>
              </p:cNvSpPr>
              <p:nvPr/>
            </p:nvSpPr>
            <p:spPr bwMode="auto">
              <a:xfrm>
                <a:off x="3701" y="1242"/>
                <a:ext cx="740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5" name="Rectangle 40"/>
              <p:cNvSpPr>
                <a:spLocks noChangeArrowheads="1"/>
              </p:cNvSpPr>
              <p:nvPr/>
            </p:nvSpPr>
            <p:spPr bwMode="auto">
              <a:xfrm>
                <a:off x="3691" y="125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6" name="Rectangle 41"/>
              <p:cNvSpPr>
                <a:spLocks noChangeArrowheads="1"/>
              </p:cNvSpPr>
              <p:nvPr/>
            </p:nvSpPr>
            <p:spPr bwMode="auto">
              <a:xfrm>
                <a:off x="4403" y="124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87" name="Rectangle 42"/>
              <p:cNvSpPr>
                <a:spLocks noChangeArrowheads="1"/>
              </p:cNvSpPr>
              <p:nvPr/>
            </p:nvSpPr>
            <p:spPr bwMode="auto">
              <a:xfrm>
                <a:off x="3691" y="2055"/>
                <a:ext cx="757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01558" name="Text Box 54"/>
          <p:cNvSpPr txBox="1">
            <a:spLocks noChangeArrowheads="1"/>
          </p:cNvSpPr>
          <p:nvPr/>
        </p:nvSpPr>
        <p:spPr bwMode="auto">
          <a:xfrm>
            <a:off x="7056438" y="2017713"/>
            <a:ext cx="1403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相对磁场运动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01559" name="Text Box 55"/>
          <p:cNvSpPr txBox="1">
            <a:spLocks noChangeArrowheads="1"/>
          </p:cNvSpPr>
          <p:nvPr/>
        </p:nvSpPr>
        <p:spPr bwMode="auto">
          <a:xfrm>
            <a:off x="7180263" y="4602163"/>
            <a:ext cx="10207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I = kt</a:t>
            </a:r>
            <a:endParaRPr lang="en-US" altLang="zh-CN" sz="28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B(t)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730250" y="228600"/>
          <a:ext cx="1381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0" name="Equation" r:id="rId10" imgW="876300" imgH="444500" progId="Equation.DSMT4">
                  <p:embed/>
                </p:oleObj>
              </mc:Choice>
              <mc:Fallback>
                <p:oleObj name="Equation" r:id="rId10" imgW="876300" imgH="444500" progId="Equation.DSMT4">
                  <p:embed/>
                  <p:pic>
                    <p:nvPicPr>
                      <p:cNvPr id="0" name="图片 12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28600"/>
                        <a:ext cx="13811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561" name="Object 57"/>
          <p:cNvGraphicFramePr>
            <a:graphicFrameLocks noChangeAspect="1"/>
          </p:cNvGraphicFramePr>
          <p:nvPr/>
        </p:nvGraphicFramePr>
        <p:xfrm>
          <a:off x="2339975" y="385986"/>
          <a:ext cx="15700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1" name="公式" r:id="rId12" imgW="1028700" imgH="368300" progId="Equation.3">
                  <p:embed/>
                </p:oleObj>
              </mc:Choice>
              <mc:Fallback>
                <p:oleObj name="公式" r:id="rId12" imgW="1028700" imgH="368300" progId="Equation.3">
                  <p:embed/>
                  <p:pic>
                    <p:nvPicPr>
                      <p:cNvPr id="0" name="图片 12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5986"/>
                        <a:ext cx="157003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62" name="Text Box 58"/>
          <p:cNvSpPr txBox="1">
            <a:spLocks noChangeArrowheads="1"/>
          </p:cNvSpPr>
          <p:nvPr/>
        </p:nvSpPr>
        <p:spPr bwMode="auto">
          <a:xfrm>
            <a:off x="7107238" y="3565525"/>
            <a:ext cx="12811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感生电动势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1301563" name="Text Box 59"/>
          <p:cNvSpPr txBox="1">
            <a:spLocks noChangeArrowheads="1"/>
          </p:cNvSpPr>
          <p:nvPr/>
        </p:nvSpPr>
        <p:spPr bwMode="auto">
          <a:xfrm>
            <a:off x="7127875" y="469900"/>
            <a:ext cx="12811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动生电动势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pSp>
        <p:nvGrpSpPr>
          <p:cNvPr id="1301564" name="Group 60"/>
          <p:cNvGrpSpPr/>
          <p:nvPr/>
        </p:nvGrpSpPr>
        <p:grpSpPr bwMode="auto">
          <a:xfrm>
            <a:off x="1204913" y="1196975"/>
            <a:ext cx="2214562" cy="5327651"/>
            <a:chOff x="759" y="754"/>
            <a:chExt cx="1395" cy="3356"/>
          </a:xfrm>
        </p:grpSpPr>
        <p:sp>
          <p:nvSpPr>
            <p:cNvPr id="145422" name="Arc 61"/>
            <p:cNvSpPr/>
            <p:nvPr/>
          </p:nvSpPr>
          <p:spPr bwMode="auto">
            <a:xfrm flipH="1" flipV="1">
              <a:off x="759" y="1104"/>
              <a:ext cx="1315" cy="1072"/>
            </a:xfrm>
            <a:custGeom>
              <a:avLst/>
              <a:gdLst>
                <a:gd name="T0" fmla="*/ 30 w 43200"/>
                <a:gd name="T1" fmla="*/ 0 h 40013"/>
                <a:gd name="T2" fmla="*/ 9 w 43200"/>
                <a:gd name="T3" fmla="*/ 0 h 40013"/>
                <a:gd name="T4" fmla="*/ 20 w 43200"/>
                <a:gd name="T5" fmla="*/ 13 h 400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0013" fill="none" extrusionOk="0">
                  <a:moveTo>
                    <a:pt x="32892" y="0"/>
                  </a:moveTo>
                  <a:cubicBezTo>
                    <a:pt x="39296" y="3927"/>
                    <a:pt x="43200" y="10900"/>
                    <a:pt x="43200" y="18413"/>
                  </a:cubicBezTo>
                  <a:cubicBezTo>
                    <a:pt x="43200" y="30342"/>
                    <a:pt x="33529" y="40013"/>
                    <a:pt x="21600" y="40013"/>
                  </a:cubicBezTo>
                  <a:cubicBezTo>
                    <a:pt x="9670" y="40013"/>
                    <a:pt x="0" y="30342"/>
                    <a:pt x="0" y="18413"/>
                  </a:cubicBezTo>
                  <a:cubicBezTo>
                    <a:pt x="-1" y="11196"/>
                    <a:pt x="3603" y="4457"/>
                    <a:pt x="9604" y="449"/>
                  </a:cubicBezTo>
                </a:path>
                <a:path w="43200" h="40013" stroke="0" extrusionOk="0">
                  <a:moveTo>
                    <a:pt x="32892" y="0"/>
                  </a:moveTo>
                  <a:cubicBezTo>
                    <a:pt x="39296" y="3927"/>
                    <a:pt x="43200" y="10900"/>
                    <a:pt x="43200" y="18413"/>
                  </a:cubicBezTo>
                  <a:cubicBezTo>
                    <a:pt x="43200" y="30342"/>
                    <a:pt x="33529" y="40013"/>
                    <a:pt x="21600" y="40013"/>
                  </a:cubicBezTo>
                  <a:cubicBezTo>
                    <a:pt x="9670" y="40013"/>
                    <a:pt x="0" y="30342"/>
                    <a:pt x="0" y="18413"/>
                  </a:cubicBezTo>
                  <a:cubicBezTo>
                    <a:pt x="-1" y="11196"/>
                    <a:pt x="3603" y="4457"/>
                    <a:pt x="9604" y="449"/>
                  </a:cubicBezTo>
                  <a:lnTo>
                    <a:pt x="21600" y="18413"/>
                  </a:lnTo>
                  <a:lnTo>
                    <a:pt x="32892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23" name="Text Box 62"/>
            <p:cNvSpPr txBox="1">
              <a:spLocks noChangeArrowheads="1"/>
            </p:cNvSpPr>
            <p:nvPr/>
          </p:nvSpPr>
          <p:spPr bwMode="auto">
            <a:xfrm>
              <a:off x="1302" y="2252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sym typeface="Symbol" panose="05050102010706020507" pitchFamily="18" charset="2"/>
                </a:rPr>
                <a:t></a:t>
              </a:r>
              <a:endParaRPr lang="en-US" altLang="zh-CN" sz="2400" b="1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45424" name="Line 63"/>
            <p:cNvSpPr>
              <a:spLocks noChangeShapeType="1"/>
            </p:cNvSpPr>
            <p:nvPr/>
          </p:nvSpPr>
          <p:spPr bwMode="auto">
            <a:xfrm flipH="1" flipV="1">
              <a:off x="1167" y="2419"/>
              <a:ext cx="227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45425" name="Group 64"/>
            <p:cNvGrpSpPr/>
            <p:nvPr/>
          </p:nvGrpSpPr>
          <p:grpSpPr bwMode="auto">
            <a:xfrm rot="469423">
              <a:off x="1779" y="1777"/>
              <a:ext cx="250" cy="263"/>
              <a:chOff x="2128" y="1104"/>
              <a:chExt cx="250" cy="263"/>
            </a:xfrm>
          </p:grpSpPr>
          <p:sp>
            <p:nvSpPr>
              <p:cNvPr id="145461" name="Text Box 65"/>
              <p:cNvSpPr txBox="1">
                <a:spLocks noChangeArrowheads="1"/>
              </p:cNvSpPr>
              <p:nvPr/>
            </p:nvSpPr>
            <p:spPr bwMode="auto">
              <a:xfrm rot="-3082589">
                <a:off x="2133" y="1099"/>
                <a:ext cx="2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</a:t>
                </a:r>
                <a:endParaRPr lang="en-US" altLang="zh-CN" sz="2000" b="1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62" name="Line 66"/>
              <p:cNvSpPr>
                <a:spLocks noChangeShapeType="1"/>
              </p:cNvSpPr>
              <p:nvPr/>
            </p:nvSpPr>
            <p:spPr bwMode="auto">
              <a:xfrm rot="18517411" flipH="1">
                <a:off x="2129" y="1297"/>
                <a:ext cx="125" cy="1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5426" name="Group 67"/>
            <p:cNvGrpSpPr/>
            <p:nvPr/>
          </p:nvGrpSpPr>
          <p:grpSpPr bwMode="auto">
            <a:xfrm>
              <a:off x="872" y="1784"/>
              <a:ext cx="250" cy="254"/>
              <a:chOff x="1511" y="1219"/>
              <a:chExt cx="250" cy="254"/>
            </a:xfrm>
          </p:grpSpPr>
          <p:sp>
            <p:nvSpPr>
              <p:cNvPr id="145459" name="Text Box 68"/>
              <p:cNvSpPr txBox="1">
                <a:spLocks noChangeArrowheads="1"/>
              </p:cNvSpPr>
              <p:nvPr/>
            </p:nvSpPr>
            <p:spPr bwMode="auto">
              <a:xfrm rot="2758261">
                <a:off x="1516" y="1229"/>
                <a:ext cx="2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</a:t>
                </a:r>
                <a:endParaRPr lang="en-US" altLang="zh-CN" sz="2000" b="1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60" name="Line 69"/>
              <p:cNvSpPr>
                <a:spLocks noChangeShapeType="1"/>
              </p:cNvSpPr>
              <p:nvPr/>
            </p:nvSpPr>
            <p:spPr bwMode="auto">
              <a:xfrm rot="2758261" flipH="1">
                <a:off x="1497" y="1279"/>
                <a:ext cx="132" cy="1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427" name="Line 70"/>
            <p:cNvSpPr>
              <a:spLocks noChangeShapeType="1"/>
            </p:cNvSpPr>
            <p:nvPr/>
          </p:nvSpPr>
          <p:spPr bwMode="auto">
            <a:xfrm flipH="1">
              <a:off x="1348" y="217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45428" name="Object 71"/>
            <p:cNvGraphicFramePr>
              <a:graphicFrameLocks noChangeAspect="1"/>
            </p:cNvGraphicFramePr>
            <p:nvPr/>
          </p:nvGraphicFramePr>
          <p:xfrm>
            <a:off x="1348" y="1950"/>
            <a:ext cx="18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2" name="公式" r:id="rId14" imgW="165100" imgH="203200" progId="Equation.3">
                    <p:embed/>
                  </p:oleObj>
                </mc:Choice>
                <mc:Fallback>
                  <p:oleObj name="公式" r:id="rId14" imgW="165100" imgH="203200" progId="Equation.3">
                    <p:embed/>
                    <p:pic>
                      <p:nvPicPr>
                        <p:cNvPr id="0" name="图片 12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1950"/>
                          <a:ext cx="18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29" name="Object 72"/>
            <p:cNvGraphicFramePr>
              <a:graphicFrameLocks noChangeAspect="1"/>
            </p:cNvGraphicFramePr>
            <p:nvPr/>
          </p:nvGraphicFramePr>
          <p:xfrm>
            <a:off x="1167" y="2419"/>
            <a:ext cx="24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3" name="公式" r:id="rId16" imgW="241300" imgH="266700" progId="Equation.3">
                    <p:embed/>
                  </p:oleObj>
                </mc:Choice>
                <mc:Fallback>
                  <p:oleObj name="公式" r:id="rId16" imgW="241300" imgH="266700" progId="Equation.3">
                    <p:embed/>
                    <p:pic>
                      <p:nvPicPr>
                        <p:cNvPr id="0" name="图片 12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2419"/>
                          <a:ext cx="24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30" name="Line 73"/>
            <p:cNvSpPr>
              <a:spLocks noChangeShapeType="1"/>
            </p:cNvSpPr>
            <p:nvPr/>
          </p:nvSpPr>
          <p:spPr bwMode="auto">
            <a:xfrm flipH="1">
              <a:off x="1485" y="2419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45431" name="Object 74"/>
            <p:cNvGraphicFramePr>
              <a:graphicFrameLocks noChangeAspect="1"/>
            </p:cNvGraphicFramePr>
            <p:nvPr/>
          </p:nvGraphicFramePr>
          <p:xfrm>
            <a:off x="1439" y="2419"/>
            <a:ext cx="20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4" name="公式" r:id="rId18" imgW="190500" imgH="254000" progId="Equation.3">
                    <p:embed/>
                  </p:oleObj>
                </mc:Choice>
                <mc:Fallback>
                  <p:oleObj name="公式" r:id="rId18" imgW="190500" imgH="254000" progId="Equation.3">
                    <p:embed/>
                    <p:pic>
                      <p:nvPicPr>
                        <p:cNvPr id="0" name="图片 126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2419"/>
                          <a:ext cx="20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32" name="Text Box 75"/>
            <p:cNvSpPr txBox="1">
              <a:spLocks noChangeArrowheads="1"/>
            </p:cNvSpPr>
            <p:nvPr/>
          </p:nvSpPr>
          <p:spPr bwMode="auto">
            <a:xfrm>
              <a:off x="895" y="299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+</a:t>
              </a:r>
              <a:r>
                <a:rPr lang="en-US" altLang="zh-CN" sz="2400" b="1" i="1">
                  <a:solidFill>
                    <a:srgbClr val="000000"/>
                  </a:solidFill>
                </a:rPr>
                <a:t>Q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sp>
          <p:nvSpPr>
            <p:cNvPr id="145433" name="Text Box 76"/>
            <p:cNvSpPr txBox="1">
              <a:spLocks noChangeArrowheads="1"/>
            </p:cNvSpPr>
            <p:nvPr/>
          </p:nvSpPr>
          <p:spPr bwMode="auto">
            <a:xfrm>
              <a:off x="1530" y="2993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r>
                <a:rPr lang="en-US" altLang="zh-CN" sz="2400" b="1" i="1">
                  <a:solidFill>
                    <a:srgbClr val="000000"/>
                  </a:solidFill>
                </a:rPr>
                <a:t>Q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grpSp>
          <p:nvGrpSpPr>
            <p:cNvPr id="145434" name="Group 77"/>
            <p:cNvGrpSpPr/>
            <p:nvPr/>
          </p:nvGrpSpPr>
          <p:grpSpPr bwMode="auto">
            <a:xfrm>
              <a:off x="1031" y="1995"/>
              <a:ext cx="188" cy="1043"/>
              <a:chOff x="1474" y="1389"/>
              <a:chExt cx="188" cy="1043"/>
            </a:xfrm>
          </p:grpSpPr>
          <p:sp>
            <p:nvSpPr>
              <p:cNvPr id="145451" name="Rectangle 78"/>
              <p:cNvSpPr>
                <a:spLocks noChangeArrowheads="1"/>
              </p:cNvSpPr>
              <p:nvPr/>
            </p:nvSpPr>
            <p:spPr bwMode="auto">
              <a:xfrm>
                <a:off x="1474" y="1389"/>
                <a:ext cx="136" cy="1043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2" name="Text Box 79"/>
              <p:cNvSpPr txBox="1">
                <a:spLocks noChangeArrowheads="1"/>
              </p:cNvSpPr>
              <p:nvPr/>
            </p:nvSpPr>
            <p:spPr bwMode="auto">
              <a:xfrm>
                <a:off x="1474" y="1389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3" name="Text Box 80"/>
              <p:cNvSpPr txBox="1">
                <a:spLocks noChangeArrowheads="1"/>
              </p:cNvSpPr>
              <p:nvPr/>
            </p:nvSpPr>
            <p:spPr bwMode="auto">
              <a:xfrm>
                <a:off x="1474" y="1525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4" name="Text Box 81"/>
              <p:cNvSpPr txBox="1">
                <a:spLocks noChangeArrowheads="1"/>
              </p:cNvSpPr>
              <p:nvPr/>
            </p:nvSpPr>
            <p:spPr bwMode="auto">
              <a:xfrm>
                <a:off x="1474" y="1676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5" name="Text Box 82"/>
              <p:cNvSpPr txBox="1">
                <a:spLocks noChangeArrowheads="1"/>
              </p:cNvSpPr>
              <p:nvPr/>
            </p:nvSpPr>
            <p:spPr bwMode="auto">
              <a:xfrm>
                <a:off x="1474" y="1812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6" name="Text Box 83"/>
              <p:cNvSpPr txBox="1">
                <a:spLocks noChangeArrowheads="1"/>
              </p:cNvSpPr>
              <p:nvPr/>
            </p:nvSpPr>
            <p:spPr bwMode="auto">
              <a:xfrm>
                <a:off x="1474" y="1948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7" name="Text Box 84"/>
              <p:cNvSpPr txBox="1">
                <a:spLocks noChangeArrowheads="1"/>
              </p:cNvSpPr>
              <p:nvPr/>
            </p:nvSpPr>
            <p:spPr bwMode="auto">
              <a:xfrm>
                <a:off x="1474" y="2084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58" name="Text Box 85"/>
              <p:cNvSpPr txBox="1">
                <a:spLocks noChangeArrowheads="1"/>
              </p:cNvSpPr>
              <p:nvPr/>
            </p:nvSpPr>
            <p:spPr bwMode="auto">
              <a:xfrm>
                <a:off x="1474" y="2220"/>
                <a:ext cx="1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</a:rPr>
                  <a:t>+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5435" name="Group 86"/>
            <p:cNvGrpSpPr/>
            <p:nvPr/>
          </p:nvGrpSpPr>
          <p:grpSpPr bwMode="auto">
            <a:xfrm>
              <a:off x="1621" y="1995"/>
              <a:ext cx="186" cy="1043"/>
              <a:chOff x="2064" y="1389"/>
              <a:chExt cx="186" cy="1043"/>
            </a:xfrm>
          </p:grpSpPr>
          <p:sp>
            <p:nvSpPr>
              <p:cNvPr id="145443" name="Rectangle 87"/>
              <p:cNvSpPr>
                <a:spLocks noChangeArrowheads="1"/>
              </p:cNvSpPr>
              <p:nvPr/>
            </p:nvSpPr>
            <p:spPr bwMode="auto">
              <a:xfrm>
                <a:off x="2103" y="1389"/>
                <a:ext cx="142" cy="1043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44" name="Text Box 88"/>
              <p:cNvSpPr txBox="1">
                <a:spLocks noChangeArrowheads="1"/>
              </p:cNvSpPr>
              <p:nvPr/>
            </p:nvSpPr>
            <p:spPr bwMode="auto">
              <a:xfrm>
                <a:off x="2064" y="138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45" name="Text Box 89"/>
              <p:cNvSpPr txBox="1">
                <a:spLocks noChangeArrowheads="1"/>
              </p:cNvSpPr>
              <p:nvPr/>
            </p:nvSpPr>
            <p:spPr bwMode="auto">
              <a:xfrm>
                <a:off x="2064" y="154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46" name="Text Box 90"/>
              <p:cNvSpPr txBox="1">
                <a:spLocks noChangeArrowheads="1"/>
              </p:cNvSpPr>
              <p:nvPr/>
            </p:nvSpPr>
            <p:spPr bwMode="auto">
              <a:xfrm>
                <a:off x="2064" y="167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47" name="Text Box 91"/>
              <p:cNvSpPr txBox="1">
                <a:spLocks noChangeArrowheads="1"/>
              </p:cNvSpPr>
              <p:nvPr/>
            </p:nvSpPr>
            <p:spPr bwMode="auto">
              <a:xfrm>
                <a:off x="2064" y="1812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48" name="Text Box 92"/>
              <p:cNvSpPr txBox="1">
                <a:spLocks noChangeArrowheads="1"/>
              </p:cNvSpPr>
              <p:nvPr/>
            </p:nvSpPr>
            <p:spPr bwMode="auto">
              <a:xfrm>
                <a:off x="2064" y="1934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49" name="Text Box 93"/>
              <p:cNvSpPr txBox="1">
                <a:spLocks noChangeArrowheads="1"/>
              </p:cNvSpPr>
              <p:nvPr/>
            </p:nvSpPr>
            <p:spPr bwMode="auto">
              <a:xfrm>
                <a:off x="2064" y="2069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5450" name="Text Box 94"/>
              <p:cNvSpPr txBox="1">
                <a:spLocks noChangeArrowheads="1"/>
              </p:cNvSpPr>
              <p:nvPr/>
            </p:nvSpPr>
            <p:spPr bwMode="auto">
              <a:xfrm>
                <a:off x="2064" y="2191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sym typeface="Symbol" panose="05050102010706020507" pitchFamily="18" charset="2"/>
                  </a:rPr>
                  <a:t></a:t>
                </a:r>
                <a:endParaRPr lang="en-US" altLang="zh-CN" sz="160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45436" name="Rectangle 95"/>
            <p:cNvSpPr>
              <a:spLocks noChangeArrowheads="1"/>
            </p:cNvSpPr>
            <p:nvPr/>
          </p:nvSpPr>
          <p:spPr bwMode="auto">
            <a:xfrm>
              <a:off x="805" y="2238"/>
              <a:ext cx="1270" cy="1134"/>
            </a:xfrm>
            <a:prstGeom prst="rect">
              <a:avLst/>
            </a:prstGeom>
            <a:noFill/>
            <a:ln w="57150">
              <a:solidFill>
                <a:srgbClr val="000099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45437" name="Line 96"/>
            <p:cNvSpPr>
              <a:spLocks noChangeShapeType="1"/>
            </p:cNvSpPr>
            <p:nvPr/>
          </p:nvSpPr>
          <p:spPr bwMode="auto">
            <a:xfrm>
              <a:off x="1394" y="1104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38" name="Text Box 97"/>
            <p:cNvSpPr txBox="1">
              <a:spLocks noChangeArrowheads="1"/>
            </p:cNvSpPr>
            <p:nvPr/>
          </p:nvSpPr>
          <p:spPr bwMode="auto">
            <a:xfrm>
              <a:off x="1307" y="109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i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45439" name="Line 98"/>
            <p:cNvSpPr>
              <a:spLocks noChangeShapeType="1"/>
            </p:cNvSpPr>
            <p:nvPr/>
          </p:nvSpPr>
          <p:spPr bwMode="auto">
            <a:xfrm flipH="1" flipV="1">
              <a:off x="1168" y="2459"/>
              <a:ext cx="227" cy="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5440" name="Text Box 99"/>
            <p:cNvSpPr txBox="1">
              <a:spLocks noChangeArrowheads="1"/>
            </p:cNvSpPr>
            <p:nvPr/>
          </p:nvSpPr>
          <p:spPr bwMode="auto">
            <a:xfrm>
              <a:off x="1030" y="3375"/>
              <a:ext cx="11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内电路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145441" name="Text Box 100"/>
            <p:cNvSpPr txBox="1">
              <a:spLocks noChangeArrowheads="1"/>
            </p:cNvSpPr>
            <p:nvPr/>
          </p:nvSpPr>
          <p:spPr bwMode="auto">
            <a:xfrm>
              <a:off x="1053" y="754"/>
              <a:ext cx="11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外电路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45442" name="Object 101"/>
            <p:cNvGraphicFramePr>
              <a:graphicFrameLocks noChangeAspect="1"/>
            </p:cNvGraphicFramePr>
            <p:nvPr/>
          </p:nvGraphicFramePr>
          <p:xfrm>
            <a:off x="952" y="3752"/>
            <a:ext cx="110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5" name="Equation" r:id="rId20" imgW="1993900" imgH="609600" progId="Equation.DSMT4">
                    <p:embed/>
                  </p:oleObj>
                </mc:Choice>
                <mc:Fallback>
                  <p:oleObj name="Equation" r:id="rId20" imgW="1993900" imgH="609600" progId="Equation.DSMT4">
                    <p:embed/>
                    <p:pic>
                      <p:nvPicPr>
                        <p:cNvPr id="0" name="图片 12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3752"/>
                          <a:ext cx="110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1606" name="Line 102"/>
          <p:cNvSpPr>
            <a:spLocks noChangeShapeType="1"/>
          </p:cNvSpPr>
          <p:nvPr/>
        </p:nvSpPr>
        <p:spPr bwMode="auto">
          <a:xfrm>
            <a:off x="6732588" y="1844675"/>
            <a:ext cx="100806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01607" name="Line 103"/>
          <p:cNvSpPr>
            <a:spLocks noChangeShapeType="1"/>
          </p:cNvSpPr>
          <p:nvPr/>
        </p:nvSpPr>
        <p:spPr bwMode="auto">
          <a:xfrm>
            <a:off x="3492500" y="854298"/>
            <a:ext cx="395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01608" name="Line 104"/>
          <p:cNvSpPr>
            <a:spLocks noChangeShapeType="1"/>
          </p:cNvSpPr>
          <p:nvPr/>
        </p:nvSpPr>
        <p:spPr bwMode="auto">
          <a:xfrm>
            <a:off x="3131840" y="836712"/>
            <a:ext cx="2524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0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0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0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0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0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0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58" grpId="0"/>
      <p:bldP spid="1301559" grpId="0"/>
      <p:bldP spid="1301562" grpId="0"/>
      <p:bldP spid="1301563" grpId="0"/>
      <p:bldP spid="1301606" grpId="0" animBg="1"/>
      <p:bldP spid="1301607" grpId="0" animBg="1"/>
      <p:bldP spid="13016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63" name="Text Box 19"/>
          <p:cNvSpPr txBox="1">
            <a:spLocks noChangeArrowheads="1"/>
          </p:cNvSpPr>
          <p:nvPr/>
        </p:nvSpPr>
        <p:spPr bwMode="auto">
          <a:xfrm>
            <a:off x="107504" y="260648"/>
            <a:ext cx="88168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节  感应电动势</a:t>
            </a:r>
            <a:endParaRPr lang="zh-CN" altLang="en-US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81347" name="Text Box 3"/>
          <p:cNvSpPr txBox="1">
            <a:spLocks noChangeArrowheads="1"/>
          </p:cNvSpPr>
          <p:nvPr/>
        </p:nvSpPr>
        <p:spPr bwMode="auto">
          <a:xfrm>
            <a:off x="539552" y="1037679"/>
            <a:ext cx="4414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一、动生电动势</a:t>
            </a:r>
            <a:endParaRPr lang="zh-CN" altLang="en-US" sz="2800">
              <a:solidFill>
                <a:srgbClr val="000099"/>
              </a:solidFill>
            </a:endParaRPr>
          </a:p>
        </p:txBody>
      </p:sp>
      <p:sp>
        <p:nvSpPr>
          <p:cNvPr id="1081360" name="Text Box 16"/>
          <p:cNvSpPr txBox="1">
            <a:spLocks noChangeArrowheads="1"/>
          </p:cNvSpPr>
          <p:nvPr/>
        </p:nvSpPr>
        <p:spPr bwMode="auto">
          <a:xfrm>
            <a:off x="3131840" y="953235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动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grpSp>
        <p:nvGrpSpPr>
          <p:cNvPr id="1351685" name="Group 5"/>
          <p:cNvGrpSpPr/>
          <p:nvPr/>
        </p:nvGrpSpPr>
        <p:grpSpPr bwMode="auto">
          <a:xfrm>
            <a:off x="4716463" y="1087438"/>
            <a:ext cx="3194050" cy="2679700"/>
            <a:chOff x="2971" y="799"/>
            <a:chExt cx="2012" cy="1688"/>
          </a:xfrm>
        </p:grpSpPr>
        <p:sp>
          <p:nvSpPr>
            <p:cNvPr id="146458" name="Rectangle 2"/>
            <p:cNvSpPr>
              <a:spLocks noChangeArrowheads="1"/>
            </p:cNvSpPr>
            <p:nvPr/>
          </p:nvSpPr>
          <p:spPr bwMode="auto">
            <a:xfrm>
              <a:off x="2971" y="799"/>
              <a:ext cx="2012" cy="16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pSp>
          <p:nvGrpSpPr>
            <p:cNvPr id="146459" name="Group 7"/>
            <p:cNvGrpSpPr/>
            <p:nvPr/>
          </p:nvGrpSpPr>
          <p:grpSpPr bwMode="auto">
            <a:xfrm>
              <a:off x="3266" y="1049"/>
              <a:ext cx="1655" cy="1145"/>
              <a:chOff x="3266" y="1049"/>
              <a:chExt cx="1655" cy="1145"/>
            </a:xfrm>
          </p:grpSpPr>
          <p:sp>
            <p:nvSpPr>
              <p:cNvPr id="146460" name="Line 23"/>
              <p:cNvSpPr>
                <a:spLocks noChangeShapeType="1"/>
              </p:cNvSpPr>
              <p:nvPr/>
            </p:nvSpPr>
            <p:spPr bwMode="auto">
              <a:xfrm>
                <a:off x="3268" y="1228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61" name="Line 24"/>
              <p:cNvSpPr>
                <a:spLocks noChangeShapeType="1"/>
              </p:cNvSpPr>
              <p:nvPr/>
            </p:nvSpPr>
            <p:spPr bwMode="auto">
              <a:xfrm flipH="1">
                <a:off x="3268" y="1228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62" name="Line 25"/>
              <p:cNvSpPr>
                <a:spLocks noChangeShapeType="1"/>
              </p:cNvSpPr>
              <p:nvPr/>
            </p:nvSpPr>
            <p:spPr bwMode="auto">
              <a:xfrm>
                <a:off x="3556" y="1228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63" name="Line 26"/>
              <p:cNvSpPr>
                <a:spLocks noChangeShapeType="1"/>
              </p:cNvSpPr>
              <p:nvPr/>
            </p:nvSpPr>
            <p:spPr bwMode="auto">
              <a:xfrm flipH="1">
                <a:off x="3556" y="1228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64" name="Line 27"/>
              <p:cNvSpPr>
                <a:spLocks noChangeShapeType="1"/>
              </p:cNvSpPr>
              <p:nvPr/>
            </p:nvSpPr>
            <p:spPr bwMode="auto">
              <a:xfrm>
                <a:off x="3844" y="1228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65" name="Line 28"/>
              <p:cNvSpPr>
                <a:spLocks noChangeShapeType="1"/>
              </p:cNvSpPr>
              <p:nvPr/>
            </p:nvSpPr>
            <p:spPr bwMode="auto">
              <a:xfrm flipH="1">
                <a:off x="3844" y="1228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66" name="Line 29"/>
              <p:cNvSpPr>
                <a:spLocks noChangeShapeType="1"/>
              </p:cNvSpPr>
              <p:nvPr/>
            </p:nvSpPr>
            <p:spPr bwMode="auto">
              <a:xfrm>
                <a:off x="4132" y="1228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67" name="Line 30"/>
              <p:cNvSpPr>
                <a:spLocks noChangeShapeType="1"/>
              </p:cNvSpPr>
              <p:nvPr/>
            </p:nvSpPr>
            <p:spPr bwMode="auto">
              <a:xfrm flipH="1">
                <a:off x="4132" y="1228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68" name="Line 31"/>
              <p:cNvSpPr>
                <a:spLocks noChangeShapeType="1"/>
              </p:cNvSpPr>
              <p:nvPr/>
            </p:nvSpPr>
            <p:spPr bwMode="auto">
              <a:xfrm>
                <a:off x="4420" y="1228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69" name="Line 32"/>
              <p:cNvSpPr>
                <a:spLocks noChangeShapeType="1"/>
              </p:cNvSpPr>
              <p:nvPr/>
            </p:nvSpPr>
            <p:spPr bwMode="auto">
              <a:xfrm flipH="1">
                <a:off x="4420" y="1228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70" name="Line 33"/>
              <p:cNvSpPr>
                <a:spLocks noChangeShapeType="1"/>
              </p:cNvSpPr>
              <p:nvPr/>
            </p:nvSpPr>
            <p:spPr bwMode="auto">
              <a:xfrm>
                <a:off x="3268" y="151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71" name="Line 34"/>
              <p:cNvSpPr>
                <a:spLocks noChangeShapeType="1"/>
              </p:cNvSpPr>
              <p:nvPr/>
            </p:nvSpPr>
            <p:spPr bwMode="auto">
              <a:xfrm flipH="1">
                <a:off x="3268" y="151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72" name="Line 35"/>
              <p:cNvSpPr>
                <a:spLocks noChangeShapeType="1"/>
              </p:cNvSpPr>
              <p:nvPr/>
            </p:nvSpPr>
            <p:spPr bwMode="auto">
              <a:xfrm>
                <a:off x="3556" y="151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73" name="Line 36"/>
              <p:cNvSpPr>
                <a:spLocks noChangeShapeType="1"/>
              </p:cNvSpPr>
              <p:nvPr/>
            </p:nvSpPr>
            <p:spPr bwMode="auto">
              <a:xfrm flipH="1">
                <a:off x="3556" y="151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74" name="Line 37"/>
              <p:cNvSpPr>
                <a:spLocks noChangeShapeType="1"/>
              </p:cNvSpPr>
              <p:nvPr/>
            </p:nvSpPr>
            <p:spPr bwMode="auto">
              <a:xfrm>
                <a:off x="3844" y="151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75" name="Line 38"/>
              <p:cNvSpPr>
                <a:spLocks noChangeShapeType="1"/>
              </p:cNvSpPr>
              <p:nvPr/>
            </p:nvSpPr>
            <p:spPr bwMode="auto">
              <a:xfrm flipH="1">
                <a:off x="3844" y="151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76" name="Line 39"/>
              <p:cNvSpPr>
                <a:spLocks noChangeShapeType="1"/>
              </p:cNvSpPr>
              <p:nvPr/>
            </p:nvSpPr>
            <p:spPr bwMode="auto">
              <a:xfrm>
                <a:off x="4132" y="151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77" name="Line 40"/>
              <p:cNvSpPr>
                <a:spLocks noChangeShapeType="1"/>
              </p:cNvSpPr>
              <p:nvPr/>
            </p:nvSpPr>
            <p:spPr bwMode="auto">
              <a:xfrm flipH="1">
                <a:off x="4132" y="151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78" name="Line 41"/>
              <p:cNvSpPr>
                <a:spLocks noChangeShapeType="1"/>
              </p:cNvSpPr>
              <p:nvPr/>
            </p:nvSpPr>
            <p:spPr bwMode="auto">
              <a:xfrm>
                <a:off x="4420" y="151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79" name="Line 42"/>
              <p:cNvSpPr>
                <a:spLocks noChangeShapeType="1"/>
              </p:cNvSpPr>
              <p:nvPr/>
            </p:nvSpPr>
            <p:spPr bwMode="auto">
              <a:xfrm flipH="1">
                <a:off x="4420" y="151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80" name="Line 43"/>
              <p:cNvSpPr>
                <a:spLocks noChangeShapeType="1"/>
              </p:cNvSpPr>
              <p:nvPr/>
            </p:nvSpPr>
            <p:spPr bwMode="auto">
              <a:xfrm>
                <a:off x="3268" y="180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81" name="Line 44"/>
              <p:cNvSpPr>
                <a:spLocks noChangeShapeType="1"/>
              </p:cNvSpPr>
              <p:nvPr/>
            </p:nvSpPr>
            <p:spPr bwMode="auto">
              <a:xfrm flipH="1">
                <a:off x="3268" y="180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82" name="Line 45"/>
              <p:cNvSpPr>
                <a:spLocks noChangeShapeType="1"/>
              </p:cNvSpPr>
              <p:nvPr/>
            </p:nvSpPr>
            <p:spPr bwMode="auto">
              <a:xfrm>
                <a:off x="3556" y="180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83" name="Line 46"/>
              <p:cNvSpPr>
                <a:spLocks noChangeShapeType="1"/>
              </p:cNvSpPr>
              <p:nvPr/>
            </p:nvSpPr>
            <p:spPr bwMode="auto">
              <a:xfrm flipH="1">
                <a:off x="3556" y="180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84" name="Line 47"/>
              <p:cNvSpPr>
                <a:spLocks noChangeShapeType="1"/>
              </p:cNvSpPr>
              <p:nvPr/>
            </p:nvSpPr>
            <p:spPr bwMode="auto">
              <a:xfrm>
                <a:off x="3844" y="180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85" name="Line 48"/>
              <p:cNvSpPr>
                <a:spLocks noChangeShapeType="1"/>
              </p:cNvSpPr>
              <p:nvPr/>
            </p:nvSpPr>
            <p:spPr bwMode="auto">
              <a:xfrm flipH="1">
                <a:off x="3844" y="180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86" name="Line 49"/>
              <p:cNvSpPr>
                <a:spLocks noChangeShapeType="1"/>
              </p:cNvSpPr>
              <p:nvPr/>
            </p:nvSpPr>
            <p:spPr bwMode="auto">
              <a:xfrm>
                <a:off x="4132" y="180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87" name="Line 50"/>
              <p:cNvSpPr>
                <a:spLocks noChangeShapeType="1"/>
              </p:cNvSpPr>
              <p:nvPr/>
            </p:nvSpPr>
            <p:spPr bwMode="auto">
              <a:xfrm flipH="1">
                <a:off x="4132" y="180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88" name="Line 51"/>
              <p:cNvSpPr>
                <a:spLocks noChangeShapeType="1"/>
              </p:cNvSpPr>
              <p:nvPr/>
            </p:nvSpPr>
            <p:spPr bwMode="auto">
              <a:xfrm>
                <a:off x="4420" y="180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89" name="Line 52"/>
              <p:cNvSpPr>
                <a:spLocks noChangeShapeType="1"/>
              </p:cNvSpPr>
              <p:nvPr/>
            </p:nvSpPr>
            <p:spPr bwMode="auto">
              <a:xfrm flipH="1">
                <a:off x="4420" y="180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90" name="Line 53"/>
              <p:cNvSpPr>
                <a:spLocks noChangeShapeType="1"/>
              </p:cNvSpPr>
              <p:nvPr/>
            </p:nvSpPr>
            <p:spPr bwMode="auto">
              <a:xfrm>
                <a:off x="3268" y="209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91" name="Line 54"/>
              <p:cNvSpPr>
                <a:spLocks noChangeShapeType="1"/>
              </p:cNvSpPr>
              <p:nvPr/>
            </p:nvSpPr>
            <p:spPr bwMode="auto">
              <a:xfrm flipH="1">
                <a:off x="3268" y="209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92" name="Line 55"/>
              <p:cNvSpPr>
                <a:spLocks noChangeShapeType="1"/>
              </p:cNvSpPr>
              <p:nvPr/>
            </p:nvSpPr>
            <p:spPr bwMode="auto">
              <a:xfrm>
                <a:off x="3556" y="209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93" name="Line 56"/>
              <p:cNvSpPr>
                <a:spLocks noChangeShapeType="1"/>
              </p:cNvSpPr>
              <p:nvPr/>
            </p:nvSpPr>
            <p:spPr bwMode="auto">
              <a:xfrm flipH="1">
                <a:off x="3556" y="209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94" name="Line 57"/>
              <p:cNvSpPr>
                <a:spLocks noChangeShapeType="1"/>
              </p:cNvSpPr>
              <p:nvPr/>
            </p:nvSpPr>
            <p:spPr bwMode="auto">
              <a:xfrm>
                <a:off x="3844" y="209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95" name="Line 58"/>
              <p:cNvSpPr>
                <a:spLocks noChangeShapeType="1"/>
              </p:cNvSpPr>
              <p:nvPr/>
            </p:nvSpPr>
            <p:spPr bwMode="auto">
              <a:xfrm flipH="1">
                <a:off x="3844" y="209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96" name="Line 59"/>
              <p:cNvSpPr>
                <a:spLocks noChangeShapeType="1"/>
              </p:cNvSpPr>
              <p:nvPr/>
            </p:nvSpPr>
            <p:spPr bwMode="auto">
              <a:xfrm>
                <a:off x="4132" y="209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97" name="Line 60"/>
              <p:cNvSpPr>
                <a:spLocks noChangeShapeType="1"/>
              </p:cNvSpPr>
              <p:nvPr/>
            </p:nvSpPr>
            <p:spPr bwMode="auto">
              <a:xfrm flipH="1">
                <a:off x="4132" y="209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98" name="Line 61"/>
              <p:cNvSpPr>
                <a:spLocks noChangeShapeType="1"/>
              </p:cNvSpPr>
              <p:nvPr/>
            </p:nvSpPr>
            <p:spPr bwMode="auto">
              <a:xfrm>
                <a:off x="4420" y="209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499" name="Line 62"/>
              <p:cNvSpPr>
                <a:spLocks noChangeShapeType="1"/>
              </p:cNvSpPr>
              <p:nvPr/>
            </p:nvSpPr>
            <p:spPr bwMode="auto">
              <a:xfrm flipH="1">
                <a:off x="4420" y="209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500" name="Line 63"/>
              <p:cNvSpPr>
                <a:spLocks noChangeShapeType="1"/>
              </p:cNvSpPr>
              <p:nvPr/>
            </p:nvSpPr>
            <p:spPr bwMode="auto">
              <a:xfrm>
                <a:off x="3317" y="1381"/>
                <a:ext cx="1202" cy="0"/>
              </a:xfrm>
              <a:prstGeom prst="line">
                <a:avLst/>
              </a:prstGeom>
              <a:noFill/>
              <a:ln w="63500">
                <a:solidFill>
                  <a:srgbClr val="663300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501" name="Line 64"/>
              <p:cNvSpPr>
                <a:spLocks noChangeShapeType="1"/>
              </p:cNvSpPr>
              <p:nvPr/>
            </p:nvSpPr>
            <p:spPr bwMode="auto">
              <a:xfrm>
                <a:off x="3317" y="2066"/>
                <a:ext cx="1189" cy="0"/>
              </a:xfrm>
              <a:prstGeom prst="line">
                <a:avLst/>
              </a:prstGeom>
              <a:noFill/>
              <a:ln w="63500">
                <a:solidFill>
                  <a:srgbClr val="663300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502" name="Freeform 65"/>
              <p:cNvSpPr/>
              <p:nvPr/>
            </p:nvSpPr>
            <p:spPr bwMode="auto">
              <a:xfrm>
                <a:off x="3317" y="1373"/>
                <a:ext cx="1" cy="717"/>
              </a:xfrm>
              <a:custGeom>
                <a:avLst/>
                <a:gdLst>
                  <a:gd name="T0" fmla="*/ 0 w 1"/>
                  <a:gd name="T1" fmla="*/ 0 h 244"/>
                  <a:gd name="T2" fmla="*/ 1 w 1"/>
                  <a:gd name="T3" fmla="*/ 717 h 24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44">
                    <a:moveTo>
                      <a:pt x="0" y="0"/>
                    </a:moveTo>
                    <a:lnTo>
                      <a:pt x="1" y="244"/>
                    </a:lnTo>
                  </a:path>
                </a:pathLst>
              </a:custGeom>
              <a:noFill/>
              <a:ln w="63500">
                <a:solidFill>
                  <a:srgbClr val="663300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6503" name="Text Box 66"/>
              <p:cNvSpPr txBox="1">
                <a:spLocks noChangeArrowheads="1"/>
              </p:cNvSpPr>
              <p:nvPr/>
            </p:nvSpPr>
            <p:spPr bwMode="auto">
              <a:xfrm>
                <a:off x="4349" y="1049"/>
                <a:ext cx="253" cy="32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L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6504" name="Line 67"/>
              <p:cNvSpPr>
                <a:spLocks noChangeShapeType="1"/>
              </p:cNvSpPr>
              <p:nvPr/>
            </p:nvSpPr>
            <p:spPr bwMode="auto">
              <a:xfrm>
                <a:off x="4464" y="1753"/>
                <a:ext cx="457" cy="0"/>
              </a:xfrm>
              <a:prstGeom prst="line">
                <a:avLst/>
              </a:prstGeom>
              <a:noFill/>
              <a:ln w="44450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146505" name="Object 68"/>
              <p:cNvGraphicFramePr>
                <a:graphicFrameLocks noChangeAspect="1"/>
              </p:cNvGraphicFramePr>
              <p:nvPr/>
            </p:nvGraphicFramePr>
            <p:xfrm>
              <a:off x="4570" y="1485"/>
              <a:ext cx="144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11" name="Equation" r:id="rId1" imgW="279400" imgH="419100" progId="Equation.DSMT4">
                      <p:embed/>
                    </p:oleObj>
                  </mc:Choice>
                  <mc:Fallback>
                    <p:oleObj name="Equation" r:id="rId1" imgW="279400" imgH="419100" progId="Equation.DSMT4">
                      <p:embed/>
                      <p:pic>
                        <p:nvPicPr>
                          <p:cNvPr id="0" name="图片 136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0" y="1485"/>
                            <a:ext cx="144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506" name="Rectangle 69"/>
              <p:cNvSpPr>
                <a:spLocks noChangeArrowheads="1"/>
              </p:cNvSpPr>
              <p:nvPr/>
            </p:nvSpPr>
            <p:spPr bwMode="auto">
              <a:xfrm>
                <a:off x="4319" y="1205"/>
                <a:ext cx="64" cy="989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rgbClr val="00660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46507" name="Object 72"/>
              <p:cNvGraphicFramePr>
                <a:graphicFrameLocks noChangeAspect="1"/>
              </p:cNvGraphicFramePr>
              <p:nvPr/>
            </p:nvGraphicFramePr>
            <p:xfrm>
              <a:off x="3266" y="1111"/>
              <a:ext cx="18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12" name="Equation" r:id="rId3" imgW="368300" imgH="495300" progId="Equation.DSMT4">
                      <p:embed/>
                    </p:oleObj>
                  </mc:Choice>
                  <mc:Fallback>
                    <p:oleObj name="Equation" r:id="rId3" imgW="368300" imgH="495300" progId="Equation.DSMT4">
                      <p:embed/>
                      <p:pic>
                        <p:nvPicPr>
                          <p:cNvPr id="0" name="图片 136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6" y="1111"/>
                            <a:ext cx="184" cy="248"/>
                          </a:xfrm>
                          <a:prstGeom prst="rect">
                            <a:avLst/>
                          </a:prstGeom>
                          <a:solidFill>
                            <a:srgbClr val="EAEAEA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51736" name="Rectangle 56"/>
          <p:cNvSpPr>
            <a:spLocks noChangeArrowheads="1"/>
          </p:cNvSpPr>
          <p:nvPr/>
        </p:nvSpPr>
        <p:spPr bwMode="auto">
          <a:xfrm>
            <a:off x="719907" y="1771650"/>
            <a:ext cx="3348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L</a:t>
            </a:r>
            <a:r>
              <a:rPr lang="zh-CN" altLang="en-US" sz="2800" b="1">
                <a:solidFill>
                  <a:srgbClr val="000000"/>
                </a:solidFill>
              </a:rPr>
              <a:t>内自由电子受到</a:t>
            </a:r>
            <a:endParaRPr lang="zh-CN" altLang="en-US" sz="2800" b="1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磁场力作用：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081350" name="Object 6"/>
          <p:cNvGraphicFramePr>
            <a:graphicFrameLocks noChangeAspect="1"/>
          </p:cNvGraphicFramePr>
          <p:nvPr/>
        </p:nvGraphicFramePr>
        <p:xfrm>
          <a:off x="1403350" y="3032125"/>
          <a:ext cx="22209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3" name="Equation" r:id="rId5" imgW="2233930" imgH="495300" progId="Equation.DSMT4">
                  <p:embed/>
                </p:oleObj>
              </mc:Choice>
              <mc:Fallback>
                <p:oleObj name="Equation" r:id="rId5" imgW="2233930" imgH="495300" progId="Equation.DSMT4">
                  <p:embed/>
                  <p:pic>
                    <p:nvPicPr>
                      <p:cNvPr id="0" name="图片 13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32125"/>
                        <a:ext cx="22209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51" name="Text Box 7"/>
          <p:cNvSpPr txBox="1">
            <a:spLocks noChangeArrowheads="1"/>
          </p:cNvSpPr>
          <p:nvPr/>
        </p:nvSpPr>
        <p:spPr bwMode="auto">
          <a:xfrm>
            <a:off x="683568" y="4081463"/>
            <a:ext cx="3408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定义非静电场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081352" name="Object 8"/>
          <p:cNvGraphicFramePr>
            <a:graphicFrameLocks noChangeAspect="1"/>
          </p:cNvGraphicFramePr>
          <p:nvPr/>
        </p:nvGraphicFramePr>
        <p:xfrm>
          <a:off x="3095625" y="3829050"/>
          <a:ext cx="1352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4" name="Equation" r:id="rId7" imgW="596900" imgH="419100" progId="Equation.DSMT4">
                  <p:embed/>
                </p:oleObj>
              </mc:Choice>
              <mc:Fallback>
                <p:oleObj name="Equation" r:id="rId7" imgW="596900" imgH="419100" progId="Equation.DSMT4">
                  <p:embed/>
                  <p:pic>
                    <p:nvPicPr>
                      <p:cNvPr id="0" name="图片 13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829050"/>
                        <a:ext cx="13525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1353" name="Object 9"/>
          <p:cNvGraphicFramePr>
            <a:graphicFrameLocks noChangeAspect="1"/>
          </p:cNvGraphicFramePr>
          <p:nvPr/>
        </p:nvGraphicFramePr>
        <p:xfrm>
          <a:off x="4519613" y="4120183"/>
          <a:ext cx="10080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5" name="Equation" r:id="rId9" imgW="1066165" imgH="406400" progId="Equation.DSMT4">
                  <p:embed/>
                </p:oleObj>
              </mc:Choice>
              <mc:Fallback>
                <p:oleObj name="Equation" r:id="rId9" imgW="1066165" imgH="406400" progId="Equation.DSMT4">
                  <p:embed/>
                  <p:pic>
                    <p:nvPicPr>
                      <p:cNvPr id="0" name="图片 13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4120183"/>
                        <a:ext cx="10080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1354" name="Object 10"/>
          <p:cNvGraphicFramePr>
            <a:graphicFrameLocks noChangeAspect="1"/>
          </p:cNvGraphicFramePr>
          <p:nvPr/>
        </p:nvGraphicFramePr>
        <p:xfrm>
          <a:off x="5902151" y="3861048"/>
          <a:ext cx="2054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6" name="Equation" r:id="rId11" imgW="2095500" imgH="482600" progId="Equation.DSMT4">
                  <p:embed/>
                </p:oleObj>
              </mc:Choice>
              <mc:Fallback>
                <p:oleObj name="Equation" r:id="rId11" imgW="2095500" imgH="482600" progId="Equation.DSMT4">
                  <p:embed/>
                  <p:pic>
                    <p:nvPicPr>
                      <p:cNvPr id="0" name="图片 13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151" y="3861048"/>
                        <a:ext cx="20542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55" name="Text Box 11"/>
          <p:cNvSpPr txBox="1">
            <a:spLocks noChangeArrowheads="1"/>
          </p:cNvSpPr>
          <p:nvPr/>
        </p:nvSpPr>
        <p:spPr bwMode="auto">
          <a:xfrm>
            <a:off x="5794722" y="4494063"/>
            <a:ext cx="122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方向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81356" name="Object 12"/>
          <p:cNvGraphicFramePr>
            <a:graphicFrameLocks noChangeAspect="1"/>
          </p:cNvGraphicFramePr>
          <p:nvPr/>
        </p:nvGraphicFramePr>
        <p:xfrm>
          <a:off x="6735812" y="4523655"/>
          <a:ext cx="7889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" name="Equation" r:id="rId13" imgW="774065" imgH="406400" progId="Equation.DSMT4">
                  <p:embed/>
                </p:oleObj>
              </mc:Choice>
              <mc:Fallback>
                <p:oleObj name="Equation" r:id="rId13" imgW="774065" imgH="406400" progId="Equation.DSMT4">
                  <p:embed/>
                  <p:pic>
                    <p:nvPicPr>
                      <p:cNvPr id="0" name="图片 13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812" y="4523655"/>
                        <a:ext cx="7889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57" name="Text Box 13"/>
          <p:cNvSpPr txBox="1">
            <a:spLocks noChangeArrowheads="1"/>
          </p:cNvSpPr>
          <p:nvPr/>
        </p:nvSpPr>
        <p:spPr bwMode="auto">
          <a:xfrm>
            <a:off x="683568" y="4638079"/>
            <a:ext cx="378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动生电动势定义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081358" name="Object 14"/>
          <p:cNvGraphicFramePr>
            <a:graphicFrameLocks noChangeAspect="1"/>
          </p:cNvGraphicFramePr>
          <p:nvPr/>
        </p:nvGraphicFramePr>
        <p:xfrm>
          <a:off x="2484438" y="5212928"/>
          <a:ext cx="1812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8" name="Equation" r:id="rId15" imgW="1955800" imgH="571500" progId="Equation.DSMT4">
                  <p:embed/>
                </p:oleObj>
              </mc:Choice>
              <mc:Fallback>
                <p:oleObj name="Equation" r:id="rId15" imgW="1955800" imgH="571500" progId="Equation.DSMT4">
                  <p:embed/>
                  <p:pic>
                    <p:nvPicPr>
                      <p:cNvPr id="0" name="图片 13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12928"/>
                        <a:ext cx="18129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1359" name="Object 15"/>
          <p:cNvGraphicFramePr>
            <a:graphicFrameLocks noChangeAspect="1"/>
          </p:cNvGraphicFramePr>
          <p:nvPr/>
        </p:nvGraphicFramePr>
        <p:xfrm>
          <a:off x="4427984" y="5234358"/>
          <a:ext cx="1885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" name="Equation" r:id="rId17" imgW="2146300" imgH="571500" progId="Equation.DSMT4">
                  <p:embed/>
                </p:oleObj>
              </mc:Choice>
              <mc:Fallback>
                <p:oleObj name="Equation" r:id="rId17" imgW="2146300" imgH="571500" progId="Equation.DSMT4">
                  <p:embed/>
                  <p:pic>
                    <p:nvPicPr>
                      <p:cNvPr id="0" name="图片 13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234358"/>
                        <a:ext cx="18859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62" name="AutoShape 18"/>
          <p:cNvSpPr/>
          <p:nvPr/>
        </p:nvSpPr>
        <p:spPr bwMode="auto">
          <a:xfrm>
            <a:off x="5580112" y="4004543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 b="1">
              <a:solidFill>
                <a:srgbClr val="CC0000"/>
              </a:solidFill>
            </a:endParaRPr>
          </a:p>
        </p:txBody>
      </p:sp>
      <p:sp>
        <p:nvSpPr>
          <p:cNvPr id="1351748" name="Text Box 68"/>
          <p:cNvSpPr txBox="1">
            <a:spLocks noChangeArrowheads="1"/>
          </p:cNvSpPr>
          <p:nvPr/>
        </p:nvSpPr>
        <p:spPr bwMode="auto">
          <a:xfrm>
            <a:off x="6634163" y="133985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+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351749" name="Text Box 69"/>
          <p:cNvSpPr txBox="1">
            <a:spLocks noChangeArrowheads="1"/>
          </p:cNvSpPr>
          <p:nvPr/>
        </p:nvSpPr>
        <p:spPr bwMode="auto">
          <a:xfrm>
            <a:off x="6777038" y="3213100"/>
            <a:ext cx="466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-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46452" name="Oval 70"/>
          <p:cNvSpPr>
            <a:spLocks noChangeArrowheads="1"/>
          </p:cNvSpPr>
          <p:nvPr/>
        </p:nvSpPr>
        <p:spPr bwMode="auto">
          <a:xfrm>
            <a:off x="6659563" y="1411288"/>
            <a:ext cx="647700" cy="219551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351751" name="Object 70"/>
          <p:cNvGraphicFramePr>
            <a:graphicFrameLocks noChangeAspect="1"/>
          </p:cNvGraphicFramePr>
          <p:nvPr/>
        </p:nvGraphicFramePr>
        <p:xfrm>
          <a:off x="6372225" y="2384425"/>
          <a:ext cx="2746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" name="Equation" r:id="rId19" imgW="279400" imgH="292100" progId="Equation.DSMT4">
                  <p:embed/>
                </p:oleObj>
              </mc:Choice>
              <mc:Fallback>
                <p:oleObj name="Equation" r:id="rId19" imgW="279400" imgH="292100" progId="Equation.DSMT4">
                  <p:embed/>
                  <p:pic>
                    <p:nvPicPr>
                      <p:cNvPr id="0" name="图片 136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384425"/>
                        <a:ext cx="2746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52" name="Freeform 71"/>
          <p:cNvSpPr/>
          <p:nvPr/>
        </p:nvSpPr>
        <p:spPr bwMode="auto">
          <a:xfrm>
            <a:off x="6767513" y="2168525"/>
            <a:ext cx="1587" cy="736600"/>
          </a:xfrm>
          <a:custGeom>
            <a:avLst/>
            <a:gdLst>
              <a:gd name="T0" fmla="*/ 0 w 6"/>
              <a:gd name="T1" fmla="*/ 1435395661 h 378"/>
              <a:gd name="T2" fmla="*/ 419762 w 6"/>
              <a:gd name="T3" fmla="*/ 0 h 378"/>
              <a:gd name="T4" fmla="*/ 0 60000 65536"/>
              <a:gd name="T5" fmla="*/ 0 60000 65536"/>
              <a:gd name="T6" fmla="*/ 0 w 6"/>
              <a:gd name="T7" fmla="*/ 0 h 378"/>
              <a:gd name="T8" fmla="*/ 6 w 6"/>
              <a:gd name="T9" fmla="*/ 378 h 3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378">
                <a:moveTo>
                  <a:pt x="0" y="378"/>
                </a:moveTo>
                <a:lnTo>
                  <a:pt x="6" y="0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51753" name="Line 73"/>
          <p:cNvSpPr>
            <a:spLocks noChangeShapeType="1"/>
          </p:cNvSpPr>
          <p:nvPr/>
        </p:nvSpPr>
        <p:spPr bwMode="auto">
          <a:xfrm>
            <a:off x="7056438" y="2600325"/>
            <a:ext cx="0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351754" name="Object 74"/>
          <p:cNvGraphicFramePr>
            <a:graphicFrameLocks noChangeAspect="1"/>
          </p:cNvGraphicFramePr>
          <p:nvPr/>
        </p:nvGraphicFramePr>
        <p:xfrm>
          <a:off x="7092950" y="2635250"/>
          <a:ext cx="5857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" name="公式" r:id="rId21" imgW="279400" imgH="330200" progId="Equation.3">
                  <p:embed/>
                </p:oleObj>
              </mc:Choice>
              <mc:Fallback>
                <p:oleObj name="公式" r:id="rId21" imgW="279400" imgH="330200" progId="Equation.3">
                  <p:embed/>
                  <p:pic>
                    <p:nvPicPr>
                      <p:cNvPr id="0" name="图片 136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635250"/>
                        <a:ext cx="585788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55" name="Text Box 75"/>
          <p:cNvSpPr txBox="1">
            <a:spLocks noChangeArrowheads="1"/>
          </p:cNvSpPr>
          <p:nvPr/>
        </p:nvSpPr>
        <p:spPr bwMode="auto">
          <a:xfrm>
            <a:off x="2376488" y="5862215"/>
            <a:ext cx="4176712" cy="5191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800" b="1" baseline="-2500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动</a:t>
            </a:r>
            <a:r>
              <a:rPr lang="zh-CN" altLang="en-US" sz="2800" b="1">
                <a:solidFill>
                  <a:srgbClr val="FFFFFF"/>
                </a:solidFill>
              </a:rPr>
              <a:t>是由洛仑兹力引起的！</a:t>
            </a:r>
            <a:endParaRPr lang="zh-CN" altLang="en-US"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08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08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1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1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5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5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08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5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75"/>
                                        <p:tgtEl>
                                          <p:spTgt spid="108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81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81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8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1000"/>
                                        <p:tgtEl>
                                          <p:spTgt spid="108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08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8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8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08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08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81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1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1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81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5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63" grpId="0" autoUpdateAnimBg="0"/>
      <p:bldP spid="1081347" grpId="0" autoUpdateAnimBg="0"/>
      <p:bldP spid="1081360" grpId="0" autoUpdateAnimBg="0"/>
      <p:bldP spid="1351736" grpId="0"/>
      <p:bldP spid="1081351" grpId="0" autoUpdateAnimBg="0"/>
      <p:bldP spid="1081355" grpId="0"/>
      <p:bldP spid="1081357" grpId="0" autoUpdateAnimBg="0"/>
      <p:bldP spid="1081362" grpId="0" animBg="1"/>
      <p:bldP spid="1351748" grpId="0"/>
      <p:bldP spid="1351749" grpId="0"/>
      <p:bldP spid="1351752" grpId="0" animBg="1"/>
      <p:bldP spid="1351753" grpId="0" animBg="1"/>
      <p:bldP spid="135175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Text Box 2"/>
          <p:cNvSpPr txBox="1">
            <a:spLocks noChangeArrowheads="1"/>
          </p:cNvSpPr>
          <p:nvPr/>
        </p:nvSpPr>
        <p:spPr bwMode="auto">
          <a:xfrm>
            <a:off x="719138" y="404664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动生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电动势的非静电场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:</a:t>
            </a:r>
            <a:endParaRPr lang="en-US" altLang="zh-CN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86467" name="Text Box 3"/>
          <p:cNvSpPr txBox="1">
            <a:spLocks noChangeArrowheads="1"/>
          </p:cNvSpPr>
          <p:nvPr/>
        </p:nvSpPr>
        <p:spPr bwMode="auto">
          <a:xfrm>
            <a:off x="774700" y="1893888"/>
            <a:ext cx="233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但是</a:t>
            </a:r>
            <a:endParaRPr lang="zh-CN" altLang="en-US" sz="2800" baseline="-25000">
              <a:solidFill>
                <a:srgbClr val="000000"/>
              </a:solidFill>
            </a:endParaRPr>
          </a:p>
        </p:txBody>
      </p:sp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4984750" y="1520825"/>
            <a:ext cx="228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矛盾</a:t>
            </a:r>
            <a:r>
              <a:rPr lang="zh-CN" altLang="en-US" sz="2800" b="1">
                <a:solidFill>
                  <a:srgbClr val="000000"/>
                </a:solidFill>
              </a:rPr>
              <a:t>？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86470" name="AutoShape 6"/>
          <p:cNvSpPr/>
          <p:nvPr/>
        </p:nvSpPr>
        <p:spPr bwMode="auto">
          <a:xfrm>
            <a:off x="4608513" y="1339850"/>
            <a:ext cx="280987" cy="1014413"/>
          </a:xfrm>
          <a:prstGeom prst="rightBrace">
            <a:avLst>
              <a:gd name="adj1" fmla="val 30085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086471" name="Object 7"/>
          <p:cNvGraphicFramePr>
            <a:graphicFrameLocks noChangeAspect="1"/>
          </p:cNvGraphicFramePr>
          <p:nvPr/>
        </p:nvGraphicFramePr>
        <p:xfrm>
          <a:off x="6372225" y="495300"/>
          <a:ext cx="1812925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剪辑" r:id="rId1" imgW="3848100" imgH="5478780" progId="MS_ClipArt_Gallery.2">
                  <p:embed/>
                </p:oleObj>
              </mc:Choice>
              <mc:Fallback>
                <p:oleObj name="剪辑" r:id="rId1" imgW="3848100" imgH="5478780" progId="MS_ClipArt_Gallery.2">
                  <p:embed/>
                  <p:pic>
                    <p:nvPicPr>
                      <p:cNvPr id="0" name="图片 14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95300"/>
                        <a:ext cx="1812925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473" name="Object 9"/>
          <p:cNvGraphicFramePr>
            <a:graphicFrameLocks noChangeAspect="1"/>
          </p:cNvGraphicFramePr>
          <p:nvPr/>
        </p:nvGraphicFramePr>
        <p:xfrm>
          <a:off x="1744663" y="963613"/>
          <a:ext cx="13589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Equation" r:id="rId3" imgW="1307465" imgH="862965" progId="Equation.DSMT4">
                  <p:embed/>
                </p:oleObj>
              </mc:Choice>
              <mc:Fallback>
                <p:oleObj name="Equation" r:id="rId3" imgW="1307465" imgH="862965" progId="Equation.DSMT4">
                  <p:embed/>
                  <p:pic>
                    <p:nvPicPr>
                      <p:cNvPr id="0" name="图片 14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963613"/>
                        <a:ext cx="13589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474" name="Object 10"/>
          <p:cNvGraphicFramePr>
            <a:graphicFrameLocks noChangeAspect="1"/>
          </p:cNvGraphicFramePr>
          <p:nvPr/>
        </p:nvGraphicFramePr>
        <p:xfrm>
          <a:off x="3295650" y="1214438"/>
          <a:ext cx="1152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5" imgW="1066165" imgH="406400" progId="Equation.DSMT4">
                  <p:embed/>
                </p:oleObj>
              </mc:Choice>
              <mc:Fallback>
                <p:oleObj name="Equation" r:id="rId5" imgW="1066165" imgH="406400" progId="Equation.DSMT4">
                  <p:embed/>
                  <p:pic>
                    <p:nvPicPr>
                      <p:cNvPr id="0" name="图片 14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1214438"/>
                        <a:ext cx="11525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476" name="Object 12"/>
          <p:cNvGraphicFramePr>
            <a:graphicFrameLocks noChangeAspect="1"/>
          </p:cNvGraphicFramePr>
          <p:nvPr/>
        </p:nvGraphicFramePr>
        <p:xfrm>
          <a:off x="1744663" y="1893888"/>
          <a:ext cx="26638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公式" r:id="rId7" imgW="2032000" imgH="444500" progId="Equation.3">
                  <p:embed/>
                </p:oleObj>
              </mc:Choice>
              <mc:Fallback>
                <p:oleObj name="公式" r:id="rId7" imgW="2032000" imgH="444500" progId="Equation.3">
                  <p:embed/>
                  <p:pic>
                    <p:nvPicPr>
                      <p:cNvPr id="0" name="图片 14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1893888"/>
                        <a:ext cx="26638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 bwMode="auto">
          <a:xfrm>
            <a:off x="2303463" y="2528888"/>
            <a:ext cx="3862387" cy="519112"/>
            <a:chOff x="2030" y="1752"/>
            <a:chExt cx="2433" cy="327"/>
          </a:xfrm>
        </p:grpSpPr>
        <p:sp>
          <p:nvSpPr>
            <p:cNvPr id="147535" name="Text Box 14"/>
            <p:cNvSpPr txBox="1">
              <a:spLocks noChangeArrowheads="1"/>
            </p:cNvSpPr>
            <p:nvPr/>
          </p:nvSpPr>
          <p:spPr bwMode="auto">
            <a:xfrm>
              <a:off x="2030" y="1752"/>
              <a:ext cx="24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sym typeface="Symbol" panose="05050102010706020507" pitchFamily="18" charset="2"/>
                </a:rPr>
                <a:t> 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f</a:t>
              </a:r>
              <a:r>
                <a:rPr lang="zh-CN" altLang="en-US" sz="2800" b="1" baseline="-25000">
                  <a:solidFill>
                    <a:srgbClr val="FF0000"/>
                  </a:solidFill>
                </a:rPr>
                <a:t>洛</a:t>
              </a:r>
              <a:r>
                <a:rPr lang="zh-CN" altLang="en-US" sz="2800" b="1">
                  <a:solidFill>
                    <a:srgbClr val="FF0000"/>
                  </a:solidFill>
                </a:rPr>
                <a:t>不做功</a:t>
              </a:r>
              <a:r>
                <a:rPr lang="en-US" altLang="zh-CN" sz="2800" b="1">
                  <a:solidFill>
                    <a:srgbClr val="FF0000"/>
                  </a:solidFill>
                </a:rPr>
                <a:t>!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147536" name="Line 15"/>
            <p:cNvSpPr>
              <a:spLocks noChangeShapeType="1"/>
            </p:cNvSpPr>
            <p:nvPr/>
          </p:nvSpPr>
          <p:spPr bwMode="auto">
            <a:xfrm>
              <a:off x="2385" y="1806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86480" name="Text Box 16"/>
          <p:cNvSpPr txBox="1">
            <a:spLocks noChangeArrowheads="1"/>
          </p:cNvSpPr>
          <p:nvPr/>
        </p:nvSpPr>
        <p:spPr bwMode="auto">
          <a:xfrm>
            <a:off x="817563" y="3392488"/>
            <a:ext cx="782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运动导体内的电子同时参与两个方向的运动：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960438" y="4005263"/>
            <a:ext cx="4081462" cy="519112"/>
            <a:chOff x="912" y="1584"/>
            <a:chExt cx="2186" cy="327"/>
          </a:xfrm>
        </p:grpSpPr>
        <p:graphicFrame>
          <p:nvGraphicFramePr>
            <p:cNvPr id="147533" name="Object 18"/>
            <p:cNvGraphicFramePr>
              <a:graphicFrameLocks noChangeAspect="1"/>
            </p:cNvGraphicFramePr>
            <p:nvPr/>
          </p:nvGraphicFramePr>
          <p:xfrm>
            <a:off x="912" y="1632"/>
            <a:ext cx="18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6" name="Equation" r:id="rId9" imgW="127000" imgH="177165" progId="Equation.DSMT4">
                    <p:embed/>
                  </p:oleObj>
                </mc:Choice>
                <mc:Fallback>
                  <p:oleObj name="Equation" r:id="rId9" imgW="127000" imgH="177165" progId="Equation.DSMT4">
                    <p:embed/>
                    <p:pic>
                      <p:nvPicPr>
                        <p:cNvPr id="0" name="图片 14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632"/>
                          <a:ext cx="18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534" name="Text Box 19"/>
            <p:cNvSpPr txBox="1">
              <a:spLocks noChangeArrowheads="1"/>
            </p:cNvSpPr>
            <p:nvPr/>
          </p:nvSpPr>
          <p:spPr bwMode="auto">
            <a:xfrm>
              <a:off x="1056" y="1584"/>
              <a:ext cx="20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方向</a:t>
              </a:r>
              <a:r>
                <a:rPr lang="en-US" altLang="zh-CN" sz="2800" b="1">
                  <a:solidFill>
                    <a:srgbClr val="000000"/>
                  </a:solidFill>
                </a:rPr>
                <a:t>, </a:t>
              </a:r>
              <a:r>
                <a:rPr lang="zh-CN" altLang="en-US" sz="2800" b="1">
                  <a:solidFill>
                    <a:srgbClr val="000000"/>
                  </a:solidFill>
                </a:rPr>
                <a:t>随导体运动；</a:t>
              </a:r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960438" y="4581525"/>
            <a:ext cx="5562600" cy="519113"/>
            <a:chOff x="48" y="1920"/>
            <a:chExt cx="3504" cy="327"/>
          </a:xfrm>
        </p:grpSpPr>
        <p:graphicFrame>
          <p:nvGraphicFramePr>
            <p:cNvPr id="147531" name="Object 21"/>
            <p:cNvGraphicFramePr>
              <a:graphicFrameLocks noChangeAspect="1"/>
            </p:cNvGraphicFramePr>
            <p:nvPr/>
          </p:nvGraphicFramePr>
          <p:xfrm>
            <a:off x="48" y="1968"/>
            <a:ext cx="21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7" name="Equation" r:id="rId11" imgW="139700" imgH="177800" progId="Equation.DSMT4">
                    <p:embed/>
                  </p:oleObj>
                </mc:Choice>
                <mc:Fallback>
                  <p:oleObj name="Equation" r:id="rId11" imgW="139700" imgH="177800" progId="Equation.DSMT4">
                    <p:embed/>
                    <p:pic>
                      <p:nvPicPr>
                        <p:cNvPr id="0" name="图片 14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968"/>
                          <a:ext cx="21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532" name="Text Box 22"/>
            <p:cNvSpPr txBox="1">
              <a:spLocks noChangeArrowheads="1"/>
            </p:cNvSpPr>
            <p:nvPr/>
          </p:nvSpPr>
          <p:spPr bwMode="auto">
            <a:xfrm>
              <a:off x="144" y="1920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</a:rPr>
                <a:t>方向</a:t>
              </a:r>
              <a:r>
                <a:rPr lang="en-US" altLang="zh-CN" sz="2800" b="1">
                  <a:solidFill>
                    <a:srgbClr val="000000"/>
                  </a:solidFill>
                </a:rPr>
                <a:t>, </a:t>
              </a:r>
              <a:r>
                <a:rPr lang="zh-CN" altLang="en-US" sz="2800" b="1">
                  <a:solidFill>
                    <a:srgbClr val="000000"/>
                  </a:solidFill>
                </a:rPr>
                <a:t>电子漂移形成电流。</a:t>
              </a:r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sp>
        <p:nvSpPr>
          <p:cNvPr id="1086487" name="Text Box 23"/>
          <p:cNvSpPr txBox="1">
            <a:spLocks noChangeArrowheads="1"/>
          </p:cNvSpPr>
          <p:nvPr/>
        </p:nvSpPr>
        <p:spPr bwMode="auto">
          <a:xfrm>
            <a:off x="852488" y="5192713"/>
            <a:ext cx="326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总洛仑兹力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086488" name="Object 24"/>
          <p:cNvGraphicFramePr>
            <a:graphicFrameLocks noChangeAspect="1"/>
          </p:cNvGraphicFramePr>
          <p:nvPr/>
        </p:nvGraphicFramePr>
        <p:xfrm>
          <a:off x="2903538" y="5213350"/>
          <a:ext cx="17414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" name="Equation" r:id="rId13" imgW="736600" imgH="241300" progId="Equation.DSMT4">
                  <p:embed/>
                </p:oleObj>
              </mc:Choice>
              <mc:Fallback>
                <p:oleObj name="Equation" r:id="rId13" imgW="736600" imgH="241300" progId="Equation.DSMT4">
                  <p:embed/>
                  <p:pic>
                    <p:nvPicPr>
                      <p:cNvPr id="0" name="图片 14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5213350"/>
                        <a:ext cx="17414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/>
          <p:cNvGrpSpPr/>
          <p:nvPr/>
        </p:nvGrpSpPr>
        <p:grpSpPr bwMode="auto">
          <a:xfrm>
            <a:off x="5711825" y="4081463"/>
            <a:ext cx="2438400" cy="2119312"/>
            <a:chOff x="3840" y="960"/>
            <a:chExt cx="1536" cy="1335"/>
          </a:xfrm>
        </p:grpSpPr>
        <p:sp>
          <p:nvSpPr>
            <p:cNvPr id="147486" name="Line 26"/>
            <p:cNvSpPr>
              <a:spLocks noChangeShapeType="1"/>
            </p:cNvSpPr>
            <p:nvPr/>
          </p:nvSpPr>
          <p:spPr bwMode="auto">
            <a:xfrm>
              <a:off x="3840" y="105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87" name="Line 27"/>
            <p:cNvSpPr>
              <a:spLocks noChangeShapeType="1"/>
            </p:cNvSpPr>
            <p:nvPr/>
          </p:nvSpPr>
          <p:spPr bwMode="auto">
            <a:xfrm flipH="1">
              <a:off x="3840" y="105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88" name="Line 28"/>
            <p:cNvSpPr>
              <a:spLocks noChangeShapeType="1"/>
            </p:cNvSpPr>
            <p:nvPr/>
          </p:nvSpPr>
          <p:spPr bwMode="auto">
            <a:xfrm>
              <a:off x="4128" y="105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89" name="Line 29"/>
            <p:cNvSpPr>
              <a:spLocks noChangeShapeType="1"/>
            </p:cNvSpPr>
            <p:nvPr/>
          </p:nvSpPr>
          <p:spPr bwMode="auto">
            <a:xfrm flipH="1">
              <a:off x="4128" y="105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90" name="Line 30"/>
            <p:cNvSpPr>
              <a:spLocks noChangeShapeType="1"/>
            </p:cNvSpPr>
            <p:nvPr/>
          </p:nvSpPr>
          <p:spPr bwMode="auto">
            <a:xfrm>
              <a:off x="4416" y="105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91" name="Line 31"/>
            <p:cNvSpPr>
              <a:spLocks noChangeShapeType="1"/>
            </p:cNvSpPr>
            <p:nvPr/>
          </p:nvSpPr>
          <p:spPr bwMode="auto">
            <a:xfrm flipH="1">
              <a:off x="4416" y="105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92" name="Line 32"/>
            <p:cNvSpPr>
              <a:spLocks noChangeShapeType="1"/>
            </p:cNvSpPr>
            <p:nvPr/>
          </p:nvSpPr>
          <p:spPr bwMode="auto">
            <a:xfrm>
              <a:off x="4704" y="105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93" name="Line 33"/>
            <p:cNvSpPr>
              <a:spLocks noChangeShapeType="1"/>
            </p:cNvSpPr>
            <p:nvPr/>
          </p:nvSpPr>
          <p:spPr bwMode="auto">
            <a:xfrm flipH="1">
              <a:off x="4704" y="105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94" name="Line 34"/>
            <p:cNvSpPr>
              <a:spLocks noChangeShapeType="1"/>
            </p:cNvSpPr>
            <p:nvPr/>
          </p:nvSpPr>
          <p:spPr bwMode="auto">
            <a:xfrm>
              <a:off x="4992" y="105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95" name="Line 35"/>
            <p:cNvSpPr>
              <a:spLocks noChangeShapeType="1"/>
            </p:cNvSpPr>
            <p:nvPr/>
          </p:nvSpPr>
          <p:spPr bwMode="auto">
            <a:xfrm flipH="1">
              <a:off x="4992" y="105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96" name="Line 36"/>
            <p:cNvSpPr>
              <a:spLocks noChangeShapeType="1"/>
            </p:cNvSpPr>
            <p:nvPr/>
          </p:nvSpPr>
          <p:spPr bwMode="auto">
            <a:xfrm>
              <a:off x="3840" y="134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97" name="Line 37"/>
            <p:cNvSpPr>
              <a:spLocks noChangeShapeType="1"/>
            </p:cNvSpPr>
            <p:nvPr/>
          </p:nvSpPr>
          <p:spPr bwMode="auto">
            <a:xfrm flipH="1">
              <a:off x="3840" y="134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98" name="Line 38"/>
            <p:cNvSpPr>
              <a:spLocks noChangeShapeType="1"/>
            </p:cNvSpPr>
            <p:nvPr/>
          </p:nvSpPr>
          <p:spPr bwMode="auto">
            <a:xfrm>
              <a:off x="4128" y="134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499" name="Line 39"/>
            <p:cNvSpPr>
              <a:spLocks noChangeShapeType="1"/>
            </p:cNvSpPr>
            <p:nvPr/>
          </p:nvSpPr>
          <p:spPr bwMode="auto">
            <a:xfrm flipH="1">
              <a:off x="4128" y="134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00" name="Line 40"/>
            <p:cNvSpPr>
              <a:spLocks noChangeShapeType="1"/>
            </p:cNvSpPr>
            <p:nvPr/>
          </p:nvSpPr>
          <p:spPr bwMode="auto">
            <a:xfrm>
              <a:off x="4416" y="134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01" name="Line 41"/>
            <p:cNvSpPr>
              <a:spLocks noChangeShapeType="1"/>
            </p:cNvSpPr>
            <p:nvPr/>
          </p:nvSpPr>
          <p:spPr bwMode="auto">
            <a:xfrm flipH="1">
              <a:off x="4416" y="134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02" name="Line 42"/>
            <p:cNvSpPr>
              <a:spLocks noChangeShapeType="1"/>
            </p:cNvSpPr>
            <p:nvPr/>
          </p:nvSpPr>
          <p:spPr bwMode="auto">
            <a:xfrm>
              <a:off x="4704" y="134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03" name="Line 43"/>
            <p:cNvSpPr>
              <a:spLocks noChangeShapeType="1"/>
            </p:cNvSpPr>
            <p:nvPr/>
          </p:nvSpPr>
          <p:spPr bwMode="auto">
            <a:xfrm flipH="1">
              <a:off x="4704" y="134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04" name="Line 44"/>
            <p:cNvSpPr>
              <a:spLocks noChangeShapeType="1"/>
            </p:cNvSpPr>
            <p:nvPr/>
          </p:nvSpPr>
          <p:spPr bwMode="auto">
            <a:xfrm>
              <a:off x="3840" y="1632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05" name="Line 45"/>
            <p:cNvSpPr>
              <a:spLocks noChangeShapeType="1"/>
            </p:cNvSpPr>
            <p:nvPr/>
          </p:nvSpPr>
          <p:spPr bwMode="auto">
            <a:xfrm flipH="1">
              <a:off x="3840" y="1632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06" name="Line 46"/>
            <p:cNvSpPr>
              <a:spLocks noChangeShapeType="1"/>
            </p:cNvSpPr>
            <p:nvPr/>
          </p:nvSpPr>
          <p:spPr bwMode="auto">
            <a:xfrm>
              <a:off x="4128" y="1632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07" name="Line 47"/>
            <p:cNvSpPr>
              <a:spLocks noChangeShapeType="1"/>
            </p:cNvSpPr>
            <p:nvPr/>
          </p:nvSpPr>
          <p:spPr bwMode="auto">
            <a:xfrm flipH="1">
              <a:off x="4128" y="1632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08" name="Line 48"/>
            <p:cNvSpPr>
              <a:spLocks noChangeShapeType="1"/>
            </p:cNvSpPr>
            <p:nvPr/>
          </p:nvSpPr>
          <p:spPr bwMode="auto">
            <a:xfrm>
              <a:off x="4416" y="1632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09" name="Line 49"/>
            <p:cNvSpPr>
              <a:spLocks noChangeShapeType="1"/>
            </p:cNvSpPr>
            <p:nvPr/>
          </p:nvSpPr>
          <p:spPr bwMode="auto">
            <a:xfrm flipH="1">
              <a:off x="4416" y="1632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10" name="Line 50"/>
            <p:cNvSpPr>
              <a:spLocks noChangeShapeType="1"/>
            </p:cNvSpPr>
            <p:nvPr/>
          </p:nvSpPr>
          <p:spPr bwMode="auto">
            <a:xfrm>
              <a:off x="4704" y="1632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11" name="Line 51"/>
            <p:cNvSpPr>
              <a:spLocks noChangeShapeType="1"/>
            </p:cNvSpPr>
            <p:nvPr/>
          </p:nvSpPr>
          <p:spPr bwMode="auto">
            <a:xfrm flipH="1">
              <a:off x="4704" y="1632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12" name="Line 52"/>
            <p:cNvSpPr>
              <a:spLocks noChangeShapeType="1"/>
            </p:cNvSpPr>
            <p:nvPr/>
          </p:nvSpPr>
          <p:spPr bwMode="auto">
            <a:xfrm>
              <a:off x="4992" y="1632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13" name="Line 53"/>
            <p:cNvSpPr>
              <a:spLocks noChangeShapeType="1"/>
            </p:cNvSpPr>
            <p:nvPr/>
          </p:nvSpPr>
          <p:spPr bwMode="auto">
            <a:xfrm flipH="1">
              <a:off x="4992" y="1632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14" name="Line 54"/>
            <p:cNvSpPr>
              <a:spLocks noChangeShapeType="1"/>
            </p:cNvSpPr>
            <p:nvPr/>
          </p:nvSpPr>
          <p:spPr bwMode="auto">
            <a:xfrm>
              <a:off x="3840" y="192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15" name="Line 55"/>
            <p:cNvSpPr>
              <a:spLocks noChangeShapeType="1"/>
            </p:cNvSpPr>
            <p:nvPr/>
          </p:nvSpPr>
          <p:spPr bwMode="auto">
            <a:xfrm flipH="1">
              <a:off x="3840" y="192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16" name="Line 56"/>
            <p:cNvSpPr>
              <a:spLocks noChangeShapeType="1"/>
            </p:cNvSpPr>
            <p:nvPr/>
          </p:nvSpPr>
          <p:spPr bwMode="auto">
            <a:xfrm>
              <a:off x="4128" y="192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17" name="Line 57"/>
            <p:cNvSpPr>
              <a:spLocks noChangeShapeType="1"/>
            </p:cNvSpPr>
            <p:nvPr/>
          </p:nvSpPr>
          <p:spPr bwMode="auto">
            <a:xfrm flipH="1">
              <a:off x="4128" y="192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18" name="Line 58"/>
            <p:cNvSpPr>
              <a:spLocks noChangeShapeType="1"/>
            </p:cNvSpPr>
            <p:nvPr/>
          </p:nvSpPr>
          <p:spPr bwMode="auto">
            <a:xfrm>
              <a:off x="4416" y="192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19" name="Line 59"/>
            <p:cNvSpPr>
              <a:spLocks noChangeShapeType="1"/>
            </p:cNvSpPr>
            <p:nvPr/>
          </p:nvSpPr>
          <p:spPr bwMode="auto">
            <a:xfrm flipH="1">
              <a:off x="4416" y="192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20" name="Line 60"/>
            <p:cNvSpPr>
              <a:spLocks noChangeShapeType="1"/>
            </p:cNvSpPr>
            <p:nvPr/>
          </p:nvSpPr>
          <p:spPr bwMode="auto">
            <a:xfrm>
              <a:off x="4704" y="192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21" name="Line 61"/>
            <p:cNvSpPr>
              <a:spLocks noChangeShapeType="1"/>
            </p:cNvSpPr>
            <p:nvPr/>
          </p:nvSpPr>
          <p:spPr bwMode="auto">
            <a:xfrm flipH="1">
              <a:off x="4704" y="192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22" name="Line 62"/>
            <p:cNvSpPr>
              <a:spLocks noChangeShapeType="1"/>
            </p:cNvSpPr>
            <p:nvPr/>
          </p:nvSpPr>
          <p:spPr bwMode="auto">
            <a:xfrm>
              <a:off x="4992" y="192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23" name="Line 63"/>
            <p:cNvSpPr>
              <a:spLocks noChangeShapeType="1"/>
            </p:cNvSpPr>
            <p:nvPr/>
          </p:nvSpPr>
          <p:spPr bwMode="auto">
            <a:xfrm flipH="1">
              <a:off x="4992" y="192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24" name="Line 64"/>
            <p:cNvSpPr>
              <a:spLocks noChangeShapeType="1"/>
            </p:cNvSpPr>
            <p:nvPr/>
          </p:nvSpPr>
          <p:spPr bwMode="auto">
            <a:xfrm>
              <a:off x="3984" y="1152"/>
              <a:ext cx="1056" cy="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25" name="Line 65"/>
            <p:cNvSpPr>
              <a:spLocks noChangeShapeType="1"/>
            </p:cNvSpPr>
            <p:nvPr/>
          </p:nvSpPr>
          <p:spPr bwMode="auto">
            <a:xfrm>
              <a:off x="3984" y="1920"/>
              <a:ext cx="1056" cy="0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26" name="Line 66"/>
            <p:cNvSpPr>
              <a:spLocks noChangeShapeType="1"/>
            </p:cNvSpPr>
            <p:nvPr/>
          </p:nvSpPr>
          <p:spPr bwMode="auto">
            <a:xfrm>
              <a:off x="3984" y="1152"/>
              <a:ext cx="0" cy="768"/>
            </a:xfrm>
            <a:prstGeom prst="line">
              <a:avLst/>
            </a:prstGeom>
            <a:noFill/>
            <a:ln w="76200">
              <a:solidFill>
                <a:srgbClr val="996633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27" name="Rectangle 67"/>
            <p:cNvSpPr>
              <a:spLocks noChangeArrowheads="1"/>
            </p:cNvSpPr>
            <p:nvPr/>
          </p:nvSpPr>
          <p:spPr bwMode="auto">
            <a:xfrm>
              <a:off x="4704" y="960"/>
              <a:ext cx="96" cy="1104"/>
            </a:xfrm>
            <a:prstGeom prst="rect">
              <a:avLst/>
            </a:prstGeom>
            <a:gradFill rotWithShape="1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0" scaled="1"/>
            </a:gradFill>
            <a:ln w="12700">
              <a:solidFill>
                <a:srgbClr val="0066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7528" name="Line 68"/>
            <p:cNvSpPr>
              <a:spLocks noChangeShapeType="1"/>
            </p:cNvSpPr>
            <p:nvPr/>
          </p:nvSpPr>
          <p:spPr bwMode="auto">
            <a:xfrm>
              <a:off x="4800" y="1431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7529" name="Text Box 69"/>
            <p:cNvSpPr txBox="1">
              <a:spLocks noChangeArrowheads="1"/>
            </p:cNvSpPr>
            <p:nvPr/>
          </p:nvSpPr>
          <p:spPr bwMode="auto">
            <a:xfrm>
              <a:off x="5161" y="1248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v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47530" name="Text Box 70"/>
            <p:cNvSpPr txBox="1">
              <a:spLocks noChangeArrowheads="1"/>
            </p:cNvSpPr>
            <p:nvPr/>
          </p:nvSpPr>
          <p:spPr bwMode="auto">
            <a:xfrm>
              <a:off x="4668" y="196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</a:rPr>
                <a:t>a</a:t>
              </a:r>
              <a:endParaRPr lang="en-US" altLang="zh-CN" sz="2800" b="1" i="1">
                <a:solidFill>
                  <a:srgbClr val="FF0000"/>
                </a:solidFill>
              </a:endParaRPr>
            </a:p>
          </p:txBody>
        </p:sp>
      </p:grpSp>
      <p:sp>
        <p:nvSpPr>
          <p:cNvPr id="1086535" name="Text Box 71"/>
          <p:cNvSpPr txBox="1">
            <a:spLocks noChangeArrowheads="1"/>
          </p:cNvSpPr>
          <p:nvPr/>
        </p:nvSpPr>
        <p:spPr bwMode="auto">
          <a:xfrm>
            <a:off x="7178675" y="38528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b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sp>
        <p:nvSpPr>
          <p:cNvPr id="1086536" name="Line 72"/>
          <p:cNvSpPr>
            <a:spLocks noChangeShapeType="1"/>
          </p:cNvSpPr>
          <p:nvPr/>
        </p:nvSpPr>
        <p:spPr bwMode="auto">
          <a:xfrm flipH="1">
            <a:off x="6624638" y="48291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86537" name="Line 73"/>
          <p:cNvSpPr>
            <a:spLocks noChangeShapeType="1"/>
          </p:cNvSpPr>
          <p:nvPr/>
        </p:nvSpPr>
        <p:spPr bwMode="auto">
          <a:xfrm>
            <a:off x="7158038" y="482917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86538" name="Oval 74"/>
          <p:cNvSpPr>
            <a:spLocks noChangeArrowheads="1"/>
          </p:cNvSpPr>
          <p:nvPr/>
        </p:nvSpPr>
        <p:spPr bwMode="auto">
          <a:xfrm>
            <a:off x="7159625" y="4772025"/>
            <a:ext cx="76200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86539" name="Line 75"/>
          <p:cNvSpPr>
            <a:spLocks noChangeShapeType="1"/>
          </p:cNvSpPr>
          <p:nvPr/>
        </p:nvSpPr>
        <p:spPr bwMode="auto">
          <a:xfrm>
            <a:off x="7215188" y="4797425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86540" name="Line 76"/>
          <p:cNvSpPr>
            <a:spLocks noChangeShapeType="1"/>
          </p:cNvSpPr>
          <p:nvPr/>
        </p:nvSpPr>
        <p:spPr bwMode="auto">
          <a:xfrm>
            <a:off x="7188200" y="4797425"/>
            <a:ext cx="623888" cy="7175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86541" name="Line 77"/>
          <p:cNvSpPr>
            <a:spLocks noChangeShapeType="1"/>
          </p:cNvSpPr>
          <p:nvPr/>
        </p:nvSpPr>
        <p:spPr bwMode="auto">
          <a:xfrm flipH="1">
            <a:off x="6592888" y="4803775"/>
            <a:ext cx="576262" cy="635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86542" name="Line 78"/>
          <p:cNvSpPr>
            <a:spLocks noChangeShapeType="1"/>
          </p:cNvSpPr>
          <p:nvPr/>
        </p:nvSpPr>
        <p:spPr bwMode="auto">
          <a:xfrm>
            <a:off x="7923213" y="4705350"/>
            <a:ext cx="1428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86543" name="Object 79"/>
          <p:cNvGraphicFramePr>
            <a:graphicFrameLocks noChangeAspect="1"/>
          </p:cNvGraphicFramePr>
          <p:nvPr/>
        </p:nvGraphicFramePr>
        <p:xfrm>
          <a:off x="6226175" y="5067300"/>
          <a:ext cx="330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9" name="Equation" r:id="rId15" imgW="393700" imgH="495300" progId="Equation.DSMT4">
                  <p:embed/>
                </p:oleObj>
              </mc:Choice>
              <mc:Fallback>
                <p:oleObj name="Equation" r:id="rId15" imgW="393700" imgH="495300" progId="Equation.DSMT4">
                  <p:embed/>
                  <p:pic>
                    <p:nvPicPr>
                      <p:cNvPr id="0" name="图片 14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5067300"/>
                        <a:ext cx="3302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544" name="Object 80"/>
          <p:cNvGraphicFramePr>
            <a:graphicFrameLocks noChangeAspect="1"/>
          </p:cNvGraphicFramePr>
          <p:nvPr/>
        </p:nvGraphicFramePr>
        <p:xfrm>
          <a:off x="6256338" y="4562475"/>
          <a:ext cx="3190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" name="Equation" r:id="rId17" imgW="431800" imgH="622300" progId="Equation.DSMT4">
                  <p:embed/>
                </p:oleObj>
              </mc:Choice>
              <mc:Fallback>
                <p:oleObj name="Equation" r:id="rId17" imgW="431800" imgH="622300" progId="Equation.DSMT4">
                  <p:embed/>
                  <p:pic>
                    <p:nvPicPr>
                      <p:cNvPr id="0" name="图片 14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4562475"/>
                        <a:ext cx="3190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545" name="Object 81"/>
          <p:cNvGraphicFramePr>
            <a:graphicFrameLocks noChangeAspect="1"/>
          </p:cNvGraphicFramePr>
          <p:nvPr/>
        </p:nvGraphicFramePr>
        <p:xfrm>
          <a:off x="7275513" y="5178425"/>
          <a:ext cx="2952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" name="Equation" r:id="rId19" imgW="393700" imgH="622300" progId="Equation.DSMT4">
                  <p:embed/>
                </p:oleObj>
              </mc:Choice>
              <mc:Fallback>
                <p:oleObj name="Equation" r:id="rId19" imgW="393700" imgH="622300" progId="Equation.DSMT4">
                  <p:embed/>
                  <p:pic>
                    <p:nvPicPr>
                      <p:cNvPr id="0" name="图片 14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513" y="5178425"/>
                        <a:ext cx="2952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546" name="Object 82"/>
          <p:cNvGraphicFramePr>
            <a:graphicFrameLocks noChangeAspect="1"/>
          </p:cNvGraphicFramePr>
          <p:nvPr/>
        </p:nvGraphicFramePr>
        <p:xfrm>
          <a:off x="7877175" y="5243513"/>
          <a:ext cx="2714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2" name="Equation" r:id="rId21" imgW="368300" imgH="520700" progId="Equation.DSMT4">
                  <p:embed/>
                </p:oleObj>
              </mc:Choice>
              <mc:Fallback>
                <p:oleObj name="Equation" r:id="rId21" imgW="368300" imgH="520700" progId="Equation.DSMT4">
                  <p:embed/>
                  <p:pic>
                    <p:nvPicPr>
                      <p:cNvPr id="0" name="图片 14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175" y="5243513"/>
                        <a:ext cx="2714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547" name="Object 83"/>
          <p:cNvGraphicFramePr>
            <a:graphicFrameLocks noChangeAspect="1"/>
          </p:cNvGraphicFramePr>
          <p:nvPr/>
        </p:nvGraphicFramePr>
        <p:xfrm>
          <a:off x="6824663" y="5200650"/>
          <a:ext cx="2238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3" name="Equation" r:id="rId23" imgW="292100" imgH="419100" progId="Equation.DSMT4">
                  <p:embed/>
                </p:oleObj>
              </mc:Choice>
              <mc:Fallback>
                <p:oleObj name="Equation" r:id="rId23" imgW="292100" imgH="419100" progId="Equation.DSMT4">
                  <p:embed/>
                  <p:pic>
                    <p:nvPicPr>
                      <p:cNvPr id="0" name="图片 14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5200650"/>
                        <a:ext cx="22383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"/>
                                        <p:tgtEl>
                                          <p:spTgt spid="108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6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6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08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108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086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086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08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300"/>
                                        <p:tgtEl>
                                          <p:spTgt spid="108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8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8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86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86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8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86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86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86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86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08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6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86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86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86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8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8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8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8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8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08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86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86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86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86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75"/>
                                        <p:tgtEl>
                                          <p:spTgt spid="108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8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8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8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8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6" grpId="0" autoUpdateAnimBg="0"/>
      <p:bldP spid="1086467" grpId="0" autoUpdateAnimBg="0"/>
      <p:bldP spid="1086468" grpId="0" autoUpdateAnimBg="0"/>
      <p:bldP spid="1086470" grpId="0" animBg="1"/>
      <p:bldP spid="1086480" grpId="0" autoUpdateAnimBg="0"/>
      <p:bldP spid="1086487" grpId="0" autoUpdateAnimBg="0"/>
      <p:bldP spid="1086535" grpId="0" autoUpdateAnimBg="0"/>
      <p:bldP spid="1086536" grpId="0" animBg="1"/>
      <p:bldP spid="1086537" grpId="0" animBg="1"/>
      <p:bldP spid="1086538" grpId="0" animBg="1"/>
      <p:bldP spid="1086539" grpId="0" animBg="1"/>
      <p:bldP spid="1086540" grpId="0" animBg="1"/>
      <p:bldP spid="1086541" grpId="0" animBg="1"/>
      <p:bldP spid="10865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863600" y="506413"/>
            <a:ext cx="326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总洛仑兹力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3263900" y="492125"/>
          <a:ext cx="17414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8" name="Equation" r:id="rId1" imgW="736600" imgH="241300" progId="Equation.DSMT4">
                  <p:embed/>
                </p:oleObj>
              </mc:Choice>
              <mc:Fallback>
                <p:oleObj name="Equation" r:id="rId1" imgW="736600" imgH="241300" progId="Equation.DSMT4">
                  <p:embed/>
                  <p:pic>
                    <p:nvPicPr>
                      <p:cNvPr id="0" name="图片 15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92125"/>
                        <a:ext cx="17414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04" name="Object 16"/>
          <p:cNvGraphicFramePr>
            <a:graphicFrameLocks noChangeAspect="1"/>
          </p:cNvGraphicFramePr>
          <p:nvPr/>
        </p:nvGraphicFramePr>
        <p:xfrm>
          <a:off x="942975" y="1112838"/>
          <a:ext cx="723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9" name="Equation" r:id="rId3" imgW="774065" imgH="406400" progId="Equation.DSMT4">
                  <p:embed/>
                </p:oleObj>
              </mc:Choice>
              <mc:Fallback>
                <p:oleObj name="Equation" r:id="rId3" imgW="774065" imgH="406400" progId="Equation.DSMT4">
                  <p:embed/>
                  <p:pic>
                    <p:nvPicPr>
                      <p:cNvPr id="0" name="图片 15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112838"/>
                        <a:ext cx="723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3282" name="Group 98"/>
          <p:cNvGrpSpPr/>
          <p:nvPr/>
        </p:nvGrpSpPr>
        <p:grpSpPr bwMode="auto">
          <a:xfrm>
            <a:off x="2627313" y="2155825"/>
            <a:ext cx="3038475" cy="519113"/>
            <a:chOff x="1655" y="1358"/>
            <a:chExt cx="1914" cy="327"/>
          </a:xfrm>
        </p:grpSpPr>
        <p:sp>
          <p:nvSpPr>
            <p:cNvPr id="148565" name="Text Box 6"/>
            <p:cNvSpPr txBox="1">
              <a:spLocks noChangeArrowheads="1"/>
            </p:cNvSpPr>
            <p:nvPr/>
          </p:nvSpPr>
          <p:spPr bwMode="auto">
            <a:xfrm>
              <a:off x="1655" y="1358"/>
              <a:ext cx="19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   </a:t>
              </a: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不做功</a:t>
              </a:r>
              <a:endParaRPr lang="zh-CN" altLang="en-US" sz="28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8566" name="Object 25"/>
            <p:cNvGraphicFramePr>
              <a:graphicFrameLocks noChangeAspect="1"/>
            </p:cNvGraphicFramePr>
            <p:nvPr/>
          </p:nvGraphicFramePr>
          <p:xfrm>
            <a:off x="1683" y="1366"/>
            <a:ext cx="19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0" name="Equation" r:id="rId5" imgW="393700" imgH="495300" progId="Equation.DSMT4">
                    <p:embed/>
                  </p:oleObj>
                </mc:Choice>
                <mc:Fallback>
                  <p:oleObj name="Equation" r:id="rId5" imgW="393700" imgH="495300" progId="Equation.DSMT4">
                    <p:embed/>
                    <p:pic>
                      <p:nvPicPr>
                        <p:cNvPr id="0" name="图片 158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3" y="1366"/>
                          <a:ext cx="19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/>
          <p:cNvGrpSpPr/>
          <p:nvPr/>
        </p:nvGrpSpPr>
        <p:grpSpPr bwMode="auto">
          <a:xfrm>
            <a:off x="6335713" y="311150"/>
            <a:ext cx="2438400" cy="2347913"/>
            <a:chOff x="3749" y="2860"/>
            <a:chExt cx="1536" cy="1479"/>
          </a:xfrm>
        </p:grpSpPr>
        <p:grpSp>
          <p:nvGrpSpPr>
            <p:cNvPr id="148506" name="Group 28"/>
            <p:cNvGrpSpPr/>
            <p:nvPr/>
          </p:nvGrpSpPr>
          <p:grpSpPr bwMode="auto">
            <a:xfrm>
              <a:off x="3749" y="3004"/>
              <a:ext cx="1536" cy="1335"/>
              <a:chOff x="3840" y="960"/>
              <a:chExt cx="1536" cy="1335"/>
            </a:xfrm>
          </p:grpSpPr>
          <p:sp>
            <p:nvSpPr>
              <p:cNvPr id="148520" name="Line 29"/>
              <p:cNvSpPr>
                <a:spLocks noChangeShapeType="1"/>
              </p:cNvSpPr>
              <p:nvPr/>
            </p:nvSpPr>
            <p:spPr bwMode="auto">
              <a:xfrm>
                <a:off x="3840" y="105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21" name="Line 30"/>
              <p:cNvSpPr>
                <a:spLocks noChangeShapeType="1"/>
              </p:cNvSpPr>
              <p:nvPr/>
            </p:nvSpPr>
            <p:spPr bwMode="auto">
              <a:xfrm flipH="1">
                <a:off x="3840" y="105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22" name="Line 31"/>
              <p:cNvSpPr>
                <a:spLocks noChangeShapeType="1"/>
              </p:cNvSpPr>
              <p:nvPr/>
            </p:nvSpPr>
            <p:spPr bwMode="auto">
              <a:xfrm>
                <a:off x="4128" y="105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23" name="Line 32"/>
              <p:cNvSpPr>
                <a:spLocks noChangeShapeType="1"/>
              </p:cNvSpPr>
              <p:nvPr/>
            </p:nvSpPr>
            <p:spPr bwMode="auto">
              <a:xfrm flipH="1">
                <a:off x="4128" y="105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24" name="Line 33"/>
              <p:cNvSpPr>
                <a:spLocks noChangeShapeType="1"/>
              </p:cNvSpPr>
              <p:nvPr/>
            </p:nvSpPr>
            <p:spPr bwMode="auto">
              <a:xfrm>
                <a:off x="4416" y="105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25" name="Line 34"/>
              <p:cNvSpPr>
                <a:spLocks noChangeShapeType="1"/>
              </p:cNvSpPr>
              <p:nvPr/>
            </p:nvSpPr>
            <p:spPr bwMode="auto">
              <a:xfrm flipH="1">
                <a:off x="4416" y="105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26" name="Line 35"/>
              <p:cNvSpPr>
                <a:spLocks noChangeShapeType="1"/>
              </p:cNvSpPr>
              <p:nvPr/>
            </p:nvSpPr>
            <p:spPr bwMode="auto">
              <a:xfrm>
                <a:off x="4704" y="105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27" name="Line 36"/>
              <p:cNvSpPr>
                <a:spLocks noChangeShapeType="1"/>
              </p:cNvSpPr>
              <p:nvPr/>
            </p:nvSpPr>
            <p:spPr bwMode="auto">
              <a:xfrm flipH="1">
                <a:off x="4704" y="105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28" name="Line 37"/>
              <p:cNvSpPr>
                <a:spLocks noChangeShapeType="1"/>
              </p:cNvSpPr>
              <p:nvPr/>
            </p:nvSpPr>
            <p:spPr bwMode="auto">
              <a:xfrm>
                <a:off x="4992" y="105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29" name="Line 38"/>
              <p:cNvSpPr>
                <a:spLocks noChangeShapeType="1"/>
              </p:cNvSpPr>
              <p:nvPr/>
            </p:nvSpPr>
            <p:spPr bwMode="auto">
              <a:xfrm flipH="1">
                <a:off x="4992" y="1056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30" name="Line 39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31" name="Line 40"/>
              <p:cNvSpPr>
                <a:spLocks noChangeShapeType="1"/>
              </p:cNvSpPr>
              <p:nvPr/>
            </p:nvSpPr>
            <p:spPr bwMode="auto">
              <a:xfrm flipH="1">
                <a:off x="3840" y="134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32" name="Line 41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33" name="Line 42"/>
              <p:cNvSpPr>
                <a:spLocks noChangeShapeType="1"/>
              </p:cNvSpPr>
              <p:nvPr/>
            </p:nvSpPr>
            <p:spPr bwMode="auto">
              <a:xfrm flipH="1">
                <a:off x="4128" y="134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34" name="Line 43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35" name="Line 44"/>
              <p:cNvSpPr>
                <a:spLocks noChangeShapeType="1"/>
              </p:cNvSpPr>
              <p:nvPr/>
            </p:nvSpPr>
            <p:spPr bwMode="auto">
              <a:xfrm flipH="1">
                <a:off x="4416" y="134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36" name="Line 45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37" name="Line 46"/>
              <p:cNvSpPr>
                <a:spLocks noChangeShapeType="1"/>
              </p:cNvSpPr>
              <p:nvPr/>
            </p:nvSpPr>
            <p:spPr bwMode="auto">
              <a:xfrm flipH="1">
                <a:off x="4704" y="1344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38" name="Line 47"/>
              <p:cNvSpPr>
                <a:spLocks noChangeShapeType="1"/>
              </p:cNvSpPr>
              <p:nvPr/>
            </p:nvSpPr>
            <p:spPr bwMode="auto">
              <a:xfrm>
                <a:off x="3840" y="163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39" name="Line 48"/>
              <p:cNvSpPr>
                <a:spLocks noChangeShapeType="1"/>
              </p:cNvSpPr>
              <p:nvPr/>
            </p:nvSpPr>
            <p:spPr bwMode="auto">
              <a:xfrm flipH="1">
                <a:off x="3840" y="163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40" name="Line 49"/>
              <p:cNvSpPr>
                <a:spLocks noChangeShapeType="1"/>
              </p:cNvSpPr>
              <p:nvPr/>
            </p:nvSpPr>
            <p:spPr bwMode="auto">
              <a:xfrm>
                <a:off x="4128" y="163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41" name="Line 50"/>
              <p:cNvSpPr>
                <a:spLocks noChangeShapeType="1"/>
              </p:cNvSpPr>
              <p:nvPr/>
            </p:nvSpPr>
            <p:spPr bwMode="auto">
              <a:xfrm flipH="1">
                <a:off x="4128" y="163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42" name="Line 51"/>
              <p:cNvSpPr>
                <a:spLocks noChangeShapeType="1"/>
              </p:cNvSpPr>
              <p:nvPr/>
            </p:nvSpPr>
            <p:spPr bwMode="auto">
              <a:xfrm>
                <a:off x="4416" y="163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43" name="Line 52"/>
              <p:cNvSpPr>
                <a:spLocks noChangeShapeType="1"/>
              </p:cNvSpPr>
              <p:nvPr/>
            </p:nvSpPr>
            <p:spPr bwMode="auto">
              <a:xfrm flipH="1">
                <a:off x="4416" y="163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44" name="Line 53"/>
              <p:cNvSpPr>
                <a:spLocks noChangeShapeType="1"/>
              </p:cNvSpPr>
              <p:nvPr/>
            </p:nvSpPr>
            <p:spPr bwMode="auto">
              <a:xfrm>
                <a:off x="4704" y="163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45" name="Line 54"/>
              <p:cNvSpPr>
                <a:spLocks noChangeShapeType="1"/>
              </p:cNvSpPr>
              <p:nvPr/>
            </p:nvSpPr>
            <p:spPr bwMode="auto">
              <a:xfrm flipH="1">
                <a:off x="4704" y="163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46" name="Line 55"/>
              <p:cNvSpPr>
                <a:spLocks noChangeShapeType="1"/>
              </p:cNvSpPr>
              <p:nvPr/>
            </p:nvSpPr>
            <p:spPr bwMode="auto">
              <a:xfrm>
                <a:off x="4992" y="163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47" name="Line 56"/>
              <p:cNvSpPr>
                <a:spLocks noChangeShapeType="1"/>
              </p:cNvSpPr>
              <p:nvPr/>
            </p:nvSpPr>
            <p:spPr bwMode="auto">
              <a:xfrm flipH="1">
                <a:off x="4992" y="1632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48" name="Line 57"/>
              <p:cNvSpPr>
                <a:spLocks noChangeShapeType="1"/>
              </p:cNvSpPr>
              <p:nvPr/>
            </p:nvSpPr>
            <p:spPr bwMode="auto">
              <a:xfrm>
                <a:off x="3840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49" name="Line 58"/>
              <p:cNvSpPr>
                <a:spLocks noChangeShapeType="1"/>
              </p:cNvSpPr>
              <p:nvPr/>
            </p:nvSpPr>
            <p:spPr bwMode="auto">
              <a:xfrm flipH="1">
                <a:off x="3840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50" name="Line 59"/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51" name="Line 60"/>
              <p:cNvSpPr>
                <a:spLocks noChangeShapeType="1"/>
              </p:cNvSpPr>
              <p:nvPr/>
            </p:nvSpPr>
            <p:spPr bwMode="auto">
              <a:xfrm flipH="1">
                <a:off x="4128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52" name="Line 61"/>
              <p:cNvSpPr>
                <a:spLocks noChangeShapeType="1"/>
              </p:cNvSpPr>
              <p:nvPr/>
            </p:nvSpPr>
            <p:spPr bwMode="auto">
              <a:xfrm>
                <a:off x="4416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53" name="Line 62"/>
              <p:cNvSpPr>
                <a:spLocks noChangeShapeType="1"/>
              </p:cNvSpPr>
              <p:nvPr/>
            </p:nvSpPr>
            <p:spPr bwMode="auto">
              <a:xfrm flipH="1">
                <a:off x="4416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54" name="Line 63"/>
              <p:cNvSpPr>
                <a:spLocks noChangeShapeType="1"/>
              </p:cNvSpPr>
              <p:nvPr/>
            </p:nvSpPr>
            <p:spPr bwMode="auto">
              <a:xfrm>
                <a:off x="4704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55" name="Line 64"/>
              <p:cNvSpPr>
                <a:spLocks noChangeShapeType="1"/>
              </p:cNvSpPr>
              <p:nvPr/>
            </p:nvSpPr>
            <p:spPr bwMode="auto">
              <a:xfrm flipH="1">
                <a:off x="4704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56" name="Line 65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57" name="Line 66"/>
              <p:cNvSpPr>
                <a:spLocks noChangeShapeType="1"/>
              </p:cNvSpPr>
              <p:nvPr/>
            </p:nvSpPr>
            <p:spPr bwMode="auto">
              <a:xfrm flipH="1">
                <a:off x="4992" y="1920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58" name="Line 67"/>
              <p:cNvSpPr>
                <a:spLocks noChangeShapeType="1"/>
              </p:cNvSpPr>
              <p:nvPr/>
            </p:nvSpPr>
            <p:spPr bwMode="auto">
              <a:xfrm>
                <a:off x="3984" y="1152"/>
                <a:ext cx="1056" cy="0"/>
              </a:xfrm>
              <a:prstGeom prst="line">
                <a:avLst/>
              </a:prstGeom>
              <a:noFill/>
              <a:ln w="76200">
                <a:solidFill>
                  <a:srgbClr val="996633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59" name="Line 68"/>
              <p:cNvSpPr>
                <a:spLocks noChangeShapeType="1"/>
              </p:cNvSpPr>
              <p:nvPr/>
            </p:nvSpPr>
            <p:spPr bwMode="auto">
              <a:xfrm>
                <a:off x="3984" y="1920"/>
                <a:ext cx="1056" cy="0"/>
              </a:xfrm>
              <a:prstGeom prst="line">
                <a:avLst/>
              </a:prstGeom>
              <a:noFill/>
              <a:ln w="76200">
                <a:solidFill>
                  <a:srgbClr val="996633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60" name="Line 69"/>
              <p:cNvSpPr>
                <a:spLocks noChangeShapeType="1"/>
              </p:cNvSpPr>
              <p:nvPr/>
            </p:nvSpPr>
            <p:spPr bwMode="auto">
              <a:xfrm>
                <a:off x="3984" y="1152"/>
                <a:ext cx="0" cy="768"/>
              </a:xfrm>
              <a:prstGeom prst="line">
                <a:avLst/>
              </a:prstGeom>
              <a:noFill/>
              <a:ln w="76200">
                <a:solidFill>
                  <a:srgbClr val="996633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61" name="Rectangle 70"/>
              <p:cNvSpPr>
                <a:spLocks noChangeArrowheads="1"/>
              </p:cNvSpPr>
              <p:nvPr/>
            </p:nvSpPr>
            <p:spPr bwMode="auto">
              <a:xfrm>
                <a:off x="4704" y="960"/>
                <a:ext cx="96" cy="1104"/>
              </a:xfrm>
              <a:prstGeom prst="rect">
                <a:avLst/>
              </a:prstGeom>
              <a:gradFill rotWithShape="1">
                <a:gsLst>
                  <a:gs pos="0">
                    <a:srgbClr val="767647"/>
                  </a:gs>
                  <a:gs pos="50000">
                    <a:srgbClr val="FFFF99"/>
                  </a:gs>
                  <a:gs pos="100000">
                    <a:srgbClr val="767647"/>
                  </a:gs>
                </a:gsLst>
                <a:lin ang="0" scaled="1"/>
              </a:gradFill>
              <a:ln w="12700">
                <a:solidFill>
                  <a:srgbClr val="006600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562" name="Line 71"/>
              <p:cNvSpPr>
                <a:spLocks noChangeShapeType="1"/>
              </p:cNvSpPr>
              <p:nvPr/>
            </p:nvSpPr>
            <p:spPr bwMode="auto">
              <a:xfrm>
                <a:off x="4800" y="1431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8563" name="Text Box 72"/>
              <p:cNvSpPr txBox="1">
                <a:spLocks noChangeArrowheads="1"/>
              </p:cNvSpPr>
              <p:nvPr/>
            </p:nvSpPr>
            <p:spPr bwMode="auto">
              <a:xfrm>
                <a:off x="5161" y="1248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v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8564" name="Text Box 73"/>
              <p:cNvSpPr txBox="1">
                <a:spLocks noChangeArrowheads="1"/>
              </p:cNvSpPr>
              <p:nvPr/>
            </p:nvSpPr>
            <p:spPr bwMode="auto">
              <a:xfrm>
                <a:off x="4668" y="196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FF0000"/>
                    </a:solidFill>
                  </a:rPr>
                  <a:t>a</a:t>
                </a:r>
                <a:endParaRPr lang="en-US" altLang="zh-CN" sz="2800" b="1" i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8507" name="Text Box 74"/>
            <p:cNvSpPr txBox="1">
              <a:spLocks noChangeArrowheads="1"/>
            </p:cNvSpPr>
            <p:nvPr/>
          </p:nvSpPr>
          <p:spPr bwMode="auto">
            <a:xfrm>
              <a:off x="4673" y="28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</a:rPr>
                <a:t>b</a:t>
              </a:r>
              <a:endParaRPr lang="en-US" altLang="zh-CN" sz="2800" b="1" i="1">
                <a:solidFill>
                  <a:srgbClr val="FF0000"/>
                </a:solidFill>
              </a:endParaRPr>
            </a:p>
          </p:txBody>
        </p:sp>
        <p:sp>
          <p:nvSpPr>
            <p:cNvPr id="148508" name="Line 75"/>
            <p:cNvSpPr>
              <a:spLocks noChangeShapeType="1"/>
            </p:cNvSpPr>
            <p:nvPr/>
          </p:nvSpPr>
          <p:spPr bwMode="auto">
            <a:xfrm flipH="1">
              <a:off x="4324" y="3475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8509" name="Line 76"/>
            <p:cNvSpPr>
              <a:spLocks noChangeShapeType="1"/>
            </p:cNvSpPr>
            <p:nvPr/>
          </p:nvSpPr>
          <p:spPr bwMode="auto">
            <a:xfrm>
              <a:off x="4660" y="3475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8510" name="Oval 77"/>
            <p:cNvSpPr>
              <a:spLocks noChangeArrowheads="1"/>
            </p:cNvSpPr>
            <p:nvPr/>
          </p:nvSpPr>
          <p:spPr bwMode="auto">
            <a:xfrm>
              <a:off x="4661" y="3439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48511" name="Line 78"/>
            <p:cNvSpPr>
              <a:spLocks noChangeShapeType="1"/>
            </p:cNvSpPr>
            <p:nvPr/>
          </p:nvSpPr>
          <p:spPr bwMode="auto">
            <a:xfrm>
              <a:off x="4696" y="3455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8512" name="Line 79"/>
            <p:cNvSpPr>
              <a:spLocks noChangeShapeType="1"/>
            </p:cNvSpPr>
            <p:nvPr/>
          </p:nvSpPr>
          <p:spPr bwMode="auto">
            <a:xfrm>
              <a:off x="4679" y="3455"/>
              <a:ext cx="393" cy="4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8513" name="Line 80"/>
            <p:cNvSpPr>
              <a:spLocks noChangeShapeType="1"/>
            </p:cNvSpPr>
            <p:nvPr/>
          </p:nvSpPr>
          <p:spPr bwMode="auto">
            <a:xfrm flipH="1">
              <a:off x="4304" y="3459"/>
              <a:ext cx="363" cy="4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8514" name="Line 81"/>
            <p:cNvSpPr>
              <a:spLocks noChangeShapeType="1"/>
            </p:cNvSpPr>
            <p:nvPr/>
          </p:nvSpPr>
          <p:spPr bwMode="auto">
            <a:xfrm>
              <a:off x="5142" y="3397"/>
              <a:ext cx="9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48515" name="Object 82"/>
            <p:cNvGraphicFramePr>
              <a:graphicFrameLocks noChangeAspect="1"/>
            </p:cNvGraphicFramePr>
            <p:nvPr/>
          </p:nvGraphicFramePr>
          <p:xfrm>
            <a:off x="4073" y="3625"/>
            <a:ext cx="20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1" name="Equation" r:id="rId7" imgW="393700" imgH="495300" progId="Equation.DSMT4">
                    <p:embed/>
                  </p:oleObj>
                </mc:Choice>
                <mc:Fallback>
                  <p:oleObj name="Equation" r:id="rId7" imgW="393700" imgH="495300" progId="Equation.DSMT4">
                    <p:embed/>
                    <p:pic>
                      <p:nvPicPr>
                        <p:cNvPr id="0" name="图片 158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3625"/>
                          <a:ext cx="20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16" name="Object 83"/>
            <p:cNvGraphicFramePr>
              <a:graphicFrameLocks noChangeAspect="1"/>
            </p:cNvGraphicFramePr>
            <p:nvPr/>
          </p:nvGraphicFramePr>
          <p:xfrm>
            <a:off x="4092" y="3307"/>
            <a:ext cx="20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2" name="Equation" r:id="rId9" imgW="431800" imgH="622300" progId="Equation.DSMT4">
                    <p:embed/>
                  </p:oleObj>
                </mc:Choice>
                <mc:Fallback>
                  <p:oleObj name="Equation" r:id="rId9" imgW="431800" imgH="622300" progId="Equation.DSMT4">
                    <p:embed/>
                    <p:pic>
                      <p:nvPicPr>
                        <p:cNvPr id="0" name="图片 158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" y="3307"/>
                          <a:ext cx="20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17" name="Object 84"/>
            <p:cNvGraphicFramePr>
              <a:graphicFrameLocks noChangeAspect="1"/>
            </p:cNvGraphicFramePr>
            <p:nvPr/>
          </p:nvGraphicFramePr>
          <p:xfrm>
            <a:off x="4734" y="3695"/>
            <a:ext cx="18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3" name="Equation" r:id="rId11" imgW="393700" imgH="622300" progId="Equation.DSMT4">
                    <p:embed/>
                  </p:oleObj>
                </mc:Choice>
                <mc:Fallback>
                  <p:oleObj name="Equation" r:id="rId11" imgW="393700" imgH="622300" progId="Equation.DSMT4">
                    <p:embed/>
                    <p:pic>
                      <p:nvPicPr>
                        <p:cNvPr id="0" name="图片 158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4" y="3695"/>
                          <a:ext cx="18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18" name="Object 85"/>
            <p:cNvGraphicFramePr>
              <a:graphicFrameLocks noChangeAspect="1"/>
            </p:cNvGraphicFramePr>
            <p:nvPr/>
          </p:nvGraphicFramePr>
          <p:xfrm>
            <a:off x="5113" y="3736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4" name="Equation" r:id="rId13" imgW="368300" imgH="520700" progId="Equation.DSMT4">
                    <p:embed/>
                  </p:oleObj>
                </mc:Choice>
                <mc:Fallback>
                  <p:oleObj name="Equation" r:id="rId13" imgW="368300" imgH="520700" progId="Equation.DSMT4">
                    <p:embed/>
                    <p:pic>
                      <p:nvPicPr>
                        <p:cNvPr id="0" name="图片 158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3736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19" name="Object 86"/>
            <p:cNvGraphicFramePr>
              <a:graphicFrameLocks noChangeAspect="1"/>
            </p:cNvGraphicFramePr>
            <p:nvPr/>
          </p:nvGraphicFramePr>
          <p:xfrm>
            <a:off x="4450" y="3709"/>
            <a:ext cx="14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5" name="Equation" r:id="rId15" imgW="292100" imgH="419100" progId="Equation.DSMT4">
                    <p:embed/>
                  </p:oleObj>
                </mc:Choice>
                <mc:Fallback>
                  <p:oleObj name="Equation" r:id="rId15" imgW="292100" imgH="419100" progId="Equation.DSMT4">
                    <p:embed/>
                    <p:pic>
                      <p:nvPicPr>
                        <p:cNvPr id="0" name="图片 158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3709"/>
                          <a:ext cx="14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7499" name="Text Box 11"/>
          <p:cNvSpPr txBox="1">
            <a:spLocks noChangeArrowheads="1"/>
          </p:cNvSpPr>
          <p:nvPr/>
        </p:nvSpPr>
        <p:spPr bwMode="auto">
          <a:xfrm>
            <a:off x="790575" y="4064000"/>
            <a:ext cx="727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要使棒 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ab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保持</a:t>
            </a:r>
            <a:r>
              <a:rPr lang="en-US" altLang="zh-CN" sz="2800" b="1" i="1">
                <a:solidFill>
                  <a:srgbClr val="000000"/>
                </a:solidFill>
                <a:ea typeface="楷体_GB2312" pitchFamily="49" charset="-122"/>
              </a:rPr>
              <a:t>v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运动，则必有外力做功： 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087500" name="Object 12"/>
          <p:cNvGraphicFramePr>
            <a:graphicFrameLocks noChangeAspect="1"/>
          </p:cNvGraphicFramePr>
          <p:nvPr/>
        </p:nvGraphicFramePr>
        <p:xfrm>
          <a:off x="2055813" y="4670797"/>
          <a:ext cx="14779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6" name="Equation" r:id="rId17" imgW="622300" imgH="254000" progId="Equation.DSMT4">
                  <p:embed/>
                </p:oleObj>
              </mc:Choice>
              <mc:Fallback>
                <p:oleObj name="Equation" r:id="rId17" imgW="622300" imgH="254000" progId="Equation.DSMT4">
                  <p:embed/>
                  <p:pic>
                    <p:nvPicPr>
                      <p:cNvPr id="0" name="图片 15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4670797"/>
                        <a:ext cx="14779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02" name="Object 14"/>
          <p:cNvGraphicFramePr>
            <a:graphicFrameLocks noChangeAspect="1"/>
          </p:cNvGraphicFramePr>
          <p:nvPr/>
        </p:nvGraphicFramePr>
        <p:xfrm>
          <a:off x="4179888" y="4697958"/>
          <a:ext cx="20478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7" name="Equation" r:id="rId19" imgW="862965" imgH="254000" progId="Equation.DSMT4">
                  <p:embed/>
                </p:oleObj>
              </mc:Choice>
              <mc:Fallback>
                <p:oleObj name="Equation" r:id="rId19" imgW="862965" imgH="254000" progId="Equation.DSMT4">
                  <p:embed/>
                  <p:pic>
                    <p:nvPicPr>
                      <p:cNvPr id="0" name="图片 15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4697958"/>
                        <a:ext cx="20478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497" name="Object 9"/>
          <p:cNvGraphicFramePr>
            <a:graphicFrameLocks noChangeAspect="1"/>
          </p:cNvGraphicFramePr>
          <p:nvPr/>
        </p:nvGraphicFramePr>
        <p:xfrm>
          <a:off x="827088" y="2636838"/>
          <a:ext cx="25288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8" name="Equation" r:id="rId21" imgW="2159000" imgH="495300" progId="Equation.DSMT4">
                  <p:embed/>
                </p:oleObj>
              </mc:Choice>
              <mc:Fallback>
                <p:oleObj name="Equation" r:id="rId21" imgW="2159000" imgH="495300" progId="Equation.DSMT4">
                  <p:embed/>
                  <p:pic>
                    <p:nvPicPr>
                      <p:cNvPr id="0" name="图片 15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36838"/>
                        <a:ext cx="25288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498" name="Object 10"/>
          <p:cNvGraphicFramePr>
            <a:graphicFrameLocks noChangeAspect="1"/>
          </p:cNvGraphicFramePr>
          <p:nvPr/>
        </p:nvGraphicFramePr>
        <p:xfrm>
          <a:off x="795214" y="3284984"/>
          <a:ext cx="35607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9" name="Equation" r:id="rId23" imgW="1663700" imgH="241300" progId="Equation.DSMT4">
                  <p:embed/>
                </p:oleObj>
              </mc:Choice>
              <mc:Fallback>
                <p:oleObj name="Equation" r:id="rId23" imgW="1663700" imgH="241300" progId="Equation.DSMT4">
                  <p:embed/>
                  <p:pic>
                    <p:nvPicPr>
                      <p:cNvPr id="0" name="图片 15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214" y="3284984"/>
                        <a:ext cx="356076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/>
          <p:nvPr/>
        </p:nvGrpSpPr>
        <p:grpSpPr bwMode="auto">
          <a:xfrm>
            <a:off x="4446588" y="3321050"/>
            <a:ext cx="2933700" cy="519113"/>
            <a:chOff x="3638" y="2272"/>
            <a:chExt cx="1848" cy="327"/>
          </a:xfrm>
        </p:grpSpPr>
        <p:sp>
          <p:nvSpPr>
            <p:cNvPr id="148504" name="Text Box 22"/>
            <p:cNvSpPr txBox="1">
              <a:spLocks noChangeArrowheads="1"/>
            </p:cNvSpPr>
            <p:nvPr/>
          </p:nvSpPr>
          <p:spPr bwMode="auto">
            <a:xfrm>
              <a:off x="3638" y="2272"/>
              <a:ext cx="18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</a:rPr>
                <a:t> 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2</a:t>
              </a:r>
              <a:r>
                <a:rPr lang="zh-CN" altLang="en-US" sz="2800" b="1">
                  <a:solidFill>
                    <a:srgbClr val="FF0000"/>
                  </a:solidFill>
                </a:rPr>
                <a:t>做负功</a:t>
              </a:r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48505" name="Line 23"/>
            <p:cNvSpPr>
              <a:spLocks noChangeShapeType="1"/>
            </p:cNvSpPr>
            <p:nvPr/>
          </p:nvSpPr>
          <p:spPr bwMode="auto">
            <a:xfrm>
              <a:off x="3772" y="2320"/>
              <a:ext cx="89" cy="0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" name="Group 87"/>
          <p:cNvGrpSpPr/>
          <p:nvPr/>
        </p:nvGrpSpPr>
        <p:grpSpPr bwMode="auto">
          <a:xfrm>
            <a:off x="3419475" y="2636838"/>
            <a:ext cx="6051550" cy="519112"/>
            <a:chOff x="1314" y="1962"/>
            <a:chExt cx="3812" cy="327"/>
          </a:xfrm>
        </p:grpSpPr>
        <p:sp>
          <p:nvSpPr>
            <p:cNvPr id="148501" name="Text Box 88"/>
            <p:cNvSpPr txBox="1">
              <a:spLocks noChangeArrowheads="1"/>
            </p:cNvSpPr>
            <p:nvPr/>
          </p:nvSpPr>
          <p:spPr bwMode="auto">
            <a:xfrm>
              <a:off x="1464" y="1962"/>
              <a:ext cx="36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做正功</a:t>
              </a:r>
              <a:r>
                <a:rPr lang="zh-CN" altLang="en-US" sz="2800" b="1">
                  <a:solidFill>
                    <a:srgbClr val="000000"/>
                  </a:solidFill>
                </a:rPr>
                <a:t>，即非静电力    做功。</a:t>
              </a:r>
              <a:endParaRPr lang="zh-CN" altLang="en-US" sz="2800" i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48502" name="Object 89"/>
            <p:cNvGraphicFramePr>
              <a:graphicFrameLocks noChangeAspect="1"/>
            </p:cNvGraphicFramePr>
            <p:nvPr/>
          </p:nvGraphicFramePr>
          <p:xfrm>
            <a:off x="1314" y="1976"/>
            <a:ext cx="19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0" name="Equation" r:id="rId25" imgW="393700" imgH="622300" progId="Equation.DSMT4">
                    <p:embed/>
                  </p:oleObj>
                </mc:Choice>
                <mc:Fallback>
                  <p:oleObj name="Equation" r:id="rId25" imgW="393700" imgH="622300" progId="Equation.DSMT4">
                    <p:embed/>
                    <p:pic>
                      <p:nvPicPr>
                        <p:cNvPr id="0" name="图片 158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1976"/>
                          <a:ext cx="19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03" name="Object 90"/>
            <p:cNvGraphicFramePr>
              <a:graphicFrameLocks noChangeAspect="1"/>
            </p:cNvGraphicFramePr>
            <p:nvPr/>
          </p:nvGraphicFramePr>
          <p:xfrm>
            <a:off x="3513" y="1974"/>
            <a:ext cx="28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1" name="Equation" r:id="rId27" imgW="533400" imgH="584200" progId="Equation.DSMT4">
                    <p:embed/>
                  </p:oleObj>
                </mc:Choice>
                <mc:Fallback>
                  <p:oleObj name="Equation" r:id="rId27" imgW="533400" imgH="584200" progId="Equation.DSMT4">
                    <p:embed/>
                    <p:pic>
                      <p:nvPicPr>
                        <p:cNvPr id="0" name="图片 158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" y="1974"/>
                          <a:ext cx="28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3272" name="AutoShape 88"/>
          <p:cNvSpPr>
            <a:spLocks noChangeArrowheads="1"/>
          </p:cNvSpPr>
          <p:nvPr/>
        </p:nvSpPr>
        <p:spPr bwMode="auto">
          <a:xfrm>
            <a:off x="3635896" y="4851772"/>
            <a:ext cx="447675" cy="323850"/>
          </a:xfrm>
          <a:prstGeom prst="rightArrow">
            <a:avLst>
              <a:gd name="adj1" fmla="val 50000"/>
              <a:gd name="adj2" fmla="val 27696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73273" name="Rectangle 89"/>
          <p:cNvSpPr>
            <a:spLocks noChangeArrowheads="1"/>
          </p:cNvSpPr>
          <p:nvPr/>
        </p:nvSpPr>
        <p:spPr bwMode="auto">
          <a:xfrm>
            <a:off x="1115616" y="5363170"/>
            <a:ext cx="7308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外力</a:t>
            </a:r>
            <a:r>
              <a:rPr lang="zh-CN" altLang="en-US" sz="2800" b="1" dirty="0">
                <a:solidFill>
                  <a:srgbClr val="000000"/>
                </a:solidFill>
              </a:rPr>
              <a:t>克服洛仑兹力的一个分力 </a:t>
            </a:r>
            <a:r>
              <a:rPr lang="en-US" altLang="zh-CN" sz="2800" b="1" i="1" dirty="0">
                <a:solidFill>
                  <a:srgbClr val="000000"/>
                </a:solidFill>
              </a:rPr>
              <a:t>f</a:t>
            </a:r>
            <a:r>
              <a:rPr lang="zh-CN" altLang="zh-CN" sz="2800" b="1" i="1" dirty="0">
                <a:solidFill>
                  <a:srgbClr val="000000"/>
                </a:solidFill>
              </a:rPr>
              <a:t> 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所做的功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通过另一个分量 </a:t>
            </a:r>
            <a:r>
              <a:rPr lang="en-US" altLang="zh-CN" sz="2800" b="1" i="1" dirty="0">
                <a:solidFill>
                  <a:srgbClr val="000000"/>
                </a:solidFill>
              </a:rPr>
              <a:t>f</a:t>
            </a:r>
            <a:r>
              <a:rPr lang="zh-CN" altLang="zh-CN" sz="2800" b="1" i="1" dirty="0">
                <a:solidFill>
                  <a:srgbClr val="000000"/>
                </a:solidFill>
              </a:rPr>
              <a:t> 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转换为动生电流的能量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087493" name="Object 5"/>
          <p:cNvGraphicFramePr>
            <a:graphicFrameLocks noChangeAspect="1"/>
          </p:cNvGraphicFramePr>
          <p:nvPr/>
        </p:nvGraphicFramePr>
        <p:xfrm>
          <a:off x="1698625" y="1039813"/>
          <a:ext cx="25130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2" name="Equation" r:id="rId29" imgW="1104900" imgH="241300" progId="Equation.DSMT4">
                  <p:embed/>
                </p:oleObj>
              </mc:Choice>
              <mc:Fallback>
                <p:oleObj name="Equation" r:id="rId29" imgW="1104900" imgH="241300" progId="Equation.DSMT4">
                  <p:embed/>
                  <p:pic>
                    <p:nvPicPr>
                      <p:cNvPr id="0" name="图片 15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039813"/>
                        <a:ext cx="251301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00113" y="1652588"/>
          <a:ext cx="39290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3" name="Equation" r:id="rId31" imgW="1727200" imgH="241300" progId="Equation.DSMT4">
                  <p:embed/>
                </p:oleObj>
              </mc:Choice>
              <mc:Fallback>
                <p:oleObj name="Equation" r:id="rId31" imgW="1727200" imgH="241300" progId="Equation.DSMT4">
                  <p:embed/>
                  <p:pic>
                    <p:nvPicPr>
                      <p:cNvPr id="0" name="图片 15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52588"/>
                        <a:ext cx="392906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140200" y="1042988"/>
          <a:ext cx="19367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4" name="Equation" r:id="rId33" imgW="850265" imgH="241300" progId="Equation.DSMT4">
                  <p:embed/>
                </p:oleObj>
              </mc:Choice>
              <mc:Fallback>
                <p:oleObj name="Equation" r:id="rId33" imgW="850265" imgH="241300" progId="Equation.DSMT4">
                  <p:embed/>
                  <p:pic>
                    <p:nvPicPr>
                      <p:cNvPr id="0" name="图片 15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042988"/>
                        <a:ext cx="19367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824413" y="1724025"/>
          <a:ext cx="5476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5" name="Equation" r:id="rId35" imgW="241300" imgH="177800" progId="Equation.DSMT4">
                  <p:embed/>
                </p:oleObj>
              </mc:Choice>
              <mc:Fallback>
                <p:oleObj name="Equation" r:id="rId35" imgW="241300" imgH="177800" progId="Equation.DSMT4">
                  <p:embed/>
                  <p:pic>
                    <p:nvPicPr>
                      <p:cNvPr id="0" name="图片 15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724025"/>
                        <a:ext cx="5476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3281" name="Text Box 97"/>
          <p:cNvSpPr txBox="1">
            <a:spLocks noChangeArrowheads="1"/>
          </p:cNvSpPr>
          <p:nvPr/>
        </p:nvSpPr>
        <p:spPr bwMode="auto">
          <a:xfrm>
            <a:off x="6156176" y="3321050"/>
            <a:ext cx="2592288" cy="5191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</a:rPr>
              <a:t>安培力做负功</a:t>
            </a:r>
            <a:endParaRPr lang="zh-CN" altLang="en-US"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08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7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087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087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1087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1087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87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87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7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87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87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7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9" grpId="0" autoUpdateAnimBg="0"/>
      <p:bldP spid="1373272" grpId="0" animBg="1"/>
      <p:bldP spid="1373273" grpId="0"/>
      <p:bldP spid="13732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/>
          <p:cNvSpPr>
            <a:spLocks noChangeArrowheads="1"/>
          </p:cNvSpPr>
          <p:nvPr/>
        </p:nvSpPr>
        <p:spPr bwMode="auto">
          <a:xfrm>
            <a:off x="4421188" y="2747963"/>
            <a:ext cx="4443412" cy="1649412"/>
          </a:xfrm>
          <a:prstGeom prst="parallelogram">
            <a:avLst>
              <a:gd name="adj" fmla="val 60027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83396" name="Text Box 4"/>
          <p:cNvSpPr txBox="1">
            <a:spLocks noChangeArrowheads="1"/>
          </p:cNvSpPr>
          <p:nvPr/>
        </p:nvSpPr>
        <p:spPr bwMode="auto">
          <a:xfrm>
            <a:off x="706438" y="1700213"/>
            <a:ext cx="4259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解法一：</a:t>
            </a:r>
            <a:r>
              <a:rPr lang="zh-CN" altLang="en-US" sz="2800" b="1" dirty="0">
                <a:solidFill>
                  <a:srgbClr val="000000"/>
                </a:solidFill>
              </a:rPr>
              <a:t>由定义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083397" name="Object 5"/>
          <p:cNvGraphicFramePr>
            <a:graphicFrameLocks noChangeAspect="1"/>
          </p:cNvGraphicFramePr>
          <p:nvPr/>
        </p:nvGraphicFramePr>
        <p:xfrm>
          <a:off x="1344613" y="2185988"/>
          <a:ext cx="24606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1" imgW="2374900" imgH="622300" progId="Equation.DSMT4">
                  <p:embed/>
                </p:oleObj>
              </mc:Choice>
              <mc:Fallback>
                <p:oleObj name="Equation" r:id="rId1" imgW="2374900" imgH="622300" progId="Equation.DSMT4">
                  <p:embed/>
                  <p:pic>
                    <p:nvPicPr>
                      <p:cNvPr id="0" name="图片 17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2185988"/>
                        <a:ext cx="24606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3398" name="Object 6"/>
          <p:cNvGraphicFramePr>
            <a:graphicFrameLocks noChangeAspect="1"/>
          </p:cNvGraphicFramePr>
          <p:nvPr/>
        </p:nvGraphicFramePr>
        <p:xfrm>
          <a:off x="1908175" y="3402013"/>
          <a:ext cx="12128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4" name="Equation" r:id="rId3" imgW="1295400" imgH="673100" progId="Equation.DSMT4">
                  <p:embed/>
                </p:oleObj>
              </mc:Choice>
              <mc:Fallback>
                <p:oleObj name="Equation" r:id="rId3" imgW="1295400" imgH="673100" progId="Equation.DSMT4">
                  <p:embed/>
                  <p:pic>
                    <p:nvPicPr>
                      <p:cNvPr id="0" name="图片 17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02013"/>
                        <a:ext cx="12128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3399" name="Text Box 7"/>
          <p:cNvSpPr txBox="1">
            <a:spLocks noChangeArrowheads="1"/>
          </p:cNvSpPr>
          <p:nvPr/>
        </p:nvSpPr>
        <p:spPr bwMode="auto">
          <a:xfrm>
            <a:off x="1908175" y="4062016"/>
            <a:ext cx="2044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方向：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083400" name="Object 8"/>
          <p:cNvGraphicFramePr>
            <a:graphicFrameLocks noChangeAspect="1"/>
          </p:cNvGraphicFramePr>
          <p:nvPr/>
        </p:nvGraphicFramePr>
        <p:xfrm>
          <a:off x="1298030" y="5805264"/>
          <a:ext cx="14017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" name="Equation" r:id="rId5" imgW="1384300" imgH="749300" progId="Equation.DSMT4">
                  <p:embed/>
                </p:oleObj>
              </mc:Choice>
              <mc:Fallback>
                <p:oleObj name="Equation" r:id="rId5" imgW="1384300" imgH="749300" progId="Equation.DSMT4">
                  <p:embed/>
                  <p:pic>
                    <p:nvPicPr>
                      <p:cNvPr id="0" name="图片 17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030" y="5805264"/>
                        <a:ext cx="14017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3401" name="Object 9"/>
          <p:cNvGraphicFramePr>
            <a:graphicFrameLocks noChangeAspect="1"/>
          </p:cNvGraphicFramePr>
          <p:nvPr/>
        </p:nvGraphicFramePr>
        <p:xfrm>
          <a:off x="2813050" y="5888038"/>
          <a:ext cx="197167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name="Equation" r:id="rId7" imgW="1968500" imgH="673100" progId="Equation.DSMT4">
                  <p:embed/>
                </p:oleObj>
              </mc:Choice>
              <mc:Fallback>
                <p:oleObj name="Equation" r:id="rId7" imgW="1968500" imgH="673100" progId="Equation.DSMT4">
                  <p:embed/>
                  <p:pic>
                    <p:nvPicPr>
                      <p:cNvPr id="0" name="图片 17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888038"/>
                        <a:ext cx="197167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3402" name="Object 10"/>
          <p:cNvGraphicFramePr>
            <a:graphicFrameLocks noChangeAspect="1"/>
          </p:cNvGraphicFramePr>
          <p:nvPr/>
        </p:nvGraphicFramePr>
        <p:xfrm>
          <a:off x="4846638" y="5908675"/>
          <a:ext cx="13096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" name="Equation" r:id="rId9" imgW="1346200" imgH="673100" progId="Equation.DSMT4">
                  <p:embed/>
                </p:oleObj>
              </mc:Choice>
              <mc:Fallback>
                <p:oleObj name="Equation" r:id="rId9" imgW="1346200" imgH="673100" progId="Equation.DSMT4">
                  <p:embed/>
                  <p:pic>
                    <p:nvPicPr>
                      <p:cNvPr id="0" name="图片 17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5908675"/>
                        <a:ext cx="13096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3403" name="Text Box 11"/>
          <p:cNvSpPr txBox="1">
            <a:spLocks noChangeArrowheads="1"/>
          </p:cNvSpPr>
          <p:nvPr/>
        </p:nvSpPr>
        <p:spPr bwMode="auto">
          <a:xfrm>
            <a:off x="706438" y="4638675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解法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二：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用</a:t>
            </a:r>
            <a:r>
              <a:rPr lang="zh-CN" altLang="en-US" sz="2800" b="1" dirty="0">
                <a:solidFill>
                  <a:srgbClr val="000000"/>
                </a:solidFill>
              </a:rPr>
              <a:t>法拉第定律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083404" name="Object 12"/>
          <p:cNvGraphicFramePr>
            <a:graphicFrameLocks noChangeAspect="1"/>
          </p:cNvGraphicFramePr>
          <p:nvPr/>
        </p:nvGraphicFramePr>
        <p:xfrm>
          <a:off x="2924175" y="4175125"/>
          <a:ext cx="3968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Equation" r:id="rId11" imgW="127000" imgH="139700" progId="Equation.3">
                  <p:embed/>
                </p:oleObj>
              </mc:Choice>
              <mc:Fallback>
                <p:oleObj name="Equation" r:id="rId11" imgW="127000" imgH="139700" progId="Equation.3">
                  <p:embed/>
                  <p:pic>
                    <p:nvPicPr>
                      <p:cNvPr id="0" name="图片 17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4175125"/>
                        <a:ext cx="3968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3405" name="Object 13"/>
          <p:cNvGraphicFramePr>
            <a:graphicFrameLocks noChangeAspect="1"/>
          </p:cNvGraphicFramePr>
          <p:nvPr/>
        </p:nvGraphicFramePr>
        <p:xfrm>
          <a:off x="3203848" y="4168775"/>
          <a:ext cx="647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Equation" r:id="rId13" imgW="241300" imgH="165100" progId="Equation.3">
                  <p:embed/>
                </p:oleObj>
              </mc:Choice>
              <mc:Fallback>
                <p:oleObj name="Equation" r:id="rId13" imgW="241300" imgH="165100" progId="Equation.3">
                  <p:embed/>
                  <p:pic>
                    <p:nvPicPr>
                      <p:cNvPr id="0" name="图片 17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168775"/>
                        <a:ext cx="6477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3406" name="Object 14"/>
          <p:cNvGraphicFramePr>
            <a:graphicFrameLocks noChangeAspect="1"/>
          </p:cNvGraphicFramePr>
          <p:nvPr/>
        </p:nvGraphicFramePr>
        <p:xfrm>
          <a:off x="6156325" y="6007100"/>
          <a:ext cx="5032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公式" r:id="rId15" imgW="241300" imgH="177800" progId="Equation.3">
                  <p:embed/>
                </p:oleObj>
              </mc:Choice>
              <mc:Fallback>
                <p:oleObj name="公式" r:id="rId15" imgW="241300" imgH="177800" progId="Equation.3">
                  <p:embed/>
                  <p:pic>
                    <p:nvPicPr>
                      <p:cNvPr id="0" name="图片 17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6007100"/>
                        <a:ext cx="5032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3407" name="Text Box 15"/>
          <p:cNvSpPr txBox="1">
            <a:spLocks noChangeArrowheads="1"/>
          </p:cNvSpPr>
          <p:nvPr/>
        </p:nvSpPr>
        <p:spPr bwMode="auto">
          <a:xfrm>
            <a:off x="6887145" y="5949280"/>
            <a:ext cx="214935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顺时针方向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083408" name="Object 16"/>
          <p:cNvGraphicFramePr>
            <a:graphicFrameLocks noChangeAspect="1"/>
          </p:cNvGraphicFramePr>
          <p:nvPr/>
        </p:nvGraphicFramePr>
        <p:xfrm>
          <a:off x="1901825" y="2800350"/>
          <a:ext cx="27638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Equation" r:id="rId17" imgW="2870200" imgH="622300" progId="Equation.DSMT4">
                  <p:embed/>
                </p:oleObj>
              </mc:Choice>
              <mc:Fallback>
                <p:oleObj name="Equation" r:id="rId17" imgW="2870200" imgH="622300" progId="Equation.DSMT4">
                  <p:embed/>
                  <p:pic>
                    <p:nvPicPr>
                      <p:cNvPr id="0" name="图片 17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2800350"/>
                        <a:ext cx="27638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3409" name="Object 17"/>
          <p:cNvGraphicFramePr>
            <a:graphicFrameLocks noChangeAspect="1"/>
          </p:cNvGraphicFramePr>
          <p:nvPr/>
        </p:nvGraphicFramePr>
        <p:xfrm>
          <a:off x="3743077" y="4076700"/>
          <a:ext cx="3968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19" imgW="127000" imgH="177165" progId="Equation.3">
                  <p:embed/>
                </p:oleObj>
              </mc:Choice>
              <mc:Fallback>
                <p:oleObj name="Equation" r:id="rId19" imgW="127000" imgH="177165" progId="Equation.3">
                  <p:embed/>
                  <p:pic>
                    <p:nvPicPr>
                      <p:cNvPr id="0" name="图片 17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077" y="4076700"/>
                        <a:ext cx="3968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3410" name="Object 18"/>
          <p:cNvGraphicFramePr>
            <a:graphicFrameLocks noChangeAspect="1"/>
          </p:cNvGraphicFramePr>
          <p:nvPr/>
        </p:nvGraphicFramePr>
        <p:xfrm>
          <a:off x="1331913" y="5251450"/>
          <a:ext cx="115411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公式" r:id="rId21" imgW="1384300" imgH="381000" progId="Equation.3">
                  <p:embed/>
                </p:oleObj>
              </mc:Choice>
              <mc:Fallback>
                <p:oleObj name="公式" r:id="rId21" imgW="1384300" imgH="381000" progId="Equation.3">
                  <p:embed/>
                  <p:pic>
                    <p:nvPicPr>
                      <p:cNvPr id="0" name="图片 17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51450"/>
                        <a:ext cx="115411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3411" name="Object 19"/>
          <p:cNvGraphicFramePr>
            <a:graphicFrameLocks noChangeAspect="1"/>
          </p:cNvGraphicFramePr>
          <p:nvPr/>
        </p:nvGraphicFramePr>
        <p:xfrm>
          <a:off x="2533650" y="5256213"/>
          <a:ext cx="1865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公式" r:id="rId23" imgW="850265" imgH="203200" progId="Equation.3">
                  <p:embed/>
                </p:oleObj>
              </mc:Choice>
              <mc:Fallback>
                <p:oleObj name="公式" r:id="rId23" imgW="850265" imgH="203200" progId="Equation.3">
                  <p:embed/>
                  <p:pic>
                    <p:nvPicPr>
                      <p:cNvPr id="0" name="图片 17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5256213"/>
                        <a:ext cx="18653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3412" name="Object 20"/>
          <p:cNvGraphicFramePr>
            <a:graphicFrameLocks noChangeAspect="1"/>
          </p:cNvGraphicFramePr>
          <p:nvPr/>
        </p:nvGraphicFramePr>
        <p:xfrm>
          <a:off x="4378325" y="5153025"/>
          <a:ext cx="12239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25" imgW="1307465" imgH="673100" progId="Equation.DSMT4">
                  <p:embed/>
                </p:oleObj>
              </mc:Choice>
              <mc:Fallback>
                <p:oleObj name="Equation" r:id="rId25" imgW="1307465" imgH="673100" progId="Equation.DSMT4">
                  <p:embed/>
                  <p:pic>
                    <p:nvPicPr>
                      <p:cNvPr id="0" name="图片 17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5153025"/>
                        <a:ext cx="122396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3413" name="Text Box 21"/>
          <p:cNvSpPr txBox="1">
            <a:spLocks noChangeArrowheads="1"/>
          </p:cNvSpPr>
          <p:nvPr/>
        </p:nvSpPr>
        <p:spPr bwMode="auto">
          <a:xfrm>
            <a:off x="641226" y="260648"/>
            <a:ext cx="83232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</a:t>
            </a:r>
            <a:r>
              <a:rPr lang="zh-CN" altLang="en-US" sz="2800" b="1" dirty="0">
                <a:solidFill>
                  <a:srgbClr val="000000"/>
                </a:solidFill>
              </a:rPr>
              <a:t> 在均匀磁场</a:t>
            </a:r>
            <a:r>
              <a:rPr lang="en-US" altLang="zh-CN" sz="2800" b="1" i="1" dirty="0">
                <a:solidFill>
                  <a:srgbClr val="000000"/>
                </a:solidFill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</a:rPr>
              <a:t>中</a:t>
            </a:r>
            <a:r>
              <a:rPr lang="en-US" altLang="zh-CN" sz="2800" b="1" dirty="0">
                <a:solidFill>
                  <a:srgbClr val="000000"/>
                </a:solidFill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</a:rPr>
              <a:t>金属杆</a:t>
            </a:r>
            <a:r>
              <a:rPr lang="en-US" altLang="zh-CN" sz="2800" b="1" i="1" dirty="0">
                <a:solidFill>
                  <a:srgbClr val="000000"/>
                </a:solidFill>
              </a:rPr>
              <a:t>ab</a:t>
            </a:r>
            <a:r>
              <a:rPr lang="zh-CN" altLang="en-US" sz="2800" b="1" dirty="0">
                <a:solidFill>
                  <a:srgbClr val="000000"/>
                </a:solidFill>
              </a:rPr>
              <a:t>沿导体框向右以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速度</a:t>
            </a:r>
            <a:r>
              <a:rPr lang="en-US" altLang="zh-CN" sz="2800" b="1" i="1" dirty="0">
                <a:solidFill>
                  <a:srgbClr val="000000"/>
                </a:solidFill>
              </a:rPr>
              <a:t>v </a:t>
            </a:r>
            <a:r>
              <a:rPr lang="zh-CN" altLang="en-US" sz="2800" b="1" dirty="0">
                <a:solidFill>
                  <a:srgbClr val="000000"/>
                </a:solidFill>
              </a:rPr>
              <a:t>运动。如图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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=60</a:t>
            </a:r>
            <a:r>
              <a:rPr lang="en-US" altLang="zh-CN" sz="28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o</a:t>
            </a:r>
            <a:r>
              <a:rPr kumimoji="0"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</a:rPr>
              <a:t>且</a:t>
            </a:r>
            <a:r>
              <a:rPr lang="en-US" altLang="zh-CN" sz="2800" dirty="0">
                <a:solidFill>
                  <a:srgbClr val="000000"/>
                </a:solidFill>
              </a:rPr>
              <a:t>d</a:t>
            </a:r>
            <a:r>
              <a:rPr lang="en-US" altLang="zh-CN" sz="2800" b="1" i="1" dirty="0">
                <a:solidFill>
                  <a:srgbClr val="000000"/>
                </a:solidFill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</a:rPr>
              <a:t>/</a:t>
            </a:r>
            <a:r>
              <a:rPr lang="en-US" altLang="zh-CN" sz="2800" dirty="0" err="1">
                <a:solidFill>
                  <a:srgbClr val="000000"/>
                </a:solidFill>
              </a:rPr>
              <a:t>d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t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= 0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求其上的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?</a:t>
            </a:r>
            <a:r>
              <a:rPr lang="en-US" altLang="zh-CN" sz="2800" b="1" dirty="0">
                <a:solidFill>
                  <a:srgbClr val="000000"/>
                </a:solidFill>
              </a:rPr>
              <a:t>       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5170488" y="1298848"/>
            <a:ext cx="3022600" cy="762000"/>
            <a:chOff x="3504" y="48"/>
            <a:chExt cx="1904" cy="480"/>
          </a:xfrm>
        </p:grpSpPr>
        <p:graphicFrame>
          <p:nvGraphicFramePr>
            <p:cNvPr id="149554" name="Object 23"/>
            <p:cNvGraphicFramePr>
              <a:graphicFrameLocks noChangeAspect="1"/>
            </p:cNvGraphicFramePr>
            <p:nvPr/>
          </p:nvGraphicFramePr>
          <p:xfrm>
            <a:off x="3942" y="95"/>
            <a:ext cx="1466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6" name="Equation" r:id="rId27" imgW="2349500" imgH="558800" progId="Equation.DSMT4">
                    <p:embed/>
                  </p:oleObj>
                </mc:Choice>
                <mc:Fallback>
                  <p:oleObj name="Equation" r:id="rId27" imgW="2349500" imgH="558800" progId="Equation.DSMT4">
                    <p:embed/>
                    <p:pic>
                      <p:nvPicPr>
                        <p:cNvPr id="0" name="图片 17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" y="95"/>
                          <a:ext cx="1466" cy="372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55" name="Object 24"/>
            <p:cNvGraphicFramePr>
              <a:graphicFrameLocks noChangeAspect="1"/>
            </p:cNvGraphicFramePr>
            <p:nvPr/>
          </p:nvGraphicFramePr>
          <p:xfrm>
            <a:off x="3504" y="48"/>
            <a:ext cx="425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7" name="剪辑" r:id="rId29" imgW="4356100" imgH="4025900" progId="MS_ClipArt_Gallery.2">
                    <p:embed/>
                  </p:oleObj>
                </mc:Choice>
                <mc:Fallback>
                  <p:oleObj name="剪辑" r:id="rId29" imgW="4356100" imgH="4025900" progId="MS_ClipArt_Gallery.2">
                    <p:embed/>
                    <p:pic>
                      <p:nvPicPr>
                        <p:cNvPr id="0" name="图片 17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48"/>
                          <a:ext cx="425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3417" name="AutoShape 25"/>
          <p:cNvSpPr>
            <a:spLocks noChangeArrowheads="1"/>
          </p:cNvSpPr>
          <p:nvPr/>
        </p:nvSpPr>
        <p:spPr bwMode="auto">
          <a:xfrm>
            <a:off x="6337051" y="4869210"/>
            <a:ext cx="2411413" cy="1008062"/>
          </a:xfrm>
          <a:prstGeom prst="wedgeEllipseCallout">
            <a:avLst>
              <a:gd name="adj1" fmla="val -78968"/>
              <a:gd name="adj2" fmla="val 6700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99"/>
              </a:solidFill>
            </a:endParaRPr>
          </a:p>
        </p:txBody>
      </p:sp>
      <p:sp>
        <p:nvSpPr>
          <p:cNvPr id="1083418" name="Text Box 26"/>
          <p:cNvSpPr txBox="1">
            <a:spLocks noChangeArrowheads="1"/>
          </p:cNvSpPr>
          <p:nvPr/>
        </p:nvSpPr>
        <p:spPr bwMode="auto">
          <a:xfrm>
            <a:off x="6289675" y="4967288"/>
            <a:ext cx="2446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此电动势只出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现在</a:t>
            </a:r>
            <a:r>
              <a:rPr lang="en-US" altLang="zh-CN" sz="2400" b="1" i="1" dirty="0">
                <a:solidFill>
                  <a:srgbClr val="000000"/>
                </a:solidFill>
                <a:ea typeface="楷体_GB2312" pitchFamily="49" charset="-122"/>
              </a:rPr>
              <a:t>ab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杆上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49528" name="Group 58"/>
          <p:cNvGrpSpPr/>
          <p:nvPr/>
        </p:nvGrpSpPr>
        <p:grpSpPr bwMode="auto">
          <a:xfrm>
            <a:off x="4927600" y="2493963"/>
            <a:ext cx="3316288" cy="1919287"/>
            <a:chOff x="3104" y="1571"/>
            <a:chExt cx="2089" cy="1209"/>
          </a:xfrm>
        </p:grpSpPr>
        <p:sp>
          <p:nvSpPr>
            <p:cNvPr id="149537" name="Line 28"/>
            <p:cNvSpPr>
              <a:spLocks noChangeShapeType="1"/>
            </p:cNvSpPr>
            <p:nvPr/>
          </p:nvSpPr>
          <p:spPr bwMode="auto">
            <a:xfrm>
              <a:off x="3354" y="2498"/>
              <a:ext cx="1457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9538" name="Line 29"/>
            <p:cNvSpPr>
              <a:spLocks noChangeShapeType="1"/>
            </p:cNvSpPr>
            <p:nvPr/>
          </p:nvSpPr>
          <p:spPr bwMode="auto">
            <a:xfrm>
              <a:off x="3736" y="1907"/>
              <a:ext cx="1457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9539" name="Line 30"/>
            <p:cNvSpPr>
              <a:spLocks noChangeShapeType="1"/>
            </p:cNvSpPr>
            <p:nvPr/>
          </p:nvSpPr>
          <p:spPr bwMode="auto">
            <a:xfrm flipH="1">
              <a:off x="3340" y="1896"/>
              <a:ext cx="398" cy="609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9540" name="Line 31"/>
            <p:cNvSpPr>
              <a:spLocks noChangeShapeType="1"/>
            </p:cNvSpPr>
            <p:nvPr/>
          </p:nvSpPr>
          <p:spPr bwMode="auto">
            <a:xfrm flipH="1">
              <a:off x="4381" y="1753"/>
              <a:ext cx="588" cy="933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9541" name="Line 34"/>
            <p:cNvSpPr>
              <a:spLocks noChangeShapeType="1"/>
            </p:cNvSpPr>
            <p:nvPr/>
          </p:nvSpPr>
          <p:spPr bwMode="auto">
            <a:xfrm flipH="1">
              <a:off x="3532" y="2003"/>
              <a:ext cx="239" cy="3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9542" name="Line 35"/>
            <p:cNvSpPr>
              <a:spLocks noChangeShapeType="1"/>
            </p:cNvSpPr>
            <p:nvPr/>
          </p:nvSpPr>
          <p:spPr bwMode="auto">
            <a:xfrm>
              <a:off x="3533" y="2366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9543" name="Text Box 39"/>
            <p:cNvSpPr txBox="1">
              <a:spLocks noChangeArrowheads="1"/>
            </p:cNvSpPr>
            <p:nvPr/>
          </p:nvSpPr>
          <p:spPr bwMode="auto">
            <a:xfrm>
              <a:off x="4944" y="15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endParaRPr lang="en-US" altLang="zh-CN" sz="2800" b="1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9544" name="Text Box 40"/>
            <p:cNvSpPr txBox="1">
              <a:spLocks noChangeArrowheads="1"/>
            </p:cNvSpPr>
            <p:nvPr/>
          </p:nvSpPr>
          <p:spPr bwMode="auto">
            <a:xfrm>
              <a:off x="4421" y="24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endParaRPr lang="en-US" altLang="zh-CN" sz="2800" b="1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9545" name="Text Box 41"/>
            <p:cNvSpPr txBox="1">
              <a:spLocks noChangeArrowheads="1"/>
            </p:cNvSpPr>
            <p:nvPr/>
          </p:nvSpPr>
          <p:spPr bwMode="auto">
            <a:xfrm>
              <a:off x="3104" y="2356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endParaRPr lang="en-US" altLang="zh-CN" sz="2800" b="1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9546" name="Line 42"/>
            <p:cNvSpPr>
              <a:spLocks noChangeShapeType="1"/>
            </p:cNvSpPr>
            <p:nvPr/>
          </p:nvSpPr>
          <p:spPr bwMode="auto">
            <a:xfrm flipH="1">
              <a:off x="3241" y="2484"/>
              <a:ext cx="113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9547" name="Line 43"/>
            <p:cNvSpPr>
              <a:spLocks noChangeShapeType="1"/>
            </p:cNvSpPr>
            <p:nvPr/>
          </p:nvSpPr>
          <p:spPr bwMode="auto">
            <a:xfrm>
              <a:off x="3970" y="2604"/>
              <a:ext cx="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9548" name="Line 44"/>
            <p:cNvSpPr>
              <a:spLocks noChangeShapeType="1"/>
            </p:cNvSpPr>
            <p:nvPr/>
          </p:nvSpPr>
          <p:spPr bwMode="auto">
            <a:xfrm flipH="1">
              <a:off x="3281" y="2604"/>
              <a:ext cx="4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9549" name="Text Box 45"/>
            <p:cNvSpPr txBox="1">
              <a:spLocks noChangeArrowheads="1"/>
            </p:cNvSpPr>
            <p:nvPr/>
          </p:nvSpPr>
          <p:spPr bwMode="auto">
            <a:xfrm>
              <a:off x="3726" y="24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 b="1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9550" name="Text Box 46"/>
            <p:cNvSpPr txBox="1">
              <a:spLocks noChangeArrowheads="1"/>
            </p:cNvSpPr>
            <p:nvPr/>
          </p:nvSpPr>
          <p:spPr bwMode="auto">
            <a:xfrm>
              <a:off x="3541" y="16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ea typeface="楷体_GB2312" pitchFamily="49" charset="-122"/>
                </a:rPr>
                <a:t>d</a:t>
              </a:r>
              <a:endParaRPr lang="en-US" altLang="zh-CN" sz="2800" b="1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3306" y="1981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ea typeface="楷体_GB2312" pitchFamily="49" charset="-122"/>
                </a:rPr>
                <a:t>l</a:t>
              </a:r>
              <a:endParaRPr lang="en-US" altLang="zh-CN" sz="2800" b="1" i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49552" name="Line 48"/>
            <p:cNvSpPr>
              <a:spLocks noChangeShapeType="1"/>
            </p:cNvSpPr>
            <p:nvPr/>
          </p:nvSpPr>
          <p:spPr bwMode="auto">
            <a:xfrm>
              <a:off x="4705" y="2227"/>
              <a:ext cx="2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49553" name="Object 49"/>
            <p:cNvGraphicFramePr>
              <a:graphicFrameLocks noChangeAspect="1"/>
            </p:cNvGraphicFramePr>
            <p:nvPr/>
          </p:nvGraphicFramePr>
          <p:xfrm>
            <a:off x="5000" y="2121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8" name="Equation" r:id="rId31" imgW="228600" imgH="330200" progId="Equation.DSMT4">
                    <p:embed/>
                  </p:oleObj>
                </mc:Choice>
                <mc:Fallback>
                  <p:oleObj name="Equation" r:id="rId31" imgW="228600" imgH="330200" progId="Equation.DSMT4">
                    <p:embed/>
                    <p:pic>
                      <p:nvPicPr>
                        <p:cNvPr id="0" name="图片 17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121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4802" name="Rectangle 50"/>
          <p:cNvSpPr>
            <a:spLocks noChangeArrowheads="1"/>
          </p:cNvSpPr>
          <p:nvPr/>
        </p:nvSpPr>
        <p:spPr bwMode="auto">
          <a:xfrm>
            <a:off x="5111750" y="2205038"/>
            <a:ext cx="3132138" cy="1333500"/>
          </a:xfrm>
          <a:prstGeom prst="rect">
            <a:avLst/>
          </a:prstGeom>
          <a:solidFill>
            <a:schemeClr val="hlink">
              <a:alpha val="39999"/>
            </a:schemeClr>
          </a:solidFill>
          <a:ln w="317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083442" name="Line 50"/>
          <p:cNvSpPr>
            <a:spLocks noChangeShapeType="1"/>
          </p:cNvSpPr>
          <p:nvPr/>
        </p:nvSpPr>
        <p:spPr bwMode="auto">
          <a:xfrm>
            <a:off x="2195736" y="849559"/>
            <a:ext cx="1571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49531" name="Group 52"/>
          <p:cNvGrpSpPr/>
          <p:nvPr/>
        </p:nvGrpSpPr>
        <p:grpSpPr bwMode="auto">
          <a:xfrm>
            <a:off x="6516688" y="2201863"/>
            <a:ext cx="1233487" cy="1355725"/>
            <a:chOff x="4101" y="1420"/>
            <a:chExt cx="777" cy="854"/>
          </a:xfrm>
        </p:grpSpPr>
        <p:sp>
          <p:nvSpPr>
            <p:cNvPr id="149532" name="Line 32"/>
            <p:cNvSpPr>
              <a:spLocks noChangeShapeType="1"/>
            </p:cNvSpPr>
            <p:nvPr/>
          </p:nvSpPr>
          <p:spPr bwMode="auto">
            <a:xfrm flipV="1">
              <a:off x="4101" y="1420"/>
              <a:ext cx="0" cy="8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9533" name="Line 33"/>
            <p:cNvSpPr>
              <a:spLocks noChangeShapeType="1"/>
            </p:cNvSpPr>
            <p:nvPr/>
          </p:nvSpPr>
          <p:spPr bwMode="auto">
            <a:xfrm flipV="1">
              <a:off x="4101" y="1684"/>
              <a:ext cx="548" cy="59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49534" name="Object 36"/>
            <p:cNvGraphicFramePr>
              <a:graphicFrameLocks noChangeAspect="1"/>
            </p:cNvGraphicFramePr>
            <p:nvPr/>
          </p:nvGraphicFramePr>
          <p:xfrm>
            <a:off x="4137" y="1441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9" name="Equation" r:id="rId33" imgW="241300" imgH="330200" progId="Equation.DSMT4">
                    <p:embed/>
                  </p:oleObj>
                </mc:Choice>
                <mc:Fallback>
                  <p:oleObj name="Equation" r:id="rId33" imgW="241300" imgH="330200" progId="Equation.DSMT4">
                    <p:embed/>
                    <p:pic>
                      <p:nvPicPr>
                        <p:cNvPr id="0" name="图片 17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1441"/>
                          <a:ext cx="1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35" name="Object 37"/>
            <p:cNvGraphicFramePr>
              <a:graphicFrameLocks noChangeAspect="1"/>
            </p:cNvGraphicFramePr>
            <p:nvPr/>
          </p:nvGraphicFramePr>
          <p:xfrm>
            <a:off x="4694" y="1457"/>
            <a:ext cx="1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0" name="Equation" r:id="rId35" imgW="368300" imgH="495300" progId="Equation.DSMT4">
                    <p:embed/>
                  </p:oleObj>
                </mc:Choice>
                <mc:Fallback>
                  <p:oleObj name="Equation" r:id="rId35" imgW="368300" imgH="495300" progId="Equation.DSMT4">
                    <p:embed/>
                    <p:pic>
                      <p:nvPicPr>
                        <p:cNvPr id="0" name="图片 17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457"/>
                          <a:ext cx="1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36" name="Object 38"/>
            <p:cNvGraphicFramePr>
              <a:graphicFrameLocks noChangeAspect="1"/>
            </p:cNvGraphicFramePr>
            <p:nvPr/>
          </p:nvGraphicFramePr>
          <p:xfrm>
            <a:off x="4109" y="1940"/>
            <a:ext cx="12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1" name="Equation" r:id="rId37" imgW="241300" imgH="317500" progId="Equation.DSMT4">
                    <p:embed/>
                  </p:oleObj>
                </mc:Choice>
                <mc:Fallback>
                  <p:oleObj name="Equation" r:id="rId37" imgW="241300" imgH="317500" progId="Equation.DSMT4">
                    <p:embed/>
                    <p:pic>
                      <p:nvPicPr>
                        <p:cNvPr id="0" name="图片 17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9" y="1940"/>
                          <a:ext cx="12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8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5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"/>
                                        <p:tgtEl>
                                          <p:spTgt spid="108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8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08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108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083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083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3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83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83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3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83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83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83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83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83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83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083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083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83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83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3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3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8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8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83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83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8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8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83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83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108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108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83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3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83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83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" fill="hold"/>
                                        <p:tgtEl>
                                          <p:spTgt spid="108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108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8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8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83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83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8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6" grpId="0" autoUpdateAnimBg="0"/>
      <p:bldP spid="1083399" grpId="0" autoUpdateAnimBg="0"/>
      <p:bldP spid="1083403" grpId="0" autoUpdateAnimBg="0"/>
      <p:bldP spid="1083407" grpId="0" autoUpdateAnimBg="0"/>
      <p:bldP spid="1083413" grpId="0" autoUpdateAnimBg="0"/>
      <p:bldP spid="1083417" grpId="0" animBg="1"/>
      <p:bldP spid="1083418" grpId="0"/>
      <p:bldP spid="1354802" grpId="0" animBg="1"/>
      <p:bldP spid="10834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ChangeArrowheads="1"/>
          </p:cNvSpPr>
          <p:nvPr/>
        </p:nvSpPr>
        <p:spPr bwMode="auto">
          <a:xfrm>
            <a:off x="5838825" y="1165225"/>
            <a:ext cx="2986088" cy="2900363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84419" name="Text Box 3"/>
          <p:cNvSpPr txBox="1">
            <a:spLocks noChangeArrowheads="1"/>
          </p:cNvSpPr>
          <p:nvPr/>
        </p:nvSpPr>
        <p:spPr bwMode="auto">
          <a:xfrm>
            <a:off x="475307" y="246063"/>
            <a:ext cx="79851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</a:t>
            </a:r>
            <a:r>
              <a:rPr lang="zh-CN" altLang="en-US" sz="2800" b="1" dirty="0">
                <a:solidFill>
                  <a:srgbClr val="000000"/>
                </a:solidFill>
              </a:rPr>
              <a:t>金属杆</a:t>
            </a:r>
            <a:r>
              <a:rPr lang="en-US" altLang="zh-CN" sz="2800" b="1" dirty="0" err="1">
                <a:solidFill>
                  <a:srgbClr val="000000"/>
                </a:solidFill>
              </a:rPr>
              <a:t>o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</a:rPr>
              <a:t>长</a:t>
            </a:r>
            <a:r>
              <a:rPr lang="en-US" altLang="zh-CN" sz="2800" b="1" i="1" dirty="0">
                <a:solidFill>
                  <a:srgbClr val="000000"/>
                </a:solidFill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</a:rPr>
              <a:t>，在匀强磁场  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 中</a:t>
            </a:r>
            <a:r>
              <a:rPr lang="zh-CN" altLang="en-US" sz="2800" b="1" dirty="0">
                <a:solidFill>
                  <a:srgbClr val="000000"/>
                </a:solidFill>
              </a:rPr>
              <a:t>以角速度</a:t>
            </a:r>
            <a:r>
              <a:rPr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</a:t>
            </a:r>
            <a:r>
              <a:rPr lang="zh-CN" altLang="en-US" sz="2800" b="1" dirty="0">
                <a:solidFill>
                  <a:srgbClr val="000000"/>
                </a:solidFill>
              </a:rPr>
              <a:t>反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时针绕</a:t>
            </a:r>
            <a:r>
              <a:rPr lang="en-US" altLang="zh-CN" sz="2800" b="1" dirty="0">
                <a:solidFill>
                  <a:srgbClr val="000000"/>
                </a:solidFill>
              </a:rPr>
              <a:t>o</a:t>
            </a:r>
            <a:r>
              <a:rPr lang="zh-CN" altLang="en-US" sz="2800" b="1" dirty="0">
                <a:solidFill>
                  <a:srgbClr val="000000"/>
                </a:solidFill>
              </a:rPr>
              <a:t>点转动。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求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杆</a:t>
            </a:r>
            <a:r>
              <a:rPr lang="zh-CN" altLang="en-US" sz="2800" b="1" dirty="0">
                <a:solidFill>
                  <a:srgbClr val="000000"/>
                </a:solidFill>
              </a:rPr>
              <a:t>中感应电动势的大小、方向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978525" y="1450975"/>
            <a:ext cx="2438400" cy="2209800"/>
            <a:chOff x="3936" y="2688"/>
            <a:chExt cx="1536" cy="1392"/>
          </a:xfrm>
        </p:grpSpPr>
        <p:sp>
          <p:nvSpPr>
            <p:cNvPr id="150570" name="Line 5"/>
            <p:cNvSpPr>
              <a:spLocks noChangeShapeType="1"/>
            </p:cNvSpPr>
            <p:nvPr/>
          </p:nvSpPr>
          <p:spPr bwMode="auto">
            <a:xfrm>
              <a:off x="4512" y="2688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71" name="Line 6"/>
            <p:cNvSpPr>
              <a:spLocks noChangeShapeType="1"/>
            </p:cNvSpPr>
            <p:nvPr/>
          </p:nvSpPr>
          <p:spPr bwMode="auto">
            <a:xfrm flipH="1">
              <a:off x="4512" y="2688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72" name="Line 7"/>
            <p:cNvSpPr>
              <a:spLocks noChangeShapeType="1"/>
            </p:cNvSpPr>
            <p:nvPr/>
          </p:nvSpPr>
          <p:spPr bwMode="auto">
            <a:xfrm>
              <a:off x="4800" y="2688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73" name="Line 8"/>
            <p:cNvSpPr>
              <a:spLocks noChangeShapeType="1"/>
            </p:cNvSpPr>
            <p:nvPr/>
          </p:nvSpPr>
          <p:spPr bwMode="auto">
            <a:xfrm flipH="1">
              <a:off x="4800" y="2688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74" name="Line 9"/>
            <p:cNvSpPr>
              <a:spLocks noChangeShapeType="1"/>
            </p:cNvSpPr>
            <p:nvPr/>
          </p:nvSpPr>
          <p:spPr bwMode="auto">
            <a:xfrm>
              <a:off x="5088" y="2688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75" name="Line 10"/>
            <p:cNvSpPr>
              <a:spLocks noChangeShapeType="1"/>
            </p:cNvSpPr>
            <p:nvPr/>
          </p:nvSpPr>
          <p:spPr bwMode="auto">
            <a:xfrm flipH="1">
              <a:off x="5088" y="2688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76" name="Line 11"/>
            <p:cNvSpPr>
              <a:spLocks noChangeShapeType="1"/>
            </p:cNvSpPr>
            <p:nvPr/>
          </p:nvSpPr>
          <p:spPr bwMode="auto">
            <a:xfrm>
              <a:off x="5376" y="2688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77" name="Line 12"/>
            <p:cNvSpPr>
              <a:spLocks noChangeShapeType="1"/>
            </p:cNvSpPr>
            <p:nvPr/>
          </p:nvSpPr>
          <p:spPr bwMode="auto">
            <a:xfrm flipH="1">
              <a:off x="5376" y="2688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78" name="Line 13"/>
            <p:cNvSpPr>
              <a:spLocks noChangeShapeType="1"/>
            </p:cNvSpPr>
            <p:nvPr/>
          </p:nvSpPr>
          <p:spPr bwMode="auto">
            <a:xfrm>
              <a:off x="4224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79" name="Line 14"/>
            <p:cNvSpPr>
              <a:spLocks noChangeShapeType="1"/>
            </p:cNvSpPr>
            <p:nvPr/>
          </p:nvSpPr>
          <p:spPr bwMode="auto">
            <a:xfrm flipH="1">
              <a:off x="4224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80" name="Line 15"/>
            <p:cNvSpPr>
              <a:spLocks noChangeShapeType="1"/>
            </p:cNvSpPr>
            <p:nvPr/>
          </p:nvSpPr>
          <p:spPr bwMode="auto">
            <a:xfrm>
              <a:off x="4512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81" name="Line 16"/>
            <p:cNvSpPr>
              <a:spLocks noChangeShapeType="1"/>
            </p:cNvSpPr>
            <p:nvPr/>
          </p:nvSpPr>
          <p:spPr bwMode="auto">
            <a:xfrm flipH="1">
              <a:off x="4512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82" name="Line 17"/>
            <p:cNvSpPr>
              <a:spLocks noChangeShapeType="1"/>
            </p:cNvSpPr>
            <p:nvPr/>
          </p:nvSpPr>
          <p:spPr bwMode="auto">
            <a:xfrm>
              <a:off x="4800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83" name="Line 18"/>
            <p:cNvSpPr>
              <a:spLocks noChangeShapeType="1"/>
            </p:cNvSpPr>
            <p:nvPr/>
          </p:nvSpPr>
          <p:spPr bwMode="auto">
            <a:xfrm flipH="1">
              <a:off x="4800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84" name="Line 19"/>
            <p:cNvSpPr>
              <a:spLocks noChangeShapeType="1"/>
            </p:cNvSpPr>
            <p:nvPr/>
          </p:nvSpPr>
          <p:spPr bwMode="auto">
            <a:xfrm>
              <a:off x="5088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85" name="Line 20"/>
            <p:cNvSpPr>
              <a:spLocks noChangeShapeType="1"/>
            </p:cNvSpPr>
            <p:nvPr/>
          </p:nvSpPr>
          <p:spPr bwMode="auto">
            <a:xfrm flipH="1">
              <a:off x="5088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86" name="Line 21"/>
            <p:cNvSpPr>
              <a:spLocks noChangeShapeType="1"/>
            </p:cNvSpPr>
            <p:nvPr/>
          </p:nvSpPr>
          <p:spPr bwMode="auto">
            <a:xfrm>
              <a:off x="5376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87" name="Line 22"/>
            <p:cNvSpPr>
              <a:spLocks noChangeShapeType="1"/>
            </p:cNvSpPr>
            <p:nvPr/>
          </p:nvSpPr>
          <p:spPr bwMode="auto">
            <a:xfrm flipH="1">
              <a:off x="5376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88" name="Line 23"/>
            <p:cNvSpPr>
              <a:spLocks noChangeShapeType="1"/>
            </p:cNvSpPr>
            <p:nvPr/>
          </p:nvSpPr>
          <p:spPr bwMode="auto">
            <a:xfrm>
              <a:off x="4224" y="336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89" name="Line 24"/>
            <p:cNvSpPr>
              <a:spLocks noChangeShapeType="1"/>
            </p:cNvSpPr>
            <p:nvPr/>
          </p:nvSpPr>
          <p:spPr bwMode="auto">
            <a:xfrm flipH="1">
              <a:off x="4224" y="336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90" name="Line 25"/>
            <p:cNvSpPr>
              <a:spLocks noChangeShapeType="1"/>
            </p:cNvSpPr>
            <p:nvPr/>
          </p:nvSpPr>
          <p:spPr bwMode="auto">
            <a:xfrm>
              <a:off x="4512" y="336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91" name="Line 26"/>
            <p:cNvSpPr>
              <a:spLocks noChangeShapeType="1"/>
            </p:cNvSpPr>
            <p:nvPr/>
          </p:nvSpPr>
          <p:spPr bwMode="auto">
            <a:xfrm flipH="1">
              <a:off x="4512" y="336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92" name="Line 27"/>
            <p:cNvSpPr>
              <a:spLocks noChangeShapeType="1"/>
            </p:cNvSpPr>
            <p:nvPr/>
          </p:nvSpPr>
          <p:spPr bwMode="auto">
            <a:xfrm>
              <a:off x="4800" y="336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93" name="Line 28"/>
            <p:cNvSpPr>
              <a:spLocks noChangeShapeType="1"/>
            </p:cNvSpPr>
            <p:nvPr/>
          </p:nvSpPr>
          <p:spPr bwMode="auto">
            <a:xfrm flipH="1">
              <a:off x="4800" y="336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94" name="Line 29"/>
            <p:cNvSpPr>
              <a:spLocks noChangeShapeType="1"/>
            </p:cNvSpPr>
            <p:nvPr/>
          </p:nvSpPr>
          <p:spPr bwMode="auto">
            <a:xfrm>
              <a:off x="5088" y="336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95" name="Line 30"/>
            <p:cNvSpPr>
              <a:spLocks noChangeShapeType="1"/>
            </p:cNvSpPr>
            <p:nvPr/>
          </p:nvSpPr>
          <p:spPr bwMode="auto">
            <a:xfrm flipH="1">
              <a:off x="5088" y="336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96" name="Line 31"/>
            <p:cNvSpPr>
              <a:spLocks noChangeShapeType="1"/>
            </p:cNvSpPr>
            <p:nvPr/>
          </p:nvSpPr>
          <p:spPr bwMode="auto">
            <a:xfrm>
              <a:off x="5376" y="336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97" name="Line 32"/>
            <p:cNvSpPr>
              <a:spLocks noChangeShapeType="1"/>
            </p:cNvSpPr>
            <p:nvPr/>
          </p:nvSpPr>
          <p:spPr bwMode="auto">
            <a:xfrm flipH="1">
              <a:off x="5376" y="3360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98" name="Line 33"/>
            <p:cNvSpPr>
              <a:spLocks noChangeShapeType="1"/>
            </p:cNvSpPr>
            <p:nvPr/>
          </p:nvSpPr>
          <p:spPr bwMode="auto">
            <a:xfrm>
              <a:off x="4224" y="369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599" name="Line 34"/>
            <p:cNvSpPr>
              <a:spLocks noChangeShapeType="1"/>
            </p:cNvSpPr>
            <p:nvPr/>
          </p:nvSpPr>
          <p:spPr bwMode="auto">
            <a:xfrm flipH="1">
              <a:off x="4224" y="369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00" name="Line 35"/>
            <p:cNvSpPr>
              <a:spLocks noChangeShapeType="1"/>
            </p:cNvSpPr>
            <p:nvPr/>
          </p:nvSpPr>
          <p:spPr bwMode="auto">
            <a:xfrm>
              <a:off x="4512" y="369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01" name="Line 36"/>
            <p:cNvSpPr>
              <a:spLocks noChangeShapeType="1"/>
            </p:cNvSpPr>
            <p:nvPr/>
          </p:nvSpPr>
          <p:spPr bwMode="auto">
            <a:xfrm flipH="1">
              <a:off x="4512" y="369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02" name="Line 37"/>
            <p:cNvSpPr>
              <a:spLocks noChangeShapeType="1"/>
            </p:cNvSpPr>
            <p:nvPr/>
          </p:nvSpPr>
          <p:spPr bwMode="auto">
            <a:xfrm>
              <a:off x="4800" y="369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03" name="Line 38"/>
            <p:cNvSpPr>
              <a:spLocks noChangeShapeType="1"/>
            </p:cNvSpPr>
            <p:nvPr/>
          </p:nvSpPr>
          <p:spPr bwMode="auto">
            <a:xfrm flipH="1">
              <a:off x="4800" y="369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04" name="Line 39"/>
            <p:cNvSpPr>
              <a:spLocks noChangeShapeType="1"/>
            </p:cNvSpPr>
            <p:nvPr/>
          </p:nvSpPr>
          <p:spPr bwMode="auto">
            <a:xfrm>
              <a:off x="5088" y="369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05" name="Line 40"/>
            <p:cNvSpPr>
              <a:spLocks noChangeShapeType="1"/>
            </p:cNvSpPr>
            <p:nvPr/>
          </p:nvSpPr>
          <p:spPr bwMode="auto">
            <a:xfrm flipH="1">
              <a:off x="5088" y="369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06" name="Line 41"/>
            <p:cNvSpPr>
              <a:spLocks noChangeShapeType="1"/>
            </p:cNvSpPr>
            <p:nvPr/>
          </p:nvSpPr>
          <p:spPr bwMode="auto">
            <a:xfrm>
              <a:off x="4224" y="398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07" name="Line 42"/>
            <p:cNvSpPr>
              <a:spLocks noChangeShapeType="1"/>
            </p:cNvSpPr>
            <p:nvPr/>
          </p:nvSpPr>
          <p:spPr bwMode="auto">
            <a:xfrm flipH="1">
              <a:off x="4224" y="398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08" name="Line 43"/>
            <p:cNvSpPr>
              <a:spLocks noChangeShapeType="1"/>
            </p:cNvSpPr>
            <p:nvPr/>
          </p:nvSpPr>
          <p:spPr bwMode="auto">
            <a:xfrm>
              <a:off x="4800" y="398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09" name="Line 44"/>
            <p:cNvSpPr>
              <a:spLocks noChangeShapeType="1"/>
            </p:cNvSpPr>
            <p:nvPr/>
          </p:nvSpPr>
          <p:spPr bwMode="auto">
            <a:xfrm flipH="1">
              <a:off x="4800" y="398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10" name="Line 45"/>
            <p:cNvSpPr>
              <a:spLocks noChangeShapeType="1"/>
            </p:cNvSpPr>
            <p:nvPr/>
          </p:nvSpPr>
          <p:spPr bwMode="auto">
            <a:xfrm>
              <a:off x="5088" y="398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11" name="Line 46"/>
            <p:cNvSpPr>
              <a:spLocks noChangeShapeType="1"/>
            </p:cNvSpPr>
            <p:nvPr/>
          </p:nvSpPr>
          <p:spPr bwMode="auto">
            <a:xfrm flipH="1">
              <a:off x="5088" y="398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12" name="Line 47"/>
            <p:cNvSpPr>
              <a:spLocks noChangeShapeType="1"/>
            </p:cNvSpPr>
            <p:nvPr/>
          </p:nvSpPr>
          <p:spPr bwMode="auto">
            <a:xfrm>
              <a:off x="5376" y="398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13" name="Line 48"/>
            <p:cNvSpPr>
              <a:spLocks noChangeShapeType="1"/>
            </p:cNvSpPr>
            <p:nvPr/>
          </p:nvSpPr>
          <p:spPr bwMode="auto">
            <a:xfrm flipH="1">
              <a:off x="5376" y="398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14" name="Line 49"/>
            <p:cNvSpPr>
              <a:spLocks noChangeShapeType="1"/>
            </p:cNvSpPr>
            <p:nvPr/>
          </p:nvSpPr>
          <p:spPr bwMode="auto">
            <a:xfrm>
              <a:off x="3936" y="2688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15" name="Line 50"/>
            <p:cNvSpPr>
              <a:spLocks noChangeShapeType="1"/>
            </p:cNvSpPr>
            <p:nvPr/>
          </p:nvSpPr>
          <p:spPr bwMode="auto">
            <a:xfrm flipH="1">
              <a:off x="3936" y="2688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16" name="Line 51"/>
            <p:cNvSpPr>
              <a:spLocks noChangeShapeType="1"/>
            </p:cNvSpPr>
            <p:nvPr/>
          </p:nvSpPr>
          <p:spPr bwMode="auto">
            <a:xfrm>
              <a:off x="3936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17" name="Line 52"/>
            <p:cNvSpPr>
              <a:spLocks noChangeShapeType="1"/>
            </p:cNvSpPr>
            <p:nvPr/>
          </p:nvSpPr>
          <p:spPr bwMode="auto">
            <a:xfrm flipH="1">
              <a:off x="3936" y="302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18" name="Line 53"/>
            <p:cNvSpPr>
              <a:spLocks noChangeShapeType="1"/>
            </p:cNvSpPr>
            <p:nvPr/>
          </p:nvSpPr>
          <p:spPr bwMode="auto">
            <a:xfrm>
              <a:off x="3936" y="369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19" name="Line 54"/>
            <p:cNvSpPr>
              <a:spLocks noChangeShapeType="1"/>
            </p:cNvSpPr>
            <p:nvPr/>
          </p:nvSpPr>
          <p:spPr bwMode="auto">
            <a:xfrm flipH="1">
              <a:off x="3936" y="3696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20" name="Line 55"/>
            <p:cNvSpPr>
              <a:spLocks noChangeShapeType="1"/>
            </p:cNvSpPr>
            <p:nvPr/>
          </p:nvSpPr>
          <p:spPr bwMode="auto">
            <a:xfrm>
              <a:off x="3936" y="398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0621" name="Line 56"/>
            <p:cNvSpPr>
              <a:spLocks noChangeShapeType="1"/>
            </p:cNvSpPr>
            <p:nvPr/>
          </p:nvSpPr>
          <p:spPr bwMode="auto">
            <a:xfrm flipH="1">
              <a:off x="3936" y="3984"/>
              <a:ext cx="96" cy="9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84473" name="Text Box 57"/>
          <p:cNvSpPr txBox="1">
            <a:spLocks noChangeArrowheads="1"/>
          </p:cNvSpPr>
          <p:nvPr/>
        </p:nvSpPr>
        <p:spPr bwMode="auto">
          <a:xfrm>
            <a:off x="541734" y="1685752"/>
            <a:ext cx="2878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解法一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84474" name="Object 58"/>
          <p:cNvGraphicFramePr>
            <a:graphicFrameLocks noChangeAspect="1"/>
          </p:cNvGraphicFramePr>
          <p:nvPr/>
        </p:nvGraphicFramePr>
        <p:xfrm>
          <a:off x="1752600" y="2559050"/>
          <a:ext cx="2232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1" imgW="2400300" imgH="482600" progId="Equation.DSMT4">
                  <p:embed/>
                </p:oleObj>
              </mc:Choice>
              <mc:Fallback>
                <p:oleObj name="Equation" r:id="rId1" imgW="2400300" imgH="482600" progId="Equation.DSMT4">
                  <p:embed/>
                  <p:pic>
                    <p:nvPicPr>
                      <p:cNvPr id="0" name="图片 18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59050"/>
                        <a:ext cx="22320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75" name="Object 59"/>
          <p:cNvGraphicFramePr>
            <a:graphicFrameLocks noChangeAspect="1"/>
          </p:cNvGraphicFramePr>
          <p:nvPr/>
        </p:nvGraphicFramePr>
        <p:xfrm>
          <a:off x="2259013" y="3135313"/>
          <a:ext cx="15827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Equation" r:id="rId3" imgW="1625600" imgH="393700" progId="Equation.DSMT4">
                  <p:embed/>
                </p:oleObj>
              </mc:Choice>
              <mc:Fallback>
                <p:oleObj name="Equation" r:id="rId3" imgW="1625600" imgH="393700" progId="Equation.DSMT4">
                  <p:embed/>
                  <p:pic>
                    <p:nvPicPr>
                      <p:cNvPr id="0" name="图片 18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135313"/>
                        <a:ext cx="15827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76" name="Object 60"/>
          <p:cNvGraphicFramePr>
            <a:graphicFrameLocks noChangeAspect="1"/>
          </p:cNvGraphicFramePr>
          <p:nvPr/>
        </p:nvGraphicFramePr>
        <p:xfrm>
          <a:off x="1898650" y="3540125"/>
          <a:ext cx="22113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Equation" r:id="rId5" imgW="2286000" imgH="647700" progId="Equation.DSMT4">
                  <p:embed/>
                </p:oleObj>
              </mc:Choice>
              <mc:Fallback>
                <p:oleObj name="Equation" r:id="rId5" imgW="2286000" imgH="647700" progId="Equation.DSMT4">
                  <p:embed/>
                  <p:pic>
                    <p:nvPicPr>
                      <p:cNvPr id="0" name="图片 18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540125"/>
                        <a:ext cx="221138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4477" name="Text Box 61"/>
          <p:cNvSpPr txBox="1">
            <a:spLocks noChangeArrowheads="1"/>
          </p:cNvSpPr>
          <p:nvPr/>
        </p:nvSpPr>
        <p:spPr bwMode="auto">
          <a:xfrm>
            <a:off x="2093913" y="4216400"/>
            <a:ext cx="1963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方向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1084478" name="Object 62"/>
          <p:cNvGraphicFramePr>
            <a:graphicFrameLocks noChangeAspect="1"/>
          </p:cNvGraphicFramePr>
          <p:nvPr/>
        </p:nvGraphicFramePr>
        <p:xfrm>
          <a:off x="3131840" y="4333031"/>
          <a:ext cx="35659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Equation" r:id="rId7" imgW="127000" imgH="139700" progId="Equation.3">
                  <p:embed/>
                </p:oleObj>
              </mc:Choice>
              <mc:Fallback>
                <p:oleObj name="Equation" r:id="rId7" imgW="127000" imgH="139700" progId="Equation.3">
                  <p:embed/>
                  <p:pic>
                    <p:nvPicPr>
                      <p:cNvPr id="0" name="图片 18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333031"/>
                        <a:ext cx="35659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4479" name="Text Box 63"/>
          <p:cNvSpPr txBox="1">
            <a:spLocks noChangeArrowheads="1"/>
          </p:cNvSpPr>
          <p:nvPr/>
        </p:nvSpPr>
        <p:spPr bwMode="auto">
          <a:xfrm>
            <a:off x="1979712" y="4703763"/>
            <a:ext cx="504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根据法拉第电磁感应定律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084480" name="Text Box 64"/>
          <p:cNvSpPr txBox="1">
            <a:spLocks noChangeArrowheads="1"/>
          </p:cNvSpPr>
          <p:nvPr/>
        </p:nvSpPr>
        <p:spPr bwMode="auto">
          <a:xfrm>
            <a:off x="525487" y="4703763"/>
            <a:ext cx="2246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解法二：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84481" name="Text Box 65"/>
          <p:cNvSpPr txBox="1">
            <a:spLocks noChangeArrowheads="1"/>
          </p:cNvSpPr>
          <p:nvPr/>
        </p:nvSpPr>
        <p:spPr bwMode="auto">
          <a:xfrm>
            <a:off x="1968500" y="5208588"/>
            <a:ext cx="6513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任意时刻通过扇形截面的磁通量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1084482" name="Object 66"/>
          <p:cNvGraphicFramePr>
            <a:graphicFrameLocks noChangeAspect="1"/>
          </p:cNvGraphicFramePr>
          <p:nvPr/>
        </p:nvGraphicFramePr>
        <p:xfrm>
          <a:off x="1582738" y="5829300"/>
          <a:ext cx="12303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Equation" r:id="rId9" imgW="1383665" imgH="406400" progId="Equation.DSMT4">
                  <p:embed/>
                </p:oleObj>
              </mc:Choice>
              <mc:Fallback>
                <p:oleObj name="Equation" r:id="rId9" imgW="1383665" imgH="406400" progId="Equation.DSMT4">
                  <p:embed/>
                  <p:pic>
                    <p:nvPicPr>
                      <p:cNvPr id="0" name="图片 18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5829300"/>
                        <a:ext cx="12303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83" name="Object 67"/>
          <p:cNvGraphicFramePr>
            <a:graphicFrameLocks noChangeAspect="1"/>
          </p:cNvGraphicFramePr>
          <p:nvPr/>
        </p:nvGraphicFramePr>
        <p:xfrm>
          <a:off x="2847975" y="5727700"/>
          <a:ext cx="16748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Equation" r:id="rId11" imgW="1638300" imgH="711200" progId="Equation.DSMT4">
                  <p:embed/>
                </p:oleObj>
              </mc:Choice>
              <mc:Fallback>
                <p:oleObj name="Equation" r:id="rId11" imgW="1638300" imgH="711200" progId="Equation.DSMT4">
                  <p:embed/>
                  <p:pic>
                    <p:nvPicPr>
                      <p:cNvPr id="0" name="图片 18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727700"/>
                        <a:ext cx="167481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84" name="Object 68"/>
          <p:cNvGraphicFramePr>
            <a:graphicFrameLocks noChangeAspect="1"/>
          </p:cNvGraphicFramePr>
          <p:nvPr/>
        </p:nvGraphicFramePr>
        <p:xfrm>
          <a:off x="4827289" y="5702300"/>
          <a:ext cx="29130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13" imgW="3149600" imgH="723900" progId="Equation.DSMT4">
                  <p:embed/>
                </p:oleObj>
              </mc:Choice>
              <mc:Fallback>
                <p:oleObj name="Equation" r:id="rId13" imgW="3149600" imgH="723900" progId="Equation.DSMT4">
                  <p:embed/>
                  <p:pic>
                    <p:nvPicPr>
                      <p:cNvPr id="0" name="图片 18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289" y="5702300"/>
                        <a:ext cx="29130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85" name="Object 69"/>
          <p:cNvGraphicFramePr>
            <a:graphicFrameLocks noChangeAspect="1"/>
          </p:cNvGraphicFramePr>
          <p:nvPr/>
        </p:nvGraphicFramePr>
        <p:xfrm>
          <a:off x="4200525" y="3554413"/>
          <a:ext cx="15414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15" imgW="1612900" imgH="711200" progId="Equation.DSMT4">
                  <p:embed/>
                </p:oleObj>
              </mc:Choice>
              <mc:Fallback>
                <p:oleObj name="Equation" r:id="rId15" imgW="1612900" imgH="711200" progId="Equation.DSMT4">
                  <p:embed/>
                  <p:pic>
                    <p:nvPicPr>
                      <p:cNvPr id="0" name="图片 18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3554413"/>
                        <a:ext cx="15414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0"/>
          <p:cNvGrpSpPr/>
          <p:nvPr/>
        </p:nvGrpSpPr>
        <p:grpSpPr bwMode="auto">
          <a:xfrm>
            <a:off x="1835696" y="1641475"/>
            <a:ext cx="3978275" cy="946150"/>
            <a:chOff x="1142" y="652"/>
            <a:chExt cx="2506" cy="596"/>
          </a:xfrm>
        </p:grpSpPr>
        <p:sp>
          <p:nvSpPr>
            <p:cNvPr id="150568" name="Text Box 71"/>
            <p:cNvSpPr txBox="1">
              <a:spLocks noChangeArrowheads="1"/>
            </p:cNvSpPr>
            <p:nvPr/>
          </p:nvSpPr>
          <p:spPr bwMode="auto">
            <a:xfrm>
              <a:off x="1142" y="652"/>
              <a:ext cx="250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根据动生电动势定义</a:t>
              </a:r>
              <a:endParaRPr lang="zh-CN" altLang="en-US" sz="28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取微分元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50569" name="Object 72"/>
            <p:cNvGraphicFramePr>
              <a:graphicFrameLocks noChangeAspect="1"/>
            </p:cNvGraphicFramePr>
            <p:nvPr/>
          </p:nvGraphicFramePr>
          <p:xfrm>
            <a:off x="2156" y="952"/>
            <a:ext cx="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1" name="Equation" r:id="rId17" imgW="495300" imgH="520700" progId="Equation.DSMT4">
                    <p:embed/>
                  </p:oleObj>
                </mc:Choice>
                <mc:Fallback>
                  <p:oleObj name="Equation" r:id="rId17" imgW="495300" imgH="520700" progId="Equation.DSMT4">
                    <p:embed/>
                    <p:pic>
                      <p:nvPicPr>
                        <p:cNvPr id="0" name="图片 18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952"/>
                          <a:ext cx="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4489" name="Text Box 73"/>
          <p:cNvSpPr txBox="1">
            <a:spLocks noChangeArrowheads="1"/>
          </p:cNvSpPr>
          <p:nvPr/>
        </p:nvSpPr>
        <p:spPr bwMode="auto">
          <a:xfrm>
            <a:off x="5837238" y="2316163"/>
            <a:ext cx="381000" cy="51911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o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084490" name="Arc 74"/>
          <p:cNvSpPr/>
          <p:nvPr/>
        </p:nvSpPr>
        <p:spPr bwMode="auto">
          <a:xfrm>
            <a:off x="7502525" y="2898775"/>
            <a:ext cx="762000" cy="609600"/>
          </a:xfrm>
          <a:custGeom>
            <a:avLst/>
            <a:gdLst>
              <a:gd name="T0" fmla="*/ 896035659 w 21600"/>
              <a:gd name="T1" fmla="*/ 0 h 20661"/>
              <a:gd name="T2" fmla="*/ 737191114 w 21600"/>
              <a:gd name="T3" fmla="*/ 530679356 h 20661"/>
              <a:gd name="T4" fmla="*/ 0 w 21600"/>
              <a:gd name="T5" fmla="*/ 181670625 h 20661"/>
              <a:gd name="T6" fmla="*/ 0 60000 65536"/>
              <a:gd name="T7" fmla="*/ 0 60000 65536"/>
              <a:gd name="T8" fmla="*/ 0 60000 65536"/>
              <a:gd name="T9" fmla="*/ 0 w 21600"/>
              <a:gd name="T10" fmla="*/ 0 h 20661"/>
              <a:gd name="T11" fmla="*/ 21600 w 21600"/>
              <a:gd name="T12" fmla="*/ 20661 h 206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61" fill="none" extrusionOk="0">
                <a:moveTo>
                  <a:pt x="20409" y="-1"/>
                </a:moveTo>
                <a:cubicBezTo>
                  <a:pt x="21197" y="2274"/>
                  <a:pt x="21600" y="4665"/>
                  <a:pt x="21600" y="7073"/>
                </a:cubicBezTo>
                <a:cubicBezTo>
                  <a:pt x="21600" y="12019"/>
                  <a:pt x="19902" y="16815"/>
                  <a:pt x="16790" y="20660"/>
                </a:cubicBezTo>
              </a:path>
              <a:path w="21600" h="20661" stroke="0" extrusionOk="0">
                <a:moveTo>
                  <a:pt x="20409" y="-1"/>
                </a:moveTo>
                <a:cubicBezTo>
                  <a:pt x="21197" y="2274"/>
                  <a:pt x="21600" y="4665"/>
                  <a:pt x="21600" y="7073"/>
                </a:cubicBezTo>
                <a:cubicBezTo>
                  <a:pt x="21600" y="12019"/>
                  <a:pt x="19902" y="16815"/>
                  <a:pt x="16790" y="20660"/>
                </a:cubicBezTo>
                <a:lnTo>
                  <a:pt x="0" y="7073"/>
                </a:lnTo>
                <a:lnTo>
                  <a:pt x="20409" y="-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84491" name="Object 75"/>
          <p:cNvGraphicFramePr>
            <a:graphicFrameLocks noChangeAspect="1"/>
          </p:cNvGraphicFramePr>
          <p:nvPr/>
        </p:nvGraphicFramePr>
        <p:xfrm>
          <a:off x="6810375" y="3343275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19" imgW="495300" imgH="520700" progId="Equation.DSMT4">
                  <p:embed/>
                </p:oleObj>
              </mc:Choice>
              <mc:Fallback>
                <p:oleObj name="Equation" r:id="rId19" imgW="495300" imgH="520700" progId="Equation.DSMT4">
                  <p:embed/>
                  <p:pic>
                    <p:nvPicPr>
                      <p:cNvPr id="0" name="图片 18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3343275"/>
                        <a:ext cx="39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92" name="Object 76"/>
          <p:cNvGraphicFramePr>
            <a:graphicFrameLocks noChangeAspect="1"/>
          </p:cNvGraphicFramePr>
          <p:nvPr/>
        </p:nvGraphicFramePr>
        <p:xfrm>
          <a:off x="8264525" y="3114675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21" imgW="292100" imgH="241300" progId="Equation.3">
                  <p:embed/>
                </p:oleObj>
              </mc:Choice>
              <mc:Fallback>
                <p:oleObj name="Equation" r:id="rId21" imgW="292100" imgH="241300" progId="Equation.3">
                  <p:embed/>
                  <p:pic>
                    <p:nvPicPr>
                      <p:cNvPr id="0" name="图片 18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525" y="3114675"/>
                        <a:ext cx="292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4493" name="Rectangle 77"/>
          <p:cNvSpPr>
            <a:spLocks noChangeArrowheads="1"/>
          </p:cNvSpPr>
          <p:nvPr/>
        </p:nvSpPr>
        <p:spPr bwMode="auto">
          <a:xfrm rot="2093876">
            <a:off x="6054725" y="3113088"/>
            <a:ext cx="1905000" cy="762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84494" name="Arc 78"/>
          <p:cNvSpPr/>
          <p:nvPr/>
        </p:nvSpPr>
        <p:spPr bwMode="auto">
          <a:xfrm>
            <a:off x="6283325" y="1604963"/>
            <a:ext cx="1830388" cy="2051050"/>
          </a:xfrm>
          <a:custGeom>
            <a:avLst/>
            <a:gdLst>
              <a:gd name="T0" fmla="*/ 2147483647 w 21600"/>
              <a:gd name="T1" fmla="*/ 0 h 24230"/>
              <a:gd name="T2" fmla="*/ 2147483647 w 21600"/>
              <a:gd name="T3" fmla="*/ 2147483647 h 24230"/>
              <a:gd name="T4" fmla="*/ 0 w 21600"/>
              <a:gd name="T5" fmla="*/ 2147483647 h 24230"/>
              <a:gd name="T6" fmla="*/ 0 60000 65536"/>
              <a:gd name="T7" fmla="*/ 0 60000 65536"/>
              <a:gd name="T8" fmla="*/ 0 60000 65536"/>
              <a:gd name="T9" fmla="*/ 0 w 21600"/>
              <a:gd name="T10" fmla="*/ 0 h 24230"/>
              <a:gd name="T11" fmla="*/ 21600 w 21600"/>
              <a:gd name="T12" fmla="*/ 24230 h 242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230" fill="none" extrusionOk="0">
                <a:moveTo>
                  <a:pt x="18067" y="-1"/>
                </a:moveTo>
                <a:cubicBezTo>
                  <a:pt x="20372" y="3517"/>
                  <a:pt x="21600" y="7631"/>
                  <a:pt x="21600" y="11837"/>
                </a:cubicBezTo>
                <a:cubicBezTo>
                  <a:pt x="21600" y="16271"/>
                  <a:pt x="20235" y="20598"/>
                  <a:pt x="17691" y="24230"/>
                </a:cubicBezTo>
              </a:path>
              <a:path w="21600" h="24230" stroke="0" extrusionOk="0">
                <a:moveTo>
                  <a:pt x="18067" y="-1"/>
                </a:moveTo>
                <a:cubicBezTo>
                  <a:pt x="20372" y="3517"/>
                  <a:pt x="21600" y="7631"/>
                  <a:pt x="21600" y="11837"/>
                </a:cubicBezTo>
                <a:cubicBezTo>
                  <a:pt x="21600" y="16271"/>
                  <a:pt x="20235" y="20598"/>
                  <a:pt x="17691" y="24230"/>
                </a:cubicBezTo>
                <a:lnTo>
                  <a:pt x="0" y="11837"/>
                </a:lnTo>
                <a:lnTo>
                  <a:pt x="18067" y="-1"/>
                </a:lnTo>
                <a:close/>
              </a:path>
            </a:pathLst>
          </a:custGeom>
          <a:solidFill>
            <a:srgbClr val="FFFF66"/>
          </a:solidFill>
          <a:ln w="38100">
            <a:solidFill>
              <a:srgbClr val="FF0000"/>
            </a:solidFill>
            <a:prstDash val="sysDot"/>
            <a:rou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84495" name="Rectangle 79"/>
          <p:cNvSpPr>
            <a:spLocks noChangeArrowheads="1"/>
          </p:cNvSpPr>
          <p:nvPr/>
        </p:nvSpPr>
        <p:spPr bwMode="auto">
          <a:xfrm rot="2093876">
            <a:off x="7045325" y="3189288"/>
            <a:ext cx="174625" cy="8731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84496" name="Line 80"/>
          <p:cNvSpPr>
            <a:spLocks noChangeShapeType="1"/>
          </p:cNvSpPr>
          <p:nvPr/>
        </p:nvSpPr>
        <p:spPr bwMode="auto">
          <a:xfrm flipV="1">
            <a:off x="7197725" y="2808288"/>
            <a:ext cx="304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84497" name="Object 81"/>
          <p:cNvGraphicFramePr>
            <a:graphicFrameLocks noChangeAspect="1"/>
          </p:cNvGraphicFramePr>
          <p:nvPr/>
        </p:nvGraphicFramePr>
        <p:xfrm>
          <a:off x="7426325" y="2503488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23" imgW="279400" imgH="381000" progId="Equation.3">
                  <p:embed/>
                </p:oleObj>
              </mc:Choice>
              <mc:Fallback>
                <p:oleObj name="Equation" r:id="rId23" imgW="279400" imgH="381000" progId="Equation.3">
                  <p:embed/>
                  <p:pic>
                    <p:nvPicPr>
                      <p:cNvPr id="0" name="图片 18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5" y="2503488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4498" name="Rectangle 82"/>
          <p:cNvSpPr>
            <a:spLocks noChangeArrowheads="1"/>
          </p:cNvSpPr>
          <p:nvPr/>
        </p:nvSpPr>
        <p:spPr bwMode="auto">
          <a:xfrm rot="2093876">
            <a:off x="6011863" y="3090863"/>
            <a:ext cx="19050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84499" name="Text Box 83"/>
          <p:cNvSpPr txBox="1">
            <a:spLocks noChangeArrowheads="1"/>
          </p:cNvSpPr>
          <p:nvPr/>
        </p:nvSpPr>
        <p:spPr bwMode="auto">
          <a:xfrm>
            <a:off x="7654925" y="3636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084500" name="Text Box 84"/>
          <p:cNvSpPr txBox="1">
            <a:spLocks noChangeArrowheads="1"/>
          </p:cNvSpPr>
          <p:nvPr/>
        </p:nvSpPr>
        <p:spPr bwMode="auto">
          <a:xfrm>
            <a:off x="7883525" y="10699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pSp>
        <p:nvGrpSpPr>
          <p:cNvPr id="4" name="Group 85"/>
          <p:cNvGrpSpPr/>
          <p:nvPr/>
        </p:nvGrpSpPr>
        <p:grpSpPr bwMode="auto">
          <a:xfrm>
            <a:off x="5978525" y="2427288"/>
            <a:ext cx="927100" cy="317500"/>
            <a:chOff x="3888" y="1623"/>
            <a:chExt cx="584" cy="200"/>
          </a:xfrm>
        </p:grpSpPr>
        <p:graphicFrame>
          <p:nvGraphicFramePr>
            <p:cNvPr id="150566" name="Object 86"/>
            <p:cNvGraphicFramePr>
              <a:graphicFrameLocks noChangeAspect="1"/>
            </p:cNvGraphicFramePr>
            <p:nvPr/>
          </p:nvGraphicFramePr>
          <p:xfrm>
            <a:off x="4320" y="1623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5" name="Equation" r:id="rId25" imgW="241300" imgH="317500" progId="Equation.3">
                    <p:embed/>
                  </p:oleObj>
                </mc:Choice>
                <mc:Fallback>
                  <p:oleObj name="Equation" r:id="rId25" imgW="241300" imgH="317500" progId="Equation.3">
                    <p:embed/>
                    <p:pic>
                      <p:nvPicPr>
                        <p:cNvPr id="0" name="图片 18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23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67" name="Arc 87"/>
            <p:cNvSpPr/>
            <p:nvPr/>
          </p:nvSpPr>
          <p:spPr bwMode="auto">
            <a:xfrm>
              <a:off x="3888" y="1623"/>
              <a:ext cx="384" cy="192"/>
            </a:xfrm>
            <a:custGeom>
              <a:avLst/>
              <a:gdLst>
                <a:gd name="T0" fmla="*/ 0 w 21600"/>
                <a:gd name="T1" fmla="*/ 0 h 27581"/>
                <a:gd name="T2" fmla="*/ 0 w 21600"/>
                <a:gd name="T3" fmla="*/ 0 h 27581"/>
                <a:gd name="T4" fmla="*/ 0 w 21600"/>
                <a:gd name="T5" fmla="*/ 0 h 2758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581"/>
                <a:gd name="T11" fmla="*/ 21600 w 21600"/>
                <a:gd name="T12" fmla="*/ 27581 h 275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581" fill="none" extrusionOk="0">
                  <a:moveTo>
                    <a:pt x="17319" y="0"/>
                  </a:moveTo>
                  <a:cubicBezTo>
                    <a:pt x="20098" y="3729"/>
                    <a:pt x="21600" y="8256"/>
                    <a:pt x="21600" y="12907"/>
                  </a:cubicBezTo>
                  <a:cubicBezTo>
                    <a:pt x="21600" y="18347"/>
                    <a:pt x="19546" y="23588"/>
                    <a:pt x="15850" y="27581"/>
                  </a:cubicBezTo>
                </a:path>
                <a:path w="21600" h="27581" stroke="0" extrusionOk="0">
                  <a:moveTo>
                    <a:pt x="17319" y="0"/>
                  </a:moveTo>
                  <a:cubicBezTo>
                    <a:pt x="20098" y="3729"/>
                    <a:pt x="21600" y="8256"/>
                    <a:pt x="21600" y="12907"/>
                  </a:cubicBezTo>
                  <a:cubicBezTo>
                    <a:pt x="21600" y="18347"/>
                    <a:pt x="19546" y="23588"/>
                    <a:pt x="15850" y="27581"/>
                  </a:cubicBezTo>
                  <a:lnTo>
                    <a:pt x="0" y="12907"/>
                  </a:lnTo>
                  <a:lnTo>
                    <a:pt x="17319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84504" name="Line 88"/>
          <p:cNvSpPr>
            <a:spLocks noChangeShapeType="1"/>
          </p:cNvSpPr>
          <p:nvPr/>
        </p:nvSpPr>
        <p:spPr bwMode="auto">
          <a:xfrm>
            <a:off x="7273925" y="3189288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84506" name="Object 90"/>
          <p:cNvGraphicFramePr>
            <a:graphicFrameLocks noChangeAspect="1"/>
          </p:cNvGraphicFramePr>
          <p:nvPr/>
        </p:nvGraphicFramePr>
        <p:xfrm>
          <a:off x="3432944" y="4271963"/>
          <a:ext cx="635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27" imgW="241300" imgH="177800" progId="Equation.3">
                  <p:embed/>
                </p:oleObj>
              </mc:Choice>
              <mc:Fallback>
                <p:oleObj name="Equation" r:id="rId27" imgW="241300" imgH="177800" progId="Equation.3">
                  <p:embed/>
                  <p:pic>
                    <p:nvPicPr>
                      <p:cNvPr id="0" name="图片 18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944" y="4271963"/>
                        <a:ext cx="6350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507" name="Object 91"/>
          <p:cNvGraphicFramePr>
            <a:graphicFrameLocks noChangeAspect="1"/>
          </p:cNvGraphicFramePr>
          <p:nvPr/>
        </p:nvGraphicFramePr>
        <p:xfrm>
          <a:off x="3995936" y="4330700"/>
          <a:ext cx="3667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29" imgW="127000" imgH="139700" progId="Equation.3">
                  <p:embed/>
                </p:oleObj>
              </mc:Choice>
              <mc:Fallback>
                <p:oleObj name="Equation" r:id="rId29" imgW="127000" imgH="139700" progId="Equation.3">
                  <p:embed/>
                  <p:pic>
                    <p:nvPicPr>
                      <p:cNvPr id="0" name="图片 18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330700"/>
                        <a:ext cx="36671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508" name="Object 92"/>
          <p:cNvGraphicFramePr>
            <a:graphicFrameLocks noChangeAspect="1"/>
          </p:cNvGraphicFramePr>
          <p:nvPr/>
        </p:nvGraphicFramePr>
        <p:xfrm>
          <a:off x="6357938" y="1290638"/>
          <a:ext cx="2936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31" imgW="368300" imgH="495300" progId="Equation.DSMT4">
                  <p:embed/>
                </p:oleObj>
              </mc:Choice>
              <mc:Fallback>
                <p:oleObj name="Equation" r:id="rId31" imgW="368300" imgH="495300" progId="Equation.DSMT4">
                  <p:embed/>
                  <p:pic>
                    <p:nvPicPr>
                      <p:cNvPr id="0" name="图片 18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1290638"/>
                        <a:ext cx="2936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509" name="Object 93"/>
          <p:cNvGraphicFramePr>
            <a:graphicFrameLocks noChangeAspect="1"/>
          </p:cNvGraphicFramePr>
          <p:nvPr/>
        </p:nvGraphicFramePr>
        <p:xfrm>
          <a:off x="5436096" y="284163"/>
          <a:ext cx="2714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33" imgW="292100" imgH="393700" progId="Equation.DSMT4">
                  <p:embed/>
                </p:oleObj>
              </mc:Choice>
              <mc:Fallback>
                <p:oleObj name="Equation" r:id="rId33" imgW="292100" imgH="393700" progId="Equation.DSMT4">
                  <p:embed/>
                  <p:pic>
                    <p:nvPicPr>
                      <p:cNvPr id="0" name="图片 18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84163"/>
                        <a:ext cx="2714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4510" name="Rectangle 94"/>
          <p:cNvSpPr>
            <a:spLocks noChangeArrowheads="1"/>
          </p:cNvSpPr>
          <p:nvPr/>
        </p:nvSpPr>
        <p:spPr bwMode="auto">
          <a:xfrm rot="19660952" flipV="1">
            <a:off x="6054725" y="2046288"/>
            <a:ext cx="1905000" cy="76200"/>
          </a:xfrm>
          <a:prstGeom prst="rect">
            <a:avLst/>
          </a:prstGeom>
          <a:gradFill rotWithShape="0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8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8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8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08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8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8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8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8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08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08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4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4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4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4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84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84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84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84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84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84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8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8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84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4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4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84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84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84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1084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1084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"/>
                            </p:stCondLst>
                            <p:childTnLst>
                              <p:par>
                                <p:cTn id="12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300"/>
                                        <p:tgtEl>
                                          <p:spTgt spid="108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75" fill="hold"/>
                                        <p:tgtEl>
                                          <p:spTgt spid="1084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" fill="hold"/>
                                        <p:tgtEl>
                                          <p:spTgt spid="1084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8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4" dur="500"/>
                                        <p:tgtEl>
                                          <p:spTgt spid="108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84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8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84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84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8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18" grpId="0" animBg="1"/>
      <p:bldP spid="1084419" grpId="0" autoUpdateAnimBg="0"/>
      <p:bldP spid="1084473" grpId="0" autoUpdateAnimBg="0"/>
      <p:bldP spid="1084477" grpId="0" autoUpdateAnimBg="0"/>
      <p:bldP spid="1084479" grpId="0" autoUpdateAnimBg="0"/>
      <p:bldP spid="1084480" grpId="0" autoUpdateAnimBg="0"/>
      <p:bldP spid="1084481" grpId="0" autoUpdateAnimBg="0"/>
      <p:bldP spid="1084489" grpId="0" animBg="1" autoUpdateAnimBg="0"/>
      <p:bldP spid="1084490" grpId="0" animBg="1"/>
      <p:bldP spid="1084493" grpId="0" animBg="1"/>
      <p:bldP spid="1084494" grpId="0" animBg="1"/>
      <p:bldP spid="1084495" grpId="0" animBg="1"/>
      <p:bldP spid="1084496" grpId="0" animBg="1"/>
      <p:bldP spid="1084498" grpId="0" animBg="1"/>
      <p:bldP spid="1084499" grpId="0" autoUpdateAnimBg="0"/>
      <p:bldP spid="1084500" grpId="0" autoUpdateAnimBg="0"/>
      <p:bldP spid="1084504" grpId="0" animBg="1"/>
      <p:bldP spid="10845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Text Box 2"/>
          <p:cNvSpPr txBox="1">
            <a:spLocks noChangeArrowheads="1"/>
          </p:cNvSpPr>
          <p:nvPr/>
        </p:nvSpPr>
        <p:spPr bwMode="auto">
          <a:xfrm>
            <a:off x="1368425" y="260648"/>
            <a:ext cx="6335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600" b="1" dirty="0" smtClean="0">
                <a:solidFill>
                  <a:srgbClr val="0000FF"/>
                </a:solidFill>
                <a:ea typeface="黑体" panose="02010609060101010101" pitchFamily="2" charset="-122"/>
              </a:rPr>
              <a:t>8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  电磁感应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3011" name="Text Box 3"/>
          <p:cNvSpPr txBox="1">
            <a:spLocks noChangeArrowheads="1"/>
          </p:cNvSpPr>
          <p:nvPr/>
        </p:nvSpPr>
        <p:spPr bwMode="auto">
          <a:xfrm>
            <a:off x="2087563" y="2990205"/>
            <a:ext cx="536475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第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节  法拉第电磁感应定律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23012" name="Text Box 4"/>
          <p:cNvSpPr txBox="1">
            <a:spLocks noChangeArrowheads="1"/>
          </p:cNvSpPr>
          <p:nvPr/>
        </p:nvSpPr>
        <p:spPr bwMode="auto">
          <a:xfrm>
            <a:off x="2051720" y="3594026"/>
            <a:ext cx="3671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第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节  感应电动势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23013" name="Text Box 5"/>
          <p:cNvSpPr txBox="1">
            <a:spLocks noChangeArrowheads="1"/>
          </p:cNvSpPr>
          <p:nvPr/>
        </p:nvSpPr>
        <p:spPr bwMode="auto">
          <a:xfrm>
            <a:off x="2051720" y="4217715"/>
            <a:ext cx="392459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第</a:t>
            </a:r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节  互感与自感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23014" name="Text Box 6"/>
          <p:cNvSpPr txBox="1">
            <a:spLocks noChangeArrowheads="1"/>
          </p:cNvSpPr>
          <p:nvPr/>
        </p:nvSpPr>
        <p:spPr bwMode="auto">
          <a:xfrm>
            <a:off x="2051685" y="4797425"/>
            <a:ext cx="52393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第</a:t>
            </a:r>
            <a:r>
              <a:rPr lang="en-US" altLang="zh-CN" b="1" dirty="0">
                <a:solidFill>
                  <a:srgbClr val="000000"/>
                </a:solidFill>
              </a:rPr>
              <a:t>4</a:t>
            </a:r>
            <a:r>
              <a:rPr lang="zh-CN" altLang="en-US" b="1" dirty="0">
                <a:solidFill>
                  <a:srgbClr val="000000"/>
                </a:solidFill>
              </a:rPr>
              <a:t>节  </a:t>
            </a:r>
            <a:r>
              <a:rPr lang="en-US" altLang="zh-CN" b="1" i="1" dirty="0">
                <a:solidFill>
                  <a:srgbClr val="000000"/>
                </a:solidFill>
              </a:rPr>
              <a:t>RL</a:t>
            </a:r>
            <a:r>
              <a:rPr lang="zh-CN" altLang="en-US" b="1" dirty="0">
                <a:solidFill>
                  <a:srgbClr val="000000"/>
                </a:solidFill>
              </a:rPr>
              <a:t>暂态电路与磁能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1323015" name="Text Box 7"/>
          <p:cNvSpPr txBox="1">
            <a:spLocks noChangeArrowheads="1"/>
          </p:cNvSpPr>
          <p:nvPr/>
        </p:nvSpPr>
        <p:spPr bwMode="auto">
          <a:xfrm>
            <a:off x="1008063" y="1193379"/>
            <a:ext cx="1908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静电场</a:t>
            </a:r>
            <a:endParaRPr lang="zh-CN" altLang="en-US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1323016" name="Text Box 8"/>
          <p:cNvSpPr txBox="1">
            <a:spLocks noChangeArrowheads="1"/>
          </p:cNvSpPr>
          <p:nvPr/>
        </p:nvSpPr>
        <p:spPr bwMode="auto">
          <a:xfrm>
            <a:off x="3132138" y="1193379"/>
            <a:ext cx="2160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稳恒磁场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1323017" name="Text Box 9"/>
          <p:cNvSpPr txBox="1">
            <a:spLocks noChangeArrowheads="1"/>
          </p:cNvSpPr>
          <p:nvPr/>
        </p:nvSpPr>
        <p:spPr bwMode="auto">
          <a:xfrm>
            <a:off x="971550" y="1769641"/>
            <a:ext cx="262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静止电荷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1323018" name="Line 10"/>
          <p:cNvSpPr>
            <a:spLocks noChangeShapeType="1"/>
          </p:cNvSpPr>
          <p:nvPr/>
        </p:nvSpPr>
        <p:spPr bwMode="auto">
          <a:xfrm>
            <a:off x="2447925" y="1517229"/>
            <a:ext cx="6477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3019" name="Text Box 11"/>
          <p:cNvSpPr txBox="1">
            <a:spLocks noChangeArrowheads="1"/>
          </p:cNvSpPr>
          <p:nvPr/>
        </p:nvSpPr>
        <p:spPr bwMode="auto">
          <a:xfrm>
            <a:off x="2735263" y="1769641"/>
            <a:ext cx="2628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运动电荷</a:t>
            </a:r>
            <a:br>
              <a:rPr lang="zh-CN" altLang="en-US" sz="2800" b="1">
                <a:solidFill>
                  <a:srgbClr val="000099"/>
                </a:solidFill>
              </a:rPr>
            </a:br>
            <a:r>
              <a:rPr lang="zh-CN" altLang="en-US" sz="2800" b="1">
                <a:solidFill>
                  <a:srgbClr val="000099"/>
                </a:solidFill>
              </a:rPr>
              <a:t>（恒电流）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1323020" name="Line 12"/>
          <p:cNvSpPr>
            <a:spLocks noChangeShapeType="1"/>
          </p:cNvSpPr>
          <p:nvPr/>
        </p:nvSpPr>
        <p:spPr bwMode="auto">
          <a:xfrm>
            <a:off x="5003800" y="1517229"/>
            <a:ext cx="6477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3021" name="Text Box 13"/>
          <p:cNvSpPr txBox="1">
            <a:spLocks noChangeArrowheads="1"/>
          </p:cNvSpPr>
          <p:nvPr/>
        </p:nvSpPr>
        <p:spPr bwMode="auto">
          <a:xfrm>
            <a:off x="5759450" y="1193379"/>
            <a:ext cx="2160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黑体" panose="02010609060101010101" pitchFamily="2" charset="-122"/>
              </a:rPr>
              <a:t>电磁感应</a:t>
            </a:r>
            <a:endParaRPr lang="zh-CN" altLang="en-US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1323022" name="Text Box 14"/>
          <p:cNvSpPr txBox="1">
            <a:spLocks noChangeArrowheads="1"/>
          </p:cNvSpPr>
          <p:nvPr/>
        </p:nvSpPr>
        <p:spPr bwMode="auto">
          <a:xfrm>
            <a:off x="5364163" y="1769641"/>
            <a:ext cx="262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变化的电磁场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1323024" name="Text Box 16"/>
          <p:cNvSpPr txBox="1">
            <a:spLocks noChangeArrowheads="1"/>
          </p:cNvSpPr>
          <p:nvPr/>
        </p:nvSpPr>
        <p:spPr bwMode="auto">
          <a:xfrm>
            <a:off x="2051720" y="5441851"/>
            <a:ext cx="4591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第</a:t>
            </a:r>
            <a:r>
              <a:rPr lang="en-US" altLang="zh-CN" b="1" dirty="0">
                <a:solidFill>
                  <a:srgbClr val="000000"/>
                </a:solidFill>
              </a:rPr>
              <a:t>5</a:t>
            </a:r>
            <a:r>
              <a:rPr lang="zh-CN" altLang="en-US" b="1" dirty="0">
                <a:solidFill>
                  <a:srgbClr val="000000"/>
                </a:solidFill>
              </a:rPr>
              <a:t>节  麦克斯韦方程组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32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32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2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" fill="hold"/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" fill="hold"/>
                                        <p:tgtEl>
                                          <p:spTgt spid="132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" fill="hold"/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" fill="hold"/>
                                        <p:tgtEl>
                                          <p:spTgt spid="132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" fill="hold"/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" fill="hold"/>
                                        <p:tgtEl>
                                          <p:spTgt spid="132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5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" fill="hold"/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" fill="hold"/>
                                        <p:tgtEl>
                                          <p:spTgt spid="132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" fill="hold"/>
                                        <p:tgtEl>
                                          <p:spTgt spid="132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" fill="hold"/>
                                        <p:tgtEl>
                                          <p:spTgt spid="132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010" grpId="0" autoUpdateAnimBg="0"/>
      <p:bldP spid="1323011" grpId="0" autoUpdateAnimBg="0"/>
      <p:bldP spid="1323012" grpId="0" autoUpdateAnimBg="0"/>
      <p:bldP spid="1323013" grpId="0" autoUpdateAnimBg="0"/>
      <p:bldP spid="1323014" grpId="0" autoUpdateAnimBg="0"/>
      <p:bldP spid="1323015" grpId="0"/>
      <p:bldP spid="1323016" grpId="0"/>
      <p:bldP spid="1323017" grpId="0"/>
      <p:bldP spid="1323018" grpId="0" animBg="1"/>
      <p:bldP spid="1323019" grpId="0"/>
      <p:bldP spid="1323020" grpId="0" animBg="1"/>
      <p:bldP spid="1323021" grpId="0"/>
      <p:bldP spid="1323022" grpId="0"/>
      <p:bldP spid="13230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4" name="Text Box 4"/>
          <p:cNvSpPr txBox="1">
            <a:spLocks noChangeArrowheads="1"/>
          </p:cNvSpPr>
          <p:nvPr/>
        </p:nvSpPr>
        <p:spPr bwMode="auto">
          <a:xfrm>
            <a:off x="622300" y="401638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例子、</a:t>
            </a:r>
            <a:endParaRPr kumimoji="0"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827088" y="1114698"/>
            <a:ext cx="6278562" cy="946150"/>
            <a:chOff x="240" y="624"/>
            <a:chExt cx="3312" cy="596"/>
          </a:xfrm>
        </p:grpSpPr>
        <p:sp>
          <p:nvSpPr>
            <p:cNvPr id="151585" name="Text Box 6"/>
            <p:cNvSpPr txBox="1">
              <a:spLocks noChangeArrowheads="1"/>
            </p:cNvSpPr>
            <p:nvPr/>
          </p:nvSpPr>
          <p:spPr bwMode="auto">
            <a:xfrm>
              <a:off x="240" y="624"/>
              <a:ext cx="331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800" b="1" dirty="0">
                  <a:solidFill>
                    <a:srgbClr val="000000"/>
                  </a:solidFill>
                </a:rPr>
                <a:t>半径为</a:t>
              </a:r>
              <a:r>
                <a:rPr kumimoji="0" lang="en-US" altLang="zh-CN" sz="2800" b="1" i="1" dirty="0">
                  <a:solidFill>
                    <a:srgbClr val="000000"/>
                  </a:solidFill>
                </a:rPr>
                <a:t>L </a:t>
              </a:r>
              <a:r>
                <a:rPr kumimoji="0" lang="zh-CN" altLang="en-US" sz="2800" b="1" dirty="0">
                  <a:solidFill>
                    <a:srgbClr val="000000"/>
                  </a:solidFill>
                </a:rPr>
                <a:t>的金属圆盘以</a:t>
              </a:r>
              <a:r>
                <a:rPr lang="zh-CN" altLang="en-US" sz="2800" b="1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</a:t>
              </a:r>
              <a:r>
                <a:rPr kumimoji="0" lang="zh-CN" altLang="en-US" sz="2800" b="1" dirty="0">
                  <a:solidFill>
                    <a:srgbClr val="000000"/>
                  </a:solidFill>
                </a:rPr>
                <a:t>转动，</a:t>
              </a:r>
              <a:endParaRPr kumimoji="0" lang="zh-CN" altLang="en-US" sz="2800" b="1" dirty="0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zh-CN" altLang="en-US" sz="2800" b="1" dirty="0">
                  <a:solidFill>
                    <a:srgbClr val="000000"/>
                  </a:solidFill>
                </a:rPr>
                <a:t>         求中心与边沿的</a:t>
              </a:r>
              <a:endParaRPr kumimoji="0" lang="zh-CN" altLang="en-US" sz="28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51586" name="Object 7"/>
            <p:cNvGraphicFramePr>
              <a:graphicFrameLocks noChangeAspect="1"/>
            </p:cNvGraphicFramePr>
            <p:nvPr/>
          </p:nvGraphicFramePr>
          <p:xfrm>
            <a:off x="2051" y="912"/>
            <a:ext cx="509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name="Equation" r:id="rId1" imgW="748665" imgH="431800" progId="Equation.DSMT4">
                    <p:embed/>
                  </p:oleObj>
                </mc:Choice>
                <mc:Fallback>
                  <p:oleObj name="Equation" r:id="rId1" imgW="748665" imgH="431800" progId="Equation.DSMT4">
                    <p:embed/>
                    <p:pic>
                      <p:nvPicPr>
                        <p:cNvPr id="0" name="图片 19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912"/>
                          <a:ext cx="509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/>
          <p:nvPr/>
        </p:nvGrpSpPr>
        <p:grpSpPr bwMode="auto">
          <a:xfrm>
            <a:off x="6199188" y="449263"/>
            <a:ext cx="1828800" cy="2043112"/>
            <a:chOff x="3552" y="57"/>
            <a:chExt cx="1152" cy="1287"/>
          </a:xfrm>
        </p:grpSpPr>
        <p:grpSp>
          <p:nvGrpSpPr>
            <p:cNvPr id="151564" name="Group 12"/>
            <p:cNvGrpSpPr/>
            <p:nvPr/>
          </p:nvGrpSpPr>
          <p:grpSpPr bwMode="auto">
            <a:xfrm>
              <a:off x="3552" y="576"/>
              <a:ext cx="1152" cy="480"/>
              <a:chOff x="4224" y="816"/>
              <a:chExt cx="1152" cy="480"/>
            </a:xfrm>
          </p:grpSpPr>
          <p:sp>
            <p:nvSpPr>
              <p:cNvPr id="151581" name="Oval 13"/>
              <p:cNvSpPr>
                <a:spLocks noChangeArrowheads="1"/>
              </p:cNvSpPr>
              <p:nvPr/>
            </p:nvSpPr>
            <p:spPr bwMode="auto">
              <a:xfrm>
                <a:off x="4224" y="912"/>
                <a:ext cx="1152" cy="384"/>
              </a:xfrm>
              <a:prstGeom prst="ellipse">
                <a:avLst/>
              </a:prstGeom>
              <a:gradFill rotWithShape="0">
                <a:gsLst>
                  <a:gs pos="0">
                    <a:srgbClr val="44361B"/>
                  </a:gs>
                  <a:gs pos="50000">
                    <a:srgbClr val="FFCC66"/>
                  </a:gs>
                  <a:gs pos="100000">
                    <a:srgbClr val="44361B"/>
                  </a:gs>
                </a:gsLst>
                <a:lin ang="0" scaled="1"/>
              </a:gradFill>
              <a:ln w="19050">
                <a:solidFill>
                  <a:schemeClr val="tx2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582" name="Oval 14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1152" cy="384"/>
              </a:xfrm>
              <a:prstGeom prst="ellipse">
                <a:avLst/>
              </a:prstGeom>
              <a:gradFill rotWithShape="1">
                <a:gsLst>
                  <a:gs pos="0">
                    <a:srgbClr val="765E2F"/>
                  </a:gs>
                  <a:gs pos="50000">
                    <a:srgbClr val="FFCC66"/>
                  </a:gs>
                  <a:gs pos="100000">
                    <a:srgbClr val="765E2F"/>
                  </a:gs>
                </a:gsLst>
                <a:lin ang="0" scaled="1"/>
              </a:gradFill>
              <a:ln w="19050">
                <a:solidFill>
                  <a:schemeClr val="tx2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583" name="Line 15"/>
              <p:cNvSpPr>
                <a:spLocks noChangeShapeType="1"/>
              </p:cNvSpPr>
              <p:nvPr/>
            </p:nvSpPr>
            <p:spPr bwMode="auto">
              <a:xfrm>
                <a:off x="4224" y="100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1584" name="Line 16"/>
              <p:cNvSpPr>
                <a:spLocks noChangeShapeType="1"/>
              </p:cNvSpPr>
              <p:nvPr/>
            </p:nvSpPr>
            <p:spPr bwMode="auto">
              <a:xfrm>
                <a:off x="5376" y="100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51565" name="Line 17"/>
            <p:cNvSpPr>
              <a:spLocks noChangeShapeType="1"/>
            </p:cNvSpPr>
            <p:nvPr/>
          </p:nvSpPr>
          <p:spPr bwMode="auto">
            <a:xfrm flipV="1">
              <a:off x="4128" y="240"/>
              <a:ext cx="0" cy="52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66" name="Line 18"/>
            <p:cNvSpPr>
              <a:spLocks noChangeShapeType="1"/>
            </p:cNvSpPr>
            <p:nvPr/>
          </p:nvSpPr>
          <p:spPr bwMode="auto">
            <a:xfrm flipV="1">
              <a:off x="4272" y="432"/>
              <a:ext cx="0" cy="43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67" name="Line 19"/>
            <p:cNvSpPr>
              <a:spLocks noChangeShapeType="1"/>
            </p:cNvSpPr>
            <p:nvPr/>
          </p:nvSpPr>
          <p:spPr bwMode="auto">
            <a:xfrm flipV="1">
              <a:off x="4416" y="288"/>
              <a:ext cx="0" cy="43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68" name="Line 20"/>
            <p:cNvSpPr>
              <a:spLocks noChangeShapeType="1"/>
            </p:cNvSpPr>
            <p:nvPr/>
          </p:nvSpPr>
          <p:spPr bwMode="auto">
            <a:xfrm flipV="1">
              <a:off x="3936" y="288"/>
              <a:ext cx="0" cy="43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69" name="Line 21"/>
            <p:cNvSpPr>
              <a:spLocks noChangeShapeType="1"/>
            </p:cNvSpPr>
            <p:nvPr/>
          </p:nvSpPr>
          <p:spPr bwMode="auto">
            <a:xfrm flipV="1">
              <a:off x="4032" y="432"/>
              <a:ext cx="0" cy="43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70" name="Line 22"/>
            <p:cNvSpPr>
              <a:spLocks noChangeShapeType="1"/>
            </p:cNvSpPr>
            <p:nvPr/>
          </p:nvSpPr>
          <p:spPr bwMode="auto">
            <a:xfrm flipV="1">
              <a:off x="3792" y="384"/>
              <a:ext cx="0" cy="43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71" name="Line 23"/>
            <p:cNvSpPr>
              <a:spLocks noChangeShapeType="1"/>
            </p:cNvSpPr>
            <p:nvPr/>
          </p:nvSpPr>
          <p:spPr bwMode="auto">
            <a:xfrm flipV="1">
              <a:off x="4512" y="384"/>
              <a:ext cx="0" cy="43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72" name="Line 24"/>
            <p:cNvSpPr>
              <a:spLocks noChangeShapeType="1"/>
            </p:cNvSpPr>
            <p:nvPr/>
          </p:nvSpPr>
          <p:spPr bwMode="auto">
            <a:xfrm flipV="1">
              <a:off x="4128" y="1056"/>
              <a:ext cx="0" cy="28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73" name="Line 25"/>
            <p:cNvSpPr>
              <a:spLocks noChangeShapeType="1"/>
            </p:cNvSpPr>
            <p:nvPr/>
          </p:nvSpPr>
          <p:spPr bwMode="auto">
            <a:xfrm>
              <a:off x="3792" y="1008"/>
              <a:ext cx="0" cy="24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74" name="Line 26"/>
            <p:cNvSpPr>
              <a:spLocks noChangeShapeType="1"/>
            </p:cNvSpPr>
            <p:nvPr/>
          </p:nvSpPr>
          <p:spPr bwMode="auto">
            <a:xfrm>
              <a:off x="4032" y="1056"/>
              <a:ext cx="0" cy="24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75" name="Line 27"/>
            <p:cNvSpPr>
              <a:spLocks noChangeShapeType="1"/>
            </p:cNvSpPr>
            <p:nvPr/>
          </p:nvSpPr>
          <p:spPr bwMode="auto">
            <a:xfrm>
              <a:off x="4272" y="1056"/>
              <a:ext cx="0" cy="24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76" name="Line 28"/>
            <p:cNvSpPr>
              <a:spLocks noChangeShapeType="1"/>
            </p:cNvSpPr>
            <p:nvPr/>
          </p:nvSpPr>
          <p:spPr bwMode="auto">
            <a:xfrm>
              <a:off x="4512" y="1008"/>
              <a:ext cx="0" cy="24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77" name="Line 29"/>
            <p:cNvSpPr>
              <a:spLocks noChangeShapeType="1"/>
            </p:cNvSpPr>
            <p:nvPr/>
          </p:nvSpPr>
          <p:spPr bwMode="auto">
            <a:xfrm flipV="1">
              <a:off x="3936" y="1056"/>
              <a:ext cx="0" cy="14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78" name="Line 30"/>
            <p:cNvSpPr>
              <a:spLocks noChangeShapeType="1"/>
            </p:cNvSpPr>
            <p:nvPr/>
          </p:nvSpPr>
          <p:spPr bwMode="auto">
            <a:xfrm flipV="1">
              <a:off x="4416" y="1056"/>
              <a:ext cx="0" cy="14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1579" name="AutoShape 31"/>
            <p:cNvSpPr>
              <a:spLocks noChangeArrowheads="1"/>
            </p:cNvSpPr>
            <p:nvPr/>
          </p:nvSpPr>
          <p:spPr bwMode="auto">
            <a:xfrm>
              <a:off x="3984" y="144"/>
              <a:ext cx="192" cy="240"/>
            </a:xfrm>
            <a:prstGeom prst="curvedRightArrow">
              <a:avLst>
                <a:gd name="adj1" fmla="val 25000"/>
                <a:gd name="adj2" fmla="val 50000"/>
                <a:gd name="adj3" fmla="val 58333"/>
              </a:avLst>
            </a:prstGeom>
            <a:solidFill>
              <a:srgbClr val="FF0066"/>
            </a:solid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1580" name="Text Box 32"/>
            <p:cNvSpPr txBox="1">
              <a:spLocks noChangeArrowheads="1"/>
            </p:cNvSpPr>
            <p:nvPr/>
          </p:nvSpPr>
          <p:spPr bwMode="auto">
            <a:xfrm>
              <a:off x="4166" y="57"/>
              <a:ext cx="3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</a:t>
              </a:r>
              <a:endPara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085564" name="Object 124"/>
          <p:cNvGraphicFramePr>
            <a:graphicFrameLocks noChangeAspect="1"/>
          </p:cNvGraphicFramePr>
          <p:nvPr/>
        </p:nvGraphicFramePr>
        <p:xfrm>
          <a:off x="6450013" y="600075"/>
          <a:ext cx="2936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3" imgW="368300" imgH="495300" progId="Equation.DSMT4">
                  <p:embed/>
                </p:oleObj>
              </mc:Choice>
              <mc:Fallback>
                <p:oleObj name="Equation" r:id="rId3" imgW="368300" imgH="495300" progId="Equation.DSMT4">
                  <p:embed/>
                  <p:pic>
                    <p:nvPicPr>
                      <p:cNvPr id="0" name="图片 19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600075"/>
                        <a:ext cx="2936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56829" name="Picture 29" descr="Faraday_disk_genera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78" y="2924944"/>
            <a:ext cx="40687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84485" name="Object 69"/>
          <p:cNvGraphicFramePr>
            <a:graphicFrameLocks noChangeAspect="1"/>
          </p:cNvGraphicFramePr>
          <p:nvPr/>
        </p:nvGraphicFramePr>
        <p:xfrm>
          <a:off x="3046288" y="4333726"/>
          <a:ext cx="13096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6" imgW="1371600" imgH="711200" progId="Equation.DSMT4">
                  <p:embed/>
                </p:oleObj>
              </mc:Choice>
              <mc:Fallback>
                <p:oleObj name="Equation" r:id="rId6" imgW="1371600" imgH="711200" progId="Equation.DSMT4">
                  <p:embed/>
                  <p:pic>
                    <p:nvPicPr>
                      <p:cNvPr id="0" name="图片 19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288" y="4333726"/>
                        <a:ext cx="13096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76" name="Object 60"/>
          <p:cNvGraphicFramePr>
            <a:graphicFrameLocks noChangeAspect="1"/>
          </p:cNvGraphicFramePr>
          <p:nvPr/>
        </p:nvGraphicFramePr>
        <p:xfrm>
          <a:off x="887015" y="4333726"/>
          <a:ext cx="203993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8" imgW="2108200" imgH="647700" progId="Equation.DSMT4">
                  <p:embed/>
                </p:oleObj>
              </mc:Choice>
              <mc:Fallback>
                <p:oleObj name="Equation" r:id="rId8" imgW="2108200" imgH="647700" progId="Equation.DSMT4">
                  <p:embed/>
                  <p:pic>
                    <p:nvPicPr>
                      <p:cNvPr id="0" name="图片 19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015" y="4333726"/>
                        <a:ext cx="2039937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74" name="Object 58"/>
          <p:cNvGraphicFramePr>
            <a:graphicFrameLocks noChangeAspect="1"/>
          </p:cNvGraphicFramePr>
          <p:nvPr/>
        </p:nvGraphicFramePr>
        <p:xfrm>
          <a:off x="721171" y="2894310"/>
          <a:ext cx="2232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10" imgW="2400300" imgH="482600" progId="Equation.DSMT4">
                  <p:embed/>
                </p:oleObj>
              </mc:Choice>
              <mc:Fallback>
                <p:oleObj name="Equation" r:id="rId10" imgW="2400300" imgH="482600" progId="Equation.DSMT4">
                  <p:embed/>
                  <p:pic>
                    <p:nvPicPr>
                      <p:cNvPr id="0" name="图片 19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71" y="2894310"/>
                        <a:ext cx="22320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75" name="Object 59"/>
          <p:cNvGraphicFramePr>
            <a:graphicFrameLocks noChangeAspect="1"/>
          </p:cNvGraphicFramePr>
          <p:nvPr/>
        </p:nvGraphicFramePr>
        <p:xfrm>
          <a:off x="1187624" y="3501008"/>
          <a:ext cx="13731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2" imgW="1409065" imgH="393700" progId="Equation.DSMT4">
                  <p:embed/>
                </p:oleObj>
              </mc:Choice>
              <mc:Fallback>
                <p:oleObj name="Equation" r:id="rId12" imgW="1409065" imgH="393700" progId="Equation.DSMT4">
                  <p:embed/>
                  <p:pic>
                    <p:nvPicPr>
                      <p:cNvPr id="0" name="图片 19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01008"/>
                        <a:ext cx="137318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6834" name="Line 34"/>
          <p:cNvSpPr>
            <a:spLocks noChangeShapeType="1"/>
          </p:cNvSpPr>
          <p:nvPr/>
        </p:nvSpPr>
        <p:spPr bwMode="auto">
          <a:xfrm>
            <a:off x="7127875" y="1520825"/>
            <a:ext cx="9001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085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085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08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5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08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08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4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4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4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4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4" grpId="0" autoUpdateAnimBg="0"/>
      <p:bldP spid="13568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4627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二、感生电动势</a:t>
            </a:r>
            <a:endParaRPr lang="zh-CN" altLang="en-US" sz="2800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grpSp>
        <p:nvGrpSpPr>
          <p:cNvPr id="1357827" name="Group 3"/>
          <p:cNvGrpSpPr/>
          <p:nvPr/>
        </p:nvGrpSpPr>
        <p:grpSpPr bwMode="auto">
          <a:xfrm>
            <a:off x="5387851" y="1385069"/>
            <a:ext cx="3000375" cy="3246437"/>
            <a:chOff x="3583" y="1045"/>
            <a:chExt cx="1890" cy="2045"/>
          </a:xfrm>
        </p:grpSpPr>
        <p:sp>
          <p:nvSpPr>
            <p:cNvPr id="152594" name="Rectangle 2"/>
            <p:cNvSpPr>
              <a:spLocks noChangeArrowheads="1"/>
            </p:cNvSpPr>
            <p:nvPr/>
          </p:nvSpPr>
          <p:spPr bwMode="auto">
            <a:xfrm>
              <a:off x="3583" y="1272"/>
              <a:ext cx="1577" cy="18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2595" name="Arc 14"/>
            <p:cNvSpPr/>
            <p:nvPr/>
          </p:nvSpPr>
          <p:spPr bwMode="auto">
            <a:xfrm rot="7750096" flipH="1">
              <a:off x="4442" y="1996"/>
              <a:ext cx="396" cy="368"/>
            </a:xfrm>
            <a:custGeom>
              <a:avLst/>
              <a:gdLst>
                <a:gd name="T0" fmla="*/ 0 w 25441"/>
                <a:gd name="T1" fmla="*/ 4 h 21600"/>
                <a:gd name="T2" fmla="*/ 152 w 25441"/>
                <a:gd name="T3" fmla="*/ 130 h 21600"/>
                <a:gd name="T4" fmla="*/ 27 w 25441"/>
                <a:gd name="T5" fmla="*/ 170 h 21600"/>
                <a:gd name="T6" fmla="*/ 0 60000 65536"/>
                <a:gd name="T7" fmla="*/ 0 60000 65536"/>
                <a:gd name="T8" fmla="*/ 0 60000 65536"/>
                <a:gd name="T9" fmla="*/ 0 w 25441"/>
                <a:gd name="T10" fmla="*/ 0 h 21600"/>
                <a:gd name="T11" fmla="*/ 25441 w 254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1" h="21600" fill="none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</a:path>
                <a:path w="25441" h="21600" stroke="0" extrusionOk="0">
                  <a:moveTo>
                    <a:pt x="-1" y="463"/>
                  </a:moveTo>
                  <a:cubicBezTo>
                    <a:pt x="1463" y="155"/>
                    <a:pt x="2955" y="-1"/>
                    <a:pt x="4451" y="0"/>
                  </a:cubicBezTo>
                  <a:cubicBezTo>
                    <a:pt x="14417" y="0"/>
                    <a:pt x="23089" y="6818"/>
                    <a:pt x="25441" y="16503"/>
                  </a:cubicBezTo>
                  <a:lnTo>
                    <a:pt x="4451" y="21600"/>
                  </a:lnTo>
                  <a:lnTo>
                    <a:pt x="-1" y="463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2596" name="Rectangle 15" descr="宽上对角线"/>
            <p:cNvSpPr>
              <a:spLocks noChangeArrowheads="1"/>
            </p:cNvSpPr>
            <p:nvPr/>
          </p:nvSpPr>
          <p:spPr bwMode="auto">
            <a:xfrm>
              <a:off x="4312" y="1781"/>
              <a:ext cx="96" cy="81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52597" name="Object 16"/>
            <p:cNvGraphicFramePr>
              <a:graphicFrameLocks noChangeAspect="1"/>
            </p:cNvGraphicFramePr>
            <p:nvPr/>
          </p:nvGraphicFramePr>
          <p:xfrm>
            <a:off x="4267" y="1597"/>
            <a:ext cx="2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15" name="Equation" r:id="rId1" imgW="368300" imgH="317500" progId="Equation.DSMT4">
                    <p:embed/>
                  </p:oleObj>
                </mc:Choice>
                <mc:Fallback>
                  <p:oleObj name="Equation" r:id="rId1" imgW="368300" imgH="317500" progId="Equation.DSMT4">
                    <p:embed/>
                    <p:pic>
                      <p:nvPicPr>
                        <p:cNvPr id="0" name="图片 19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" y="1597"/>
                          <a:ext cx="22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598" name="Line 17"/>
            <p:cNvSpPr>
              <a:spLocks noChangeShapeType="1"/>
            </p:cNvSpPr>
            <p:nvPr/>
          </p:nvSpPr>
          <p:spPr bwMode="auto">
            <a:xfrm>
              <a:off x="3832" y="24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2599" name="Text Box 18"/>
            <p:cNvSpPr txBox="1">
              <a:spLocks noChangeArrowheads="1"/>
            </p:cNvSpPr>
            <p:nvPr/>
          </p:nvSpPr>
          <p:spPr bwMode="auto">
            <a:xfrm>
              <a:off x="3928" y="2279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400" b="1" i="1">
                <a:solidFill>
                  <a:srgbClr val="000000"/>
                </a:solidFill>
              </a:endParaRPr>
            </a:p>
          </p:txBody>
        </p:sp>
        <p:grpSp>
          <p:nvGrpSpPr>
            <p:cNvPr id="152600" name="Group 24"/>
            <p:cNvGrpSpPr/>
            <p:nvPr/>
          </p:nvGrpSpPr>
          <p:grpSpPr bwMode="auto">
            <a:xfrm>
              <a:off x="3830" y="1455"/>
              <a:ext cx="1200" cy="1418"/>
              <a:chOff x="3414" y="917"/>
              <a:chExt cx="1200" cy="1418"/>
            </a:xfrm>
          </p:grpSpPr>
          <p:sp>
            <p:nvSpPr>
              <p:cNvPr id="152602" name="Line 25"/>
              <p:cNvSpPr>
                <a:spLocks noChangeShapeType="1"/>
              </p:cNvSpPr>
              <p:nvPr/>
            </p:nvSpPr>
            <p:spPr bwMode="auto">
              <a:xfrm>
                <a:off x="3414" y="1157"/>
                <a:ext cx="0" cy="1104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  <a:headEnd type="stealth" w="med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03" name="Line 26"/>
              <p:cNvSpPr>
                <a:spLocks noChangeShapeType="1"/>
              </p:cNvSpPr>
              <p:nvPr/>
            </p:nvSpPr>
            <p:spPr bwMode="auto">
              <a:xfrm>
                <a:off x="3414" y="168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04" name="Line 27"/>
              <p:cNvSpPr>
                <a:spLocks noChangeShapeType="1"/>
              </p:cNvSpPr>
              <p:nvPr/>
            </p:nvSpPr>
            <p:spPr bwMode="auto">
              <a:xfrm>
                <a:off x="3414" y="917"/>
                <a:ext cx="0" cy="336"/>
              </a:xfrm>
              <a:prstGeom prst="line">
                <a:avLst/>
              </a:prstGeom>
              <a:noFill/>
              <a:ln w="76200">
                <a:solidFill>
                  <a:srgbClr val="CC3300"/>
                </a:solidFill>
                <a:rou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152605" name="Object 28"/>
              <p:cNvGraphicFramePr>
                <a:graphicFrameLocks noChangeAspect="1"/>
              </p:cNvGraphicFramePr>
              <p:nvPr/>
            </p:nvGraphicFramePr>
            <p:xfrm>
              <a:off x="3474" y="1445"/>
              <a:ext cx="189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6" name="公式" r:id="rId3" imgW="127000" imgH="139700" progId="Equation.3">
                      <p:embed/>
                    </p:oleObj>
                  </mc:Choice>
                  <mc:Fallback>
                    <p:oleObj name="公式" r:id="rId3" imgW="127000" imgH="139700" progId="Equation.3">
                      <p:embed/>
                      <p:pic>
                        <p:nvPicPr>
                          <p:cNvPr id="0" name="图片 198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4" y="1445"/>
                            <a:ext cx="189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606" name="Object 29"/>
              <p:cNvGraphicFramePr>
                <a:graphicFrameLocks noChangeAspect="1"/>
              </p:cNvGraphicFramePr>
              <p:nvPr/>
            </p:nvGraphicFramePr>
            <p:xfrm>
              <a:off x="3858" y="2069"/>
              <a:ext cx="18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17" name="公式" r:id="rId5" imgW="127000" imgH="177165" progId="Equation.3">
                      <p:embed/>
                    </p:oleObj>
                  </mc:Choice>
                  <mc:Fallback>
                    <p:oleObj name="公式" r:id="rId5" imgW="127000" imgH="177165" progId="Equation.3">
                      <p:embed/>
                      <p:pic>
                        <p:nvPicPr>
                          <p:cNvPr id="0" name="图片 198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8" y="2069"/>
                            <a:ext cx="189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607" name="Line 30"/>
              <p:cNvSpPr>
                <a:spLocks noChangeShapeType="1"/>
              </p:cNvSpPr>
              <p:nvPr/>
            </p:nvSpPr>
            <p:spPr bwMode="auto">
              <a:xfrm>
                <a:off x="4434" y="202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08" name="Line 31"/>
              <p:cNvSpPr>
                <a:spLocks noChangeShapeType="1"/>
              </p:cNvSpPr>
              <p:nvPr/>
            </p:nvSpPr>
            <p:spPr bwMode="auto">
              <a:xfrm>
                <a:off x="4050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09" name="Line 32"/>
              <p:cNvSpPr>
                <a:spLocks noChangeShapeType="1"/>
              </p:cNvSpPr>
              <p:nvPr/>
            </p:nvSpPr>
            <p:spPr bwMode="auto">
              <a:xfrm>
                <a:off x="3426" y="2213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10" name="Text Box 33"/>
              <p:cNvSpPr txBox="1">
                <a:spLocks noChangeArrowheads="1"/>
              </p:cNvSpPr>
              <p:nvPr/>
            </p:nvSpPr>
            <p:spPr bwMode="auto">
              <a:xfrm>
                <a:off x="3462" y="974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CC3300"/>
                    </a:solidFill>
                  </a:rPr>
                  <a:t>I</a:t>
                </a:r>
                <a:endParaRPr lang="en-US" altLang="zh-CN" sz="2400" b="1" i="1">
                  <a:solidFill>
                    <a:srgbClr val="CC3300"/>
                  </a:solidFill>
                </a:endParaRPr>
              </a:p>
            </p:txBody>
          </p:sp>
          <p:sp>
            <p:nvSpPr>
              <p:cNvPr id="152611" name="Line 34"/>
              <p:cNvSpPr>
                <a:spLocks noChangeShapeType="1"/>
              </p:cNvSpPr>
              <p:nvPr/>
            </p:nvSpPr>
            <p:spPr bwMode="auto">
              <a:xfrm>
                <a:off x="4422" y="1253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12" name="Line 35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13" name="Line 36"/>
              <p:cNvSpPr>
                <a:spLocks noChangeShapeType="1"/>
              </p:cNvSpPr>
              <p:nvPr/>
            </p:nvSpPr>
            <p:spPr bwMode="auto">
              <a:xfrm flipV="1">
                <a:off x="4518" y="1253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14" name="Line 37"/>
              <p:cNvSpPr>
                <a:spLocks noChangeShapeType="1"/>
              </p:cNvSpPr>
              <p:nvPr/>
            </p:nvSpPr>
            <p:spPr bwMode="auto">
              <a:xfrm flipV="1">
                <a:off x="4518" y="1781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52615" name="Text Box 38"/>
              <p:cNvSpPr txBox="1">
                <a:spLocks noChangeArrowheads="1"/>
              </p:cNvSpPr>
              <p:nvPr/>
            </p:nvSpPr>
            <p:spPr bwMode="auto">
              <a:xfrm>
                <a:off x="4422" y="150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2800" b="1" i="1">
                    <a:solidFill>
                      <a:srgbClr val="000000"/>
                    </a:solidFill>
                  </a:rPr>
                  <a:t>l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2616" name="Rectangle 39"/>
              <p:cNvSpPr>
                <a:spLocks noChangeArrowheads="1"/>
              </p:cNvSpPr>
              <p:nvPr/>
            </p:nvSpPr>
            <p:spPr bwMode="auto">
              <a:xfrm>
                <a:off x="3701" y="1242"/>
                <a:ext cx="740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617" name="Rectangle 40"/>
              <p:cNvSpPr>
                <a:spLocks noChangeArrowheads="1"/>
              </p:cNvSpPr>
              <p:nvPr/>
            </p:nvSpPr>
            <p:spPr bwMode="auto">
              <a:xfrm>
                <a:off x="3691" y="125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618" name="Rectangle 41"/>
              <p:cNvSpPr>
                <a:spLocks noChangeArrowheads="1"/>
              </p:cNvSpPr>
              <p:nvPr/>
            </p:nvSpPr>
            <p:spPr bwMode="auto">
              <a:xfrm>
                <a:off x="4403" y="1243"/>
                <a:ext cx="40" cy="82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619" name="Rectangle 42"/>
              <p:cNvSpPr>
                <a:spLocks noChangeArrowheads="1"/>
              </p:cNvSpPr>
              <p:nvPr/>
            </p:nvSpPr>
            <p:spPr bwMode="auto">
              <a:xfrm>
                <a:off x="3691" y="2055"/>
                <a:ext cx="757" cy="4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zh-CN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601" name="Text Box 29"/>
            <p:cNvSpPr txBox="1">
              <a:spLocks noChangeArrowheads="1"/>
            </p:cNvSpPr>
            <p:nvPr/>
          </p:nvSpPr>
          <p:spPr bwMode="auto">
            <a:xfrm>
              <a:off x="4830" y="1045"/>
              <a:ext cx="64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I = kt</a:t>
              </a:r>
              <a:endParaRPr lang="en-US" altLang="zh-CN" sz="2800" b="1">
                <a:solidFill>
                  <a:srgbClr val="000000"/>
                </a:solidFill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B(t)</a:t>
              </a:r>
              <a:endParaRPr lang="en-US" altLang="zh-CN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1088562" name="Text Box 50"/>
          <p:cNvSpPr txBox="1">
            <a:spLocks noChangeArrowheads="1"/>
          </p:cNvSpPr>
          <p:nvPr/>
        </p:nvSpPr>
        <p:spPr bwMode="auto">
          <a:xfrm>
            <a:off x="539626" y="888181"/>
            <a:ext cx="7805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磁场变化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静止在磁场中的导体产生的电动势。</a:t>
            </a:r>
            <a:endParaRPr lang="zh-CN" altLang="en-US" sz="28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88517" name="Text Box 5"/>
          <p:cNvSpPr txBox="1">
            <a:spLocks noChangeArrowheads="1"/>
          </p:cNvSpPr>
          <p:nvPr/>
        </p:nvSpPr>
        <p:spPr bwMode="auto">
          <a:xfrm>
            <a:off x="509265" y="1489794"/>
            <a:ext cx="4422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驱动线圈中电荷运动的决不是磁场力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!</a:t>
            </a:r>
            <a:endParaRPr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088561" name="Object 49"/>
          <p:cNvGraphicFramePr>
            <a:graphicFrameLocks noChangeAspect="1"/>
          </p:cNvGraphicFramePr>
          <p:nvPr/>
        </p:nvGraphicFramePr>
        <p:xfrm>
          <a:off x="1517526" y="2502669"/>
          <a:ext cx="24336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8" name="公式" r:id="rId7" imgW="2209800" imgH="444500" progId="Equation.3">
                  <p:embed/>
                </p:oleObj>
              </mc:Choice>
              <mc:Fallback>
                <p:oleObj name="公式" r:id="rId7" imgW="2209800" imgH="444500" progId="Equation.3">
                  <p:embed/>
                  <p:pic>
                    <p:nvPicPr>
                      <p:cNvPr id="0" name="图片 19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526" y="2502669"/>
                        <a:ext cx="24336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63" name="Text Box 51"/>
          <p:cNvSpPr txBox="1">
            <a:spLocks noChangeArrowheads="1"/>
          </p:cNvSpPr>
          <p:nvPr/>
        </p:nvSpPr>
        <p:spPr bwMode="auto">
          <a:xfrm>
            <a:off x="539552" y="3084016"/>
            <a:ext cx="4572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800" b="1" dirty="0">
                <a:solidFill>
                  <a:srgbClr val="000000"/>
                </a:solidFill>
                <a:ea typeface="楷体_GB2312" pitchFamily="49" charset="-122"/>
              </a:rPr>
              <a:t>实验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发现这种感生电动势的大小、方向与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导体的种类和性质无关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，仅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由变化的磁场引起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357858" name="Object 34"/>
          <p:cNvGraphicFramePr>
            <a:graphicFrameLocks noChangeAspect="1"/>
          </p:cNvGraphicFramePr>
          <p:nvPr/>
        </p:nvGraphicFramePr>
        <p:xfrm>
          <a:off x="1299270" y="5045050"/>
          <a:ext cx="26527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9" name="公式" r:id="rId9" imgW="1040765" imgH="241300" progId="Equation.3">
                  <p:embed/>
                </p:oleObj>
              </mc:Choice>
              <mc:Fallback>
                <p:oleObj name="公式" r:id="rId9" imgW="1040765" imgH="241300" progId="Equation.3">
                  <p:embed/>
                  <p:pic>
                    <p:nvPicPr>
                      <p:cNvPr id="0" name="图片 19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270" y="5045050"/>
                        <a:ext cx="265271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7859" name="Oval 35"/>
          <p:cNvSpPr>
            <a:spLocks noChangeArrowheads="1"/>
          </p:cNvSpPr>
          <p:nvPr/>
        </p:nvSpPr>
        <p:spPr bwMode="auto">
          <a:xfrm>
            <a:off x="2267744" y="4956150"/>
            <a:ext cx="288925" cy="7921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088519" name="Text Box 7"/>
          <p:cNvSpPr txBox="1">
            <a:spLocks noChangeArrowheads="1"/>
          </p:cNvSpPr>
          <p:nvPr/>
        </p:nvSpPr>
        <p:spPr bwMode="auto">
          <a:xfrm>
            <a:off x="1403648" y="5934992"/>
            <a:ext cx="3005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麦克斯韦</a:t>
            </a:r>
            <a:endParaRPr lang="zh-CN" altLang="en-US" sz="280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3167757" y="5706392"/>
            <a:ext cx="1568450" cy="533400"/>
            <a:chOff x="1344" y="48"/>
            <a:chExt cx="768" cy="336"/>
          </a:xfrm>
        </p:grpSpPr>
        <p:sp>
          <p:nvSpPr>
            <p:cNvPr id="152592" name="Text Box 9"/>
            <p:cNvSpPr txBox="1">
              <a:spLocks noChangeArrowheads="1"/>
            </p:cNvSpPr>
            <p:nvPr/>
          </p:nvSpPr>
          <p:spPr bwMode="auto">
            <a:xfrm>
              <a:off x="1481" y="48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ea typeface="楷体_GB2312" pitchFamily="49" charset="-122"/>
                </a:rPr>
                <a:t>引入</a:t>
              </a:r>
              <a:endParaRPr lang="zh-CN" altLang="en-US" sz="2800" b="1" dirty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2593" name="Line 10"/>
            <p:cNvSpPr>
              <a:spLocks noChangeShapeType="1"/>
            </p:cNvSpPr>
            <p:nvPr/>
          </p:nvSpPr>
          <p:spPr bwMode="auto">
            <a:xfrm>
              <a:off x="1344" y="384"/>
              <a:ext cx="76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88523" name="Text Box 11"/>
          <p:cNvSpPr txBox="1">
            <a:spLocks noChangeArrowheads="1"/>
          </p:cNvSpPr>
          <p:nvPr/>
        </p:nvSpPr>
        <p:spPr bwMode="auto">
          <a:xfrm>
            <a:off x="4878685" y="5939754"/>
            <a:ext cx="2409825" cy="528638"/>
          </a:xfrm>
          <a:prstGeom prst="rect">
            <a:avLst/>
          </a:prstGeom>
          <a:solidFill>
            <a:srgbClr val="FFCCFF"/>
          </a:solidFill>
          <a:ln w="9525">
            <a:solidFill>
              <a:srgbClr val="990033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感应电场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1357865" name="Group 41"/>
          <p:cNvGrpSpPr/>
          <p:nvPr/>
        </p:nvGrpSpPr>
        <p:grpSpPr bwMode="auto">
          <a:xfrm>
            <a:off x="4535909" y="4856732"/>
            <a:ext cx="4130675" cy="855662"/>
            <a:chOff x="3158" y="3022"/>
            <a:chExt cx="2602" cy="539"/>
          </a:xfrm>
        </p:grpSpPr>
        <p:graphicFrame>
          <p:nvGraphicFramePr>
            <p:cNvPr id="152590" name="Object 11"/>
            <p:cNvGraphicFramePr>
              <a:graphicFrameLocks noChangeAspect="1"/>
            </p:cNvGraphicFramePr>
            <p:nvPr/>
          </p:nvGraphicFramePr>
          <p:xfrm>
            <a:off x="3158" y="3079"/>
            <a:ext cx="955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0" name="Equation" r:id="rId11" imgW="1422400" imgH="711200" progId="Equation.DSMT4">
                    <p:embed/>
                  </p:oleObj>
                </mc:Choice>
                <mc:Fallback>
                  <p:oleObj name="Equation" r:id="rId11" imgW="1422400" imgH="711200" progId="Equation.DSMT4">
                    <p:embed/>
                    <p:pic>
                      <p:nvPicPr>
                        <p:cNvPr id="0" name="图片 198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3079"/>
                          <a:ext cx="955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91" name="Object 12"/>
            <p:cNvGraphicFramePr>
              <a:graphicFrameLocks noChangeAspect="1"/>
            </p:cNvGraphicFramePr>
            <p:nvPr/>
          </p:nvGraphicFramePr>
          <p:xfrm>
            <a:off x="4181" y="3022"/>
            <a:ext cx="1579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1" name="Equation" r:id="rId13" imgW="2425700" imgH="787400" progId="Equation.DSMT4">
                    <p:embed/>
                  </p:oleObj>
                </mc:Choice>
                <mc:Fallback>
                  <p:oleObj name="Equation" r:id="rId13" imgW="2425700" imgH="787400" progId="Equation.DSMT4">
                    <p:embed/>
                    <p:pic>
                      <p:nvPicPr>
                        <p:cNvPr id="0" name="图片 198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3022"/>
                          <a:ext cx="1579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8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25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" fill="hold"/>
                                        <p:tgtEl>
                                          <p:spTgt spid="108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08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1088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1088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75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75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75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8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5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1088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1088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4" grpId="0" autoUpdateAnimBg="0"/>
      <p:bldP spid="1088562" grpId="0" autoUpdateAnimBg="0"/>
      <p:bldP spid="1088517" grpId="0" autoUpdateAnimBg="0"/>
      <p:bldP spid="1088563" grpId="0" autoUpdateAnimBg="0"/>
      <p:bldP spid="1357859" grpId="0" bldLvl="0" animBg="1"/>
      <p:bldP spid="1088519" grpId="0" autoUpdateAnimBg="0"/>
      <p:bldP spid="1088523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ChangeAspect="1"/>
          </p:cNvGraphicFramePr>
          <p:nvPr/>
        </p:nvGraphicFramePr>
        <p:xfrm>
          <a:off x="2411760" y="1558925"/>
          <a:ext cx="11652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2" name="Equation" r:id="rId1" imgW="508000" imgH="406400" progId="Equation.DSMT4">
                  <p:embed/>
                </p:oleObj>
              </mc:Choice>
              <mc:Fallback>
                <p:oleObj name="Equation" r:id="rId1" imgW="508000" imgH="406400" progId="Equation.DSMT4">
                  <p:embed/>
                  <p:pic>
                    <p:nvPicPr>
                      <p:cNvPr id="0" name="图片 2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558925"/>
                        <a:ext cx="11652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42" name="Text Box 6"/>
          <p:cNvSpPr txBox="1">
            <a:spLocks noChangeArrowheads="1"/>
          </p:cNvSpPr>
          <p:nvPr/>
        </p:nvSpPr>
        <p:spPr bwMode="auto">
          <a:xfrm>
            <a:off x="725488" y="1162050"/>
            <a:ext cx="1585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º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graphicFrame>
        <p:nvGraphicFramePr>
          <p:cNvPr id="1089543" name="Object 7"/>
          <p:cNvGraphicFramePr>
            <a:graphicFrameLocks noChangeAspect="1"/>
          </p:cNvGraphicFramePr>
          <p:nvPr/>
        </p:nvGraphicFramePr>
        <p:xfrm>
          <a:off x="1182688" y="1125538"/>
          <a:ext cx="4746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3" name="Equation" r:id="rId3" imgW="228600" imgH="292100" progId="Equation.DSMT4">
                  <p:embed/>
                </p:oleObj>
              </mc:Choice>
              <mc:Fallback>
                <p:oleObj name="Equation" r:id="rId3" imgW="228600" imgH="292100" progId="Equation.DSMT4">
                  <p:embed/>
                  <p:pic>
                    <p:nvPicPr>
                      <p:cNvPr id="0" name="图片 2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1125538"/>
                        <a:ext cx="4746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9544" name="Object 8"/>
          <p:cNvGraphicFramePr>
            <a:graphicFrameLocks noChangeAspect="1"/>
          </p:cNvGraphicFramePr>
          <p:nvPr/>
        </p:nvGraphicFramePr>
        <p:xfrm>
          <a:off x="1960563" y="1123950"/>
          <a:ext cx="5064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4" name="Equation" r:id="rId5" imgW="203200" imgH="241300" progId="Equation.DSMT4">
                  <p:embed/>
                </p:oleObj>
              </mc:Choice>
              <mc:Fallback>
                <p:oleObj name="Equation" r:id="rId5" imgW="203200" imgH="241300" progId="Equation.DSMT4">
                  <p:embed/>
                  <p:pic>
                    <p:nvPicPr>
                      <p:cNvPr id="0" name="图片 2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123950"/>
                        <a:ext cx="5064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45" name="Text Box 9"/>
          <p:cNvSpPr txBox="1">
            <a:spLocks noChangeArrowheads="1"/>
          </p:cNvSpPr>
          <p:nvPr/>
        </p:nvSpPr>
        <p:spPr bwMode="auto">
          <a:xfrm>
            <a:off x="1530350" y="1136650"/>
            <a:ext cx="170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与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89546" name="Text Box 10"/>
          <p:cNvSpPr txBox="1">
            <a:spLocks noChangeArrowheads="1"/>
          </p:cNvSpPr>
          <p:nvPr/>
        </p:nvSpPr>
        <p:spPr bwMode="auto">
          <a:xfrm>
            <a:off x="2381250" y="1139825"/>
            <a:ext cx="6475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一样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对场中的电荷有力的作用。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89553" name="Text Box 17"/>
          <p:cNvSpPr txBox="1">
            <a:spLocks noChangeArrowheads="1"/>
          </p:cNvSpPr>
          <p:nvPr/>
        </p:nvSpPr>
        <p:spPr bwMode="auto">
          <a:xfrm>
            <a:off x="855663" y="401638"/>
            <a:ext cx="421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磁场 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B</a:t>
            </a:r>
            <a:r>
              <a:rPr lang="en-US" altLang="zh-CN" sz="2800" b="1" dirty="0" err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solidFill>
                  <a:srgbClr val="3333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 i="1" dirty="0">
                <a:solidFill>
                  <a:srgbClr val="3333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变化的同时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089555" name="Text Box 19"/>
          <p:cNvSpPr txBox="1">
            <a:spLocks noChangeArrowheads="1"/>
          </p:cNvSpPr>
          <p:nvPr/>
        </p:nvSpPr>
        <p:spPr bwMode="auto">
          <a:xfrm>
            <a:off x="5392738" y="368300"/>
            <a:ext cx="2527300" cy="6175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感应电场</a:t>
            </a:r>
            <a:endParaRPr lang="zh-CN" altLang="en-US" sz="2800" b="1">
              <a:solidFill>
                <a:srgbClr val="006600"/>
              </a:solidFill>
            </a:endParaRPr>
          </a:p>
        </p:txBody>
      </p:sp>
      <p:sp>
        <p:nvSpPr>
          <p:cNvPr id="1089556" name="Text Box 20"/>
          <p:cNvSpPr txBox="1">
            <a:spLocks noChangeArrowheads="1"/>
          </p:cNvSpPr>
          <p:nvPr/>
        </p:nvSpPr>
        <p:spPr bwMode="auto">
          <a:xfrm>
            <a:off x="4311650" y="11663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产生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89557" name="Line 21"/>
          <p:cNvSpPr>
            <a:spLocks noChangeShapeType="1"/>
          </p:cNvSpPr>
          <p:nvPr/>
        </p:nvSpPr>
        <p:spPr bwMode="auto">
          <a:xfrm>
            <a:off x="4355455" y="692696"/>
            <a:ext cx="9366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89558" name="Object 22"/>
          <p:cNvGraphicFramePr>
            <a:graphicFrameLocks noChangeAspect="1"/>
          </p:cNvGraphicFramePr>
          <p:nvPr/>
        </p:nvGraphicFramePr>
        <p:xfrm>
          <a:off x="4269407" y="1701800"/>
          <a:ext cx="13827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5" name="Equation" r:id="rId7" imgW="584200" imgH="241300" progId="Equation.DSMT4">
                  <p:embed/>
                </p:oleObj>
              </mc:Choice>
              <mc:Fallback>
                <p:oleObj name="Equation" r:id="rId7" imgW="584200" imgH="241300" progId="Equation.DSMT4">
                  <p:embed/>
                  <p:pic>
                    <p:nvPicPr>
                      <p:cNvPr id="0" name="图片 21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407" y="1701800"/>
                        <a:ext cx="13827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95" name="Line 59"/>
          <p:cNvSpPr>
            <a:spLocks noChangeShapeType="1"/>
          </p:cNvSpPr>
          <p:nvPr/>
        </p:nvSpPr>
        <p:spPr bwMode="auto">
          <a:xfrm>
            <a:off x="1830388" y="511175"/>
            <a:ext cx="1428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89596" name="Object 60"/>
          <p:cNvGraphicFramePr>
            <a:graphicFrameLocks noChangeAspect="1"/>
          </p:cNvGraphicFramePr>
          <p:nvPr/>
        </p:nvGraphicFramePr>
        <p:xfrm>
          <a:off x="7164288" y="452983"/>
          <a:ext cx="393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6" name="Equation" r:id="rId9" imgW="495300" imgH="635000" progId="Equation.DSMT4">
                  <p:embed/>
                </p:oleObj>
              </mc:Choice>
              <mc:Fallback>
                <p:oleObj name="Equation" r:id="rId9" imgW="495300" imgH="635000" progId="Equation.DSMT4">
                  <p:embed/>
                  <p:pic>
                    <p:nvPicPr>
                      <p:cNvPr id="0" name="图片 2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452983"/>
                        <a:ext cx="3937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3" name="Object 3"/>
          <p:cNvGraphicFramePr>
            <a:graphicFrameLocks noChangeAspect="1"/>
          </p:cNvGraphicFramePr>
          <p:nvPr/>
        </p:nvGraphicFramePr>
        <p:xfrm>
          <a:off x="5472113" y="2286000"/>
          <a:ext cx="19034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7" name="Equation" r:id="rId11" imgW="1917700" imgH="647700" progId="Equation.DSMT4">
                  <p:embed/>
                </p:oleObj>
              </mc:Choice>
              <mc:Fallback>
                <p:oleObj name="Equation" r:id="rId11" imgW="1917700" imgH="647700" progId="Equation.DSMT4">
                  <p:embed/>
                  <p:pic>
                    <p:nvPicPr>
                      <p:cNvPr id="0" name="图片 21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2286000"/>
                        <a:ext cx="190341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81" name="Text Box 21"/>
          <p:cNvSpPr txBox="1">
            <a:spLocks noChangeArrowheads="1"/>
          </p:cNvSpPr>
          <p:nvPr/>
        </p:nvSpPr>
        <p:spPr bwMode="auto">
          <a:xfrm>
            <a:off x="1115616" y="2370138"/>
            <a:ext cx="4608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导体中，感生电动势</a:t>
            </a:r>
            <a:r>
              <a:rPr lang="zh-CN" altLang="en-US" sz="2800" b="1" dirty="0">
                <a:solidFill>
                  <a:srgbClr val="FF3300"/>
                </a:solidFill>
              </a:rPr>
              <a:t>定义：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1090576" name="Text Box 16"/>
          <p:cNvSpPr txBox="1">
            <a:spLocks noChangeArrowheads="1"/>
          </p:cNvSpPr>
          <p:nvPr/>
        </p:nvSpPr>
        <p:spPr bwMode="auto">
          <a:xfrm>
            <a:off x="1115616" y="2924944"/>
            <a:ext cx="569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若导体为闭合回路</a:t>
            </a:r>
            <a:r>
              <a:rPr lang="en-US" altLang="zh-CN" sz="2800" b="1" dirty="0">
                <a:solidFill>
                  <a:srgbClr val="000000"/>
                </a:solidFill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</a:rPr>
              <a:t>则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358866" name="Rectangle 18"/>
          <p:cNvSpPr>
            <a:spLocks noChangeArrowheads="1"/>
          </p:cNvSpPr>
          <p:nvPr/>
        </p:nvSpPr>
        <p:spPr bwMode="auto">
          <a:xfrm>
            <a:off x="1115616" y="4062413"/>
            <a:ext cx="464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根据法拉第电磁感应定律：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090565" name="Object 5"/>
          <p:cNvGraphicFramePr>
            <a:graphicFrameLocks noChangeAspect="1"/>
          </p:cNvGraphicFramePr>
          <p:nvPr/>
        </p:nvGraphicFramePr>
        <p:xfrm>
          <a:off x="1828800" y="4573588"/>
          <a:ext cx="14478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8" name="Equation" r:id="rId13" imgW="1473200" imgH="787400" progId="Equation.DSMT4">
                  <p:embed/>
                </p:oleObj>
              </mc:Choice>
              <mc:Fallback>
                <p:oleObj name="Equation" r:id="rId13" imgW="1473200" imgH="787400" progId="Equation.DSMT4">
                  <p:embed/>
                  <p:pic>
                    <p:nvPicPr>
                      <p:cNvPr id="0" name="图片 2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3588"/>
                        <a:ext cx="14478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6" name="Object 6"/>
          <p:cNvGraphicFramePr>
            <a:graphicFrameLocks noChangeAspect="1"/>
          </p:cNvGraphicFramePr>
          <p:nvPr/>
        </p:nvGraphicFramePr>
        <p:xfrm>
          <a:off x="3405188" y="4573588"/>
          <a:ext cx="18478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9" name="Equation" r:id="rId15" imgW="1955800" imgH="711200" progId="Equation.DSMT4">
                  <p:embed/>
                </p:oleObj>
              </mc:Choice>
              <mc:Fallback>
                <p:oleObj name="Equation" r:id="rId15" imgW="1955800" imgH="711200" progId="Equation.DSMT4">
                  <p:embed/>
                  <p:pic>
                    <p:nvPicPr>
                      <p:cNvPr id="0" name="图片 21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573588"/>
                        <a:ext cx="18478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7" name="Object 7"/>
          <p:cNvGraphicFramePr>
            <a:graphicFrameLocks noChangeAspect="1"/>
          </p:cNvGraphicFramePr>
          <p:nvPr/>
        </p:nvGraphicFramePr>
        <p:xfrm>
          <a:off x="5291138" y="4545013"/>
          <a:ext cx="171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0" name="Equation" r:id="rId17" imgW="1752600" imgH="850900" progId="Equation.DSMT4">
                  <p:embed/>
                </p:oleObj>
              </mc:Choice>
              <mc:Fallback>
                <p:oleObj name="Equation" r:id="rId17" imgW="1752600" imgH="850900" progId="Equation.DSMT4">
                  <p:embed/>
                  <p:pic>
                    <p:nvPicPr>
                      <p:cNvPr id="0" name="图片 21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4545013"/>
                        <a:ext cx="1714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8" name="Object 8"/>
          <p:cNvGraphicFramePr>
            <a:graphicFrameLocks noChangeAspect="1"/>
          </p:cNvGraphicFramePr>
          <p:nvPr/>
        </p:nvGraphicFramePr>
        <p:xfrm>
          <a:off x="6216650" y="5573713"/>
          <a:ext cx="450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1" name="Equation" r:id="rId19" imgW="190500" imgH="241300" progId="Equation.DSMT4">
                  <p:embed/>
                </p:oleObj>
              </mc:Choice>
              <mc:Fallback>
                <p:oleObj name="Equation" r:id="rId19" imgW="190500" imgH="241300" progId="Equation.DSMT4">
                  <p:embed/>
                  <p:pic>
                    <p:nvPicPr>
                      <p:cNvPr id="0" name="图片 21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5573713"/>
                        <a:ext cx="450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9" name="Text Box 9"/>
          <p:cNvSpPr txBox="1">
            <a:spLocks noChangeArrowheads="1"/>
          </p:cNvSpPr>
          <p:nvPr/>
        </p:nvSpPr>
        <p:spPr bwMode="auto">
          <a:xfrm>
            <a:off x="6559549" y="5589240"/>
            <a:ext cx="262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的环路定律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090579" name="Object 19"/>
          <p:cNvGraphicFramePr>
            <a:graphicFrameLocks noChangeAspect="1"/>
          </p:cNvGraphicFramePr>
          <p:nvPr/>
        </p:nvGraphicFramePr>
        <p:xfrm>
          <a:off x="1150938" y="5445125"/>
          <a:ext cx="36528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2" name="Equation" r:id="rId21" imgW="3733800" imgH="850900" progId="Equation.DSMT4">
                  <p:embed/>
                </p:oleObj>
              </mc:Choice>
              <mc:Fallback>
                <p:oleObj name="Equation" r:id="rId21" imgW="3733800" imgH="850900" progId="Equation.DSMT4">
                  <p:embed/>
                  <p:pic>
                    <p:nvPicPr>
                      <p:cNvPr id="0" name="图片 21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5445125"/>
                        <a:ext cx="36528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80" name="AutoShape 20"/>
          <p:cNvSpPr>
            <a:spLocks noChangeArrowheads="1"/>
          </p:cNvSpPr>
          <p:nvPr/>
        </p:nvSpPr>
        <p:spPr bwMode="auto">
          <a:xfrm>
            <a:off x="5302250" y="5784850"/>
            <a:ext cx="914400" cy="196850"/>
          </a:xfrm>
          <a:prstGeom prst="rightArrow">
            <a:avLst>
              <a:gd name="adj1" fmla="val 50000"/>
              <a:gd name="adj2" fmla="val 116129"/>
            </a:avLst>
          </a:prstGeom>
          <a:solidFill>
            <a:srgbClr val="FF0000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0583" name="Rectangle 23"/>
          <p:cNvSpPr>
            <a:spLocks noChangeArrowheads="1"/>
          </p:cNvSpPr>
          <p:nvPr/>
        </p:nvSpPr>
        <p:spPr bwMode="auto">
          <a:xfrm>
            <a:off x="1538288" y="5408613"/>
            <a:ext cx="3636962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0586" name="Oval 26"/>
          <p:cNvSpPr>
            <a:spLocks noChangeArrowheads="1"/>
          </p:cNvSpPr>
          <p:nvPr/>
        </p:nvSpPr>
        <p:spPr bwMode="auto">
          <a:xfrm>
            <a:off x="1682750" y="5834063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090578" name="Object 18"/>
          <p:cNvGraphicFramePr>
            <a:graphicFrameLocks noChangeAspect="1"/>
          </p:cNvGraphicFramePr>
          <p:nvPr/>
        </p:nvGraphicFramePr>
        <p:xfrm>
          <a:off x="3348038" y="3429000"/>
          <a:ext cx="18700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3" name="Equation" r:id="rId23" imgW="1815465" imgH="546100" progId="Equation.DSMT4">
                  <p:embed/>
                </p:oleObj>
              </mc:Choice>
              <mc:Fallback>
                <p:oleObj name="Equation" r:id="rId23" imgW="1815465" imgH="546100" progId="Equation.DSMT4">
                  <p:embed/>
                  <p:pic>
                    <p:nvPicPr>
                      <p:cNvPr id="0" name="图片 2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429000"/>
                        <a:ext cx="18700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85" name="Oval 25"/>
          <p:cNvSpPr>
            <a:spLocks noChangeArrowheads="1"/>
          </p:cNvSpPr>
          <p:nvPr/>
        </p:nvSpPr>
        <p:spPr bwMode="auto">
          <a:xfrm>
            <a:off x="4052888" y="3644900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108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089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089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08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8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08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08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08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08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08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75"/>
                                        <p:tgtEl>
                                          <p:spTgt spid="109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"/>
                            </p:stCondLst>
                            <p:childTnLst>
                              <p:par>
                                <p:cTn id="5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0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9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5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9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8" dur="500"/>
                                        <p:tgtEl>
                                          <p:spTgt spid="109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9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9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500"/>
                                        <p:tgtEl>
                                          <p:spTgt spid="109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6" dur="500"/>
                                        <p:tgtEl>
                                          <p:spTgt spid="109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42" grpId="0"/>
      <p:bldP spid="1089545" grpId="0"/>
      <p:bldP spid="1089546" grpId="0"/>
      <p:bldP spid="1089553" grpId="0" autoUpdateAnimBg="0"/>
      <p:bldP spid="1089555" grpId="0" bldLvl="0" animBg="1" autoUpdateAnimBg="0"/>
      <p:bldP spid="1089556" grpId="0"/>
      <p:bldP spid="1089557" grpId="0" bldLvl="0" animBg="1"/>
      <p:bldP spid="1089595" grpId="0" bldLvl="0" animBg="1"/>
      <p:bldP spid="1090581" grpId="0" autoUpdateAnimBg="0"/>
      <p:bldP spid="1090576" grpId="0" autoUpdateAnimBg="0"/>
      <p:bldP spid="1090569" grpId="0"/>
      <p:bldP spid="1090580" grpId="0" bldLvl="0" animBg="1"/>
      <p:bldP spid="1090583" grpId="0" bldLvl="0" animBg="1"/>
      <p:bldP spid="1090586" grpId="0" bldLvl="0" animBg="1"/>
      <p:bldP spid="109058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0568" name="Object 8"/>
          <p:cNvGraphicFramePr>
            <a:graphicFrameLocks noChangeAspect="1"/>
          </p:cNvGraphicFramePr>
          <p:nvPr/>
        </p:nvGraphicFramePr>
        <p:xfrm>
          <a:off x="611486" y="404466"/>
          <a:ext cx="450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6" name="Equation" r:id="rId1" imgW="190500" imgH="241300" progId="Equation.DSMT4">
                  <p:embed/>
                </p:oleObj>
              </mc:Choice>
              <mc:Fallback>
                <p:oleObj name="Equation" r:id="rId1" imgW="190500" imgH="241300" progId="Equation.DSMT4">
                  <p:embed/>
                  <p:pic>
                    <p:nvPicPr>
                      <p:cNvPr id="0" name="图片 22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86" y="404466"/>
                        <a:ext cx="450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9" name="Text Box 9"/>
          <p:cNvSpPr txBox="1">
            <a:spLocks noChangeArrowheads="1"/>
          </p:cNvSpPr>
          <p:nvPr/>
        </p:nvSpPr>
        <p:spPr bwMode="auto">
          <a:xfrm>
            <a:off x="971526" y="425103"/>
            <a:ext cx="2620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的环路定律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359876" name="Object 4"/>
          <p:cNvGraphicFramePr>
            <a:graphicFrameLocks noChangeAspect="1"/>
          </p:cNvGraphicFramePr>
          <p:nvPr/>
        </p:nvGraphicFramePr>
        <p:xfrm>
          <a:off x="3203774" y="261144"/>
          <a:ext cx="25193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7" name="公式" r:id="rId3" imgW="1333500" imgH="457200" progId="Equation.3">
                  <p:embed/>
                </p:oleObj>
              </mc:Choice>
              <mc:Fallback>
                <p:oleObj name="公式" r:id="rId3" imgW="1333500" imgH="457200" progId="Equation.3">
                  <p:embed/>
                  <p:pic>
                    <p:nvPicPr>
                      <p:cNvPr id="0" name="图片 22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774" y="261144"/>
                        <a:ext cx="2519363" cy="8636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3131369" y="1196975"/>
            <a:ext cx="5191125" cy="538163"/>
            <a:chOff x="1152" y="2880"/>
            <a:chExt cx="3270" cy="339"/>
          </a:xfrm>
        </p:grpSpPr>
        <p:graphicFrame>
          <p:nvGraphicFramePr>
            <p:cNvPr id="154672" name="Object 12"/>
            <p:cNvGraphicFramePr>
              <a:graphicFrameLocks noChangeAspect="1"/>
            </p:cNvGraphicFramePr>
            <p:nvPr/>
          </p:nvGraphicFramePr>
          <p:xfrm>
            <a:off x="1152" y="2880"/>
            <a:ext cx="30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8" name="Equation" r:id="rId5" imgW="203200" imgH="215900" progId="Equation.DSMT4">
                    <p:embed/>
                  </p:oleObj>
                </mc:Choice>
                <mc:Fallback>
                  <p:oleObj name="Equation" r:id="rId5" imgW="203200" imgH="215900" progId="Equation.DSMT4">
                    <p:embed/>
                    <p:pic>
                      <p:nvPicPr>
                        <p:cNvPr id="0" name="图片 22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0"/>
                          <a:ext cx="30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73" name="Object 13"/>
            <p:cNvGraphicFramePr>
              <a:graphicFrameLocks noChangeAspect="1"/>
            </p:cNvGraphicFramePr>
            <p:nvPr/>
          </p:nvGraphicFramePr>
          <p:xfrm>
            <a:off x="1660" y="2886"/>
            <a:ext cx="31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9" name="Equation" r:id="rId7" imgW="215900" imgH="215900" progId="Equation.DSMT4">
                    <p:embed/>
                  </p:oleObj>
                </mc:Choice>
                <mc:Fallback>
                  <p:oleObj name="Equation" r:id="rId7" imgW="215900" imgH="215900" progId="Equation.DSMT4">
                    <p:embed/>
                    <p:pic>
                      <p:nvPicPr>
                        <p:cNvPr id="0" name="图片 22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886"/>
                          <a:ext cx="31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74" name="Text Box 14"/>
            <p:cNvSpPr txBox="1">
              <a:spLocks noChangeArrowheads="1"/>
            </p:cNvSpPr>
            <p:nvPr/>
          </p:nvSpPr>
          <p:spPr bwMode="auto">
            <a:xfrm>
              <a:off x="1392" y="288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与</a:t>
              </a:r>
              <a:endParaRPr lang="zh-CN" altLang="en-US" sz="2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54675" name="Text Box 15"/>
            <p:cNvSpPr txBox="1">
              <a:spLocks noChangeArrowheads="1"/>
            </p:cNvSpPr>
            <p:nvPr/>
          </p:nvSpPr>
          <p:spPr bwMode="auto">
            <a:xfrm>
              <a:off x="1898" y="2892"/>
              <a:ext cx="25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成右手螺旋关系</a:t>
              </a:r>
              <a:r>
                <a:rPr lang="zh-CN" altLang="en-US" sz="2800">
                  <a:solidFill>
                    <a:srgbClr val="000000"/>
                  </a:solidFill>
                  <a:ea typeface="楷体_GB2312" pitchFamily="49" charset="-122"/>
                </a:rPr>
                <a:t>。</a:t>
              </a:r>
              <a:endParaRPr lang="zh-CN" altLang="en-US" sz="2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090587" name="Text Box 27"/>
          <p:cNvSpPr txBox="1">
            <a:spLocks noChangeArrowheads="1"/>
          </p:cNvSpPr>
          <p:nvPr/>
        </p:nvSpPr>
        <p:spPr bwMode="auto">
          <a:xfrm>
            <a:off x="467544" y="1762770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楷体_GB2312" pitchFamily="49" charset="-122"/>
              </a:rPr>
              <a:t>即使不存在导体回路</a:t>
            </a:r>
            <a:r>
              <a:rPr lang="en-US" altLang="zh-CN" sz="2800" b="1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zh-CN" altLang="en-US" sz="2800" b="1">
                <a:solidFill>
                  <a:srgbClr val="000099"/>
                </a:solidFill>
                <a:ea typeface="楷体_GB2312" pitchFamily="49" charset="-122"/>
              </a:rPr>
              <a:t>变化的磁场在其周围空间同样激发感应电场。</a:t>
            </a:r>
            <a:endParaRPr lang="zh-CN" altLang="en-US" sz="2800" b="1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1089547" name="Text Box 11"/>
          <p:cNvSpPr txBox="1">
            <a:spLocks noChangeArrowheads="1"/>
          </p:cNvSpPr>
          <p:nvPr/>
        </p:nvSpPr>
        <p:spPr bwMode="auto">
          <a:xfrm>
            <a:off x="558032" y="27225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cs typeface="Times New Roman" panose="02020603050405020304" pitchFamily="18" charset="0"/>
              </a:rPr>
              <a:t>º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1089548" name="Object 12"/>
          <p:cNvGraphicFramePr>
            <a:graphicFrameLocks noChangeAspect="1"/>
          </p:cNvGraphicFramePr>
          <p:nvPr/>
        </p:nvGraphicFramePr>
        <p:xfrm>
          <a:off x="996182" y="2708275"/>
          <a:ext cx="4508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0" name="Equation" r:id="rId9" imgW="228600" imgH="292100" progId="Equation.DSMT4">
                  <p:embed/>
                </p:oleObj>
              </mc:Choice>
              <mc:Fallback>
                <p:oleObj name="Equation" r:id="rId9" imgW="228600" imgH="292100" progId="Equation.DSMT4">
                  <p:embed/>
                  <p:pic>
                    <p:nvPicPr>
                      <p:cNvPr id="0" name="图片 22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182" y="2708275"/>
                        <a:ext cx="4508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49" name="Text Box 13"/>
          <p:cNvSpPr txBox="1">
            <a:spLocks noChangeArrowheads="1"/>
          </p:cNvSpPr>
          <p:nvPr/>
        </p:nvSpPr>
        <p:spPr bwMode="auto">
          <a:xfrm>
            <a:off x="1331144" y="2708275"/>
            <a:ext cx="5999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不依赖空间是否有导体存在。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089550" name="Text Box 14"/>
          <p:cNvSpPr txBox="1">
            <a:spLocks noChangeArrowheads="1"/>
          </p:cNvSpPr>
          <p:nvPr/>
        </p:nvSpPr>
        <p:spPr bwMode="auto">
          <a:xfrm>
            <a:off x="539478" y="33512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º</a:t>
            </a:r>
            <a:endParaRPr lang="en-US" altLang="zh-CN" sz="28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089551" name="Object 15"/>
          <p:cNvGraphicFramePr>
            <a:graphicFrameLocks noChangeAspect="1"/>
          </p:cNvGraphicFramePr>
          <p:nvPr/>
        </p:nvGraphicFramePr>
        <p:xfrm>
          <a:off x="953319" y="3321050"/>
          <a:ext cx="452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1" name="Equation" r:id="rId11" imgW="228600" imgH="292100" progId="Equation.DSMT4">
                  <p:embed/>
                </p:oleObj>
              </mc:Choice>
              <mc:Fallback>
                <p:oleObj name="Equation" r:id="rId11" imgW="228600" imgH="292100" progId="Equation.DSMT4">
                  <p:embed/>
                  <p:pic>
                    <p:nvPicPr>
                      <p:cNvPr id="0" name="图片 22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319" y="3321050"/>
                        <a:ext cx="452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52" name="Text Box 16"/>
          <p:cNvSpPr txBox="1">
            <a:spLocks noChangeArrowheads="1"/>
          </p:cNvSpPr>
          <p:nvPr/>
        </p:nvSpPr>
        <p:spPr bwMode="auto">
          <a:xfrm>
            <a:off x="1308919" y="335121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是非保守力场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89559" name="Object 23"/>
          <p:cNvGraphicFramePr>
            <a:graphicFrameLocks noChangeAspect="1"/>
          </p:cNvGraphicFramePr>
          <p:nvPr/>
        </p:nvGraphicFramePr>
        <p:xfrm>
          <a:off x="3769544" y="3386138"/>
          <a:ext cx="17748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2" name="Equation" r:id="rId13" imgW="1803400" imgH="571500" progId="Equation.DSMT4">
                  <p:embed/>
                </p:oleObj>
              </mc:Choice>
              <mc:Fallback>
                <p:oleObj name="Equation" r:id="rId13" imgW="1803400" imgH="571500" progId="Equation.DSMT4">
                  <p:embed/>
                  <p:pic>
                    <p:nvPicPr>
                      <p:cNvPr id="0" name="图片 22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544" y="3386138"/>
                        <a:ext cx="17748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94" name="Oval 58"/>
          <p:cNvSpPr>
            <a:spLocks noChangeArrowheads="1"/>
          </p:cNvSpPr>
          <p:nvPr/>
        </p:nvSpPr>
        <p:spPr bwMode="auto">
          <a:xfrm>
            <a:off x="3775894" y="35639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89561" name="Text Box 25"/>
          <p:cNvSpPr txBox="1">
            <a:spLocks noChangeArrowheads="1"/>
          </p:cNvSpPr>
          <p:nvPr/>
        </p:nvSpPr>
        <p:spPr bwMode="auto">
          <a:xfrm>
            <a:off x="539478" y="3917950"/>
            <a:ext cx="3957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4º</a:t>
            </a:r>
            <a:r>
              <a:rPr lang="en-US" altLang="zh-CN" sz="2800" b="1" dirty="0">
                <a:solidFill>
                  <a:srgbClr val="0033CC"/>
                </a:solidFill>
              </a:rPr>
              <a:t>     </a:t>
            </a:r>
            <a:r>
              <a:rPr lang="en-US" altLang="zh-CN" sz="2800" b="1" dirty="0" smtClean="0">
                <a:solidFill>
                  <a:srgbClr val="0033CC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</a:rPr>
              <a:t>方向</a:t>
            </a:r>
            <a:endParaRPr lang="zh-CN" altLang="en-US" sz="2800" b="1" i="1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1089593" name="Object 57"/>
          <p:cNvGraphicFramePr>
            <a:graphicFrameLocks noChangeAspect="1"/>
          </p:cNvGraphicFramePr>
          <p:nvPr/>
        </p:nvGraphicFramePr>
        <p:xfrm>
          <a:off x="1022574" y="3952875"/>
          <a:ext cx="38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3" name="Equation" r:id="rId15" imgW="482600" imgH="596900" progId="Equation.DSMT4">
                  <p:embed/>
                </p:oleObj>
              </mc:Choice>
              <mc:Fallback>
                <p:oleObj name="Equation" r:id="rId15" imgW="482600" imgH="596900" progId="Equation.DSMT4">
                  <p:embed/>
                  <p:pic>
                    <p:nvPicPr>
                      <p:cNvPr id="0" name="图片 22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574" y="3952875"/>
                        <a:ext cx="38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62" name="Text Box 26"/>
          <p:cNvSpPr txBox="1">
            <a:spLocks noChangeArrowheads="1"/>
          </p:cNvSpPr>
          <p:nvPr/>
        </p:nvSpPr>
        <p:spPr bwMode="auto">
          <a:xfrm>
            <a:off x="683494" y="4455814"/>
            <a:ext cx="5316537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感应电场的电场线是无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头无尾的</a:t>
            </a:r>
            <a:r>
              <a:rPr lang="zh-CN" altLang="en-US" sz="2800" b="1" dirty="0">
                <a:solidFill>
                  <a:srgbClr val="FF0000"/>
                </a:solidFill>
              </a:rPr>
              <a:t>闭合曲线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在轴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对称的变化磁场中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电场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线是一些同心圆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             ——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涡旋电场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 bwMode="auto">
          <a:xfrm>
            <a:off x="4715694" y="4221163"/>
            <a:ext cx="1909763" cy="1871662"/>
            <a:chOff x="3168" y="1008"/>
            <a:chExt cx="1248" cy="1200"/>
          </a:xfrm>
        </p:grpSpPr>
        <p:sp>
          <p:nvSpPr>
            <p:cNvPr id="154659" name="Oval 28"/>
            <p:cNvSpPr>
              <a:spLocks noChangeArrowheads="1"/>
            </p:cNvSpPr>
            <p:nvPr/>
          </p:nvSpPr>
          <p:spPr bwMode="auto">
            <a:xfrm>
              <a:off x="3168" y="1008"/>
              <a:ext cx="1248" cy="120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4660" name="Oval 29"/>
            <p:cNvSpPr>
              <a:spLocks noChangeArrowheads="1"/>
            </p:cNvSpPr>
            <p:nvPr/>
          </p:nvSpPr>
          <p:spPr bwMode="auto">
            <a:xfrm>
              <a:off x="3360" y="1200"/>
              <a:ext cx="864" cy="8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54661" name="Object 30"/>
            <p:cNvGraphicFramePr>
              <a:graphicFrameLocks noChangeAspect="1"/>
            </p:cNvGraphicFramePr>
            <p:nvPr/>
          </p:nvGraphicFramePr>
          <p:xfrm>
            <a:off x="3456" y="1104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4" name="公式" r:id="rId17" imgW="228600" imgH="241300" progId="Equation.3">
                    <p:embed/>
                  </p:oleObj>
                </mc:Choice>
                <mc:Fallback>
                  <p:oleObj name="公式" r:id="rId17" imgW="228600" imgH="241300" progId="Equation.3">
                    <p:embed/>
                    <p:pic>
                      <p:nvPicPr>
                        <p:cNvPr id="0" name="图片 22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104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2" name="Object 31"/>
            <p:cNvGraphicFramePr>
              <a:graphicFrameLocks noChangeAspect="1"/>
            </p:cNvGraphicFramePr>
            <p:nvPr/>
          </p:nvGraphicFramePr>
          <p:xfrm>
            <a:off x="3984" y="1104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5" name="公式" r:id="rId19" imgW="228600" imgH="241300" progId="Equation.3">
                    <p:embed/>
                  </p:oleObj>
                </mc:Choice>
                <mc:Fallback>
                  <p:oleObj name="公式" r:id="rId19" imgW="228600" imgH="241300" progId="Equation.3">
                    <p:embed/>
                    <p:pic>
                      <p:nvPicPr>
                        <p:cNvPr id="0" name="图片 224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104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3" name="Object 32"/>
            <p:cNvGraphicFramePr>
              <a:graphicFrameLocks noChangeAspect="1"/>
            </p:cNvGraphicFramePr>
            <p:nvPr/>
          </p:nvGraphicFramePr>
          <p:xfrm>
            <a:off x="3216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6" name="公式" r:id="rId21" imgW="228600" imgH="241300" progId="Equation.3">
                    <p:embed/>
                  </p:oleObj>
                </mc:Choice>
                <mc:Fallback>
                  <p:oleObj name="公式" r:id="rId21" imgW="228600" imgH="241300" progId="Equation.3">
                    <p:embed/>
                    <p:pic>
                      <p:nvPicPr>
                        <p:cNvPr id="0" name="图片 22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4" name="Object 33"/>
            <p:cNvGraphicFramePr>
              <a:graphicFrameLocks noChangeAspect="1"/>
            </p:cNvGraphicFramePr>
            <p:nvPr/>
          </p:nvGraphicFramePr>
          <p:xfrm>
            <a:off x="4224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7" name="公式" r:id="rId23" imgW="228600" imgH="241300" progId="Equation.3">
                    <p:embed/>
                  </p:oleObj>
                </mc:Choice>
                <mc:Fallback>
                  <p:oleObj name="公式" r:id="rId23" imgW="228600" imgH="241300" progId="Equation.3">
                    <p:embed/>
                    <p:pic>
                      <p:nvPicPr>
                        <p:cNvPr id="0" name="图片 22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5" name="Object 34"/>
            <p:cNvGraphicFramePr>
              <a:graphicFrameLocks noChangeAspect="1"/>
            </p:cNvGraphicFramePr>
            <p:nvPr/>
          </p:nvGraphicFramePr>
          <p:xfrm>
            <a:off x="3456" y="1968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8" name="公式" r:id="rId25" imgW="228600" imgH="241300" progId="Equation.3">
                    <p:embed/>
                  </p:oleObj>
                </mc:Choice>
                <mc:Fallback>
                  <p:oleObj name="公式" r:id="rId25" imgW="228600" imgH="241300" progId="Equation.3">
                    <p:embed/>
                    <p:pic>
                      <p:nvPicPr>
                        <p:cNvPr id="0" name="图片 22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68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6" name="Object 35"/>
            <p:cNvGraphicFramePr>
              <a:graphicFrameLocks noChangeAspect="1"/>
            </p:cNvGraphicFramePr>
            <p:nvPr/>
          </p:nvGraphicFramePr>
          <p:xfrm>
            <a:off x="4027" y="1910"/>
            <a:ext cx="16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9" name="公式" r:id="rId27" imgW="241300" imgH="279400" progId="Equation.3">
                    <p:embed/>
                  </p:oleObj>
                </mc:Choice>
                <mc:Fallback>
                  <p:oleObj name="公式" r:id="rId27" imgW="241300" imgH="279400" progId="Equation.3">
                    <p:embed/>
                    <p:pic>
                      <p:nvPicPr>
                        <p:cNvPr id="0" name="图片 22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1910"/>
                          <a:ext cx="16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67" name="Object 36"/>
            <p:cNvGraphicFramePr>
              <a:graphicFrameLocks noChangeAspect="1"/>
            </p:cNvGraphicFramePr>
            <p:nvPr/>
          </p:nvGraphicFramePr>
          <p:xfrm>
            <a:off x="3696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0" name="公式" r:id="rId29" imgW="190500" imgH="203200" progId="Equation.3">
                    <p:embed/>
                  </p:oleObj>
                </mc:Choice>
                <mc:Fallback>
                  <p:oleObj name="公式" r:id="rId29" imgW="190500" imgH="203200" progId="Equation.3">
                    <p:embed/>
                    <p:pic>
                      <p:nvPicPr>
                        <p:cNvPr id="0" name="图片 22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68" name="Oval 37"/>
            <p:cNvSpPr>
              <a:spLocks noChangeArrowheads="1"/>
            </p:cNvSpPr>
            <p:nvPr/>
          </p:nvSpPr>
          <p:spPr bwMode="auto">
            <a:xfrm>
              <a:off x="3504" y="1344"/>
              <a:ext cx="576" cy="5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aphicFrame>
          <p:nvGraphicFramePr>
            <p:cNvPr id="154669" name="Object 38"/>
            <p:cNvGraphicFramePr>
              <a:graphicFrameLocks noChangeAspect="1"/>
            </p:cNvGraphicFramePr>
            <p:nvPr/>
          </p:nvGraphicFramePr>
          <p:xfrm>
            <a:off x="3696" y="1536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1" name="公式" r:id="rId31" imgW="228600" imgH="241300" progId="Equation.3">
                    <p:embed/>
                  </p:oleObj>
                </mc:Choice>
                <mc:Fallback>
                  <p:oleObj name="公式" r:id="rId31" imgW="228600" imgH="241300" progId="Equation.3">
                    <p:embed/>
                    <p:pic>
                      <p:nvPicPr>
                        <p:cNvPr id="0" name="图片 22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36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70" name="Line 39"/>
            <p:cNvSpPr>
              <a:spLocks noChangeShapeType="1"/>
            </p:cNvSpPr>
            <p:nvPr/>
          </p:nvSpPr>
          <p:spPr bwMode="auto">
            <a:xfrm rot="16200000" flipV="1">
              <a:off x="3768" y="1128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71" name="Line 40"/>
            <p:cNvSpPr>
              <a:spLocks noChangeShapeType="1"/>
            </p:cNvSpPr>
            <p:nvPr/>
          </p:nvSpPr>
          <p:spPr bwMode="auto">
            <a:xfrm rot="16200000" flipV="1">
              <a:off x="3768" y="1272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089577" name="Object 41"/>
          <p:cNvGraphicFramePr>
            <a:graphicFrameLocks noChangeAspect="1"/>
          </p:cNvGraphicFramePr>
          <p:nvPr/>
        </p:nvGraphicFramePr>
        <p:xfrm>
          <a:off x="5721295" y="3528525"/>
          <a:ext cx="1041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2" name="Equation" r:id="rId33" imgW="1040765" imgH="723900" progId="Equation.DSMT4">
                  <p:embed/>
                </p:oleObj>
              </mc:Choice>
              <mc:Fallback>
                <p:oleObj name="Equation" r:id="rId33" imgW="1040765" imgH="723900" progId="Equation.DSMT4">
                  <p:embed/>
                  <p:pic>
                    <p:nvPicPr>
                      <p:cNvPr id="0" name="图片 22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295" y="3528525"/>
                        <a:ext cx="10414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78" name="AutoShape 42"/>
          <p:cNvSpPr>
            <a:spLocks noChangeArrowheads="1"/>
          </p:cNvSpPr>
          <p:nvPr/>
        </p:nvSpPr>
        <p:spPr bwMode="auto">
          <a:xfrm>
            <a:off x="6732166" y="2798440"/>
            <a:ext cx="2057400" cy="990600"/>
          </a:xfrm>
          <a:prstGeom prst="wedgeRoundRectCallout">
            <a:avLst>
              <a:gd name="adj1" fmla="val -37579"/>
              <a:gd name="adj2" fmla="val 155931"/>
              <a:gd name="adj3" fmla="val 16667"/>
            </a:avLst>
          </a:prstGeom>
          <a:solidFill>
            <a:srgbClr val="FFCCFF"/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可用楞次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定理判断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4" name="Group 43"/>
          <p:cNvGrpSpPr/>
          <p:nvPr/>
        </p:nvGrpSpPr>
        <p:grpSpPr bwMode="auto">
          <a:xfrm>
            <a:off x="6695307" y="4149725"/>
            <a:ext cx="1981200" cy="1962150"/>
            <a:chOff x="4416" y="2659"/>
            <a:chExt cx="1248" cy="1236"/>
          </a:xfrm>
        </p:grpSpPr>
        <p:sp>
          <p:nvSpPr>
            <p:cNvPr id="154646" name="Oval 44"/>
            <p:cNvSpPr>
              <a:spLocks noChangeArrowheads="1"/>
            </p:cNvSpPr>
            <p:nvPr/>
          </p:nvSpPr>
          <p:spPr bwMode="auto">
            <a:xfrm>
              <a:off x="4416" y="3127"/>
              <a:ext cx="1248" cy="33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4647" name="Line 45"/>
            <p:cNvSpPr>
              <a:spLocks noChangeShapeType="1"/>
            </p:cNvSpPr>
            <p:nvPr/>
          </p:nvSpPr>
          <p:spPr bwMode="auto">
            <a:xfrm>
              <a:off x="4785" y="3463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48" name="Line 46"/>
            <p:cNvSpPr>
              <a:spLocks noChangeShapeType="1"/>
            </p:cNvSpPr>
            <p:nvPr/>
          </p:nvSpPr>
          <p:spPr bwMode="auto">
            <a:xfrm>
              <a:off x="4944" y="3463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49" name="Line 47"/>
            <p:cNvSpPr>
              <a:spLocks noChangeShapeType="1"/>
            </p:cNvSpPr>
            <p:nvPr/>
          </p:nvSpPr>
          <p:spPr bwMode="auto">
            <a:xfrm>
              <a:off x="5057" y="3463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0" name="Line 48"/>
            <p:cNvSpPr>
              <a:spLocks noChangeShapeType="1"/>
            </p:cNvSpPr>
            <p:nvPr/>
          </p:nvSpPr>
          <p:spPr bwMode="auto">
            <a:xfrm>
              <a:off x="5136" y="3463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1" name="Line 49"/>
            <p:cNvSpPr>
              <a:spLocks noChangeShapeType="1"/>
            </p:cNvSpPr>
            <p:nvPr/>
          </p:nvSpPr>
          <p:spPr bwMode="auto">
            <a:xfrm>
              <a:off x="5280" y="3463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2" name="Line 50"/>
            <p:cNvSpPr>
              <a:spLocks noChangeShapeType="1"/>
            </p:cNvSpPr>
            <p:nvPr/>
          </p:nvSpPr>
          <p:spPr bwMode="auto">
            <a:xfrm flipH="1" flipV="1">
              <a:off x="4608" y="3415"/>
              <a:ext cx="192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graphicFrame>
          <p:nvGraphicFramePr>
            <p:cNvPr id="154653" name="Object 51"/>
            <p:cNvGraphicFramePr>
              <a:graphicFrameLocks noChangeAspect="1"/>
            </p:cNvGraphicFramePr>
            <p:nvPr/>
          </p:nvGraphicFramePr>
          <p:xfrm>
            <a:off x="4470" y="3466"/>
            <a:ext cx="29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3" name="Equation" r:id="rId35" imgW="419100" imgH="520700" progId="Equation.DSMT4">
                    <p:embed/>
                  </p:oleObj>
                </mc:Choice>
                <mc:Fallback>
                  <p:oleObj name="Equation" r:id="rId35" imgW="419100" imgH="520700" progId="Equation.DSMT4">
                    <p:embed/>
                    <p:pic>
                      <p:nvPicPr>
                        <p:cNvPr id="0" name="图片 22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0" y="3466"/>
                          <a:ext cx="291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54" name="Line 52"/>
            <p:cNvSpPr>
              <a:spLocks noChangeShapeType="1"/>
            </p:cNvSpPr>
            <p:nvPr/>
          </p:nvSpPr>
          <p:spPr bwMode="auto">
            <a:xfrm flipV="1">
              <a:off x="4785" y="2795"/>
              <a:ext cx="0" cy="49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5" name="Line 53"/>
            <p:cNvSpPr>
              <a:spLocks noChangeShapeType="1"/>
            </p:cNvSpPr>
            <p:nvPr/>
          </p:nvSpPr>
          <p:spPr bwMode="auto">
            <a:xfrm>
              <a:off x="4921" y="2659"/>
              <a:ext cx="0" cy="5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6" name="Line 54"/>
            <p:cNvSpPr>
              <a:spLocks noChangeShapeType="1"/>
            </p:cNvSpPr>
            <p:nvPr/>
          </p:nvSpPr>
          <p:spPr bwMode="auto">
            <a:xfrm>
              <a:off x="5057" y="2795"/>
              <a:ext cx="0" cy="5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7" name="Line 55"/>
            <p:cNvSpPr>
              <a:spLocks noChangeShapeType="1"/>
            </p:cNvSpPr>
            <p:nvPr/>
          </p:nvSpPr>
          <p:spPr bwMode="auto">
            <a:xfrm>
              <a:off x="5284" y="2750"/>
              <a:ext cx="0" cy="5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58" name="Line 56"/>
            <p:cNvSpPr>
              <a:spLocks noChangeShapeType="1"/>
            </p:cNvSpPr>
            <p:nvPr/>
          </p:nvSpPr>
          <p:spPr bwMode="auto">
            <a:xfrm>
              <a:off x="5148" y="2704"/>
              <a:ext cx="0" cy="5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9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09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5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8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08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0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08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08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08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9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9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108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08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89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89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" fill="hold"/>
                                        <p:tgtEl>
                                          <p:spTgt spid="1089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1089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9" grpId="0"/>
      <p:bldP spid="1090587" grpId="0"/>
      <p:bldP spid="1089547" grpId="0"/>
      <p:bldP spid="1089549" grpId="0"/>
      <p:bldP spid="1089550" grpId="0"/>
      <p:bldP spid="1089552" grpId="0"/>
      <p:bldP spid="1089594" grpId="0" bldLvl="0" animBg="1"/>
      <p:bldP spid="1089561" grpId="0" autoUpdateAnimBg="0"/>
      <p:bldP spid="1089562" grpId="0" autoUpdateAnimBg="0"/>
      <p:bldP spid="108957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Text Box 2"/>
          <p:cNvSpPr txBox="1">
            <a:spLocks noChangeArrowheads="1"/>
          </p:cNvSpPr>
          <p:nvPr/>
        </p:nvSpPr>
        <p:spPr bwMode="auto">
          <a:xfrm>
            <a:off x="683568" y="20605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92611" name="Oval 3"/>
          <p:cNvSpPr>
            <a:spLocks noChangeArrowheads="1"/>
          </p:cNvSpPr>
          <p:nvPr/>
        </p:nvSpPr>
        <p:spPr bwMode="auto">
          <a:xfrm>
            <a:off x="509588" y="2625725"/>
            <a:ext cx="2335212" cy="231616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2612" name="Line 4"/>
          <p:cNvSpPr>
            <a:spLocks noChangeShapeType="1"/>
          </p:cNvSpPr>
          <p:nvPr/>
        </p:nvSpPr>
        <p:spPr bwMode="auto">
          <a:xfrm flipV="1">
            <a:off x="2343150" y="4576763"/>
            <a:ext cx="215900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13" name="Text Box 5"/>
          <p:cNvSpPr txBox="1">
            <a:spLocks noChangeArrowheads="1"/>
          </p:cNvSpPr>
          <p:nvPr/>
        </p:nvSpPr>
        <p:spPr bwMode="auto">
          <a:xfrm>
            <a:off x="1310680" y="2079625"/>
            <a:ext cx="4989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根据磁场</a:t>
            </a: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zh-CN" altLang="en-US" sz="2800" b="1">
                <a:solidFill>
                  <a:srgbClr val="000000"/>
                </a:solidFill>
              </a:rPr>
              <a:t>的对称性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092614" name="Text Box 6"/>
          <p:cNvSpPr txBox="1">
            <a:spLocks noChangeArrowheads="1"/>
          </p:cNvSpPr>
          <p:nvPr/>
        </p:nvSpPr>
        <p:spPr bwMode="auto">
          <a:xfrm>
            <a:off x="3203848" y="2080873"/>
            <a:ext cx="57880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取半径为</a:t>
            </a:r>
            <a:r>
              <a:rPr lang="en-US" altLang="zh-CN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r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的电场线为</a:t>
            </a:r>
            <a:endParaRPr lang="zh-CN" altLang="en-US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积分路径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方向沿逆时针方向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92615" name="Text Box 7"/>
          <p:cNvSpPr txBox="1">
            <a:spLocks noChangeArrowheads="1"/>
          </p:cNvSpPr>
          <p:nvPr/>
        </p:nvSpPr>
        <p:spPr bwMode="auto">
          <a:xfrm>
            <a:off x="3035300" y="2996952"/>
            <a:ext cx="3640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当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＜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时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92616" name="Object 8"/>
          <p:cNvGraphicFramePr>
            <a:graphicFrameLocks noChangeAspect="1"/>
          </p:cNvGraphicFramePr>
          <p:nvPr/>
        </p:nvGraphicFramePr>
        <p:xfrm>
          <a:off x="6783388" y="3779838"/>
          <a:ext cx="16208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0" name="Equation" r:id="rId1" imgW="685800" imgH="355600" progId="Equation.DSMT4">
                  <p:embed/>
                </p:oleObj>
              </mc:Choice>
              <mc:Fallback>
                <p:oleObj name="Equation" r:id="rId1" imgW="685800" imgH="355600" progId="Equation.DSMT4">
                  <p:embed/>
                  <p:pic>
                    <p:nvPicPr>
                      <p:cNvPr id="0" name="图片 23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3779838"/>
                        <a:ext cx="16208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7" name="Object 9"/>
          <p:cNvGraphicFramePr>
            <a:graphicFrameLocks noChangeAspect="1"/>
          </p:cNvGraphicFramePr>
          <p:nvPr/>
        </p:nvGraphicFramePr>
        <p:xfrm>
          <a:off x="4013200" y="3490913"/>
          <a:ext cx="22542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1" name="Equation" r:id="rId3" imgW="2311400" imgH="571500" progId="Equation.DSMT4">
                  <p:embed/>
                </p:oleObj>
              </mc:Choice>
              <mc:Fallback>
                <p:oleObj name="Equation" r:id="rId3" imgW="2311400" imgH="571500" progId="Equation.DSMT4">
                  <p:embed/>
                  <p:pic>
                    <p:nvPicPr>
                      <p:cNvPr id="0" name="图片 23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3490913"/>
                        <a:ext cx="22542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8" name="Object 10"/>
          <p:cNvGraphicFramePr>
            <a:graphicFrameLocks noChangeAspect="1"/>
          </p:cNvGraphicFramePr>
          <p:nvPr/>
        </p:nvGraphicFramePr>
        <p:xfrm>
          <a:off x="3225800" y="4017963"/>
          <a:ext cx="33162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2" name="Equation" r:id="rId5" imgW="3733800" imgH="774700" progId="Equation.DSMT4">
                  <p:embed/>
                </p:oleObj>
              </mc:Choice>
              <mc:Fallback>
                <p:oleObj name="Equation" r:id="rId5" imgW="3733800" imgH="774700" progId="Equation.DSMT4">
                  <p:embed/>
                  <p:pic>
                    <p:nvPicPr>
                      <p:cNvPr id="0" name="图片 23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017963"/>
                        <a:ext cx="33162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9" name="AutoShape 11"/>
          <p:cNvSpPr/>
          <p:nvPr/>
        </p:nvSpPr>
        <p:spPr bwMode="auto">
          <a:xfrm>
            <a:off x="6567488" y="3706813"/>
            <a:ext cx="215900" cy="850900"/>
          </a:xfrm>
          <a:prstGeom prst="rightBrace">
            <a:avLst>
              <a:gd name="adj1" fmla="val 32843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2620" name="Text Box 12"/>
          <p:cNvSpPr txBox="1">
            <a:spLocks noChangeArrowheads="1"/>
          </p:cNvSpPr>
          <p:nvPr/>
        </p:nvSpPr>
        <p:spPr bwMode="auto">
          <a:xfrm>
            <a:off x="647700" y="979488"/>
            <a:ext cx="83470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例、 </a:t>
            </a:r>
            <a:r>
              <a:rPr lang="zh-CN" altLang="en-US" sz="2800" b="1" dirty="0">
                <a:solidFill>
                  <a:srgbClr val="000000"/>
                </a:solidFill>
              </a:rPr>
              <a:t>在半径为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的圆柱形区域有一均匀磁场</a:t>
            </a:r>
            <a:r>
              <a:rPr lang="en-US" altLang="zh-CN" sz="2800" b="1" i="1" dirty="0">
                <a:solidFill>
                  <a:srgbClr val="000000"/>
                </a:solidFill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eaLnBrk="1" fontAlgn="base" hangingPunct="1"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</a:t>
            </a:r>
            <a:r>
              <a:rPr lang="zh-CN" altLang="en-US" sz="2800" b="1" dirty="0">
                <a:solidFill>
                  <a:srgbClr val="000000"/>
                </a:solidFill>
              </a:rPr>
              <a:t>且      </a:t>
            </a:r>
            <a:r>
              <a:rPr lang="en-US" altLang="zh-CN" sz="2800" b="1" dirty="0">
                <a:solidFill>
                  <a:srgbClr val="000000"/>
                </a:solidFill>
              </a:rPr>
              <a:t>&gt;0</a:t>
            </a:r>
            <a:r>
              <a:rPr lang="zh-CN" altLang="en-US" sz="2800" b="1" dirty="0">
                <a:solidFill>
                  <a:srgbClr val="000000"/>
                </a:solidFill>
              </a:rPr>
              <a:t>。 求（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）感应电场的分布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092621" name="Object 13"/>
          <p:cNvGraphicFramePr>
            <a:graphicFrameLocks noChangeAspect="1"/>
          </p:cNvGraphicFramePr>
          <p:nvPr/>
        </p:nvGraphicFramePr>
        <p:xfrm>
          <a:off x="1763713" y="1452563"/>
          <a:ext cx="48736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3" name="Equation" r:id="rId7" imgW="508000" imgH="723900" progId="Equation.DSMT4">
                  <p:embed/>
                </p:oleObj>
              </mc:Choice>
              <mc:Fallback>
                <p:oleObj name="Equation" r:id="rId7" imgW="508000" imgH="723900" progId="Equation.DSMT4">
                  <p:embed/>
                  <p:pic>
                    <p:nvPicPr>
                      <p:cNvPr id="0" name="图片 23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52563"/>
                        <a:ext cx="487362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 bwMode="auto">
          <a:xfrm>
            <a:off x="1120775" y="3230563"/>
            <a:ext cx="1066800" cy="1092200"/>
            <a:chOff x="726" y="2032"/>
            <a:chExt cx="672" cy="688"/>
          </a:xfrm>
        </p:grpSpPr>
        <p:sp>
          <p:nvSpPr>
            <p:cNvPr id="155712" name="Oval 15"/>
            <p:cNvSpPr>
              <a:spLocks noChangeArrowheads="1"/>
            </p:cNvSpPr>
            <p:nvPr/>
          </p:nvSpPr>
          <p:spPr bwMode="auto">
            <a:xfrm>
              <a:off x="726" y="2032"/>
              <a:ext cx="672" cy="6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55713" name="Line 16"/>
            <p:cNvSpPr>
              <a:spLocks noChangeShapeType="1"/>
            </p:cNvSpPr>
            <p:nvPr/>
          </p:nvSpPr>
          <p:spPr bwMode="auto">
            <a:xfrm flipH="1">
              <a:off x="1067" y="2181"/>
              <a:ext cx="277" cy="2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1604963" y="3243263"/>
            <a:ext cx="536575" cy="801687"/>
            <a:chOff x="1011" y="2043"/>
            <a:chExt cx="338" cy="505"/>
          </a:xfrm>
        </p:grpSpPr>
        <p:sp>
          <p:nvSpPr>
            <p:cNvPr id="155710" name="Text Box 18"/>
            <p:cNvSpPr txBox="1">
              <a:spLocks noChangeArrowheads="1"/>
            </p:cNvSpPr>
            <p:nvPr/>
          </p:nvSpPr>
          <p:spPr bwMode="auto">
            <a:xfrm>
              <a:off x="1044" y="2221"/>
              <a:ext cx="3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o</a:t>
              </a:r>
              <a:endParaRPr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155711" name="Text Box 19"/>
            <p:cNvSpPr txBox="1">
              <a:spLocks noChangeArrowheads="1"/>
            </p:cNvSpPr>
            <p:nvPr/>
          </p:nvSpPr>
          <p:spPr bwMode="auto">
            <a:xfrm>
              <a:off x="1011" y="2043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i="1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684213" y="2841625"/>
            <a:ext cx="1911350" cy="1884363"/>
            <a:chOff x="431" y="1790"/>
            <a:chExt cx="1204" cy="1187"/>
          </a:xfrm>
        </p:grpSpPr>
        <p:sp>
          <p:nvSpPr>
            <p:cNvPr id="155693" name="Oval 21"/>
            <p:cNvSpPr>
              <a:spLocks noChangeArrowheads="1"/>
            </p:cNvSpPr>
            <p:nvPr/>
          </p:nvSpPr>
          <p:spPr bwMode="auto">
            <a:xfrm>
              <a:off x="476" y="1790"/>
              <a:ext cx="1159" cy="11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</p:txBody>
        </p:sp>
        <p:grpSp>
          <p:nvGrpSpPr>
            <p:cNvPr id="155694" name="Group 22"/>
            <p:cNvGrpSpPr/>
            <p:nvPr/>
          </p:nvGrpSpPr>
          <p:grpSpPr bwMode="auto">
            <a:xfrm>
              <a:off x="567" y="1798"/>
              <a:ext cx="977" cy="408"/>
              <a:chOff x="1643" y="3748"/>
              <a:chExt cx="977" cy="408"/>
            </a:xfrm>
          </p:grpSpPr>
          <p:sp>
            <p:nvSpPr>
              <p:cNvPr id="155706" name="Text Box 23"/>
              <p:cNvSpPr txBox="1">
                <a:spLocks noChangeArrowheads="1"/>
              </p:cNvSpPr>
              <p:nvPr/>
            </p:nvSpPr>
            <p:spPr bwMode="auto">
              <a:xfrm>
                <a:off x="1643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7" name="Text Box 24"/>
              <p:cNvSpPr txBox="1">
                <a:spLocks noChangeArrowheads="1"/>
              </p:cNvSpPr>
              <p:nvPr/>
            </p:nvSpPr>
            <p:spPr bwMode="auto">
              <a:xfrm>
                <a:off x="1880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8" name="Text Box 25"/>
              <p:cNvSpPr txBox="1">
                <a:spLocks noChangeArrowheads="1"/>
              </p:cNvSpPr>
              <p:nvPr/>
            </p:nvSpPr>
            <p:spPr bwMode="auto">
              <a:xfrm>
                <a:off x="2109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9" name="Text Box 26"/>
              <p:cNvSpPr txBox="1">
                <a:spLocks noChangeArrowheads="1"/>
              </p:cNvSpPr>
              <p:nvPr/>
            </p:nvSpPr>
            <p:spPr bwMode="auto">
              <a:xfrm>
                <a:off x="2346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55695" name="Group 27"/>
            <p:cNvGrpSpPr/>
            <p:nvPr/>
          </p:nvGrpSpPr>
          <p:grpSpPr bwMode="auto">
            <a:xfrm>
              <a:off x="567" y="2524"/>
              <a:ext cx="977" cy="408"/>
              <a:chOff x="1643" y="3748"/>
              <a:chExt cx="977" cy="408"/>
            </a:xfrm>
          </p:grpSpPr>
          <p:sp>
            <p:nvSpPr>
              <p:cNvPr id="155702" name="Text Box 28"/>
              <p:cNvSpPr txBox="1">
                <a:spLocks noChangeArrowheads="1"/>
              </p:cNvSpPr>
              <p:nvPr/>
            </p:nvSpPr>
            <p:spPr bwMode="auto">
              <a:xfrm>
                <a:off x="1643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3" name="Text Box 29"/>
              <p:cNvSpPr txBox="1">
                <a:spLocks noChangeArrowheads="1"/>
              </p:cNvSpPr>
              <p:nvPr/>
            </p:nvSpPr>
            <p:spPr bwMode="auto">
              <a:xfrm>
                <a:off x="1880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4" name="Text Box 30"/>
              <p:cNvSpPr txBox="1">
                <a:spLocks noChangeArrowheads="1"/>
              </p:cNvSpPr>
              <p:nvPr/>
            </p:nvSpPr>
            <p:spPr bwMode="auto">
              <a:xfrm>
                <a:off x="2109" y="3752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5" name="Text Box 31"/>
              <p:cNvSpPr txBox="1">
                <a:spLocks noChangeArrowheads="1"/>
              </p:cNvSpPr>
              <p:nvPr/>
            </p:nvSpPr>
            <p:spPr bwMode="auto">
              <a:xfrm>
                <a:off x="2346" y="3748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55696" name="Group 32"/>
            <p:cNvGrpSpPr/>
            <p:nvPr/>
          </p:nvGrpSpPr>
          <p:grpSpPr bwMode="auto">
            <a:xfrm>
              <a:off x="431" y="2161"/>
              <a:ext cx="1203" cy="408"/>
              <a:chOff x="2221" y="3793"/>
              <a:chExt cx="1203" cy="408"/>
            </a:xfrm>
          </p:grpSpPr>
          <p:sp>
            <p:nvSpPr>
              <p:cNvPr id="155697" name="Text Box 33"/>
              <p:cNvSpPr txBox="1">
                <a:spLocks noChangeArrowheads="1"/>
              </p:cNvSpPr>
              <p:nvPr/>
            </p:nvSpPr>
            <p:spPr bwMode="auto">
              <a:xfrm>
                <a:off x="2221" y="3797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698" name="Text Box 34"/>
              <p:cNvSpPr txBox="1">
                <a:spLocks noChangeArrowheads="1"/>
              </p:cNvSpPr>
              <p:nvPr/>
            </p:nvSpPr>
            <p:spPr bwMode="auto">
              <a:xfrm>
                <a:off x="2458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699" name="Text Box 35"/>
              <p:cNvSpPr txBox="1">
                <a:spLocks noChangeArrowheads="1"/>
              </p:cNvSpPr>
              <p:nvPr/>
            </p:nvSpPr>
            <p:spPr bwMode="auto">
              <a:xfrm>
                <a:off x="2687" y="3797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0" name="Text Box 36"/>
              <p:cNvSpPr txBox="1">
                <a:spLocks noChangeArrowheads="1"/>
              </p:cNvSpPr>
              <p:nvPr/>
            </p:nvSpPr>
            <p:spPr bwMode="auto">
              <a:xfrm>
                <a:off x="2924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5701" name="Text Box 37"/>
              <p:cNvSpPr txBox="1">
                <a:spLocks noChangeArrowheads="1"/>
              </p:cNvSpPr>
              <p:nvPr/>
            </p:nvSpPr>
            <p:spPr bwMode="auto">
              <a:xfrm>
                <a:off x="3150" y="3793"/>
                <a:ext cx="27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3600" b="1">
                    <a:solidFill>
                      <a:srgbClr val="006600"/>
                    </a:solidFill>
                    <a:sym typeface="Symbol" panose="05050102010706020507" pitchFamily="18" charset="2"/>
                  </a:rPr>
                  <a:t></a:t>
                </a:r>
                <a:endParaRPr lang="en-US" altLang="zh-CN" sz="3600" b="1">
                  <a:solidFill>
                    <a:srgbClr val="006600"/>
                  </a:solidFill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1092646" name="Text Box 38"/>
          <p:cNvSpPr txBox="1">
            <a:spLocks noChangeArrowheads="1"/>
          </p:cNvSpPr>
          <p:nvPr/>
        </p:nvSpPr>
        <p:spPr bwMode="auto">
          <a:xfrm>
            <a:off x="3028950" y="4797152"/>
            <a:ext cx="2516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当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＞</a:t>
            </a:r>
            <a:r>
              <a:rPr lang="en-US" altLang="zh-CN" sz="2800" b="1" i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时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92647" name="Object 39"/>
          <p:cNvGraphicFramePr>
            <a:graphicFrameLocks noChangeAspect="1"/>
          </p:cNvGraphicFramePr>
          <p:nvPr/>
        </p:nvGraphicFramePr>
        <p:xfrm>
          <a:off x="3689350" y="5916613"/>
          <a:ext cx="28082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4" name="Equation" r:id="rId9" imgW="2959100" imgH="774700" progId="Equation.DSMT4">
                  <p:embed/>
                </p:oleObj>
              </mc:Choice>
              <mc:Fallback>
                <p:oleObj name="Equation" r:id="rId9" imgW="2959100" imgH="774700" progId="Equation.DSMT4">
                  <p:embed/>
                  <p:pic>
                    <p:nvPicPr>
                      <p:cNvPr id="0" name="图片 23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5916613"/>
                        <a:ext cx="28082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48" name="AutoShape 40"/>
          <p:cNvSpPr/>
          <p:nvPr/>
        </p:nvSpPr>
        <p:spPr bwMode="auto">
          <a:xfrm>
            <a:off x="6578600" y="5624513"/>
            <a:ext cx="215900" cy="762000"/>
          </a:xfrm>
          <a:prstGeom prst="rightBrace">
            <a:avLst>
              <a:gd name="adj1" fmla="val 29412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092649" name="Object 41"/>
          <p:cNvGraphicFramePr>
            <a:graphicFrameLocks noChangeAspect="1"/>
          </p:cNvGraphicFramePr>
          <p:nvPr/>
        </p:nvGraphicFramePr>
        <p:xfrm>
          <a:off x="6794500" y="5551488"/>
          <a:ext cx="16605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5" name="Equation" r:id="rId11" imgW="786765" imgH="393700" progId="Equation.DSMT4">
                  <p:embed/>
                </p:oleObj>
              </mc:Choice>
              <mc:Fallback>
                <p:oleObj name="Equation" r:id="rId11" imgW="786765" imgH="393700" progId="Equation.DSMT4">
                  <p:embed/>
                  <p:pic>
                    <p:nvPicPr>
                      <p:cNvPr id="0" name="图片 23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551488"/>
                        <a:ext cx="16605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51" name="Line 43"/>
          <p:cNvSpPr>
            <a:spLocks noChangeShapeType="1"/>
          </p:cNvSpPr>
          <p:nvPr/>
        </p:nvSpPr>
        <p:spPr bwMode="auto">
          <a:xfrm>
            <a:off x="542925" y="6438900"/>
            <a:ext cx="2370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52" name="Line 44"/>
          <p:cNvSpPr>
            <a:spLocks noChangeShapeType="1"/>
          </p:cNvSpPr>
          <p:nvPr/>
        </p:nvSpPr>
        <p:spPr bwMode="auto">
          <a:xfrm flipV="1">
            <a:off x="855663" y="5064125"/>
            <a:ext cx="83820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92653" name="Object 45"/>
          <p:cNvGraphicFramePr>
            <a:graphicFrameLocks noChangeAspect="1"/>
          </p:cNvGraphicFramePr>
          <p:nvPr/>
        </p:nvGraphicFramePr>
        <p:xfrm>
          <a:off x="1535113" y="638175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6" name="公式" r:id="rId13" imgW="165100" imgH="165100" progId="Equation.3">
                  <p:embed/>
                </p:oleObj>
              </mc:Choice>
              <mc:Fallback>
                <p:oleObj name="公式" r:id="rId13" imgW="165100" imgH="165100" progId="Equation.3">
                  <p:embed/>
                  <p:pic>
                    <p:nvPicPr>
                      <p:cNvPr id="0" name="图片 23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6381750"/>
                        <a:ext cx="390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54" name="Object 46"/>
          <p:cNvGraphicFramePr>
            <a:graphicFrameLocks noChangeAspect="1"/>
          </p:cNvGraphicFramePr>
          <p:nvPr/>
        </p:nvGraphicFramePr>
        <p:xfrm>
          <a:off x="398463" y="4683125"/>
          <a:ext cx="4810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7" name="公式" r:id="rId15" imgW="203200" imgH="215900" progId="Equation.3">
                  <p:embed/>
                </p:oleObj>
              </mc:Choice>
              <mc:Fallback>
                <p:oleObj name="公式" r:id="rId15" imgW="203200" imgH="215900" progId="Equation.3">
                  <p:embed/>
                  <p:pic>
                    <p:nvPicPr>
                      <p:cNvPr id="0" name="图片 23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683125"/>
                        <a:ext cx="4810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55" name="Object 47"/>
          <p:cNvGraphicFramePr>
            <a:graphicFrameLocks noChangeAspect="1"/>
          </p:cNvGraphicFramePr>
          <p:nvPr/>
        </p:nvGraphicFramePr>
        <p:xfrm>
          <a:off x="558800" y="6454775"/>
          <a:ext cx="3000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8" name="公式" r:id="rId17" imgW="127000" imgH="139700" progId="Equation.3">
                  <p:embed/>
                </p:oleObj>
              </mc:Choice>
              <mc:Fallback>
                <p:oleObj name="公式" r:id="rId17" imgW="127000" imgH="139700" progId="Equation.3">
                  <p:embed/>
                  <p:pic>
                    <p:nvPicPr>
                      <p:cNvPr id="0" name="图片 23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6454775"/>
                        <a:ext cx="30003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56" name="Line 48"/>
          <p:cNvSpPr>
            <a:spLocks noChangeShapeType="1"/>
          </p:cNvSpPr>
          <p:nvPr/>
        </p:nvSpPr>
        <p:spPr bwMode="auto">
          <a:xfrm flipV="1">
            <a:off x="855663" y="4835525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57" name="Text Box 49"/>
          <p:cNvSpPr txBox="1">
            <a:spLocks noChangeArrowheads="1"/>
          </p:cNvSpPr>
          <p:nvPr/>
        </p:nvSpPr>
        <p:spPr bwMode="auto">
          <a:xfrm>
            <a:off x="2700338" y="6294438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092658" name="Freeform 50"/>
          <p:cNvSpPr/>
          <p:nvPr/>
        </p:nvSpPr>
        <p:spPr bwMode="auto">
          <a:xfrm>
            <a:off x="1693863" y="5080000"/>
            <a:ext cx="1295400" cy="1219200"/>
          </a:xfrm>
          <a:custGeom>
            <a:avLst/>
            <a:gdLst>
              <a:gd name="T0" fmla="*/ 0 w 864"/>
              <a:gd name="T1" fmla="*/ 0 h 624"/>
              <a:gd name="T2" fmla="*/ 107900523 w 864"/>
              <a:gd name="T3" fmla="*/ 549722431 h 624"/>
              <a:gd name="T4" fmla="*/ 647400139 w 864"/>
              <a:gd name="T5" fmla="*/ 1649167292 h 624"/>
              <a:gd name="T6" fmla="*/ 1294800278 w 864"/>
              <a:gd name="T7" fmla="*/ 2147483647 h 624"/>
              <a:gd name="T8" fmla="*/ 1942200417 w 864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624"/>
              <a:gd name="T17" fmla="*/ 864 w 864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624">
                <a:moveTo>
                  <a:pt x="0" y="0"/>
                </a:moveTo>
                <a:cubicBezTo>
                  <a:pt x="0" y="36"/>
                  <a:pt x="0" y="72"/>
                  <a:pt x="48" y="144"/>
                </a:cubicBezTo>
                <a:cubicBezTo>
                  <a:pt x="96" y="216"/>
                  <a:pt x="200" y="360"/>
                  <a:pt x="288" y="432"/>
                </a:cubicBezTo>
                <a:cubicBezTo>
                  <a:pt x="376" y="504"/>
                  <a:pt x="480" y="544"/>
                  <a:pt x="576" y="576"/>
                </a:cubicBezTo>
                <a:cubicBezTo>
                  <a:pt x="672" y="608"/>
                  <a:pt x="768" y="616"/>
                  <a:pt x="864" y="62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92659" name="Object 51"/>
          <p:cNvGraphicFramePr>
            <a:graphicFrameLocks noChangeAspect="1"/>
          </p:cNvGraphicFramePr>
          <p:nvPr/>
        </p:nvGraphicFramePr>
        <p:xfrm>
          <a:off x="4348163" y="5407025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9" name="Equation" r:id="rId19" imgW="951865" imgH="431800" progId="Equation.3">
                  <p:embed/>
                </p:oleObj>
              </mc:Choice>
              <mc:Fallback>
                <p:oleObj name="Equation" r:id="rId19" imgW="951865" imgH="431800" progId="Equation.3">
                  <p:embed/>
                  <p:pic>
                    <p:nvPicPr>
                      <p:cNvPr id="0" name="图片 23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5407025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60" name="Line 52"/>
          <p:cNvSpPr>
            <a:spLocks noChangeShapeType="1"/>
          </p:cNvSpPr>
          <p:nvPr/>
        </p:nvSpPr>
        <p:spPr bwMode="auto">
          <a:xfrm>
            <a:off x="4500563" y="5457825"/>
            <a:ext cx="6858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61" name="Line 53"/>
          <p:cNvSpPr>
            <a:spLocks noChangeShapeType="1"/>
          </p:cNvSpPr>
          <p:nvPr/>
        </p:nvSpPr>
        <p:spPr bwMode="auto">
          <a:xfrm flipV="1">
            <a:off x="4500563" y="5457825"/>
            <a:ext cx="6858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62" name="Line 54"/>
          <p:cNvSpPr>
            <a:spLocks noChangeShapeType="1"/>
          </p:cNvSpPr>
          <p:nvPr/>
        </p:nvSpPr>
        <p:spPr bwMode="auto">
          <a:xfrm>
            <a:off x="1693863" y="4775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92663" name="Object 55"/>
          <p:cNvGraphicFramePr>
            <a:graphicFrameLocks noChangeAspect="1"/>
          </p:cNvGraphicFramePr>
          <p:nvPr/>
        </p:nvGraphicFramePr>
        <p:xfrm>
          <a:off x="3952875" y="5341938"/>
          <a:ext cx="2420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0" name="Equation" r:id="rId21" imgW="2755900" imgH="571500" progId="Equation.DSMT4">
                  <p:embed/>
                </p:oleObj>
              </mc:Choice>
              <mc:Fallback>
                <p:oleObj name="Equation" r:id="rId21" imgW="2755900" imgH="571500" progId="Equation.DSMT4">
                  <p:embed/>
                  <p:pic>
                    <p:nvPicPr>
                      <p:cNvPr id="0" name="图片 23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5341938"/>
                        <a:ext cx="2420938" cy="577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6"/>
          <p:cNvGrpSpPr/>
          <p:nvPr/>
        </p:nvGrpSpPr>
        <p:grpSpPr bwMode="auto">
          <a:xfrm>
            <a:off x="5130801" y="116062"/>
            <a:ext cx="3630613" cy="914400"/>
            <a:chOff x="3293" y="45"/>
            <a:chExt cx="2287" cy="576"/>
          </a:xfrm>
        </p:grpSpPr>
        <p:graphicFrame>
          <p:nvGraphicFramePr>
            <p:cNvPr id="155691" name="Object 57"/>
            <p:cNvGraphicFramePr>
              <a:graphicFrameLocks noChangeAspect="1"/>
            </p:cNvGraphicFramePr>
            <p:nvPr/>
          </p:nvGraphicFramePr>
          <p:xfrm>
            <a:off x="3809" y="53"/>
            <a:ext cx="177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1" name="Equation" r:id="rId23" imgW="3009900" imgH="850900" progId="Equation.DSMT4">
                    <p:embed/>
                  </p:oleObj>
                </mc:Choice>
                <mc:Fallback>
                  <p:oleObj name="Equation" r:id="rId23" imgW="3009900" imgH="850900" progId="Equation.DSMT4">
                    <p:embed/>
                    <p:pic>
                      <p:nvPicPr>
                        <p:cNvPr id="0" name="图片 23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9" y="53"/>
                          <a:ext cx="1771" cy="52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92" name="Object 58"/>
            <p:cNvGraphicFramePr>
              <a:graphicFrameLocks noChangeAspect="1"/>
            </p:cNvGraphicFramePr>
            <p:nvPr/>
          </p:nvGraphicFramePr>
          <p:xfrm>
            <a:off x="3293" y="45"/>
            <a:ext cx="51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2" name="剪辑" r:id="rId25" imgW="4356100" imgH="4025900" progId="MS_ClipArt_Gallery.2">
                    <p:embed/>
                  </p:oleObj>
                </mc:Choice>
                <mc:Fallback>
                  <p:oleObj name="剪辑" r:id="rId25" imgW="4356100" imgH="4025900" progId="MS_ClipArt_Gallery.2">
                    <p:embed/>
                    <p:pic>
                      <p:nvPicPr>
                        <p:cNvPr id="0" name="图片 23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" y="45"/>
                          <a:ext cx="51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2669" name="Oval 61"/>
          <p:cNvSpPr>
            <a:spLocks noChangeArrowheads="1"/>
          </p:cNvSpPr>
          <p:nvPr/>
        </p:nvSpPr>
        <p:spPr bwMode="auto">
          <a:xfrm>
            <a:off x="5964238" y="476225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2670" name="Oval 62"/>
          <p:cNvSpPr>
            <a:spLocks noChangeArrowheads="1"/>
          </p:cNvSpPr>
          <p:nvPr/>
        </p:nvSpPr>
        <p:spPr bwMode="auto">
          <a:xfrm>
            <a:off x="3952875" y="55451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2671" name="Oval 63"/>
          <p:cNvSpPr>
            <a:spLocks noChangeArrowheads="1"/>
          </p:cNvSpPr>
          <p:nvPr/>
        </p:nvSpPr>
        <p:spPr bwMode="auto">
          <a:xfrm>
            <a:off x="4014788" y="3697288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1092672" name="Line 64"/>
          <p:cNvSpPr>
            <a:spLocks noChangeShapeType="1"/>
          </p:cNvSpPr>
          <p:nvPr/>
        </p:nvSpPr>
        <p:spPr bwMode="auto">
          <a:xfrm>
            <a:off x="2940050" y="2176463"/>
            <a:ext cx="14128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92673" name="Line 65"/>
          <p:cNvSpPr>
            <a:spLocks noChangeShapeType="1"/>
          </p:cNvSpPr>
          <p:nvPr/>
        </p:nvSpPr>
        <p:spPr bwMode="auto">
          <a:xfrm>
            <a:off x="7586364" y="1089025"/>
            <a:ext cx="15398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Group 66"/>
          <p:cNvGrpSpPr/>
          <p:nvPr/>
        </p:nvGrpSpPr>
        <p:grpSpPr bwMode="auto">
          <a:xfrm>
            <a:off x="2035175" y="3879850"/>
            <a:ext cx="612775" cy="457200"/>
            <a:chOff x="1282" y="2444"/>
            <a:chExt cx="386" cy="288"/>
          </a:xfrm>
        </p:grpSpPr>
        <p:sp>
          <p:nvSpPr>
            <p:cNvPr id="155689" name="Text Box 67"/>
            <p:cNvSpPr txBox="1">
              <a:spLocks noChangeArrowheads="1"/>
            </p:cNvSpPr>
            <p:nvPr/>
          </p:nvSpPr>
          <p:spPr bwMode="auto">
            <a:xfrm>
              <a:off x="1305" y="244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</a:rPr>
                <a:t>E</a:t>
              </a:r>
              <a:r>
                <a:rPr lang="en-US" altLang="zh-CN" sz="2400" b="1" i="1" baseline="-25000">
                  <a:solidFill>
                    <a:srgbClr val="000000"/>
                  </a:solidFill>
                </a:rPr>
                <a:t>i</a:t>
              </a:r>
              <a:endParaRPr lang="en-US" altLang="zh-CN" sz="2400" i="1">
                <a:solidFill>
                  <a:srgbClr val="000000"/>
                </a:solidFill>
              </a:endParaRPr>
            </a:p>
          </p:txBody>
        </p:sp>
        <p:sp>
          <p:nvSpPr>
            <p:cNvPr id="155690" name="Line 68"/>
            <p:cNvSpPr>
              <a:spLocks noChangeShapeType="1"/>
            </p:cNvSpPr>
            <p:nvPr/>
          </p:nvSpPr>
          <p:spPr bwMode="auto">
            <a:xfrm flipV="1">
              <a:off x="1282" y="2527"/>
              <a:ext cx="79" cy="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2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2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9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09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09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09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109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092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092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109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9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9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9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9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92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92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109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5" dur="500"/>
                                        <p:tgtEl>
                                          <p:spTgt spid="109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9" dur="500"/>
                                        <p:tgtEl>
                                          <p:spTgt spid="109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9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9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09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9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9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0" grpId="0" autoUpdateAnimBg="0"/>
      <p:bldP spid="1092611" grpId="0" bldLvl="0" animBg="1"/>
      <p:bldP spid="1092612" grpId="0" bldLvl="0" animBg="1"/>
      <p:bldP spid="1092613" grpId="0" autoUpdateAnimBg="0"/>
      <p:bldP spid="1092614" grpId="0" autoUpdateAnimBg="0"/>
      <p:bldP spid="1092615" grpId="0" autoUpdateAnimBg="0"/>
      <p:bldP spid="1092619" grpId="0" bldLvl="0" animBg="1"/>
      <p:bldP spid="1092620" grpId="0"/>
      <p:bldP spid="1092646" grpId="0" autoUpdateAnimBg="0"/>
      <p:bldP spid="1092648" grpId="0" bldLvl="0" animBg="1"/>
      <p:bldP spid="1092651" grpId="0" bldLvl="0" animBg="1"/>
      <p:bldP spid="1092652" grpId="0" bldLvl="0" animBg="1"/>
      <p:bldP spid="1092656" grpId="0" bldLvl="0" animBg="1"/>
      <p:bldP spid="1092657" grpId="0" autoUpdateAnimBg="0"/>
      <p:bldP spid="1092658" grpId="0" bldLvl="0" animBg="1"/>
      <p:bldP spid="1092660" grpId="0" bldLvl="0" animBg="1"/>
      <p:bldP spid="1092661" grpId="0" bldLvl="0" animBg="1"/>
      <p:bldP spid="1092662" grpId="0" bldLvl="0" animBg="1"/>
      <p:bldP spid="1092669" grpId="0" bldLvl="0" animBg="1"/>
      <p:bldP spid="1092670" grpId="0" bldLvl="0" animBg="1"/>
      <p:bldP spid="1092671" grpId="0" bldLvl="0" animBg="1"/>
      <p:bldP spid="1092672" grpId="0" bldLvl="0" animBg="1"/>
      <p:bldP spid="109267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76250"/>
            <a:ext cx="8208963" cy="5400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en-US" altLang="zh-CN" sz="3600" b="1" u="sng" kern="0" dirty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zh-CN" altLang="en-US" sz="3600" b="1" u="sng" kern="0" dirty="0" smtClean="0">
                <a:solidFill>
                  <a:srgbClr val="000000"/>
                </a:solidFill>
              </a:rPr>
              <a:t>作业</a:t>
            </a:r>
            <a:r>
              <a:rPr lang="zh-CN" altLang="en-US" sz="3600" kern="0" dirty="0" smtClean="0">
                <a:solidFill>
                  <a:srgbClr val="000000"/>
                </a:solidFill>
              </a:rPr>
              <a:t>：第</a:t>
            </a:r>
            <a:r>
              <a:rPr lang="en-US" altLang="zh-CN" sz="3600" kern="0" dirty="0">
                <a:solidFill>
                  <a:srgbClr val="000000"/>
                </a:solidFill>
              </a:rPr>
              <a:t>8</a:t>
            </a:r>
            <a:r>
              <a:rPr lang="zh-CN" altLang="en-US" sz="3600" kern="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 kern="0" dirty="0" smtClean="0">
                <a:solidFill>
                  <a:srgbClr val="000000"/>
                </a:solidFill>
              </a:rPr>
              <a:t>T1-8</a:t>
            </a:r>
            <a:endParaRPr lang="en-US" altLang="zh-CN" sz="3600" kern="0" dirty="0" smtClean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en-US" altLang="zh-CN" sz="3600" kern="0" dirty="0" smtClean="0">
                <a:solidFill>
                  <a:srgbClr val="000000"/>
                </a:solidFill>
              </a:rPr>
              <a:t>       </a:t>
            </a:r>
            <a:endParaRPr lang="zh-CN" altLang="en-US" sz="3600" kern="0" dirty="0">
              <a:solidFill>
                <a:srgbClr val="000000"/>
              </a:solidFill>
            </a:endParaRPr>
          </a:p>
          <a:p>
            <a:pPr algn="l">
              <a:defRPr/>
            </a:pPr>
            <a:endParaRPr lang="zh-CN" altLang="en-US" sz="36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56021" y="188640"/>
            <a:ext cx="8880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节 法拉第电磁感应定律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4035" name="Text Box 3"/>
          <p:cNvSpPr txBox="1">
            <a:spLocks noChangeArrowheads="1"/>
          </p:cNvSpPr>
          <p:nvPr/>
        </p:nvSpPr>
        <p:spPr bwMode="auto">
          <a:xfrm>
            <a:off x="731838" y="980728"/>
            <a:ext cx="427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一、电磁感应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1324036" name="Rectangle 4"/>
          <p:cNvSpPr>
            <a:spLocks noChangeArrowheads="1"/>
          </p:cNvSpPr>
          <p:nvPr/>
        </p:nvSpPr>
        <p:spPr bwMode="auto">
          <a:xfrm>
            <a:off x="683568" y="1700808"/>
            <a:ext cx="254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奥斯特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(1820):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24037" name="Text Box 5"/>
          <p:cNvSpPr txBox="1">
            <a:spLocks noChangeArrowheads="1"/>
          </p:cNvSpPr>
          <p:nvPr/>
        </p:nvSpPr>
        <p:spPr bwMode="auto">
          <a:xfrm>
            <a:off x="6228978" y="1700213"/>
            <a:ext cx="2303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电生磁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24038" name="Text Box 6"/>
          <p:cNvSpPr txBox="1">
            <a:spLocks noChangeArrowheads="1"/>
          </p:cNvSpPr>
          <p:nvPr/>
        </p:nvSpPr>
        <p:spPr bwMode="auto">
          <a:xfrm>
            <a:off x="6236667" y="2420888"/>
            <a:ext cx="186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磁生电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324039" name="Picture 7" descr="2582_4_ful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484313"/>
            <a:ext cx="2808288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4040" name="Rectangle 8"/>
          <p:cNvSpPr>
            <a:spLocks noChangeArrowheads="1"/>
          </p:cNvSpPr>
          <p:nvPr/>
        </p:nvSpPr>
        <p:spPr bwMode="auto">
          <a:xfrm>
            <a:off x="1331913" y="5435178"/>
            <a:ext cx="6696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Historians of science refer to him as </a:t>
            </a:r>
            <a:r>
              <a:rPr lang="en-US" altLang="zh-CN" sz="2800" dirty="0">
                <a:solidFill>
                  <a:srgbClr val="FF0000"/>
                </a:solidFill>
              </a:rPr>
              <a:t>the best experimentalist</a:t>
            </a:r>
            <a:r>
              <a:rPr lang="en-US" altLang="zh-CN" sz="2800" dirty="0">
                <a:solidFill>
                  <a:srgbClr val="000000"/>
                </a:solidFill>
              </a:rPr>
              <a:t> in the history of science 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324041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84213" y="2405831"/>
            <a:ext cx="2801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法拉第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(1831):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1324042" name="Picture 10" descr="Faraday_disk_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597" y="3080172"/>
            <a:ext cx="2555875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4043" name="Text Box 11"/>
          <p:cNvSpPr txBox="1">
            <a:spLocks noChangeArrowheads="1"/>
          </p:cNvSpPr>
          <p:nvPr/>
        </p:nvSpPr>
        <p:spPr bwMode="auto">
          <a:xfrm>
            <a:off x="684213" y="2852936"/>
            <a:ext cx="24685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法拉第电磁感应定律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1324044" name="Picture 12" descr="Induction_experi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54" y="2781300"/>
            <a:ext cx="313213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4045" name="Picture 13" descr="Farad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392488"/>
            <a:ext cx="1350962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2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2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4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32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2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5" grpId="0" autoUpdateAnimBg="0"/>
      <p:bldP spid="1324036" grpId="0" autoUpdateAnimBg="0"/>
      <p:bldP spid="1324037" grpId="0" autoUpdateAnimBg="0"/>
      <p:bldP spid="1324038" grpId="0" autoUpdateAnimBg="0"/>
      <p:bldP spid="1324040" grpId="0"/>
      <p:bldP spid="1324041" grpId="0" autoUpdateAnimBg="0"/>
      <p:bldP spid="13240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Text Box 2"/>
          <p:cNvSpPr txBox="1">
            <a:spLocks noChangeArrowheads="1"/>
          </p:cNvSpPr>
          <p:nvPr/>
        </p:nvSpPr>
        <p:spPr bwMode="auto">
          <a:xfrm>
            <a:off x="719138" y="10160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电源电动势</a:t>
            </a:r>
            <a:endParaRPr lang="zh-CN" altLang="en-US" sz="2800" b="1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5059" name="Arc 3"/>
          <p:cNvSpPr/>
          <p:nvPr/>
        </p:nvSpPr>
        <p:spPr bwMode="auto">
          <a:xfrm flipH="1" flipV="1">
            <a:off x="6337300" y="1104900"/>
            <a:ext cx="2087563" cy="1701800"/>
          </a:xfrm>
          <a:custGeom>
            <a:avLst/>
            <a:gdLst>
              <a:gd name="T0" fmla="*/ 76809561 w 43200"/>
              <a:gd name="T1" fmla="*/ 0 h 40013"/>
              <a:gd name="T2" fmla="*/ 22428980 w 43200"/>
              <a:gd name="T3" fmla="*/ 814004 h 40013"/>
              <a:gd name="T4" fmla="*/ 50438905 w 43200"/>
              <a:gd name="T5" fmla="*/ 33307313 h 400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0013" fill="none" extrusionOk="0">
                <a:moveTo>
                  <a:pt x="32892" y="0"/>
                </a:moveTo>
                <a:cubicBezTo>
                  <a:pt x="39296" y="3927"/>
                  <a:pt x="43200" y="10900"/>
                  <a:pt x="43200" y="18413"/>
                </a:cubicBezTo>
                <a:cubicBezTo>
                  <a:pt x="43200" y="30342"/>
                  <a:pt x="33529" y="40013"/>
                  <a:pt x="21600" y="40013"/>
                </a:cubicBezTo>
                <a:cubicBezTo>
                  <a:pt x="9670" y="40013"/>
                  <a:pt x="0" y="30342"/>
                  <a:pt x="0" y="18413"/>
                </a:cubicBezTo>
                <a:cubicBezTo>
                  <a:pt x="-1" y="11196"/>
                  <a:pt x="3603" y="4457"/>
                  <a:pt x="9604" y="449"/>
                </a:cubicBezTo>
              </a:path>
              <a:path w="43200" h="40013" stroke="0" extrusionOk="0">
                <a:moveTo>
                  <a:pt x="32892" y="0"/>
                </a:moveTo>
                <a:cubicBezTo>
                  <a:pt x="39296" y="3927"/>
                  <a:pt x="43200" y="10900"/>
                  <a:pt x="43200" y="18413"/>
                </a:cubicBezTo>
                <a:cubicBezTo>
                  <a:pt x="43200" y="30342"/>
                  <a:pt x="33529" y="40013"/>
                  <a:pt x="21600" y="40013"/>
                </a:cubicBezTo>
                <a:cubicBezTo>
                  <a:pt x="9670" y="40013"/>
                  <a:pt x="0" y="30342"/>
                  <a:pt x="0" y="18413"/>
                </a:cubicBezTo>
                <a:cubicBezTo>
                  <a:pt x="-1" y="11196"/>
                  <a:pt x="3603" y="4457"/>
                  <a:pt x="9604" y="449"/>
                </a:cubicBezTo>
                <a:lnTo>
                  <a:pt x="21600" y="18413"/>
                </a:lnTo>
                <a:lnTo>
                  <a:pt x="32892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5060" name="Text Box 4"/>
          <p:cNvSpPr txBox="1">
            <a:spLocks noChangeArrowheads="1"/>
          </p:cNvSpPr>
          <p:nvPr/>
        </p:nvSpPr>
        <p:spPr bwMode="auto">
          <a:xfrm>
            <a:off x="7199313" y="2927350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endParaRPr lang="en-US" altLang="zh-CN" sz="2400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325061" name="Line 5"/>
          <p:cNvSpPr>
            <a:spLocks noChangeShapeType="1"/>
          </p:cNvSpPr>
          <p:nvPr/>
        </p:nvSpPr>
        <p:spPr bwMode="auto">
          <a:xfrm flipH="1" flipV="1">
            <a:off x="6985000" y="3167063"/>
            <a:ext cx="360363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325062" name="Group 6"/>
          <p:cNvGrpSpPr/>
          <p:nvPr/>
        </p:nvGrpSpPr>
        <p:grpSpPr bwMode="auto">
          <a:xfrm rot="469423">
            <a:off x="7956550" y="2173288"/>
            <a:ext cx="396875" cy="417512"/>
            <a:chOff x="2128" y="1104"/>
            <a:chExt cx="250" cy="263"/>
          </a:xfrm>
        </p:grpSpPr>
        <p:sp>
          <p:nvSpPr>
            <p:cNvPr id="134201" name="Text Box 7"/>
            <p:cNvSpPr txBox="1">
              <a:spLocks noChangeArrowheads="1"/>
            </p:cNvSpPr>
            <p:nvPr/>
          </p:nvSpPr>
          <p:spPr bwMode="auto">
            <a:xfrm rot="-3082589">
              <a:off x="2133" y="1099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sym typeface="Symbol" panose="05050102010706020507" pitchFamily="18" charset="2"/>
                </a:rPr>
                <a:t></a:t>
              </a:r>
              <a:endParaRPr lang="en-US" altLang="zh-CN" sz="2000" b="1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202" name="Line 8"/>
            <p:cNvSpPr>
              <a:spLocks noChangeShapeType="1"/>
            </p:cNvSpPr>
            <p:nvPr/>
          </p:nvSpPr>
          <p:spPr bwMode="auto">
            <a:xfrm rot="18517411" flipH="1">
              <a:off x="2129" y="1297"/>
              <a:ext cx="125" cy="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25065" name="Group 9"/>
          <p:cNvGrpSpPr/>
          <p:nvPr/>
        </p:nvGrpSpPr>
        <p:grpSpPr bwMode="auto">
          <a:xfrm>
            <a:off x="6516688" y="2184400"/>
            <a:ext cx="396875" cy="403225"/>
            <a:chOff x="1511" y="1219"/>
            <a:chExt cx="250" cy="254"/>
          </a:xfrm>
        </p:grpSpPr>
        <p:sp>
          <p:nvSpPr>
            <p:cNvPr id="134199" name="Text Box 10"/>
            <p:cNvSpPr txBox="1">
              <a:spLocks noChangeArrowheads="1"/>
            </p:cNvSpPr>
            <p:nvPr/>
          </p:nvSpPr>
          <p:spPr bwMode="auto">
            <a:xfrm rot="2758261">
              <a:off x="1516" y="1229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sym typeface="Symbol" panose="05050102010706020507" pitchFamily="18" charset="2"/>
                </a:rPr>
                <a:t></a:t>
              </a:r>
              <a:endParaRPr lang="en-US" altLang="zh-CN" sz="2000" b="1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200" name="Line 11"/>
            <p:cNvSpPr>
              <a:spLocks noChangeShapeType="1"/>
            </p:cNvSpPr>
            <p:nvPr/>
          </p:nvSpPr>
          <p:spPr bwMode="auto">
            <a:xfrm rot="2758261" flipH="1">
              <a:off x="1497" y="1279"/>
              <a:ext cx="132" cy="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25068" name="Line 12"/>
          <p:cNvSpPr>
            <a:spLocks noChangeShapeType="1"/>
          </p:cNvSpPr>
          <p:nvPr/>
        </p:nvSpPr>
        <p:spPr bwMode="auto">
          <a:xfrm flipH="1">
            <a:off x="7272338" y="280670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5069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7272338" y="2447925"/>
          <a:ext cx="2857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公式" r:id="rId1" imgW="165100" imgH="203200" progId="Equation.3">
                  <p:embed/>
                </p:oleObj>
              </mc:Choice>
              <mc:Fallback>
                <p:oleObj name="公式" r:id="rId1" imgW="165100" imgH="203200" progId="Equation.3">
                  <p:embed/>
                  <p:pic>
                    <p:nvPicPr>
                      <p:cNvPr id="0" name="图片 1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447925"/>
                        <a:ext cx="2857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70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985000" y="3249613"/>
          <a:ext cx="390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公式" r:id="rId3" imgW="241300" imgH="266700" progId="Equation.3">
                  <p:embed/>
                </p:oleObj>
              </mc:Choice>
              <mc:Fallback>
                <p:oleObj name="公式" r:id="rId3" imgW="241300" imgH="266700" progId="Equation.3">
                  <p:embed/>
                  <p:pic>
                    <p:nvPicPr>
                      <p:cNvPr id="0" name="图片 1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249613"/>
                        <a:ext cx="3905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071" name="Line 15"/>
          <p:cNvSpPr>
            <a:spLocks noChangeShapeType="1"/>
          </p:cNvSpPr>
          <p:nvPr/>
        </p:nvSpPr>
        <p:spPr bwMode="auto">
          <a:xfrm flipH="1">
            <a:off x="7489825" y="3192463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5072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416800" y="3192463"/>
          <a:ext cx="3317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公式" r:id="rId5" imgW="190500" imgH="254000" progId="Equation.3">
                  <p:embed/>
                </p:oleObj>
              </mc:Choice>
              <mc:Fallback>
                <p:oleObj name="公式" r:id="rId5" imgW="190500" imgH="254000" progId="Equation.3">
                  <p:embed/>
                  <p:pic>
                    <p:nvPicPr>
                      <p:cNvPr id="0" name="图片 1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3192463"/>
                        <a:ext cx="3317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073" name="Text Box 17"/>
          <p:cNvSpPr txBox="1">
            <a:spLocks noChangeArrowheads="1"/>
          </p:cNvSpPr>
          <p:nvPr/>
        </p:nvSpPr>
        <p:spPr bwMode="auto">
          <a:xfrm>
            <a:off x="6553200" y="41036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+</a:t>
            </a:r>
            <a:r>
              <a:rPr lang="en-US" altLang="zh-CN" sz="2400" b="1" i="1">
                <a:solidFill>
                  <a:srgbClr val="000000"/>
                </a:solidFill>
              </a:rPr>
              <a:t>Q</a:t>
            </a:r>
            <a:endParaRPr lang="en-US" altLang="zh-CN" sz="2400" b="1" i="1">
              <a:solidFill>
                <a:srgbClr val="000000"/>
              </a:solidFill>
            </a:endParaRPr>
          </a:p>
        </p:txBody>
      </p:sp>
      <p:sp>
        <p:nvSpPr>
          <p:cNvPr id="1325074" name="Text Box 18"/>
          <p:cNvSpPr txBox="1">
            <a:spLocks noChangeArrowheads="1"/>
          </p:cNvSpPr>
          <p:nvPr/>
        </p:nvSpPr>
        <p:spPr bwMode="auto">
          <a:xfrm>
            <a:off x="7561263" y="4103688"/>
            <a:ext cx="57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i="1">
                <a:solidFill>
                  <a:srgbClr val="000000"/>
                </a:solidFill>
              </a:rPr>
              <a:t>Q</a:t>
            </a:r>
            <a:endParaRPr lang="en-US" altLang="zh-CN" sz="2400" b="1" i="1">
              <a:solidFill>
                <a:srgbClr val="000000"/>
              </a:solidFill>
            </a:endParaRPr>
          </a:p>
        </p:txBody>
      </p:sp>
      <p:grpSp>
        <p:nvGrpSpPr>
          <p:cNvPr id="1325075" name="Group 19"/>
          <p:cNvGrpSpPr/>
          <p:nvPr/>
        </p:nvGrpSpPr>
        <p:grpSpPr bwMode="auto">
          <a:xfrm>
            <a:off x="6769100" y="2519363"/>
            <a:ext cx="298450" cy="1655762"/>
            <a:chOff x="1474" y="1389"/>
            <a:chExt cx="188" cy="1043"/>
          </a:xfrm>
        </p:grpSpPr>
        <p:sp>
          <p:nvSpPr>
            <p:cNvPr id="134191" name="Rectangle 20"/>
            <p:cNvSpPr>
              <a:spLocks noChangeArrowheads="1"/>
            </p:cNvSpPr>
            <p:nvPr/>
          </p:nvSpPr>
          <p:spPr bwMode="auto">
            <a:xfrm>
              <a:off x="1474" y="1389"/>
              <a:ext cx="136" cy="1043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4192" name="Text Box 21"/>
            <p:cNvSpPr txBox="1">
              <a:spLocks noChangeArrowheads="1"/>
            </p:cNvSpPr>
            <p:nvPr/>
          </p:nvSpPr>
          <p:spPr bwMode="auto">
            <a:xfrm>
              <a:off x="1474" y="1389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3" name="Text Box 22"/>
            <p:cNvSpPr txBox="1">
              <a:spLocks noChangeArrowheads="1"/>
            </p:cNvSpPr>
            <p:nvPr/>
          </p:nvSpPr>
          <p:spPr bwMode="auto">
            <a:xfrm>
              <a:off x="1474" y="1525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4" name="Text Box 23"/>
            <p:cNvSpPr txBox="1">
              <a:spLocks noChangeArrowheads="1"/>
            </p:cNvSpPr>
            <p:nvPr/>
          </p:nvSpPr>
          <p:spPr bwMode="auto">
            <a:xfrm>
              <a:off x="1474" y="1676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5" name="Text Box 24"/>
            <p:cNvSpPr txBox="1">
              <a:spLocks noChangeArrowheads="1"/>
            </p:cNvSpPr>
            <p:nvPr/>
          </p:nvSpPr>
          <p:spPr bwMode="auto">
            <a:xfrm>
              <a:off x="1474" y="1812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6" name="Text Box 25"/>
            <p:cNvSpPr txBox="1">
              <a:spLocks noChangeArrowheads="1"/>
            </p:cNvSpPr>
            <p:nvPr/>
          </p:nvSpPr>
          <p:spPr bwMode="auto">
            <a:xfrm>
              <a:off x="1474" y="1948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7" name="Text Box 26"/>
            <p:cNvSpPr txBox="1">
              <a:spLocks noChangeArrowheads="1"/>
            </p:cNvSpPr>
            <p:nvPr/>
          </p:nvSpPr>
          <p:spPr bwMode="auto">
            <a:xfrm>
              <a:off x="1474" y="2084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  <p:sp>
          <p:nvSpPr>
            <p:cNvPr id="134198" name="Text Box 27"/>
            <p:cNvSpPr txBox="1">
              <a:spLocks noChangeArrowheads="1"/>
            </p:cNvSpPr>
            <p:nvPr/>
          </p:nvSpPr>
          <p:spPr bwMode="auto">
            <a:xfrm>
              <a:off x="1474" y="2220"/>
              <a:ext cx="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</a:rPr>
                <a:t>+</a:t>
              </a:r>
              <a:endParaRPr lang="en-US" altLang="zh-CN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25084" name="Group 28"/>
          <p:cNvGrpSpPr/>
          <p:nvPr/>
        </p:nvGrpSpPr>
        <p:grpSpPr bwMode="auto">
          <a:xfrm>
            <a:off x="7705725" y="2519363"/>
            <a:ext cx="295275" cy="1655762"/>
            <a:chOff x="2064" y="1389"/>
            <a:chExt cx="186" cy="1043"/>
          </a:xfrm>
        </p:grpSpPr>
        <p:sp>
          <p:nvSpPr>
            <p:cNvPr id="134183" name="Rectangle 29"/>
            <p:cNvSpPr>
              <a:spLocks noChangeArrowheads="1"/>
            </p:cNvSpPr>
            <p:nvPr/>
          </p:nvSpPr>
          <p:spPr bwMode="auto">
            <a:xfrm>
              <a:off x="2103" y="1389"/>
              <a:ext cx="142" cy="1043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4184" name="Text Box 30"/>
            <p:cNvSpPr txBox="1">
              <a:spLocks noChangeArrowheads="1"/>
            </p:cNvSpPr>
            <p:nvPr/>
          </p:nvSpPr>
          <p:spPr bwMode="auto">
            <a:xfrm>
              <a:off x="2064" y="1389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85" name="Text Box 31"/>
            <p:cNvSpPr txBox="1">
              <a:spLocks noChangeArrowheads="1"/>
            </p:cNvSpPr>
            <p:nvPr/>
          </p:nvSpPr>
          <p:spPr bwMode="auto">
            <a:xfrm>
              <a:off x="2064" y="1540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86" name="Text Box 32"/>
            <p:cNvSpPr txBox="1">
              <a:spLocks noChangeArrowheads="1"/>
            </p:cNvSpPr>
            <p:nvPr/>
          </p:nvSpPr>
          <p:spPr bwMode="auto">
            <a:xfrm>
              <a:off x="2064" y="1676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87" name="Text Box 33"/>
            <p:cNvSpPr txBox="1">
              <a:spLocks noChangeArrowheads="1"/>
            </p:cNvSpPr>
            <p:nvPr/>
          </p:nvSpPr>
          <p:spPr bwMode="auto">
            <a:xfrm>
              <a:off x="2064" y="1812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88" name="Text Box 34"/>
            <p:cNvSpPr txBox="1">
              <a:spLocks noChangeArrowheads="1"/>
            </p:cNvSpPr>
            <p:nvPr/>
          </p:nvSpPr>
          <p:spPr bwMode="auto">
            <a:xfrm>
              <a:off x="2064" y="1934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89" name="Text Box 35"/>
            <p:cNvSpPr txBox="1">
              <a:spLocks noChangeArrowheads="1"/>
            </p:cNvSpPr>
            <p:nvPr/>
          </p:nvSpPr>
          <p:spPr bwMode="auto">
            <a:xfrm>
              <a:off x="2064" y="2069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4190" name="Text Box 36"/>
            <p:cNvSpPr txBox="1">
              <a:spLocks noChangeArrowheads="1"/>
            </p:cNvSpPr>
            <p:nvPr/>
          </p:nvSpPr>
          <p:spPr bwMode="auto">
            <a:xfrm>
              <a:off x="2064" y="2191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endParaRPr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325093" name="Rectangle 37"/>
          <p:cNvSpPr>
            <a:spLocks noChangeArrowheads="1"/>
          </p:cNvSpPr>
          <p:nvPr/>
        </p:nvSpPr>
        <p:spPr bwMode="auto">
          <a:xfrm>
            <a:off x="6410325" y="2905125"/>
            <a:ext cx="2016125" cy="1800225"/>
          </a:xfrm>
          <a:prstGeom prst="rect">
            <a:avLst/>
          </a:prstGeom>
          <a:noFill/>
          <a:ln w="57150">
            <a:solidFill>
              <a:srgbClr val="000099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094" name="Line 38"/>
          <p:cNvSpPr>
            <a:spLocks noChangeShapeType="1"/>
          </p:cNvSpPr>
          <p:nvPr/>
        </p:nvSpPr>
        <p:spPr bwMode="auto">
          <a:xfrm>
            <a:off x="7345363" y="1104900"/>
            <a:ext cx="1444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5095" name="Text Box 39"/>
          <p:cNvSpPr txBox="1">
            <a:spLocks noChangeArrowheads="1"/>
          </p:cNvSpPr>
          <p:nvPr/>
        </p:nvSpPr>
        <p:spPr bwMode="auto">
          <a:xfrm>
            <a:off x="7207250" y="1089025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</a:rPr>
              <a:t>i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1325096" name="Text Box 40"/>
          <p:cNvSpPr txBox="1">
            <a:spLocks noChangeArrowheads="1"/>
          </p:cNvSpPr>
          <p:nvPr/>
        </p:nvSpPr>
        <p:spPr bwMode="auto">
          <a:xfrm>
            <a:off x="1120775" y="1700213"/>
            <a:ext cx="6227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提供非静电力的装置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电源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325097" name="Text Box 41"/>
          <p:cNvSpPr txBox="1">
            <a:spLocks noChangeArrowheads="1"/>
          </p:cNvSpPr>
          <p:nvPr/>
        </p:nvSpPr>
        <p:spPr bwMode="auto">
          <a:xfrm>
            <a:off x="836613" y="2212975"/>
            <a:ext cx="6175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olidFill>
                  <a:srgbClr val="FF0000"/>
                </a:solidFill>
              </a:rPr>
              <a:t>A </a:t>
            </a:r>
            <a:r>
              <a:rPr lang="en-US" altLang="zh-CN" sz="2800" b="1" i="1" dirty="0">
                <a:solidFill>
                  <a:srgbClr val="000000"/>
                </a:solidFill>
              </a:rPr>
              <a:t>—</a:t>
            </a:r>
            <a:r>
              <a:rPr lang="zh-CN" altLang="en-US" sz="2800" b="1" dirty="0">
                <a:solidFill>
                  <a:srgbClr val="000000"/>
                </a:solidFill>
              </a:rPr>
              <a:t>将</a:t>
            </a:r>
            <a:r>
              <a:rPr lang="en-US" altLang="zh-CN" sz="2800" b="1" i="1" dirty="0">
                <a:solidFill>
                  <a:srgbClr val="000000"/>
                </a:solidFill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</a:rPr>
              <a:t>从负极移到正极</a:t>
            </a:r>
            <a:r>
              <a:rPr lang="en-US" altLang="zh-CN" sz="2800" b="1" i="1" dirty="0">
                <a:solidFill>
                  <a:srgbClr val="000000"/>
                </a:solidFill>
              </a:rPr>
              <a:t>F</a:t>
            </a:r>
            <a:r>
              <a:rPr lang="zh-CN" altLang="en-US" sz="2800" b="1" baseline="-25000" dirty="0">
                <a:solidFill>
                  <a:srgbClr val="000000"/>
                </a:solidFill>
              </a:rPr>
              <a:t>非</a:t>
            </a:r>
            <a:r>
              <a:rPr lang="zh-CN" altLang="en-US" sz="2800" b="1" dirty="0">
                <a:solidFill>
                  <a:srgbClr val="000000"/>
                </a:solidFill>
              </a:rPr>
              <a:t>做的功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25098" name="Text Box 42"/>
          <p:cNvSpPr txBox="1">
            <a:spLocks noChangeArrowheads="1"/>
          </p:cNvSpPr>
          <p:nvPr/>
        </p:nvSpPr>
        <p:spPr bwMode="auto">
          <a:xfrm>
            <a:off x="1115616" y="2780928"/>
            <a:ext cx="424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则电源的</a:t>
            </a:r>
            <a:r>
              <a:rPr lang="zh-CN" altLang="en-US" sz="2800" b="1" dirty="0">
                <a:solidFill>
                  <a:srgbClr val="FF0000"/>
                </a:solidFill>
              </a:rPr>
              <a:t>电动势</a:t>
            </a:r>
            <a:r>
              <a:rPr lang="zh-CN" altLang="en-US" sz="2800" b="1" dirty="0">
                <a:solidFill>
                  <a:srgbClr val="000000"/>
                </a:solidFill>
              </a:rPr>
              <a:t>为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325099" name="Object 43"/>
          <p:cNvGraphicFramePr>
            <a:graphicFrameLocks noChangeAspect="1"/>
          </p:cNvGraphicFramePr>
          <p:nvPr/>
        </p:nvGraphicFramePr>
        <p:xfrm>
          <a:off x="4257675" y="2653283"/>
          <a:ext cx="10080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7" imgW="1028700" imgH="889000" progId="Equation.DSMT4">
                  <p:embed/>
                </p:oleObj>
              </mc:Choice>
              <mc:Fallback>
                <p:oleObj name="Equation" r:id="rId7" imgW="1028700" imgH="889000" progId="Equation.DSMT4">
                  <p:embed/>
                  <p:pic>
                    <p:nvPicPr>
                      <p:cNvPr id="0" name="图片 1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2653283"/>
                        <a:ext cx="10080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100" name="Text Box 44"/>
          <p:cNvSpPr txBox="1">
            <a:spLocks noChangeArrowheads="1"/>
          </p:cNvSpPr>
          <p:nvPr/>
        </p:nvSpPr>
        <p:spPr bwMode="auto">
          <a:xfrm>
            <a:off x="784225" y="3349625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从场的观点：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101" name="Text Box 45"/>
          <p:cNvSpPr txBox="1">
            <a:spLocks noChangeArrowheads="1"/>
          </p:cNvSpPr>
          <p:nvPr/>
        </p:nvSpPr>
        <p:spPr bwMode="auto">
          <a:xfrm>
            <a:off x="1115616" y="3892550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引入</a:t>
            </a:r>
            <a:r>
              <a:rPr lang="en-US" altLang="zh-CN" sz="2800" b="1" dirty="0">
                <a:solidFill>
                  <a:srgbClr val="000000"/>
                </a:solidFill>
              </a:rPr>
              <a:t>—</a:t>
            </a:r>
            <a:r>
              <a:rPr lang="zh-CN" altLang="en-US" sz="2800" b="1" dirty="0">
                <a:solidFill>
                  <a:srgbClr val="000000"/>
                </a:solidFill>
              </a:rPr>
              <a:t>等效非静电场的强度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1325102" name="Object 46"/>
          <p:cNvGraphicFramePr>
            <a:graphicFrameLocks noChangeAspect="1"/>
          </p:cNvGraphicFramePr>
          <p:nvPr/>
        </p:nvGraphicFramePr>
        <p:xfrm>
          <a:off x="2557463" y="4418558"/>
          <a:ext cx="12160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9" imgW="1612900" imgH="1066800" progId="Equation.DSMT4">
                  <p:embed/>
                </p:oleObj>
              </mc:Choice>
              <mc:Fallback>
                <p:oleObj name="Equation" r:id="rId9" imgW="1612900" imgH="1066800" progId="Equation.DSMT4">
                  <p:embed/>
                  <p:pic>
                    <p:nvPicPr>
                      <p:cNvPr id="0" name="图片 1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418558"/>
                        <a:ext cx="12160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103" name="Text Box 47"/>
          <p:cNvSpPr txBox="1">
            <a:spLocks noChangeArrowheads="1"/>
          </p:cNvSpPr>
          <p:nvPr/>
        </p:nvSpPr>
        <p:spPr bwMode="auto">
          <a:xfrm>
            <a:off x="882650" y="5381327"/>
            <a:ext cx="390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电源的</a:t>
            </a:r>
            <a:r>
              <a:rPr lang="zh-CN" altLang="en-US" sz="2800" b="1">
                <a:solidFill>
                  <a:srgbClr val="FF0000"/>
                </a:solidFill>
              </a:rPr>
              <a:t>电动势：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1325104" name="Object 48"/>
          <p:cNvGraphicFramePr>
            <a:graphicFrameLocks noChangeAspect="1"/>
          </p:cNvGraphicFramePr>
          <p:nvPr/>
        </p:nvGraphicFramePr>
        <p:xfrm>
          <a:off x="3567113" y="5367040"/>
          <a:ext cx="1752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11" imgW="1993900" imgH="609600" progId="Equation.DSMT4">
                  <p:embed/>
                </p:oleObj>
              </mc:Choice>
              <mc:Fallback>
                <p:oleObj name="Equation" r:id="rId11" imgW="1993900" imgH="609600" progId="Equation.DSMT4">
                  <p:embed/>
                  <p:pic>
                    <p:nvPicPr>
                      <p:cNvPr id="0" name="图片 1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5367040"/>
                        <a:ext cx="1752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105" name="Object 49"/>
          <p:cNvGraphicFramePr>
            <a:graphicFrameLocks noChangeAspect="1"/>
          </p:cNvGraphicFramePr>
          <p:nvPr/>
        </p:nvGraphicFramePr>
        <p:xfrm>
          <a:off x="6399213" y="5390852"/>
          <a:ext cx="18430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13" imgW="2032000" imgH="546100" progId="Equation.DSMT4">
                  <p:embed/>
                </p:oleObj>
              </mc:Choice>
              <mc:Fallback>
                <p:oleObj name="Equation" r:id="rId13" imgW="2032000" imgH="546100" progId="Equation.DSMT4">
                  <p:embed/>
                  <p:pic>
                    <p:nvPicPr>
                      <p:cNvPr id="0" name="图片 1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5390852"/>
                        <a:ext cx="18430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106" name="Text Box 50"/>
          <p:cNvSpPr txBox="1">
            <a:spLocks noChangeArrowheads="1"/>
          </p:cNvSpPr>
          <p:nvPr/>
        </p:nvSpPr>
        <p:spPr bwMode="auto">
          <a:xfrm>
            <a:off x="5527675" y="5373390"/>
            <a:ext cx="1046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或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107" name="Rectangle 51"/>
          <p:cNvSpPr>
            <a:spLocks noChangeArrowheads="1"/>
          </p:cNvSpPr>
          <p:nvPr/>
        </p:nvSpPr>
        <p:spPr bwMode="auto">
          <a:xfrm>
            <a:off x="3402013" y="5381327"/>
            <a:ext cx="2097087" cy="5254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108" name="Rectangle 52"/>
          <p:cNvSpPr>
            <a:spLocks noChangeArrowheads="1"/>
          </p:cNvSpPr>
          <p:nvPr/>
        </p:nvSpPr>
        <p:spPr bwMode="auto">
          <a:xfrm>
            <a:off x="6213475" y="5301952"/>
            <a:ext cx="2027238" cy="6873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109" name="Line 53"/>
          <p:cNvSpPr>
            <a:spLocks noChangeShapeType="1"/>
          </p:cNvSpPr>
          <p:nvPr/>
        </p:nvSpPr>
        <p:spPr bwMode="auto">
          <a:xfrm flipH="1" flipV="1">
            <a:off x="6986588" y="3255963"/>
            <a:ext cx="360362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5110" name="Oval 54"/>
          <p:cNvSpPr>
            <a:spLocks noChangeArrowheads="1"/>
          </p:cNvSpPr>
          <p:nvPr/>
        </p:nvSpPr>
        <p:spPr bwMode="auto">
          <a:xfrm>
            <a:off x="6878638" y="5584527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5111" name="Text Box 55"/>
          <p:cNvSpPr txBox="1">
            <a:spLocks noChangeArrowheads="1"/>
          </p:cNvSpPr>
          <p:nvPr/>
        </p:nvSpPr>
        <p:spPr bwMode="auto">
          <a:xfrm>
            <a:off x="611561" y="332656"/>
            <a:ext cx="4608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黑体" panose="02010609060101010101" pitchFamily="2" charset="-122"/>
              </a:rPr>
              <a:t>二、法拉第电磁感应定律</a:t>
            </a:r>
            <a:endParaRPr lang="zh-CN" altLang="en-US" sz="2800" b="1" dirty="0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1325112" name="Text Box 56"/>
          <p:cNvSpPr txBox="1">
            <a:spLocks noChangeArrowheads="1"/>
          </p:cNvSpPr>
          <p:nvPr/>
        </p:nvSpPr>
        <p:spPr bwMode="auto">
          <a:xfrm>
            <a:off x="6084168" y="6093296"/>
            <a:ext cx="2484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整个闭合电路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25113" name="Text Box 57"/>
          <p:cNvSpPr txBox="1">
            <a:spLocks noChangeArrowheads="1"/>
          </p:cNvSpPr>
          <p:nvPr/>
        </p:nvSpPr>
        <p:spPr bwMode="auto">
          <a:xfrm>
            <a:off x="6767513" y="4638079"/>
            <a:ext cx="1747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内电路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25114" name="Text Box 58"/>
          <p:cNvSpPr txBox="1">
            <a:spLocks noChangeArrowheads="1"/>
          </p:cNvSpPr>
          <p:nvPr/>
        </p:nvSpPr>
        <p:spPr bwMode="auto">
          <a:xfrm>
            <a:off x="6804025" y="549275"/>
            <a:ext cx="1747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外电路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2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132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2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2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2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2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132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2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2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2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32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32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132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32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2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7" dur="500"/>
                                        <p:tgtEl>
                                          <p:spTgt spid="132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2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2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132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2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132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000"/>
                                        <p:tgtEl>
                                          <p:spTgt spid="132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0" dur="1000"/>
                                        <p:tgtEl>
                                          <p:spTgt spid="132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5" dur="500"/>
                                        <p:tgtEl>
                                          <p:spTgt spid="132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0" dur="500"/>
                                        <p:tgtEl>
                                          <p:spTgt spid="132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2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500"/>
                                        <p:tgtEl>
                                          <p:spTgt spid="132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2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2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25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25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2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32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5058" grpId="0" autoUpdateAnimBg="0"/>
      <p:bldP spid="1325059" grpId="0" animBg="1"/>
      <p:bldP spid="1325060" grpId="0"/>
      <p:bldP spid="1325061" grpId="0" animBg="1"/>
      <p:bldP spid="1325068" grpId="0" animBg="1"/>
      <p:bldP spid="1325071" grpId="0" animBg="1"/>
      <p:bldP spid="1325073" grpId="0"/>
      <p:bldP spid="1325074" grpId="0"/>
      <p:bldP spid="1325093" grpId="0" animBg="1"/>
      <p:bldP spid="1325094" grpId="0" animBg="1"/>
      <p:bldP spid="1325095" grpId="0"/>
      <p:bldP spid="1325096" grpId="0"/>
      <p:bldP spid="1325097" grpId="0"/>
      <p:bldP spid="1325098" grpId="0"/>
      <p:bldP spid="1325100" grpId="0"/>
      <p:bldP spid="1325101" grpId="0"/>
      <p:bldP spid="1325103" grpId="0"/>
      <p:bldP spid="1325106" grpId="0"/>
      <p:bldP spid="1325107" grpId="0" animBg="1"/>
      <p:bldP spid="1325108" grpId="0" animBg="1"/>
      <p:bldP spid="1325109" grpId="0" animBg="1"/>
      <p:bldP spid="1325110" grpId="0" animBg="1"/>
      <p:bldP spid="1325111" grpId="0" autoUpdateAnimBg="0"/>
      <p:bldP spid="1325112" grpId="0"/>
      <p:bldP spid="1325113" grpId="0"/>
      <p:bldP spid="1325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Text Box 2"/>
          <p:cNvSpPr txBox="1">
            <a:spLocks noChangeArrowheads="1"/>
          </p:cNvSpPr>
          <p:nvPr/>
        </p:nvSpPr>
        <p:spPr bwMode="auto">
          <a:xfrm>
            <a:off x="688975" y="4064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2" charset="-122"/>
              </a:rPr>
              <a:t>电磁感应现象</a:t>
            </a:r>
            <a:endParaRPr lang="zh-CN" altLang="en-US" sz="2800" b="1">
              <a:solidFill>
                <a:srgbClr val="000099"/>
              </a:solidFill>
              <a:ea typeface="黑体" panose="02010609060101010101" pitchFamily="2" charset="-122"/>
            </a:endParaRPr>
          </a:p>
        </p:txBody>
      </p:sp>
      <p:sp>
        <p:nvSpPr>
          <p:cNvPr id="1326083" name="Line 3"/>
          <p:cNvSpPr>
            <a:spLocks noChangeShapeType="1"/>
          </p:cNvSpPr>
          <p:nvPr/>
        </p:nvSpPr>
        <p:spPr bwMode="auto">
          <a:xfrm>
            <a:off x="3238500" y="4116388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6084" name="Object 4"/>
          <p:cNvGraphicFramePr>
            <a:graphicFrameLocks noChangeAspect="1"/>
          </p:cNvGraphicFramePr>
          <p:nvPr/>
        </p:nvGraphicFramePr>
        <p:xfrm>
          <a:off x="3162300" y="4173538"/>
          <a:ext cx="2571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公式" r:id="rId1" imgW="127000" imgH="139700" progId="Equation.3">
                  <p:embed/>
                </p:oleObj>
              </mc:Choice>
              <mc:Fallback>
                <p:oleObj name="公式" r:id="rId1" imgW="127000" imgH="139700" progId="Equation.3">
                  <p:embed/>
                  <p:pic>
                    <p:nvPicPr>
                      <p:cNvPr id="0" name="图片 2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173538"/>
                        <a:ext cx="2571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6085" name="Line 5"/>
          <p:cNvSpPr>
            <a:spLocks noChangeShapeType="1"/>
          </p:cNvSpPr>
          <p:nvPr/>
        </p:nvSpPr>
        <p:spPr bwMode="auto">
          <a:xfrm>
            <a:off x="5033963" y="5149850"/>
            <a:ext cx="381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326086" name="Picture 6" descr="100524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4941888"/>
            <a:ext cx="1887538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6087" name="Group 7"/>
          <p:cNvGrpSpPr/>
          <p:nvPr/>
        </p:nvGrpSpPr>
        <p:grpSpPr bwMode="auto">
          <a:xfrm>
            <a:off x="2749550" y="5073650"/>
            <a:ext cx="2971800" cy="1143000"/>
            <a:chOff x="3216" y="864"/>
            <a:chExt cx="1872" cy="720"/>
          </a:xfrm>
        </p:grpSpPr>
        <p:sp>
          <p:nvSpPr>
            <p:cNvPr id="135273" name="AutoShape 8"/>
            <p:cNvSpPr>
              <a:spLocks noChangeArrowheads="1"/>
            </p:cNvSpPr>
            <p:nvPr/>
          </p:nvSpPr>
          <p:spPr bwMode="auto">
            <a:xfrm>
              <a:off x="3744" y="864"/>
              <a:ext cx="720" cy="720"/>
            </a:xfrm>
            <a:custGeom>
              <a:avLst/>
              <a:gdLst>
                <a:gd name="T0" fmla="*/ 12 w 21600"/>
                <a:gd name="T1" fmla="*/ 0 h 21600"/>
                <a:gd name="T2" fmla="*/ 4 w 21600"/>
                <a:gd name="T3" fmla="*/ 4 h 21600"/>
                <a:gd name="T4" fmla="*/ 0 w 21600"/>
                <a:gd name="T5" fmla="*/ 12 h 21600"/>
                <a:gd name="T6" fmla="*/ 4 w 21600"/>
                <a:gd name="T7" fmla="*/ 21 h 21600"/>
                <a:gd name="T8" fmla="*/ 12 w 21600"/>
                <a:gd name="T9" fmla="*/ 24 h 21600"/>
                <a:gd name="T10" fmla="*/ 21 w 21600"/>
                <a:gd name="T11" fmla="*/ 21 h 21600"/>
                <a:gd name="T12" fmla="*/ 24 w 21600"/>
                <a:gd name="T13" fmla="*/ 12 h 21600"/>
                <a:gd name="T14" fmla="*/ 21 w 21600"/>
                <a:gd name="T15" fmla="*/ 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680" y="10800"/>
                  </a:moveTo>
                  <a:cubicBezTo>
                    <a:pt x="1680" y="15837"/>
                    <a:pt x="5763" y="19920"/>
                    <a:pt x="10800" y="19920"/>
                  </a:cubicBezTo>
                  <a:cubicBezTo>
                    <a:pt x="15837" y="19920"/>
                    <a:pt x="19920" y="15837"/>
                    <a:pt x="19920" y="10800"/>
                  </a:cubicBezTo>
                  <a:cubicBezTo>
                    <a:pt x="19920" y="5763"/>
                    <a:pt x="15837" y="1680"/>
                    <a:pt x="10800" y="1680"/>
                  </a:cubicBezTo>
                  <a:cubicBezTo>
                    <a:pt x="5763" y="1680"/>
                    <a:pt x="1680" y="5763"/>
                    <a:pt x="1680" y="10800"/>
                  </a:cubicBezTo>
                  <a:close/>
                </a:path>
              </a:pathLst>
            </a:custGeom>
            <a:solidFill>
              <a:srgbClr val="663300"/>
            </a:solidFill>
            <a:ln w="2857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4" name="Freeform 9"/>
            <p:cNvSpPr/>
            <p:nvPr/>
          </p:nvSpPr>
          <p:spPr bwMode="auto">
            <a:xfrm>
              <a:off x="3692" y="1096"/>
              <a:ext cx="162" cy="144"/>
            </a:xfrm>
            <a:custGeom>
              <a:avLst/>
              <a:gdLst>
                <a:gd name="T0" fmla="*/ 49 w 184"/>
                <a:gd name="T1" fmla="*/ 144 h 144"/>
                <a:gd name="T2" fmla="*/ 12 w 184"/>
                <a:gd name="T3" fmla="*/ 96 h 144"/>
                <a:gd name="T4" fmla="*/ 124 w 184"/>
                <a:gd name="T5" fmla="*/ 48 h 144"/>
                <a:gd name="T6" fmla="*/ 124 w 184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4" h="144">
                  <a:moveTo>
                    <a:pt x="64" y="144"/>
                  </a:moveTo>
                  <a:cubicBezTo>
                    <a:pt x="32" y="128"/>
                    <a:pt x="0" y="112"/>
                    <a:pt x="16" y="96"/>
                  </a:cubicBezTo>
                  <a:cubicBezTo>
                    <a:pt x="32" y="80"/>
                    <a:pt x="136" y="64"/>
                    <a:pt x="160" y="48"/>
                  </a:cubicBezTo>
                  <a:cubicBezTo>
                    <a:pt x="184" y="32"/>
                    <a:pt x="172" y="16"/>
                    <a:pt x="160" y="0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5" name="Freeform 10"/>
            <p:cNvSpPr/>
            <p:nvPr/>
          </p:nvSpPr>
          <p:spPr bwMode="auto">
            <a:xfrm>
              <a:off x="3734" y="1246"/>
              <a:ext cx="112" cy="144"/>
            </a:xfrm>
            <a:custGeom>
              <a:avLst/>
              <a:gdLst>
                <a:gd name="T0" fmla="*/ 56 w 112"/>
                <a:gd name="T1" fmla="*/ 0 h 144"/>
                <a:gd name="T2" fmla="*/ 104 w 112"/>
                <a:gd name="T3" fmla="*/ 48 h 144"/>
                <a:gd name="T4" fmla="*/ 8 w 112"/>
                <a:gd name="T5" fmla="*/ 96 h 144"/>
                <a:gd name="T6" fmla="*/ 56 w 112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144">
                  <a:moveTo>
                    <a:pt x="56" y="0"/>
                  </a:moveTo>
                  <a:cubicBezTo>
                    <a:pt x="84" y="16"/>
                    <a:pt x="112" y="32"/>
                    <a:pt x="104" y="48"/>
                  </a:cubicBezTo>
                  <a:cubicBezTo>
                    <a:pt x="96" y="64"/>
                    <a:pt x="16" y="80"/>
                    <a:pt x="8" y="96"/>
                  </a:cubicBezTo>
                  <a:cubicBezTo>
                    <a:pt x="0" y="112"/>
                    <a:pt x="48" y="136"/>
                    <a:pt x="56" y="144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6" name="Freeform 11"/>
            <p:cNvSpPr/>
            <p:nvPr/>
          </p:nvSpPr>
          <p:spPr bwMode="auto">
            <a:xfrm>
              <a:off x="3720" y="1008"/>
              <a:ext cx="240" cy="48"/>
            </a:xfrm>
            <a:custGeom>
              <a:avLst/>
              <a:gdLst>
                <a:gd name="T0" fmla="*/ 168 w 240"/>
                <a:gd name="T1" fmla="*/ 0 h 48"/>
                <a:gd name="T2" fmla="*/ 216 w 240"/>
                <a:gd name="T3" fmla="*/ 48 h 48"/>
                <a:gd name="T4" fmla="*/ 24 w 240"/>
                <a:gd name="T5" fmla="*/ 0 h 48"/>
                <a:gd name="T6" fmla="*/ 72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8">
                  <a:moveTo>
                    <a:pt x="168" y="0"/>
                  </a:moveTo>
                  <a:cubicBezTo>
                    <a:pt x="204" y="24"/>
                    <a:pt x="240" y="48"/>
                    <a:pt x="216" y="48"/>
                  </a:cubicBezTo>
                  <a:cubicBezTo>
                    <a:pt x="192" y="48"/>
                    <a:pt x="48" y="0"/>
                    <a:pt x="24" y="0"/>
                  </a:cubicBezTo>
                  <a:cubicBezTo>
                    <a:pt x="0" y="0"/>
                    <a:pt x="64" y="40"/>
                    <a:pt x="72" y="48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7" name="Line 12"/>
            <p:cNvSpPr>
              <a:spLocks noChangeShapeType="1"/>
            </p:cNvSpPr>
            <p:nvPr/>
          </p:nvSpPr>
          <p:spPr bwMode="auto">
            <a:xfrm flipH="1" flipV="1">
              <a:off x="3744" y="929"/>
              <a:ext cx="96" cy="4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8" name="Freeform 13"/>
            <p:cNvSpPr/>
            <p:nvPr/>
          </p:nvSpPr>
          <p:spPr bwMode="auto">
            <a:xfrm>
              <a:off x="3861" y="1389"/>
              <a:ext cx="48" cy="98"/>
            </a:xfrm>
            <a:custGeom>
              <a:avLst/>
              <a:gdLst>
                <a:gd name="T0" fmla="*/ 0 w 96"/>
                <a:gd name="T1" fmla="*/ 25 h 56"/>
                <a:gd name="T2" fmla="*/ 24 w 96"/>
                <a:gd name="T3" fmla="*/ 25 h 56"/>
                <a:gd name="T4" fmla="*/ 0 w 96"/>
                <a:gd name="T5" fmla="*/ 172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56">
                  <a:moveTo>
                    <a:pt x="0" y="8"/>
                  </a:moveTo>
                  <a:cubicBezTo>
                    <a:pt x="48" y="4"/>
                    <a:pt x="96" y="0"/>
                    <a:pt x="96" y="8"/>
                  </a:cubicBezTo>
                  <a:cubicBezTo>
                    <a:pt x="96" y="16"/>
                    <a:pt x="16" y="48"/>
                    <a:pt x="0" y="56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79" name="Line 14"/>
            <p:cNvSpPr>
              <a:spLocks noChangeShapeType="1"/>
            </p:cNvSpPr>
            <p:nvPr/>
          </p:nvSpPr>
          <p:spPr bwMode="auto">
            <a:xfrm>
              <a:off x="3216" y="1488"/>
              <a:ext cx="639" cy="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0" name="Line 15"/>
            <p:cNvSpPr>
              <a:spLocks noChangeShapeType="1"/>
            </p:cNvSpPr>
            <p:nvPr/>
          </p:nvSpPr>
          <p:spPr bwMode="auto">
            <a:xfrm flipH="1">
              <a:off x="3219" y="930"/>
              <a:ext cx="52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1" name="Line 16"/>
            <p:cNvSpPr>
              <a:spLocks noChangeShapeType="1"/>
            </p:cNvSpPr>
            <p:nvPr/>
          </p:nvSpPr>
          <p:spPr bwMode="auto">
            <a:xfrm flipV="1">
              <a:off x="3225" y="999"/>
              <a:ext cx="0" cy="4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2" name="Line 17"/>
            <p:cNvSpPr>
              <a:spLocks noChangeShapeType="1"/>
            </p:cNvSpPr>
            <p:nvPr/>
          </p:nvSpPr>
          <p:spPr bwMode="auto">
            <a:xfrm>
              <a:off x="3225" y="924"/>
              <a:ext cx="0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3" name="Text Box 18"/>
            <p:cNvSpPr txBox="1">
              <a:spLocks noChangeArrowheads="1"/>
            </p:cNvSpPr>
            <p:nvPr/>
          </p:nvSpPr>
          <p:spPr bwMode="auto">
            <a:xfrm>
              <a:off x="3408" y="1047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505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B</a:t>
              </a:r>
              <a:endParaRPr lang="en-US" altLang="zh-CN" sz="280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35284" name="Freeform 19"/>
            <p:cNvSpPr/>
            <p:nvPr/>
          </p:nvSpPr>
          <p:spPr bwMode="auto">
            <a:xfrm>
              <a:off x="4268" y="1054"/>
              <a:ext cx="272" cy="144"/>
            </a:xfrm>
            <a:custGeom>
              <a:avLst/>
              <a:gdLst>
                <a:gd name="T0" fmla="*/ 64 w 304"/>
                <a:gd name="T1" fmla="*/ 0 h 144"/>
                <a:gd name="T2" fmla="*/ 26 w 304"/>
                <a:gd name="T3" fmla="*/ 48 h 144"/>
                <a:gd name="T4" fmla="*/ 217 w 304"/>
                <a:gd name="T5" fmla="*/ 96 h 144"/>
                <a:gd name="T6" fmla="*/ 179 w 304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4" h="144">
                  <a:moveTo>
                    <a:pt x="80" y="0"/>
                  </a:moveTo>
                  <a:cubicBezTo>
                    <a:pt x="40" y="16"/>
                    <a:pt x="0" y="32"/>
                    <a:pt x="32" y="48"/>
                  </a:cubicBezTo>
                  <a:cubicBezTo>
                    <a:pt x="64" y="64"/>
                    <a:pt x="240" y="80"/>
                    <a:pt x="272" y="96"/>
                  </a:cubicBezTo>
                  <a:cubicBezTo>
                    <a:pt x="304" y="112"/>
                    <a:pt x="264" y="128"/>
                    <a:pt x="224" y="144"/>
                  </a:cubicBez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5" name="Freeform 20"/>
            <p:cNvSpPr/>
            <p:nvPr/>
          </p:nvSpPr>
          <p:spPr bwMode="auto">
            <a:xfrm>
              <a:off x="4352" y="1200"/>
              <a:ext cx="160" cy="144"/>
            </a:xfrm>
            <a:custGeom>
              <a:avLst/>
              <a:gdLst>
                <a:gd name="T0" fmla="*/ 53 w 176"/>
                <a:gd name="T1" fmla="*/ 0 h 144"/>
                <a:gd name="T2" fmla="*/ 14 w 176"/>
                <a:gd name="T3" fmla="*/ 48 h 144"/>
                <a:gd name="T4" fmla="*/ 132 w 176"/>
                <a:gd name="T5" fmla="*/ 96 h 144"/>
                <a:gd name="T6" fmla="*/ 93 w 17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144">
                  <a:moveTo>
                    <a:pt x="64" y="0"/>
                  </a:moveTo>
                  <a:cubicBezTo>
                    <a:pt x="32" y="16"/>
                    <a:pt x="0" y="32"/>
                    <a:pt x="16" y="48"/>
                  </a:cubicBezTo>
                  <a:cubicBezTo>
                    <a:pt x="32" y="64"/>
                    <a:pt x="144" y="80"/>
                    <a:pt x="160" y="96"/>
                  </a:cubicBezTo>
                  <a:cubicBezTo>
                    <a:pt x="176" y="112"/>
                    <a:pt x="144" y="128"/>
                    <a:pt x="112" y="144"/>
                  </a:cubicBez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6" name="Freeform 21"/>
            <p:cNvSpPr/>
            <p:nvPr/>
          </p:nvSpPr>
          <p:spPr bwMode="auto">
            <a:xfrm>
              <a:off x="4320" y="1332"/>
              <a:ext cx="58" cy="110"/>
            </a:xfrm>
            <a:custGeom>
              <a:avLst/>
              <a:gdLst>
                <a:gd name="T0" fmla="*/ 70 w 48"/>
                <a:gd name="T1" fmla="*/ 16 h 112"/>
                <a:gd name="T2" fmla="*/ 0 w 48"/>
                <a:gd name="T3" fmla="*/ 16 h 112"/>
                <a:gd name="T4" fmla="*/ 70 w 48"/>
                <a:gd name="T5" fmla="*/ 108 h 1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" h="112">
                  <a:moveTo>
                    <a:pt x="48" y="16"/>
                  </a:moveTo>
                  <a:cubicBezTo>
                    <a:pt x="24" y="8"/>
                    <a:pt x="0" y="0"/>
                    <a:pt x="0" y="16"/>
                  </a:cubicBezTo>
                  <a:cubicBezTo>
                    <a:pt x="0" y="32"/>
                    <a:pt x="24" y="72"/>
                    <a:pt x="48" y="112"/>
                  </a:cubicBez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7" name="Line 22"/>
            <p:cNvSpPr>
              <a:spLocks noChangeShapeType="1"/>
            </p:cNvSpPr>
            <p:nvPr/>
          </p:nvSpPr>
          <p:spPr bwMode="auto">
            <a:xfrm flipV="1">
              <a:off x="4368" y="1446"/>
              <a:ext cx="648" cy="1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8" name="Line 23"/>
            <p:cNvSpPr>
              <a:spLocks noChangeShapeType="1"/>
            </p:cNvSpPr>
            <p:nvPr/>
          </p:nvSpPr>
          <p:spPr bwMode="auto">
            <a:xfrm>
              <a:off x="4463" y="960"/>
              <a:ext cx="217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89" name="Line 24"/>
            <p:cNvSpPr>
              <a:spLocks noChangeShapeType="1"/>
            </p:cNvSpPr>
            <p:nvPr/>
          </p:nvSpPr>
          <p:spPr bwMode="auto">
            <a:xfrm flipH="1">
              <a:off x="4372" y="960"/>
              <a:ext cx="96" cy="4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90" name="Line 25"/>
            <p:cNvSpPr>
              <a:spLocks noChangeShapeType="1"/>
            </p:cNvSpPr>
            <p:nvPr/>
          </p:nvSpPr>
          <p:spPr bwMode="auto">
            <a:xfrm>
              <a:off x="4872" y="960"/>
              <a:ext cx="139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91" name="Line 26"/>
            <p:cNvSpPr>
              <a:spLocks noChangeShapeType="1"/>
            </p:cNvSpPr>
            <p:nvPr/>
          </p:nvSpPr>
          <p:spPr bwMode="auto">
            <a:xfrm>
              <a:off x="5007" y="1251"/>
              <a:ext cx="0" cy="19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92" name="Line 27"/>
            <p:cNvSpPr>
              <a:spLocks noChangeShapeType="1"/>
            </p:cNvSpPr>
            <p:nvPr/>
          </p:nvSpPr>
          <p:spPr bwMode="auto">
            <a:xfrm>
              <a:off x="5010" y="951"/>
              <a:ext cx="0" cy="19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5293" name="Group 28"/>
            <p:cNvGrpSpPr/>
            <p:nvPr/>
          </p:nvGrpSpPr>
          <p:grpSpPr bwMode="auto">
            <a:xfrm>
              <a:off x="4941" y="1152"/>
              <a:ext cx="147" cy="96"/>
              <a:chOff x="2358" y="2736"/>
              <a:chExt cx="147" cy="96"/>
            </a:xfrm>
          </p:grpSpPr>
          <p:grpSp>
            <p:nvGrpSpPr>
              <p:cNvPr id="135297" name="Group 29"/>
              <p:cNvGrpSpPr/>
              <p:nvPr/>
            </p:nvGrpSpPr>
            <p:grpSpPr bwMode="auto">
              <a:xfrm>
                <a:off x="2358" y="2736"/>
                <a:ext cx="144" cy="33"/>
                <a:chOff x="2358" y="2736"/>
                <a:chExt cx="144" cy="33"/>
              </a:xfrm>
            </p:grpSpPr>
            <p:sp>
              <p:nvSpPr>
                <p:cNvPr id="135301" name="Line 30"/>
                <p:cNvSpPr>
                  <a:spLocks noChangeShapeType="1"/>
                </p:cNvSpPr>
                <p:nvPr/>
              </p:nvSpPr>
              <p:spPr bwMode="auto">
                <a:xfrm>
                  <a:off x="2400" y="273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5302" name="Line 31"/>
                <p:cNvSpPr>
                  <a:spLocks noChangeShapeType="1"/>
                </p:cNvSpPr>
                <p:nvPr/>
              </p:nvSpPr>
              <p:spPr bwMode="auto">
                <a:xfrm>
                  <a:off x="2358" y="2769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5298" name="Group 32"/>
              <p:cNvGrpSpPr/>
              <p:nvPr/>
            </p:nvGrpSpPr>
            <p:grpSpPr bwMode="auto">
              <a:xfrm>
                <a:off x="2361" y="2799"/>
                <a:ext cx="144" cy="33"/>
                <a:chOff x="2358" y="2736"/>
                <a:chExt cx="144" cy="33"/>
              </a:xfrm>
            </p:grpSpPr>
            <p:sp>
              <p:nvSpPr>
                <p:cNvPr id="135299" name="Line 33"/>
                <p:cNvSpPr>
                  <a:spLocks noChangeShapeType="1"/>
                </p:cNvSpPr>
                <p:nvPr/>
              </p:nvSpPr>
              <p:spPr bwMode="auto">
                <a:xfrm>
                  <a:off x="2400" y="273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5300" name="Line 34"/>
                <p:cNvSpPr>
                  <a:spLocks noChangeShapeType="1"/>
                </p:cNvSpPr>
                <p:nvPr/>
              </p:nvSpPr>
              <p:spPr bwMode="auto">
                <a:xfrm>
                  <a:off x="2358" y="2769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35294" name="Oval 35"/>
            <p:cNvSpPr>
              <a:spLocks noChangeArrowheads="1"/>
            </p:cNvSpPr>
            <p:nvPr/>
          </p:nvSpPr>
          <p:spPr bwMode="auto">
            <a:xfrm>
              <a:off x="4680" y="933"/>
              <a:ext cx="48" cy="48"/>
            </a:xfrm>
            <a:prstGeom prst="ellips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5295" name="Oval 36"/>
            <p:cNvSpPr>
              <a:spLocks noChangeArrowheads="1"/>
            </p:cNvSpPr>
            <p:nvPr/>
          </p:nvSpPr>
          <p:spPr bwMode="auto">
            <a:xfrm>
              <a:off x="4824" y="933"/>
              <a:ext cx="48" cy="48"/>
            </a:xfrm>
            <a:prstGeom prst="ellips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5296" name="Text Box 37"/>
            <p:cNvSpPr txBox="1">
              <a:spLocks noChangeArrowheads="1"/>
            </p:cNvSpPr>
            <p:nvPr/>
          </p:nvSpPr>
          <p:spPr bwMode="auto">
            <a:xfrm>
              <a:off x="4560" y="102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0033CC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A</a:t>
              </a:r>
              <a:endParaRPr lang="en-US" altLang="zh-CN" sz="28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326118" name="Object 38"/>
          <p:cNvGraphicFramePr>
            <a:graphicFrameLocks noChangeAspect="1"/>
          </p:cNvGraphicFramePr>
          <p:nvPr/>
        </p:nvGraphicFramePr>
        <p:xfrm>
          <a:off x="1920875" y="4997450"/>
          <a:ext cx="6762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Photo Editor 照片" r:id="rId4" imgW="676275" imgH="1228725" progId="MSPhotoEd.3">
                  <p:embed/>
                </p:oleObj>
              </mc:Choice>
              <mc:Fallback>
                <p:oleObj name="Photo Editor 照片" r:id="rId4" imgW="676275" imgH="1228725" progId="MSPhotoEd.3">
                  <p:embed/>
                  <p:pic>
                    <p:nvPicPr>
                      <p:cNvPr id="0" name="图片 2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4997450"/>
                        <a:ext cx="6762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6119" name="Object 39"/>
          <p:cNvGraphicFramePr>
            <a:graphicFrameLocks noChangeAspect="1"/>
          </p:cNvGraphicFramePr>
          <p:nvPr/>
        </p:nvGraphicFramePr>
        <p:xfrm>
          <a:off x="1547813" y="5085184"/>
          <a:ext cx="1190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Photo Editor 照片" r:id="rId6" imgW="1190625" imgH="676275" progId="MSPhotoEd.3">
                  <p:embed/>
                </p:oleObj>
              </mc:Choice>
              <mc:Fallback>
                <p:oleObj name="Photo Editor 照片" r:id="rId6" imgW="1190625" imgH="676275" progId="MSPhotoEd.3">
                  <p:embed/>
                  <p:pic>
                    <p:nvPicPr>
                      <p:cNvPr id="0" name="图片 2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85184"/>
                        <a:ext cx="11906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6120" name="Rectangle 40"/>
          <p:cNvSpPr>
            <a:spLocks noChangeArrowheads="1"/>
          </p:cNvSpPr>
          <p:nvPr/>
        </p:nvSpPr>
        <p:spPr bwMode="auto">
          <a:xfrm>
            <a:off x="5153025" y="1474788"/>
            <a:ext cx="457200" cy="1143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6121" name="Rectangle 41"/>
          <p:cNvSpPr>
            <a:spLocks noChangeArrowheads="1"/>
          </p:cNvSpPr>
          <p:nvPr/>
        </p:nvSpPr>
        <p:spPr bwMode="auto">
          <a:xfrm>
            <a:off x="7051675" y="1482725"/>
            <a:ext cx="457200" cy="1135063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326122" name="Object 42"/>
          <p:cNvGraphicFramePr>
            <a:graphicFrameLocks noChangeAspect="1"/>
          </p:cNvGraphicFramePr>
          <p:nvPr/>
        </p:nvGraphicFramePr>
        <p:xfrm>
          <a:off x="5229225" y="1920875"/>
          <a:ext cx="381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公式" r:id="rId8" imgW="482600" imgH="393700" progId="Equation.3">
                  <p:embed/>
                </p:oleObj>
              </mc:Choice>
              <mc:Fallback>
                <p:oleObj name="公式" r:id="rId8" imgW="482600" imgH="393700" progId="Equation.3">
                  <p:embed/>
                  <p:pic>
                    <p:nvPicPr>
                      <p:cNvPr id="0" name="图片 2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1920875"/>
                        <a:ext cx="381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6123" name="Object 43"/>
          <p:cNvGraphicFramePr>
            <a:graphicFrameLocks noChangeAspect="1"/>
          </p:cNvGraphicFramePr>
          <p:nvPr/>
        </p:nvGraphicFramePr>
        <p:xfrm>
          <a:off x="7127875" y="1898650"/>
          <a:ext cx="2905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公式" r:id="rId10" imgW="368300" imgH="419100" progId="Equation.3">
                  <p:embed/>
                </p:oleObj>
              </mc:Choice>
              <mc:Fallback>
                <p:oleObj name="公式" r:id="rId10" imgW="368300" imgH="419100" progId="Equation.3">
                  <p:embed/>
                  <p:pic>
                    <p:nvPicPr>
                      <p:cNvPr id="0" name="图片 2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1898650"/>
                        <a:ext cx="2905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6124" name="Rectangle 44"/>
          <p:cNvSpPr>
            <a:spLocks noChangeArrowheads="1"/>
          </p:cNvSpPr>
          <p:nvPr/>
        </p:nvSpPr>
        <p:spPr bwMode="auto">
          <a:xfrm>
            <a:off x="5938838" y="1474788"/>
            <a:ext cx="762000" cy="1143000"/>
          </a:xfrm>
          <a:prstGeom prst="rect">
            <a:avLst/>
          </a:prstGeom>
          <a:noFill/>
          <a:ln w="76200" cmpd="tri">
            <a:solidFill>
              <a:srgbClr val="666633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6125" name="Line 45"/>
          <p:cNvSpPr>
            <a:spLocks noChangeShapeType="1"/>
          </p:cNvSpPr>
          <p:nvPr/>
        </p:nvSpPr>
        <p:spPr bwMode="auto">
          <a:xfrm>
            <a:off x="6319838" y="1249363"/>
            <a:ext cx="0" cy="20462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6126" name="AutoShape 46"/>
          <p:cNvSpPr>
            <a:spLocks noChangeArrowheads="1"/>
          </p:cNvSpPr>
          <p:nvPr/>
        </p:nvSpPr>
        <p:spPr bwMode="auto">
          <a:xfrm rot="5400000" flipH="1">
            <a:off x="5519738" y="1882775"/>
            <a:ext cx="1524000" cy="381000"/>
          </a:xfrm>
          <a:prstGeom prst="parallelogram">
            <a:avLst>
              <a:gd name="adj" fmla="val 100000"/>
            </a:avLst>
          </a:prstGeom>
          <a:noFill/>
          <a:ln w="76200" cmpd="tri">
            <a:solidFill>
              <a:srgbClr val="666633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6127" name="AutoShape 47"/>
          <p:cNvSpPr>
            <a:spLocks noChangeArrowheads="1"/>
          </p:cNvSpPr>
          <p:nvPr/>
        </p:nvSpPr>
        <p:spPr bwMode="auto">
          <a:xfrm>
            <a:off x="6015038" y="992188"/>
            <a:ext cx="533400" cy="320675"/>
          </a:xfrm>
          <a:prstGeom prst="curvedRightArrow">
            <a:avLst>
              <a:gd name="adj1" fmla="val 20000"/>
              <a:gd name="adj2" fmla="val 40000"/>
              <a:gd name="adj3" fmla="val 55446"/>
            </a:avLst>
          </a:prstGeom>
          <a:solidFill>
            <a:srgbClr val="FF6699"/>
          </a:solidFill>
          <a:ln w="9525">
            <a:solidFill>
              <a:srgbClr val="CC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6128" name="Line 48"/>
          <p:cNvSpPr>
            <a:spLocks noChangeShapeType="1"/>
          </p:cNvSpPr>
          <p:nvPr/>
        </p:nvSpPr>
        <p:spPr bwMode="auto">
          <a:xfrm>
            <a:off x="6319838" y="146367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6129" name="Line 49"/>
          <p:cNvSpPr>
            <a:spLocks noChangeShapeType="1"/>
          </p:cNvSpPr>
          <p:nvPr/>
        </p:nvSpPr>
        <p:spPr bwMode="auto">
          <a:xfrm>
            <a:off x="6091238" y="1931988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6130" name="Text Box 50"/>
          <p:cNvSpPr txBox="1">
            <a:spLocks noChangeArrowheads="1"/>
          </p:cNvSpPr>
          <p:nvPr/>
        </p:nvSpPr>
        <p:spPr bwMode="auto">
          <a:xfrm>
            <a:off x="6048375" y="1916113"/>
            <a:ext cx="28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i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pSp>
        <p:nvGrpSpPr>
          <p:cNvPr id="1326131" name="Group 51"/>
          <p:cNvGrpSpPr/>
          <p:nvPr/>
        </p:nvGrpSpPr>
        <p:grpSpPr bwMode="auto">
          <a:xfrm>
            <a:off x="1760538" y="1225550"/>
            <a:ext cx="2324100" cy="1524000"/>
            <a:chOff x="919" y="3162"/>
            <a:chExt cx="1464" cy="960"/>
          </a:xfrm>
        </p:grpSpPr>
        <p:sp>
          <p:nvSpPr>
            <p:cNvPr id="135221" name="Text Box 52"/>
            <p:cNvSpPr txBox="1">
              <a:spLocks noChangeArrowheads="1"/>
            </p:cNvSpPr>
            <p:nvPr/>
          </p:nvSpPr>
          <p:spPr bwMode="auto">
            <a:xfrm>
              <a:off x="1688" y="346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</a:rPr>
                <a:t>i</a:t>
              </a:r>
              <a:endParaRPr lang="en-US" altLang="zh-CN" sz="2800" b="1" i="1">
                <a:solidFill>
                  <a:srgbClr val="FF0000"/>
                </a:solidFill>
              </a:endParaRPr>
            </a:p>
          </p:txBody>
        </p:sp>
        <p:sp>
          <p:nvSpPr>
            <p:cNvPr id="135222" name="Line 53"/>
            <p:cNvSpPr>
              <a:spLocks noChangeShapeType="1"/>
            </p:cNvSpPr>
            <p:nvPr/>
          </p:nvSpPr>
          <p:spPr bwMode="auto">
            <a:xfrm>
              <a:off x="1285" y="3342"/>
              <a:ext cx="1039" cy="0"/>
            </a:xfrm>
            <a:prstGeom prst="line">
              <a:avLst/>
            </a:prstGeom>
            <a:noFill/>
            <a:ln w="76200">
              <a:solidFill>
                <a:srgbClr val="333333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23" name="Line 54"/>
            <p:cNvSpPr>
              <a:spLocks noChangeShapeType="1"/>
            </p:cNvSpPr>
            <p:nvPr/>
          </p:nvSpPr>
          <p:spPr bwMode="auto">
            <a:xfrm>
              <a:off x="1285" y="3918"/>
              <a:ext cx="1039" cy="0"/>
            </a:xfrm>
            <a:prstGeom prst="line">
              <a:avLst/>
            </a:prstGeom>
            <a:noFill/>
            <a:ln w="76200">
              <a:solidFill>
                <a:srgbClr val="333333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24" name="Line 55"/>
            <p:cNvSpPr>
              <a:spLocks noChangeShapeType="1"/>
            </p:cNvSpPr>
            <p:nvPr/>
          </p:nvSpPr>
          <p:spPr bwMode="auto">
            <a:xfrm>
              <a:off x="1294" y="3332"/>
              <a:ext cx="0" cy="576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25" name="Rectangle 56"/>
            <p:cNvSpPr>
              <a:spLocks noChangeArrowheads="1"/>
            </p:cNvSpPr>
            <p:nvPr/>
          </p:nvSpPr>
          <p:spPr bwMode="auto">
            <a:xfrm>
              <a:off x="1855" y="3226"/>
              <a:ext cx="42" cy="816"/>
            </a:xfrm>
            <a:prstGeom prst="rect">
              <a:avLst/>
            </a:prstGeom>
            <a:gradFill rotWithShape="1">
              <a:gsLst>
                <a:gs pos="0">
                  <a:srgbClr val="764718"/>
                </a:gs>
                <a:gs pos="50000">
                  <a:srgbClr val="FF9933"/>
                </a:gs>
                <a:gs pos="100000">
                  <a:srgbClr val="764718"/>
                </a:gs>
              </a:gsLst>
              <a:lin ang="0" scaled="1"/>
            </a:gradFill>
            <a:ln w="127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35226" name="Object 57"/>
            <p:cNvGraphicFramePr>
              <a:graphicFrameLocks noChangeAspect="1"/>
            </p:cNvGraphicFramePr>
            <p:nvPr/>
          </p:nvGraphicFramePr>
          <p:xfrm>
            <a:off x="2053" y="3642"/>
            <a:ext cx="16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" name="公式" r:id="rId12" imgW="127000" imgH="139700" progId="Equation.3">
                    <p:embed/>
                  </p:oleObj>
                </mc:Choice>
                <mc:Fallback>
                  <p:oleObj name="公式" r:id="rId12" imgW="127000" imgH="139700" progId="Equation.3">
                    <p:embed/>
                    <p:pic>
                      <p:nvPicPr>
                        <p:cNvPr id="0" name="图片 2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3642"/>
                          <a:ext cx="16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227" name="Line 58"/>
            <p:cNvSpPr>
              <a:spLocks noChangeShapeType="1"/>
            </p:cNvSpPr>
            <p:nvPr/>
          </p:nvSpPr>
          <p:spPr bwMode="auto">
            <a:xfrm>
              <a:off x="1903" y="3625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5228" name="Group 59"/>
            <p:cNvGrpSpPr/>
            <p:nvPr/>
          </p:nvGrpSpPr>
          <p:grpSpPr bwMode="auto">
            <a:xfrm>
              <a:off x="1135" y="3162"/>
              <a:ext cx="1248" cy="960"/>
              <a:chOff x="3792" y="2736"/>
              <a:chExt cx="1248" cy="960"/>
            </a:xfrm>
          </p:grpSpPr>
          <p:sp>
            <p:nvSpPr>
              <p:cNvPr id="135233" name="Line 60"/>
              <p:cNvSpPr>
                <a:spLocks noChangeShapeType="1"/>
              </p:cNvSpPr>
              <p:nvPr/>
            </p:nvSpPr>
            <p:spPr bwMode="auto">
              <a:xfrm>
                <a:off x="3792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4" name="Line 61"/>
              <p:cNvSpPr>
                <a:spLocks noChangeShapeType="1"/>
              </p:cNvSpPr>
              <p:nvPr/>
            </p:nvSpPr>
            <p:spPr bwMode="auto">
              <a:xfrm flipH="1">
                <a:off x="3792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5" name="Line 62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6" name="Line 63"/>
              <p:cNvSpPr>
                <a:spLocks noChangeShapeType="1"/>
              </p:cNvSpPr>
              <p:nvPr/>
            </p:nvSpPr>
            <p:spPr bwMode="auto">
              <a:xfrm flipH="1">
                <a:off x="4080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7" name="Line 64"/>
              <p:cNvSpPr>
                <a:spLocks noChangeShapeType="1"/>
              </p:cNvSpPr>
              <p:nvPr/>
            </p:nvSpPr>
            <p:spPr bwMode="auto">
              <a:xfrm>
                <a:off x="4368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8" name="Line 65"/>
              <p:cNvSpPr>
                <a:spLocks noChangeShapeType="1"/>
              </p:cNvSpPr>
              <p:nvPr/>
            </p:nvSpPr>
            <p:spPr bwMode="auto">
              <a:xfrm flipH="1">
                <a:off x="4368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9" name="Line 66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0" name="Line 67"/>
              <p:cNvSpPr>
                <a:spLocks noChangeShapeType="1"/>
              </p:cNvSpPr>
              <p:nvPr/>
            </p:nvSpPr>
            <p:spPr bwMode="auto">
              <a:xfrm flipH="1">
                <a:off x="4656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1" name="Line 68"/>
              <p:cNvSpPr>
                <a:spLocks noChangeShapeType="1"/>
              </p:cNvSpPr>
              <p:nvPr/>
            </p:nvSpPr>
            <p:spPr bwMode="auto">
              <a:xfrm>
                <a:off x="4944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2" name="Line 69"/>
              <p:cNvSpPr>
                <a:spLocks noChangeShapeType="1"/>
              </p:cNvSpPr>
              <p:nvPr/>
            </p:nvSpPr>
            <p:spPr bwMode="auto">
              <a:xfrm flipH="1">
                <a:off x="4944" y="2736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3" name="Line 70"/>
              <p:cNvSpPr>
                <a:spLocks noChangeShapeType="1"/>
              </p:cNvSpPr>
              <p:nvPr/>
            </p:nvSpPr>
            <p:spPr bwMode="auto">
              <a:xfrm>
                <a:off x="3792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4" name="Line 71"/>
              <p:cNvSpPr>
                <a:spLocks noChangeShapeType="1"/>
              </p:cNvSpPr>
              <p:nvPr/>
            </p:nvSpPr>
            <p:spPr bwMode="auto">
              <a:xfrm flipH="1">
                <a:off x="3792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5" name="Line 72"/>
              <p:cNvSpPr>
                <a:spLocks noChangeShapeType="1"/>
              </p:cNvSpPr>
              <p:nvPr/>
            </p:nvSpPr>
            <p:spPr bwMode="auto">
              <a:xfrm>
                <a:off x="4080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6" name="Line 73"/>
              <p:cNvSpPr>
                <a:spLocks noChangeShapeType="1"/>
              </p:cNvSpPr>
              <p:nvPr/>
            </p:nvSpPr>
            <p:spPr bwMode="auto">
              <a:xfrm flipH="1">
                <a:off x="4080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7" name="Line 74"/>
              <p:cNvSpPr>
                <a:spLocks noChangeShapeType="1"/>
              </p:cNvSpPr>
              <p:nvPr/>
            </p:nvSpPr>
            <p:spPr bwMode="auto">
              <a:xfrm>
                <a:off x="4368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8" name="Line 75"/>
              <p:cNvSpPr>
                <a:spLocks noChangeShapeType="1"/>
              </p:cNvSpPr>
              <p:nvPr/>
            </p:nvSpPr>
            <p:spPr bwMode="auto">
              <a:xfrm flipH="1">
                <a:off x="4368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49" name="Line 76"/>
              <p:cNvSpPr>
                <a:spLocks noChangeShapeType="1"/>
              </p:cNvSpPr>
              <p:nvPr/>
            </p:nvSpPr>
            <p:spPr bwMode="auto">
              <a:xfrm>
                <a:off x="4656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0" name="Line 77"/>
              <p:cNvSpPr>
                <a:spLocks noChangeShapeType="1"/>
              </p:cNvSpPr>
              <p:nvPr/>
            </p:nvSpPr>
            <p:spPr bwMode="auto">
              <a:xfrm flipH="1">
                <a:off x="4656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1" name="Line 78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2" name="Line 79"/>
              <p:cNvSpPr>
                <a:spLocks noChangeShapeType="1"/>
              </p:cNvSpPr>
              <p:nvPr/>
            </p:nvSpPr>
            <p:spPr bwMode="auto">
              <a:xfrm flipH="1">
                <a:off x="4944" y="302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3" name="Line 80"/>
              <p:cNvSpPr>
                <a:spLocks noChangeShapeType="1"/>
              </p:cNvSpPr>
              <p:nvPr/>
            </p:nvSpPr>
            <p:spPr bwMode="auto">
              <a:xfrm>
                <a:off x="3792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4" name="Line 81"/>
              <p:cNvSpPr>
                <a:spLocks noChangeShapeType="1"/>
              </p:cNvSpPr>
              <p:nvPr/>
            </p:nvSpPr>
            <p:spPr bwMode="auto">
              <a:xfrm flipH="1">
                <a:off x="3792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5" name="Line 82"/>
              <p:cNvSpPr>
                <a:spLocks noChangeShapeType="1"/>
              </p:cNvSpPr>
              <p:nvPr/>
            </p:nvSpPr>
            <p:spPr bwMode="auto">
              <a:xfrm>
                <a:off x="4080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6" name="Line 83"/>
              <p:cNvSpPr>
                <a:spLocks noChangeShapeType="1"/>
              </p:cNvSpPr>
              <p:nvPr/>
            </p:nvSpPr>
            <p:spPr bwMode="auto">
              <a:xfrm flipH="1">
                <a:off x="4080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7" name="Line 84"/>
              <p:cNvSpPr>
                <a:spLocks noChangeShapeType="1"/>
              </p:cNvSpPr>
              <p:nvPr/>
            </p:nvSpPr>
            <p:spPr bwMode="auto">
              <a:xfrm>
                <a:off x="4368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8" name="Line 85"/>
              <p:cNvSpPr>
                <a:spLocks noChangeShapeType="1"/>
              </p:cNvSpPr>
              <p:nvPr/>
            </p:nvSpPr>
            <p:spPr bwMode="auto">
              <a:xfrm flipH="1">
                <a:off x="4368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59" name="Line 86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0" name="Line 87"/>
              <p:cNvSpPr>
                <a:spLocks noChangeShapeType="1"/>
              </p:cNvSpPr>
              <p:nvPr/>
            </p:nvSpPr>
            <p:spPr bwMode="auto">
              <a:xfrm flipH="1">
                <a:off x="4656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1" name="Line 88"/>
              <p:cNvSpPr>
                <a:spLocks noChangeShapeType="1"/>
              </p:cNvSpPr>
              <p:nvPr/>
            </p:nvSpPr>
            <p:spPr bwMode="auto">
              <a:xfrm>
                <a:off x="4944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2" name="Line 89"/>
              <p:cNvSpPr>
                <a:spLocks noChangeShapeType="1"/>
              </p:cNvSpPr>
              <p:nvPr/>
            </p:nvSpPr>
            <p:spPr bwMode="auto">
              <a:xfrm flipH="1">
                <a:off x="4944" y="331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3" name="Line 90"/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4" name="Line 91"/>
              <p:cNvSpPr>
                <a:spLocks noChangeShapeType="1"/>
              </p:cNvSpPr>
              <p:nvPr/>
            </p:nvSpPr>
            <p:spPr bwMode="auto">
              <a:xfrm flipH="1">
                <a:off x="3792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5" name="Line 92"/>
              <p:cNvSpPr>
                <a:spLocks noChangeShapeType="1"/>
              </p:cNvSpPr>
              <p:nvPr/>
            </p:nvSpPr>
            <p:spPr bwMode="auto">
              <a:xfrm>
                <a:off x="4080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6" name="Line 93"/>
              <p:cNvSpPr>
                <a:spLocks noChangeShapeType="1"/>
              </p:cNvSpPr>
              <p:nvPr/>
            </p:nvSpPr>
            <p:spPr bwMode="auto">
              <a:xfrm flipH="1">
                <a:off x="4080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7" name="Line 94"/>
              <p:cNvSpPr>
                <a:spLocks noChangeShapeType="1"/>
              </p:cNvSpPr>
              <p:nvPr/>
            </p:nvSpPr>
            <p:spPr bwMode="auto">
              <a:xfrm>
                <a:off x="4368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8" name="Line 95"/>
              <p:cNvSpPr>
                <a:spLocks noChangeShapeType="1"/>
              </p:cNvSpPr>
              <p:nvPr/>
            </p:nvSpPr>
            <p:spPr bwMode="auto">
              <a:xfrm flipH="1">
                <a:off x="4368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9" name="Line 96"/>
              <p:cNvSpPr>
                <a:spLocks noChangeShapeType="1"/>
              </p:cNvSpPr>
              <p:nvPr/>
            </p:nvSpPr>
            <p:spPr bwMode="auto">
              <a:xfrm>
                <a:off x="4656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0" name="Line 97"/>
              <p:cNvSpPr>
                <a:spLocks noChangeShapeType="1"/>
              </p:cNvSpPr>
              <p:nvPr/>
            </p:nvSpPr>
            <p:spPr bwMode="auto">
              <a:xfrm flipH="1">
                <a:off x="4656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1" name="Line 98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2" name="Line 99"/>
              <p:cNvSpPr>
                <a:spLocks noChangeShapeType="1"/>
              </p:cNvSpPr>
              <p:nvPr/>
            </p:nvSpPr>
            <p:spPr bwMode="auto">
              <a:xfrm flipH="1">
                <a:off x="4944" y="3600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35229" name="Object 100"/>
            <p:cNvGraphicFramePr>
              <a:graphicFrameLocks noChangeAspect="1"/>
            </p:cNvGraphicFramePr>
            <p:nvPr/>
          </p:nvGraphicFramePr>
          <p:xfrm>
            <a:off x="919" y="3224"/>
            <a:ext cx="1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" name="Equation" r:id="rId13" imgW="368300" imgH="495300" progId="Equation.DSMT4">
                    <p:embed/>
                  </p:oleObj>
                </mc:Choice>
                <mc:Fallback>
                  <p:oleObj name="Equation" r:id="rId13" imgW="368300" imgH="495300" progId="Equation.DSMT4">
                    <p:embed/>
                    <p:pic>
                      <p:nvPicPr>
                        <p:cNvPr id="0" name="图片 2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3224"/>
                          <a:ext cx="1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230" name="Line 101"/>
            <p:cNvSpPr>
              <a:spLocks noChangeShapeType="1"/>
            </p:cNvSpPr>
            <p:nvPr/>
          </p:nvSpPr>
          <p:spPr bwMode="auto">
            <a:xfrm flipV="1">
              <a:off x="2079" y="3659"/>
              <a:ext cx="11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31" name="Oval 102"/>
            <p:cNvSpPr>
              <a:spLocks noChangeArrowheads="1"/>
            </p:cNvSpPr>
            <p:nvPr/>
          </p:nvSpPr>
          <p:spPr bwMode="auto">
            <a:xfrm>
              <a:off x="1191" y="3518"/>
              <a:ext cx="224" cy="2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G</a:t>
              </a: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5232" name="Line 103"/>
            <p:cNvSpPr>
              <a:spLocks noChangeShapeType="1"/>
            </p:cNvSpPr>
            <p:nvPr/>
          </p:nvSpPr>
          <p:spPr bwMode="auto">
            <a:xfrm flipH="1">
              <a:off x="1880" y="3573"/>
              <a:ext cx="1" cy="1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26184" name="AutoShape 104"/>
          <p:cNvSpPr>
            <a:spLocks noChangeArrowheads="1"/>
          </p:cNvSpPr>
          <p:nvPr/>
        </p:nvSpPr>
        <p:spPr bwMode="auto">
          <a:xfrm rot="16200000" flipH="1">
            <a:off x="4133850" y="3173413"/>
            <a:ext cx="1425575" cy="1362075"/>
          </a:xfrm>
          <a:custGeom>
            <a:avLst/>
            <a:gdLst>
              <a:gd name="T0" fmla="*/ 47043183 w 21600"/>
              <a:gd name="T1" fmla="*/ 0 h 21600"/>
              <a:gd name="T2" fmla="*/ 1629115 w 21600"/>
              <a:gd name="T3" fmla="*/ 43549952 h 21600"/>
              <a:gd name="T4" fmla="*/ 47043183 w 21600"/>
              <a:gd name="T5" fmla="*/ 2970396 h 21600"/>
              <a:gd name="T6" fmla="*/ 92457185 w 21600"/>
              <a:gd name="T7" fmla="*/ 4354995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87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48" y="10947"/>
                </a:moveTo>
                <a:cubicBezTo>
                  <a:pt x="747" y="10898"/>
                  <a:pt x="747" y="10849"/>
                  <a:pt x="747" y="10800"/>
                </a:cubicBezTo>
                <a:cubicBezTo>
                  <a:pt x="747" y="5247"/>
                  <a:pt x="5247" y="747"/>
                  <a:pt x="10800" y="747"/>
                </a:cubicBezTo>
                <a:cubicBezTo>
                  <a:pt x="16352" y="747"/>
                  <a:pt x="20853" y="5247"/>
                  <a:pt x="20853" y="10800"/>
                </a:cubicBezTo>
                <a:cubicBezTo>
                  <a:pt x="20853" y="10849"/>
                  <a:pt x="20852" y="10898"/>
                  <a:pt x="20851" y="10947"/>
                </a:cubicBezTo>
                <a:lnTo>
                  <a:pt x="21598" y="10957"/>
                </a:lnTo>
                <a:cubicBezTo>
                  <a:pt x="21599" y="10905"/>
                  <a:pt x="21600" y="10852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52"/>
                  <a:pt x="0" y="10905"/>
                  <a:pt x="1" y="10957"/>
                </a:cubicBezTo>
                <a:lnTo>
                  <a:pt x="748" y="10947"/>
                </a:lnTo>
                <a:close/>
              </a:path>
            </a:pathLst>
          </a:custGeom>
          <a:solidFill>
            <a:srgbClr val="FFFF00"/>
          </a:solidFill>
          <a:ln w="9525">
            <a:round/>
          </a:ln>
          <a:effectLst/>
          <a:scene3d>
            <a:camera prst="legacyObliqueTopRight">
              <a:rot lat="20999996" lon="3000000" rev="0"/>
            </a:camera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326185" name="Group 105"/>
          <p:cNvGrpSpPr/>
          <p:nvPr/>
        </p:nvGrpSpPr>
        <p:grpSpPr bwMode="auto">
          <a:xfrm>
            <a:off x="2217738" y="3081338"/>
            <a:ext cx="4140200" cy="1535112"/>
            <a:chOff x="979" y="3158"/>
            <a:chExt cx="2754" cy="1007"/>
          </a:xfrm>
        </p:grpSpPr>
        <p:sp>
          <p:nvSpPr>
            <p:cNvPr id="135199" name="Line 106"/>
            <p:cNvSpPr>
              <a:spLocks noChangeShapeType="1"/>
            </p:cNvSpPr>
            <p:nvPr/>
          </p:nvSpPr>
          <p:spPr bwMode="auto">
            <a:xfrm rot="10800000" flipV="1">
              <a:off x="979" y="3655"/>
              <a:ext cx="2089" cy="1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0" name="Arc 107"/>
            <p:cNvSpPr/>
            <p:nvPr/>
          </p:nvSpPr>
          <p:spPr bwMode="auto">
            <a:xfrm rot="10800000">
              <a:off x="1163" y="3683"/>
              <a:ext cx="2032" cy="482"/>
            </a:xfrm>
            <a:custGeom>
              <a:avLst/>
              <a:gdLst>
                <a:gd name="T0" fmla="*/ 168 w 24622"/>
                <a:gd name="T1" fmla="*/ 10 h 21600"/>
                <a:gd name="T2" fmla="*/ 0 w 24622"/>
                <a:gd name="T3" fmla="*/ 5 h 21600"/>
                <a:gd name="T4" fmla="*/ 133 w 246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622" h="21600" fill="none" extrusionOk="0">
                  <a:moveTo>
                    <a:pt x="24621" y="20975"/>
                  </a:moveTo>
                  <a:cubicBezTo>
                    <a:pt x="22934" y="21390"/>
                    <a:pt x="21204" y="21599"/>
                    <a:pt x="19467" y="21600"/>
                  </a:cubicBezTo>
                  <a:cubicBezTo>
                    <a:pt x="11164" y="21600"/>
                    <a:pt x="3596" y="16841"/>
                    <a:pt x="-1" y="9358"/>
                  </a:cubicBezTo>
                </a:path>
                <a:path w="24622" h="21600" stroke="0" extrusionOk="0">
                  <a:moveTo>
                    <a:pt x="24621" y="20975"/>
                  </a:moveTo>
                  <a:cubicBezTo>
                    <a:pt x="22934" y="21390"/>
                    <a:pt x="21204" y="21599"/>
                    <a:pt x="19467" y="21600"/>
                  </a:cubicBezTo>
                  <a:cubicBezTo>
                    <a:pt x="11164" y="21600"/>
                    <a:pt x="3596" y="16841"/>
                    <a:pt x="-1" y="9358"/>
                  </a:cubicBezTo>
                  <a:lnTo>
                    <a:pt x="19467" y="0"/>
                  </a:lnTo>
                  <a:lnTo>
                    <a:pt x="24621" y="20975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1" name="Arc 108"/>
            <p:cNvSpPr/>
            <p:nvPr/>
          </p:nvSpPr>
          <p:spPr bwMode="auto">
            <a:xfrm rot="10800000">
              <a:off x="1154" y="3702"/>
              <a:ext cx="1906" cy="451"/>
            </a:xfrm>
            <a:custGeom>
              <a:avLst/>
              <a:gdLst>
                <a:gd name="T0" fmla="*/ 128 w 28358"/>
                <a:gd name="T1" fmla="*/ 9 h 21600"/>
                <a:gd name="T2" fmla="*/ 0 w 28358"/>
                <a:gd name="T3" fmla="*/ 2 h 21600"/>
                <a:gd name="T4" fmla="*/ 96 w 2835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358" h="21600" fill="none" extrusionOk="0">
                  <a:moveTo>
                    <a:pt x="28358" y="20399"/>
                  </a:moveTo>
                  <a:cubicBezTo>
                    <a:pt x="26074" y="21194"/>
                    <a:pt x="23674" y="21599"/>
                    <a:pt x="21257" y="21600"/>
                  </a:cubicBezTo>
                  <a:cubicBezTo>
                    <a:pt x="10806" y="21600"/>
                    <a:pt x="1854" y="14117"/>
                    <a:pt x="-1" y="3833"/>
                  </a:cubicBezTo>
                </a:path>
                <a:path w="28358" h="21600" stroke="0" extrusionOk="0">
                  <a:moveTo>
                    <a:pt x="28358" y="20399"/>
                  </a:moveTo>
                  <a:cubicBezTo>
                    <a:pt x="26074" y="21194"/>
                    <a:pt x="23674" y="21599"/>
                    <a:pt x="21257" y="21600"/>
                  </a:cubicBezTo>
                  <a:cubicBezTo>
                    <a:pt x="10806" y="21600"/>
                    <a:pt x="1854" y="14117"/>
                    <a:pt x="-1" y="3833"/>
                  </a:cubicBezTo>
                  <a:lnTo>
                    <a:pt x="21257" y="0"/>
                  </a:lnTo>
                  <a:lnTo>
                    <a:pt x="28358" y="20399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2" name="Arc 109"/>
            <p:cNvSpPr/>
            <p:nvPr/>
          </p:nvSpPr>
          <p:spPr bwMode="auto">
            <a:xfrm rot="10800000" flipV="1">
              <a:off x="1166" y="3158"/>
              <a:ext cx="1821" cy="453"/>
            </a:xfrm>
            <a:custGeom>
              <a:avLst/>
              <a:gdLst>
                <a:gd name="T0" fmla="*/ 118 w 28109"/>
                <a:gd name="T1" fmla="*/ 9 h 21600"/>
                <a:gd name="T2" fmla="*/ 0 w 28109"/>
                <a:gd name="T3" fmla="*/ 2 h 21600"/>
                <a:gd name="T4" fmla="*/ 88 w 2810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9" h="21600" fill="none" extrusionOk="0">
                  <a:moveTo>
                    <a:pt x="28108" y="20419"/>
                  </a:moveTo>
                  <a:cubicBezTo>
                    <a:pt x="25843" y="21201"/>
                    <a:pt x="23463" y="21599"/>
                    <a:pt x="21067" y="21600"/>
                  </a:cubicBezTo>
                  <a:cubicBezTo>
                    <a:pt x="10975" y="21600"/>
                    <a:pt x="2228" y="14612"/>
                    <a:pt x="0" y="4769"/>
                  </a:cubicBezTo>
                </a:path>
                <a:path w="28109" h="21600" stroke="0" extrusionOk="0">
                  <a:moveTo>
                    <a:pt x="28108" y="20419"/>
                  </a:moveTo>
                  <a:cubicBezTo>
                    <a:pt x="25843" y="21201"/>
                    <a:pt x="23463" y="21599"/>
                    <a:pt x="21067" y="21600"/>
                  </a:cubicBezTo>
                  <a:cubicBezTo>
                    <a:pt x="10975" y="21600"/>
                    <a:pt x="2228" y="14612"/>
                    <a:pt x="0" y="4769"/>
                  </a:cubicBezTo>
                  <a:lnTo>
                    <a:pt x="21067" y="0"/>
                  </a:lnTo>
                  <a:lnTo>
                    <a:pt x="28108" y="20419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3" name="Line 110"/>
            <p:cNvSpPr>
              <a:spLocks noChangeShapeType="1"/>
            </p:cNvSpPr>
            <p:nvPr/>
          </p:nvSpPr>
          <p:spPr bwMode="auto">
            <a:xfrm rot="10800000">
              <a:off x="3393" y="3837"/>
              <a:ext cx="60" cy="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4" name="Line 111"/>
            <p:cNvSpPr>
              <a:spLocks noChangeShapeType="1"/>
            </p:cNvSpPr>
            <p:nvPr/>
          </p:nvSpPr>
          <p:spPr bwMode="auto">
            <a:xfrm rot="10800000" flipV="1">
              <a:off x="3376" y="3471"/>
              <a:ext cx="71" cy="1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5" name="Line 112"/>
            <p:cNvSpPr>
              <a:spLocks noChangeShapeType="1"/>
            </p:cNvSpPr>
            <p:nvPr/>
          </p:nvSpPr>
          <p:spPr bwMode="auto">
            <a:xfrm rot="10800000" flipV="1">
              <a:off x="3099" y="3342"/>
              <a:ext cx="47" cy="25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6" name="Line 113"/>
            <p:cNvSpPr>
              <a:spLocks noChangeShapeType="1"/>
            </p:cNvSpPr>
            <p:nvPr/>
          </p:nvSpPr>
          <p:spPr bwMode="auto">
            <a:xfrm rot="10800000" flipH="1">
              <a:off x="2911" y="3277"/>
              <a:ext cx="69" cy="6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7" name="Line 114"/>
            <p:cNvSpPr>
              <a:spLocks noChangeShapeType="1"/>
            </p:cNvSpPr>
            <p:nvPr/>
          </p:nvSpPr>
          <p:spPr bwMode="auto">
            <a:xfrm rot="10800000" flipH="1">
              <a:off x="2678" y="3289"/>
              <a:ext cx="37" cy="5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8" name="Line 115"/>
            <p:cNvSpPr>
              <a:spLocks noChangeShapeType="1"/>
            </p:cNvSpPr>
            <p:nvPr/>
          </p:nvSpPr>
          <p:spPr bwMode="auto">
            <a:xfrm rot="10800000" flipH="1" flipV="1">
              <a:off x="2719" y="3980"/>
              <a:ext cx="41" cy="6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09" name="Line 116"/>
            <p:cNvSpPr>
              <a:spLocks noChangeShapeType="1"/>
            </p:cNvSpPr>
            <p:nvPr/>
          </p:nvSpPr>
          <p:spPr bwMode="auto">
            <a:xfrm rot="10800000" flipH="1">
              <a:off x="2422" y="3313"/>
              <a:ext cx="37" cy="4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0" name="Line 117"/>
            <p:cNvSpPr>
              <a:spLocks noChangeShapeType="1"/>
            </p:cNvSpPr>
            <p:nvPr/>
          </p:nvSpPr>
          <p:spPr bwMode="auto">
            <a:xfrm rot="10800000" flipH="1" flipV="1">
              <a:off x="2464" y="3975"/>
              <a:ext cx="24" cy="65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1" name="Arc 118"/>
            <p:cNvSpPr/>
            <p:nvPr/>
          </p:nvSpPr>
          <p:spPr bwMode="auto">
            <a:xfrm rot="10800000">
              <a:off x="1165" y="3671"/>
              <a:ext cx="2296" cy="424"/>
            </a:xfrm>
            <a:custGeom>
              <a:avLst/>
              <a:gdLst>
                <a:gd name="T0" fmla="*/ 241 w 21918"/>
                <a:gd name="T1" fmla="*/ 8 h 21600"/>
                <a:gd name="T2" fmla="*/ 0 w 21918"/>
                <a:gd name="T3" fmla="*/ 5 h 21600"/>
                <a:gd name="T4" fmla="*/ 193 w 2191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8" h="21600" fill="none" extrusionOk="0">
                  <a:moveTo>
                    <a:pt x="21917" y="21158"/>
                  </a:moveTo>
                  <a:cubicBezTo>
                    <a:pt x="20488" y="21452"/>
                    <a:pt x="19032" y="21599"/>
                    <a:pt x="17573" y="21600"/>
                  </a:cubicBezTo>
                  <a:cubicBezTo>
                    <a:pt x="10599" y="21600"/>
                    <a:pt x="4055" y="18233"/>
                    <a:pt x="0" y="12559"/>
                  </a:cubicBezTo>
                </a:path>
                <a:path w="21918" h="21600" stroke="0" extrusionOk="0">
                  <a:moveTo>
                    <a:pt x="21917" y="21158"/>
                  </a:moveTo>
                  <a:cubicBezTo>
                    <a:pt x="20488" y="21452"/>
                    <a:pt x="19032" y="21599"/>
                    <a:pt x="17573" y="21600"/>
                  </a:cubicBezTo>
                  <a:cubicBezTo>
                    <a:pt x="10599" y="21600"/>
                    <a:pt x="4055" y="18233"/>
                    <a:pt x="0" y="12559"/>
                  </a:cubicBezTo>
                  <a:lnTo>
                    <a:pt x="17573" y="0"/>
                  </a:lnTo>
                  <a:lnTo>
                    <a:pt x="21917" y="21158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2" name="Arc 119"/>
            <p:cNvSpPr/>
            <p:nvPr/>
          </p:nvSpPr>
          <p:spPr bwMode="auto">
            <a:xfrm rot="10800000">
              <a:off x="1313" y="3724"/>
              <a:ext cx="1445" cy="352"/>
            </a:xfrm>
            <a:custGeom>
              <a:avLst/>
              <a:gdLst>
                <a:gd name="T0" fmla="*/ 72 w 29097"/>
                <a:gd name="T1" fmla="*/ 5 h 21600"/>
                <a:gd name="T2" fmla="*/ 0 w 29097"/>
                <a:gd name="T3" fmla="*/ 0 h 21600"/>
                <a:gd name="T4" fmla="*/ 53 w 2909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097" h="21600" fill="none" extrusionOk="0">
                  <a:moveTo>
                    <a:pt x="29096" y="20242"/>
                  </a:moveTo>
                  <a:cubicBezTo>
                    <a:pt x="26685" y="21140"/>
                    <a:pt x="24133" y="21599"/>
                    <a:pt x="21561" y="21600"/>
                  </a:cubicBezTo>
                  <a:cubicBezTo>
                    <a:pt x="10137" y="21600"/>
                    <a:pt x="689" y="12705"/>
                    <a:pt x="0" y="1302"/>
                  </a:cubicBezTo>
                </a:path>
                <a:path w="29097" h="21600" stroke="0" extrusionOk="0">
                  <a:moveTo>
                    <a:pt x="29096" y="20242"/>
                  </a:moveTo>
                  <a:cubicBezTo>
                    <a:pt x="26685" y="21140"/>
                    <a:pt x="24133" y="21599"/>
                    <a:pt x="21561" y="21600"/>
                  </a:cubicBezTo>
                  <a:cubicBezTo>
                    <a:pt x="10137" y="21600"/>
                    <a:pt x="689" y="12705"/>
                    <a:pt x="0" y="1302"/>
                  </a:cubicBezTo>
                  <a:lnTo>
                    <a:pt x="21561" y="0"/>
                  </a:lnTo>
                  <a:lnTo>
                    <a:pt x="29096" y="20242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3" name="Arc 120"/>
            <p:cNvSpPr/>
            <p:nvPr/>
          </p:nvSpPr>
          <p:spPr bwMode="auto">
            <a:xfrm rot="10800000">
              <a:off x="1387" y="3732"/>
              <a:ext cx="1094" cy="314"/>
            </a:xfrm>
            <a:custGeom>
              <a:avLst/>
              <a:gdLst>
                <a:gd name="T0" fmla="*/ 45 w 26781"/>
                <a:gd name="T1" fmla="*/ 4 h 21600"/>
                <a:gd name="T2" fmla="*/ 0 w 26781"/>
                <a:gd name="T3" fmla="*/ 0 h 21600"/>
                <a:gd name="T4" fmla="*/ 36 w 2678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781" h="21600" fill="none" extrusionOk="0">
                  <a:moveTo>
                    <a:pt x="26781" y="20967"/>
                  </a:moveTo>
                  <a:cubicBezTo>
                    <a:pt x="25083" y="21387"/>
                    <a:pt x="23340" y="21599"/>
                    <a:pt x="21591" y="21600"/>
                  </a:cubicBezTo>
                  <a:cubicBezTo>
                    <a:pt x="9898" y="21600"/>
                    <a:pt x="329" y="12296"/>
                    <a:pt x="-1" y="609"/>
                  </a:cubicBezTo>
                </a:path>
                <a:path w="26781" h="21600" stroke="0" extrusionOk="0">
                  <a:moveTo>
                    <a:pt x="26781" y="20967"/>
                  </a:moveTo>
                  <a:cubicBezTo>
                    <a:pt x="25083" y="21387"/>
                    <a:pt x="23340" y="21599"/>
                    <a:pt x="21591" y="21600"/>
                  </a:cubicBezTo>
                  <a:cubicBezTo>
                    <a:pt x="9898" y="21600"/>
                    <a:pt x="329" y="12296"/>
                    <a:pt x="-1" y="609"/>
                  </a:cubicBezTo>
                  <a:lnTo>
                    <a:pt x="21591" y="0"/>
                  </a:lnTo>
                  <a:lnTo>
                    <a:pt x="26781" y="20967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4" name="Arc 121"/>
            <p:cNvSpPr/>
            <p:nvPr/>
          </p:nvSpPr>
          <p:spPr bwMode="auto">
            <a:xfrm rot="10800000" flipV="1">
              <a:off x="1163" y="3195"/>
              <a:ext cx="2277" cy="448"/>
            </a:xfrm>
            <a:custGeom>
              <a:avLst/>
              <a:gdLst>
                <a:gd name="T0" fmla="*/ 239 w 21716"/>
                <a:gd name="T1" fmla="*/ 9 h 21600"/>
                <a:gd name="T2" fmla="*/ 0 w 21716"/>
                <a:gd name="T3" fmla="*/ 6 h 21600"/>
                <a:gd name="T4" fmla="*/ 191 w 2171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16" h="21600" fill="none" extrusionOk="0">
                  <a:moveTo>
                    <a:pt x="21716" y="21157"/>
                  </a:moveTo>
                  <a:cubicBezTo>
                    <a:pt x="20284" y="21451"/>
                    <a:pt x="18825" y="21599"/>
                    <a:pt x="17364" y="21600"/>
                  </a:cubicBezTo>
                  <a:cubicBezTo>
                    <a:pt x="10515" y="21600"/>
                    <a:pt x="4073" y="18352"/>
                    <a:pt x="-1" y="12847"/>
                  </a:cubicBezTo>
                </a:path>
                <a:path w="21716" h="21600" stroke="0" extrusionOk="0">
                  <a:moveTo>
                    <a:pt x="21716" y="21157"/>
                  </a:moveTo>
                  <a:cubicBezTo>
                    <a:pt x="20284" y="21451"/>
                    <a:pt x="18825" y="21599"/>
                    <a:pt x="17364" y="21600"/>
                  </a:cubicBezTo>
                  <a:cubicBezTo>
                    <a:pt x="10515" y="21600"/>
                    <a:pt x="4073" y="18352"/>
                    <a:pt x="-1" y="12847"/>
                  </a:cubicBezTo>
                  <a:lnTo>
                    <a:pt x="17364" y="0"/>
                  </a:lnTo>
                  <a:lnTo>
                    <a:pt x="21716" y="21157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5" name="Arc 122"/>
            <p:cNvSpPr/>
            <p:nvPr/>
          </p:nvSpPr>
          <p:spPr bwMode="auto">
            <a:xfrm rot="10800000" flipV="1">
              <a:off x="1173" y="3223"/>
              <a:ext cx="1977" cy="406"/>
            </a:xfrm>
            <a:custGeom>
              <a:avLst/>
              <a:gdLst>
                <a:gd name="T0" fmla="*/ 149 w 26297"/>
                <a:gd name="T1" fmla="*/ 7 h 21600"/>
                <a:gd name="T2" fmla="*/ 0 w 26297"/>
                <a:gd name="T3" fmla="*/ 2 h 21600"/>
                <a:gd name="T4" fmla="*/ 118 w 2629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297" h="21600" fill="none" extrusionOk="0">
                  <a:moveTo>
                    <a:pt x="26297" y="20892"/>
                  </a:moveTo>
                  <a:cubicBezTo>
                    <a:pt x="24506" y="21362"/>
                    <a:pt x="22663" y="21599"/>
                    <a:pt x="20813" y="21600"/>
                  </a:cubicBezTo>
                  <a:cubicBezTo>
                    <a:pt x="11108" y="21600"/>
                    <a:pt x="2595" y="15128"/>
                    <a:pt x="0" y="5777"/>
                  </a:cubicBezTo>
                </a:path>
                <a:path w="26297" h="21600" stroke="0" extrusionOk="0">
                  <a:moveTo>
                    <a:pt x="26297" y="20892"/>
                  </a:moveTo>
                  <a:cubicBezTo>
                    <a:pt x="24506" y="21362"/>
                    <a:pt x="22663" y="21599"/>
                    <a:pt x="20813" y="21600"/>
                  </a:cubicBezTo>
                  <a:cubicBezTo>
                    <a:pt x="11108" y="21600"/>
                    <a:pt x="2595" y="15128"/>
                    <a:pt x="0" y="5777"/>
                  </a:cubicBezTo>
                  <a:lnTo>
                    <a:pt x="20813" y="0"/>
                  </a:lnTo>
                  <a:lnTo>
                    <a:pt x="26297" y="20892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6" name="Arc 123"/>
            <p:cNvSpPr/>
            <p:nvPr/>
          </p:nvSpPr>
          <p:spPr bwMode="auto">
            <a:xfrm rot="10800000" flipV="1">
              <a:off x="1309" y="3231"/>
              <a:ext cx="1407" cy="362"/>
            </a:xfrm>
            <a:custGeom>
              <a:avLst/>
              <a:gdLst>
                <a:gd name="T0" fmla="*/ 69 w 28770"/>
                <a:gd name="T1" fmla="*/ 6 h 21600"/>
                <a:gd name="T2" fmla="*/ 0 w 28770"/>
                <a:gd name="T3" fmla="*/ 1 h 21600"/>
                <a:gd name="T4" fmla="*/ 51 w 2877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770" h="21600" fill="none" extrusionOk="0">
                  <a:moveTo>
                    <a:pt x="28770" y="20316"/>
                  </a:moveTo>
                  <a:cubicBezTo>
                    <a:pt x="26417" y="21165"/>
                    <a:pt x="23935" y="21599"/>
                    <a:pt x="21434" y="21600"/>
                  </a:cubicBezTo>
                  <a:cubicBezTo>
                    <a:pt x="10539" y="21600"/>
                    <a:pt x="1349" y="13486"/>
                    <a:pt x="0" y="2674"/>
                  </a:cubicBezTo>
                </a:path>
                <a:path w="28770" h="21600" stroke="0" extrusionOk="0">
                  <a:moveTo>
                    <a:pt x="28770" y="20316"/>
                  </a:moveTo>
                  <a:cubicBezTo>
                    <a:pt x="26417" y="21165"/>
                    <a:pt x="23935" y="21599"/>
                    <a:pt x="21434" y="21600"/>
                  </a:cubicBezTo>
                  <a:cubicBezTo>
                    <a:pt x="10539" y="21600"/>
                    <a:pt x="1349" y="13486"/>
                    <a:pt x="0" y="2674"/>
                  </a:cubicBezTo>
                  <a:lnTo>
                    <a:pt x="21434" y="0"/>
                  </a:lnTo>
                  <a:lnTo>
                    <a:pt x="28770" y="20316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7" name="Arc 124"/>
            <p:cNvSpPr/>
            <p:nvPr/>
          </p:nvSpPr>
          <p:spPr bwMode="auto">
            <a:xfrm rot="10800000" flipV="1">
              <a:off x="1343" y="3261"/>
              <a:ext cx="1120" cy="322"/>
            </a:xfrm>
            <a:custGeom>
              <a:avLst/>
              <a:gdLst>
                <a:gd name="T0" fmla="*/ 50 w 25263"/>
                <a:gd name="T1" fmla="*/ 5 h 21600"/>
                <a:gd name="T2" fmla="*/ 0 w 25263"/>
                <a:gd name="T3" fmla="*/ 1 h 21600"/>
                <a:gd name="T4" fmla="*/ 42 w 2526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263" h="21600" fill="none" extrusionOk="0">
                  <a:moveTo>
                    <a:pt x="25263" y="21263"/>
                  </a:moveTo>
                  <a:cubicBezTo>
                    <a:pt x="24009" y="21487"/>
                    <a:pt x="22738" y="21599"/>
                    <a:pt x="21465" y="21600"/>
                  </a:cubicBezTo>
                  <a:cubicBezTo>
                    <a:pt x="10469" y="21600"/>
                    <a:pt x="1229" y="13340"/>
                    <a:pt x="0" y="2413"/>
                  </a:cubicBezTo>
                </a:path>
                <a:path w="25263" h="21600" stroke="0" extrusionOk="0">
                  <a:moveTo>
                    <a:pt x="25263" y="21263"/>
                  </a:moveTo>
                  <a:cubicBezTo>
                    <a:pt x="24009" y="21487"/>
                    <a:pt x="22738" y="21599"/>
                    <a:pt x="21465" y="21600"/>
                  </a:cubicBezTo>
                  <a:cubicBezTo>
                    <a:pt x="10469" y="21600"/>
                    <a:pt x="1229" y="13340"/>
                    <a:pt x="0" y="2413"/>
                  </a:cubicBezTo>
                  <a:lnTo>
                    <a:pt x="21465" y="0"/>
                  </a:lnTo>
                  <a:lnTo>
                    <a:pt x="25263" y="21263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8" name="Line 125"/>
            <p:cNvSpPr>
              <a:spLocks noChangeShapeType="1"/>
            </p:cNvSpPr>
            <p:nvPr/>
          </p:nvSpPr>
          <p:spPr bwMode="auto">
            <a:xfrm rot="10800000">
              <a:off x="3017" y="4018"/>
              <a:ext cx="41" cy="38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19" name="Line 126"/>
            <p:cNvSpPr>
              <a:spLocks noChangeShapeType="1"/>
            </p:cNvSpPr>
            <p:nvPr/>
          </p:nvSpPr>
          <p:spPr bwMode="auto">
            <a:xfrm rot="10800000">
              <a:off x="3131" y="3927"/>
              <a:ext cx="66" cy="2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220" name="Line 127"/>
            <p:cNvSpPr>
              <a:spLocks noChangeShapeType="1"/>
            </p:cNvSpPr>
            <p:nvPr/>
          </p:nvSpPr>
          <p:spPr bwMode="auto">
            <a:xfrm rot="10800000" flipV="1">
              <a:off x="2930" y="3652"/>
              <a:ext cx="803" cy="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26208" name="Group 128"/>
          <p:cNvGrpSpPr/>
          <p:nvPr/>
        </p:nvGrpSpPr>
        <p:grpSpPr bwMode="auto">
          <a:xfrm>
            <a:off x="1809750" y="3694113"/>
            <a:ext cx="1882775" cy="301625"/>
            <a:chOff x="755" y="3544"/>
            <a:chExt cx="1299" cy="223"/>
          </a:xfrm>
        </p:grpSpPr>
        <p:sp>
          <p:nvSpPr>
            <p:cNvPr id="135197" name="AutoShape 129"/>
            <p:cNvSpPr>
              <a:spLocks noChangeArrowheads="1"/>
            </p:cNvSpPr>
            <p:nvPr/>
          </p:nvSpPr>
          <p:spPr bwMode="auto">
            <a:xfrm rot="10800000">
              <a:off x="1399" y="3545"/>
              <a:ext cx="655" cy="222"/>
            </a:xfrm>
            <a:prstGeom prst="cube">
              <a:avLst>
                <a:gd name="adj" fmla="val 7745"/>
              </a:avLst>
            </a:prstGeom>
            <a:solidFill>
              <a:srgbClr val="FF0000"/>
            </a:solidFill>
            <a:ln w="9525">
              <a:solidFill>
                <a:srgbClr val="006600"/>
              </a:solidFill>
              <a:miter lim="800000"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5198" name="AutoShape 130"/>
            <p:cNvSpPr>
              <a:spLocks noChangeArrowheads="1"/>
            </p:cNvSpPr>
            <p:nvPr/>
          </p:nvSpPr>
          <p:spPr bwMode="auto">
            <a:xfrm rot="10800000">
              <a:off x="755" y="3544"/>
              <a:ext cx="655" cy="222"/>
            </a:xfrm>
            <a:prstGeom prst="cube">
              <a:avLst>
                <a:gd name="adj" fmla="val 7380"/>
              </a:avLst>
            </a:prstGeom>
            <a:solidFill>
              <a:schemeClr val="bg2"/>
            </a:solidFill>
            <a:ln w="9525">
              <a:solidFill>
                <a:srgbClr val="006600"/>
              </a:solidFill>
              <a:miter lim="800000"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sp>
        <p:nvSpPr>
          <p:cNvPr id="1326211" name="AutoShape 131"/>
          <p:cNvSpPr>
            <a:spLocks noChangeArrowheads="1"/>
          </p:cNvSpPr>
          <p:nvPr/>
        </p:nvSpPr>
        <p:spPr bwMode="auto">
          <a:xfrm rot="5400000">
            <a:off x="4117181" y="3251994"/>
            <a:ext cx="1431925" cy="1195388"/>
          </a:xfrm>
          <a:custGeom>
            <a:avLst/>
            <a:gdLst>
              <a:gd name="T0" fmla="*/ 47463209 w 21600"/>
              <a:gd name="T1" fmla="*/ 0 h 21600"/>
              <a:gd name="T2" fmla="*/ 1621655 w 21600"/>
              <a:gd name="T3" fmla="*/ 32939802 h 21600"/>
              <a:gd name="T4" fmla="*/ 47463209 w 21600"/>
              <a:gd name="T5" fmla="*/ 2260279 h 21600"/>
              <a:gd name="T6" fmla="*/ 93304697 w 21600"/>
              <a:gd name="T7" fmla="*/ 32939802 h 21600"/>
              <a:gd name="T8" fmla="*/ 0 60000 65536"/>
              <a:gd name="T9" fmla="*/ 0 60000 65536"/>
              <a:gd name="T10" fmla="*/ 0 60000 65536"/>
              <a:gd name="T11" fmla="*/ 0 60000 65536"/>
              <a:gd name="T12" fmla="*/ 436 w 21600"/>
              <a:gd name="T13" fmla="*/ 0 h 21600"/>
              <a:gd name="T14" fmla="*/ 21164 w 21600"/>
              <a:gd name="T15" fmla="*/ 136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38" y="10757"/>
                </a:moveTo>
                <a:cubicBezTo>
                  <a:pt x="761" y="5216"/>
                  <a:pt x="5259" y="737"/>
                  <a:pt x="10800" y="738"/>
                </a:cubicBezTo>
                <a:cubicBezTo>
                  <a:pt x="16340" y="738"/>
                  <a:pt x="20838" y="5216"/>
                  <a:pt x="20861" y="10757"/>
                </a:cubicBezTo>
                <a:lnTo>
                  <a:pt x="21599" y="10753"/>
                </a:lnTo>
                <a:cubicBezTo>
                  <a:pt x="21574" y="4807"/>
                  <a:pt x="16746" y="-1"/>
                  <a:pt x="10799" y="0"/>
                </a:cubicBezTo>
                <a:cubicBezTo>
                  <a:pt x="4853" y="0"/>
                  <a:pt x="25" y="4807"/>
                  <a:pt x="0" y="10753"/>
                </a:cubicBezTo>
                <a:lnTo>
                  <a:pt x="738" y="10757"/>
                </a:lnTo>
                <a:close/>
              </a:path>
            </a:pathLst>
          </a:custGeom>
          <a:solidFill>
            <a:srgbClr val="FFFF00"/>
          </a:solidFill>
          <a:ln w="9525">
            <a:round/>
          </a:ln>
          <a:effectLst/>
          <a:scene3d>
            <a:camera prst="legacyObliqueTopRight">
              <a:rot lat="20999996" lon="3000000" rev="0"/>
            </a:camera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326212" name="Group 132"/>
          <p:cNvGrpSpPr/>
          <p:nvPr/>
        </p:nvGrpSpPr>
        <p:grpSpPr bwMode="auto">
          <a:xfrm>
            <a:off x="4170363" y="3352800"/>
            <a:ext cx="1309687" cy="738188"/>
            <a:chOff x="2041" y="3272"/>
            <a:chExt cx="825" cy="465"/>
          </a:xfrm>
        </p:grpSpPr>
        <p:sp>
          <p:nvSpPr>
            <p:cNvPr id="135195" name="Arc 133"/>
            <p:cNvSpPr/>
            <p:nvPr/>
          </p:nvSpPr>
          <p:spPr bwMode="auto">
            <a:xfrm>
              <a:off x="2041" y="3437"/>
              <a:ext cx="626" cy="300"/>
            </a:xfrm>
            <a:custGeom>
              <a:avLst/>
              <a:gdLst>
                <a:gd name="T0" fmla="*/ 18 w 21600"/>
                <a:gd name="T1" fmla="*/ 0 h 5800"/>
                <a:gd name="T2" fmla="*/ 18 w 21600"/>
                <a:gd name="T3" fmla="*/ 16 h 5800"/>
                <a:gd name="T4" fmla="*/ 0 w 21600"/>
                <a:gd name="T5" fmla="*/ 5 h 5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5800" fill="none" extrusionOk="0">
                  <a:moveTo>
                    <a:pt x="21509" y="0"/>
                  </a:moveTo>
                  <a:cubicBezTo>
                    <a:pt x="21569" y="656"/>
                    <a:pt x="21600" y="1315"/>
                    <a:pt x="21600" y="1975"/>
                  </a:cubicBezTo>
                  <a:cubicBezTo>
                    <a:pt x="21600" y="3257"/>
                    <a:pt x="21485" y="4537"/>
                    <a:pt x="21258" y="5799"/>
                  </a:cubicBezTo>
                </a:path>
                <a:path w="21600" h="5800" stroke="0" extrusionOk="0">
                  <a:moveTo>
                    <a:pt x="21509" y="0"/>
                  </a:moveTo>
                  <a:cubicBezTo>
                    <a:pt x="21569" y="656"/>
                    <a:pt x="21600" y="1315"/>
                    <a:pt x="21600" y="1975"/>
                  </a:cubicBezTo>
                  <a:cubicBezTo>
                    <a:pt x="21600" y="3257"/>
                    <a:pt x="21485" y="4537"/>
                    <a:pt x="21258" y="5799"/>
                  </a:cubicBezTo>
                  <a:lnTo>
                    <a:pt x="0" y="1975"/>
                  </a:lnTo>
                  <a:lnTo>
                    <a:pt x="21509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5196" name="Text Box 134"/>
            <p:cNvSpPr txBox="1">
              <a:spLocks noChangeArrowheads="1"/>
            </p:cNvSpPr>
            <p:nvPr/>
          </p:nvSpPr>
          <p:spPr bwMode="auto">
            <a:xfrm>
              <a:off x="2688" y="327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</a:rPr>
                <a:t>i</a:t>
              </a:r>
              <a:endParaRPr lang="en-US" altLang="zh-CN" sz="2800" b="1" i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13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2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2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2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26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1326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1326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2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2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2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32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32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3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2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2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132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1" dur="500"/>
                                        <p:tgtEl>
                                          <p:spTgt spid="13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2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6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6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082" grpId="0" autoUpdateAnimBg="0"/>
      <p:bldP spid="1326083" grpId="0" animBg="1"/>
      <p:bldP spid="1326085" grpId="0" animBg="1"/>
      <p:bldP spid="1326120" grpId="0" animBg="1"/>
      <p:bldP spid="1326121" grpId="0" animBg="1"/>
      <p:bldP spid="1326124" grpId="0" animBg="1"/>
      <p:bldP spid="1326125" grpId="0" animBg="1"/>
      <p:bldP spid="1326126" grpId="0" animBg="1"/>
      <p:bldP spid="1326127" grpId="0" animBg="1"/>
      <p:bldP spid="1326128" grpId="0" animBg="1"/>
      <p:bldP spid="1326129" grpId="0" animBg="1"/>
      <p:bldP spid="1326130" grpId="0" autoUpdateAnimBg="0"/>
      <p:bldP spid="1326184" grpId="0" animBg="1"/>
      <p:bldP spid="13262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7106" name="Object 2"/>
          <p:cNvGraphicFramePr>
            <a:graphicFrameLocks noChangeAspect="1"/>
          </p:cNvGraphicFramePr>
          <p:nvPr/>
        </p:nvGraphicFramePr>
        <p:xfrm>
          <a:off x="1907704" y="1516460"/>
          <a:ext cx="15192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1" imgW="1574800" imgH="774700" progId="Equation.DSMT4">
                  <p:embed/>
                </p:oleObj>
              </mc:Choice>
              <mc:Fallback>
                <p:oleObj name="Equation" r:id="rId1" imgW="1574800" imgH="774700" progId="Equation.DSMT4">
                  <p:embed/>
                  <p:pic>
                    <p:nvPicPr>
                      <p:cNvPr id="0" name="图片 3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516460"/>
                        <a:ext cx="15192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7107" name="Text Box 3"/>
          <p:cNvSpPr txBox="1">
            <a:spLocks noChangeArrowheads="1"/>
          </p:cNvSpPr>
          <p:nvPr/>
        </p:nvSpPr>
        <p:spPr bwMode="auto">
          <a:xfrm>
            <a:off x="2054225" y="5213350"/>
            <a:ext cx="5181600" cy="5476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为回路中载流子提供能量！</a:t>
            </a:r>
            <a:endParaRPr lang="zh-CN" altLang="en-US" sz="2800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327108" name="Rectangle 4"/>
          <p:cNvSpPr>
            <a:spLocks noChangeArrowheads="1"/>
          </p:cNvSpPr>
          <p:nvPr/>
        </p:nvSpPr>
        <p:spPr bwMode="auto">
          <a:xfrm>
            <a:off x="1162000" y="836712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电磁感应：产生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感应电动势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1327109" name="Object 5"/>
          <p:cNvGraphicFramePr>
            <a:graphicFrameLocks noChangeAspect="1"/>
          </p:cNvGraphicFramePr>
          <p:nvPr/>
        </p:nvGraphicFramePr>
        <p:xfrm>
          <a:off x="3263900" y="4319588"/>
          <a:ext cx="25447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3" imgW="2705100" imgH="787400" progId="Equation.DSMT4">
                  <p:embed/>
                </p:oleObj>
              </mc:Choice>
              <mc:Fallback>
                <p:oleObj name="Equation" r:id="rId3" imgW="2705100" imgH="787400" progId="Equation.DSMT4">
                  <p:embed/>
                  <p:pic>
                    <p:nvPicPr>
                      <p:cNvPr id="0" name="图片 3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319588"/>
                        <a:ext cx="254476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7110" name="Text Box 6"/>
          <p:cNvSpPr txBox="1">
            <a:spLocks noChangeArrowheads="1"/>
          </p:cNvSpPr>
          <p:nvPr/>
        </p:nvSpPr>
        <p:spPr bwMode="auto">
          <a:xfrm>
            <a:off x="4355677" y="1628800"/>
            <a:ext cx="360069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法拉第电磁感应定律</a:t>
            </a:r>
            <a:endParaRPr lang="zh-CN" altLang="en-US" sz="28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327111" name="Rectangle 7"/>
          <p:cNvSpPr>
            <a:spLocks noChangeArrowheads="1"/>
          </p:cNvSpPr>
          <p:nvPr/>
        </p:nvSpPr>
        <p:spPr bwMode="auto">
          <a:xfrm>
            <a:off x="1811288" y="1435100"/>
            <a:ext cx="17526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7112" name="AutoShape 8"/>
          <p:cNvSpPr>
            <a:spLocks noChangeArrowheads="1"/>
          </p:cNvSpPr>
          <p:nvPr/>
        </p:nvSpPr>
        <p:spPr bwMode="auto">
          <a:xfrm>
            <a:off x="3707705" y="1815803"/>
            <a:ext cx="576263" cy="173037"/>
          </a:xfrm>
          <a:prstGeom prst="rightArrow">
            <a:avLst>
              <a:gd name="adj1" fmla="val 50000"/>
              <a:gd name="adj2" fmla="val 832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7113" name="Text Box 9"/>
          <p:cNvSpPr txBox="1">
            <a:spLocks noChangeArrowheads="1"/>
          </p:cNvSpPr>
          <p:nvPr/>
        </p:nvSpPr>
        <p:spPr bwMode="auto">
          <a:xfrm>
            <a:off x="1115616" y="2477839"/>
            <a:ext cx="511256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其中</a:t>
            </a:r>
            <a:r>
              <a:rPr lang="zh-CN" altLang="en-US" sz="28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 i="1" baseline="-250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b="1" i="1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回路中的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感应电动势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27114" name="Text Box 10"/>
          <p:cNvSpPr txBox="1">
            <a:spLocks noChangeArrowheads="1"/>
          </p:cNvSpPr>
          <p:nvPr/>
        </p:nvSpPr>
        <p:spPr bwMode="auto">
          <a:xfrm>
            <a:off x="683568" y="260648"/>
            <a:ext cx="4319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电磁感应定律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7115" name="Text Box 11"/>
          <p:cNvSpPr txBox="1">
            <a:spLocks noChangeArrowheads="1"/>
          </p:cNvSpPr>
          <p:nvPr/>
        </p:nvSpPr>
        <p:spPr bwMode="auto">
          <a:xfrm>
            <a:off x="1115616" y="3789363"/>
            <a:ext cx="482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回路中的感应电流：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327116" name="Object 12"/>
          <p:cNvGraphicFramePr>
            <a:graphicFrameLocks noChangeAspect="1"/>
          </p:cNvGraphicFramePr>
          <p:nvPr/>
        </p:nvGraphicFramePr>
        <p:xfrm>
          <a:off x="1475656" y="3144838"/>
          <a:ext cx="161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5" imgW="2222500" imgH="698500" progId="Equation.DSMT4">
                  <p:embed/>
                </p:oleObj>
              </mc:Choice>
              <mc:Fallback>
                <p:oleObj name="Equation" r:id="rId5" imgW="2222500" imgH="698500" progId="Equation.DSMT4">
                  <p:embed/>
                  <p:pic>
                    <p:nvPicPr>
                      <p:cNvPr id="0" name="图片 3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144838"/>
                        <a:ext cx="161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7117" name="Object 13"/>
          <p:cNvGraphicFramePr>
            <a:graphicFrameLocks noChangeAspect="1"/>
          </p:cNvGraphicFramePr>
          <p:nvPr/>
        </p:nvGraphicFramePr>
        <p:xfrm>
          <a:off x="3166864" y="3117850"/>
          <a:ext cx="1981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7" imgW="2501900" imgH="685800" progId="Equation.DSMT4">
                  <p:embed/>
                </p:oleObj>
              </mc:Choice>
              <mc:Fallback>
                <p:oleObj name="Equation" r:id="rId7" imgW="2501900" imgH="685800" progId="Equation.DSMT4">
                  <p:embed/>
                  <p:pic>
                    <p:nvPicPr>
                      <p:cNvPr id="0" name="图片 3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864" y="3117850"/>
                        <a:ext cx="19812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7118" name="Text Box 14"/>
          <p:cNvSpPr txBox="1">
            <a:spLocks noChangeArrowheads="1"/>
          </p:cNvSpPr>
          <p:nvPr/>
        </p:nvSpPr>
        <p:spPr bwMode="auto">
          <a:xfrm>
            <a:off x="5094932" y="3125911"/>
            <a:ext cx="336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（回路的磁通量）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27119" name="Rectangle 15"/>
          <p:cNvSpPr>
            <a:spLocks noChangeArrowheads="1"/>
          </p:cNvSpPr>
          <p:nvPr/>
        </p:nvSpPr>
        <p:spPr bwMode="auto">
          <a:xfrm>
            <a:off x="1223963" y="5970588"/>
            <a:ext cx="666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“–”</a:t>
            </a:r>
            <a:r>
              <a:rPr lang="zh-CN" altLang="en-US" sz="2800" b="1">
                <a:solidFill>
                  <a:srgbClr val="000000"/>
                </a:solidFill>
              </a:rPr>
              <a:t>表示感应电动势的方向：磁通减少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132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75"/>
                                        <p:tgtEl>
                                          <p:spTgt spid="132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2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2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2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"/>
                                        <p:tgtEl>
                                          <p:spTgt spid="132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32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32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2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75"/>
                                        <p:tgtEl>
                                          <p:spTgt spid="132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2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75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75"/>
                                        <p:tgtEl>
                                          <p:spTgt spid="132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2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7107" grpId="0" animBg="1" autoUpdateAnimBg="0"/>
      <p:bldP spid="1327108" grpId="0" autoUpdateAnimBg="0"/>
      <p:bldP spid="1327110" grpId="0" autoUpdateAnimBg="0"/>
      <p:bldP spid="1327111" grpId="0" animBg="1"/>
      <p:bldP spid="1327112" grpId="0" animBg="1"/>
      <p:bldP spid="1327113" grpId="0" autoUpdateAnimBg="0"/>
      <p:bldP spid="1327114" grpId="0" autoUpdateAnimBg="0"/>
      <p:bldP spid="1327115" grpId="0" autoUpdateAnimBg="0"/>
      <p:bldP spid="1327118" grpId="0"/>
      <p:bldP spid="1327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ChangeArrowheads="1"/>
          </p:cNvSpPr>
          <p:nvPr/>
        </p:nvSpPr>
        <p:spPr bwMode="auto">
          <a:xfrm>
            <a:off x="4960938" y="3470275"/>
            <a:ext cx="3911600" cy="31115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8131" name="Rectangle 3"/>
          <p:cNvSpPr>
            <a:spLocks noChangeArrowheads="1"/>
          </p:cNvSpPr>
          <p:nvPr/>
        </p:nvSpPr>
        <p:spPr bwMode="auto">
          <a:xfrm>
            <a:off x="350838" y="3497263"/>
            <a:ext cx="3911600" cy="3074987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8132" name="Rectangle 4"/>
          <p:cNvSpPr>
            <a:spLocks noChangeArrowheads="1"/>
          </p:cNvSpPr>
          <p:nvPr/>
        </p:nvSpPr>
        <p:spPr bwMode="auto">
          <a:xfrm>
            <a:off x="4940300" y="266700"/>
            <a:ext cx="3911600" cy="2879725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28133" name="Rectangle 5"/>
          <p:cNvSpPr>
            <a:spLocks noChangeArrowheads="1"/>
          </p:cNvSpPr>
          <p:nvPr/>
        </p:nvSpPr>
        <p:spPr bwMode="auto">
          <a:xfrm>
            <a:off x="347663" y="236538"/>
            <a:ext cx="3911600" cy="2879725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328134" name="Group 6"/>
          <p:cNvGrpSpPr/>
          <p:nvPr/>
        </p:nvGrpSpPr>
        <p:grpSpPr bwMode="auto">
          <a:xfrm>
            <a:off x="5111750" y="3343275"/>
            <a:ext cx="2327275" cy="2495550"/>
            <a:chOff x="3724" y="2090"/>
            <a:chExt cx="1589" cy="1572"/>
          </a:xfrm>
        </p:grpSpPr>
        <p:sp>
          <p:nvSpPr>
            <p:cNvPr id="137314" name="Arc 7"/>
            <p:cNvSpPr/>
            <p:nvPr/>
          </p:nvSpPr>
          <p:spPr bwMode="auto">
            <a:xfrm flipH="1" flipV="1">
              <a:off x="4844" y="3070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15" name="Oval 8"/>
            <p:cNvSpPr>
              <a:spLocks noChangeArrowheads="1"/>
            </p:cNvSpPr>
            <p:nvPr/>
          </p:nvSpPr>
          <p:spPr bwMode="auto">
            <a:xfrm>
              <a:off x="3745" y="2679"/>
              <a:ext cx="1395" cy="442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7316" name="Freeform 9"/>
            <p:cNvSpPr/>
            <p:nvPr/>
          </p:nvSpPr>
          <p:spPr bwMode="auto">
            <a:xfrm>
              <a:off x="4358" y="2942"/>
              <a:ext cx="238" cy="38"/>
            </a:xfrm>
            <a:custGeom>
              <a:avLst/>
              <a:gdLst>
                <a:gd name="T0" fmla="*/ 0 w 238"/>
                <a:gd name="T1" fmla="*/ 3 h 38"/>
                <a:gd name="T2" fmla="*/ 39 w 238"/>
                <a:gd name="T3" fmla="*/ 21 h 38"/>
                <a:gd name="T4" fmla="*/ 39 w 238"/>
                <a:gd name="T5" fmla="*/ 21 h 38"/>
                <a:gd name="T6" fmla="*/ 64 w 238"/>
                <a:gd name="T7" fmla="*/ 29 h 38"/>
                <a:gd name="T8" fmla="*/ 64 w 238"/>
                <a:gd name="T9" fmla="*/ 29 h 38"/>
                <a:gd name="T10" fmla="*/ 144 w 238"/>
                <a:gd name="T11" fmla="*/ 33 h 38"/>
                <a:gd name="T12" fmla="*/ 238 w 238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38">
                  <a:moveTo>
                    <a:pt x="0" y="3"/>
                  </a:moveTo>
                  <a:cubicBezTo>
                    <a:pt x="6" y="6"/>
                    <a:pt x="33" y="18"/>
                    <a:pt x="39" y="21"/>
                  </a:cubicBezTo>
                  <a:cubicBezTo>
                    <a:pt x="45" y="24"/>
                    <a:pt x="35" y="20"/>
                    <a:pt x="39" y="21"/>
                  </a:cubicBezTo>
                  <a:cubicBezTo>
                    <a:pt x="43" y="22"/>
                    <a:pt x="60" y="28"/>
                    <a:pt x="64" y="29"/>
                  </a:cubicBezTo>
                  <a:cubicBezTo>
                    <a:pt x="68" y="30"/>
                    <a:pt x="51" y="28"/>
                    <a:pt x="64" y="29"/>
                  </a:cubicBezTo>
                  <a:cubicBezTo>
                    <a:pt x="77" y="30"/>
                    <a:pt x="115" y="38"/>
                    <a:pt x="144" y="33"/>
                  </a:cubicBezTo>
                  <a:cubicBezTo>
                    <a:pt x="173" y="28"/>
                    <a:pt x="219" y="7"/>
                    <a:pt x="238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17" name="Line 10"/>
            <p:cNvSpPr>
              <a:spLocks noChangeShapeType="1"/>
            </p:cNvSpPr>
            <p:nvPr/>
          </p:nvSpPr>
          <p:spPr bwMode="auto">
            <a:xfrm flipV="1">
              <a:off x="4471" y="2320"/>
              <a:ext cx="0" cy="5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318" name="Object 11"/>
            <p:cNvGraphicFramePr>
              <a:graphicFrameLocks noChangeAspect="1"/>
            </p:cNvGraphicFramePr>
            <p:nvPr/>
          </p:nvGraphicFramePr>
          <p:xfrm>
            <a:off x="4400" y="2090"/>
            <a:ext cx="17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4" name="公式" r:id="rId1" imgW="266700" imgH="342900" progId="Equation.3">
                    <p:embed/>
                  </p:oleObj>
                </mc:Choice>
                <mc:Fallback>
                  <p:oleObj name="公式" r:id="rId1" imgW="266700" imgH="342900" progId="Equation.3">
                    <p:embed/>
                    <p:pic>
                      <p:nvPicPr>
                        <p:cNvPr id="0" name="图片 16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2090"/>
                          <a:ext cx="17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319" name="Object 12"/>
            <p:cNvGraphicFramePr>
              <a:graphicFrameLocks noChangeAspect="1"/>
            </p:cNvGraphicFramePr>
            <p:nvPr/>
          </p:nvGraphicFramePr>
          <p:xfrm>
            <a:off x="4986" y="2457"/>
            <a:ext cx="19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5" name="公式" r:id="rId3" imgW="330200" imgH="393700" progId="Equation.3">
                    <p:embed/>
                  </p:oleObj>
                </mc:Choice>
                <mc:Fallback>
                  <p:oleObj name="公式" r:id="rId3" imgW="330200" imgH="393700" progId="Equation.3">
                    <p:embed/>
                    <p:pic>
                      <p:nvPicPr>
                        <p:cNvPr id="0" name="图片 16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6" y="2457"/>
                          <a:ext cx="19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320" name="Arc 13"/>
            <p:cNvSpPr/>
            <p:nvPr/>
          </p:nvSpPr>
          <p:spPr bwMode="auto">
            <a:xfrm flipV="1">
              <a:off x="3724" y="3086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1" name="Arc 14"/>
            <p:cNvSpPr/>
            <p:nvPr/>
          </p:nvSpPr>
          <p:spPr bwMode="auto">
            <a:xfrm flipH="1" flipV="1">
              <a:off x="4661" y="3102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2" name="Arc 15"/>
            <p:cNvSpPr/>
            <p:nvPr/>
          </p:nvSpPr>
          <p:spPr bwMode="auto">
            <a:xfrm flipV="1">
              <a:off x="4052" y="3102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3" name="Arc 16"/>
            <p:cNvSpPr/>
            <p:nvPr/>
          </p:nvSpPr>
          <p:spPr bwMode="auto">
            <a:xfrm rot="366777" flipH="1" flipV="1">
              <a:off x="4833" y="2583"/>
              <a:ext cx="214" cy="306"/>
            </a:xfrm>
            <a:custGeom>
              <a:avLst/>
              <a:gdLst>
                <a:gd name="T0" fmla="*/ 2 w 21600"/>
                <a:gd name="T1" fmla="*/ 0 h 10248"/>
                <a:gd name="T2" fmla="*/ 2 w 21600"/>
                <a:gd name="T3" fmla="*/ 9 h 10248"/>
                <a:gd name="T4" fmla="*/ 0 w 21600"/>
                <a:gd name="T5" fmla="*/ 7 h 10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0248" fill="none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cubicBezTo>
                    <a:pt x="21600" y="8881"/>
                    <a:pt x="21567" y="9565"/>
                    <a:pt x="21502" y="10248"/>
                  </a:cubicBezTo>
                </a:path>
                <a:path w="21600" h="10248" stroke="0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cubicBezTo>
                    <a:pt x="21600" y="8881"/>
                    <a:pt x="21567" y="9565"/>
                    <a:pt x="21502" y="1024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4" name="Arc 17"/>
            <p:cNvSpPr/>
            <p:nvPr/>
          </p:nvSpPr>
          <p:spPr bwMode="auto">
            <a:xfrm rot="21356721" flipV="1">
              <a:off x="3893" y="2548"/>
              <a:ext cx="214" cy="326"/>
            </a:xfrm>
            <a:custGeom>
              <a:avLst/>
              <a:gdLst>
                <a:gd name="T0" fmla="*/ 2 w 21599"/>
                <a:gd name="T1" fmla="*/ 0 h 8196"/>
                <a:gd name="T2" fmla="*/ 2 w 21599"/>
                <a:gd name="T3" fmla="*/ 13 h 8196"/>
                <a:gd name="T4" fmla="*/ 0 w 21599"/>
                <a:gd name="T5" fmla="*/ 13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8196" fill="none" extrusionOk="0">
                  <a:moveTo>
                    <a:pt x="19984" y="0"/>
                  </a:moveTo>
                  <a:cubicBezTo>
                    <a:pt x="21019" y="2524"/>
                    <a:pt x="21567" y="5221"/>
                    <a:pt x="21598" y="7949"/>
                  </a:cubicBezTo>
                </a:path>
                <a:path w="21599" h="8196" stroke="0" extrusionOk="0">
                  <a:moveTo>
                    <a:pt x="19984" y="0"/>
                  </a:moveTo>
                  <a:cubicBezTo>
                    <a:pt x="21019" y="2524"/>
                    <a:pt x="21567" y="5221"/>
                    <a:pt x="21598" y="7949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5" name="Arc 18"/>
            <p:cNvSpPr/>
            <p:nvPr/>
          </p:nvSpPr>
          <p:spPr bwMode="auto">
            <a:xfrm rot="579836" flipH="1" flipV="1">
              <a:off x="4683" y="2480"/>
              <a:ext cx="198" cy="328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11 h 8196"/>
                <a:gd name="T4" fmla="*/ 0 w 21575"/>
                <a:gd name="T5" fmla="*/ 13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26" name="Arc 19"/>
            <p:cNvSpPr/>
            <p:nvPr/>
          </p:nvSpPr>
          <p:spPr bwMode="auto">
            <a:xfrm rot="21113441" flipV="1">
              <a:off x="4056" y="2470"/>
              <a:ext cx="198" cy="335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12 h 8196"/>
                <a:gd name="T4" fmla="*/ 0 w 21575"/>
                <a:gd name="T5" fmla="*/ 14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327" name="Object 20"/>
            <p:cNvGraphicFramePr>
              <a:graphicFrameLocks noChangeAspect="1"/>
            </p:cNvGraphicFramePr>
            <p:nvPr/>
          </p:nvGraphicFramePr>
          <p:xfrm>
            <a:off x="5137" y="2860"/>
            <a:ext cx="17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6" name="公式" r:id="rId5" imgW="292100" imgH="330200" progId="Equation.3">
                    <p:embed/>
                  </p:oleObj>
                </mc:Choice>
                <mc:Fallback>
                  <p:oleObj name="公式" r:id="rId5" imgW="292100" imgH="330200" progId="Equation.3">
                    <p:embed/>
                    <p:pic>
                      <p:nvPicPr>
                        <p:cNvPr id="0" name="图片 16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" y="2860"/>
                          <a:ext cx="176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8149" name="Group 21"/>
          <p:cNvGrpSpPr/>
          <p:nvPr/>
        </p:nvGrpSpPr>
        <p:grpSpPr bwMode="auto">
          <a:xfrm>
            <a:off x="617538" y="3354388"/>
            <a:ext cx="2328862" cy="2495550"/>
            <a:chOff x="313" y="2090"/>
            <a:chExt cx="1589" cy="1572"/>
          </a:xfrm>
        </p:grpSpPr>
        <p:sp>
          <p:nvSpPr>
            <p:cNvPr id="137300" name="Arc 22"/>
            <p:cNvSpPr/>
            <p:nvPr/>
          </p:nvSpPr>
          <p:spPr bwMode="auto">
            <a:xfrm flipH="1" flipV="1">
              <a:off x="1433" y="3070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01" name="Oval 23"/>
            <p:cNvSpPr>
              <a:spLocks noChangeArrowheads="1"/>
            </p:cNvSpPr>
            <p:nvPr/>
          </p:nvSpPr>
          <p:spPr bwMode="auto">
            <a:xfrm>
              <a:off x="334" y="2679"/>
              <a:ext cx="1395" cy="442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7302" name="Freeform 24"/>
            <p:cNvSpPr/>
            <p:nvPr/>
          </p:nvSpPr>
          <p:spPr bwMode="auto">
            <a:xfrm>
              <a:off x="947" y="2942"/>
              <a:ext cx="238" cy="38"/>
            </a:xfrm>
            <a:custGeom>
              <a:avLst/>
              <a:gdLst>
                <a:gd name="T0" fmla="*/ 0 w 238"/>
                <a:gd name="T1" fmla="*/ 3 h 38"/>
                <a:gd name="T2" fmla="*/ 39 w 238"/>
                <a:gd name="T3" fmla="*/ 21 h 38"/>
                <a:gd name="T4" fmla="*/ 39 w 238"/>
                <a:gd name="T5" fmla="*/ 21 h 38"/>
                <a:gd name="T6" fmla="*/ 64 w 238"/>
                <a:gd name="T7" fmla="*/ 29 h 38"/>
                <a:gd name="T8" fmla="*/ 64 w 238"/>
                <a:gd name="T9" fmla="*/ 29 h 38"/>
                <a:gd name="T10" fmla="*/ 144 w 238"/>
                <a:gd name="T11" fmla="*/ 33 h 38"/>
                <a:gd name="T12" fmla="*/ 238 w 238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38">
                  <a:moveTo>
                    <a:pt x="0" y="3"/>
                  </a:moveTo>
                  <a:cubicBezTo>
                    <a:pt x="6" y="6"/>
                    <a:pt x="33" y="18"/>
                    <a:pt x="39" y="21"/>
                  </a:cubicBezTo>
                  <a:cubicBezTo>
                    <a:pt x="45" y="24"/>
                    <a:pt x="35" y="20"/>
                    <a:pt x="39" y="21"/>
                  </a:cubicBezTo>
                  <a:cubicBezTo>
                    <a:pt x="43" y="22"/>
                    <a:pt x="60" y="28"/>
                    <a:pt x="64" y="29"/>
                  </a:cubicBezTo>
                  <a:cubicBezTo>
                    <a:pt x="68" y="30"/>
                    <a:pt x="51" y="28"/>
                    <a:pt x="64" y="29"/>
                  </a:cubicBezTo>
                  <a:cubicBezTo>
                    <a:pt x="77" y="30"/>
                    <a:pt x="115" y="38"/>
                    <a:pt x="144" y="33"/>
                  </a:cubicBezTo>
                  <a:cubicBezTo>
                    <a:pt x="173" y="28"/>
                    <a:pt x="219" y="7"/>
                    <a:pt x="238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03" name="Line 25"/>
            <p:cNvSpPr>
              <a:spLocks noChangeShapeType="1"/>
            </p:cNvSpPr>
            <p:nvPr/>
          </p:nvSpPr>
          <p:spPr bwMode="auto">
            <a:xfrm flipV="1">
              <a:off x="1060" y="2320"/>
              <a:ext cx="0" cy="5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304" name="Object 26"/>
            <p:cNvGraphicFramePr>
              <a:graphicFrameLocks noChangeAspect="1"/>
            </p:cNvGraphicFramePr>
            <p:nvPr/>
          </p:nvGraphicFramePr>
          <p:xfrm>
            <a:off x="989" y="2090"/>
            <a:ext cx="17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7" name="公式" r:id="rId7" imgW="266700" imgH="342900" progId="Equation.3">
                    <p:embed/>
                  </p:oleObj>
                </mc:Choice>
                <mc:Fallback>
                  <p:oleObj name="公式" r:id="rId7" imgW="266700" imgH="342900" progId="Equation.3">
                    <p:embed/>
                    <p:pic>
                      <p:nvPicPr>
                        <p:cNvPr id="0" name="图片 166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2090"/>
                          <a:ext cx="17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305" name="Object 27"/>
            <p:cNvGraphicFramePr>
              <a:graphicFrameLocks noChangeAspect="1"/>
            </p:cNvGraphicFramePr>
            <p:nvPr/>
          </p:nvGraphicFramePr>
          <p:xfrm>
            <a:off x="1575" y="2457"/>
            <a:ext cx="19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8" name="公式" r:id="rId9" imgW="330200" imgH="393700" progId="Equation.3">
                    <p:embed/>
                  </p:oleObj>
                </mc:Choice>
                <mc:Fallback>
                  <p:oleObj name="公式" r:id="rId9" imgW="330200" imgH="393700" progId="Equation.3">
                    <p:embed/>
                    <p:pic>
                      <p:nvPicPr>
                        <p:cNvPr id="0" name="图片 166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2457"/>
                          <a:ext cx="19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306" name="Arc 28"/>
            <p:cNvSpPr/>
            <p:nvPr/>
          </p:nvSpPr>
          <p:spPr bwMode="auto">
            <a:xfrm flipV="1">
              <a:off x="313" y="3086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07" name="Arc 29"/>
            <p:cNvSpPr/>
            <p:nvPr/>
          </p:nvSpPr>
          <p:spPr bwMode="auto">
            <a:xfrm flipH="1" flipV="1">
              <a:off x="1250" y="3102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08" name="Arc 30"/>
            <p:cNvSpPr/>
            <p:nvPr/>
          </p:nvSpPr>
          <p:spPr bwMode="auto">
            <a:xfrm flipV="1">
              <a:off x="641" y="3102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09" name="Arc 31"/>
            <p:cNvSpPr/>
            <p:nvPr/>
          </p:nvSpPr>
          <p:spPr bwMode="auto">
            <a:xfrm rot="366777" flipH="1" flipV="1">
              <a:off x="1422" y="2583"/>
              <a:ext cx="214" cy="306"/>
            </a:xfrm>
            <a:custGeom>
              <a:avLst/>
              <a:gdLst>
                <a:gd name="T0" fmla="*/ 2 w 21600"/>
                <a:gd name="T1" fmla="*/ 0 h 10248"/>
                <a:gd name="T2" fmla="*/ 2 w 21600"/>
                <a:gd name="T3" fmla="*/ 9 h 10248"/>
                <a:gd name="T4" fmla="*/ 0 w 21600"/>
                <a:gd name="T5" fmla="*/ 7 h 102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0248" fill="none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cubicBezTo>
                    <a:pt x="21600" y="8881"/>
                    <a:pt x="21567" y="9565"/>
                    <a:pt x="21502" y="10248"/>
                  </a:cubicBezTo>
                </a:path>
                <a:path w="21600" h="10248" stroke="0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cubicBezTo>
                    <a:pt x="21600" y="8881"/>
                    <a:pt x="21567" y="9565"/>
                    <a:pt x="21502" y="1024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10" name="Arc 32"/>
            <p:cNvSpPr/>
            <p:nvPr/>
          </p:nvSpPr>
          <p:spPr bwMode="auto">
            <a:xfrm rot="21356721" flipV="1">
              <a:off x="482" y="2548"/>
              <a:ext cx="214" cy="326"/>
            </a:xfrm>
            <a:custGeom>
              <a:avLst/>
              <a:gdLst>
                <a:gd name="T0" fmla="*/ 2 w 21599"/>
                <a:gd name="T1" fmla="*/ 0 h 8196"/>
                <a:gd name="T2" fmla="*/ 2 w 21599"/>
                <a:gd name="T3" fmla="*/ 13 h 8196"/>
                <a:gd name="T4" fmla="*/ 0 w 21599"/>
                <a:gd name="T5" fmla="*/ 13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8196" fill="none" extrusionOk="0">
                  <a:moveTo>
                    <a:pt x="19984" y="0"/>
                  </a:moveTo>
                  <a:cubicBezTo>
                    <a:pt x="21019" y="2524"/>
                    <a:pt x="21567" y="5221"/>
                    <a:pt x="21598" y="7949"/>
                  </a:cubicBezTo>
                </a:path>
                <a:path w="21599" h="8196" stroke="0" extrusionOk="0">
                  <a:moveTo>
                    <a:pt x="19984" y="0"/>
                  </a:moveTo>
                  <a:cubicBezTo>
                    <a:pt x="21019" y="2524"/>
                    <a:pt x="21567" y="5221"/>
                    <a:pt x="21598" y="7949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11" name="Arc 33"/>
            <p:cNvSpPr/>
            <p:nvPr/>
          </p:nvSpPr>
          <p:spPr bwMode="auto">
            <a:xfrm rot="579836" flipH="1" flipV="1">
              <a:off x="1272" y="2480"/>
              <a:ext cx="198" cy="328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11 h 8196"/>
                <a:gd name="T4" fmla="*/ 0 w 21575"/>
                <a:gd name="T5" fmla="*/ 13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312" name="Arc 34"/>
            <p:cNvSpPr/>
            <p:nvPr/>
          </p:nvSpPr>
          <p:spPr bwMode="auto">
            <a:xfrm rot="21113441" flipV="1">
              <a:off x="645" y="2470"/>
              <a:ext cx="198" cy="335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12 h 8196"/>
                <a:gd name="T4" fmla="*/ 0 w 21575"/>
                <a:gd name="T5" fmla="*/ 14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313" name="Object 35"/>
            <p:cNvGraphicFramePr>
              <a:graphicFrameLocks noChangeAspect="1"/>
            </p:cNvGraphicFramePr>
            <p:nvPr/>
          </p:nvGraphicFramePr>
          <p:xfrm>
            <a:off x="1726" y="2860"/>
            <a:ext cx="17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9" name="公式" r:id="rId11" imgW="292100" imgH="330200" progId="Equation.3">
                    <p:embed/>
                  </p:oleObj>
                </mc:Choice>
                <mc:Fallback>
                  <p:oleObj name="公式" r:id="rId11" imgW="292100" imgH="330200" progId="Equation.3">
                    <p:embed/>
                    <p:pic>
                      <p:nvPicPr>
                        <p:cNvPr id="0" name="图片 166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2860"/>
                          <a:ext cx="176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8164" name="Group 36"/>
          <p:cNvGrpSpPr/>
          <p:nvPr/>
        </p:nvGrpSpPr>
        <p:grpSpPr bwMode="auto">
          <a:xfrm>
            <a:off x="5203825" y="217488"/>
            <a:ext cx="2328863" cy="1982787"/>
            <a:chOff x="3694" y="137"/>
            <a:chExt cx="1589" cy="1249"/>
          </a:xfrm>
        </p:grpSpPr>
        <p:sp>
          <p:nvSpPr>
            <p:cNvPr id="137284" name="Freeform 37"/>
            <p:cNvSpPr/>
            <p:nvPr/>
          </p:nvSpPr>
          <p:spPr bwMode="auto">
            <a:xfrm>
              <a:off x="4328" y="989"/>
              <a:ext cx="238" cy="38"/>
            </a:xfrm>
            <a:custGeom>
              <a:avLst/>
              <a:gdLst>
                <a:gd name="T0" fmla="*/ 0 w 238"/>
                <a:gd name="T1" fmla="*/ 3 h 38"/>
                <a:gd name="T2" fmla="*/ 39 w 238"/>
                <a:gd name="T3" fmla="*/ 21 h 38"/>
                <a:gd name="T4" fmla="*/ 39 w 238"/>
                <a:gd name="T5" fmla="*/ 21 h 38"/>
                <a:gd name="T6" fmla="*/ 64 w 238"/>
                <a:gd name="T7" fmla="*/ 29 h 38"/>
                <a:gd name="T8" fmla="*/ 64 w 238"/>
                <a:gd name="T9" fmla="*/ 29 h 38"/>
                <a:gd name="T10" fmla="*/ 144 w 238"/>
                <a:gd name="T11" fmla="*/ 33 h 38"/>
                <a:gd name="T12" fmla="*/ 238 w 238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38">
                  <a:moveTo>
                    <a:pt x="0" y="3"/>
                  </a:moveTo>
                  <a:cubicBezTo>
                    <a:pt x="6" y="6"/>
                    <a:pt x="33" y="18"/>
                    <a:pt x="39" y="21"/>
                  </a:cubicBezTo>
                  <a:cubicBezTo>
                    <a:pt x="45" y="24"/>
                    <a:pt x="35" y="20"/>
                    <a:pt x="39" y="21"/>
                  </a:cubicBezTo>
                  <a:cubicBezTo>
                    <a:pt x="43" y="22"/>
                    <a:pt x="60" y="28"/>
                    <a:pt x="64" y="29"/>
                  </a:cubicBezTo>
                  <a:cubicBezTo>
                    <a:pt x="68" y="30"/>
                    <a:pt x="51" y="28"/>
                    <a:pt x="64" y="29"/>
                  </a:cubicBezTo>
                  <a:cubicBezTo>
                    <a:pt x="77" y="30"/>
                    <a:pt x="115" y="38"/>
                    <a:pt x="144" y="33"/>
                  </a:cubicBezTo>
                  <a:cubicBezTo>
                    <a:pt x="173" y="28"/>
                    <a:pt x="219" y="7"/>
                    <a:pt x="238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7285" name="Group 38"/>
            <p:cNvGrpSpPr/>
            <p:nvPr/>
          </p:nvGrpSpPr>
          <p:grpSpPr bwMode="auto">
            <a:xfrm>
              <a:off x="3694" y="137"/>
              <a:ext cx="1589" cy="1249"/>
              <a:chOff x="3694" y="137"/>
              <a:chExt cx="1589" cy="1249"/>
            </a:xfrm>
          </p:grpSpPr>
          <p:sp>
            <p:nvSpPr>
              <p:cNvPr id="137286" name="Line 39"/>
              <p:cNvSpPr>
                <a:spLocks noChangeShapeType="1"/>
              </p:cNvSpPr>
              <p:nvPr/>
            </p:nvSpPr>
            <p:spPr bwMode="auto">
              <a:xfrm flipV="1">
                <a:off x="4441" y="367"/>
                <a:ext cx="0" cy="58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7287" name="Group 40"/>
              <p:cNvGrpSpPr/>
              <p:nvPr/>
            </p:nvGrpSpPr>
            <p:grpSpPr bwMode="auto">
              <a:xfrm>
                <a:off x="3694" y="137"/>
                <a:ext cx="1589" cy="1249"/>
                <a:chOff x="3694" y="137"/>
                <a:chExt cx="1589" cy="1249"/>
              </a:xfrm>
            </p:grpSpPr>
            <p:sp>
              <p:nvSpPr>
                <p:cNvPr id="137288" name="Arc 41"/>
                <p:cNvSpPr/>
                <p:nvPr/>
              </p:nvSpPr>
              <p:spPr bwMode="auto">
                <a:xfrm flipH="1">
                  <a:off x="4814" y="645"/>
                  <a:ext cx="364" cy="368"/>
                </a:xfrm>
                <a:custGeom>
                  <a:avLst/>
                  <a:gdLst>
                    <a:gd name="T0" fmla="*/ 0 w 21600"/>
                    <a:gd name="T1" fmla="*/ 0 h 21600"/>
                    <a:gd name="T2" fmla="*/ 6 w 21600"/>
                    <a:gd name="T3" fmla="*/ 6 h 21600"/>
                    <a:gd name="T4" fmla="*/ 0 w 21600"/>
                    <a:gd name="T5" fmla="*/ 6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89" name="Oval 42"/>
                <p:cNvSpPr>
                  <a:spLocks noChangeArrowheads="1"/>
                </p:cNvSpPr>
                <p:nvPr/>
              </p:nvSpPr>
              <p:spPr bwMode="auto">
                <a:xfrm>
                  <a:off x="3715" y="726"/>
                  <a:ext cx="1395" cy="442"/>
                </a:xfrm>
                <a:prstGeom prst="ellipse">
                  <a:avLst/>
                </a:prstGeom>
                <a:noFill/>
                <a:ln w="28575">
                  <a:solidFill>
                    <a:srgbClr val="0066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37290" name="Object 43"/>
                <p:cNvGraphicFramePr>
                  <a:graphicFrameLocks noChangeAspect="1"/>
                </p:cNvGraphicFramePr>
                <p:nvPr/>
              </p:nvGraphicFramePr>
              <p:xfrm>
                <a:off x="4370" y="137"/>
                <a:ext cx="172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670" name="公式" r:id="rId13" imgW="266700" imgH="342900" progId="Equation.3">
                        <p:embed/>
                      </p:oleObj>
                    </mc:Choice>
                    <mc:Fallback>
                      <p:oleObj name="公式" r:id="rId13" imgW="266700" imgH="342900" progId="Equation.3">
                        <p:embed/>
                        <p:pic>
                          <p:nvPicPr>
                            <p:cNvPr id="0" name="图片 166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70" y="137"/>
                              <a:ext cx="172" cy="2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7291" name="Object 44"/>
                <p:cNvGraphicFramePr>
                  <a:graphicFrameLocks noChangeAspect="1"/>
                </p:cNvGraphicFramePr>
                <p:nvPr/>
              </p:nvGraphicFramePr>
              <p:xfrm>
                <a:off x="4965" y="395"/>
                <a:ext cx="194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671" name="公式" r:id="rId15" imgW="330200" imgH="393700" progId="Equation.3">
                        <p:embed/>
                      </p:oleObj>
                    </mc:Choice>
                    <mc:Fallback>
                      <p:oleObj name="公式" r:id="rId15" imgW="330200" imgH="393700" progId="Equation.3">
                        <p:embed/>
                        <p:pic>
                          <p:nvPicPr>
                            <p:cNvPr id="0" name="图片 1667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65" y="395"/>
                              <a:ext cx="194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7292" name="Arc 45"/>
                <p:cNvSpPr/>
                <p:nvPr/>
              </p:nvSpPr>
              <p:spPr bwMode="auto">
                <a:xfrm>
                  <a:off x="3694" y="645"/>
                  <a:ext cx="364" cy="368"/>
                </a:xfrm>
                <a:custGeom>
                  <a:avLst/>
                  <a:gdLst>
                    <a:gd name="T0" fmla="*/ 0 w 21600"/>
                    <a:gd name="T1" fmla="*/ 0 h 21600"/>
                    <a:gd name="T2" fmla="*/ 6 w 21600"/>
                    <a:gd name="T3" fmla="*/ 6 h 21600"/>
                    <a:gd name="T4" fmla="*/ 0 w 21600"/>
                    <a:gd name="T5" fmla="*/ 6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3" name="Arc 46"/>
                <p:cNvSpPr/>
                <p:nvPr/>
              </p:nvSpPr>
              <p:spPr bwMode="auto">
                <a:xfrm flipH="1">
                  <a:off x="4631" y="437"/>
                  <a:ext cx="214" cy="560"/>
                </a:xfrm>
                <a:custGeom>
                  <a:avLst/>
                  <a:gdLst>
                    <a:gd name="T0" fmla="*/ 1 w 21600"/>
                    <a:gd name="T1" fmla="*/ 0 h 20319"/>
                    <a:gd name="T2" fmla="*/ 2 w 21600"/>
                    <a:gd name="T3" fmla="*/ 15 h 20319"/>
                    <a:gd name="T4" fmla="*/ 0 w 21600"/>
                    <a:gd name="T5" fmla="*/ 15 h 203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0319" fill="none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</a:path>
                    <a:path w="21600" h="20319" stroke="0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  <a:lnTo>
                        <a:pt x="0" y="20319"/>
                      </a:lnTo>
                      <a:lnTo>
                        <a:pt x="7327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4" name="Arc 47"/>
                <p:cNvSpPr/>
                <p:nvPr/>
              </p:nvSpPr>
              <p:spPr bwMode="auto">
                <a:xfrm>
                  <a:off x="4022" y="429"/>
                  <a:ext cx="214" cy="560"/>
                </a:xfrm>
                <a:custGeom>
                  <a:avLst/>
                  <a:gdLst>
                    <a:gd name="T0" fmla="*/ 1 w 21600"/>
                    <a:gd name="T1" fmla="*/ 0 h 20319"/>
                    <a:gd name="T2" fmla="*/ 2 w 21600"/>
                    <a:gd name="T3" fmla="*/ 15 h 20319"/>
                    <a:gd name="T4" fmla="*/ 0 w 21600"/>
                    <a:gd name="T5" fmla="*/ 15 h 203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0319" fill="none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</a:path>
                    <a:path w="21600" h="20319" stroke="0" extrusionOk="0">
                      <a:moveTo>
                        <a:pt x="7327" y="-1"/>
                      </a:moveTo>
                      <a:cubicBezTo>
                        <a:pt x="15891" y="3088"/>
                        <a:pt x="21600" y="11214"/>
                        <a:pt x="21600" y="20319"/>
                      </a:cubicBezTo>
                      <a:lnTo>
                        <a:pt x="0" y="20319"/>
                      </a:lnTo>
                      <a:lnTo>
                        <a:pt x="7327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5" name="Arc 48"/>
                <p:cNvSpPr/>
                <p:nvPr/>
              </p:nvSpPr>
              <p:spPr bwMode="auto">
                <a:xfrm rot="21478360" flipH="1">
                  <a:off x="4790" y="1128"/>
                  <a:ext cx="214" cy="226"/>
                </a:xfrm>
                <a:custGeom>
                  <a:avLst/>
                  <a:gdLst>
                    <a:gd name="T0" fmla="*/ 2 w 21600"/>
                    <a:gd name="T1" fmla="*/ 0 h 8196"/>
                    <a:gd name="T2" fmla="*/ 2 w 21600"/>
                    <a:gd name="T3" fmla="*/ 6 h 8196"/>
                    <a:gd name="T4" fmla="*/ 0 w 21600"/>
                    <a:gd name="T5" fmla="*/ 6 h 81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8196" fill="none" extrusionOk="0">
                      <a:moveTo>
                        <a:pt x="19984" y="0"/>
                      </a:moveTo>
                      <a:cubicBezTo>
                        <a:pt x="21051" y="2600"/>
                        <a:pt x="21600" y="5384"/>
                        <a:pt x="21600" y="8196"/>
                      </a:cubicBezTo>
                    </a:path>
                    <a:path w="21600" h="8196" stroke="0" extrusionOk="0">
                      <a:moveTo>
                        <a:pt x="19984" y="0"/>
                      </a:moveTo>
                      <a:cubicBezTo>
                        <a:pt x="21051" y="2600"/>
                        <a:pt x="21600" y="5384"/>
                        <a:pt x="21600" y="8196"/>
                      </a:cubicBezTo>
                      <a:lnTo>
                        <a:pt x="0" y="8196"/>
                      </a:lnTo>
                      <a:lnTo>
                        <a:pt x="19984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6" name="Arc 49"/>
                <p:cNvSpPr/>
                <p:nvPr/>
              </p:nvSpPr>
              <p:spPr bwMode="auto">
                <a:xfrm rot="121640">
                  <a:off x="3873" y="1137"/>
                  <a:ext cx="214" cy="226"/>
                </a:xfrm>
                <a:custGeom>
                  <a:avLst/>
                  <a:gdLst>
                    <a:gd name="T0" fmla="*/ 2 w 21600"/>
                    <a:gd name="T1" fmla="*/ 0 h 8196"/>
                    <a:gd name="T2" fmla="*/ 2 w 21600"/>
                    <a:gd name="T3" fmla="*/ 6 h 8196"/>
                    <a:gd name="T4" fmla="*/ 0 w 21600"/>
                    <a:gd name="T5" fmla="*/ 6 h 81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8196" fill="none" extrusionOk="0">
                      <a:moveTo>
                        <a:pt x="19984" y="0"/>
                      </a:moveTo>
                      <a:cubicBezTo>
                        <a:pt x="21051" y="2600"/>
                        <a:pt x="21600" y="5384"/>
                        <a:pt x="21600" y="8196"/>
                      </a:cubicBezTo>
                    </a:path>
                    <a:path w="21600" h="8196" stroke="0" extrusionOk="0">
                      <a:moveTo>
                        <a:pt x="19984" y="0"/>
                      </a:moveTo>
                      <a:cubicBezTo>
                        <a:pt x="21051" y="2600"/>
                        <a:pt x="21600" y="5384"/>
                        <a:pt x="21600" y="8196"/>
                      </a:cubicBezTo>
                      <a:lnTo>
                        <a:pt x="0" y="8196"/>
                      </a:lnTo>
                      <a:lnTo>
                        <a:pt x="19984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7" name="Arc 50"/>
                <p:cNvSpPr/>
                <p:nvPr/>
              </p:nvSpPr>
              <p:spPr bwMode="auto">
                <a:xfrm rot="21356721" flipH="1">
                  <a:off x="4621" y="1160"/>
                  <a:ext cx="198" cy="226"/>
                </a:xfrm>
                <a:custGeom>
                  <a:avLst/>
                  <a:gdLst>
                    <a:gd name="T0" fmla="*/ 2 w 21575"/>
                    <a:gd name="T1" fmla="*/ 0 h 8196"/>
                    <a:gd name="T2" fmla="*/ 2 w 21575"/>
                    <a:gd name="T3" fmla="*/ 5 h 8196"/>
                    <a:gd name="T4" fmla="*/ 0 w 21575"/>
                    <a:gd name="T5" fmla="*/ 6 h 81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575" h="8196" fill="none" extrusionOk="0">
                      <a:moveTo>
                        <a:pt x="19984" y="0"/>
                      </a:moveTo>
                      <a:cubicBezTo>
                        <a:pt x="20918" y="2278"/>
                        <a:pt x="21456" y="4699"/>
                        <a:pt x="21575" y="7158"/>
                      </a:cubicBezTo>
                    </a:path>
                    <a:path w="21575" h="8196" stroke="0" extrusionOk="0">
                      <a:moveTo>
                        <a:pt x="19984" y="0"/>
                      </a:moveTo>
                      <a:cubicBezTo>
                        <a:pt x="20918" y="2278"/>
                        <a:pt x="21456" y="4699"/>
                        <a:pt x="21575" y="7158"/>
                      </a:cubicBezTo>
                      <a:lnTo>
                        <a:pt x="0" y="8196"/>
                      </a:lnTo>
                      <a:lnTo>
                        <a:pt x="19984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298" name="Arc 51"/>
                <p:cNvSpPr/>
                <p:nvPr/>
              </p:nvSpPr>
              <p:spPr bwMode="auto">
                <a:xfrm rot="243279">
                  <a:off x="4053" y="1152"/>
                  <a:ext cx="198" cy="226"/>
                </a:xfrm>
                <a:custGeom>
                  <a:avLst/>
                  <a:gdLst>
                    <a:gd name="T0" fmla="*/ 2 w 21575"/>
                    <a:gd name="T1" fmla="*/ 0 h 8196"/>
                    <a:gd name="T2" fmla="*/ 2 w 21575"/>
                    <a:gd name="T3" fmla="*/ 5 h 8196"/>
                    <a:gd name="T4" fmla="*/ 0 w 21575"/>
                    <a:gd name="T5" fmla="*/ 6 h 81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575" h="8196" fill="none" extrusionOk="0">
                      <a:moveTo>
                        <a:pt x="19984" y="0"/>
                      </a:moveTo>
                      <a:cubicBezTo>
                        <a:pt x="20918" y="2278"/>
                        <a:pt x="21456" y="4699"/>
                        <a:pt x="21575" y="7158"/>
                      </a:cubicBezTo>
                    </a:path>
                    <a:path w="21575" h="8196" stroke="0" extrusionOk="0">
                      <a:moveTo>
                        <a:pt x="19984" y="0"/>
                      </a:moveTo>
                      <a:cubicBezTo>
                        <a:pt x="20918" y="2278"/>
                        <a:pt x="21456" y="4699"/>
                        <a:pt x="21575" y="7158"/>
                      </a:cubicBezTo>
                      <a:lnTo>
                        <a:pt x="0" y="8196"/>
                      </a:lnTo>
                      <a:lnTo>
                        <a:pt x="19984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aphicFrame>
              <p:nvGraphicFramePr>
                <p:cNvPr id="137299" name="Object 52"/>
                <p:cNvGraphicFramePr>
                  <a:graphicFrameLocks noChangeAspect="1"/>
                </p:cNvGraphicFramePr>
                <p:nvPr/>
              </p:nvGraphicFramePr>
              <p:xfrm>
                <a:off x="5107" y="907"/>
                <a:ext cx="176" cy="1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672" name="公式" r:id="rId17" imgW="292100" imgH="330200" progId="Equation.3">
                        <p:embed/>
                      </p:oleObj>
                    </mc:Choice>
                    <mc:Fallback>
                      <p:oleObj name="公式" r:id="rId17" imgW="292100" imgH="330200" progId="Equation.3">
                        <p:embed/>
                        <p:pic>
                          <p:nvPicPr>
                            <p:cNvPr id="0" name="图片 166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07" y="907"/>
                              <a:ext cx="176" cy="19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1328181" name="Group 53"/>
          <p:cNvGrpSpPr/>
          <p:nvPr/>
        </p:nvGrpSpPr>
        <p:grpSpPr bwMode="auto">
          <a:xfrm>
            <a:off x="592138" y="257175"/>
            <a:ext cx="2328862" cy="1982788"/>
            <a:chOff x="313" y="162"/>
            <a:chExt cx="1589" cy="1249"/>
          </a:xfrm>
        </p:grpSpPr>
        <p:sp>
          <p:nvSpPr>
            <p:cNvPr id="137270" name="Arc 54"/>
            <p:cNvSpPr/>
            <p:nvPr/>
          </p:nvSpPr>
          <p:spPr bwMode="auto">
            <a:xfrm flipH="1">
              <a:off x="1433" y="670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71" name="Oval 55"/>
            <p:cNvSpPr>
              <a:spLocks noChangeArrowheads="1"/>
            </p:cNvSpPr>
            <p:nvPr/>
          </p:nvSpPr>
          <p:spPr bwMode="auto">
            <a:xfrm>
              <a:off x="334" y="751"/>
              <a:ext cx="1395" cy="442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7272" name="Freeform 56"/>
            <p:cNvSpPr/>
            <p:nvPr/>
          </p:nvSpPr>
          <p:spPr bwMode="auto">
            <a:xfrm>
              <a:off x="947" y="1014"/>
              <a:ext cx="238" cy="38"/>
            </a:xfrm>
            <a:custGeom>
              <a:avLst/>
              <a:gdLst>
                <a:gd name="T0" fmla="*/ 0 w 238"/>
                <a:gd name="T1" fmla="*/ 3 h 38"/>
                <a:gd name="T2" fmla="*/ 39 w 238"/>
                <a:gd name="T3" fmla="*/ 21 h 38"/>
                <a:gd name="T4" fmla="*/ 39 w 238"/>
                <a:gd name="T5" fmla="*/ 21 h 38"/>
                <a:gd name="T6" fmla="*/ 64 w 238"/>
                <a:gd name="T7" fmla="*/ 29 h 38"/>
                <a:gd name="T8" fmla="*/ 64 w 238"/>
                <a:gd name="T9" fmla="*/ 29 h 38"/>
                <a:gd name="T10" fmla="*/ 144 w 238"/>
                <a:gd name="T11" fmla="*/ 33 h 38"/>
                <a:gd name="T12" fmla="*/ 238 w 238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38">
                  <a:moveTo>
                    <a:pt x="0" y="3"/>
                  </a:moveTo>
                  <a:cubicBezTo>
                    <a:pt x="6" y="6"/>
                    <a:pt x="33" y="18"/>
                    <a:pt x="39" y="21"/>
                  </a:cubicBezTo>
                  <a:cubicBezTo>
                    <a:pt x="45" y="24"/>
                    <a:pt x="35" y="20"/>
                    <a:pt x="39" y="21"/>
                  </a:cubicBezTo>
                  <a:cubicBezTo>
                    <a:pt x="43" y="22"/>
                    <a:pt x="60" y="28"/>
                    <a:pt x="64" y="29"/>
                  </a:cubicBezTo>
                  <a:cubicBezTo>
                    <a:pt x="68" y="30"/>
                    <a:pt x="51" y="28"/>
                    <a:pt x="64" y="29"/>
                  </a:cubicBezTo>
                  <a:cubicBezTo>
                    <a:pt x="77" y="30"/>
                    <a:pt x="115" y="38"/>
                    <a:pt x="144" y="33"/>
                  </a:cubicBezTo>
                  <a:cubicBezTo>
                    <a:pt x="173" y="28"/>
                    <a:pt x="219" y="7"/>
                    <a:pt x="238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73" name="Line 57"/>
            <p:cNvSpPr>
              <a:spLocks noChangeShapeType="1"/>
            </p:cNvSpPr>
            <p:nvPr/>
          </p:nvSpPr>
          <p:spPr bwMode="auto">
            <a:xfrm flipV="1">
              <a:off x="1060" y="392"/>
              <a:ext cx="0" cy="5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274" name="Object 58"/>
            <p:cNvGraphicFramePr>
              <a:graphicFrameLocks noChangeAspect="1"/>
            </p:cNvGraphicFramePr>
            <p:nvPr/>
          </p:nvGraphicFramePr>
          <p:xfrm>
            <a:off x="989" y="162"/>
            <a:ext cx="17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3" name="公式" r:id="rId19" imgW="266700" imgH="342900" progId="Equation.3">
                    <p:embed/>
                  </p:oleObj>
                </mc:Choice>
                <mc:Fallback>
                  <p:oleObj name="公式" r:id="rId19" imgW="266700" imgH="342900" progId="Equation.3">
                    <p:embed/>
                    <p:pic>
                      <p:nvPicPr>
                        <p:cNvPr id="0" name="图片 16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162"/>
                          <a:ext cx="17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75" name="Object 59"/>
            <p:cNvGraphicFramePr>
              <a:graphicFrameLocks noChangeAspect="1"/>
            </p:cNvGraphicFramePr>
            <p:nvPr/>
          </p:nvGraphicFramePr>
          <p:xfrm>
            <a:off x="1584" y="420"/>
            <a:ext cx="19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4" name="公式" r:id="rId21" imgW="330200" imgH="393700" progId="Equation.3">
                    <p:embed/>
                  </p:oleObj>
                </mc:Choice>
                <mc:Fallback>
                  <p:oleObj name="公式" r:id="rId21" imgW="330200" imgH="393700" progId="Equation.3">
                    <p:embed/>
                    <p:pic>
                      <p:nvPicPr>
                        <p:cNvPr id="0" name="图片 16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420"/>
                          <a:ext cx="19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76" name="Arc 60"/>
            <p:cNvSpPr/>
            <p:nvPr/>
          </p:nvSpPr>
          <p:spPr bwMode="auto">
            <a:xfrm>
              <a:off x="313" y="670"/>
              <a:ext cx="364" cy="368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77" name="Arc 61"/>
            <p:cNvSpPr/>
            <p:nvPr/>
          </p:nvSpPr>
          <p:spPr bwMode="auto">
            <a:xfrm flipH="1">
              <a:off x="1250" y="462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78" name="Arc 62"/>
            <p:cNvSpPr/>
            <p:nvPr/>
          </p:nvSpPr>
          <p:spPr bwMode="auto">
            <a:xfrm>
              <a:off x="641" y="454"/>
              <a:ext cx="214" cy="560"/>
            </a:xfrm>
            <a:custGeom>
              <a:avLst/>
              <a:gdLst>
                <a:gd name="T0" fmla="*/ 1 w 21600"/>
                <a:gd name="T1" fmla="*/ 0 h 20319"/>
                <a:gd name="T2" fmla="*/ 2 w 21600"/>
                <a:gd name="T3" fmla="*/ 15 h 20319"/>
                <a:gd name="T4" fmla="*/ 0 w 21600"/>
                <a:gd name="T5" fmla="*/ 15 h 203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19" fill="none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</a:path>
                <a:path w="21600" h="20319" stroke="0" extrusionOk="0">
                  <a:moveTo>
                    <a:pt x="7327" y="-1"/>
                  </a:moveTo>
                  <a:cubicBezTo>
                    <a:pt x="15891" y="3088"/>
                    <a:pt x="21600" y="11214"/>
                    <a:pt x="21600" y="20319"/>
                  </a:cubicBezTo>
                  <a:lnTo>
                    <a:pt x="0" y="20319"/>
                  </a:lnTo>
                  <a:lnTo>
                    <a:pt x="7327" y="-1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79" name="Arc 63"/>
            <p:cNvSpPr/>
            <p:nvPr/>
          </p:nvSpPr>
          <p:spPr bwMode="auto">
            <a:xfrm rot="21478360" flipH="1">
              <a:off x="1409" y="1153"/>
              <a:ext cx="214" cy="226"/>
            </a:xfrm>
            <a:custGeom>
              <a:avLst/>
              <a:gdLst>
                <a:gd name="T0" fmla="*/ 2 w 21600"/>
                <a:gd name="T1" fmla="*/ 0 h 8196"/>
                <a:gd name="T2" fmla="*/ 2 w 21600"/>
                <a:gd name="T3" fmla="*/ 6 h 8196"/>
                <a:gd name="T4" fmla="*/ 0 w 21600"/>
                <a:gd name="T5" fmla="*/ 6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8196" fill="none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</a:path>
                <a:path w="21600" h="8196" stroke="0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80" name="Arc 64"/>
            <p:cNvSpPr/>
            <p:nvPr/>
          </p:nvSpPr>
          <p:spPr bwMode="auto">
            <a:xfrm rot="121640">
              <a:off x="492" y="1162"/>
              <a:ext cx="214" cy="226"/>
            </a:xfrm>
            <a:custGeom>
              <a:avLst/>
              <a:gdLst>
                <a:gd name="T0" fmla="*/ 2 w 21600"/>
                <a:gd name="T1" fmla="*/ 0 h 8196"/>
                <a:gd name="T2" fmla="*/ 2 w 21600"/>
                <a:gd name="T3" fmla="*/ 6 h 8196"/>
                <a:gd name="T4" fmla="*/ 0 w 21600"/>
                <a:gd name="T5" fmla="*/ 6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8196" fill="none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</a:path>
                <a:path w="21600" h="8196" stroke="0" extrusionOk="0">
                  <a:moveTo>
                    <a:pt x="19984" y="0"/>
                  </a:moveTo>
                  <a:cubicBezTo>
                    <a:pt x="21051" y="2600"/>
                    <a:pt x="21600" y="5384"/>
                    <a:pt x="21600" y="8196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81" name="Arc 65"/>
            <p:cNvSpPr/>
            <p:nvPr/>
          </p:nvSpPr>
          <p:spPr bwMode="auto">
            <a:xfrm rot="21356721" flipH="1">
              <a:off x="1240" y="1185"/>
              <a:ext cx="198" cy="226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5 h 8196"/>
                <a:gd name="T4" fmla="*/ 0 w 21575"/>
                <a:gd name="T5" fmla="*/ 6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7282" name="Arc 66"/>
            <p:cNvSpPr/>
            <p:nvPr/>
          </p:nvSpPr>
          <p:spPr bwMode="auto">
            <a:xfrm rot="243279">
              <a:off x="672" y="1177"/>
              <a:ext cx="198" cy="226"/>
            </a:xfrm>
            <a:custGeom>
              <a:avLst/>
              <a:gdLst>
                <a:gd name="T0" fmla="*/ 2 w 21575"/>
                <a:gd name="T1" fmla="*/ 0 h 8196"/>
                <a:gd name="T2" fmla="*/ 2 w 21575"/>
                <a:gd name="T3" fmla="*/ 5 h 8196"/>
                <a:gd name="T4" fmla="*/ 0 w 21575"/>
                <a:gd name="T5" fmla="*/ 6 h 81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5" h="8196" fill="none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</a:path>
                <a:path w="21575" h="8196" stroke="0" extrusionOk="0">
                  <a:moveTo>
                    <a:pt x="19984" y="0"/>
                  </a:moveTo>
                  <a:cubicBezTo>
                    <a:pt x="20918" y="2278"/>
                    <a:pt x="21456" y="4699"/>
                    <a:pt x="21575" y="7158"/>
                  </a:cubicBezTo>
                  <a:lnTo>
                    <a:pt x="0" y="8196"/>
                  </a:lnTo>
                  <a:lnTo>
                    <a:pt x="1998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7283" name="Object 67"/>
            <p:cNvGraphicFramePr>
              <a:graphicFrameLocks noChangeAspect="1"/>
            </p:cNvGraphicFramePr>
            <p:nvPr/>
          </p:nvGraphicFramePr>
          <p:xfrm>
            <a:off x="1726" y="932"/>
            <a:ext cx="17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5" name="公式" r:id="rId23" imgW="292100" imgH="330200" progId="Equation.3">
                    <p:embed/>
                  </p:oleObj>
                </mc:Choice>
                <mc:Fallback>
                  <p:oleObj name="公式" r:id="rId23" imgW="292100" imgH="330200" progId="Equation.3">
                    <p:embed/>
                    <p:pic>
                      <p:nvPicPr>
                        <p:cNvPr id="0" name="图片 16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932"/>
                          <a:ext cx="176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6" name="Line 68"/>
          <p:cNvSpPr>
            <a:spLocks noChangeShapeType="1"/>
          </p:cNvSpPr>
          <p:nvPr/>
        </p:nvSpPr>
        <p:spPr bwMode="auto">
          <a:xfrm>
            <a:off x="4625975" y="0"/>
            <a:ext cx="0" cy="6858000"/>
          </a:xfrm>
          <a:prstGeom prst="line">
            <a:avLst/>
          </a:prstGeom>
          <a:noFill/>
          <a:ln w="76200">
            <a:pattFill prst="pct90">
              <a:fgClr>
                <a:srgbClr val="006600"/>
              </a:fgClr>
              <a:bgClr>
                <a:srgbClr val="FFFFFF"/>
              </a:bgClr>
            </a:patt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7227" name="Line 69"/>
          <p:cNvSpPr>
            <a:spLocks noChangeShapeType="1"/>
          </p:cNvSpPr>
          <p:nvPr/>
        </p:nvSpPr>
        <p:spPr bwMode="auto">
          <a:xfrm>
            <a:off x="0" y="3327400"/>
            <a:ext cx="9144000" cy="0"/>
          </a:xfrm>
          <a:prstGeom prst="line">
            <a:avLst/>
          </a:prstGeom>
          <a:noFill/>
          <a:ln w="76200">
            <a:pattFill prst="pct90">
              <a:fgClr>
                <a:srgbClr val="006600"/>
              </a:fgClr>
              <a:bgClr>
                <a:srgbClr val="FFFFFF"/>
              </a:bgClr>
            </a:patt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8198" name="Line 70"/>
          <p:cNvSpPr>
            <a:spLocks noChangeShapeType="1"/>
          </p:cNvSpPr>
          <p:nvPr/>
        </p:nvSpPr>
        <p:spPr bwMode="auto">
          <a:xfrm>
            <a:off x="1742728" y="2743200"/>
            <a:ext cx="381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8199" name="Line 71"/>
          <p:cNvSpPr>
            <a:spLocks noChangeShapeType="1"/>
          </p:cNvSpPr>
          <p:nvPr/>
        </p:nvSpPr>
        <p:spPr bwMode="auto">
          <a:xfrm>
            <a:off x="6251575" y="2743200"/>
            <a:ext cx="381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8200" name="Line 72"/>
          <p:cNvSpPr>
            <a:spLocks noChangeShapeType="1"/>
          </p:cNvSpPr>
          <p:nvPr/>
        </p:nvSpPr>
        <p:spPr bwMode="auto">
          <a:xfrm>
            <a:off x="1750238" y="6213475"/>
            <a:ext cx="381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28201" name="Line 73"/>
          <p:cNvSpPr>
            <a:spLocks noChangeShapeType="1"/>
          </p:cNvSpPr>
          <p:nvPr/>
        </p:nvSpPr>
        <p:spPr bwMode="auto">
          <a:xfrm>
            <a:off x="6228184" y="6221413"/>
            <a:ext cx="3810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8202" name="Object 74"/>
          <p:cNvGraphicFramePr>
            <a:graphicFrameLocks noChangeAspect="1"/>
          </p:cNvGraphicFramePr>
          <p:nvPr/>
        </p:nvGraphicFramePr>
        <p:xfrm>
          <a:off x="3627438" y="387350"/>
          <a:ext cx="2082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6" name="Equation" r:id="rId25" imgW="2781300" imgH="685800" progId="Equation.DSMT4">
                  <p:embed/>
                </p:oleObj>
              </mc:Choice>
              <mc:Fallback>
                <p:oleObj name="Equation" r:id="rId25" imgW="2781300" imgH="685800" progId="Equation.DSMT4">
                  <p:embed/>
                  <p:pic>
                    <p:nvPicPr>
                      <p:cNvPr id="0" name="图片 16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87350"/>
                        <a:ext cx="2082800" cy="517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8203" name="Freeform 75"/>
          <p:cNvSpPr/>
          <p:nvPr/>
        </p:nvSpPr>
        <p:spPr bwMode="auto">
          <a:xfrm>
            <a:off x="1517650" y="1889125"/>
            <a:ext cx="298450" cy="6350"/>
          </a:xfrm>
          <a:custGeom>
            <a:avLst/>
            <a:gdLst>
              <a:gd name="T0" fmla="*/ 438780308 w 203"/>
              <a:gd name="T1" fmla="*/ 0 h 4"/>
              <a:gd name="T2" fmla="*/ 168594846 w 203"/>
              <a:gd name="T3" fmla="*/ 10080625 h 4"/>
              <a:gd name="T4" fmla="*/ 0 w 203"/>
              <a:gd name="T5" fmla="*/ 0 h 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4">
                <a:moveTo>
                  <a:pt x="203" y="0"/>
                </a:moveTo>
                <a:cubicBezTo>
                  <a:pt x="182" y="1"/>
                  <a:pt x="112" y="4"/>
                  <a:pt x="78" y="4"/>
                </a:cubicBezTo>
                <a:cubicBezTo>
                  <a:pt x="44" y="4"/>
                  <a:pt x="16" y="1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8204" name="Object 76"/>
          <p:cNvGraphicFramePr>
            <a:graphicFrameLocks noChangeAspect="1"/>
          </p:cNvGraphicFramePr>
          <p:nvPr/>
        </p:nvGraphicFramePr>
        <p:xfrm>
          <a:off x="1535113" y="1849438"/>
          <a:ext cx="298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7" name="公式" r:id="rId27" imgW="317500" imgH="482600" progId="Equation.3">
                  <p:embed/>
                </p:oleObj>
              </mc:Choice>
              <mc:Fallback>
                <p:oleObj name="公式" r:id="rId27" imgW="317500" imgH="482600" progId="Equation.3">
                  <p:embed/>
                  <p:pic>
                    <p:nvPicPr>
                      <p:cNvPr id="0" name="图片 16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849438"/>
                        <a:ext cx="2984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05" name="Object 77"/>
          <p:cNvGraphicFramePr>
            <a:graphicFrameLocks noChangeAspect="1"/>
          </p:cNvGraphicFramePr>
          <p:nvPr/>
        </p:nvGraphicFramePr>
        <p:xfrm>
          <a:off x="7608888" y="998538"/>
          <a:ext cx="1063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8" name="Equation" r:id="rId29" imgW="1269365" imgH="317500" progId="Equation.DSMT4">
                  <p:embed/>
                </p:oleObj>
              </mc:Choice>
              <mc:Fallback>
                <p:oleObj name="Equation" r:id="rId29" imgW="1269365" imgH="317500" progId="Equation.DSMT4">
                  <p:embed/>
                  <p:pic>
                    <p:nvPicPr>
                      <p:cNvPr id="0" name="图片 16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998538"/>
                        <a:ext cx="10636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06" name="Object 78"/>
          <p:cNvGraphicFramePr>
            <a:graphicFrameLocks noChangeAspect="1"/>
          </p:cNvGraphicFramePr>
          <p:nvPr/>
        </p:nvGraphicFramePr>
        <p:xfrm>
          <a:off x="3911600" y="2947988"/>
          <a:ext cx="13763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9" name="Equation" r:id="rId31" imgW="1943100" imgH="939800" progId="Equation.DSMT4">
                  <p:embed/>
                </p:oleObj>
              </mc:Choice>
              <mc:Fallback>
                <p:oleObj name="Equation" r:id="rId31" imgW="1943100" imgH="939800" progId="Equation.DSMT4">
                  <p:embed/>
                  <p:pic>
                    <p:nvPicPr>
                      <p:cNvPr id="0" name="图片 16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2947988"/>
                        <a:ext cx="1376363" cy="7524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8207" name="Freeform 79"/>
          <p:cNvSpPr/>
          <p:nvPr/>
        </p:nvSpPr>
        <p:spPr bwMode="auto">
          <a:xfrm>
            <a:off x="6129338" y="1849438"/>
            <a:ext cx="298450" cy="6350"/>
          </a:xfrm>
          <a:custGeom>
            <a:avLst/>
            <a:gdLst>
              <a:gd name="T0" fmla="*/ 438780308 w 203"/>
              <a:gd name="T1" fmla="*/ 0 h 4"/>
              <a:gd name="T2" fmla="*/ 168594846 w 203"/>
              <a:gd name="T3" fmla="*/ 10080625 h 4"/>
              <a:gd name="T4" fmla="*/ 0 w 203"/>
              <a:gd name="T5" fmla="*/ 0 h 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4">
                <a:moveTo>
                  <a:pt x="203" y="0"/>
                </a:moveTo>
                <a:cubicBezTo>
                  <a:pt x="182" y="1"/>
                  <a:pt x="112" y="4"/>
                  <a:pt x="78" y="4"/>
                </a:cubicBezTo>
                <a:cubicBezTo>
                  <a:pt x="44" y="4"/>
                  <a:pt x="16" y="1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8208" name="Object 80"/>
          <p:cNvGraphicFramePr>
            <a:graphicFrameLocks noChangeAspect="1"/>
          </p:cNvGraphicFramePr>
          <p:nvPr/>
        </p:nvGraphicFramePr>
        <p:xfrm>
          <a:off x="6146800" y="1809750"/>
          <a:ext cx="2968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0" name="公式" r:id="rId33" imgW="317500" imgH="482600" progId="Equation.3">
                  <p:embed/>
                </p:oleObj>
              </mc:Choice>
              <mc:Fallback>
                <p:oleObj name="公式" r:id="rId33" imgW="317500" imgH="482600" progId="Equation.3">
                  <p:embed/>
                  <p:pic>
                    <p:nvPicPr>
                      <p:cNvPr id="0" name="图片 16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809750"/>
                        <a:ext cx="2968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09" name="Object 81"/>
          <p:cNvGraphicFramePr>
            <a:graphicFrameLocks noChangeAspect="1"/>
          </p:cNvGraphicFramePr>
          <p:nvPr/>
        </p:nvGraphicFramePr>
        <p:xfrm>
          <a:off x="3008313" y="1060450"/>
          <a:ext cx="10493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1" name="Equation" r:id="rId35" imgW="1269365" imgH="317500" progId="Equation.DSMT4">
                  <p:embed/>
                </p:oleObj>
              </mc:Choice>
              <mc:Fallback>
                <p:oleObj name="Equation" r:id="rId35" imgW="1269365" imgH="317500" progId="Equation.DSMT4">
                  <p:embed/>
                  <p:pic>
                    <p:nvPicPr>
                      <p:cNvPr id="0" name="图片 16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060450"/>
                        <a:ext cx="104933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8210" name="Freeform 82"/>
          <p:cNvSpPr/>
          <p:nvPr/>
        </p:nvSpPr>
        <p:spPr bwMode="auto">
          <a:xfrm>
            <a:off x="1543050" y="4986338"/>
            <a:ext cx="298450" cy="6350"/>
          </a:xfrm>
          <a:custGeom>
            <a:avLst/>
            <a:gdLst>
              <a:gd name="T0" fmla="*/ 438780308 w 203"/>
              <a:gd name="T1" fmla="*/ 0 h 4"/>
              <a:gd name="T2" fmla="*/ 168594846 w 203"/>
              <a:gd name="T3" fmla="*/ 10080625 h 4"/>
              <a:gd name="T4" fmla="*/ 0 w 203"/>
              <a:gd name="T5" fmla="*/ 0 h 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4">
                <a:moveTo>
                  <a:pt x="203" y="0"/>
                </a:moveTo>
                <a:cubicBezTo>
                  <a:pt x="182" y="1"/>
                  <a:pt x="112" y="4"/>
                  <a:pt x="78" y="4"/>
                </a:cubicBezTo>
                <a:cubicBezTo>
                  <a:pt x="44" y="4"/>
                  <a:pt x="16" y="1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8211" name="Object 83"/>
          <p:cNvGraphicFramePr>
            <a:graphicFrameLocks noChangeAspect="1"/>
          </p:cNvGraphicFramePr>
          <p:nvPr/>
        </p:nvGraphicFramePr>
        <p:xfrm>
          <a:off x="1560513" y="4948238"/>
          <a:ext cx="2984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" name="公式" r:id="rId37" imgW="317500" imgH="482600" progId="Equation.3">
                  <p:embed/>
                </p:oleObj>
              </mc:Choice>
              <mc:Fallback>
                <p:oleObj name="公式" r:id="rId37" imgW="317500" imgH="482600" progId="Equation.3">
                  <p:embed/>
                  <p:pic>
                    <p:nvPicPr>
                      <p:cNvPr id="0" name="图片 16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948238"/>
                        <a:ext cx="2984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2" name="Object 84"/>
          <p:cNvGraphicFramePr>
            <a:graphicFrameLocks noChangeAspect="1"/>
          </p:cNvGraphicFramePr>
          <p:nvPr/>
        </p:nvGraphicFramePr>
        <p:xfrm>
          <a:off x="2957513" y="4189413"/>
          <a:ext cx="11699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3" name="Equation" r:id="rId39" imgW="1269365" imgH="317500" progId="Equation.DSMT4">
                  <p:embed/>
                </p:oleObj>
              </mc:Choice>
              <mc:Fallback>
                <p:oleObj name="Equation" r:id="rId39" imgW="1269365" imgH="317500" progId="Equation.DSMT4">
                  <p:embed/>
                  <p:pic>
                    <p:nvPicPr>
                      <p:cNvPr id="0" name="图片 166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4189413"/>
                        <a:ext cx="11699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3" name="Object 85"/>
          <p:cNvGraphicFramePr>
            <a:graphicFrameLocks noChangeAspect="1"/>
          </p:cNvGraphicFramePr>
          <p:nvPr/>
        </p:nvGraphicFramePr>
        <p:xfrm>
          <a:off x="3201988" y="1914525"/>
          <a:ext cx="377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4" name="Equation" r:id="rId41" imgW="571500" imgH="635000" progId="Equation.DSMT4">
                  <p:embed/>
                </p:oleObj>
              </mc:Choice>
              <mc:Fallback>
                <p:oleObj name="Equation" r:id="rId41" imgW="571500" imgH="635000" progId="Equation.DSMT4">
                  <p:embed/>
                  <p:pic>
                    <p:nvPicPr>
                      <p:cNvPr id="0" name="图片 166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914525"/>
                        <a:ext cx="3778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4" name="Object 86"/>
          <p:cNvGraphicFramePr>
            <a:graphicFrameLocks noChangeAspect="1"/>
          </p:cNvGraphicFramePr>
          <p:nvPr/>
        </p:nvGraphicFramePr>
        <p:xfrm>
          <a:off x="3671888" y="1938338"/>
          <a:ext cx="2444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5" name="公式" r:id="rId43" imgW="279400" imgH="431800" progId="Equation.3">
                  <p:embed/>
                </p:oleObj>
              </mc:Choice>
              <mc:Fallback>
                <p:oleObj name="公式" r:id="rId43" imgW="279400" imgH="431800" progId="Equation.3">
                  <p:embed/>
                  <p:pic>
                    <p:nvPicPr>
                      <p:cNvPr id="0" name="图片 166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938338"/>
                        <a:ext cx="2444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5" name="Object 87"/>
          <p:cNvGraphicFramePr>
            <a:graphicFrameLocks noChangeAspect="1"/>
          </p:cNvGraphicFramePr>
          <p:nvPr/>
        </p:nvGraphicFramePr>
        <p:xfrm>
          <a:off x="7702550" y="1855788"/>
          <a:ext cx="3825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6" name="Equation" r:id="rId45" imgW="571500" imgH="635000" progId="Equation.DSMT4">
                  <p:embed/>
                </p:oleObj>
              </mc:Choice>
              <mc:Fallback>
                <p:oleObj name="Equation" r:id="rId45" imgW="571500" imgH="635000" progId="Equation.DSMT4">
                  <p:embed/>
                  <p:pic>
                    <p:nvPicPr>
                      <p:cNvPr id="0" name="图片 166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1855788"/>
                        <a:ext cx="3825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6" name="Object 88"/>
          <p:cNvGraphicFramePr>
            <a:graphicFrameLocks noChangeAspect="1"/>
          </p:cNvGraphicFramePr>
          <p:nvPr/>
        </p:nvGraphicFramePr>
        <p:xfrm>
          <a:off x="8174038" y="1860550"/>
          <a:ext cx="2444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7" name="公式" r:id="rId47" imgW="279400" imgH="431800" progId="Equation.3">
                  <p:embed/>
                </p:oleObj>
              </mc:Choice>
              <mc:Fallback>
                <p:oleObj name="公式" r:id="rId47" imgW="279400" imgH="431800" progId="Equation.3">
                  <p:embed/>
                  <p:pic>
                    <p:nvPicPr>
                      <p:cNvPr id="0" name="图片 16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4038" y="1860550"/>
                        <a:ext cx="2444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7" name="Object 89"/>
          <p:cNvGraphicFramePr>
            <a:graphicFrameLocks noChangeAspect="1"/>
          </p:cNvGraphicFramePr>
          <p:nvPr/>
        </p:nvGraphicFramePr>
        <p:xfrm>
          <a:off x="3375025" y="5138738"/>
          <a:ext cx="4143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8" name="Equation" r:id="rId49" imgW="571500" imgH="635000" progId="Equation.DSMT4">
                  <p:embed/>
                </p:oleObj>
              </mc:Choice>
              <mc:Fallback>
                <p:oleObj name="Equation" r:id="rId49" imgW="571500" imgH="635000" progId="Equation.DSMT4">
                  <p:embed/>
                  <p:pic>
                    <p:nvPicPr>
                      <p:cNvPr id="0" name="图片 16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5138738"/>
                        <a:ext cx="4143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8" name="Object 90"/>
          <p:cNvGraphicFramePr>
            <a:graphicFrameLocks noChangeAspect="1"/>
          </p:cNvGraphicFramePr>
          <p:nvPr/>
        </p:nvGraphicFramePr>
        <p:xfrm>
          <a:off x="3806825" y="5181600"/>
          <a:ext cx="2460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" name="公式" r:id="rId51" imgW="279400" imgH="431800" progId="Equation.3">
                  <p:embed/>
                </p:oleObj>
              </mc:Choice>
              <mc:Fallback>
                <p:oleObj name="公式" r:id="rId51" imgW="279400" imgH="431800" progId="Equation.3">
                  <p:embed/>
                  <p:pic>
                    <p:nvPicPr>
                      <p:cNvPr id="0" name="图片 166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5181600"/>
                        <a:ext cx="2460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19" name="Object 91"/>
          <p:cNvGraphicFramePr>
            <a:graphicFrameLocks noChangeAspect="1"/>
          </p:cNvGraphicFramePr>
          <p:nvPr/>
        </p:nvGraphicFramePr>
        <p:xfrm>
          <a:off x="7585075" y="4195763"/>
          <a:ext cx="11064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0" name="Equation" r:id="rId53" imgW="1269365" imgH="317500" progId="Equation.DSMT4">
                  <p:embed/>
                </p:oleObj>
              </mc:Choice>
              <mc:Fallback>
                <p:oleObj name="Equation" r:id="rId53" imgW="1269365" imgH="317500" progId="Equation.DSMT4">
                  <p:embed/>
                  <p:pic>
                    <p:nvPicPr>
                      <p:cNvPr id="0" name="图片 16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4195763"/>
                        <a:ext cx="11064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0" name="Object 92"/>
          <p:cNvGraphicFramePr>
            <a:graphicFrameLocks noChangeAspect="1"/>
          </p:cNvGraphicFramePr>
          <p:nvPr/>
        </p:nvGraphicFramePr>
        <p:xfrm>
          <a:off x="8118475" y="5170488"/>
          <a:ext cx="2444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" name="公式" r:id="rId55" imgW="279400" imgH="431800" progId="Equation.3">
                  <p:embed/>
                </p:oleObj>
              </mc:Choice>
              <mc:Fallback>
                <p:oleObj name="公式" r:id="rId55" imgW="279400" imgH="431800" progId="Equation.3">
                  <p:embed/>
                  <p:pic>
                    <p:nvPicPr>
                      <p:cNvPr id="0" name="图片 16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475" y="5170488"/>
                        <a:ext cx="2444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1" name="Object 93"/>
          <p:cNvGraphicFramePr>
            <a:graphicFrameLocks noChangeAspect="1"/>
          </p:cNvGraphicFramePr>
          <p:nvPr/>
        </p:nvGraphicFramePr>
        <p:xfrm>
          <a:off x="7713663" y="5170488"/>
          <a:ext cx="379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" name="Equation" r:id="rId57" imgW="571500" imgH="635000" progId="Equation.DSMT4">
                  <p:embed/>
                </p:oleObj>
              </mc:Choice>
              <mc:Fallback>
                <p:oleObj name="Equation" r:id="rId57" imgW="571500" imgH="635000" progId="Equation.DSMT4">
                  <p:embed/>
                  <p:pic>
                    <p:nvPicPr>
                      <p:cNvPr id="0" name="图片 16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63" y="5170488"/>
                        <a:ext cx="379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8222" name="Freeform 94"/>
          <p:cNvSpPr/>
          <p:nvPr/>
        </p:nvSpPr>
        <p:spPr bwMode="auto">
          <a:xfrm>
            <a:off x="6037263" y="4975225"/>
            <a:ext cx="296862" cy="6350"/>
          </a:xfrm>
          <a:custGeom>
            <a:avLst/>
            <a:gdLst>
              <a:gd name="T0" fmla="*/ 434123384 w 203"/>
              <a:gd name="T1" fmla="*/ 0 h 4"/>
              <a:gd name="T2" fmla="*/ 166805734 w 203"/>
              <a:gd name="T3" fmla="*/ 10080625 h 4"/>
              <a:gd name="T4" fmla="*/ 0 w 203"/>
              <a:gd name="T5" fmla="*/ 0 h 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4">
                <a:moveTo>
                  <a:pt x="203" y="0"/>
                </a:moveTo>
                <a:cubicBezTo>
                  <a:pt x="182" y="1"/>
                  <a:pt x="112" y="4"/>
                  <a:pt x="78" y="4"/>
                </a:cubicBezTo>
                <a:cubicBezTo>
                  <a:pt x="44" y="4"/>
                  <a:pt x="16" y="1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28223" name="Object 95"/>
          <p:cNvGraphicFramePr>
            <a:graphicFrameLocks noChangeAspect="1"/>
          </p:cNvGraphicFramePr>
          <p:nvPr/>
        </p:nvGraphicFramePr>
        <p:xfrm>
          <a:off x="6054725" y="4937125"/>
          <a:ext cx="2968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" name="公式" r:id="rId59" imgW="317500" imgH="482600" progId="Equation.3">
                  <p:embed/>
                </p:oleObj>
              </mc:Choice>
              <mc:Fallback>
                <p:oleObj name="公式" r:id="rId59" imgW="317500" imgH="482600" progId="Equation.3">
                  <p:embed/>
                  <p:pic>
                    <p:nvPicPr>
                      <p:cNvPr id="0" name="图片 16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4937125"/>
                        <a:ext cx="2968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4" name="Object 96"/>
          <p:cNvGraphicFramePr>
            <a:graphicFrameLocks noChangeAspect="1"/>
          </p:cNvGraphicFramePr>
          <p:nvPr/>
        </p:nvGraphicFramePr>
        <p:xfrm>
          <a:off x="684213" y="2408238"/>
          <a:ext cx="9906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" name="Equation" r:id="rId61" imgW="1078865" imgH="723900" progId="Equation.DSMT4">
                  <p:embed/>
                </p:oleObj>
              </mc:Choice>
              <mc:Fallback>
                <p:oleObj name="Equation" r:id="rId61" imgW="1078865" imgH="723900" progId="Equation.DSMT4">
                  <p:embed/>
                  <p:pic>
                    <p:nvPicPr>
                      <p:cNvPr id="0" name="图片 16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08238"/>
                        <a:ext cx="9906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5" name="Object 97"/>
          <p:cNvGraphicFramePr>
            <a:graphicFrameLocks noChangeAspect="1"/>
          </p:cNvGraphicFramePr>
          <p:nvPr/>
        </p:nvGraphicFramePr>
        <p:xfrm>
          <a:off x="2195736" y="2524125"/>
          <a:ext cx="9382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" name="Equation" r:id="rId63" imgW="951865" imgH="431800" progId="Equation.DSMT4">
                  <p:embed/>
                </p:oleObj>
              </mc:Choice>
              <mc:Fallback>
                <p:oleObj name="Equation" r:id="rId63" imgW="951865" imgH="431800" progId="Equation.DSMT4">
                  <p:embed/>
                  <p:pic>
                    <p:nvPicPr>
                      <p:cNvPr id="0" name="图片 16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524125"/>
                        <a:ext cx="9382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6" name="Object 98"/>
          <p:cNvGraphicFramePr>
            <a:graphicFrameLocks noChangeAspect="1"/>
          </p:cNvGraphicFramePr>
          <p:nvPr/>
        </p:nvGraphicFramePr>
        <p:xfrm>
          <a:off x="5259388" y="2419350"/>
          <a:ext cx="9350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" name="Equation" r:id="rId65" imgW="1078865" imgH="723900" progId="Equation.DSMT4">
                  <p:embed/>
                </p:oleObj>
              </mc:Choice>
              <mc:Fallback>
                <p:oleObj name="Equation" r:id="rId65" imgW="1078865" imgH="723900" progId="Equation.DSMT4">
                  <p:embed/>
                  <p:pic>
                    <p:nvPicPr>
                      <p:cNvPr id="0" name="图片 16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419350"/>
                        <a:ext cx="9350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7" name="Object 99"/>
          <p:cNvGraphicFramePr>
            <a:graphicFrameLocks noChangeAspect="1"/>
          </p:cNvGraphicFramePr>
          <p:nvPr/>
        </p:nvGraphicFramePr>
        <p:xfrm>
          <a:off x="6657553" y="2536825"/>
          <a:ext cx="866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" name="Equation" r:id="rId67" imgW="951865" imgH="431800" progId="Equation.DSMT4">
                  <p:embed/>
                </p:oleObj>
              </mc:Choice>
              <mc:Fallback>
                <p:oleObj name="Equation" r:id="rId67" imgW="951865" imgH="431800" progId="Equation.DSMT4">
                  <p:embed/>
                  <p:pic>
                    <p:nvPicPr>
                      <p:cNvPr id="0" name="图片 16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553" y="2536825"/>
                        <a:ext cx="866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8" name="Object 100"/>
          <p:cNvGraphicFramePr>
            <a:graphicFrameLocks noChangeAspect="1"/>
          </p:cNvGraphicFramePr>
          <p:nvPr/>
        </p:nvGraphicFramePr>
        <p:xfrm>
          <a:off x="3170238" y="1503363"/>
          <a:ext cx="7429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" name="Equation" r:id="rId69" imgW="1104900" imgH="393700" progId="Equation.DSMT4">
                  <p:embed/>
                </p:oleObj>
              </mc:Choice>
              <mc:Fallback>
                <p:oleObj name="Equation" r:id="rId69" imgW="1104900" imgH="393700" progId="Equation.DSMT4">
                  <p:embed/>
                  <p:pic>
                    <p:nvPicPr>
                      <p:cNvPr id="0" name="图片 16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1503363"/>
                        <a:ext cx="7429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29" name="Object 101"/>
          <p:cNvGraphicFramePr>
            <a:graphicFrameLocks noChangeAspect="1"/>
          </p:cNvGraphicFramePr>
          <p:nvPr/>
        </p:nvGraphicFramePr>
        <p:xfrm>
          <a:off x="7683500" y="1452563"/>
          <a:ext cx="7318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" name="Equation" r:id="rId71" imgW="1104900" imgH="393700" progId="Equation.DSMT4">
                  <p:embed/>
                </p:oleObj>
              </mc:Choice>
              <mc:Fallback>
                <p:oleObj name="Equation" r:id="rId71" imgW="1104900" imgH="393700" progId="Equation.DSMT4">
                  <p:embed/>
                  <p:pic>
                    <p:nvPicPr>
                      <p:cNvPr id="0" name="图片 16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1452563"/>
                        <a:ext cx="73183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0" name="Object 102"/>
          <p:cNvGraphicFramePr>
            <a:graphicFrameLocks noChangeAspect="1"/>
          </p:cNvGraphicFramePr>
          <p:nvPr/>
        </p:nvGraphicFramePr>
        <p:xfrm>
          <a:off x="3219450" y="4695825"/>
          <a:ext cx="773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" name="Equation" r:id="rId73" imgW="1104900" imgH="393700" progId="Equation.DSMT4">
                  <p:embed/>
                </p:oleObj>
              </mc:Choice>
              <mc:Fallback>
                <p:oleObj name="Equation" r:id="rId73" imgW="1104900" imgH="393700" progId="Equation.DSMT4">
                  <p:embed/>
                  <p:pic>
                    <p:nvPicPr>
                      <p:cNvPr id="0" name="图片 16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695825"/>
                        <a:ext cx="7731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1" name="Object 103"/>
          <p:cNvGraphicFramePr>
            <a:graphicFrameLocks noChangeAspect="1"/>
          </p:cNvGraphicFramePr>
          <p:nvPr/>
        </p:nvGraphicFramePr>
        <p:xfrm>
          <a:off x="7597775" y="4678363"/>
          <a:ext cx="7667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" name="Equation" r:id="rId75" imgW="1104900" imgH="393700" progId="Equation.DSMT4">
                  <p:embed/>
                </p:oleObj>
              </mc:Choice>
              <mc:Fallback>
                <p:oleObj name="Equation" r:id="rId75" imgW="1104900" imgH="393700" progId="Equation.DSMT4">
                  <p:embed/>
                  <p:pic>
                    <p:nvPicPr>
                      <p:cNvPr id="0" name="图片 16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4678363"/>
                        <a:ext cx="76676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2" name="Object 104"/>
          <p:cNvGraphicFramePr>
            <a:graphicFrameLocks noChangeAspect="1"/>
          </p:cNvGraphicFramePr>
          <p:nvPr/>
        </p:nvGraphicFramePr>
        <p:xfrm>
          <a:off x="753323" y="5877272"/>
          <a:ext cx="93835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" name="Equation" r:id="rId77" imgW="1078865" imgH="723900" progId="Equation.DSMT4">
                  <p:embed/>
                </p:oleObj>
              </mc:Choice>
              <mc:Fallback>
                <p:oleObj name="Equation" r:id="rId77" imgW="1078865" imgH="723900" progId="Equation.DSMT4">
                  <p:embed/>
                  <p:pic>
                    <p:nvPicPr>
                      <p:cNvPr id="0" name="图片 16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323" y="5877272"/>
                        <a:ext cx="93835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3" name="Object 105"/>
          <p:cNvGraphicFramePr>
            <a:graphicFrameLocks noChangeAspect="1"/>
          </p:cNvGraphicFramePr>
          <p:nvPr/>
        </p:nvGraphicFramePr>
        <p:xfrm>
          <a:off x="2165350" y="5980113"/>
          <a:ext cx="936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" name="Equation" r:id="rId79" imgW="951865" imgH="431800" progId="Equation.DSMT4">
                  <p:embed/>
                </p:oleObj>
              </mc:Choice>
              <mc:Fallback>
                <p:oleObj name="Equation" r:id="rId79" imgW="951865" imgH="431800" progId="Equation.DSMT4">
                  <p:embed/>
                  <p:pic>
                    <p:nvPicPr>
                      <p:cNvPr id="0" name="图片 16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980113"/>
                        <a:ext cx="9366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4" name="Object 106"/>
          <p:cNvGraphicFramePr>
            <a:graphicFrameLocks noChangeAspect="1"/>
          </p:cNvGraphicFramePr>
          <p:nvPr/>
        </p:nvGraphicFramePr>
        <p:xfrm>
          <a:off x="5234603" y="5868988"/>
          <a:ext cx="950297" cy="68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" name="Equation" r:id="rId81" imgW="1078865" imgH="723900" progId="Equation.DSMT4">
                  <p:embed/>
                </p:oleObj>
              </mc:Choice>
              <mc:Fallback>
                <p:oleObj name="Equation" r:id="rId81" imgW="1078865" imgH="723900" progId="Equation.DSMT4">
                  <p:embed/>
                  <p:pic>
                    <p:nvPicPr>
                      <p:cNvPr id="0" name="图片 16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603" y="5868988"/>
                        <a:ext cx="950297" cy="689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8235" name="Object 107"/>
          <p:cNvGraphicFramePr>
            <a:graphicFrameLocks noChangeAspect="1"/>
          </p:cNvGraphicFramePr>
          <p:nvPr/>
        </p:nvGraphicFramePr>
        <p:xfrm>
          <a:off x="6660232" y="5995988"/>
          <a:ext cx="8493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" name="Equation" r:id="rId83" imgW="862965" imgH="431800" progId="Equation.DSMT4">
                  <p:embed/>
                </p:oleObj>
              </mc:Choice>
              <mc:Fallback>
                <p:oleObj name="Equation" r:id="rId83" imgW="862965" imgH="431800" progId="Equation.DSMT4">
                  <p:embed/>
                  <p:pic>
                    <p:nvPicPr>
                      <p:cNvPr id="0" name="图片 16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995988"/>
                        <a:ext cx="8493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8236" name="Text Box 108"/>
          <p:cNvSpPr txBox="1">
            <a:spLocks noChangeArrowheads="1"/>
          </p:cNvSpPr>
          <p:nvPr/>
        </p:nvSpPr>
        <p:spPr bwMode="auto">
          <a:xfrm>
            <a:off x="3095625" y="2501900"/>
            <a:ext cx="199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逆绕向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1328237" name="Text Box 109"/>
          <p:cNvSpPr txBox="1">
            <a:spLocks noChangeArrowheads="1"/>
          </p:cNvSpPr>
          <p:nvPr/>
        </p:nvSpPr>
        <p:spPr bwMode="auto">
          <a:xfrm>
            <a:off x="7456487" y="2539752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顺绕向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328238" name="Text Box 110"/>
          <p:cNvSpPr txBox="1">
            <a:spLocks noChangeArrowheads="1"/>
          </p:cNvSpPr>
          <p:nvPr/>
        </p:nvSpPr>
        <p:spPr bwMode="auto">
          <a:xfrm>
            <a:off x="3065711" y="5996136"/>
            <a:ext cx="1290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顺绕向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1328239" name="Text Box 111"/>
          <p:cNvSpPr txBox="1">
            <a:spLocks noChangeArrowheads="1"/>
          </p:cNvSpPr>
          <p:nvPr/>
        </p:nvSpPr>
        <p:spPr bwMode="auto">
          <a:xfrm>
            <a:off x="7504112" y="5996136"/>
            <a:ext cx="134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逆绕向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2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2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2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2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2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2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2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2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32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2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82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32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32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2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32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2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2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132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2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2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2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32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2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32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2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32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132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32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32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132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2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6" dur="500"/>
                                        <p:tgtEl>
                                          <p:spTgt spid="132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1" dur="500"/>
                                        <p:tgtEl>
                                          <p:spTgt spid="132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2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0" dur="500"/>
                                        <p:tgtEl>
                                          <p:spTgt spid="132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32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32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2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32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2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32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32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3" dur="500"/>
                                        <p:tgtEl>
                                          <p:spTgt spid="132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8" dur="500"/>
                                        <p:tgtEl>
                                          <p:spTgt spid="132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3" dur="500"/>
                                        <p:tgtEl>
                                          <p:spTgt spid="132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32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32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2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2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8130" grpId="0" animBg="1"/>
      <p:bldP spid="1328131" grpId="0" animBg="1"/>
      <p:bldP spid="1328132" grpId="0" animBg="1"/>
      <p:bldP spid="1328133" grpId="0" animBg="1"/>
      <p:bldP spid="1328198" grpId="0" animBg="1"/>
      <p:bldP spid="1328199" grpId="0" animBg="1"/>
      <p:bldP spid="1328200" grpId="0" animBg="1"/>
      <p:bldP spid="1328201" grpId="0" animBg="1"/>
      <p:bldP spid="1328203" grpId="0" animBg="1"/>
      <p:bldP spid="1328207" grpId="0" animBg="1"/>
      <p:bldP spid="1328210" grpId="0" animBg="1"/>
      <p:bldP spid="1328222" grpId="0" animBg="1"/>
      <p:bldP spid="1328236" grpId="0" autoUpdateAnimBg="0"/>
      <p:bldP spid="1328237" grpId="0" autoUpdateAnimBg="0"/>
      <p:bldP spid="1328238" grpId="0" autoUpdateAnimBg="0"/>
      <p:bldP spid="13282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Text Box 2"/>
          <p:cNvSpPr txBox="1">
            <a:spLocks noChangeArrowheads="1"/>
          </p:cNvSpPr>
          <p:nvPr/>
        </p:nvSpPr>
        <p:spPr bwMode="auto">
          <a:xfrm>
            <a:off x="2365375" y="4638080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顺时针方向</a:t>
            </a:r>
            <a:endParaRPr lang="zh-CN" altLang="en-US" sz="2800" i="1" baseline="-2500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29155" name="Text Box 3"/>
          <p:cNvSpPr txBox="1">
            <a:spLocks noChangeArrowheads="1"/>
          </p:cNvSpPr>
          <p:nvPr/>
        </p:nvSpPr>
        <p:spPr bwMode="auto">
          <a:xfrm>
            <a:off x="5220072" y="4638080"/>
            <a:ext cx="216024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逆时针方向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29156" name="Text Box 4"/>
          <p:cNvSpPr txBox="1">
            <a:spLocks noChangeArrowheads="1"/>
          </p:cNvSpPr>
          <p:nvPr/>
        </p:nvSpPr>
        <p:spPr bwMode="auto">
          <a:xfrm>
            <a:off x="719138" y="620837"/>
            <a:ext cx="7815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楞次定律：</a:t>
            </a:r>
            <a:r>
              <a:rPr lang="zh-CN" altLang="en-US" sz="2800" b="1">
                <a:solidFill>
                  <a:srgbClr val="000000"/>
                </a:solidFill>
              </a:rPr>
              <a:t>闭合回路中</a:t>
            </a:r>
            <a:r>
              <a:rPr lang="zh-CN" altLang="en-US" sz="2800" b="1">
                <a:solidFill>
                  <a:srgbClr val="000099"/>
                </a:solidFill>
              </a:rPr>
              <a:t>磁感应电流</a:t>
            </a:r>
            <a:r>
              <a:rPr lang="zh-CN" altLang="en-US" sz="2800" b="1">
                <a:solidFill>
                  <a:srgbClr val="000000"/>
                </a:solidFill>
              </a:rPr>
              <a:t>总是使得它</a:t>
            </a:r>
            <a:r>
              <a:rPr lang="zh-CN" altLang="en-US" sz="2800" b="1">
                <a:solidFill>
                  <a:srgbClr val="000099"/>
                </a:solidFill>
              </a:rPr>
              <a:t>激发的磁场</a:t>
            </a:r>
            <a:r>
              <a:rPr lang="zh-CN" altLang="en-US" sz="2800" b="1">
                <a:solidFill>
                  <a:srgbClr val="000000"/>
                </a:solidFill>
              </a:rPr>
              <a:t>去</a:t>
            </a:r>
            <a:r>
              <a:rPr lang="zh-CN" altLang="en-US" sz="2800" b="1">
                <a:solidFill>
                  <a:srgbClr val="FF0000"/>
                </a:solidFill>
              </a:rPr>
              <a:t>阻碍</a:t>
            </a:r>
            <a:r>
              <a:rPr lang="zh-CN" altLang="en-US" sz="2800" b="1">
                <a:solidFill>
                  <a:srgbClr val="000000"/>
                </a:solidFill>
              </a:rPr>
              <a:t>引起闭合回路中</a:t>
            </a:r>
            <a:r>
              <a:rPr lang="zh-CN" altLang="en-US" sz="2800" b="1">
                <a:solidFill>
                  <a:srgbClr val="000099"/>
                </a:solidFill>
              </a:rPr>
              <a:t>磁通量的变化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329157" name="Group 5"/>
          <p:cNvGrpSpPr/>
          <p:nvPr/>
        </p:nvGrpSpPr>
        <p:grpSpPr bwMode="auto">
          <a:xfrm>
            <a:off x="2311400" y="2189584"/>
            <a:ext cx="1860550" cy="1619250"/>
            <a:chOff x="1527" y="2115"/>
            <a:chExt cx="1172" cy="1020"/>
          </a:xfrm>
        </p:grpSpPr>
        <p:sp>
          <p:nvSpPr>
            <p:cNvPr id="138266" name="Oval 6"/>
            <p:cNvSpPr>
              <a:spLocks noChangeArrowheads="1"/>
            </p:cNvSpPr>
            <p:nvPr/>
          </p:nvSpPr>
          <p:spPr bwMode="auto">
            <a:xfrm>
              <a:off x="1791" y="2516"/>
              <a:ext cx="816" cy="460"/>
            </a:xfrm>
            <a:prstGeom prst="ellips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8267" name="Arc 7"/>
            <p:cNvSpPr/>
            <p:nvPr/>
          </p:nvSpPr>
          <p:spPr bwMode="auto">
            <a:xfrm>
              <a:off x="1663" y="2391"/>
              <a:ext cx="336" cy="368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8" name="Arc 8"/>
            <p:cNvSpPr/>
            <p:nvPr/>
          </p:nvSpPr>
          <p:spPr bwMode="auto">
            <a:xfrm flipH="1">
              <a:off x="2363" y="2393"/>
              <a:ext cx="336" cy="368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9" name="Arc 9"/>
            <p:cNvSpPr/>
            <p:nvPr/>
          </p:nvSpPr>
          <p:spPr bwMode="auto">
            <a:xfrm rot="10800000">
              <a:off x="2381" y="2951"/>
              <a:ext cx="240" cy="18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70" name="Arc 10"/>
            <p:cNvSpPr/>
            <p:nvPr/>
          </p:nvSpPr>
          <p:spPr bwMode="auto">
            <a:xfrm rot="10800000" flipH="1">
              <a:off x="1739" y="2945"/>
              <a:ext cx="240" cy="18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8271" name="Object 11"/>
            <p:cNvGraphicFramePr>
              <a:graphicFrameLocks noChangeAspect="1"/>
            </p:cNvGraphicFramePr>
            <p:nvPr/>
          </p:nvGraphicFramePr>
          <p:xfrm>
            <a:off x="1527" y="2432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0" name="Equation" r:id="rId1" imgW="368300" imgH="495300" progId="Equation.DSMT4">
                    <p:embed/>
                  </p:oleObj>
                </mc:Choice>
                <mc:Fallback>
                  <p:oleObj name="Equation" r:id="rId1" imgW="368300" imgH="495300" progId="Equation.DSMT4">
                    <p:embed/>
                    <p:pic>
                      <p:nvPicPr>
                        <p:cNvPr id="0" name="图片 5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432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2" name="Object 12"/>
            <p:cNvGraphicFramePr>
              <a:graphicFrameLocks noChangeAspect="1"/>
            </p:cNvGraphicFramePr>
            <p:nvPr/>
          </p:nvGraphicFramePr>
          <p:xfrm>
            <a:off x="2250" y="2115"/>
            <a:ext cx="17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1" name="Equation" r:id="rId3" imgW="241300" imgH="330200" progId="Equation.DSMT4">
                    <p:embed/>
                  </p:oleObj>
                </mc:Choice>
                <mc:Fallback>
                  <p:oleObj name="Equation" r:id="rId3" imgW="241300" imgH="330200" progId="Equation.DSMT4">
                    <p:embed/>
                    <p:pic>
                      <p:nvPicPr>
                        <p:cNvPr id="0" name="图片 5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0" y="2115"/>
                          <a:ext cx="17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73" name="Line 13"/>
            <p:cNvSpPr>
              <a:spLocks noChangeShapeType="1"/>
            </p:cNvSpPr>
            <p:nvPr/>
          </p:nvSpPr>
          <p:spPr bwMode="auto">
            <a:xfrm>
              <a:off x="2206" y="2179"/>
              <a:ext cx="0" cy="5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329166" name="Object 14"/>
          <p:cNvGraphicFramePr>
            <a:graphicFrameLocks noChangeAspect="1"/>
          </p:cNvGraphicFramePr>
          <p:nvPr/>
        </p:nvGraphicFramePr>
        <p:xfrm>
          <a:off x="2973388" y="3870747"/>
          <a:ext cx="10509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Equation" r:id="rId5" imgW="494665" imgH="355600" progId="Equation.DSMT4">
                  <p:embed/>
                </p:oleObj>
              </mc:Choice>
              <mc:Fallback>
                <p:oleObj name="Equation" r:id="rId5" imgW="494665" imgH="355600" progId="Equation.DSMT4">
                  <p:embed/>
                  <p:pic>
                    <p:nvPicPr>
                      <p:cNvPr id="0" name="图片 5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870747"/>
                        <a:ext cx="10509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9167" name="Group 15"/>
          <p:cNvGrpSpPr/>
          <p:nvPr/>
        </p:nvGrpSpPr>
        <p:grpSpPr bwMode="auto">
          <a:xfrm>
            <a:off x="5108971" y="2178472"/>
            <a:ext cx="1873250" cy="1677987"/>
            <a:chOff x="3445" y="2115"/>
            <a:chExt cx="1180" cy="1057"/>
          </a:xfrm>
        </p:grpSpPr>
        <p:sp>
          <p:nvSpPr>
            <p:cNvPr id="138258" name="Oval 16"/>
            <p:cNvSpPr>
              <a:spLocks noChangeArrowheads="1"/>
            </p:cNvSpPr>
            <p:nvPr/>
          </p:nvSpPr>
          <p:spPr bwMode="auto">
            <a:xfrm>
              <a:off x="3725" y="2522"/>
              <a:ext cx="809" cy="467"/>
            </a:xfrm>
            <a:prstGeom prst="ellipse">
              <a:avLst/>
            </a:prstGeom>
            <a:noFill/>
            <a:ln w="38100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38259" name="Arc 17"/>
            <p:cNvSpPr/>
            <p:nvPr/>
          </p:nvSpPr>
          <p:spPr bwMode="auto">
            <a:xfrm>
              <a:off x="3598" y="2416"/>
              <a:ext cx="333" cy="374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0" name="Arc 18"/>
            <p:cNvSpPr/>
            <p:nvPr/>
          </p:nvSpPr>
          <p:spPr bwMode="auto">
            <a:xfrm flipH="1">
              <a:off x="4292" y="2418"/>
              <a:ext cx="333" cy="374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1" name="Line 19"/>
            <p:cNvSpPr>
              <a:spLocks noChangeShapeType="1"/>
            </p:cNvSpPr>
            <p:nvPr/>
          </p:nvSpPr>
          <p:spPr bwMode="auto">
            <a:xfrm>
              <a:off x="4133" y="2210"/>
              <a:ext cx="0" cy="5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2" name="Arc 20"/>
            <p:cNvSpPr/>
            <p:nvPr/>
          </p:nvSpPr>
          <p:spPr bwMode="auto">
            <a:xfrm rot="10800000">
              <a:off x="4310" y="2985"/>
              <a:ext cx="238" cy="187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8263" name="Arc 21"/>
            <p:cNvSpPr/>
            <p:nvPr/>
          </p:nvSpPr>
          <p:spPr bwMode="auto">
            <a:xfrm rot="10800000" flipH="1">
              <a:off x="3673" y="2979"/>
              <a:ext cx="238" cy="187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38264" name="Object 22"/>
            <p:cNvGraphicFramePr>
              <a:graphicFrameLocks noChangeAspect="1"/>
            </p:cNvGraphicFramePr>
            <p:nvPr/>
          </p:nvGraphicFramePr>
          <p:xfrm>
            <a:off x="3445" y="2432"/>
            <a:ext cx="20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3" name="Equation" r:id="rId7" imgW="368300" imgH="495300" progId="Equation.DSMT4">
                    <p:embed/>
                  </p:oleObj>
                </mc:Choice>
                <mc:Fallback>
                  <p:oleObj name="Equation" r:id="rId7" imgW="368300" imgH="495300" progId="Equation.DSMT4">
                    <p:embed/>
                    <p:pic>
                      <p:nvPicPr>
                        <p:cNvPr id="0" name="图片 5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5" y="2432"/>
                          <a:ext cx="20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5" name="Object 23"/>
            <p:cNvGraphicFramePr>
              <a:graphicFrameLocks noChangeAspect="1"/>
            </p:cNvGraphicFramePr>
            <p:nvPr/>
          </p:nvGraphicFramePr>
          <p:xfrm>
            <a:off x="4195" y="2115"/>
            <a:ext cx="17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4" name="Equation" r:id="rId9" imgW="241300" imgH="330200" progId="Equation.DSMT4">
                    <p:embed/>
                  </p:oleObj>
                </mc:Choice>
                <mc:Fallback>
                  <p:oleObj name="Equation" r:id="rId9" imgW="241300" imgH="330200" progId="Equation.DSMT4">
                    <p:embed/>
                    <p:pic>
                      <p:nvPicPr>
                        <p:cNvPr id="0" name="图片 5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115"/>
                          <a:ext cx="17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9176" name="Object 24"/>
          <p:cNvGraphicFramePr>
            <a:graphicFrameLocks noChangeAspect="1"/>
          </p:cNvGraphicFramePr>
          <p:nvPr/>
        </p:nvGraphicFramePr>
        <p:xfrm>
          <a:off x="5818584" y="3843759"/>
          <a:ext cx="10175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" name="Equation" r:id="rId11" imgW="494665" imgH="355600" progId="Equation.DSMT4">
                  <p:embed/>
                </p:oleObj>
              </mc:Choice>
              <mc:Fallback>
                <p:oleObj name="Equation" r:id="rId11" imgW="494665" imgH="355600" progId="Equation.DSMT4">
                  <p:embed/>
                  <p:pic>
                    <p:nvPicPr>
                      <p:cNvPr id="0" name="图片 5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584" y="3843759"/>
                        <a:ext cx="10175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9177" name="Text Box 25"/>
          <p:cNvSpPr txBox="1">
            <a:spLocks noChangeArrowheads="1"/>
          </p:cNvSpPr>
          <p:nvPr/>
        </p:nvSpPr>
        <p:spPr bwMode="auto">
          <a:xfrm>
            <a:off x="899592" y="2492896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例如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29178" name="Text Box 26"/>
          <p:cNvSpPr txBox="1">
            <a:spLocks noChangeArrowheads="1"/>
          </p:cNvSpPr>
          <p:nvPr/>
        </p:nvSpPr>
        <p:spPr bwMode="auto">
          <a:xfrm>
            <a:off x="3994150" y="2783309"/>
            <a:ext cx="56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6600"/>
                </a:solidFill>
              </a:rPr>
              <a:t>L</a:t>
            </a:r>
            <a:endParaRPr lang="en-US" altLang="zh-CN" sz="2800" b="1" i="1">
              <a:solidFill>
                <a:srgbClr val="006600"/>
              </a:solidFill>
            </a:endParaRPr>
          </a:p>
        </p:txBody>
      </p:sp>
      <p:sp>
        <p:nvSpPr>
          <p:cNvPr id="1329179" name="Text Box 27"/>
          <p:cNvSpPr txBox="1">
            <a:spLocks noChangeArrowheads="1"/>
          </p:cNvSpPr>
          <p:nvPr/>
        </p:nvSpPr>
        <p:spPr bwMode="auto">
          <a:xfrm>
            <a:off x="6804421" y="2780134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rgbClr val="006600"/>
                </a:solidFill>
              </a:rPr>
              <a:t>L</a:t>
            </a:r>
            <a:endParaRPr lang="en-US" altLang="zh-CN" sz="2800" b="1" i="1">
              <a:solidFill>
                <a:srgbClr val="006600"/>
              </a:solidFill>
            </a:endParaRPr>
          </a:p>
        </p:txBody>
      </p:sp>
      <p:grpSp>
        <p:nvGrpSpPr>
          <p:cNvPr id="1329180" name="Group 28"/>
          <p:cNvGrpSpPr/>
          <p:nvPr/>
        </p:nvGrpSpPr>
        <p:grpSpPr bwMode="auto">
          <a:xfrm>
            <a:off x="3181350" y="3477047"/>
            <a:ext cx="488950" cy="487362"/>
            <a:chOff x="913" y="942"/>
            <a:chExt cx="308" cy="307"/>
          </a:xfrm>
        </p:grpSpPr>
        <p:graphicFrame>
          <p:nvGraphicFramePr>
            <p:cNvPr id="138256" name="Object 29"/>
            <p:cNvGraphicFramePr>
              <a:graphicFrameLocks noChangeAspect="1"/>
            </p:cNvGraphicFramePr>
            <p:nvPr/>
          </p:nvGraphicFramePr>
          <p:xfrm>
            <a:off x="978" y="942"/>
            <a:ext cx="24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" name="Equation" r:id="rId13" imgW="190500" imgH="266700" progId="Equation.DSMT4">
                    <p:embed/>
                  </p:oleObj>
                </mc:Choice>
                <mc:Fallback>
                  <p:oleObj name="Equation" r:id="rId13" imgW="190500" imgH="266700" progId="Equation.DSMT4">
                    <p:embed/>
                    <p:pic>
                      <p:nvPicPr>
                        <p:cNvPr id="0" name="图片 5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942"/>
                          <a:ext cx="24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57" name="Line 30"/>
            <p:cNvSpPr>
              <a:spLocks noChangeShapeType="1"/>
            </p:cNvSpPr>
            <p:nvPr/>
          </p:nvSpPr>
          <p:spPr bwMode="auto">
            <a:xfrm flipH="1">
              <a:off x="913" y="988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29183" name="Group 31"/>
          <p:cNvGrpSpPr/>
          <p:nvPr/>
        </p:nvGrpSpPr>
        <p:grpSpPr bwMode="auto">
          <a:xfrm>
            <a:off x="6012259" y="3491334"/>
            <a:ext cx="384175" cy="487363"/>
            <a:chOff x="2130" y="943"/>
            <a:chExt cx="242" cy="307"/>
          </a:xfrm>
        </p:grpSpPr>
        <p:graphicFrame>
          <p:nvGraphicFramePr>
            <p:cNvPr id="138254" name="Object 32"/>
            <p:cNvGraphicFramePr>
              <a:graphicFrameLocks noChangeAspect="1"/>
            </p:cNvGraphicFramePr>
            <p:nvPr/>
          </p:nvGraphicFramePr>
          <p:xfrm>
            <a:off x="2130" y="943"/>
            <a:ext cx="24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7" name="公式" r:id="rId15" imgW="190500" imgH="266700" progId="Equation.3">
                    <p:embed/>
                  </p:oleObj>
                </mc:Choice>
                <mc:Fallback>
                  <p:oleObj name="公式" r:id="rId15" imgW="190500" imgH="266700" progId="Equation.3">
                    <p:embed/>
                    <p:pic>
                      <p:nvPicPr>
                        <p:cNvPr id="0" name="图片 5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943"/>
                          <a:ext cx="24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55" name="Line 33"/>
            <p:cNvSpPr>
              <a:spLocks noChangeShapeType="1"/>
            </p:cNvSpPr>
            <p:nvPr/>
          </p:nvSpPr>
          <p:spPr bwMode="auto">
            <a:xfrm flipH="1">
              <a:off x="2220" y="988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2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2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2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2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2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2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2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2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2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2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29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9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9154" grpId="0"/>
      <p:bldP spid="1329155" grpId="0"/>
      <p:bldP spid="1329156" grpId="0" autoUpdateAnimBg="0"/>
      <p:bldP spid="1329177" grpId="0" autoUpdateAnimBg="0"/>
      <p:bldP spid="1329178" grpId="0"/>
      <p:bldP spid="13291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AutoShape 2"/>
          <p:cNvSpPr>
            <a:spLocks noChangeArrowheads="1"/>
          </p:cNvSpPr>
          <p:nvPr/>
        </p:nvSpPr>
        <p:spPr bwMode="auto">
          <a:xfrm>
            <a:off x="107504" y="44624"/>
            <a:ext cx="1524000" cy="9906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隶书" panose="02010509060101010101" pitchFamily="49" charset="-122"/>
              </a:rPr>
              <a:t>注</a:t>
            </a:r>
            <a:endParaRPr lang="zh-CN" altLang="en-US" sz="4000" b="1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1330179" name="Text Box 3"/>
          <p:cNvSpPr txBox="1">
            <a:spLocks noChangeArrowheads="1"/>
          </p:cNvSpPr>
          <p:nvPr/>
        </p:nvSpPr>
        <p:spPr bwMode="auto">
          <a:xfrm>
            <a:off x="1549152" y="1325712"/>
            <a:ext cx="7199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确定了</a:t>
            </a:r>
            <a:r>
              <a:rPr lang="zh-CN" altLang="en-US" sz="2800" b="1" dirty="0">
                <a:solidFill>
                  <a:srgbClr val="000000"/>
                </a:solidFill>
              </a:rPr>
              <a:t>电磁“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永动机</a:t>
            </a:r>
            <a:r>
              <a:rPr lang="zh-CN" altLang="en-US" sz="2800" b="1" dirty="0">
                <a:solidFill>
                  <a:srgbClr val="000000"/>
                </a:solidFill>
              </a:rPr>
              <a:t>” 是不可能的</a:t>
            </a:r>
            <a:r>
              <a:rPr lang="en-US" altLang="zh-CN" sz="2800" b="1" dirty="0">
                <a:solidFill>
                  <a:srgbClr val="000000"/>
                </a:solidFill>
              </a:rPr>
              <a:t>!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330180" name="Text Box 4"/>
          <p:cNvSpPr txBox="1">
            <a:spLocks noChangeArrowheads="1"/>
          </p:cNvSpPr>
          <p:nvPr/>
        </p:nvSpPr>
        <p:spPr bwMode="auto">
          <a:xfrm>
            <a:off x="4067944" y="1839789"/>
            <a:ext cx="4608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</a:rPr>
              <a:t>正是外界克服阻力作功，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将其它形式的能量转换成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回路中的电能。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grpSp>
        <p:nvGrpSpPr>
          <p:cNvPr id="1330181" name="Group 5"/>
          <p:cNvGrpSpPr/>
          <p:nvPr/>
        </p:nvGrpSpPr>
        <p:grpSpPr bwMode="auto">
          <a:xfrm>
            <a:off x="916360" y="2039938"/>
            <a:ext cx="1066800" cy="1243012"/>
            <a:chOff x="384" y="1248"/>
            <a:chExt cx="672" cy="783"/>
          </a:xfrm>
        </p:grpSpPr>
        <p:sp>
          <p:nvSpPr>
            <p:cNvPr id="139331" name="Arc 6"/>
            <p:cNvSpPr/>
            <p:nvPr/>
          </p:nvSpPr>
          <p:spPr bwMode="auto">
            <a:xfrm flipV="1">
              <a:off x="768" y="1248"/>
              <a:ext cx="288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2" name="Arc 7"/>
            <p:cNvSpPr/>
            <p:nvPr/>
          </p:nvSpPr>
          <p:spPr bwMode="auto">
            <a:xfrm flipH="1" flipV="1">
              <a:off x="384" y="1248"/>
              <a:ext cx="208" cy="144"/>
            </a:xfrm>
            <a:custGeom>
              <a:avLst/>
              <a:gdLst>
                <a:gd name="T0" fmla="*/ 0 w 19048"/>
                <a:gd name="T1" fmla="*/ 0 h 21600"/>
                <a:gd name="T2" fmla="*/ 2 w 19048"/>
                <a:gd name="T3" fmla="*/ 1 h 21600"/>
                <a:gd name="T4" fmla="*/ 0 w 1904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48" h="21600" fill="none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</a:path>
                <a:path w="19048" h="21600" stroke="0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3" name="Line 8"/>
            <p:cNvSpPr>
              <a:spLocks noChangeShapeType="1"/>
            </p:cNvSpPr>
            <p:nvPr/>
          </p:nvSpPr>
          <p:spPr bwMode="auto">
            <a:xfrm>
              <a:off x="773" y="1584"/>
              <a:ext cx="2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4" name="Line 9"/>
            <p:cNvSpPr>
              <a:spLocks noChangeShapeType="1"/>
            </p:cNvSpPr>
            <p:nvPr/>
          </p:nvSpPr>
          <p:spPr bwMode="auto">
            <a:xfrm>
              <a:off x="384" y="1584"/>
              <a:ext cx="2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5" name="Arc 10"/>
            <p:cNvSpPr/>
            <p:nvPr/>
          </p:nvSpPr>
          <p:spPr bwMode="auto">
            <a:xfrm>
              <a:off x="768" y="1872"/>
              <a:ext cx="236" cy="159"/>
            </a:xfrm>
            <a:custGeom>
              <a:avLst/>
              <a:gdLst>
                <a:gd name="T0" fmla="*/ 0 w 21600"/>
                <a:gd name="T1" fmla="*/ 0 h 23893"/>
                <a:gd name="T2" fmla="*/ 3 w 21600"/>
                <a:gd name="T3" fmla="*/ 1 h 23893"/>
                <a:gd name="T4" fmla="*/ 0 w 21600"/>
                <a:gd name="T5" fmla="*/ 1 h 238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8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</a:path>
                <a:path w="21600" h="238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6" name="Arc 11"/>
            <p:cNvSpPr/>
            <p:nvPr/>
          </p:nvSpPr>
          <p:spPr bwMode="auto">
            <a:xfrm flipH="1">
              <a:off x="432" y="1872"/>
              <a:ext cx="200" cy="144"/>
            </a:xfrm>
            <a:custGeom>
              <a:avLst/>
              <a:gdLst>
                <a:gd name="T0" fmla="*/ 0 w 18278"/>
                <a:gd name="T1" fmla="*/ 0 h 21600"/>
                <a:gd name="T2" fmla="*/ 2 w 18278"/>
                <a:gd name="T3" fmla="*/ 0 h 21600"/>
                <a:gd name="T4" fmla="*/ 0 w 1827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78" h="21600" fill="none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</a:path>
                <a:path w="18278" h="21600" stroke="0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0188" name="Text Box 12"/>
          <p:cNvSpPr txBox="1">
            <a:spLocks noChangeArrowheads="1"/>
          </p:cNvSpPr>
          <p:nvPr/>
        </p:nvSpPr>
        <p:spPr bwMode="auto">
          <a:xfrm>
            <a:off x="1689473" y="25241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sp>
        <p:nvSpPr>
          <p:cNvPr id="1330189" name="Text Box 13"/>
          <p:cNvSpPr txBox="1">
            <a:spLocks noChangeArrowheads="1"/>
          </p:cNvSpPr>
          <p:nvPr/>
        </p:nvSpPr>
        <p:spPr bwMode="auto">
          <a:xfrm>
            <a:off x="611560" y="2506663"/>
            <a:ext cx="43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sp>
        <p:nvSpPr>
          <p:cNvPr id="1330190" name="Text Box 14"/>
          <p:cNvSpPr txBox="1">
            <a:spLocks noChangeArrowheads="1"/>
          </p:cNvSpPr>
          <p:nvPr/>
        </p:nvSpPr>
        <p:spPr bwMode="auto">
          <a:xfrm>
            <a:off x="1331640" y="836712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楞次定律中“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反抗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”与法拉第定律中“</a:t>
            </a:r>
            <a:r>
              <a:rPr lang="en-US" altLang="zh-CN" sz="2800" b="1" dirty="0">
                <a:solidFill>
                  <a:srgbClr val="FF0066"/>
                </a:solidFill>
                <a:ea typeface="楷体_GB2312" pitchFamily="49" charset="-122"/>
              </a:rPr>
              <a:t>–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号对应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330191" name="Object 15"/>
          <p:cNvGraphicFramePr>
            <a:graphicFrameLocks noChangeAspect="1"/>
          </p:cNvGraphicFramePr>
          <p:nvPr/>
        </p:nvGraphicFramePr>
        <p:xfrm>
          <a:off x="1068760" y="1811338"/>
          <a:ext cx="196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公式" r:id="rId1" imgW="101600" imgH="177800" progId="Equation.3">
                  <p:embed/>
                </p:oleObj>
              </mc:Choice>
              <mc:Fallback>
                <p:oleObj name="公式" r:id="rId1" imgW="101600" imgH="177800" progId="Equation.3">
                  <p:embed/>
                  <p:pic>
                    <p:nvPicPr>
                      <p:cNvPr id="0" name="图片 6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60" y="1811338"/>
                        <a:ext cx="196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0192" name="Oval 16"/>
          <p:cNvSpPr>
            <a:spLocks noChangeArrowheads="1"/>
          </p:cNvSpPr>
          <p:nvPr/>
        </p:nvSpPr>
        <p:spPr bwMode="auto">
          <a:xfrm>
            <a:off x="1297360" y="1887538"/>
            <a:ext cx="371475" cy="1447800"/>
          </a:xfrm>
          <a:prstGeom prst="ellipse">
            <a:avLst/>
          </a:prstGeom>
          <a:noFill/>
          <a:ln w="76200">
            <a:solidFill>
              <a:srgbClr val="666633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330193" name="Group 17"/>
          <p:cNvGrpSpPr/>
          <p:nvPr/>
        </p:nvGrpSpPr>
        <p:grpSpPr bwMode="auto">
          <a:xfrm>
            <a:off x="916360" y="1887538"/>
            <a:ext cx="993775" cy="1223962"/>
            <a:chOff x="382" y="1248"/>
            <a:chExt cx="626" cy="771"/>
          </a:xfrm>
        </p:grpSpPr>
        <p:sp>
          <p:nvSpPr>
            <p:cNvPr id="139325" name="Line 18"/>
            <p:cNvSpPr>
              <a:spLocks noChangeShapeType="1"/>
            </p:cNvSpPr>
            <p:nvPr/>
          </p:nvSpPr>
          <p:spPr bwMode="auto">
            <a:xfrm>
              <a:off x="773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6" name="Arc 19"/>
            <p:cNvSpPr/>
            <p:nvPr/>
          </p:nvSpPr>
          <p:spPr bwMode="auto">
            <a:xfrm>
              <a:off x="754" y="1875"/>
              <a:ext cx="221" cy="144"/>
            </a:xfrm>
            <a:custGeom>
              <a:avLst/>
              <a:gdLst>
                <a:gd name="T0" fmla="*/ 0 w 20184"/>
                <a:gd name="T1" fmla="*/ 0 h 21600"/>
                <a:gd name="T2" fmla="*/ 2 w 20184"/>
                <a:gd name="T3" fmla="*/ 1 h 21600"/>
                <a:gd name="T4" fmla="*/ 0 w 20184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84" h="21600" fill="none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</a:path>
                <a:path w="20184" h="21600" stroke="0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7" name="Arc 20"/>
            <p:cNvSpPr/>
            <p:nvPr/>
          </p:nvSpPr>
          <p:spPr bwMode="auto">
            <a:xfrm flipV="1">
              <a:off x="768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8" name="Line 21"/>
            <p:cNvSpPr>
              <a:spLocks noChangeShapeType="1"/>
            </p:cNvSpPr>
            <p:nvPr/>
          </p:nvSpPr>
          <p:spPr bwMode="auto">
            <a:xfrm>
              <a:off x="384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9" name="Arc 22"/>
            <p:cNvSpPr/>
            <p:nvPr/>
          </p:nvSpPr>
          <p:spPr bwMode="auto">
            <a:xfrm flipH="1" flipV="1">
              <a:off x="382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30" name="Arc 23"/>
            <p:cNvSpPr/>
            <p:nvPr/>
          </p:nvSpPr>
          <p:spPr bwMode="auto">
            <a:xfrm flipH="1">
              <a:off x="400" y="1872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0200" name="Text Box 24"/>
          <p:cNvSpPr txBox="1">
            <a:spLocks noChangeArrowheads="1"/>
          </p:cNvSpPr>
          <p:nvPr/>
        </p:nvSpPr>
        <p:spPr bwMode="auto">
          <a:xfrm>
            <a:off x="2355999" y="3197919"/>
            <a:ext cx="5240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若不是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反抗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会发生什么？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330201" name="Group 25"/>
          <p:cNvGrpSpPr/>
          <p:nvPr/>
        </p:nvGrpSpPr>
        <p:grpSpPr bwMode="auto">
          <a:xfrm flipH="1">
            <a:off x="933823" y="3940175"/>
            <a:ext cx="1066800" cy="1243013"/>
            <a:chOff x="384" y="1248"/>
            <a:chExt cx="672" cy="783"/>
          </a:xfrm>
        </p:grpSpPr>
        <p:sp>
          <p:nvSpPr>
            <p:cNvPr id="139319" name="Arc 26"/>
            <p:cNvSpPr/>
            <p:nvPr/>
          </p:nvSpPr>
          <p:spPr bwMode="auto">
            <a:xfrm flipV="1">
              <a:off x="768" y="1248"/>
              <a:ext cx="288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0" name="Arc 27"/>
            <p:cNvSpPr/>
            <p:nvPr/>
          </p:nvSpPr>
          <p:spPr bwMode="auto">
            <a:xfrm flipH="1" flipV="1">
              <a:off x="384" y="1248"/>
              <a:ext cx="208" cy="144"/>
            </a:xfrm>
            <a:custGeom>
              <a:avLst/>
              <a:gdLst>
                <a:gd name="T0" fmla="*/ 0 w 19048"/>
                <a:gd name="T1" fmla="*/ 0 h 21600"/>
                <a:gd name="T2" fmla="*/ 2 w 19048"/>
                <a:gd name="T3" fmla="*/ 1 h 21600"/>
                <a:gd name="T4" fmla="*/ 0 w 1904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48" h="21600" fill="none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</a:path>
                <a:path w="19048" h="21600" stroke="0" extrusionOk="0">
                  <a:moveTo>
                    <a:pt x="-1" y="0"/>
                  </a:moveTo>
                  <a:cubicBezTo>
                    <a:pt x="7968" y="0"/>
                    <a:pt x="15290" y="4387"/>
                    <a:pt x="19047" y="1141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1" name="Line 28"/>
            <p:cNvSpPr>
              <a:spLocks noChangeShapeType="1"/>
            </p:cNvSpPr>
            <p:nvPr/>
          </p:nvSpPr>
          <p:spPr bwMode="auto">
            <a:xfrm>
              <a:off x="773" y="1584"/>
              <a:ext cx="2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2" name="Line 29"/>
            <p:cNvSpPr>
              <a:spLocks noChangeShapeType="1"/>
            </p:cNvSpPr>
            <p:nvPr/>
          </p:nvSpPr>
          <p:spPr bwMode="auto">
            <a:xfrm>
              <a:off x="384" y="1584"/>
              <a:ext cx="2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3" name="Arc 30"/>
            <p:cNvSpPr/>
            <p:nvPr/>
          </p:nvSpPr>
          <p:spPr bwMode="auto">
            <a:xfrm>
              <a:off x="768" y="1872"/>
              <a:ext cx="236" cy="159"/>
            </a:xfrm>
            <a:custGeom>
              <a:avLst/>
              <a:gdLst>
                <a:gd name="T0" fmla="*/ 0 w 21600"/>
                <a:gd name="T1" fmla="*/ 0 h 23893"/>
                <a:gd name="T2" fmla="*/ 3 w 21600"/>
                <a:gd name="T3" fmla="*/ 1 h 23893"/>
                <a:gd name="T4" fmla="*/ 0 w 21600"/>
                <a:gd name="T5" fmla="*/ 1 h 238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8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</a:path>
                <a:path w="21600" h="238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65"/>
                    <a:pt x="21559" y="23131"/>
                    <a:pt x="21477" y="2389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24" name="Arc 31"/>
            <p:cNvSpPr/>
            <p:nvPr/>
          </p:nvSpPr>
          <p:spPr bwMode="auto">
            <a:xfrm flipH="1">
              <a:off x="432" y="1872"/>
              <a:ext cx="200" cy="144"/>
            </a:xfrm>
            <a:custGeom>
              <a:avLst/>
              <a:gdLst>
                <a:gd name="T0" fmla="*/ 0 w 18278"/>
                <a:gd name="T1" fmla="*/ 0 h 21600"/>
                <a:gd name="T2" fmla="*/ 2 w 18278"/>
                <a:gd name="T3" fmla="*/ 0 h 21600"/>
                <a:gd name="T4" fmla="*/ 0 w 18278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78" h="21600" fill="none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</a:path>
                <a:path w="18278" h="21600" stroke="0" extrusionOk="0">
                  <a:moveTo>
                    <a:pt x="-1" y="0"/>
                  </a:moveTo>
                  <a:cubicBezTo>
                    <a:pt x="7421" y="0"/>
                    <a:pt x="14323" y="3810"/>
                    <a:pt x="18278" y="1009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0208" name="Text Box 32"/>
          <p:cNvSpPr txBox="1">
            <a:spLocks noChangeArrowheads="1"/>
          </p:cNvSpPr>
          <p:nvPr/>
        </p:nvSpPr>
        <p:spPr bwMode="auto">
          <a:xfrm>
            <a:off x="629023" y="43973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endParaRPr lang="en-US" altLang="zh-CN" sz="2400" i="1">
              <a:solidFill>
                <a:srgbClr val="FF0000"/>
              </a:solidFill>
            </a:endParaRPr>
          </a:p>
        </p:txBody>
      </p:sp>
      <p:sp>
        <p:nvSpPr>
          <p:cNvPr id="1330209" name="Text Box 33"/>
          <p:cNvSpPr txBox="1">
            <a:spLocks noChangeArrowheads="1"/>
          </p:cNvSpPr>
          <p:nvPr/>
        </p:nvSpPr>
        <p:spPr bwMode="auto">
          <a:xfrm>
            <a:off x="1695823" y="4397375"/>
            <a:ext cx="43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rgbClr val="FF0000"/>
                </a:solidFill>
              </a:rPr>
              <a:t>S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1330210" name="Object 34"/>
          <p:cNvGraphicFramePr>
            <a:graphicFrameLocks noChangeAspect="1"/>
          </p:cNvGraphicFramePr>
          <p:nvPr/>
        </p:nvGraphicFramePr>
        <p:xfrm>
          <a:off x="1086223" y="3711575"/>
          <a:ext cx="196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3" imgW="101600" imgH="177800" progId="Equation.3">
                  <p:embed/>
                </p:oleObj>
              </mc:Choice>
              <mc:Fallback>
                <p:oleObj name="Equation" r:id="rId3" imgW="101600" imgH="177800" progId="Equation.3">
                  <p:embed/>
                  <p:pic>
                    <p:nvPicPr>
                      <p:cNvPr id="0" name="图片 6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223" y="3711575"/>
                        <a:ext cx="196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0211" name="Oval 35"/>
          <p:cNvSpPr>
            <a:spLocks noChangeArrowheads="1"/>
          </p:cNvSpPr>
          <p:nvPr/>
        </p:nvSpPr>
        <p:spPr bwMode="auto">
          <a:xfrm>
            <a:off x="1314823" y="3787775"/>
            <a:ext cx="371475" cy="1447800"/>
          </a:xfrm>
          <a:prstGeom prst="ellipse">
            <a:avLst/>
          </a:prstGeom>
          <a:noFill/>
          <a:ln w="76200">
            <a:solidFill>
              <a:srgbClr val="666633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330212" name="Group 36"/>
          <p:cNvGrpSpPr/>
          <p:nvPr/>
        </p:nvGrpSpPr>
        <p:grpSpPr bwMode="auto">
          <a:xfrm>
            <a:off x="933823" y="3787775"/>
            <a:ext cx="993775" cy="1223963"/>
            <a:chOff x="382" y="1248"/>
            <a:chExt cx="626" cy="771"/>
          </a:xfrm>
        </p:grpSpPr>
        <p:sp>
          <p:nvSpPr>
            <p:cNvPr id="139313" name="Line 37"/>
            <p:cNvSpPr>
              <a:spLocks noChangeShapeType="1"/>
            </p:cNvSpPr>
            <p:nvPr/>
          </p:nvSpPr>
          <p:spPr bwMode="auto">
            <a:xfrm>
              <a:off x="773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14" name="Arc 38"/>
            <p:cNvSpPr/>
            <p:nvPr/>
          </p:nvSpPr>
          <p:spPr bwMode="auto">
            <a:xfrm>
              <a:off x="754" y="1875"/>
              <a:ext cx="221" cy="144"/>
            </a:xfrm>
            <a:custGeom>
              <a:avLst/>
              <a:gdLst>
                <a:gd name="T0" fmla="*/ 0 w 20184"/>
                <a:gd name="T1" fmla="*/ 0 h 21600"/>
                <a:gd name="T2" fmla="*/ 2 w 20184"/>
                <a:gd name="T3" fmla="*/ 1 h 21600"/>
                <a:gd name="T4" fmla="*/ 0 w 20184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84" h="21600" fill="none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</a:path>
                <a:path w="20184" h="21600" stroke="0" extrusionOk="0">
                  <a:moveTo>
                    <a:pt x="-1" y="0"/>
                  </a:moveTo>
                  <a:cubicBezTo>
                    <a:pt x="8961" y="0"/>
                    <a:pt x="16992" y="5533"/>
                    <a:pt x="20183" y="1390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15" name="Arc 39"/>
            <p:cNvSpPr/>
            <p:nvPr/>
          </p:nvSpPr>
          <p:spPr bwMode="auto">
            <a:xfrm flipV="1">
              <a:off x="768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16" name="Line 40"/>
            <p:cNvSpPr>
              <a:spLocks noChangeShapeType="1"/>
            </p:cNvSpPr>
            <p:nvPr/>
          </p:nvSpPr>
          <p:spPr bwMode="auto">
            <a:xfrm>
              <a:off x="384" y="1632"/>
              <a:ext cx="235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17" name="Arc 41"/>
            <p:cNvSpPr/>
            <p:nvPr/>
          </p:nvSpPr>
          <p:spPr bwMode="auto">
            <a:xfrm flipH="1" flipV="1">
              <a:off x="382" y="1248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318" name="Arc 42"/>
            <p:cNvSpPr/>
            <p:nvPr/>
          </p:nvSpPr>
          <p:spPr bwMode="auto">
            <a:xfrm flipH="1">
              <a:off x="400" y="1872"/>
              <a:ext cx="236" cy="144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0219" name="Text Box 43"/>
          <p:cNvSpPr txBox="1">
            <a:spLocks noChangeArrowheads="1"/>
          </p:cNvSpPr>
          <p:nvPr/>
        </p:nvSpPr>
        <p:spPr bwMode="auto">
          <a:xfrm>
            <a:off x="3986336" y="3838575"/>
            <a:ext cx="505016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</a:rPr>
              <a:t>过程将自动进行，磁铁动能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增加的同时，感应电流急剧增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加，而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</a:rPr>
              <a:t>↑</a:t>
            </a:r>
            <a:r>
              <a:rPr lang="zh-CN" altLang="en-US" sz="2800" b="1" dirty="0">
                <a:solidFill>
                  <a:srgbClr val="000000"/>
                </a:solidFill>
              </a:rPr>
              <a:t>，又导致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</a:t>
            </a:r>
            <a:r>
              <a:rPr lang="zh-CN" altLang="en-US" sz="2800" b="1" dirty="0">
                <a:solidFill>
                  <a:srgbClr val="000000"/>
                </a:solidFill>
              </a:rPr>
              <a:t>↑</a:t>
            </a:r>
            <a:r>
              <a:rPr lang="zh-CN" altLang="en-US" sz="2800" b="1" dirty="0">
                <a:solidFill>
                  <a:srgbClr val="FF0000"/>
                </a:solidFill>
              </a:rPr>
              <a:t>→</a:t>
            </a: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err="1">
                <a:solidFill>
                  <a:srgbClr val="000000"/>
                </a:solidFill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</a:rPr>
              <a:t>↑…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而不须外界提供任何能量。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330220" name="Text Box 44"/>
          <p:cNvSpPr txBox="1">
            <a:spLocks noChangeArrowheads="1"/>
          </p:cNvSpPr>
          <p:nvPr/>
        </p:nvSpPr>
        <p:spPr bwMode="auto">
          <a:xfrm>
            <a:off x="3784848" y="5722938"/>
            <a:ext cx="525164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自然界不可能有这种能产生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如此永无境止电流增长的能源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0221" name="Line 45"/>
          <p:cNvSpPr>
            <a:spLocks noChangeShapeType="1"/>
          </p:cNvSpPr>
          <p:nvPr/>
        </p:nvSpPr>
        <p:spPr bwMode="auto">
          <a:xfrm flipV="1">
            <a:off x="1314823" y="4168775"/>
            <a:ext cx="0" cy="4111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0222" name="Line 46"/>
          <p:cNvSpPr>
            <a:spLocks noChangeShapeType="1"/>
          </p:cNvSpPr>
          <p:nvPr/>
        </p:nvSpPr>
        <p:spPr bwMode="auto">
          <a:xfrm flipH="1">
            <a:off x="1287835" y="2039938"/>
            <a:ext cx="76200" cy="4286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330223" name="Group 47"/>
          <p:cNvGrpSpPr/>
          <p:nvPr/>
        </p:nvGrpSpPr>
        <p:grpSpPr bwMode="auto">
          <a:xfrm>
            <a:off x="2148260" y="2039938"/>
            <a:ext cx="1663700" cy="703262"/>
            <a:chOff x="1378" y="1299"/>
            <a:chExt cx="1048" cy="443"/>
          </a:xfrm>
        </p:grpSpPr>
        <p:graphicFrame>
          <p:nvGraphicFramePr>
            <p:cNvPr id="139308" name="Object 48"/>
            <p:cNvGraphicFramePr>
              <a:graphicFrameLocks noChangeAspect="1"/>
            </p:cNvGraphicFramePr>
            <p:nvPr/>
          </p:nvGraphicFramePr>
          <p:xfrm>
            <a:off x="2243" y="1299"/>
            <a:ext cx="18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" name="公式" r:id="rId4" imgW="152400" imgH="177800" progId="Equation.3">
                    <p:embed/>
                  </p:oleObj>
                </mc:Choice>
                <mc:Fallback>
                  <p:oleObj name="公式" r:id="rId4" imgW="152400" imgH="177800" progId="Equation.3">
                    <p:embed/>
                    <p:pic>
                      <p:nvPicPr>
                        <p:cNvPr id="0" name="图片 6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299"/>
                          <a:ext cx="18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9" name="Object 49"/>
            <p:cNvGraphicFramePr>
              <a:graphicFrameLocks noChangeAspect="1"/>
            </p:cNvGraphicFramePr>
            <p:nvPr/>
          </p:nvGraphicFramePr>
          <p:xfrm>
            <a:off x="1378" y="1318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5" name="公式" r:id="rId6" imgW="190500" imgH="165100" progId="Equation.3">
                    <p:embed/>
                  </p:oleObj>
                </mc:Choice>
                <mc:Fallback>
                  <p:oleObj name="公式" r:id="rId6" imgW="190500" imgH="165100" progId="Equation.3">
                    <p:embed/>
                    <p:pic>
                      <p:nvPicPr>
                        <p:cNvPr id="0" name="图片 6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1318"/>
                          <a:ext cx="2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9310" name="Group 50"/>
            <p:cNvGrpSpPr/>
            <p:nvPr/>
          </p:nvGrpSpPr>
          <p:grpSpPr bwMode="auto">
            <a:xfrm>
              <a:off x="1407" y="1578"/>
              <a:ext cx="1010" cy="164"/>
              <a:chOff x="1304" y="3205"/>
              <a:chExt cx="1010" cy="164"/>
            </a:xfrm>
          </p:grpSpPr>
          <p:sp>
            <p:nvSpPr>
              <p:cNvPr id="139311" name="AutoShape 51"/>
              <p:cNvSpPr>
                <a:spLocks noChangeArrowheads="1"/>
              </p:cNvSpPr>
              <p:nvPr/>
            </p:nvSpPr>
            <p:spPr bwMode="auto">
              <a:xfrm rot="-5400000">
                <a:off x="1965" y="3017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9312" name="AutoShape 52"/>
              <p:cNvSpPr>
                <a:spLocks noChangeArrowheads="1"/>
              </p:cNvSpPr>
              <p:nvPr/>
            </p:nvSpPr>
            <p:spPr bwMode="auto">
              <a:xfrm rot="-5400000">
                <a:off x="1492" y="3019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330229" name="Group 53"/>
          <p:cNvGrpSpPr/>
          <p:nvPr/>
        </p:nvGrpSpPr>
        <p:grpSpPr bwMode="auto">
          <a:xfrm>
            <a:off x="2054598" y="3986213"/>
            <a:ext cx="1663700" cy="703262"/>
            <a:chOff x="1378" y="1299"/>
            <a:chExt cx="1048" cy="443"/>
          </a:xfrm>
        </p:grpSpPr>
        <p:graphicFrame>
          <p:nvGraphicFramePr>
            <p:cNvPr id="139303" name="Object 54"/>
            <p:cNvGraphicFramePr>
              <a:graphicFrameLocks noChangeAspect="1"/>
            </p:cNvGraphicFramePr>
            <p:nvPr/>
          </p:nvGraphicFramePr>
          <p:xfrm>
            <a:off x="2243" y="1299"/>
            <a:ext cx="18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6" name="公式" r:id="rId8" imgW="152400" imgH="177800" progId="Equation.3">
                    <p:embed/>
                  </p:oleObj>
                </mc:Choice>
                <mc:Fallback>
                  <p:oleObj name="公式" r:id="rId8" imgW="152400" imgH="177800" progId="Equation.3">
                    <p:embed/>
                    <p:pic>
                      <p:nvPicPr>
                        <p:cNvPr id="0" name="图片 6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3" y="1299"/>
                          <a:ext cx="18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4" name="Object 55"/>
            <p:cNvGraphicFramePr>
              <a:graphicFrameLocks noChangeAspect="1"/>
            </p:cNvGraphicFramePr>
            <p:nvPr/>
          </p:nvGraphicFramePr>
          <p:xfrm>
            <a:off x="1378" y="1318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7" name="公式" r:id="rId9" imgW="190500" imgH="165100" progId="Equation.3">
                    <p:embed/>
                  </p:oleObj>
                </mc:Choice>
                <mc:Fallback>
                  <p:oleObj name="公式" r:id="rId9" imgW="190500" imgH="165100" progId="Equation.3">
                    <p:embed/>
                    <p:pic>
                      <p:nvPicPr>
                        <p:cNvPr id="0" name="图片 6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1318"/>
                          <a:ext cx="2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9305" name="Group 56"/>
            <p:cNvGrpSpPr/>
            <p:nvPr/>
          </p:nvGrpSpPr>
          <p:grpSpPr bwMode="auto">
            <a:xfrm>
              <a:off x="1407" y="1578"/>
              <a:ext cx="1010" cy="164"/>
              <a:chOff x="1304" y="3205"/>
              <a:chExt cx="1010" cy="164"/>
            </a:xfrm>
          </p:grpSpPr>
          <p:sp>
            <p:nvSpPr>
              <p:cNvPr id="139306" name="AutoShape 57"/>
              <p:cNvSpPr>
                <a:spLocks noChangeArrowheads="1"/>
              </p:cNvSpPr>
              <p:nvPr/>
            </p:nvSpPr>
            <p:spPr bwMode="auto">
              <a:xfrm rot="-5400000">
                <a:off x="1965" y="3017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9307" name="AutoShape 58"/>
              <p:cNvSpPr>
                <a:spLocks noChangeArrowheads="1"/>
              </p:cNvSpPr>
              <p:nvPr/>
            </p:nvSpPr>
            <p:spPr bwMode="auto">
              <a:xfrm rot="-5400000">
                <a:off x="1492" y="3019"/>
                <a:ext cx="162" cy="537"/>
              </a:xfrm>
              <a:prstGeom prst="cube">
                <a:avLst>
                  <a:gd name="adj" fmla="val 25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330235" name="Group 59"/>
          <p:cNvGrpSpPr/>
          <p:nvPr/>
        </p:nvGrpSpPr>
        <p:grpSpPr bwMode="auto">
          <a:xfrm>
            <a:off x="987425" y="5516563"/>
            <a:ext cx="3332163" cy="625475"/>
            <a:chOff x="622" y="3475"/>
            <a:chExt cx="2099" cy="394"/>
          </a:xfrm>
        </p:grpSpPr>
        <p:sp>
          <p:nvSpPr>
            <p:cNvPr id="139300" name="AutoShape 60"/>
            <p:cNvSpPr/>
            <p:nvPr/>
          </p:nvSpPr>
          <p:spPr bwMode="auto">
            <a:xfrm>
              <a:off x="703" y="3475"/>
              <a:ext cx="1404" cy="384"/>
            </a:xfrm>
            <a:prstGeom prst="borderCallout3">
              <a:avLst>
                <a:gd name="adj1" fmla="val 18750"/>
                <a:gd name="adj2" fmla="val -3417"/>
                <a:gd name="adj3" fmla="val 18750"/>
                <a:gd name="adj4" fmla="val -12894"/>
                <a:gd name="adj5" fmla="val -45574"/>
                <a:gd name="adj6" fmla="val -12894"/>
                <a:gd name="adj7" fmla="val -55991"/>
                <a:gd name="adj8" fmla="val 11537"/>
              </a:avLst>
            </a:prstGeom>
            <a:solidFill>
              <a:srgbClr val="CCFF99"/>
            </a:solidFill>
            <a:ln w="19050">
              <a:solidFill>
                <a:srgbClr val="6600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8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39301" name="Text Box 61"/>
            <p:cNvSpPr txBox="1">
              <a:spLocks noChangeArrowheads="1"/>
            </p:cNvSpPr>
            <p:nvPr/>
          </p:nvSpPr>
          <p:spPr bwMode="auto">
            <a:xfrm>
              <a:off x="800" y="3542"/>
              <a:ext cx="19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</a:rPr>
                <a:t>电磁永动机</a:t>
              </a:r>
              <a:endParaRPr lang="zh-CN" altLang="en-US" sz="28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39302" name="Line 62"/>
            <p:cNvSpPr>
              <a:spLocks noChangeShapeType="1"/>
            </p:cNvSpPr>
            <p:nvPr/>
          </p:nvSpPr>
          <p:spPr bwMode="auto">
            <a:xfrm flipV="1">
              <a:off x="622" y="3541"/>
              <a:ext cx="159" cy="7"/>
            </a:xfrm>
            <a:prstGeom prst="line">
              <a:avLst/>
            </a:prstGeom>
            <a:noFill/>
            <a:ln w="19050">
              <a:solidFill>
                <a:srgbClr val="6600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30239" name="Group 63"/>
          <p:cNvGrpSpPr/>
          <p:nvPr/>
        </p:nvGrpSpPr>
        <p:grpSpPr bwMode="auto">
          <a:xfrm>
            <a:off x="2251448" y="2708275"/>
            <a:ext cx="922337" cy="519113"/>
            <a:chOff x="1443" y="1706"/>
            <a:chExt cx="581" cy="327"/>
          </a:xfrm>
        </p:grpSpPr>
        <p:sp>
          <p:nvSpPr>
            <p:cNvPr id="139297" name="Line 64"/>
            <p:cNvSpPr>
              <a:spLocks noChangeShapeType="1"/>
            </p:cNvSpPr>
            <p:nvPr/>
          </p:nvSpPr>
          <p:spPr bwMode="auto">
            <a:xfrm flipH="1">
              <a:off x="1443" y="1860"/>
              <a:ext cx="3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298" name="Text Box 65"/>
            <p:cNvSpPr txBox="1">
              <a:spLocks noChangeArrowheads="1"/>
            </p:cNvSpPr>
            <p:nvPr/>
          </p:nvSpPr>
          <p:spPr bwMode="auto">
            <a:xfrm>
              <a:off x="1809" y="1706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v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39299" name="Line 66"/>
            <p:cNvSpPr>
              <a:spLocks noChangeShapeType="1"/>
            </p:cNvSpPr>
            <p:nvPr/>
          </p:nvSpPr>
          <p:spPr bwMode="auto">
            <a:xfrm>
              <a:off x="1867" y="1812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330243" name="Group 67"/>
          <p:cNvGrpSpPr/>
          <p:nvPr/>
        </p:nvGrpSpPr>
        <p:grpSpPr bwMode="auto">
          <a:xfrm>
            <a:off x="2186360" y="4629150"/>
            <a:ext cx="922338" cy="519113"/>
            <a:chOff x="1443" y="1706"/>
            <a:chExt cx="581" cy="327"/>
          </a:xfrm>
        </p:grpSpPr>
        <p:sp>
          <p:nvSpPr>
            <p:cNvPr id="139294" name="Line 68"/>
            <p:cNvSpPr>
              <a:spLocks noChangeShapeType="1"/>
            </p:cNvSpPr>
            <p:nvPr/>
          </p:nvSpPr>
          <p:spPr bwMode="auto">
            <a:xfrm flipH="1">
              <a:off x="1443" y="1860"/>
              <a:ext cx="3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295" name="Text Box 69"/>
            <p:cNvSpPr txBox="1">
              <a:spLocks noChangeArrowheads="1"/>
            </p:cNvSpPr>
            <p:nvPr/>
          </p:nvSpPr>
          <p:spPr bwMode="auto">
            <a:xfrm>
              <a:off x="1809" y="1706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v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139296" name="Line 70"/>
            <p:cNvSpPr>
              <a:spLocks noChangeShapeType="1"/>
            </p:cNvSpPr>
            <p:nvPr/>
          </p:nvSpPr>
          <p:spPr bwMode="auto">
            <a:xfrm>
              <a:off x="1867" y="1812"/>
              <a:ext cx="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0247" name="Line 71"/>
          <p:cNvSpPr>
            <a:spLocks noChangeShapeType="1"/>
          </p:cNvSpPr>
          <p:nvPr/>
        </p:nvSpPr>
        <p:spPr bwMode="auto">
          <a:xfrm>
            <a:off x="1316410" y="3584575"/>
            <a:ext cx="2217738" cy="25749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0248" name="Line 72"/>
          <p:cNvSpPr>
            <a:spLocks noChangeShapeType="1"/>
          </p:cNvSpPr>
          <p:nvPr/>
        </p:nvSpPr>
        <p:spPr bwMode="auto">
          <a:xfrm flipH="1">
            <a:off x="1148135" y="3721100"/>
            <a:ext cx="2617788" cy="2354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13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33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3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3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0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0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0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0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0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0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0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0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3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1330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330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133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133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3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3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3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3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3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30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30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30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30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33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3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3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3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30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3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3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3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30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330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30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30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30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3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75" fill="hold"/>
                                        <p:tgtEl>
                                          <p:spTgt spid="1330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75" fill="hold"/>
                                        <p:tgtEl>
                                          <p:spTgt spid="1330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3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75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78" grpId="0" animBg="1" autoUpdateAnimBg="0"/>
      <p:bldP spid="1330179" grpId="0" autoUpdateAnimBg="0"/>
      <p:bldP spid="1330180" grpId="0" autoUpdateAnimBg="0"/>
      <p:bldP spid="1330188" grpId="0" autoUpdateAnimBg="0"/>
      <p:bldP spid="1330189" grpId="0" autoUpdateAnimBg="0"/>
      <p:bldP spid="1330190" grpId="0" autoUpdateAnimBg="0"/>
      <p:bldP spid="1330192" grpId="0" animBg="1"/>
      <p:bldP spid="1330200" grpId="0" autoUpdateAnimBg="0"/>
      <p:bldP spid="1330208" grpId="0" autoUpdateAnimBg="0"/>
      <p:bldP spid="1330209" grpId="0" autoUpdateAnimBg="0"/>
      <p:bldP spid="1330211" grpId="0" animBg="1"/>
      <p:bldP spid="1330219" grpId="0" autoUpdateAnimBg="0" build="p"/>
      <p:bldP spid="1330220" grpId="0" autoUpdateAnimBg="0"/>
      <p:bldP spid="1330221" grpId="0" animBg="1"/>
      <p:bldP spid="1330222" grpId="0" animBg="1"/>
      <p:bldP spid="1330247" grpId="0" animBg="1"/>
      <p:bldP spid="1330248" grpId="0" animBg="1"/>
    </p:bldLst>
  </p:timing>
</p:sld>
</file>

<file path=ppt/tags/tag1.xml><?xml version="1.0" encoding="utf-8"?>
<p:tagLst xmlns:p="http://schemas.openxmlformats.org/presentationml/2006/main">
  <p:tag name="COMMONDATA" val="eyJoZGlkIjoiMWEzMTY4YzgxMTkwYjBiOWEwZTU2NDVhZWNiYzcyZGYifQ=="/>
</p:tagLst>
</file>

<file path=ppt/theme/theme1.xml><?xml version="1.0" encoding="utf-8"?>
<a:theme xmlns:a="http://schemas.openxmlformats.org/drawingml/2006/main" name="1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2417</Words>
  <Application>WPS 演示</Application>
  <PresentationFormat>全屏显示(4:3)</PresentationFormat>
  <Paragraphs>596</Paragraphs>
  <Slides>25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252</vt:i4>
      </vt:variant>
      <vt:variant>
        <vt:lpstr>幻灯片标题</vt:lpstr>
      </vt:variant>
      <vt:variant>
        <vt:i4>25</vt:i4>
      </vt:variant>
    </vt:vector>
  </HeadingPairs>
  <TitlesOfParts>
    <vt:vector size="295" baseType="lpstr">
      <vt:lpstr>Arial</vt:lpstr>
      <vt:lpstr>宋体</vt:lpstr>
      <vt:lpstr>Wingdings</vt:lpstr>
      <vt:lpstr>Times New Roman</vt:lpstr>
      <vt:lpstr>Calibri</vt:lpstr>
      <vt:lpstr>楷体_GB2312</vt:lpstr>
      <vt:lpstr>新宋体</vt:lpstr>
      <vt:lpstr>Symbol</vt:lpstr>
      <vt:lpstr>Wingdings 2</vt:lpstr>
      <vt:lpstr>隶书</vt:lpstr>
      <vt:lpstr>楷体_GB2312</vt:lpstr>
      <vt:lpstr>黑体</vt:lpstr>
      <vt:lpstr>微软雅黑</vt:lpstr>
      <vt:lpstr>Arial Unicode MS</vt:lpstr>
      <vt:lpstr>13_默认设计模板</vt:lpstr>
      <vt:lpstr>1_默认设计模板</vt:lpstr>
      <vt:lpstr>5_默认设计模板</vt:lpstr>
      <vt:lpstr>2_Office 主题​​</vt:lpstr>
      <vt:lpstr>Equation.3</vt:lpstr>
      <vt:lpstr>MSPhotoEd.3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MS_ClipArt_Gallery.2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MS_ClipArt_Gallery.2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MSPhotoEd.3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</dc:creator>
  <cp:lastModifiedBy>王炎</cp:lastModifiedBy>
  <cp:revision>37</cp:revision>
  <dcterms:created xsi:type="dcterms:W3CDTF">2016-05-31T01:56:00Z</dcterms:created>
  <dcterms:modified xsi:type="dcterms:W3CDTF">2022-09-08T09:55:33Z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1237467EB5BD4FE58112CF858229AF3A</vt:lpwstr>
  </property>
  <property fmtid="{D5CDD505-2E9C-101B-9397-08002B2CF9AE}" pid="3" name="KSOProductBuildVer">
    <vt:lpwstr>2052-11.1.0.11544</vt:lpwstr>
  </property>
</Properties>
</file>