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</p:sldMasterIdLst>
  <p:notesMasterIdLst>
    <p:notesMasterId r:id="rId30"/>
  </p:notesMasterIdLst>
  <p:sldIdLst>
    <p:sldId id="334" r:id="rId6"/>
    <p:sldId id="266" r:id="rId7"/>
    <p:sldId id="28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90" r:id="rId16"/>
    <p:sldId id="291" r:id="rId17"/>
    <p:sldId id="292" r:id="rId18"/>
    <p:sldId id="293" r:id="rId19"/>
    <p:sldId id="294" r:id="rId20"/>
    <p:sldId id="297" r:id="rId21"/>
    <p:sldId id="298" r:id="rId22"/>
    <p:sldId id="299" r:id="rId23"/>
    <p:sldId id="300" r:id="rId24"/>
    <p:sldId id="301" r:id="rId25"/>
    <p:sldId id="302" r:id="rId26"/>
    <p:sldId id="360" r:id="rId27"/>
    <p:sldId id="361" r:id="rId28"/>
    <p:sldId id="29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VAeRqoj6eXs+gOfOIy/b5g==" hashData="fdJL1Ugxh1Ifu48cvWH1mhjiyH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5" autoAdjust="0"/>
  </p:normalViewPr>
  <p:slideViewPr>
    <p:cSldViewPr>
      <p:cViewPr varScale="1">
        <p:scale>
          <a:sx n="99" d="100"/>
          <a:sy n="99" d="100"/>
        </p:scale>
        <p:origin x="-10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e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5" Type="http://schemas.openxmlformats.org/officeDocument/2006/relationships/image" Target="../media/image152.wmf"/><Relationship Id="rId14" Type="http://schemas.openxmlformats.org/officeDocument/2006/relationships/image" Target="../media/image151.wmf"/><Relationship Id="rId13" Type="http://schemas.openxmlformats.org/officeDocument/2006/relationships/image" Target="../media/image150.wmf"/><Relationship Id="rId12" Type="http://schemas.openxmlformats.org/officeDocument/2006/relationships/image" Target="../media/image149.wmf"/><Relationship Id="rId11" Type="http://schemas.openxmlformats.org/officeDocument/2006/relationships/image" Target="../media/image148.wmf"/><Relationship Id="rId10" Type="http://schemas.openxmlformats.org/officeDocument/2006/relationships/image" Target="../media/image147.wmf"/><Relationship Id="rId1" Type="http://schemas.openxmlformats.org/officeDocument/2006/relationships/image" Target="../media/image1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40.wmf"/><Relationship Id="rId5" Type="http://schemas.openxmlformats.org/officeDocument/2006/relationships/image" Target="../media/image56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2" Type="http://schemas.openxmlformats.org/officeDocument/2006/relationships/image" Target="../media/image176.wmf"/><Relationship Id="rId11" Type="http://schemas.openxmlformats.org/officeDocument/2006/relationships/image" Target="../media/image175.wmf"/><Relationship Id="rId10" Type="http://schemas.openxmlformats.org/officeDocument/2006/relationships/image" Target="../media/image141.wmf"/><Relationship Id="rId1" Type="http://schemas.openxmlformats.org/officeDocument/2006/relationships/image" Target="../media/image168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0.e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40.wmf"/><Relationship Id="rId5" Type="http://schemas.openxmlformats.org/officeDocument/2006/relationships/image" Target="../media/image5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0" Type="http://schemas.openxmlformats.org/officeDocument/2006/relationships/image" Target="../media/image175.wmf"/><Relationship Id="rId1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wmf"/><Relationship Id="rId8" Type="http://schemas.openxmlformats.org/officeDocument/2006/relationships/image" Target="../media/image194.wmf"/><Relationship Id="rId7" Type="http://schemas.openxmlformats.org/officeDocument/2006/relationships/image" Target="../media/image193.emf"/><Relationship Id="rId6" Type="http://schemas.openxmlformats.org/officeDocument/2006/relationships/image" Target="../media/image192.e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7" Type="http://schemas.openxmlformats.org/officeDocument/2006/relationships/image" Target="../media/image175.wmf"/><Relationship Id="rId16" Type="http://schemas.openxmlformats.org/officeDocument/2006/relationships/image" Target="../media/image174.wmf"/><Relationship Id="rId15" Type="http://schemas.openxmlformats.org/officeDocument/2006/relationships/image" Target="../media/image173.wmf"/><Relationship Id="rId14" Type="http://schemas.openxmlformats.org/officeDocument/2006/relationships/image" Target="../media/image172.wmf"/><Relationship Id="rId13" Type="http://schemas.openxmlformats.org/officeDocument/2006/relationships/image" Target="../media/image140.wmf"/><Relationship Id="rId12" Type="http://schemas.openxmlformats.org/officeDocument/2006/relationships/image" Target="../media/image56.wmf"/><Relationship Id="rId11" Type="http://schemas.openxmlformats.org/officeDocument/2006/relationships/image" Target="../media/image197.wmf"/><Relationship Id="rId10" Type="http://schemas.openxmlformats.org/officeDocument/2006/relationships/image" Target="../media/image196.wmf"/><Relationship Id="rId1" Type="http://schemas.openxmlformats.org/officeDocument/2006/relationships/image" Target="../media/image187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98.wmf"/><Relationship Id="rId7" Type="http://schemas.openxmlformats.org/officeDocument/2006/relationships/image" Target="../media/image175.wmf"/><Relationship Id="rId6" Type="http://schemas.openxmlformats.org/officeDocument/2006/relationships/image" Target="../media/image141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40.wmf"/><Relationship Id="rId17" Type="http://schemas.openxmlformats.org/officeDocument/2006/relationships/image" Target="../media/image206.wmf"/><Relationship Id="rId16" Type="http://schemas.openxmlformats.org/officeDocument/2006/relationships/image" Target="../media/image205.wmf"/><Relationship Id="rId15" Type="http://schemas.openxmlformats.org/officeDocument/2006/relationships/image" Target="../media/image204.wmf"/><Relationship Id="rId14" Type="http://schemas.openxmlformats.org/officeDocument/2006/relationships/image" Target="../media/image203.wmf"/><Relationship Id="rId13" Type="http://schemas.openxmlformats.org/officeDocument/2006/relationships/image" Target="../media/image202.wmf"/><Relationship Id="rId12" Type="http://schemas.openxmlformats.org/officeDocument/2006/relationships/image" Target="../media/image201.wmf"/><Relationship Id="rId11" Type="http://schemas.openxmlformats.org/officeDocument/2006/relationships/image" Target="../media/image200.wmf"/><Relationship Id="rId10" Type="http://schemas.openxmlformats.org/officeDocument/2006/relationships/image" Target="../media/image199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2" Type="http://schemas.openxmlformats.org/officeDocument/2006/relationships/image" Target="../media/image32.w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emf"/><Relationship Id="rId8" Type="http://schemas.openxmlformats.org/officeDocument/2006/relationships/image" Target="../media/image39.emf"/><Relationship Id="rId7" Type="http://schemas.openxmlformats.org/officeDocument/2006/relationships/image" Target="../media/image38.w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8" Type="http://schemas.openxmlformats.org/officeDocument/2006/relationships/image" Target="../media/image49.emf"/><Relationship Id="rId17" Type="http://schemas.openxmlformats.org/officeDocument/2006/relationships/image" Target="../media/image48.wmf"/><Relationship Id="rId16" Type="http://schemas.openxmlformats.org/officeDocument/2006/relationships/image" Target="../media/image47.emf"/><Relationship Id="rId15" Type="http://schemas.openxmlformats.org/officeDocument/2006/relationships/image" Target="../media/image46.wmf"/><Relationship Id="rId14" Type="http://schemas.openxmlformats.org/officeDocument/2006/relationships/image" Target="../media/image45.emf"/><Relationship Id="rId13" Type="http://schemas.openxmlformats.org/officeDocument/2006/relationships/image" Target="../media/image44.emf"/><Relationship Id="rId12" Type="http://schemas.openxmlformats.org/officeDocument/2006/relationships/image" Target="../media/image43.emf"/><Relationship Id="rId11" Type="http://schemas.openxmlformats.org/officeDocument/2006/relationships/image" Target="../media/image42.emf"/><Relationship Id="rId10" Type="http://schemas.openxmlformats.org/officeDocument/2006/relationships/image" Target="../media/image41.e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3" Type="http://schemas.openxmlformats.org/officeDocument/2006/relationships/image" Target="../media/image62.emf"/><Relationship Id="rId12" Type="http://schemas.openxmlformats.org/officeDocument/2006/relationships/image" Target="../media/image61.wmf"/><Relationship Id="rId11" Type="http://schemas.openxmlformats.org/officeDocument/2006/relationships/image" Target="../media/image60.wmf"/><Relationship Id="rId10" Type="http://schemas.openxmlformats.org/officeDocument/2006/relationships/image" Target="../media/image59.wmf"/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emf"/><Relationship Id="rId8" Type="http://schemas.openxmlformats.org/officeDocument/2006/relationships/image" Target="../media/image70.emf"/><Relationship Id="rId7" Type="http://schemas.openxmlformats.org/officeDocument/2006/relationships/image" Target="../media/image69.emf"/><Relationship Id="rId6" Type="http://schemas.openxmlformats.org/officeDocument/2006/relationships/image" Target="../media/image68.wmf"/><Relationship Id="rId5" Type="http://schemas.openxmlformats.org/officeDocument/2006/relationships/image" Target="../media/image67.e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e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72.wmf"/><Relationship Id="rId3" Type="http://schemas.openxmlformats.org/officeDocument/2006/relationships/image" Target="../media/image86.wmf"/><Relationship Id="rId26" Type="http://schemas.openxmlformats.org/officeDocument/2006/relationships/image" Target="../media/image107.wmf"/><Relationship Id="rId25" Type="http://schemas.openxmlformats.org/officeDocument/2006/relationships/image" Target="../media/image106.wmf"/><Relationship Id="rId24" Type="http://schemas.openxmlformats.org/officeDocument/2006/relationships/image" Target="../media/image105.emf"/><Relationship Id="rId23" Type="http://schemas.openxmlformats.org/officeDocument/2006/relationships/image" Target="../media/image46.wmf"/><Relationship Id="rId22" Type="http://schemas.openxmlformats.org/officeDocument/2006/relationships/image" Target="../media/image104.emf"/><Relationship Id="rId21" Type="http://schemas.openxmlformats.org/officeDocument/2006/relationships/image" Target="../media/image103.emf"/><Relationship Id="rId20" Type="http://schemas.openxmlformats.org/officeDocument/2006/relationships/image" Target="../media/image102.emf"/><Relationship Id="rId2" Type="http://schemas.openxmlformats.org/officeDocument/2006/relationships/image" Target="../media/image85.emf"/><Relationship Id="rId19" Type="http://schemas.openxmlformats.org/officeDocument/2006/relationships/image" Target="../media/image101.emf"/><Relationship Id="rId18" Type="http://schemas.openxmlformats.org/officeDocument/2006/relationships/image" Target="../media/image100.emf"/><Relationship Id="rId17" Type="http://schemas.openxmlformats.org/officeDocument/2006/relationships/image" Target="../media/image99.emf"/><Relationship Id="rId16" Type="http://schemas.openxmlformats.org/officeDocument/2006/relationships/image" Target="../media/image98.emf"/><Relationship Id="rId15" Type="http://schemas.openxmlformats.org/officeDocument/2006/relationships/image" Target="../media/image97.emf"/><Relationship Id="rId14" Type="http://schemas.openxmlformats.org/officeDocument/2006/relationships/image" Target="../media/image96.wmf"/><Relationship Id="rId13" Type="http://schemas.openxmlformats.org/officeDocument/2006/relationships/image" Target="../media/image95.wmf"/><Relationship Id="rId12" Type="http://schemas.openxmlformats.org/officeDocument/2006/relationships/image" Target="../media/image9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C0801-7D99-4F57-AE2C-27FDFF5E1E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B3532-B3F7-4B80-8B1D-10DA5F057A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3B02D7-FBAA-487A-9D03-C0B099C094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847E96-5389-4767-8F2A-F89B230B19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EE9EB8-6976-49A2-9C77-129A78F2A5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17B19D-7BA8-4F34-B1B5-3455727931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6F1F408-5C38-454B-B2B8-A2996FF3A9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22D7B2ED-EE1D-4E2F-807C-3005F6734B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DBFD901-0D5A-4F2B-BC50-9133055B80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4E50A8C-5A5F-4BC0-89AE-58CC56CA88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7BBF4E61-BF04-42B6-A29B-0049F44958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71E7EE21-0E86-4F2C-8F2B-A8B4582B87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226771B-A3AD-4594-B0B1-D02BCC5E9B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CC91FC-BFF9-4C2C-B67E-9232D2B988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39C46EC-40AB-482F-9881-587E8868E0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CA281AC-6438-43AC-B127-D2058FD909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0C8696BE-16BA-454A-B997-9BCFF26246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7F22EEC-382B-4046-B9F4-53D79EE5D5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85B92-BBC4-434D-8CD7-88FE42BF5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34AFE-A29F-465A-8925-75DEE7479AF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A2726-B860-4BE0-B208-0AD0640DF51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8B1E2-B1AB-4EE6-9C46-B2008C24D8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B649E-C51A-48F0-BFCC-4162234C652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BC758-7F52-4EBE-915D-358FE70C503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E3D0-8B30-4040-9F1B-EDFB98C2CD0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E1D89-7B0F-4410-912C-C8A1FC7A182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3048E-2510-47FE-AF64-F7FB7252A7E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DC306-5BF9-4C6D-80C9-48DA80533F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38DA-93B4-4BC7-9C87-62AB2DC917B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6C25C-D0B5-48C0-A90E-CE21EF70A2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0294B0D-17E3-4C8E-9B0C-CDDBDD104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97B4-E49F-4629-A0A0-3729B28D7B8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4DB7-BDE5-475A-921E-561AF362708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71F70-AA81-4752-A4D7-2B682D8C549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10A5A-90B9-4B89-8AEE-6D5B32534CB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D35AA-997D-4A77-B38D-C56A580A1A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0C7D1-D2F9-47B1-BAAE-51099F2EAF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9E2B-360E-4FD4-8B47-A7907803112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D9B85-CF51-4353-AC72-0829F73F348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D1F2B-83D6-484E-A2DF-C04BCED5F11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5AE31-4DCF-4598-B003-02086F980DB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0D38F10-0CFE-40FD-8B16-6A55B52AB5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6A63FF-8A2D-4F00-89E1-D9F564B732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2A589F-39F4-4734-A3BC-A8D0EEE66D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F7DDC5-E254-4586-9B36-93EDC82BD1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B544C4C-2710-4B3B-8231-7801BB1086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D188AB-23F2-49B8-AE4D-76221C9D7A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0683B4-A6C4-47DD-AA37-0ACB6A3DB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0D5CFA-AE37-49DF-94E0-9AA6F863D5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DF6FA1-D9E0-4E2E-A30F-553BD1A520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A92B470-1D52-495D-B666-426275F275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D859-34BB-4AAC-8013-C9ED7F723B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CAD294-F08B-4F35-A228-BAC6764081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AA17721-1250-4158-BFAC-6B6F554E94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9357AB-922A-4EF1-8F87-5A11E2181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9ECD59-DBDA-47EF-9E52-7F7945C6CC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84912C-853B-4EB7-ABD5-16C6D8B2F5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B9E052-7246-40FC-9230-714688C24F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9DD010-9281-4CAB-A3EF-8B789137F6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9971F3-F01B-4D1B-97F5-8E5C9C6FC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02B9B3-15D0-4C50-A83C-327AA7E244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137B4B-10D9-4E7C-AE5D-59B9A879C2F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DCE796-8412-4D13-9AF9-80F6BB53F5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C7DD73-DA4C-4D07-8E5F-B1FEF2C16C6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C634A1-46CA-48EC-A3D2-BFE33FFB647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17091-5A9D-4B70-B505-9D4370B722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6.wmf"/><Relationship Id="rId54" Type="http://schemas.openxmlformats.org/officeDocument/2006/relationships/vmlDrawing" Target="../drawings/vmlDrawing9.vml"/><Relationship Id="rId53" Type="http://schemas.openxmlformats.org/officeDocument/2006/relationships/slideLayout" Target="../slideLayouts/slideLayout19.xml"/><Relationship Id="rId52" Type="http://schemas.openxmlformats.org/officeDocument/2006/relationships/image" Target="../media/image107.wmf"/><Relationship Id="rId51" Type="http://schemas.openxmlformats.org/officeDocument/2006/relationships/oleObject" Target="../embeddings/oleObject111.bin"/><Relationship Id="rId50" Type="http://schemas.openxmlformats.org/officeDocument/2006/relationships/image" Target="../media/image106.wmf"/><Relationship Id="rId5" Type="http://schemas.openxmlformats.org/officeDocument/2006/relationships/oleObject" Target="../embeddings/oleObject88.bin"/><Relationship Id="rId49" Type="http://schemas.openxmlformats.org/officeDocument/2006/relationships/oleObject" Target="../embeddings/oleObject110.bin"/><Relationship Id="rId48" Type="http://schemas.openxmlformats.org/officeDocument/2006/relationships/image" Target="../media/image105.emf"/><Relationship Id="rId47" Type="http://schemas.openxmlformats.org/officeDocument/2006/relationships/oleObject" Target="../embeddings/oleObject109.bin"/><Relationship Id="rId46" Type="http://schemas.openxmlformats.org/officeDocument/2006/relationships/image" Target="../media/image46.wmf"/><Relationship Id="rId45" Type="http://schemas.openxmlformats.org/officeDocument/2006/relationships/oleObject" Target="../embeddings/oleObject108.bin"/><Relationship Id="rId44" Type="http://schemas.openxmlformats.org/officeDocument/2006/relationships/image" Target="../media/image104.emf"/><Relationship Id="rId43" Type="http://schemas.openxmlformats.org/officeDocument/2006/relationships/oleObject" Target="../embeddings/oleObject107.bin"/><Relationship Id="rId42" Type="http://schemas.openxmlformats.org/officeDocument/2006/relationships/image" Target="../media/image103.emf"/><Relationship Id="rId41" Type="http://schemas.openxmlformats.org/officeDocument/2006/relationships/oleObject" Target="../embeddings/oleObject106.bin"/><Relationship Id="rId40" Type="http://schemas.openxmlformats.org/officeDocument/2006/relationships/image" Target="../media/image102.emf"/><Relationship Id="rId4" Type="http://schemas.openxmlformats.org/officeDocument/2006/relationships/image" Target="../media/image85.emf"/><Relationship Id="rId39" Type="http://schemas.openxmlformats.org/officeDocument/2006/relationships/oleObject" Target="../embeddings/oleObject105.bin"/><Relationship Id="rId38" Type="http://schemas.openxmlformats.org/officeDocument/2006/relationships/image" Target="../media/image101.emf"/><Relationship Id="rId37" Type="http://schemas.openxmlformats.org/officeDocument/2006/relationships/oleObject" Target="../embeddings/oleObject104.bin"/><Relationship Id="rId36" Type="http://schemas.openxmlformats.org/officeDocument/2006/relationships/image" Target="../media/image100.emf"/><Relationship Id="rId35" Type="http://schemas.openxmlformats.org/officeDocument/2006/relationships/oleObject" Target="../embeddings/oleObject103.bin"/><Relationship Id="rId34" Type="http://schemas.openxmlformats.org/officeDocument/2006/relationships/image" Target="../media/image99.emf"/><Relationship Id="rId33" Type="http://schemas.openxmlformats.org/officeDocument/2006/relationships/oleObject" Target="../embeddings/oleObject102.bin"/><Relationship Id="rId32" Type="http://schemas.openxmlformats.org/officeDocument/2006/relationships/image" Target="../media/image98.emf"/><Relationship Id="rId31" Type="http://schemas.openxmlformats.org/officeDocument/2006/relationships/oleObject" Target="../embeddings/oleObject101.bin"/><Relationship Id="rId30" Type="http://schemas.openxmlformats.org/officeDocument/2006/relationships/image" Target="../media/image97.emf"/><Relationship Id="rId3" Type="http://schemas.openxmlformats.org/officeDocument/2006/relationships/oleObject" Target="../embeddings/oleObject87.bin"/><Relationship Id="rId29" Type="http://schemas.openxmlformats.org/officeDocument/2006/relationships/oleObject" Target="../embeddings/oleObject100.bin"/><Relationship Id="rId28" Type="http://schemas.openxmlformats.org/officeDocument/2006/relationships/image" Target="../media/image96.wmf"/><Relationship Id="rId27" Type="http://schemas.openxmlformats.org/officeDocument/2006/relationships/oleObject" Target="../embeddings/oleObject99.bin"/><Relationship Id="rId26" Type="http://schemas.openxmlformats.org/officeDocument/2006/relationships/image" Target="../media/image95.wmf"/><Relationship Id="rId25" Type="http://schemas.openxmlformats.org/officeDocument/2006/relationships/oleObject" Target="../embeddings/oleObject98.bin"/><Relationship Id="rId24" Type="http://schemas.openxmlformats.org/officeDocument/2006/relationships/image" Target="../media/image94.wmf"/><Relationship Id="rId23" Type="http://schemas.openxmlformats.org/officeDocument/2006/relationships/oleObject" Target="../embeddings/oleObject97.bin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92.wmf"/><Relationship Id="rId2" Type="http://schemas.openxmlformats.org/officeDocument/2006/relationships/image" Target="../media/image84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89.e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3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108.wmf"/><Relationship Id="rId19" Type="http://schemas.openxmlformats.org/officeDocument/2006/relationships/slideLayout" Target="../slideLayouts/slideLayout19.xml"/><Relationship Id="rId18" Type="http://schemas.openxmlformats.org/officeDocument/2006/relationships/image" Target="../media/image116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1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6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19.xml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3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19.xml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wmf"/><Relationship Id="rId8" Type="http://schemas.openxmlformats.org/officeDocument/2006/relationships/oleObject" Target="../embeddings/oleObject140.bin"/><Relationship Id="rId7" Type="http://schemas.openxmlformats.org/officeDocument/2006/relationships/image" Target="../media/image133.wmf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38.bin"/><Relationship Id="rId3" Type="http://schemas.openxmlformats.org/officeDocument/2006/relationships/oleObject" Target="../embeddings/oleObject137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131.wmf"/><Relationship Id="rId19" Type="http://schemas.openxmlformats.org/officeDocument/2006/relationships/slideLayout" Target="../slideLayouts/slideLayout19.xml"/><Relationship Id="rId18" Type="http://schemas.openxmlformats.org/officeDocument/2006/relationships/image" Target="../media/image138.wmf"/><Relationship Id="rId17" Type="http://schemas.openxmlformats.org/officeDocument/2006/relationships/oleObject" Target="../embeddings/oleObject145.bin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44.bin"/><Relationship Id="rId14" Type="http://schemas.openxmlformats.org/officeDocument/2006/relationships/oleObject" Target="../embeddings/oleObject143.bin"/><Relationship Id="rId13" Type="http://schemas.openxmlformats.org/officeDocument/2006/relationships/image" Target="../media/image136.wmf"/><Relationship Id="rId12" Type="http://schemas.openxmlformats.org/officeDocument/2006/relationships/oleObject" Target="../embeddings/oleObject142.bin"/><Relationship Id="rId11" Type="http://schemas.openxmlformats.org/officeDocument/2006/relationships/image" Target="../media/image135.wmf"/><Relationship Id="rId10" Type="http://schemas.openxmlformats.org/officeDocument/2006/relationships/oleObject" Target="../embeddings/oleObject141.bin"/><Relationship Id="rId1" Type="http://schemas.openxmlformats.org/officeDocument/2006/relationships/oleObject" Target="../embeddings/oleObject13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39.wmf"/><Relationship Id="rId32" Type="http://schemas.openxmlformats.org/officeDocument/2006/relationships/vmlDrawing" Target="../drawings/vmlDrawing14.vml"/><Relationship Id="rId31" Type="http://schemas.openxmlformats.org/officeDocument/2006/relationships/slideLayout" Target="../slideLayouts/slideLayout19.xml"/><Relationship Id="rId30" Type="http://schemas.openxmlformats.org/officeDocument/2006/relationships/image" Target="../media/image152.wmf"/><Relationship Id="rId3" Type="http://schemas.openxmlformats.org/officeDocument/2006/relationships/oleObject" Target="../embeddings/oleObject147.bin"/><Relationship Id="rId29" Type="http://schemas.openxmlformats.org/officeDocument/2006/relationships/oleObject" Target="../embeddings/oleObject160.bin"/><Relationship Id="rId28" Type="http://schemas.openxmlformats.org/officeDocument/2006/relationships/image" Target="../media/image151.wmf"/><Relationship Id="rId27" Type="http://schemas.openxmlformats.org/officeDocument/2006/relationships/oleObject" Target="../embeddings/oleObject159.bin"/><Relationship Id="rId26" Type="http://schemas.openxmlformats.org/officeDocument/2006/relationships/image" Target="../media/image150.wmf"/><Relationship Id="rId25" Type="http://schemas.openxmlformats.org/officeDocument/2006/relationships/oleObject" Target="../embeddings/oleObject158.bin"/><Relationship Id="rId24" Type="http://schemas.openxmlformats.org/officeDocument/2006/relationships/image" Target="../media/image149.wmf"/><Relationship Id="rId23" Type="http://schemas.openxmlformats.org/officeDocument/2006/relationships/oleObject" Target="../embeddings/oleObject157.bin"/><Relationship Id="rId22" Type="http://schemas.openxmlformats.org/officeDocument/2006/relationships/image" Target="../media/image148.wmf"/><Relationship Id="rId21" Type="http://schemas.openxmlformats.org/officeDocument/2006/relationships/oleObject" Target="../embeddings/oleObject156.bin"/><Relationship Id="rId20" Type="http://schemas.openxmlformats.org/officeDocument/2006/relationships/image" Target="../media/image147.wmf"/><Relationship Id="rId2" Type="http://schemas.openxmlformats.org/officeDocument/2006/relationships/image" Target="../media/image138.wmf"/><Relationship Id="rId19" Type="http://schemas.openxmlformats.org/officeDocument/2006/relationships/oleObject" Target="../embeddings/oleObject155.bin"/><Relationship Id="rId18" Type="http://schemas.openxmlformats.org/officeDocument/2006/relationships/image" Target="../media/image146.wmf"/><Relationship Id="rId17" Type="http://schemas.openxmlformats.org/officeDocument/2006/relationships/oleObject" Target="../embeddings/oleObject154.bin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53.bin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46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53.wmf"/><Relationship Id="rId1" Type="http://schemas.openxmlformats.org/officeDocument/2006/relationships/oleObject" Target="../embeddings/oleObject16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55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6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60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19.xml"/><Relationship Id="rId16" Type="http://schemas.openxmlformats.org/officeDocument/2006/relationships/image" Target="../media/image167.wmf"/><Relationship Id="rId15" Type="http://schemas.openxmlformats.org/officeDocument/2006/relationships/oleObject" Target="../embeddings/oleObject175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174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77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19.xml"/><Relationship Id="rId24" Type="http://schemas.openxmlformats.org/officeDocument/2006/relationships/image" Target="../media/image176.wmf"/><Relationship Id="rId23" Type="http://schemas.openxmlformats.org/officeDocument/2006/relationships/oleObject" Target="../embeddings/oleObject187.bin"/><Relationship Id="rId22" Type="http://schemas.openxmlformats.org/officeDocument/2006/relationships/image" Target="../media/image175.wmf"/><Relationship Id="rId21" Type="http://schemas.openxmlformats.org/officeDocument/2006/relationships/oleObject" Target="../embeddings/oleObject186.bin"/><Relationship Id="rId20" Type="http://schemas.openxmlformats.org/officeDocument/2006/relationships/image" Target="../media/image141.wmf"/><Relationship Id="rId2" Type="http://schemas.openxmlformats.org/officeDocument/2006/relationships/image" Target="../media/image168.wmf"/><Relationship Id="rId19" Type="http://schemas.openxmlformats.org/officeDocument/2006/relationships/oleObject" Target="../embeddings/oleObject185.bin"/><Relationship Id="rId18" Type="http://schemas.openxmlformats.org/officeDocument/2006/relationships/image" Target="../media/image174.wmf"/><Relationship Id="rId17" Type="http://schemas.openxmlformats.org/officeDocument/2006/relationships/oleObject" Target="../embeddings/oleObject184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183.bin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82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17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e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77.wmf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19.xml"/><Relationship Id="rId1" Type="http://schemas.openxmlformats.org/officeDocument/2006/relationships/oleObject" Target="../embeddings/oleObject18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93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19.xml"/><Relationship Id="rId21" Type="http://schemas.openxmlformats.org/officeDocument/2006/relationships/image" Target="../media/image186.png"/><Relationship Id="rId20" Type="http://schemas.openxmlformats.org/officeDocument/2006/relationships/image" Target="../media/image175.wmf"/><Relationship Id="rId2" Type="http://schemas.openxmlformats.org/officeDocument/2006/relationships/image" Target="../media/image182.wmf"/><Relationship Id="rId19" Type="http://schemas.openxmlformats.org/officeDocument/2006/relationships/oleObject" Target="../embeddings/oleObject201.bin"/><Relationship Id="rId18" Type="http://schemas.openxmlformats.org/officeDocument/2006/relationships/image" Target="../media/image174.wmf"/><Relationship Id="rId17" Type="http://schemas.openxmlformats.org/officeDocument/2006/relationships/oleObject" Target="../embeddings/oleObject200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199.bin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98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19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206.bin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88.wmf"/><Relationship Id="rId38" Type="http://schemas.openxmlformats.org/officeDocument/2006/relationships/vmlDrawing" Target="../drawings/vmlDrawing21.vml"/><Relationship Id="rId37" Type="http://schemas.openxmlformats.org/officeDocument/2006/relationships/slideLayout" Target="../slideLayouts/slideLayout19.xml"/><Relationship Id="rId36" Type="http://schemas.openxmlformats.org/officeDocument/2006/relationships/image" Target="../media/image175.wmf"/><Relationship Id="rId35" Type="http://schemas.openxmlformats.org/officeDocument/2006/relationships/oleObject" Target="../embeddings/oleObject220.bin"/><Relationship Id="rId34" Type="http://schemas.openxmlformats.org/officeDocument/2006/relationships/image" Target="../media/image174.wmf"/><Relationship Id="rId33" Type="http://schemas.openxmlformats.org/officeDocument/2006/relationships/oleObject" Target="../embeddings/oleObject219.bin"/><Relationship Id="rId32" Type="http://schemas.openxmlformats.org/officeDocument/2006/relationships/image" Target="../media/image173.wmf"/><Relationship Id="rId31" Type="http://schemas.openxmlformats.org/officeDocument/2006/relationships/oleObject" Target="../embeddings/oleObject218.bin"/><Relationship Id="rId30" Type="http://schemas.openxmlformats.org/officeDocument/2006/relationships/image" Target="../media/image172.wmf"/><Relationship Id="rId3" Type="http://schemas.openxmlformats.org/officeDocument/2006/relationships/oleObject" Target="../embeddings/oleObject203.bin"/><Relationship Id="rId29" Type="http://schemas.openxmlformats.org/officeDocument/2006/relationships/oleObject" Target="../embeddings/oleObject217.bin"/><Relationship Id="rId28" Type="http://schemas.openxmlformats.org/officeDocument/2006/relationships/image" Target="../media/image140.wmf"/><Relationship Id="rId27" Type="http://schemas.openxmlformats.org/officeDocument/2006/relationships/oleObject" Target="../embeddings/oleObject216.bin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215.bin"/><Relationship Id="rId24" Type="http://schemas.openxmlformats.org/officeDocument/2006/relationships/image" Target="../media/image197.wmf"/><Relationship Id="rId23" Type="http://schemas.openxmlformats.org/officeDocument/2006/relationships/oleObject" Target="../embeddings/oleObject214.bin"/><Relationship Id="rId22" Type="http://schemas.openxmlformats.org/officeDocument/2006/relationships/image" Target="../media/image196.wmf"/><Relationship Id="rId21" Type="http://schemas.openxmlformats.org/officeDocument/2006/relationships/oleObject" Target="../embeddings/oleObject213.bin"/><Relationship Id="rId20" Type="http://schemas.openxmlformats.org/officeDocument/2006/relationships/image" Target="../media/image195.wmf"/><Relationship Id="rId2" Type="http://schemas.openxmlformats.org/officeDocument/2006/relationships/image" Target="../media/image187.wmf"/><Relationship Id="rId19" Type="http://schemas.openxmlformats.org/officeDocument/2006/relationships/oleObject" Target="../embeddings/oleObject212.bin"/><Relationship Id="rId18" Type="http://schemas.openxmlformats.org/officeDocument/2006/relationships/image" Target="../media/image194.wmf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193.e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192.e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20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40.wmf"/><Relationship Id="rId36" Type="http://schemas.openxmlformats.org/officeDocument/2006/relationships/vmlDrawing" Target="../drawings/vmlDrawing22.vml"/><Relationship Id="rId35" Type="http://schemas.openxmlformats.org/officeDocument/2006/relationships/slideLayout" Target="../slideLayouts/slideLayout19.xml"/><Relationship Id="rId34" Type="http://schemas.openxmlformats.org/officeDocument/2006/relationships/image" Target="../media/image206.wmf"/><Relationship Id="rId33" Type="http://schemas.openxmlformats.org/officeDocument/2006/relationships/oleObject" Target="../embeddings/oleObject237.bin"/><Relationship Id="rId32" Type="http://schemas.openxmlformats.org/officeDocument/2006/relationships/image" Target="../media/image205.wmf"/><Relationship Id="rId31" Type="http://schemas.openxmlformats.org/officeDocument/2006/relationships/oleObject" Target="../embeddings/oleObject236.bin"/><Relationship Id="rId30" Type="http://schemas.openxmlformats.org/officeDocument/2006/relationships/image" Target="../media/image204.wmf"/><Relationship Id="rId3" Type="http://schemas.openxmlformats.org/officeDocument/2006/relationships/oleObject" Target="../embeddings/oleObject222.bin"/><Relationship Id="rId29" Type="http://schemas.openxmlformats.org/officeDocument/2006/relationships/oleObject" Target="../embeddings/oleObject235.bin"/><Relationship Id="rId28" Type="http://schemas.openxmlformats.org/officeDocument/2006/relationships/image" Target="../media/image203.wmf"/><Relationship Id="rId27" Type="http://schemas.openxmlformats.org/officeDocument/2006/relationships/oleObject" Target="../embeddings/oleObject234.bin"/><Relationship Id="rId26" Type="http://schemas.openxmlformats.org/officeDocument/2006/relationships/image" Target="../media/image202.wmf"/><Relationship Id="rId25" Type="http://schemas.openxmlformats.org/officeDocument/2006/relationships/oleObject" Target="../embeddings/oleObject233.bin"/><Relationship Id="rId24" Type="http://schemas.openxmlformats.org/officeDocument/2006/relationships/image" Target="../media/image201.wmf"/><Relationship Id="rId23" Type="http://schemas.openxmlformats.org/officeDocument/2006/relationships/oleObject" Target="../embeddings/oleObject232.bin"/><Relationship Id="rId22" Type="http://schemas.openxmlformats.org/officeDocument/2006/relationships/image" Target="../media/image200.wmf"/><Relationship Id="rId21" Type="http://schemas.openxmlformats.org/officeDocument/2006/relationships/oleObject" Target="../embeddings/oleObject231.bin"/><Relationship Id="rId20" Type="http://schemas.openxmlformats.org/officeDocument/2006/relationships/image" Target="../media/image199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230.bin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229.bin"/><Relationship Id="rId16" Type="http://schemas.openxmlformats.org/officeDocument/2006/relationships/image" Target="../media/image198.wmf"/><Relationship Id="rId15" Type="http://schemas.openxmlformats.org/officeDocument/2006/relationships/oleObject" Target="../embeddings/oleObject228.bin"/><Relationship Id="rId14" Type="http://schemas.openxmlformats.org/officeDocument/2006/relationships/image" Target="../media/image175.wmf"/><Relationship Id="rId13" Type="http://schemas.openxmlformats.org/officeDocument/2006/relationships/oleObject" Target="../embeddings/oleObject227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22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9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1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19.xml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31.bin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30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8" Type="http://schemas.openxmlformats.org/officeDocument/2006/relationships/vmlDrawing" Target="../drawings/vmlDrawing5.vml"/><Relationship Id="rId37" Type="http://schemas.openxmlformats.org/officeDocument/2006/relationships/slideLayout" Target="../slideLayouts/slideLayout19.xml"/><Relationship Id="rId36" Type="http://schemas.openxmlformats.org/officeDocument/2006/relationships/image" Target="../media/image49.emf"/><Relationship Id="rId35" Type="http://schemas.openxmlformats.org/officeDocument/2006/relationships/oleObject" Target="../embeddings/oleObject49.bin"/><Relationship Id="rId34" Type="http://schemas.openxmlformats.org/officeDocument/2006/relationships/image" Target="../media/image48.wmf"/><Relationship Id="rId33" Type="http://schemas.openxmlformats.org/officeDocument/2006/relationships/oleObject" Target="../embeddings/oleObject48.bin"/><Relationship Id="rId32" Type="http://schemas.openxmlformats.org/officeDocument/2006/relationships/image" Target="../media/image47.emf"/><Relationship Id="rId31" Type="http://schemas.openxmlformats.org/officeDocument/2006/relationships/oleObject" Target="../embeddings/oleObject47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29" Type="http://schemas.openxmlformats.org/officeDocument/2006/relationships/oleObject" Target="../embeddings/oleObject46.bin"/><Relationship Id="rId28" Type="http://schemas.openxmlformats.org/officeDocument/2006/relationships/image" Target="../media/image45.emf"/><Relationship Id="rId27" Type="http://schemas.openxmlformats.org/officeDocument/2006/relationships/oleObject" Target="../embeddings/oleObject45.bin"/><Relationship Id="rId26" Type="http://schemas.openxmlformats.org/officeDocument/2006/relationships/image" Target="../media/image44.emf"/><Relationship Id="rId25" Type="http://schemas.openxmlformats.org/officeDocument/2006/relationships/oleObject" Target="../embeddings/oleObject44.bin"/><Relationship Id="rId24" Type="http://schemas.openxmlformats.org/officeDocument/2006/relationships/image" Target="../media/image43.e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42.e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41.e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40.e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39.e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7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1.bin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19.xml"/><Relationship Id="rId26" Type="http://schemas.openxmlformats.org/officeDocument/2006/relationships/image" Target="../media/image62.emf"/><Relationship Id="rId25" Type="http://schemas.openxmlformats.org/officeDocument/2006/relationships/oleObject" Target="../embeddings/oleObject62.bin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60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59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63.wmf"/><Relationship Id="rId19" Type="http://schemas.openxmlformats.org/officeDocument/2006/relationships/slideLayout" Target="../slideLayouts/slideLayout19.xml"/><Relationship Id="rId18" Type="http://schemas.openxmlformats.org/officeDocument/2006/relationships/image" Target="../media/image71.e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70.e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69.e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7.emf"/><Relationship Id="rId1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3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19.xml"/><Relationship Id="rId26" Type="http://schemas.openxmlformats.org/officeDocument/2006/relationships/image" Target="../media/image83.wmf"/><Relationship Id="rId25" Type="http://schemas.openxmlformats.org/officeDocument/2006/relationships/oleObject" Target="../embeddings/oleObject85.bin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80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80.bin"/><Relationship Id="rId14" Type="http://schemas.openxmlformats.org/officeDocument/2006/relationships/oleObject" Target="../embeddings/oleObject79.bin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Picture 2"/>
          <p:cNvPicPr>
            <a:picLocks noChangeAspect="1"/>
          </p:cNvPicPr>
          <p:nvPr/>
        </p:nvPicPr>
        <p:blipFill>
          <a:blip r:embed="rId1"/>
          <a:srcRect b="5951"/>
          <a:stretch>
            <a:fillRect/>
          </a:stretch>
        </p:blipFill>
        <p:spPr>
          <a:xfrm>
            <a:off x="0" y="-26987"/>
            <a:ext cx="9172575" cy="3557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/>
          <p:nvPr/>
        </p:nvSpPr>
        <p:spPr>
          <a:xfrm>
            <a:off x="899478" y="36163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大学物理（下）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University Physics (II)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1748" name="副标题 2"/>
          <p:cNvSpPr txBox="1"/>
          <p:nvPr/>
        </p:nvSpPr>
        <p:spPr>
          <a:xfrm>
            <a:off x="2560003" y="5013325"/>
            <a:ext cx="5692775" cy="1508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任课教师：王炎（物理学院）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Email: ywang12@hust.edu.cn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作业交接：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周五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440334" y="188913"/>
            <a:ext cx="4216231" cy="935538"/>
            <a:chOff x="1308" y="1071"/>
            <a:chExt cx="2870" cy="661"/>
          </a:xfrm>
        </p:grpSpPr>
        <p:graphicFrame>
          <p:nvGraphicFramePr>
            <p:cNvPr id="158773" name="Object 4"/>
            <p:cNvGraphicFramePr>
              <a:graphicFrameLocks noChangeAspect="1"/>
            </p:cNvGraphicFramePr>
            <p:nvPr/>
          </p:nvGraphicFramePr>
          <p:xfrm>
            <a:off x="2040" y="1089"/>
            <a:ext cx="1922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4" name="Equation" r:id="rId1" imgW="3048000" imgH="850900" progId="Equation.DSMT4">
                    <p:embed/>
                  </p:oleObj>
                </mc:Choice>
                <mc:Fallback>
                  <p:oleObj name="Equation" r:id="rId1" imgW="3048000" imgH="850900" progId="Equation.DSMT4">
                    <p:embed/>
                    <p:pic>
                      <p:nvPicPr>
                        <p:cNvPr id="0" name="图片 35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1089"/>
                          <a:ext cx="1922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74" name="Rectangle 5"/>
            <p:cNvSpPr>
              <a:spLocks noChangeArrowheads="1"/>
            </p:cNvSpPr>
            <p:nvPr/>
          </p:nvSpPr>
          <p:spPr bwMode="auto">
            <a:xfrm>
              <a:off x="1955" y="1092"/>
              <a:ext cx="2223" cy="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8775" name="Object 6"/>
            <p:cNvGraphicFramePr>
              <a:graphicFrameLocks noChangeAspect="1"/>
            </p:cNvGraphicFramePr>
            <p:nvPr/>
          </p:nvGraphicFramePr>
          <p:xfrm>
            <a:off x="1308" y="1071"/>
            <a:ext cx="643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5" name="剪辑" r:id="rId3" imgW="4356100" imgH="4025900" progId="MS_ClipArt_Gallery.2">
                    <p:embed/>
                  </p:oleObj>
                </mc:Choice>
                <mc:Fallback>
                  <p:oleObj name="剪辑" r:id="rId3" imgW="4356100" imgH="4025900" progId="MS_ClipArt_Gallery.2">
                    <p:embed/>
                    <p:pic>
                      <p:nvPicPr>
                        <p:cNvPr id="0" name="图片 35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1071"/>
                          <a:ext cx="643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4663" name="Text Box 7"/>
          <p:cNvSpPr txBox="1">
            <a:spLocks noChangeArrowheads="1"/>
          </p:cNvSpPr>
          <p:nvPr/>
        </p:nvSpPr>
        <p:spPr bwMode="auto">
          <a:xfrm>
            <a:off x="4656583" y="441325"/>
            <a:ext cx="4379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对任意形状的回路都成立！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94667" name="Oval 11"/>
          <p:cNvSpPr>
            <a:spLocks noChangeArrowheads="1"/>
          </p:cNvSpPr>
          <p:nvPr/>
        </p:nvSpPr>
        <p:spPr bwMode="auto">
          <a:xfrm>
            <a:off x="1535113" y="584200"/>
            <a:ext cx="136525" cy="1381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4668" name="Text Box 12"/>
          <p:cNvSpPr txBox="1">
            <a:spLocks noChangeArrowheads="1"/>
          </p:cNvSpPr>
          <p:nvPr/>
        </p:nvSpPr>
        <p:spPr bwMode="auto">
          <a:xfrm>
            <a:off x="539750" y="1268413"/>
            <a:ext cx="2827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补充说明：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094669" name="Object 13"/>
          <p:cNvGraphicFramePr>
            <a:graphicFrameLocks noChangeAspect="1"/>
          </p:cNvGraphicFramePr>
          <p:nvPr/>
        </p:nvGraphicFramePr>
        <p:xfrm>
          <a:off x="2517775" y="1328738"/>
          <a:ext cx="369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Equation" r:id="rId5" imgW="381000" imgH="495300" progId="Equation.DSMT4">
                  <p:embed/>
                </p:oleObj>
              </mc:Choice>
              <mc:Fallback>
                <p:oleObj name="Equation" r:id="rId5" imgW="381000" imgH="495300" progId="Equation.DSMT4">
                  <p:embed/>
                  <p:pic>
                    <p:nvPicPr>
                      <p:cNvPr id="0" name="图片 35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328738"/>
                        <a:ext cx="3698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70" name="Text Box 14"/>
          <p:cNvSpPr txBox="1">
            <a:spLocks noChangeArrowheads="1"/>
          </p:cNvSpPr>
          <p:nvPr/>
        </p:nvSpPr>
        <p:spPr bwMode="auto">
          <a:xfrm>
            <a:off x="2816225" y="130651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——</a:t>
            </a:r>
            <a:r>
              <a:rPr lang="zh-CN" altLang="en-US" sz="2800" b="1">
                <a:solidFill>
                  <a:srgbClr val="000000"/>
                </a:solidFill>
              </a:rPr>
              <a:t>非保守场不能引入势函数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94671" name="Text Box 15"/>
          <p:cNvSpPr txBox="1">
            <a:spLocks noChangeArrowheads="1"/>
          </p:cNvSpPr>
          <p:nvPr/>
        </p:nvSpPr>
        <p:spPr bwMode="auto">
          <a:xfrm>
            <a:off x="1236663" y="1812925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但它对在场中的导体提供电动势：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094672" name="Object 16"/>
          <p:cNvGraphicFramePr>
            <a:graphicFrameLocks noChangeAspect="1"/>
          </p:cNvGraphicFramePr>
          <p:nvPr/>
        </p:nvGraphicFramePr>
        <p:xfrm>
          <a:off x="6626225" y="1825625"/>
          <a:ext cx="16160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Equation" r:id="rId7" imgW="1600200" imgH="584200" progId="Equation.DSMT4">
                  <p:embed/>
                </p:oleObj>
              </mc:Choice>
              <mc:Fallback>
                <p:oleObj name="Equation" r:id="rId7" imgW="1600200" imgH="584200" progId="Equation.DSMT4">
                  <p:embed/>
                  <p:pic>
                    <p:nvPicPr>
                      <p:cNvPr id="0" name="图片 35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1825625"/>
                        <a:ext cx="16160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73" name="Text Box 17"/>
          <p:cNvSpPr txBox="1">
            <a:spLocks noChangeArrowheads="1"/>
          </p:cNvSpPr>
          <p:nvPr/>
        </p:nvSpPr>
        <p:spPr bwMode="auto">
          <a:xfrm>
            <a:off x="566738" y="2455863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º </a:t>
            </a:r>
            <a:r>
              <a:rPr lang="zh-CN" altLang="en-US" sz="2800" b="1" dirty="0">
                <a:solidFill>
                  <a:srgbClr val="000000"/>
                </a:solidFill>
              </a:rPr>
              <a:t>导体不闭合时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solidFill>
                  <a:srgbClr val="000000"/>
                </a:solidFill>
              </a:rPr>
              <a:t>使导体内电荷重新分布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solidFill>
                  <a:srgbClr val="000000"/>
                </a:solidFill>
              </a:rPr>
              <a:t>产生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1094674" name="Object 18"/>
          <p:cNvGraphicFramePr>
            <a:graphicFrameLocks noChangeAspect="1"/>
          </p:cNvGraphicFramePr>
          <p:nvPr/>
        </p:nvGraphicFramePr>
        <p:xfrm>
          <a:off x="4248150" y="2971800"/>
          <a:ext cx="18002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8" name="Equation" r:id="rId9" imgW="1739900" imgH="457200" progId="Equation.DSMT4">
                  <p:embed/>
                </p:oleObj>
              </mc:Choice>
              <mc:Fallback>
                <p:oleObj name="Equation" r:id="rId9" imgW="1739900" imgH="457200" progId="Equation.DSMT4">
                  <p:embed/>
                  <p:pic>
                    <p:nvPicPr>
                      <p:cNvPr id="0" name="图片 35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971800"/>
                        <a:ext cx="18002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75" name="Text Box 19"/>
          <p:cNvSpPr txBox="1">
            <a:spLocks noChangeArrowheads="1"/>
          </p:cNvSpPr>
          <p:nvPr/>
        </p:nvSpPr>
        <p:spPr bwMode="auto">
          <a:xfrm>
            <a:off x="2371328" y="3485952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达平衡时：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94676" name="Object 20"/>
          <p:cNvGraphicFramePr>
            <a:graphicFrameLocks noChangeAspect="1"/>
          </p:cNvGraphicFramePr>
          <p:nvPr/>
        </p:nvGraphicFramePr>
        <p:xfrm>
          <a:off x="5292725" y="3517702"/>
          <a:ext cx="12969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" name="Equation" r:id="rId11" imgW="1358900" imgH="457200" progId="Equation.DSMT4">
                  <p:embed/>
                </p:oleObj>
              </mc:Choice>
              <mc:Fallback>
                <p:oleObj name="Equation" r:id="rId11" imgW="1358900" imgH="457200" progId="Equation.DSMT4">
                  <p:embed/>
                  <p:pic>
                    <p:nvPicPr>
                      <p:cNvPr id="0" name="图片 35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17702"/>
                        <a:ext cx="12969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1254125" y="3902695"/>
            <a:ext cx="5257800" cy="606425"/>
            <a:chOff x="1152" y="2229"/>
            <a:chExt cx="3312" cy="382"/>
          </a:xfrm>
        </p:grpSpPr>
        <p:graphicFrame>
          <p:nvGraphicFramePr>
            <p:cNvPr id="158771" name="Object 22"/>
            <p:cNvGraphicFramePr>
              <a:graphicFrameLocks noChangeAspect="1"/>
            </p:cNvGraphicFramePr>
            <p:nvPr/>
          </p:nvGraphicFramePr>
          <p:xfrm>
            <a:off x="1593" y="2229"/>
            <a:ext cx="30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0" name="Equation" r:id="rId13" imgW="241300" imgH="317500" progId="Equation.DSMT4">
                    <p:embed/>
                  </p:oleObj>
                </mc:Choice>
                <mc:Fallback>
                  <p:oleObj name="Equation" r:id="rId13" imgW="241300" imgH="317500" progId="Equation.DSMT4">
                    <p:embed/>
                    <p:pic>
                      <p:nvPicPr>
                        <p:cNvPr id="0" name="图片 35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3" y="2229"/>
                          <a:ext cx="30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72" name="Text Box 23"/>
            <p:cNvSpPr txBox="1">
              <a:spLocks noChangeArrowheads="1"/>
            </p:cNvSpPr>
            <p:nvPr/>
          </p:nvSpPr>
          <p:spPr bwMode="auto">
            <a:xfrm>
              <a:off x="1152" y="2248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由于  的存在，则出现电势。</a:t>
              </a:r>
              <a:endPara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094680" name="Text Box 24"/>
          <p:cNvSpPr txBox="1">
            <a:spLocks noChangeArrowheads="1"/>
          </p:cNvSpPr>
          <p:nvPr/>
        </p:nvSpPr>
        <p:spPr bwMode="auto">
          <a:xfrm>
            <a:off x="955675" y="2949575"/>
            <a:ext cx="4808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则导体内的总电场：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94681" name="Object 25"/>
          <p:cNvGraphicFramePr>
            <a:graphicFrameLocks noChangeAspect="1"/>
          </p:cNvGraphicFramePr>
          <p:nvPr/>
        </p:nvGraphicFramePr>
        <p:xfrm>
          <a:off x="4248150" y="3460552"/>
          <a:ext cx="8636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公式" r:id="rId15" imgW="368300" imgH="215900" progId="Equation.3">
                  <p:embed/>
                </p:oleObj>
              </mc:Choice>
              <mc:Fallback>
                <p:oleObj name="公式" r:id="rId15" imgW="368300" imgH="215900" progId="Equation.3">
                  <p:embed/>
                  <p:pic>
                    <p:nvPicPr>
                      <p:cNvPr id="0" name="图片 35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460552"/>
                        <a:ext cx="8636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82" name="Text Box 26"/>
          <p:cNvSpPr txBox="1">
            <a:spLocks noChangeArrowheads="1"/>
          </p:cNvSpPr>
          <p:nvPr/>
        </p:nvSpPr>
        <p:spPr bwMode="auto">
          <a:xfrm>
            <a:off x="571500" y="4509120"/>
            <a:ext cx="316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º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1094683" name="Object 27"/>
          <p:cNvGraphicFramePr>
            <a:graphicFrameLocks noChangeAspect="1"/>
          </p:cNvGraphicFramePr>
          <p:nvPr/>
        </p:nvGraphicFramePr>
        <p:xfrm>
          <a:off x="4176713" y="5084763"/>
          <a:ext cx="33829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" name="Equation" r:id="rId17" imgW="3644900" imgH="546100" progId="Equation.DSMT4">
                  <p:embed/>
                </p:oleObj>
              </mc:Choice>
              <mc:Fallback>
                <p:oleObj name="Equation" r:id="rId17" imgW="3644900" imgH="546100" progId="Equation.DSMT4">
                  <p:embed/>
                  <p:pic>
                    <p:nvPicPr>
                      <p:cNvPr id="0" name="图片 35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5084763"/>
                        <a:ext cx="338296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84" name="Text Box 28"/>
          <p:cNvSpPr txBox="1">
            <a:spLocks noChangeArrowheads="1"/>
          </p:cNvSpPr>
          <p:nvPr/>
        </p:nvSpPr>
        <p:spPr bwMode="auto">
          <a:xfrm>
            <a:off x="971600" y="4510088"/>
            <a:ext cx="4271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平衡时：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94686" name="Text Box 30"/>
          <p:cNvSpPr txBox="1">
            <a:spLocks noChangeArrowheads="1"/>
          </p:cNvSpPr>
          <p:nvPr/>
        </p:nvSpPr>
        <p:spPr bwMode="auto">
          <a:xfrm>
            <a:off x="825500" y="6006231"/>
            <a:ext cx="97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即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094687" name="Object 31"/>
          <p:cNvGraphicFramePr>
            <a:graphicFrameLocks noChangeAspect="1"/>
          </p:cNvGraphicFramePr>
          <p:nvPr/>
        </p:nvGraphicFramePr>
        <p:xfrm>
          <a:off x="1539875" y="5991051"/>
          <a:ext cx="24304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" name="Equation" r:id="rId19" imgW="2768600" imgH="546100" progId="Equation.DSMT4">
                  <p:embed/>
                </p:oleObj>
              </mc:Choice>
              <mc:Fallback>
                <p:oleObj name="Equation" r:id="rId19" imgW="2768600" imgH="546100" progId="Equation.DSMT4">
                  <p:embed/>
                  <p:pic>
                    <p:nvPicPr>
                      <p:cNvPr id="0" name="图片 35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991051"/>
                        <a:ext cx="24304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88" name="Object 32"/>
          <p:cNvGraphicFramePr>
            <a:graphicFrameLocks noChangeAspect="1"/>
          </p:cNvGraphicFramePr>
          <p:nvPr/>
        </p:nvGraphicFramePr>
        <p:xfrm>
          <a:off x="6516216" y="5968826"/>
          <a:ext cx="14874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" name="公式" r:id="rId21" imgW="673100" imgH="228600" progId="Equation.3">
                  <p:embed/>
                </p:oleObj>
              </mc:Choice>
              <mc:Fallback>
                <p:oleObj name="公式" r:id="rId21" imgW="673100" imgH="228600" progId="Equation.3">
                  <p:embed/>
                  <p:pic>
                    <p:nvPicPr>
                      <p:cNvPr id="0" name="图片 35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968826"/>
                        <a:ext cx="14874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90" name="Object 34"/>
          <p:cNvGraphicFramePr>
            <a:graphicFrameLocks noChangeAspect="1"/>
          </p:cNvGraphicFramePr>
          <p:nvPr/>
        </p:nvGraphicFramePr>
        <p:xfrm>
          <a:off x="4014788" y="6078363"/>
          <a:ext cx="9477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" name="Equation" r:id="rId23" imgW="1104900" imgH="381000" progId="Equation.DSMT4">
                  <p:embed/>
                </p:oleObj>
              </mc:Choice>
              <mc:Fallback>
                <p:oleObj name="Equation" r:id="rId23" imgW="1104900" imgH="381000" progId="Equation.DSMT4">
                  <p:embed/>
                  <p:pic>
                    <p:nvPicPr>
                      <p:cNvPr id="0" name="图片 35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6078363"/>
                        <a:ext cx="9477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91" name="Object 35"/>
          <p:cNvGraphicFramePr>
            <a:graphicFrameLocks noChangeAspect="1"/>
          </p:cNvGraphicFramePr>
          <p:nvPr/>
        </p:nvGraphicFramePr>
        <p:xfrm>
          <a:off x="4884738" y="5991051"/>
          <a:ext cx="6492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6" name="公式" r:id="rId25" imgW="609600" imgH="431800" progId="Equation.3">
                  <p:embed/>
                </p:oleObj>
              </mc:Choice>
              <mc:Fallback>
                <p:oleObj name="公式" r:id="rId25" imgW="609600" imgH="431800" progId="Equation.3">
                  <p:embed/>
                  <p:pic>
                    <p:nvPicPr>
                      <p:cNvPr id="0" name="图片 35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5991051"/>
                        <a:ext cx="6492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92" name="Object 36"/>
          <p:cNvGraphicFramePr>
            <a:graphicFrameLocks noChangeAspect="1"/>
          </p:cNvGraphicFramePr>
          <p:nvPr/>
        </p:nvGraphicFramePr>
        <p:xfrm>
          <a:off x="5532438" y="6062488"/>
          <a:ext cx="5048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" name="公式" r:id="rId27" imgW="533400" imgH="393700" progId="Equation.3">
                  <p:embed/>
                </p:oleObj>
              </mc:Choice>
              <mc:Fallback>
                <p:oleObj name="公式" r:id="rId27" imgW="533400" imgH="393700" progId="Equation.3">
                  <p:embed/>
                  <p:pic>
                    <p:nvPicPr>
                      <p:cNvPr id="0" name="图片 35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6062488"/>
                        <a:ext cx="5048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93" name="Object 37"/>
          <p:cNvGraphicFramePr>
            <a:graphicFrameLocks noChangeAspect="1"/>
          </p:cNvGraphicFramePr>
          <p:nvPr/>
        </p:nvGraphicFramePr>
        <p:xfrm>
          <a:off x="8172450" y="2481263"/>
          <a:ext cx="419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8" name="Equation" r:id="rId29" imgW="533400" imgH="635000" progId="Equation.DSMT4">
                  <p:embed/>
                </p:oleObj>
              </mc:Choice>
              <mc:Fallback>
                <p:oleObj name="Equation" r:id="rId29" imgW="533400" imgH="635000" progId="Equation.DSMT4">
                  <p:embed/>
                  <p:pic>
                    <p:nvPicPr>
                      <p:cNvPr id="0" name="图片 35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2481263"/>
                        <a:ext cx="4191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94" name="Object 38"/>
          <p:cNvGraphicFramePr>
            <a:graphicFrameLocks noChangeAspect="1"/>
          </p:cNvGraphicFramePr>
          <p:nvPr/>
        </p:nvGraphicFramePr>
        <p:xfrm>
          <a:off x="2483768" y="4509120"/>
          <a:ext cx="9159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9" name="Equation" r:id="rId31" imgW="1104900" imgH="520700" progId="Equation.DSMT4">
                  <p:embed/>
                </p:oleObj>
              </mc:Choice>
              <mc:Fallback>
                <p:oleObj name="Equation" r:id="rId31" imgW="1104900" imgH="520700" progId="Equation.DSMT4">
                  <p:embed/>
                  <p:pic>
                    <p:nvPicPr>
                      <p:cNvPr id="0" name="图片 35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509120"/>
                        <a:ext cx="9159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7"/>
          <p:cNvGrpSpPr/>
          <p:nvPr/>
        </p:nvGrpSpPr>
        <p:grpSpPr bwMode="auto">
          <a:xfrm>
            <a:off x="6911975" y="3033713"/>
            <a:ext cx="1909763" cy="1871662"/>
            <a:chOff x="3168" y="1008"/>
            <a:chExt cx="1248" cy="1200"/>
          </a:xfrm>
        </p:grpSpPr>
        <p:sp>
          <p:nvSpPr>
            <p:cNvPr id="158758" name="Oval 28"/>
            <p:cNvSpPr>
              <a:spLocks noChangeArrowheads="1"/>
            </p:cNvSpPr>
            <p:nvPr/>
          </p:nvSpPr>
          <p:spPr bwMode="auto">
            <a:xfrm>
              <a:off x="3168" y="1008"/>
              <a:ext cx="1248" cy="1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8759" name="Oval 29"/>
            <p:cNvSpPr>
              <a:spLocks noChangeArrowheads="1"/>
            </p:cNvSpPr>
            <p:nvPr/>
          </p:nvSpPr>
          <p:spPr bwMode="auto">
            <a:xfrm>
              <a:off x="3360" y="1200"/>
              <a:ext cx="864" cy="8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8760" name="Object 30"/>
            <p:cNvGraphicFramePr>
              <a:graphicFrameLocks noChangeAspect="1"/>
            </p:cNvGraphicFramePr>
            <p:nvPr/>
          </p:nvGraphicFramePr>
          <p:xfrm>
            <a:off x="3456" y="1104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0" name="公式" r:id="rId33" imgW="228600" imgH="241300" progId="Equation.3">
                    <p:embed/>
                  </p:oleObj>
                </mc:Choice>
                <mc:Fallback>
                  <p:oleObj name="公式" r:id="rId33" imgW="228600" imgH="241300" progId="Equation.3">
                    <p:embed/>
                    <p:pic>
                      <p:nvPicPr>
                        <p:cNvPr id="0" name="图片 35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104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1" name="Object 31"/>
            <p:cNvGraphicFramePr>
              <a:graphicFrameLocks noChangeAspect="1"/>
            </p:cNvGraphicFramePr>
            <p:nvPr/>
          </p:nvGraphicFramePr>
          <p:xfrm>
            <a:off x="3984" y="1104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1" name="公式" r:id="rId35" imgW="228600" imgH="241300" progId="Equation.3">
                    <p:embed/>
                  </p:oleObj>
                </mc:Choice>
                <mc:Fallback>
                  <p:oleObj name="公式" r:id="rId35" imgW="228600" imgH="241300" progId="Equation.3">
                    <p:embed/>
                    <p:pic>
                      <p:nvPicPr>
                        <p:cNvPr id="0" name="图片 35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104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2" name="Object 32"/>
            <p:cNvGraphicFramePr>
              <a:graphicFrameLocks noChangeAspect="1"/>
            </p:cNvGraphicFramePr>
            <p:nvPr/>
          </p:nvGraphicFramePr>
          <p:xfrm>
            <a:off x="321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2" name="公式" r:id="rId37" imgW="228600" imgH="241300" progId="Equation.3">
                    <p:embed/>
                  </p:oleObj>
                </mc:Choice>
                <mc:Fallback>
                  <p:oleObj name="公式" r:id="rId37" imgW="228600" imgH="241300" progId="Equation.3">
                    <p:embed/>
                    <p:pic>
                      <p:nvPicPr>
                        <p:cNvPr id="0" name="图片 35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3" name="Object 33"/>
            <p:cNvGraphicFramePr>
              <a:graphicFrameLocks noChangeAspect="1"/>
            </p:cNvGraphicFramePr>
            <p:nvPr/>
          </p:nvGraphicFramePr>
          <p:xfrm>
            <a:off x="4224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3" name="公式" r:id="rId39" imgW="228600" imgH="241300" progId="Equation.3">
                    <p:embed/>
                  </p:oleObj>
                </mc:Choice>
                <mc:Fallback>
                  <p:oleObj name="公式" r:id="rId39" imgW="228600" imgH="241300" progId="Equation.3">
                    <p:embed/>
                    <p:pic>
                      <p:nvPicPr>
                        <p:cNvPr id="0" name="图片 35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4" name="Object 34"/>
            <p:cNvGraphicFramePr>
              <a:graphicFrameLocks noChangeAspect="1"/>
            </p:cNvGraphicFramePr>
            <p:nvPr/>
          </p:nvGraphicFramePr>
          <p:xfrm>
            <a:off x="3456" y="1968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4" name="公式" r:id="rId41" imgW="228600" imgH="241300" progId="Equation.3">
                    <p:embed/>
                  </p:oleObj>
                </mc:Choice>
                <mc:Fallback>
                  <p:oleObj name="公式" r:id="rId41" imgW="228600" imgH="241300" progId="Equation.3">
                    <p:embed/>
                    <p:pic>
                      <p:nvPicPr>
                        <p:cNvPr id="0" name="图片 35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68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5" name="Object 35"/>
            <p:cNvGraphicFramePr>
              <a:graphicFrameLocks noChangeAspect="1"/>
            </p:cNvGraphicFramePr>
            <p:nvPr/>
          </p:nvGraphicFramePr>
          <p:xfrm>
            <a:off x="4027" y="1910"/>
            <a:ext cx="16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5" name="公式" r:id="rId43" imgW="241300" imgH="279400" progId="Equation.3">
                    <p:embed/>
                  </p:oleObj>
                </mc:Choice>
                <mc:Fallback>
                  <p:oleObj name="公式" r:id="rId43" imgW="241300" imgH="279400" progId="Equation.3">
                    <p:embed/>
                    <p:pic>
                      <p:nvPicPr>
                        <p:cNvPr id="0" name="图片 35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1910"/>
                          <a:ext cx="16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66" name="Object 36"/>
            <p:cNvGraphicFramePr>
              <a:graphicFrameLocks noChangeAspect="1"/>
            </p:cNvGraphicFramePr>
            <p:nvPr/>
          </p:nvGraphicFramePr>
          <p:xfrm>
            <a:off x="369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6" name="公式" r:id="rId45" imgW="190500" imgH="203200" progId="Equation.3">
                    <p:embed/>
                  </p:oleObj>
                </mc:Choice>
                <mc:Fallback>
                  <p:oleObj name="公式" r:id="rId45" imgW="190500" imgH="203200" progId="Equation.3">
                    <p:embed/>
                    <p:pic>
                      <p:nvPicPr>
                        <p:cNvPr id="0" name="图片 35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67" name="Oval 37"/>
            <p:cNvSpPr>
              <a:spLocks noChangeArrowheads="1"/>
            </p:cNvSpPr>
            <p:nvPr/>
          </p:nvSpPr>
          <p:spPr bwMode="auto">
            <a:xfrm>
              <a:off x="3504" y="1344"/>
              <a:ext cx="576" cy="5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8768" name="Object 38"/>
            <p:cNvGraphicFramePr>
              <a:graphicFrameLocks noChangeAspect="1"/>
            </p:cNvGraphicFramePr>
            <p:nvPr/>
          </p:nvGraphicFramePr>
          <p:xfrm>
            <a:off x="369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7" name="公式" r:id="rId47" imgW="228600" imgH="241300" progId="Equation.3">
                    <p:embed/>
                  </p:oleObj>
                </mc:Choice>
                <mc:Fallback>
                  <p:oleObj name="公式" r:id="rId47" imgW="228600" imgH="241300" progId="Equation.3">
                    <p:embed/>
                    <p:pic>
                      <p:nvPicPr>
                        <p:cNvPr id="0" name="图片 35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69" name="Line 39"/>
            <p:cNvSpPr>
              <a:spLocks noChangeShapeType="1"/>
            </p:cNvSpPr>
            <p:nvPr/>
          </p:nvSpPr>
          <p:spPr bwMode="auto">
            <a:xfrm rot="16200000" flipV="1">
              <a:off x="3768" y="1128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8770" name="Line 40"/>
            <p:cNvSpPr>
              <a:spLocks noChangeShapeType="1"/>
            </p:cNvSpPr>
            <p:nvPr/>
          </p:nvSpPr>
          <p:spPr bwMode="auto">
            <a:xfrm rot="16200000" flipV="1">
              <a:off x="3768" y="1272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64015" name="Rectangle 47"/>
          <p:cNvSpPr>
            <a:spLocks noChangeArrowheads="1"/>
          </p:cNvSpPr>
          <p:nvPr/>
        </p:nvSpPr>
        <p:spPr bwMode="auto">
          <a:xfrm>
            <a:off x="8172450" y="3176588"/>
            <a:ext cx="107950" cy="158432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64016" name="Text Box 48"/>
          <p:cNvSpPr txBox="1">
            <a:spLocks noChangeArrowheads="1"/>
          </p:cNvSpPr>
          <p:nvPr/>
        </p:nvSpPr>
        <p:spPr bwMode="auto">
          <a:xfrm>
            <a:off x="8243888" y="2889250"/>
            <a:ext cx="52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+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364017" name="Text Box 49"/>
          <p:cNvSpPr txBox="1">
            <a:spLocks noChangeArrowheads="1"/>
          </p:cNvSpPr>
          <p:nvPr/>
        </p:nvSpPr>
        <p:spPr bwMode="auto">
          <a:xfrm>
            <a:off x="7848600" y="4437063"/>
            <a:ext cx="377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-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364018" name="Object 50"/>
          <p:cNvGraphicFramePr>
            <a:graphicFrameLocks noChangeAspect="1"/>
          </p:cNvGraphicFramePr>
          <p:nvPr/>
        </p:nvGraphicFramePr>
        <p:xfrm>
          <a:off x="2087563" y="5049838"/>
          <a:ext cx="16287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8" name="Equation" r:id="rId49" imgW="711200" imgH="368300" progId="Equation.DSMT4">
                  <p:embed/>
                </p:oleObj>
              </mc:Choice>
              <mc:Fallback>
                <p:oleObj name="Equation" r:id="rId49" imgW="711200" imgH="368300" progId="Equation.DSMT4">
                  <p:embed/>
                  <p:pic>
                    <p:nvPicPr>
                      <p:cNvPr id="0" name="图片 35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049838"/>
                        <a:ext cx="16287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4019" name="Text Box 51"/>
          <p:cNvSpPr txBox="1">
            <a:spLocks noChangeArrowheads="1"/>
          </p:cNvSpPr>
          <p:nvPr/>
        </p:nvSpPr>
        <p:spPr bwMode="auto">
          <a:xfrm>
            <a:off x="1468438" y="6294263"/>
            <a:ext cx="51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-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364020" name="Text Box 52"/>
          <p:cNvSpPr txBox="1">
            <a:spLocks noChangeArrowheads="1"/>
          </p:cNvSpPr>
          <p:nvPr/>
        </p:nvSpPr>
        <p:spPr bwMode="auto">
          <a:xfrm>
            <a:off x="1468438" y="5784676"/>
            <a:ext cx="51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+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364021" name="Text Box 53"/>
          <p:cNvSpPr txBox="1">
            <a:spLocks noChangeArrowheads="1"/>
          </p:cNvSpPr>
          <p:nvPr/>
        </p:nvSpPr>
        <p:spPr bwMode="auto">
          <a:xfrm>
            <a:off x="2836863" y="6259338"/>
            <a:ext cx="51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-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364022" name="Text Box 54"/>
          <p:cNvSpPr txBox="1">
            <a:spLocks noChangeArrowheads="1"/>
          </p:cNvSpPr>
          <p:nvPr/>
        </p:nvSpPr>
        <p:spPr bwMode="auto">
          <a:xfrm>
            <a:off x="2836863" y="5749751"/>
            <a:ext cx="51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+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5" name="Object 32"/>
          <p:cNvGraphicFramePr>
            <a:graphicFrameLocks noChangeAspect="1"/>
          </p:cNvGraphicFramePr>
          <p:nvPr/>
        </p:nvGraphicFramePr>
        <p:xfrm>
          <a:off x="4860032" y="4473575"/>
          <a:ext cx="18510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9" name="Equation" r:id="rId51" imgW="838200" imgH="228600" progId="Equation.DSMT4">
                  <p:embed/>
                </p:oleObj>
              </mc:Choice>
              <mc:Fallback>
                <p:oleObj name="Equation" r:id="rId51" imgW="838200" imgH="228600" progId="Equation.DSMT4">
                  <p:embed/>
                  <p:pic>
                    <p:nvPicPr>
                      <p:cNvPr id="0" name="图片 35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473575"/>
                        <a:ext cx="18510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75"/>
                                        <p:tgtEl>
                                          <p:spTgt spid="10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0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109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25"/>
                            </p:stCondLst>
                            <p:childTnLst>
                              <p:par>
                                <p:cTn id="3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0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9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6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6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75"/>
                                        <p:tgtEl>
                                          <p:spTgt spid="109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"/>
                            </p:stCondLst>
                            <p:childTnLst>
                              <p:par>
                                <p:cTn id="7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9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9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9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109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109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094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094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"/>
                            </p:stCondLst>
                            <p:childTnLst>
                              <p:par>
                                <p:cTn id="8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94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94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9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" fill="hold"/>
                                        <p:tgtEl>
                                          <p:spTgt spid="109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109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1094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1094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3" dur="300"/>
                                        <p:tgtEl>
                                          <p:spTgt spid="109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6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9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36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36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6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36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9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9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9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9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9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9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94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094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9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9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9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09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4" dur="500"/>
                                        <p:tgtEl>
                                          <p:spTgt spid="109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3" grpId="0"/>
      <p:bldP spid="1094667" grpId="0" animBg="1"/>
      <p:bldP spid="1094668" grpId="0" autoUpdateAnimBg="0"/>
      <p:bldP spid="1094670" grpId="0"/>
      <p:bldP spid="1094671" grpId="0" autoUpdateAnimBg="0"/>
      <p:bldP spid="1094673" grpId="0" autoUpdateAnimBg="0"/>
      <p:bldP spid="1094675" grpId="0" autoUpdateAnimBg="0"/>
      <p:bldP spid="1094680" grpId="0" autoUpdateAnimBg="0"/>
      <p:bldP spid="1094682" grpId="0" autoUpdateAnimBg="0"/>
      <p:bldP spid="1094684" grpId="0" autoUpdateAnimBg="0"/>
      <p:bldP spid="1094686" grpId="0" autoUpdateAnimBg="0"/>
      <p:bldP spid="1364015" grpId="0" animBg="1"/>
      <p:bldP spid="1364016" grpId="0"/>
      <p:bldP spid="1364017" grpId="0"/>
      <p:bldP spid="1364019" grpId="0"/>
      <p:bldP spid="1364020" grpId="0"/>
      <p:bldP spid="1364021" grpId="0"/>
      <p:bldP spid="13640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23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 互感与自感</a:t>
            </a:r>
            <a:endParaRPr lang="zh-CN" altLang="en-US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98755" name="Text Box 3"/>
          <p:cNvSpPr txBox="1">
            <a:spLocks noChangeArrowheads="1"/>
          </p:cNvSpPr>
          <p:nvPr/>
        </p:nvSpPr>
        <p:spPr bwMode="auto">
          <a:xfrm>
            <a:off x="600075" y="981075"/>
            <a:ext cx="325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一、互感</a:t>
            </a:r>
            <a:endParaRPr lang="zh-CN" altLang="en-US" sz="2800" b="1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76260" name="Text Box 4"/>
          <p:cNvSpPr txBox="1">
            <a:spLocks noChangeArrowheads="1"/>
          </p:cNvSpPr>
          <p:nvPr/>
        </p:nvSpPr>
        <p:spPr bwMode="auto">
          <a:xfrm>
            <a:off x="647303" y="1556792"/>
            <a:ext cx="5076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L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产生的磁场穿过</a:t>
            </a:r>
            <a:r>
              <a:rPr lang="en-US" altLang="zh-CN" sz="2800" b="1">
                <a:solidFill>
                  <a:srgbClr val="000000"/>
                </a:solidFill>
              </a:rPr>
              <a:t>L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的磁通量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pSp>
        <p:nvGrpSpPr>
          <p:cNvPr id="1376261" name="Group 5"/>
          <p:cNvGrpSpPr/>
          <p:nvPr/>
        </p:nvGrpSpPr>
        <p:grpSpPr bwMode="auto">
          <a:xfrm>
            <a:off x="5783263" y="1089025"/>
            <a:ext cx="2663825" cy="1960563"/>
            <a:chOff x="3643" y="686"/>
            <a:chExt cx="1678" cy="1235"/>
          </a:xfrm>
        </p:grpSpPr>
        <p:grpSp>
          <p:nvGrpSpPr>
            <p:cNvPr id="162837" name="Group 14"/>
            <p:cNvGrpSpPr/>
            <p:nvPr/>
          </p:nvGrpSpPr>
          <p:grpSpPr bwMode="auto">
            <a:xfrm>
              <a:off x="3643" y="967"/>
              <a:ext cx="1678" cy="954"/>
              <a:chOff x="3776" y="1961"/>
              <a:chExt cx="1678" cy="954"/>
            </a:xfrm>
          </p:grpSpPr>
          <p:sp>
            <p:nvSpPr>
              <p:cNvPr id="162840" name="Arc 15"/>
              <p:cNvSpPr/>
              <p:nvPr/>
            </p:nvSpPr>
            <p:spPr bwMode="auto">
              <a:xfrm flipH="1" flipV="1">
                <a:off x="4093" y="1961"/>
                <a:ext cx="318" cy="652"/>
              </a:xfrm>
              <a:custGeom>
                <a:avLst/>
                <a:gdLst>
                  <a:gd name="T0" fmla="*/ 0 w 43200"/>
                  <a:gd name="T1" fmla="*/ 0 h 42276"/>
                  <a:gd name="T2" fmla="*/ 0 w 43200"/>
                  <a:gd name="T3" fmla="*/ 0 h 42276"/>
                  <a:gd name="T4" fmla="*/ 0 w 43200"/>
                  <a:gd name="T5" fmla="*/ 0 h 4227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2276"/>
                  <a:gd name="T11" fmla="*/ 43200 w 43200"/>
                  <a:gd name="T12" fmla="*/ 42276 h 42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2276" fill="none" extrusionOk="0">
                    <a:moveTo>
                      <a:pt x="30449" y="971"/>
                    </a:moveTo>
                    <a:cubicBezTo>
                      <a:pt x="38208" y="4456"/>
                      <a:pt x="43200" y="12170"/>
                      <a:pt x="43200" y="20676"/>
                    </a:cubicBezTo>
                    <a:cubicBezTo>
                      <a:pt x="43200" y="32605"/>
                      <a:pt x="33529" y="42276"/>
                      <a:pt x="21600" y="42276"/>
                    </a:cubicBezTo>
                    <a:cubicBezTo>
                      <a:pt x="9670" y="42276"/>
                      <a:pt x="0" y="32605"/>
                      <a:pt x="0" y="20676"/>
                    </a:cubicBezTo>
                    <a:cubicBezTo>
                      <a:pt x="-1" y="11153"/>
                      <a:pt x="6235" y="2755"/>
                      <a:pt x="15349" y="-1"/>
                    </a:cubicBezTo>
                  </a:path>
                  <a:path w="43200" h="42276" stroke="0" extrusionOk="0">
                    <a:moveTo>
                      <a:pt x="30449" y="971"/>
                    </a:moveTo>
                    <a:cubicBezTo>
                      <a:pt x="38208" y="4456"/>
                      <a:pt x="43200" y="12170"/>
                      <a:pt x="43200" y="20676"/>
                    </a:cubicBezTo>
                    <a:cubicBezTo>
                      <a:pt x="43200" y="32605"/>
                      <a:pt x="33529" y="42276"/>
                      <a:pt x="21600" y="42276"/>
                    </a:cubicBezTo>
                    <a:cubicBezTo>
                      <a:pt x="9670" y="42276"/>
                      <a:pt x="0" y="32605"/>
                      <a:pt x="0" y="20676"/>
                    </a:cubicBezTo>
                    <a:cubicBezTo>
                      <a:pt x="-1" y="11153"/>
                      <a:pt x="6235" y="2755"/>
                      <a:pt x="15349" y="-1"/>
                    </a:cubicBezTo>
                    <a:lnTo>
                      <a:pt x="21600" y="20676"/>
                    </a:lnTo>
                    <a:lnTo>
                      <a:pt x="30449" y="971"/>
                    </a:lnTo>
                    <a:close/>
                  </a:path>
                </a:pathLst>
              </a:cu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1" name="Arc 16"/>
              <p:cNvSpPr/>
              <p:nvPr/>
            </p:nvSpPr>
            <p:spPr bwMode="auto">
              <a:xfrm flipH="1" flipV="1">
                <a:off x="4139" y="1963"/>
                <a:ext cx="317" cy="664"/>
              </a:xfrm>
              <a:custGeom>
                <a:avLst/>
                <a:gdLst>
                  <a:gd name="T0" fmla="*/ 0 w 43200"/>
                  <a:gd name="T1" fmla="*/ 0 h 43123"/>
                  <a:gd name="T2" fmla="*/ 0 w 43200"/>
                  <a:gd name="T3" fmla="*/ 0 h 43123"/>
                  <a:gd name="T4" fmla="*/ 0 w 43200"/>
                  <a:gd name="T5" fmla="*/ 0 h 4312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123"/>
                  <a:gd name="T11" fmla="*/ 43200 w 43200"/>
                  <a:gd name="T12" fmla="*/ 43123 h 431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123" fill="none" extrusionOk="0">
                    <a:moveTo>
                      <a:pt x="23422" y="0"/>
                    </a:moveTo>
                    <a:cubicBezTo>
                      <a:pt x="34605" y="947"/>
                      <a:pt x="43200" y="10300"/>
                      <a:pt x="43200" y="21523"/>
                    </a:cubicBezTo>
                    <a:cubicBezTo>
                      <a:pt x="43200" y="33452"/>
                      <a:pt x="33529" y="43123"/>
                      <a:pt x="21600" y="43123"/>
                    </a:cubicBezTo>
                    <a:cubicBezTo>
                      <a:pt x="9670" y="43123"/>
                      <a:pt x="0" y="33452"/>
                      <a:pt x="0" y="21523"/>
                    </a:cubicBezTo>
                    <a:cubicBezTo>
                      <a:pt x="-1" y="11183"/>
                      <a:pt x="7327" y="2293"/>
                      <a:pt x="17477" y="320"/>
                    </a:cubicBezTo>
                  </a:path>
                  <a:path w="43200" h="43123" stroke="0" extrusionOk="0">
                    <a:moveTo>
                      <a:pt x="23422" y="0"/>
                    </a:moveTo>
                    <a:cubicBezTo>
                      <a:pt x="34605" y="947"/>
                      <a:pt x="43200" y="10300"/>
                      <a:pt x="43200" y="21523"/>
                    </a:cubicBezTo>
                    <a:cubicBezTo>
                      <a:pt x="43200" y="33452"/>
                      <a:pt x="33529" y="43123"/>
                      <a:pt x="21600" y="43123"/>
                    </a:cubicBezTo>
                    <a:cubicBezTo>
                      <a:pt x="9670" y="43123"/>
                      <a:pt x="0" y="33452"/>
                      <a:pt x="0" y="21523"/>
                    </a:cubicBezTo>
                    <a:cubicBezTo>
                      <a:pt x="-1" y="11183"/>
                      <a:pt x="7327" y="2293"/>
                      <a:pt x="17477" y="320"/>
                    </a:cubicBezTo>
                    <a:lnTo>
                      <a:pt x="21600" y="21523"/>
                    </a:lnTo>
                    <a:lnTo>
                      <a:pt x="234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2" name="Arc 17"/>
              <p:cNvSpPr/>
              <p:nvPr/>
            </p:nvSpPr>
            <p:spPr bwMode="auto">
              <a:xfrm flipH="1" flipV="1">
                <a:off x="4184" y="1962"/>
                <a:ext cx="279" cy="664"/>
              </a:xfrm>
              <a:custGeom>
                <a:avLst/>
                <a:gdLst>
                  <a:gd name="T0" fmla="*/ 0 w 38073"/>
                  <a:gd name="T1" fmla="*/ 0 h 43166"/>
                  <a:gd name="T2" fmla="*/ 0 w 38073"/>
                  <a:gd name="T3" fmla="*/ 0 h 43166"/>
                  <a:gd name="T4" fmla="*/ 0 w 38073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38073"/>
                  <a:gd name="T10" fmla="*/ 0 h 43166"/>
                  <a:gd name="T11" fmla="*/ 38073 w 38073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3" h="43166" fill="none" extrusionOk="0">
                    <a:moveTo>
                      <a:pt x="17687" y="0"/>
                    </a:moveTo>
                    <a:cubicBezTo>
                      <a:pt x="29127" y="644"/>
                      <a:pt x="38073" y="10108"/>
                      <a:pt x="38073" y="21566"/>
                    </a:cubicBezTo>
                    <a:cubicBezTo>
                      <a:pt x="38073" y="33495"/>
                      <a:pt x="28402" y="43166"/>
                      <a:pt x="16473" y="43166"/>
                    </a:cubicBezTo>
                    <a:cubicBezTo>
                      <a:pt x="10127" y="43166"/>
                      <a:pt x="4103" y="40376"/>
                      <a:pt x="-1" y="35537"/>
                    </a:cubicBezTo>
                  </a:path>
                  <a:path w="38073" h="43166" stroke="0" extrusionOk="0">
                    <a:moveTo>
                      <a:pt x="17687" y="0"/>
                    </a:moveTo>
                    <a:cubicBezTo>
                      <a:pt x="29127" y="644"/>
                      <a:pt x="38073" y="10108"/>
                      <a:pt x="38073" y="21566"/>
                    </a:cubicBezTo>
                    <a:cubicBezTo>
                      <a:pt x="38073" y="33495"/>
                      <a:pt x="28402" y="43166"/>
                      <a:pt x="16473" y="43166"/>
                    </a:cubicBezTo>
                    <a:cubicBezTo>
                      <a:pt x="10127" y="43166"/>
                      <a:pt x="4103" y="40376"/>
                      <a:pt x="-1" y="35537"/>
                    </a:cubicBezTo>
                    <a:lnTo>
                      <a:pt x="16473" y="21566"/>
                    </a:lnTo>
                    <a:lnTo>
                      <a:pt x="17687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3" name="Line 18"/>
              <p:cNvSpPr>
                <a:spLocks noChangeShapeType="1"/>
              </p:cNvSpPr>
              <p:nvPr/>
            </p:nvSpPr>
            <p:spPr bwMode="auto">
              <a:xfrm flipV="1">
                <a:off x="3776" y="2596"/>
                <a:ext cx="408" cy="22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4" name="Arc 19"/>
              <p:cNvSpPr/>
              <p:nvPr/>
            </p:nvSpPr>
            <p:spPr bwMode="auto">
              <a:xfrm flipH="1" flipV="1">
                <a:off x="4290" y="1962"/>
                <a:ext cx="211" cy="680"/>
              </a:xfrm>
              <a:custGeom>
                <a:avLst/>
                <a:gdLst>
                  <a:gd name="T0" fmla="*/ 0 w 28794"/>
                  <a:gd name="T1" fmla="*/ 0 h 40856"/>
                  <a:gd name="T2" fmla="*/ 0 w 28794"/>
                  <a:gd name="T3" fmla="*/ 0 h 40856"/>
                  <a:gd name="T4" fmla="*/ 0 w 28794"/>
                  <a:gd name="T5" fmla="*/ 0 h 40856"/>
                  <a:gd name="T6" fmla="*/ 0 60000 65536"/>
                  <a:gd name="T7" fmla="*/ 0 60000 65536"/>
                  <a:gd name="T8" fmla="*/ 0 60000 65536"/>
                  <a:gd name="T9" fmla="*/ 0 w 28794"/>
                  <a:gd name="T10" fmla="*/ 0 h 40856"/>
                  <a:gd name="T11" fmla="*/ 28794 w 28794"/>
                  <a:gd name="T12" fmla="*/ 40856 h 408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94" h="40856" fill="none" extrusionOk="0">
                    <a:moveTo>
                      <a:pt x="28793" y="39622"/>
                    </a:moveTo>
                    <a:cubicBezTo>
                      <a:pt x="26483" y="40438"/>
                      <a:pt x="24050" y="40855"/>
                      <a:pt x="21600" y="40856"/>
                    </a:cubicBezTo>
                    <a:cubicBezTo>
                      <a:pt x="9670" y="40856"/>
                      <a:pt x="0" y="31185"/>
                      <a:pt x="0" y="19256"/>
                    </a:cubicBezTo>
                    <a:cubicBezTo>
                      <a:pt x="-1" y="11125"/>
                      <a:pt x="4565" y="3684"/>
                      <a:pt x="11813" y="0"/>
                    </a:cubicBezTo>
                  </a:path>
                  <a:path w="28794" h="40856" stroke="0" extrusionOk="0">
                    <a:moveTo>
                      <a:pt x="28793" y="39622"/>
                    </a:moveTo>
                    <a:cubicBezTo>
                      <a:pt x="26483" y="40438"/>
                      <a:pt x="24050" y="40855"/>
                      <a:pt x="21600" y="40856"/>
                    </a:cubicBezTo>
                    <a:cubicBezTo>
                      <a:pt x="9670" y="40856"/>
                      <a:pt x="0" y="31185"/>
                      <a:pt x="0" y="19256"/>
                    </a:cubicBezTo>
                    <a:cubicBezTo>
                      <a:pt x="-1" y="11125"/>
                      <a:pt x="4565" y="3684"/>
                      <a:pt x="11813" y="0"/>
                    </a:cubicBezTo>
                    <a:lnTo>
                      <a:pt x="21600" y="19256"/>
                    </a:lnTo>
                    <a:lnTo>
                      <a:pt x="28793" y="39622"/>
                    </a:lnTo>
                    <a:close/>
                  </a:path>
                </a:pathLst>
              </a:cu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5" name="Line 20"/>
              <p:cNvSpPr>
                <a:spLocks noChangeShapeType="1"/>
              </p:cNvSpPr>
              <p:nvPr/>
            </p:nvSpPr>
            <p:spPr bwMode="auto">
              <a:xfrm flipV="1">
                <a:off x="4003" y="2642"/>
                <a:ext cx="408" cy="27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6" name="Arc 21"/>
              <p:cNvSpPr/>
              <p:nvPr/>
            </p:nvSpPr>
            <p:spPr bwMode="auto">
              <a:xfrm flipH="1" flipV="1">
                <a:off x="4750" y="1966"/>
                <a:ext cx="159" cy="647"/>
              </a:xfrm>
              <a:custGeom>
                <a:avLst/>
                <a:gdLst>
                  <a:gd name="T0" fmla="*/ 0 w 21600"/>
                  <a:gd name="T1" fmla="*/ 0 h 41980"/>
                  <a:gd name="T2" fmla="*/ 0 w 21600"/>
                  <a:gd name="T3" fmla="*/ 0 h 41980"/>
                  <a:gd name="T4" fmla="*/ 0 w 21600"/>
                  <a:gd name="T5" fmla="*/ 0 h 419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980"/>
                  <a:gd name="T11" fmla="*/ 21600 w 21600"/>
                  <a:gd name="T12" fmla="*/ 41980 h 419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980" fill="none" extrusionOk="0">
                    <a:moveTo>
                      <a:pt x="18036" y="41979"/>
                    </a:moveTo>
                    <a:cubicBezTo>
                      <a:pt x="7626" y="40238"/>
                      <a:pt x="0" y="31229"/>
                      <a:pt x="0" y="20676"/>
                    </a:cubicBezTo>
                    <a:cubicBezTo>
                      <a:pt x="-1" y="11153"/>
                      <a:pt x="6235" y="2755"/>
                      <a:pt x="15349" y="-1"/>
                    </a:cubicBezTo>
                  </a:path>
                  <a:path w="21600" h="41980" stroke="0" extrusionOk="0">
                    <a:moveTo>
                      <a:pt x="18036" y="41979"/>
                    </a:moveTo>
                    <a:cubicBezTo>
                      <a:pt x="7626" y="40238"/>
                      <a:pt x="0" y="31229"/>
                      <a:pt x="0" y="20676"/>
                    </a:cubicBezTo>
                    <a:cubicBezTo>
                      <a:pt x="-1" y="11153"/>
                      <a:pt x="6235" y="2755"/>
                      <a:pt x="15349" y="-1"/>
                    </a:cubicBezTo>
                    <a:lnTo>
                      <a:pt x="21600" y="20676"/>
                    </a:lnTo>
                    <a:lnTo>
                      <a:pt x="18036" y="41979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7" name="Arc 22"/>
              <p:cNvSpPr/>
              <p:nvPr/>
            </p:nvSpPr>
            <p:spPr bwMode="auto">
              <a:xfrm flipH="1" flipV="1">
                <a:off x="4638" y="1964"/>
                <a:ext cx="317" cy="664"/>
              </a:xfrm>
              <a:custGeom>
                <a:avLst/>
                <a:gdLst>
                  <a:gd name="T0" fmla="*/ 0 w 43200"/>
                  <a:gd name="T1" fmla="*/ 0 h 43123"/>
                  <a:gd name="T2" fmla="*/ 0 w 43200"/>
                  <a:gd name="T3" fmla="*/ 0 h 43123"/>
                  <a:gd name="T4" fmla="*/ 0 w 43200"/>
                  <a:gd name="T5" fmla="*/ 0 h 4312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123"/>
                  <a:gd name="T11" fmla="*/ 43200 w 43200"/>
                  <a:gd name="T12" fmla="*/ 43123 h 431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123" fill="none" extrusionOk="0">
                    <a:moveTo>
                      <a:pt x="23422" y="0"/>
                    </a:moveTo>
                    <a:cubicBezTo>
                      <a:pt x="34605" y="947"/>
                      <a:pt x="43200" y="10300"/>
                      <a:pt x="43200" y="21523"/>
                    </a:cubicBezTo>
                    <a:cubicBezTo>
                      <a:pt x="43200" y="33452"/>
                      <a:pt x="33529" y="43123"/>
                      <a:pt x="21600" y="43123"/>
                    </a:cubicBezTo>
                    <a:cubicBezTo>
                      <a:pt x="9670" y="43123"/>
                      <a:pt x="0" y="33452"/>
                      <a:pt x="0" y="21523"/>
                    </a:cubicBezTo>
                    <a:cubicBezTo>
                      <a:pt x="-1" y="11183"/>
                      <a:pt x="7327" y="2293"/>
                      <a:pt x="17477" y="320"/>
                    </a:cubicBezTo>
                  </a:path>
                  <a:path w="43200" h="43123" stroke="0" extrusionOk="0">
                    <a:moveTo>
                      <a:pt x="23422" y="0"/>
                    </a:moveTo>
                    <a:cubicBezTo>
                      <a:pt x="34605" y="947"/>
                      <a:pt x="43200" y="10300"/>
                      <a:pt x="43200" y="21523"/>
                    </a:cubicBezTo>
                    <a:cubicBezTo>
                      <a:pt x="43200" y="33452"/>
                      <a:pt x="33529" y="43123"/>
                      <a:pt x="21600" y="43123"/>
                    </a:cubicBezTo>
                    <a:cubicBezTo>
                      <a:pt x="9670" y="43123"/>
                      <a:pt x="0" y="33452"/>
                      <a:pt x="0" y="21523"/>
                    </a:cubicBezTo>
                    <a:cubicBezTo>
                      <a:pt x="-1" y="11183"/>
                      <a:pt x="7327" y="2293"/>
                      <a:pt x="17477" y="320"/>
                    </a:cubicBezTo>
                    <a:lnTo>
                      <a:pt x="21600" y="21523"/>
                    </a:lnTo>
                    <a:lnTo>
                      <a:pt x="23422" y="0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8" name="Arc 23"/>
              <p:cNvSpPr/>
              <p:nvPr/>
            </p:nvSpPr>
            <p:spPr bwMode="auto">
              <a:xfrm flipH="1" flipV="1">
                <a:off x="4683" y="1962"/>
                <a:ext cx="279" cy="663"/>
              </a:xfrm>
              <a:custGeom>
                <a:avLst/>
                <a:gdLst>
                  <a:gd name="T0" fmla="*/ 0 w 38073"/>
                  <a:gd name="T1" fmla="*/ 0 h 43054"/>
                  <a:gd name="T2" fmla="*/ 0 w 38073"/>
                  <a:gd name="T3" fmla="*/ 0 h 43054"/>
                  <a:gd name="T4" fmla="*/ 0 w 38073"/>
                  <a:gd name="T5" fmla="*/ 0 h 43054"/>
                  <a:gd name="T6" fmla="*/ 0 60000 65536"/>
                  <a:gd name="T7" fmla="*/ 0 60000 65536"/>
                  <a:gd name="T8" fmla="*/ 0 60000 65536"/>
                  <a:gd name="T9" fmla="*/ 0 w 38073"/>
                  <a:gd name="T10" fmla="*/ 0 h 43054"/>
                  <a:gd name="T11" fmla="*/ 38073 w 38073"/>
                  <a:gd name="T12" fmla="*/ 43054 h 430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3" h="43054" fill="none" extrusionOk="0">
                    <a:moveTo>
                      <a:pt x="18981" y="0"/>
                    </a:moveTo>
                    <a:cubicBezTo>
                      <a:pt x="29866" y="1273"/>
                      <a:pt x="38073" y="10495"/>
                      <a:pt x="38073" y="21454"/>
                    </a:cubicBezTo>
                    <a:cubicBezTo>
                      <a:pt x="38073" y="33383"/>
                      <a:pt x="28402" y="43054"/>
                      <a:pt x="16473" y="43054"/>
                    </a:cubicBezTo>
                    <a:cubicBezTo>
                      <a:pt x="10127" y="43054"/>
                      <a:pt x="4103" y="40264"/>
                      <a:pt x="-1" y="35425"/>
                    </a:cubicBezTo>
                  </a:path>
                  <a:path w="38073" h="43054" stroke="0" extrusionOk="0">
                    <a:moveTo>
                      <a:pt x="18981" y="0"/>
                    </a:moveTo>
                    <a:cubicBezTo>
                      <a:pt x="29866" y="1273"/>
                      <a:pt x="38073" y="10495"/>
                      <a:pt x="38073" y="21454"/>
                    </a:cubicBezTo>
                    <a:cubicBezTo>
                      <a:pt x="38073" y="33383"/>
                      <a:pt x="28402" y="43054"/>
                      <a:pt x="16473" y="43054"/>
                    </a:cubicBezTo>
                    <a:cubicBezTo>
                      <a:pt x="10127" y="43054"/>
                      <a:pt x="4103" y="40264"/>
                      <a:pt x="-1" y="35425"/>
                    </a:cubicBezTo>
                    <a:lnTo>
                      <a:pt x="16473" y="21454"/>
                    </a:lnTo>
                    <a:lnTo>
                      <a:pt x="18981" y="0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49" name="Line 24"/>
              <p:cNvSpPr>
                <a:spLocks noChangeShapeType="1"/>
              </p:cNvSpPr>
              <p:nvPr/>
            </p:nvSpPr>
            <p:spPr bwMode="auto">
              <a:xfrm flipV="1">
                <a:off x="4729" y="2673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50" name="Arc 25"/>
              <p:cNvSpPr/>
              <p:nvPr/>
            </p:nvSpPr>
            <p:spPr bwMode="auto">
              <a:xfrm flipH="1" flipV="1">
                <a:off x="4789" y="1963"/>
                <a:ext cx="211" cy="574"/>
              </a:xfrm>
              <a:custGeom>
                <a:avLst/>
                <a:gdLst>
                  <a:gd name="T0" fmla="*/ 0 w 28794"/>
                  <a:gd name="T1" fmla="*/ 0 h 34462"/>
                  <a:gd name="T2" fmla="*/ 0 w 28794"/>
                  <a:gd name="T3" fmla="*/ 0 h 34462"/>
                  <a:gd name="T4" fmla="*/ 0 w 28794"/>
                  <a:gd name="T5" fmla="*/ 0 h 34462"/>
                  <a:gd name="T6" fmla="*/ 0 60000 65536"/>
                  <a:gd name="T7" fmla="*/ 0 60000 65536"/>
                  <a:gd name="T8" fmla="*/ 0 60000 65536"/>
                  <a:gd name="T9" fmla="*/ 0 w 28794"/>
                  <a:gd name="T10" fmla="*/ 0 h 34462"/>
                  <a:gd name="T11" fmla="*/ 28794 w 28794"/>
                  <a:gd name="T12" fmla="*/ 34462 h 344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94" h="34462" fill="none" extrusionOk="0">
                    <a:moveTo>
                      <a:pt x="28793" y="33228"/>
                    </a:moveTo>
                    <a:cubicBezTo>
                      <a:pt x="26483" y="34044"/>
                      <a:pt x="24050" y="34461"/>
                      <a:pt x="21600" y="34462"/>
                    </a:cubicBezTo>
                    <a:cubicBezTo>
                      <a:pt x="9670" y="34462"/>
                      <a:pt x="0" y="24791"/>
                      <a:pt x="0" y="12862"/>
                    </a:cubicBezTo>
                    <a:cubicBezTo>
                      <a:pt x="-1" y="8230"/>
                      <a:pt x="1488" y="3721"/>
                      <a:pt x="4246" y="-1"/>
                    </a:cubicBezTo>
                  </a:path>
                  <a:path w="28794" h="34462" stroke="0" extrusionOk="0">
                    <a:moveTo>
                      <a:pt x="28793" y="33228"/>
                    </a:moveTo>
                    <a:cubicBezTo>
                      <a:pt x="26483" y="34044"/>
                      <a:pt x="24050" y="34461"/>
                      <a:pt x="21600" y="34462"/>
                    </a:cubicBezTo>
                    <a:cubicBezTo>
                      <a:pt x="9670" y="34462"/>
                      <a:pt x="0" y="24791"/>
                      <a:pt x="0" y="12862"/>
                    </a:cubicBezTo>
                    <a:cubicBezTo>
                      <a:pt x="-1" y="8230"/>
                      <a:pt x="1488" y="3721"/>
                      <a:pt x="4246" y="-1"/>
                    </a:cubicBezTo>
                    <a:lnTo>
                      <a:pt x="21600" y="12862"/>
                    </a:lnTo>
                    <a:lnTo>
                      <a:pt x="28793" y="33228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51" name="Line 26"/>
              <p:cNvSpPr>
                <a:spLocks noChangeShapeType="1"/>
              </p:cNvSpPr>
              <p:nvPr/>
            </p:nvSpPr>
            <p:spPr bwMode="auto">
              <a:xfrm flipV="1">
                <a:off x="4955" y="2537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52" name="Arc 27"/>
              <p:cNvSpPr/>
              <p:nvPr/>
            </p:nvSpPr>
            <p:spPr bwMode="auto">
              <a:xfrm flipH="1" flipV="1">
                <a:off x="4592" y="1961"/>
                <a:ext cx="196" cy="712"/>
              </a:xfrm>
              <a:custGeom>
                <a:avLst/>
                <a:gdLst>
                  <a:gd name="T0" fmla="*/ 0 w 26679"/>
                  <a:gd name="T1" fmla="*/ 0 h 43158"/>
                  <a:gd name="T2" fmla="*/ 0 w 26679"/>
                  <a:gd name="T3" fmla="*/ 0 h 43158"/>
                  <a:gd name="T4" fmla="*/ 0 w 26679"/>
                  <a:gd name="T5" fmla="*/ 0 h 43158"/>
                  <a:gd name="T6" fmla="*/ 0 60000 65536"/>
                  <a:gd name="T7" fmla="*/ 0 60000 65536"/>
                  <a:gd name="T8" fmla="*/ 0 60000 65536"/>
                  <a:gd name="T9" fmla="*/ 0 w 26679"/>
                  <a:gd name="T10" fmla="*/ 0 h 43158"/>
                  <a:gd name="T11" fmla="*/ 26679 w 26679"/>
                  <a:gd name="T12" fmla="*/ 43158 h 43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679" h="43158" fill="none" extrusionOk="0">
                    <a:moveTo>
                      <a:pt x="6428" y="0"/>
                    </a:moveTo>
                    <a:cubicBezTo>
                      <a:pt x="17811" y="713"/>
                      <a:pt x="26679" y="10152"/>
                      <a:pt x="26679" y="21558"/>
                    </a:cubicBezTo>
                    <a:cubicBezTo>
                      <a:pt x="26679" y="33487"/>
                      <a:pt x="17008" y="43158"/>
                      <a:pt x="5079" y="43158"/>
                    </a:cubicBezTo>
                    <a:cubicBezTo>
                      <a:pt x="3367" y="43158"/>
                      <a:pt x="1662" y="42954"/>
                      <a:pt x="-1" y="42552"/>
                    </a:cubicBezTo>
                  </a:path>
                  <a:path w="26679" h="43158" stroke="0" extrusionOk="0">
                    <a:moveTo>
                      <a:pt x="6428" y="0"/>
                    </a:moveTo>
                    <a:cubicBezTo>
                      <a:pt x="17811" y="713"/>
                      <a:pt x="26679" y="10152"/>
                      <a:pt x="26679" y="21558"/>
                    </a:cubicBezTo>
                    <a:cubicBezTo>
                      <a:pt x="26679" y="33487"/>
                      <a:pt x="17008" y="43158"/>
                      <a:pt x="5079" y="43158"/>
                    </a:cubicBezTo>
                    <a:cubicBezTo>
                      <a:pt x="3367" y="43158"/>
                      <a:pt x="1662" y="42954"/>
                      <a:pt x="-1" y="42552"/>
                    </a:cubicBezTo>
                    <a:lnTo>
                      <a:pt x="5079" y="21558"/>
                    </a:lnTo>
                    <a:lnTo>
                      <a:pt x="6428" y="0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53" name="Text Box 28"/>
              <p:cNvSpPr txBox="1">
                <a:spLocks noChangeArrowheads="1"/>
              </p:cNvSpPr>
              <p:nvPr/>
            </p:nvSpPr>
            <p:spPr bwMode="auto">
              <a:xfrm>
                <a:off x="3807" y="2338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1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62854" name="Line 29"/>
              <p:cNvSpPr>
                <a:spLocks noChangeShapeType="1"/>
              </p:cNvSpPr>
              <p:nvPr/>
            </p:nvSpPr>
            <p:spPr bwMode="auto">
              <a:xfrm>
                <a:off x="3788" y="2809"/>
                <a:ext cx="227" cy="9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2855" name="Rectangle 30"/>
              <p:cNvSpPr>
                <a:spLocks noChangeArrowheads="1"/>
              </p:cNvSpPr>
              <p:nvPr/>
            </p:nvSpPr>
            <p:spPr bwMode="auto">
              <a:xfrm rot="2532594">
                <a:off x="3924" y="2764"/>
                <a:ext cx="45" cy="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2856" name="Group 31"/>
              <p:cNvGrpSpPr/>
              <p:nvPr/>
            </p:nvGrpSpPr>
            <p:grpSpPr bwMode="auto">
              <a:xfrm>
                <a:off x="3879" y="2809"/>
                <a:ext cx="91" cy="91"/>
                <a:chOff x="3878" y="1706"/>
                <a:chExt cx="91" cy="91"/>
              </a:xfrm>
            </p:grpSpPr>
            <p:sp>
              <p:nvSpPr>
                <p:cNvPr id="16286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878" y="1706"/>
                  <a:ext cx="45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286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878" y="1706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62857" name="Text Box 34"/>
              <p:cNvSpPr txBox="1">
                <a:spLocks noChangeArrowheads="1"/>
              </p:cNvSpPr>
              <p:nvPr/>
            </p:nvSpPr>
            <p:spPr bwMode="auto">
              <a:xfrm>
                <a:off x="5026" y="2166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2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2858" name="Group 35"/>
              <p:cNvGrpSpPr/>
              <p:nvPr/>
            </p:nvGrpSpPr>
            <p:grpSpPr bwMode="auto">
              <a:xfrm>
                <a:off x="5273" y="2537"/>
                <a:ext cx="181" cy="136"/>
                <a:chOff x="5375" y="1253"/>
                <a:chExt cx="181" cy="136"/>
              </a:xfrm>
            </p:grpSpPr>
            <p:sp>
              <p:nvSpPr>
                <p:cNvPr id="162859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375" y="1253"/>
                  <a:ext cx="181" cy="136"/>
                </a:xfrm>
                <a:prstGeom prst="line">
                  <a:avLst/>
                </a:prstGeom>
                <a:noFill/>
                <a:ln w="28575">
                  <a:solidFill>
                    <a:srgbClr val="6600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2860" name="Rectangle 37"/>
                <p:cNvSpPr>
                  <a:spLocks noChangeArrowheads="1"/>
                </p:cNvSpPr>
                <p:nvPr/>
              </p:nvSpPr>
              <p:spPr bwMode="auto">
                <a:xfrm>
                  <a:off x="5420" y="1298"/>
                  <a:ext cx="91" cy="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2861" name="Group 38"/>
                <p:cNvGrpSpPr/>
                <p:nvPr/>
              </p:nvGrpSpPr>
              <p:grpSpPr bwMode="auto">
                <a:xfrm>
                  <a:off x="5375" y="1298"/>
                  <a:ext cx="181" cy="45"/>
                  <a:chOff x="5239" y="1752"/>
                  <a:chExt cx="181" cy="45"/>
                </a:xfrm>
              </p:grpSpPr>
              <p:sp>
                <p:nvSpPr>
                  <p:cNvPr id="16286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239" y="1797"/>
                    <a:ext cx="9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6286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5284" y="1752"/>
                    <a:ext cx="1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62838" name="Text Box 33"/>
            <p:cNvSpPr txBox="1">
              <a:spLocks noChangeArrowheads="1"/>
            </p:cNvSpPr>
            <p:nvPr/>
          </p:nvSpPr>
          <p:spPr bwMode="auto">
            <a:xfrm>
              <a:off x="3742" y="799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r>
                <a:rPr lang="en-US" altLang="zh-CN" sz="2800" b="1" i="1" baseline="-25000">
                  <a:solidFill>
                    <a:srgbClr val="000000"/>
                  </a:solidFill>
                </a:rPr>
                <a:t>1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62839" name="Text Box 34"/>
            <p:cNvSpPr txBox="1">
              <a:spLocks noChangeArrowheads="1"/>
            </p:cNvSpPr>
            <p:nvPr/>
          </p:nvSpPr>
          <p:spPr bwMode="auto">
            <a:xfrm>
              <a:off x="4717" y="686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r>
                <a:rPr lang="en-US" altLang="zh-CN" sz="2800" b="1" i="1" baseline="-25000">
                  <a:solidFill>
                    <a:srgbClr val="000000"/>
                  </a:solidFill>
                </a:rPr>
                <a:t>2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76291" name="Object 35"/>
          <p:cNvGraphicFramePr>
            <a:graphicFrameLocks noChangeAspect="1"/>
          </p:cNvGraphicFramePr>
          <p:nvPr/>
        </p:nvGraphicFramePr>
        <p:xfrm>
          <a:off x="692150" y="2217738"/>
          <a:ext cx="19256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9" name="Equation" r:id="rId1" imgW="914400" imgH="393700" progId="Equation.DSMT4">
                  <p:embed/>
                </p:oleObj>
              </mc:Choice>
              <mc:Fallback>
                <p:oleObj name="Equation" r:id="rId1" imgW="914400" imgH="393700" progId="Equation.DSMT4">
                  <p:embed/>
                  <p:pic>
                    <p:nvPicPr>
                      <p:cNvPr id="0" name="图片 29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217738"/>
                        <a:ext cx="19256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6292" name="Object 36"/>
          <p:cNvGraphicFramePr>
            <a:graphicFrameLocks noChangeAspect="1"/>
          </p:cNvGraphicFramePr>
          <p:nvPr/>
        </p:nvGraphicFramePr>
        <p:xfrm>
          <a:off x="1135261" y="2936875"/>
          <a:ext cx="28606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0" name="Equation" r:id="rId3" imgW="1358265" imgH="482600" progId="Equation.DSMT4">
                  <p:embed/>
                </p:oleObj>
              </mc:Choice>
              <mc:Fallback>
                <p:oleObj name="Equation" r:id="rId3" imgW="1358265" imgH="482600" progId="Equation.DSMT4">
                  <p:embed/>
                  <p:pic>
                    <p:nvPicPr>
                      <p:cNvPr id="0" name="图片 29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261" y="2936875"/>
                        <a:ext cx="28606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6293" name="Object 37"/>
          <p:cNvGraphicFramePr>
            <a:graphicFrameLocks noChangeAspect="1"/>
          </p:cNvGraphicFramePr>
          <p:nvPr/>
        </p:nvGraphicFramePr>
        <p:xfrm>
          <a:off x="1109861" y="4054475"/>
          <a:ext cx="28860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1" name="Equation" r:id="rId5" imgW="1371600" imgH="482600" progId="Equation.DSMT4">
                  <p:embed/>
                </p:oleObj>
              </mc:Choice>
              <mc:Fallback>
                <p:oleObj name="Equation" r:id="rId5" imgW="1371600" imgH="482600" progId="Equation.DSMT4">
                  <p:embed/>
                  <p:pic>
                    <p:nvPicPr>
                      <p:cNvPr id="0" name="图片 29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861" y="4054475"/>
                        <a:ext cx="28860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6294" name="Rectangle 38"/>
          <p:cNvSpPr>
            <a:spLocks noChangeArrowheads="1"/>
          </p:cNvSpPr>
          <p:nvPr/>
        </p:nvSpPr>
        <p:spPr bwMode="auto">
          <a:xfrm>
            <a:off x="1619250" y="4005263"/>
            <a:ext cx="2339975" cy="11525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76295" name="Line 39"/>
          <p:cNvSpPr>
            <a:spLocks noChangeShapeType="1"/>
          </p:cNvSpPr>
          <p:nvPr/>
        </p:nvSpPr>
        <p:spPr bwMode="auto">
          <a:xfrm flipV="1">
            <a:off x="3924300" y="3861048"/>
            <a:ext cx="539750" cy="14401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76296" name="Text Box 40"/>
          <p:cNvSpPr txBox="1">
            <a:spLocks noChangeArrowheads="1"/>
          </p:cNvSpPr>
          <p:nvPr/>
        </p:nvSpPr>
        <p:spPr bwMode="auto">
          <a:xfrm>
            <a:off x="4464050" y="3033713"/>
            <a:ext cx="44132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与</a:t>
            </a:r>
            <a:r>
              <a:rPr lang="en-US" altLang="zh-CN" sz="2800" b="1" i="1" dirty="0">
                <a:solidFill>
                  <a:srgbClr val="000000"/>
                </a:solidFill>
              </a:rPr>
              <a:t>i</a:t>
            </a:r>
            <a:r>
              <a:rPr lang="en-US" altLang="zh-CN" sz="2800" b="1" i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无关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</a:rPr>
              <a:t> 与线圈的大小、形状、相对位置及周围空间的介质的分布有关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76297" name="Text Box 41"/>
          <p:cNvSpPr txBox="1">
            <a:spLocks noChangeArrowheads="1"/>
          </p:cNvSpPr>
          <p:nvPr/>
        </p:nvSpPr>
        <p:spPr bwMode="auto">
          <a:xfrm>
            <a:off x="3940175" y="4710087"/>
            <a:ext cx="1100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en-US" altLang="zh-CN" sz="2800" b="1" i="1" baseline="-25000" dirty="0">
                <a:solidFill>
                  <a:srgbClr val="000000"/>
                </a:solidFill>
              </a:rPr>
              <a:t>12</a:t>
            </a:r>
            <a:endParaRPr lang="en-US" altLang="zh-CN" sz="28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1376298" name="Object 42"/>
          <p:cNvGraphicFramePr>
            <a:graphicFrameLocks noChangeAspect="1"/>
          </p:cNvGraphicFramePr>
          <p:nvPr/>
        </p:nvGraphicFramePr>
        <p:xfrm>
          <a:off x="863600" y="5279231"/>
          <a:ext cx="1524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2" name="公式" r:id="rId7" imgW="723900" imgH="215900" progId="Equation.3">
                  <p:embed/>
                </p:oleObj>
              </mc:Choice>
              <mc:Fallback>
                <p:oleObj name="公式" r:id="rId7" imgW="723900" imgH="215900" progId="Equation.3">
                  <p:embed/>
                  <p:pic>
                    <p:nvPicPr>
                      <p:cNvPr id="0" name="图片 29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279231"/>
                        <a:ext cx="1524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6299" name="Object 43"/>
          <p:cNvGraphicFramePr>
            <a:graphicFrameLocks noChangeAspect="1"/>
          </p:cNvGraphicFramePr>
          <p:nvPr/>
        </p:nvGraphicFramePr>
        <p:xfrm>
          <a:off x="2850009" y="5279231"/>
          <a:ext cx="1577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3" name="公式" r:id="rId9" imgW="748665" imgH="215900" progId="Equation.3">
                  <p:embed/>
                </p:oleObj>
              </mc:Choice>
              <mc:Fallback>
                <p:oleObj name="公式" r:id="rId9" imgW="748665" imgH="215900" progId="Equation.3">
                  <p:embed/>
                  <p:pic>
                    <p:nvPicPr>
                      <p:cNvPr id="0" name="图片 29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009" y="5279231"/>
                        <a:ext cx="15779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6300" name="Text Box 44"/>
          <p:cNvSpPr txBox="1">
            <a:spLocks noChangeArrowheads="1"/>
          </p:cNvSpPr>
          <p:nvPr/>
        </p:nvSpPr>
        <p:spPr bwMode="auto">
          <a:xfrm>
            <a:off x="4760119" y="5214144"/>
            <a:ext cx="214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可以证明：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376301" name="Object 45"/>
          <p:cNvGraphicFramePr>
            <a:graphicFrameLocks noChangeAspect="1"/>
          </p:cNvGraphicFramePr>
          <p:nvPr/>
        </p:nvGraphicFramePr>
        <p:xfrm>
          <a:off x="6558359" y="5279231"/>
          <a:ext cx="14700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4" name="公式" r:id="rId11" imgW="698500" imgH="215900" progId="Equation.3">
                  <p:embed/>
                </p:oleObj>
              </mc:Choice>
              <mc:Fallback>
                <p:oleObj name="公式" r:id="rId11" imgW="698500" imgH="215900" progId="Equation.3">
                  <p:embed/>
                  <p:pic>
                    <p:nvPicPr>
                      <p:cNvPr id="0" name="图片 29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359" y="5279231"/>
                        <a:ext cx="14700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6302" name="Object 46"/>
          <p:cNvGraphicFramePr>
            <a:graphicFrameLocks noChangeAspect="1"/>
          </p:cNvGraphicFramePr>
          <p:nvPr/>
        </p:nvGraphicFramePr>
        <p:xfrm>
          <a:off x="7991476" y="5299868"/>
          <a:ext cx="722759" cy="36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5" name="公式" r:id="rId13" imgW="330200" imgH="165100" progId="Equation.3">
                  <p:embed/>
                </p:oleObj>
              </mc:Choice>
              <mc:Fallback>
                <p:oleObj name="公式" r:id="rId13" imgW="330200" imgH="165100" progId="Equation.3">
                  <p:embed/>
                  <p:pic>
                    <p:nvPicPr>
                      <p:cNvPr id="0" name="图片 29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6" y="5299868"/>
                        <a:ext cx="722759" cy="361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6303" name="Text Box 47"/>
          <p:cNvSpPr txBox="1">
            <a:spLocks noChangeArrowheads="1"/>
          </p:cNvSpPr>
          <p:nvPr/>
        </p:nvSpPr>
        <p:spPr bwMode="auto">
          <a:xfrm>
            <a:off x="812800" y="5862215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互感（系数），单位</a:t>
            </a:r>
            <a:r>
              <a:rPr lang="zh-CN" altLang="en-US" sz="2800" b="1" dirty="0">
                <a:solidFill>
                  <a:srgbClr val="0000FF"/>
                </a:solidFill>
              </a:rPr>
              <a:t>亨利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99823" name="Object 47"/>
          <p:cNvGraphicFramePr>
            <a:graphicFrameLocks noChangeAspect="1"/>
          </p:cNvGraphicFramePr>
          <p:nvPr/>
        </p:nvGraphicFramePr>
        <p:xfrm>
          <a:off x="5313363" y="5783982"/>
          <a:ext cx="30749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6" name="Equation" r:id="rId15" imgW="2794000" imgH="711200" progId="Equation.DSMT4">
                  <p:embed/>
                </p:oleObj>
              </mc:Choice>
              <mc:Fallback>
                <p:oleObj name="Equation" r:id="rId15" imgW="2794000" imgH="711200" progId="Equation.DSMT4">
                  <p:embed/>
                  <p:pic>
                    <p:nvPicPr>
                      <p:cNvPr id="0" name="图片 29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5783982"/>
                        <a:ext cx="307498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6305" name="Object 49"/>
          <p:cNvGraphicFramePr>
            <a:graphicFrameLocks noChangeAspect="1"/>
          </p:cNvGraphicFramePr>
          <p:nvPr/>
        </p:nvGraphicFramePr>
        <p:xfrm>
          <a:off x="6747519" y="260350"/>
          <a:ext cx="17129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7" name="公式" r:id="rId17" imgW="812165" imgH="406400" progId="Equation.3">
                  <p:embed/>
                </p:oleObj>
              </mc:Choice>
              <mc:Fallback>
                <p:oleObj name="公式" r:id="rId17" imgW="812165" imgH="406400" progId="Equation.3">
                  <p:embed/>
                  <p:pic>
                    <p:nvPicPr>
                      <p:cNvPr id="0" name="图片 29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519" y="260350"/>
                        <a:ext cx="1712913" cy="854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8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8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7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7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7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7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7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7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9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5" grpId="0" autoUpdateAnimBg="0"/>
      <p:bldP spid="1376260" grpId="0"/>
      <p:bldP spid="1376294" grpId="0" animBg="1"/>
      <p:bldP spid="1376295" grpId="0" animBg="1"/>
      <p:bldP spid="1376296" grpId="0"/>
      <p:bldP spid="1376297" grpId="0"/>
      <p:bldP spid="1376300" grpId="0"/>
      <p:bldP spid="13763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/>
          <p:nvPr/>
        </p:nvGrpSpPr>
        <p:grpSpPr bwMode="auto">
          <a:xfrm>
            <a:off x="5940425" y="319088"/>
            <a:ext cx="2663825" cy="1960562"/>
            <a:chOff x="3742" y="201"/>
            <a:chExt cx="1678" cy="1235"/>
          </a:xfrm>
        </p:grpSpPr>
        <p:grpSp>
          <p:nvGrpSpPr>
            <p:cNvPr id="163857" name="Group 14"/>
            <p:cNvGrpSpPr/>
            <p:nvPr/>
          </p:nvGrpSpPr>
          <p:grpSpPr bwMode="auto">
            <a:xfrm>
              <a:off x="3742" y="482"/>
              <a:ext cx="1678" cy="954"/>
              <a:chOff x="3776" y="1961"/>
              <a:chExt cx="1678" cy="954"/>
            </a:xfrm>
          </p:grpSpPr>
          <p:sp>
            <p:nvSpPr>
              <p:cNvPr id="163860" name="Arc 15"/>
              <p:cNvSpPr/>
              <p:nvPr/>
            </p:nvSpPr>
            <p:spPr bwMode="auto">
              <a:xfrm flipH="1" flipV="1">
                <a:off x="4093" y="1961"/>
                <a:ext cx="318" cy="652"/>
              </a:xfrm>
              <a:custGeom>
                <a:avLst/>
                <a:gdLst>
                  <a:gd name="T0" fmla="*/ 0 w 43200"/>
                  <a:gd name="T1" fmla="*/ 0 h 42276"/>
                  <a:gd name="T2" fmla="*/ 0 w 43200"/>
                  <a:gd name="T3" fmla="*/ 0 h 42276"/>
                  <a:gd name="T4" fmla="*/ 0 w 43200"/>
                  <a:gd name="T5" fmla="*/ 0 h 4227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2276"/>
                  <a:gd name="T11" fmla="*/ 43200 w 43200"/>
                  <a:gd name="T12" fmla="*/ 42276 h 42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2276" fill="none" extrusionOk="0">
                    <a:moveTo>
                      <a:pt x="30449" y="971"/>
                    </a:moveTo>
                    <a:cubicBezTo>
                      <a:pt x="38208" y="4456"/>
                      <a:pt x="43200" y="12170"/>
                      <a:pt x="43200" y="20676"/>
                    </a:cubicBezTo>
                    <a:cubicBezTo>
                      <a:pt x="43200" y="32605"/>
                      <a:pt x="33529" y="42276"/>
                      <a:pt x="21600" y="42276"/>
                    </a:cubicBezTo>
                    <a:cubicBezTo>
                      <a:pt x="9670" y="42276"/>
                      <a:pt x="0" y="32605"/>
                      <a:pt x="0" y="20676"/>
                    </a:cubicBezTo>
                    <a:cubicBezTo>
                      <a:pt x="-1" y="11153"/>
                      <a:pt x="6235" y="2755"/>
                      <a:pt x="15349" y="-1"/>
                    </a:cubicBezTo>
                  </a:path>
                  <a:path w="43200" h="42276" stroke="0" extrusionOk="0">
                    <a:moveTo>
                      <a:pt x="30449" y="971"/>
                    </a:moveTo>
                    <a:cubicBezTo>
                      <a:pt x="38208" y="4456"/>
                      <a:pt x="43200" y="12170"/>
                      <a:pt x="43200" y="20676"/>
                    </a:cubicBezTo>
                    <a:cubicBezTo>
                      <a:pt x="43200" y="32605"/>
                      <a:pt x="33529" y="42276"/>
                      <a:pt x="21600" y="42276"/>
                    </a:cubicBezTo>
                    <a:cubicBezTo>
                      <a:pt x="9670" y="42276"/>
                      <a:pt x="0" y="32605"/>
                      <a:pt x="0" y="20676"/>
                    </a:cubicBezTo>
                    <a:cubicBezTo>
                      <a:pt x="-1" y="11153"/>
                      <a:pt x="6235" y="2755"/>
                      <a:pt x="15349" y="-1"/>
                    </a:cubicBezTo>
                    <a:lnTo>
                      <a:pt x="21600" y="20676"/>
                    </a:lnTo>
                    <a:lnTo>
                      <a:pt x="30449" y="971"/>
                    </a:lnTo>
                    <a:close/>
                  </a:path>
                </a:pathLst>
              </a:cu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1" name="Arc 16"/>
              <p:cNvSpPr/>
              <p:nvPr/>
            </p:nvSpPr>
            <p:spPr bwMode="auto">
              <a:xfrm flipH="1" flipV="1">
                <a:off x="4139" y="1963"/>
                <a:ext cx="317" cy="664"/>
              </a:xfrm>
              <a:custGeom>
                <a:avLst/>
                <a:gdLst>
                  <a:gd name="T0" fmla="*/ 0 w 43200"/>
                  <a:gd name="T1" fmla="*/ 0 h 43123"/>
                  <a:gd name="T2" fmla="*/ 0 w 43200"/>
                  <a:gd name="T3" fmla="*/ 0 h 43123"/>
                  <a:gd name="T4" fmla="*/ 0 w 43200"/>
                  <a:gd name="T5" fmla="*/ 0 h 4312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123"/>
                  <a:gd name="T11" fmla="*/ 43200 w 43200"/>
                  <a:gd name="T12" fmla="*/ 43123 h 431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123" fill="none" extrusionOk="0">
                    <a:moveTo>
                      <a:pt x="23422" y="0"/>
                    </a:moveTo>
                    <a:cubicBezTo>
                      <a:pt x="34605" y="947"/>
                      <a:pt x="43200" y="10300"/>
                      <a:pt x="43200" y="21523"/>
                    </a:cubicBezTo>
                    <a:cubicBezTo>
                      <a:pt x="43200" y="33452"/>
                      <a:pt x="33529" y="43123"/>
                      <a:pt x="21600" y="43123"/>
                    </a:cubicBezTo>
                    <a:cubicBezTo>
                      <a:pt x="9670" y="43123"/>
                      <a:pt x="0" y="33452"/>
                      <a:pt x="0" y="21523"/>
                    </a:cubicBezTo>
                    <a:cubicBezTo>
                      <a:pt x="-1" y="11183"/>
                      <a:pt x="7327" y="2293"/>
                      <a:pt x="17477" y="320"/>
                    </a:cubicBezTo>
                  </a:path>
                  <a:path w="43200" h="43123" stroke="0" extrusionOk="0">
                    <a:moveTo>
                      <a:pt x="23422" y="0"/>
                    </a:moveTo>
                    <a:cubicBezTo>
                      <a:pt x="34605" y="947"/>
                      <a:pt x="43200" y="10300"/>
                      <a:pt x="43200" y="21523"/>
                    </a:cubicBezTo>
                    <a:cubicBezTo>
                      <a:pt x="43200" y="33452"/>
                      <a:pt x="33529" y="43123"/>
                      <a:pt x="21600" y="43123"/>
                    </a:cubicBezTo>
                    <a:cubicBezTo>
                      <a:pt x="9670" y="43123"/>
                      <a:pt x="0" y="33452"/>
                      <a:pt x="0" y="21523"/>
                    </a:cubicBezTo>
                    <a:cubicBezTo>
                      <a:pt x="-1" y="11183"/>
                      <a:pt x="7327" y="2293"/>
                      <a:pt x="17477" y="320"/>
                    </a:cubicBezTo>
                    <a:lnTo>
                      <a:pt x="21600" y="21523"/>
                    </a:lnTo>
                    <a:lnTo>
                      <a:pt x="2342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2" name="Arc 17"/>
              <p:cNvSpPr/>
              <p:nvPr/>
            </p:nvSpPr>
            <p:spPr bwMode="auto">
              <a:xfrm flipH="1" flipV="1">
                <a:off x="4184" y="1962"/>
                <a:ext cx="279" cy="664"/>
              </a:xfrm>
              <a:custGeom>
                <a:avLst/>
                <a:gdLst>
                  <a:gd name="T0" fmla="*/ 0 w 38073"/>
                  <a:gd name="T1" fmla="*/ 0 h 43166"/>
                  <a:gd name="T2" fmla="*/ 0 w 38073"/>
                  <a:gd name="T3" fmla="*/ 0 h 43166"/>
                  <a:gd name="T4" fmla="*/ 0 w 38073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38073"/>
                  <a:gd name="T10" fmla="*/ 0 h 43166"/>
                  <a:gd name="T11" fmla="*/ 38073 w 38073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3" h="43166" fill="none" extrusionOk="0">
                    <a:moveTo>
                      <a:pt x="17687" y="0"/>
                    </a:moveTo>
                    <a:cubicBezTo>
                      <a:pt x="29127" y="644"/>
                      <a:pt x="38073" y="10108"/>
                      <a:pt x="38073" y="21566"/>
                    </a:cubicBezTo>
                    <a:cubicBezTo>
                      <a:pt x="38073" y="33495"/>
                      <a:pt x="28402" y="43166"/>
                      <a:pt x="16473" y="43166"/>
                    </a:cubicBezTo>
                    <a:cubicBezTo>
                      <a:pt x="10127" y="43166"/>
                      <a:pt x="4103" y="40376"/>
                      <a:pt x="-1" y="35537"/>
                    </a:cubicBezTo>
                  </a:path>
                  <a:path w="38073" h="43166" stroke="0" extrusionOk="0">
                    <a:moveTo>
                      <a:pt x="17687" y="0"/>
                    </a:moveTo>
                    <a:cubicBezTo>
                      <a:pt x="29127" y="644"/>
                      <a:pt x="38073" y="10108"/>
                      <a:pt x="38073" y="21566"/>
                    </a:cubicBezTo>
                    <a:cubicBezTo>
                      <a:pt x="38073" y="33495"/>
                      <a:pt x="28402" y="43166"/>
                      <a:pt x="16473" y="43166"/>
                    </a:cubicBezTo>
                    <a:cubicBezTo>
                      <a:pt x="10127" y="43166"/>
                      <a:pt x="4103" y="40376"/>
                      <a:pt x="-1" y="35537"/>
                    </a:cubicBezTo>
                    <a:lnTo>
                      <a:pt x="16473" y="21566"/>
                    </a:lnTo>
                    <a:lnTo>
                      <a:pt x="17687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3" name="Line 18"/>
              <p:cNvSpPr>
                <a:spLocks noChangeShapeType="1"/>
              </p:cNvSpPr>
              <p:nvPr/>
            </p:nvSpPr>
            <p:spPr bwMode="auto">
              <a:xfrm flipV="1">
                <a:off x="3776" y="2596"/>
                <a:ext cx="408" cy="22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4" name="Arc 19"/>
              <p:cNvSpPr/>
              <p:nvPr/>
            </p:nvSpPr>
            <p:spPr bwMode="auto">
              <a:xfrm flipH="1" flipV="1">
                <a:off x="4290" y="1962"/>
                <a:ext cx="211" cy="680"/>
              </a:xfrm>
              <a:custGeom>
                <a:avLst/>
                <a:gdLst>
                  <a:gd name="T0" fmla="*/ 0 w 28794"/>
                  <a:gd name="T1" fmla="*/ 0 h 40856"/>
                  <a:gd name="T2" fmla="*/ 0 w 28794"/>
                  <a:gd name="T3" fmla="*/ 0 h 40856"/>
                  <a:gd name="T4" fmla="*/ 0 w 28794"/>
                  <a:gd name="T5" fmla="*/ 0 h 40856"/>
                  <a:gd name="T6" fmla="*/ 0 60000 65536"/>
                  <a:gd name="T7" fmla="*/ 0 60000 65536"/>
                  <a:gd name="T8" fmla="*/ 0 60000 65536"/>
                  <a:gd name="T9" fmla="*/ 0 w 28794"/>
                  <a:gd name="T10" fmla="*/ 0 h 40856"/>
                  <a:gd name="T11" fmla="*/ 28794 w 28794"/>
                  <a:gd name="T12" fmla="*/ 40856 h 408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94" h="40856" fill="none" extrusionOk="0">
                    <a:moveTo>
                      <a:pt x="28793" y="39622"/>
                    </a:moveTo>
                    <a:cubicBezTo>
                      <a:pt x="26483" y="40438"/>
                      <a:pt x="24050" y="40855"/>
                      <a:pt x="21600" y="40856"/>
                    </a:cubicBezTo>
                    <a:cubicBezTo>
                      <a:pt x="9670" y="40856"/>
                      <a:pt x="0" y="31185"/>
                      <a:pt x="0" y="19256"/>
                    </a:cubicBezTo>
                    <a:cubicBezTo>
                      <a:pt x="-1" y="11125"/>
                      <a:pt x="4565" y="3684"/>
                      <a:pt x="11813" y="0"/>
                    </a:cubicBezTo>
                  </a:path>
                  <a:path w="28794" h="40856" stroke="0" extrusionOk="0">
                    <a:moveTo>
                      <a:pt x="28793" y="39622"/>
                    </a:moveTo>
                    <a:cubicBezTo>
                      <a:pt x="26483" y="40438"/>
                      <a:pt x="24050" y="40855"/>
                      <a:pt x="21600" y="40856"/>
                    </a:cubicBezTo>
                    <a:cubicBezTo>
                      <a:pt x="9670" y="40856"/>
                      <a:pt x="0" y="31185"/>
                      <a:pt x="0" y="19256"/>
                    </a:cubicBezTo>
                    <a:cubicBezTo>
                      <a:pt x="-1" y="11125"/>
                      <a:pt x="4565" y="3684"/>
                      <a:pt x="11813" y="0"/>
                    </a:cubicBezTo>
                    <a:lnTo>
                      <a:pt x="21600" y="19256"/>
                    </a:lnTo>
                    <a:lnTo>
                      <a:pt x="28793" y="39622"/>
                    </a:lnTo>
                    <a:close/>
                  </a:path>
                </a:pathLst>
              </a:cu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5" name="Line 20"/>
              <p:cNvSpPr>
                <a:spLocks noChangeShapeType="1"/>
              </p:cNvSpPr>
              <p:nvPr/>
            </p:nvSpPr>
            <p:spPr bwMode="auto">
              <a:xfrm flipV="1">
                <a:off x="4003" y="2642"/>
                <a:ext cx="408" cy="27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6" name="Arc 21"/>
              <p:cNvSpPr/>
              <p:nvPr/>
            </p:nvSpPr>
            <p:spPr bwMode="auto">
              <a:xfrm flipH="1" flipV="1">
                <a:off x="4750" y="1966"/>
                <a:ext cx="159" cy="647"/>
              </a:xfrm>
              <a:custGeom>
                <a:avLst/>
                <a:gdLst>
                  <a:gd name="T0" fmla="*/ 0 w 21600"/>
                  <a:gd name="T1" fmla="*/ 0 h 41980"/>
                  <a:gd name="T2" fmla="*/ 0 w 21600"/>
                  <a:gd name="T3" fmla="*/ 0 h 41980"/>
                  <a:gd name="T4" fmla="*/ 0 w 21600"/>
                  <a:gd name="T5" fmla="*/ 0 h 419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980"/>
                  <a:gd name="T11" fmla="*/ 21600 w 21600"/>
                  <a:gd name="T12" fmla="*/ 41980 h 419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980" fill="none" extrusionOk="0">
                    <a:moveTo>
                      <a:pt x="18036" y="41979"/>
                    </a:moveTo>
                    <a:cubicBezTo>
                      <a:pt x="7626" y="40238"/>
                      <a:pt x="0" y="31229"/>
                      <a:pt x="0" y="20676"/>
                    </a:cubicBezTo>
                    <a:cubicBezTo>
                      <a:pt x="-1" y="11153"/>
                      <a:pt x="6235" y="2755"/>
                      <a:pt x="15349" y="-1"/>
                    </a:cubicBezTo>
                  </a:path>
                  <a:path w="21600" h="41980" stroke="0" extrusionOk="0">
                    <a:moveTo>
                      <a:pt x="18036" y="41979"/>
                    </a:moveTo>
                    <a:cubicBezTo>
                      <a:pt x="7626" y="40238"/>
                      <a:pt x="0" y="31229"/>
                      <a:pt x="0" y="20676"/>
                    </a:cubicBezTo>
                    <a:cubicBezTo>
                      <a:pt x="-1" y="11153"/>
                      <a:pt x="6235" y="2755"/>
                      <a:pt x="15349" y="-1"/>
                    </a:cubicBezTo>
                    <a:lnTo>
                      <a:pt x="21600" y="20676"/>
                    </a:lnTo>
                    <a:lnTo>
                      <a:pt x="18036" y="41979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7" name="Arc 22"/>
              <p:cNvSpPr/>
              <p:nvPr/>
            </p:nvSpPr>
            <p:spPr bwMode="auto">
              <a:xfrm flipH="1" flipV="1">
                <a:off x="4638" y="1964"/>
                <a:ext cx="317" cy="664"/>
              </a:xfrm>
              <a:custGeom>
                <a:avLst/>
                <a:gdLst>
                  <a:gd name="T0" fmla="*/ 0 w 43200"/>
                  <a:gd name="T1" fmla="*/ 0 h 43123"/>
                  <a:gd name="T2" fmla="*/ 0 w 43200"/>
                  <a:gd name="T3" fmla="*/ 0 h 43123"/>
                  <a:gd name="T4" fmla="*/ 0 w 43200"/>
                  <a:gd name="T5" fmla="*/ 0 h 4312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123"/>
                  <a:gd name="T11" fmla="*/ 43200 w 43200"/>
                  <a:gd name="T12" fmla="*/ 43123 h 431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123" fill="none" extrusionOk="0">
                    <a:moveTo>
                      <a:pt x="23422" y="0"/>
                    </a:moveTo>
                    <a:cubicBezTo>
                      <a:pt x="34605" y="947"/>
                      <a:pt x="43200" y="10300"/>
                      <a:pt x="43200" y="21523"/>
                    </a:cubicBezTo>
                    <a:cubicBezTo>
                      <a:pt x="43200" y="33452"/>
                      <a:pt x="33529" y="43123"/>
                      <a:pt x="21600" y="43123"/>
                    </a:cubicBezTo>
                    <a:cubicBezTo>
                      <a:pt x="9670" y="43123"/>
                      <a:pt x="0" y="33452"/>
                      <a:pt x="0" y="21523"/>
                    </a:cubicBezTo>
                    <a:cubicBezTo>
                      <a:pt x="-1" y="11183"/>
                      <a:pt x="7327" y="2293"/>
                      <a:pt x="17477" y="320"/>
                    </a:cubicBezTo>
                  </a:path>
                  <a:path w="43200" h="43123" stroke="0" extrusionOk="0">
                    <a:moveTo>
                      <a:pt x="23422" y="0"/>
                    </a:moveTo>
                    <a:cubicBezTo>
                      <a:pt x="34605" y="947"/>
                      <a:pt x="43200" y="10300"/>
                      <a:pt x="43200" y="21523"/>
                    </a:cubicBezTo>
                    <a:cubicBezTo>
                      <a:pt x="43200" y="33452"/>
                      <a:pt x="33529" y="43123"/>
                      <a:pt x="21600" y="43123"/>
                    </a:cubicBezTo>
                    <a:cubicBezTo>
                      <a:pt x="9670" y="43123"/>
                      <a:pt x="0" y="33452"/>
                      <a:pt x="0" y="21523"/>
                    </a:cubicBezTo>
                    <a:cubicBezTo>
                      <a:pt x="-1" y="11183"/>
                      <a:pt x="7327" y="2293"/>
                      <a:pt x="17477" y="320"/>
                    </a:cubicBezTo>
                    <a:lnTo>
                      <a:pt x="21600" y="21523"/>
                    </a:lnTo>
                    <a:lnTo>
                      <a:pt x="23422" y="0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8" name="Arc 23"/>
              <p:cNvSpPr/>
              <p:nvPr/>
            </p:nvSpPr>
            <p:spPr bwMode="auto">
              <a:xfrm flipH="1" flipV="1">
                <a:off x="4683" y="1962"/>
                <a:ext cx="279" cy="663"/>
              </a:xfrm>
              <a:custGeom>
                <a:avLst/>
                <a:gdLst>
                  <a:gd name="T0" fmla="*/ 0 w 38073"/>
                  <a:gd name="T1" fmla="*/ 0 h 43054"/>
                  <a:gd name="T2" fmla="*/ 0 w 38073"/>
                  <a:gd name="T3" fmla="*/ 0 h 43054"/>
                  <a:gd name="T4" fmla="*/ 0 w 38073"/>
                  <a:gd name="T5" fmla="*/ 0 h 43054"/>
                  <a:gd name="T6" fmla="*/ 0 60000 65536"/>
                  <a:gd name="T7" fmla="*/ 0 60000 65536"/>
                  <a:gd name="T8" fmla="*/ 0 60000 65536"/>
                  <a:gd name="T9" fmla="*/ 0 w 38073"/>
                  <a:gd name="T10" fmla="*/ 0 h 43054"/>
                  <a:gd name="T11" fmla="*/ 38073 w 38073"/>
                  <a:gd name="T12" fmla="*/ 43054 h 430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3" h="43054" fill="none" extrusionOk="0">
                    <a:moveTo>
                      <a:pt x="18981" y="0"/>
                    </a:moveTo>
                    <a:cubicBezTo>
                      <a:pt x="29866" y="1273"/>
                      <a:pt x="38073" y="10495"/>
                      <a:pt x="38073" y="21454"/>
                    </a:cubicBezTo>
                    <a:cubicBezTo>
                      <a:pt x="38073" y="33383"/>
                      <a:pt x="28402" y="43054"/>
                      <a:pt x="16473" y="43054"/>
                    </a:cubicBezTo>
                    <a:cubicBezTo>
                      <a:pt x="10127" y="43054"/>
                      <a:pt x="4103" y="40264"/>
                      <a:pt x="-1" y="35425"/>
                    </a:cubicBezTo>
                  </a:path>
                  <a:path w="38073" h="43054" stroke="0" extrusionOk="0">
                    <a:moveTo>
                      <a:pt x="18981" y="0"/>
                    </a:moveTo>
                    <a:cubicBezTo>
                      <a:pt x="29866" y="1273"/>
                      <a:pt x="38073" y="10495"/>
                      <a:pt x="38073" y="21454"/>
                    </a:cubicBezTo>
                    <a:cubicBezTo>
                      <a:pt x="38073" y="33383"/>
                      <a:pt x="28402" y="43054"/>
                      <a:pt x="16473" y="43054"/>
                    </a:cubicBezTo>
                    <a:cubicBezTo>
                      <a:pt x="10127" y="43054"/>
                      <a:pt x="4103" y="40264"/>
                      <a:pt x="-1" y="35425"/>
                    </a:cubicBezTo>
                    <a:lnTo>
                      <a:pt x="16473" y="21454"/>
                    </a:lnTo>
                    <a:lnTo>
                      <a:pt x="18981" y="0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69" name="Line 24"/>
              <p:cNvSpPr>
                <a:spLocks noChangeShapeType="1"/>
              </p:cNvSpPr>
              <p:nvPr/>
            </p:nvSpPr>
            <p:spPr bwMode="auto">
              <a:xfrm flipV="1">
                <a:off x="4729" y="2673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70" name="Arc 25"/>
              <p:cNvSpPr/>
              <p:nvPr/>
            </p:nvSpPr>
            <p:spPr bwMode="auto">
              <a:xfrm flipH="1" flipV="1">
                <a:off x="4789" y="1963"/>
                <a:ext cx="211" cy="574"/>
              </a:xfrm>
              <a:custGeom>
                <a:avLst/>
                <a:gdLst>
                  <a:gd name="T0" fmla="*/ 0 w 28794"/>
                  <a:gd name="T1" fmla="*/ 0 h 34462"/>
                  <a:gd name="T2" fmla="*/ 0 w 28794"/>
                  <a:gd name="T3" fmla="*/ 0 h 34462"/>
                  <a:gd name="T4" fmla="*/ 0 w 28794"/>
                  <a:gd name="T5" fmla="*/ 0 h 34462"/>
                  <a:gd name="T6" fmla="*/ 0 60000 65536"/>
                  <a:gd name="T7" fmla="*/ 0 60000 65536"/>
                  <a:gd name="T8" fmla="*/ 0 60000 65536"/>
                  <a:gd name="T9" fmla="*/ 0 w 28794"/>
                  <a:gd name="T10" fmla="*/ 0 h 34462"/>
                  <a:gd name="T11" fmla="*/ 28794 w 28794"/>
                  <a:gd name="T12" fmla="*/ 34462 h 344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94" h="34462" fill="none" extrusionOk="0">
                    <a:moveTo>
                      <a:pt x="28793" y="33228"/>
                    </a:moveTo>
                    <a:cubicBezTo>
                      <a:pt x="26483" y="34044"/>
                      <a:pt x="24050" y="34461"/>
                      <a:pt x="21600" y="34462"/>
                    </a:cubicBezTo>
                    <a:cubicBezTo>
                      <a:pt x="9670" y="34462"/>
                      <a:pt x="0" y="24791"/>
                      <a:pt x="0" y="12862"/>
                    </a:cubicBezTo>
                    <a:cubicBezTo>
                      <a:pt x="-1" y="8230"/>
                      <a:pt x="1488" y="3721"/>
                      <a:pt x="4246" y="-1"/>
                    </a:cubicBezTo>
                  </a:path>
                  <a:path w="28794" h="34462" stroke="0" extrusionOk="0">
                    <a:moveTo>
                      <a:pt x="28793" y="33228"/>
                    </a:moveTo>
                    <a:cubicBezTo>
                      <a:pt x="26483" y="34044"/>
                      <a:pt x="24050" y="34461"/>
                      <a:pt x="21600" y="34462"/>
                    </a:cubicBezTo>
                    <a:cubicBezTo>
                      <a:pt x="9670" y="34462"/>
                      <a:pt x="0" y="24791"/>
                      <a:pt x="0" y="12862"/>
                    </a:cubicBezTo>
                    <a:cubicBezTo>
                      <a:pt x="-1" y="8230"/>
                      <a:pt x="1488" y="3721"/>
                      <a:pt x="4246" y="-1"/>
                    </a:cubicBezTo>
                    <a:lnTo>
                      <a:pt x="21600" y="12862"/>
                    </a:lnTo>
                    <a:lnTo>
                      <a:pt x="28793" y="33228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71" name="Line 26"/>
              <p:cNvSpPr>
                <a:spLocks noChangeShapeType="1"/>
              </p:cNvSpPr>
              <p:nvPr/>
            </p:nvSpPr>
            <p:spPr bwMode="auto">
              <a:xfrm flipV="1">
                <a:off x="4955" y="2537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72" name="Arc 27"/>
              <p:cNvSpPr/>
              <p:nvPr/>
            </p:nvSpPr>
            <p:spPr bwMode="auto">
              <a:xfrm flipH="1" flipV="1">
                <a:off x="4592" y="1961"/>
                <a:ext cx="196" cy="712"/>
              </a:xfrm>
              <a:custGeom>
                <a:avLst/>
                <a:gdLst>
                  <a:gd name="T0" fmla="*/ 0 w 26679"/>
                  <a:gd name="T1" fmla="*/ 0 h 43158"/>
                  <a:gd name="T2" fmla="*/ 0 w 26679"/>
                  <a:gd name="T3" fmla="*/ 0 h 43158"/>
                  <a:gd name="T4" fmla="*/ 0 w 26679"/>
                  <a:gd name="T5" fmla="*/ 0 h 43158"/>
                  <a:gd name="T6" fmla="*/ 0 60000 65536"/>
                  <a:gd name="T7" fmla="*/ 0 60000 65536"/>
                  <a:gd name="T8" fmla="*/ 0 60000 65536"/>
                  <a:gd name="T9" fmla="*/ 0 w 26679"/>
                  <a:gd name="T10" fmla="*/ 0 h 43158"/>
                  <a:gd name="T11" fmla="*/ 26679 w 26679"/>
                  <a:gd name="T12" fmla="*/ 43158 h 431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679" h="43158" fill="none" extrusionOk="0">
                    <a:moveTo>
                      <a:pt x="6428" y="0"/>
                    </a:moveTo>
                    <a:cubicBezTo>
                      <a:pt x="17811" y="713"/>
                      <a:pt x="26679" y="10152"/>
                      <a:pt x="26679" y="21558"/>
                    </a:cubicBezTo>
                    <a:cubicBezTo>
                      <a:pt x="26679" y="33487"/>
                      <a:pt x="17008" y="43158"/>
                      <a:pt x="5079" y="43158"/>
                    </a:cubicBezTo>
                    <a:cubicBezTo>
                      <a:pt x="3367" y="43158"/>
                      <a:pt x="1662" y="42954"/>
                      <a:pt x="-1" y="42552"/>
                    </a:cubicBezTo>
                  </a:path>
                  <a:path w="26679" h="43158" stroke="0" extrusionOk="0">
                    <a:moveTo>
                      <a:pt x="6428" y="0"/>
                    </a:moveTo>
                    <a:cubicBezTo>
                      <a:pt x="17811" y="713"/>
                      <a:pt x="26679" y="10152"/>
                      <a:pt x="26679" y="21558"/>
                    </a:cubicBezTo>
                    <a:cubicBezTo>
                      <a:pt x="26679" y="33487"/>
                      <a:pt x="17008" y="43158"/>
                      <a:pt x="5079" y="43158"/>
                    </a:cubicBezTo>
                    <a:cubicBezTo>
                      <a:pt x="3367" y="43158"/>
                      <a:pt x="1662" y="42954"/>
                      <a:pt x="-1" y="42552"/>
                    </a:cubicBezTo>
                    <a:lnTo>
                      <a:pt x="5079" y="21558"/>
                    </a:lnTo>
                    <a:lnTo>
                      <a:pt x="6428" y="0"/>
                    </a:lnTo>
                    <a:close/>
                  </a:path>
                </a:pathLst>
              </a:custGeom>
              <a:noFill/>
              <a:ln w="28575">
                <a:solidFill>
                  <a:srgbClr val="6600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73" name="Text Box 28"/>
              <p:cNvSpPr txBox="1">
                <a:spLocks noChangeArrowheads="1"/>
              </p:cNvSpPr>
              <p:nvPr/>
            </p:nvSpPr>
            <p:spPr bwMode="auto">
              <a:xfrm>
                <a:off x="3807" y="2338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1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63874" name="Line 29"/>
              <p:cNvSpPr>
                <a:spLocks noChangeShapeType="1"/>
              </p:cNvSpPr>
              <p:nvPr/>
            </p:nvSpPr>
            <p:spPr bwMode="auto">
              <a:xfrm>
                <a:off x="3788" y="2809"/>
                <a:ext cx="227" cy="9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3875" name="Rectangle 30"/>
              <p:cNvSpPr>
                <a:spLocks noChangeArrowheads="1"/>
              </p:cNvSpPr>
              <p:nvPr/>
            </p:nvSpPr>
            <p:spPr bwMode="auto">
              <a:xfrm rot="2532594">
                <a:off x="3924" y="2764"/>
                <a:ext cx="45" cy="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3876" name="Group 31"/>
              <p:cNvGrpSpPr/>
              <p:nvPr/>
            </p:nvGrpSpPr>
            <p:grpSpPr bwMode="auto">
              <a:xfrm>
                <a:off x="3879" y="2809"/>
                <a:ext cx="91" cy="91"/>
                <a:chOff x="3878" y="1706"/>
                <a:chExt cx="91" cy="91"/>
              </a:xfrm>
            </p:grpSpPr>
            <p:sp>
              <p:nvSpPr>
                <p:cNvPr id="16388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878" y="1706"/>
                  <a:ext cx="45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388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878" y="1706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63877" name="Text Box 34"/>
              <p:cNvSpPr txBox="1">
                <a:spLocks noChangeArrowheads="1"/>
              </p:cNvSpPr>
              <p:nvPr/>
            </p:nvSpPr>
            <p:spPr bwMode="auto">
              <a:xfrm>
                <a:off x="5026" y="2166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2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3878" name="Group 35"/>
              <p:cNvGrpSpPr/>
              <p:nvPr/>
            </p:nvGrpSpPr>
            <p:grpSpPr bwMode="auto">
              <a:xfrm>
                <a:off x="5273" y="2537"/>
                <a:ext cx="181" cy="136"/>
                <a:chOff x="5375" y="1253"/>
                <a:chExt cx="181" cy="136"/>
              </a:xfrm>
            </p:grpSpPr>
            <p:sp>
              <p:nvSpPr>
                <p:cNvPr id="163879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5375" y="1253"/>
                  <a:ext cx="181" cy="136"/>
                </a:xfrm>
                <a:prstGeom prst="line">
                  <a:avLst/>
                </a:prstGeom>
                <a:noFill/>
                <a:ln w="28575">
                  <a:solidFill>
                    <a:srgbClr val="6600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3880" name="Rectangle 37"/>
                <p:cNvSpPr>
                  <a:spLocks noChangeArrowheads="1"/>
                </p:cNvSpPr>
                <p:nvPr/>
              </p:nvSpPr>
              <p:spPr bwMode="auto">
                <a:xfrm>
                  <a:off x="5420" y="1298"/>
                  <a:ext cx="91" cy="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3881" name="Group 38"/>
                <p:cNvGrpSpPr/>
                <p:nvPr/>
              </p:nvGrpSpPr>
              <p:grpSpPr bwMode="auto">
                <a:xfrm>
                  <a:off x="5375" y="1298"/>
                  <a:ext cx="181" cy="45"/>
                  <a:chOff x="5239" y="1752"/>
                  <a:chExt cx="181" cy="45"/>
                </a:xfrm>
              </p:grpSpPr>
              <p:sp>
                <p:nvSpPr>
                  <p:cNvPr id="16388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239" y="1797"/>
                    <a:ext cx="9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6388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5284" y="1752"/>
                    <a:ext cx="1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163858" name="Text Box 30"/>
            <p:cNvSpPr txBox="1">
              <a:spLocks noChangeArrowheads="1"/>
            </p:cNvSpPr>
            <p:nvPr/>
          </p:nvSpPr>
          <p:spPr bwMode="auto">
            <a:xfrm>
              <a:off x="3841" y="314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r>
                <a:rPr lang="en-US" altLang="zh-CN" sz="2800" b="1" i="1" baseline="-25000">
                  <a:solidFill>
                    <a:srgbClr val="000000"/>
                  </a:solidFill>
                </a:rPr>
                <a:t>1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63859" name="Text Box 31"/>
            <p:cNvSpPr txBox="1">
              <a:spLocks noChangeArrowheads="1"/>
            </p:cNvSpPr>
            <p:nvPr/>
          </p:nvSpPr>
          <p:spPr bwMode="auto">
            <a:xfrm>
              <a:off x="4816" y="201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r>
                <a:rPr lang="en-US" altLang="zh-CN" sz="2800" b="1" i="1" baseline="-25000">
                  <a:solidFill>
                    <a:srgbClr val="000000"/>
                  </a:solidFill>
                </a:rPr>
                <a:t>2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</p:grpSp>
      <p:sp>
        <p:nvSpPr>
          <p:cNvPr id="1377312" name="Text Box 32"/>
          <p:cNvSpPr txBox="1">
            <a:spLocks noChangeArrowheads="1"/>
          </p:cNvSpPr>
          <p:nvPr/>
        </p:nvSpPr>
        <p:spPr bwMode="auto">
          <a:xfrm>
            <a:off x="576263" y="404813"/>
            <a:ext cx="4016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法拉第电磁感应定律：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377313" name="Object 33"/>
          <p:cNvGraphicFramePr>
            <a:graphicFrameLocks noChangeAspect="1"/>
          </p:cNvGraphicFramePr>
          <p:nvPr/>
        </p:nvGraphicFramePr>
        <p:xfrm>
          <a:off x="698848" y="1052513"/>
          <a:ext cx="17129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" name="公式" r:id="rId1" imgW="812165" imgH="406400" progId="Equation.3">
                  <p:embed/>
                </p:oleObj>
              </mc:Choice>
              <mc:Fallback>
                <p:oleObj name="公式" r:id="rId1" imgW="812165" imgH="406400" progId="Equation.3">
                  <p:embed/>
                  <p:pic>
                    <p:nvPicPr>
                      <p:cNvPr id="0" name="图片 30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48" y="1052513"/>
                        <a:ext cx="17129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7314" name="Object 34"/>
          <p:cNvGraphicFramePr>
            <a:graphicFrameLocks noChangeAspect="1"/>
          </p:cNvGraphicFramePr>
          <p:nvPr/>
        </p:nvGraphicFramePr>
        <p:xfrm>
          <a:off x="2376488" y="1052513"/>
          <a:ext cx="15255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" name="公式" r:id="rId3" imgW="723900" imgH="406400" progId="Equation.3">
                  <p:embed/>
                </p:oleObj>
              </mc:Choice>
              <mc:Fallback>
                <p:oleObj name="公式" r:id="rId3" imgW="723900" imgH="406400" progId="Equation.3">
                  <p:embed/>
                  <p:pic>
                    <p:nvPicPr>
                      <p:cNvPr id="0" name="图片 30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1052513"/>
                        <a:ext cx="15255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7315" name="Object 35"/>
          <p:cNvGraphicFramePr>
            <a:graphicFrameLocks noChangeAspect="1"/>
          </p:cNvGraphicFramePr>
          <p:nvPr/>
        </p:nvGraphicFramePr>
        <p:xfrm>
          <a:off x="1154063" y="1916113"/>
          <a:ext cx="24098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" name="公式" r:id="rId5" imgW="1143000" imgH="406400" progId="Equation.3">
                  <p:embed/>
                </p:oleObj>
              </mc:Choice>
              <mc:Fallback>
                <p:oleObj name="公式" r:id="rId5" imgW="1143000" imgH="406400" progId="Equation.3">
                  <p:embed/>
                  <p:pic>
                    <p:nvPicPr>
                      <p:cNvPr id="0" name="图片 30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063" y="1916113"/>
                        <a:ext cx="24098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7316" name="Object 36"/>
          <p:cNvGraphicFramePr>
            <a:graphicFrameLocks noChangeAspect="1"/>
          </p:cNvGraphicFramePr>
          <p:nvPr/>
        </p:nvGraphicFramePr>
        <p:xfrm>
          <a:off x="719138" y="2889250"/>
          <a:ext cx="29194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" name="公式" r:id="rId7" imgW="1383665" imgH="406400" progId="Equation.3">
                  <p:embed/>
                </p:oleObj>
              </mc:Choice>
              <mc:Fallback>
                <p:oleObj name="公式" r:id="rId7" imgW="1383665" imgH="406400" progId="Equation.3">
                  <p:embed/>
                  <p:pic>
                    <p:nvPicPr>
                      <p:cNvPr id="0" name="图片 30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889250"/>
                        <a:ext cx="29194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7317" name="Text Box 37"/>
          <p:cNvSpPr txBox="1">
            <a:spLocks noChangeArrowheads="1"/>
          </p:cNvSpPr>
          <p:nvPr/>
        </p:nvSpPr>
        <p:spPr bwMode="auto">
          <a:xfrm>
            <a:off x="899666" y="378904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</a:rPr>
              <a:t>不随时间变化：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77318" name="Object 38"/>
          <p:cNvGraphicFramePr>
            <a:graphicFrameLocks noChangeAspect="1"/>
          </p:cNvGraphicFramePr>
          <p:nvPr/>
        </p:nvGraphicFramePr>
        <p:xfrm>
          <a:off x="4283968" y="4003675"/>
          <a:ext cx="1822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" name="公式" r:id="rId9" imgW="862965" imgH="406400" progId="Equation.3">
                  <p:embed/>
                </p:oleObj>
              </mc:Choice>
              <mc:Fallback>
                <p:oleObj name="公式" r:id="rId9" imgW="862965" imgH="406400" progId="Equation.3">
                  <p:embed/>
                  <p:pic>
                    <p:nvPicPr>
                      <p:cNvPr id="0" name="图片 30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003675"/>
                        <a:ext cx="18224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7319" name="Object 39"/>
          <p:cNvGraphicFramePr>
            <a:graphicFrameLocks noChangeAspect="1"/>
          </p:cNvGraphicFramePr>
          <p:nvPr/>
        </p:nvGraphicFramePr>
        <p:xfrm>
          <a:off x="4283968" y="3176588"/>
          <a:ext cx="17684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" name="公式" r:id="rId11" imgW="837565" imgH="406400" progId="Equation.3">
                  <p:embed/>
                </p:oleObj>
              </mc:Choice>
              <mc:Fallback>
                <p:oleObj name="公式" r:id="rId11" imgW="837565" imgH="406400" progId="Equation.3">
                  <p:embed/>
                  <p:pic>
                    <p:nvPicPr>
                      <p:cNvPr id="0" name="图片 30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176588"/>
                        <a:ext cx="17684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7320" name="AutoShape 40"/>
          <p:cNvSpPr/>
          <p:nvPr/>
        </p:nvSpPr>
        <p:spPr bwMode="auto">
          <a:xfrm>
            <a:off x="4067944" y="3571875"/>
            <a:ext cx="179388" cy="936625"/>
          </a:xfrm>
          <a:prstGeom prst="leftBrace">
            <a:avLst>
              <a:gd name="adj1" fmla="val 43510"/>
              <a:gd name="adj2" fmla="val 50000"/>
            </a:avLst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77321" name="Text Box 41"/>
          <p:cNvSpPr txBox="1">
            <a:spLocks noChangeArrowheads="1"/>
          </p:cNvSpPr>
          <p:nvPr/>
        </p:nvSpPr>
        <p:spPr bwMode="auto">
          <a:xfrm>
            <a:off x="939726" y="5286152"/>
            <a:ext cx="1747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求</a:t>
            </a:r>
            <a:r>
              <a:rPr lang="en-US" altLang="zh-CN" sz="2800" b="1" i="1">
                <a:solidFill>
                  <a:srgbClr val="000000"/>
                </a:solidFill>
              </a:rPr>
              <a:t>M</a:t>
            </a:r>
            <a:r>
              <a:rPr lang="zh-CN" altLang="en-US" sz="2800" b="1">
                <a:solidFill>
                  <a:srgbClr val="000000"/>
                </a:solidFill>
              </a:rPr>
              <a:t>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00816" name="Object 16"/>
          <p:cNvGraphicFramePr>
            <a:graphicFrameLocks noChangeAspect="1"/>
          </p:cNvGraphicFramePr>
          <p:nvPr/>
        </p:nvGraphicFramePr>
        <p:xfrm>
          <a:off x="2091234" y="4849391"/>
          <a:ext cx="3344862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" name="Equation" r:id="rId13" imgW="3505200" imgH="1498600" progId="Equation.DSMT4">
                  <p:embed/>
                </p:oleObj>
              </mc:Choice>
              <mc:Fallback>
                <p:oleObj name="Equation" r:id="rId13" imgW="3505200" imgH="1498600" progId="Equation.DSMT4">
                  <p:embed/>
                  <p:pic>
                    <p:nvPicPr>
                      <p:cNvPr id="0" name="图片 30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234" y="4849391"/>
                        <a:ext cx="3344862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7323" name="Text Box 43"/>
          <p:cNvSpPr txBox="1">
            <a:spLocks noChangeArrowheads="1"/>
          </p:cNvSpPr>
          <p:nvPr/>
        </p:nvSpPr>
        <p:spPr bwMode="auto">
          <a:xfrm>
            <a:off x="3563938" y="2133600"/>
            <a:ext cx="254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互感电动势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377324" name="Line 44"/>
          <p:cNvSpPr>
            <a:spLocks noChangeShapeType="1"/>
          </p:cNvSpPr>
          <p:nvPr/>
        </p:nvSpPr>
        <p:spPr bwMode="auto">
          <a:xfrm>
            <a:off x="2808288" y="1989138"/>
            <a:ext cx="611187" cy="684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77325" name="Line 45"/>
          <p:cNvSpPr>
            <a:spLocks noChangeShapeType="1"/>
          </p:cNvSpPr>
          <p:nvPr/>
        </p:nvSpPr>
        <p:spPr bwMode="auto">
          <a:xfrm>
            <a:off x="2951163" y="3033713"/>
            <a:ext cx="611187" cy="684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7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7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7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7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7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7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10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312" grpId="0"/>
      <p:bldP spid="1377317" grpId="0"/>
      <p:bldP spid="1377320" grpId="0" animBg="1"/>
      <p:bldP spid="1377321" grpId="0"/>
      <p:bldP spid="1377323" grpId="0"/>
      <p:bldP spid="1377324" grpId="0" animBg="1"/>
      <p:bldP spid="13773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826" name="Object 2"/>
          <p:cNvGraphicFramePr>
            <a:graphicFrameLocks noChangeAspect="1"/>
          </p:cNvGraphicFramePr>
          <p:nvPr/>
        </p:nvGraphicFramePr>
        <p:xfrm>
          <a:off x="1425575" y="1392238"/>
          <a:ext cx="2016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8" name="Equation" r:id="rId1" imgW="177800" imgH="304165" progId="Equation.DSMT4">
                  <p:embed/>
                </p:oleObj>
              </mc:Choice>
              <mc:Fallback>
                <p:oleObj name="Equation" r:id="rId1" imgW="177800" imgH="304165" progId="Equation.DSMT4">
                  <p:embed/>
                  <p:pic>
                    <p:nvPicPr>
                      <p:cNvPr id="0" name="图片 31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392238"/>
                        <a:ext cx="2016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1827" name="Object 3"/>
          <p:cNvGraphicFramePr>
            <a:graphicFrameLocks noChangeAspect="1"/>
          </p:cNvGraphicFramePr>
          <p:nvPr/>
        </p:nvGraphicFramePr>
        <p:xfrm>
          <a:off x="3590925" y="1863725"/>
          <a:ext cx="247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" name="Equation" r:id="rId3" imgW="215900" imgH="304800" progId="Equation.DSMT4">
                  <p:embed/>
                </p:oleObj>
              </mc:Choice>
              <mc:Fallback>
                <p:oleObj name="Equation" r:id="rId3" imgW="215900" imgH="304800" progId="Equation.DSMT4">
                  <p:embed/>
                  <p:pic>
                    <p:nvPicPr>
                      <p:cNvPr id="0" name="图片 31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1863725"/>
                        <a:ext cx="247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1828" name="Text Box 4"/>
          <p:cNvSpPr txBox="1">
            <a:spLocks noChangeArrowheads="1"/>
          </p:cNvSpPr>
          <p:nvPr/>
        </p:nvSpPr>
        <p:spPr bwMode="auto">
          <a:xfrm>
            <a:off x="3924300" y="1341438"/>
            <a:ext cx="498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r>
              <a:rPr lang="zh-CN" altLang="en-US" sz="2800" b="1">
                <a:solidFill>
                  <a:srgbClr val="000000"/>
                </a:solidFill>
              </a:rPr>
              <a:t>由互感的定义可知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01829" name="Object 5"/>
          <p:cNvGraphicFramePr>
            <a:graphicFrameLocks noChangeAspect="1"/>
          </p:cNvGraphicFramePr>
          <p:nvPr/>
        </p:nvGraphicFramePr>
        <p:xfrm>
          <a:off x="5070475" y="1938338"/>
          <a:ext cx="23764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name="Equation" r:id="rId5" imgW="2247900" imgH="812800" progId="Equation.DSMT4">
                  <p:embed/>
                </p:oleObj>
              </mc:Choice>
              <mc:Fallback>
                <p:oleObj name="Equation" r:id="rId5" imgW="2247900" imgH="812800" progId="Equation.DSMT4">
                  <p:embed/>
                  <p:pic>
                    <p:nvPicPr>
                      <p:cNvPr id="0" name="图片 31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938338"/>
                        <a:ext cx="23764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1830" name="Text Box 6"/>
          <p:cNvSpPr txBox="1">
            <a:spLocks noChangeArrowheads="1"/>
          </p:cNvSpPr>
          <p:nvPr/>
        </p:nvSpPr>
        <p:spPr bwMode="auto">
          <a:xfrm>
            <a:off x="1466850" y="2549525"/>
            <a:ext cx="314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</a:t>
            </a:r>
            <a:r>
              <a:rPr lang="en-US" altLang="zh-CN" sz="2800" b="1" baseline="-2500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21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很难算出！</a:t>
            </a:r>
            <a:endParaRPr lang="zh-CN" altLang="en-US" sz="2800" b="1" i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101831" name="Object 7"/>
          <p:cNvGraphicFramePr>
            <a:graphicFrameLocks noChangeAspect="1"/>
          </p:cNvGraphicFramePr>
          <p:nvPr/>
        </p:nvGraphicFramePr>
        <p:xfrm>
          <a:off x="967953" y="5621338"/>
          <a:ext cx="19478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name="Equation" r:id="rId7" imgW="1612900" imgH="812800" progId="Equation.DSMT4">
                  <p:embed/>
                </p:oleObj>
              </mc:Choice>
              <mc:Fallback>
                <p:oleObj name="Equation" r:id="rId7" imgW="1612900" imgH="812800" progId="Equation.DSMT4">
                  <p:embed/>
                  <p:pic>
                    <p:nvPicPr>
                      <p:cNvPr id="0" name="图片 31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53" y="5621338"/>
                        <a:ext cx="19478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1832" name="Text Box 8"/>
          <p:cNvSpPr txBox="1">
            <a:spLocks noChangeArrowheads="1"/>
          </p:cNvSpPr>
          <p:nvPr/>
        </p:nvSpPr>
        <p:spPr bwMode="auto">
          <a:xfrm>
            <a:off x="854075" y="4789488"/>
            <a:ext cx="5602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小圆环中的磁通量为 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</a:t>
            </a:r>
            <a:r>
              <a:rPr lang="en-US" altLang="zh-CN" sz="2800" b="1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12 </a:t>
            </a:r>
            <a:r>
              <a:rPr lang="en-US" altLang="zh-CN" sz="2800" b="1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latin typeface="Symbol" panose="05050102010706020507" pitchFamily="18" charset="2"/>
              </a:rPr>
              <a:t>p 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en-US" altLang="zh-CN" sz="2800" b="1" baseline="30000" dirty="0">
                <a:solidFill>
                  <a:srgbClr val="000000"/>
                </a:solidFill>
              </a:rPr>
              <a:t>2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01833" name="Text Box 9"/>
          <p:cNvSpPr txBox="1">
            <a:spLocks noChangeArrowheads="1"/>
          </p:cNvSpPr>
          <p:nvPr/>
        </p:nvSpPr>
        <p:spPr bwMode="auto">
          <a:xfrm>
            <a:off x="4486275" y="2878138"/>
            <a:ext cx="3738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设大圆环通有</a:t>
            </a:r>
            <a:r>
              <a:rPr lang="en-US" altLang="zh-CN" sz="2800" b="1" i="1" dirty="0">
                <a:solidFill>
                  <a:srgbClr val="000000"/>
                </a:solidFill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1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01834" name="Text Box 10"/>
          <p:cNvSpPr txBox="1">
            <a:spLocks noChangeArrowheads="1"/>
          </p:cNvSpPr>
          <p:nvPr/>
        </p:nvSpPr>
        <p:spPr bwMode="auto">
          <a:xfrm>
            <a:off x="468313" y="260648"/>
            <a:ext cx="83962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</a:t>
            </a:r>
            <a:r>
              <a:rPr lang="zh-CN" altLang="en-US" sz="2800" b="1" dirty="0">
                <a:solidFill>
                  <a:srgbClr val="000000"/>
                </a:solidFill>
              </a:rPr>
              <a:t>已知两个半径分别为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</a:rPr>
              <a:t>&lt;&lt;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）的圆环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其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圆心同轴并相距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</a:rPr>
              <a:t>&gt;&gt;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</a:rPr>
              <a:t>。求它们的互感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1835" name="Arc 11"/>
          <p:cNvSpPr/>
          <p:nvPr/>
        </p:nvSpPr>
        <p:spPr bwMode="auto">
          <a:xfrm flipV="1">
            <a:off x="6726238" y="1793875"/>
            <a:ext cx="720725" cy="1081088"/>
          </a:xfrm>
          <a:custGeom>
            <a:avLst/>
            <a:gdLst>
              <a:gd name="T0" fmla="*/ 78946248 w 43200"/>
              <a:gd name="T1" fmla="*/ 7757482 h 43200"/>
              <a:gd name="T2" fmla="*/ 66868348 w 43200"/>
              <a:gd name="T3" fmla="*/ 19355179 h 43200"/>
              <a:gd name="T4" fmla="*/ 100302531 w 43200"/>
              <a:gd name="T5" fmla="*/ 338521035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17001" y="495"/>
                </a:moveTo>
                <a:cubicBezTo>
                  <a:pt x="18511" y="166"/>
                  <a:pt x="2005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446"/>
                  <a:pt x="5769" y="4286"/>
                  <a:pt x="14400" y="1235"/>
                </a:cubicBezTo>
              </a:path>
              <a:path w="43200" h="43200" stroke="0" extrusionOk="0">
                <a:moveTo>
                  <a:pt x="17001" y="495"/>
                </a:moveTo>
                <a:cubicBezTo>
                  <a:pt x="18511" y="166"/>
                  <a:pt x="2005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446"/>
                  <a:pt x="5769" y="4286"/>
                  <a:pt x="14400" y="1235"/>
                </a:cubicBezTo>
                <a:lnTo>
                  <a:pt x="21600" y="21600"/>
                </a:lnTo>
                <a:lnTo>
                  <a:pt x="17001" y="495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736600" y="1466850"/>
            <a:ext cx="3490913" cy="2219325"/>
            <a:chOff x="2748" y="880"/>
            <a:chExt cx="2199" cy="1398"/>
          </a:xfrm>
        </p:grpSpPr>
        <p:sp>
          <p:nvSpPr>
            <p:cNvPr id="164886" name="Line 15"/>
            <p:cNvSpPr>
              <a:spLocks noChangeShapeType="1"/>
            </p:cNvSpPr>
            <p:nvPr/>
          </p:nvSpPr>
          <p:spPr bwMode="auto">
            <a:xfrm flipH="1">
              <a:off x="2991" y="1556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887" name="Line 16"/>
            <p:cNvSpPr>
              <a:spLocks noChangeShapeType="1"/>
            </p:cNvSpPr>
            <p:nvPr/>
          </p:nvSpPr>
          <p:spPr bwMode="auto">
            <a:xfrm>
              <a:off x="4718" y="1557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888" name="Line 17"/>
            <p:cNvSpPr>
              <a:spLocks noChangeShapeType="1"/>
            </p:cNvSpPr>
            <p:nvPr/>
          </p:nvSpPr>
          <p:spPr bwMode="auto">
            <a:xfrm>
              <a:off x="3991" y="1996"/>
              <a:ext cx="7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889" name="Line 18"/>
            <p:cNvSpPr>
              <a:spLocks noChangeShapeType="1"/>
            </p:cNvSpPr>
            <p:nvPr/>
          </p:nvSpPr>
          <p:spPr bwMode="auto">
            <a:xfrm>
              <a:off x="2993" y="200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64890" name="Group 19"/>
            <p:cNvGrpSpPr/>
            <p:nvPr/>
          </p:nvGrpSpPr>
          <p:grpSpPr bwMode="auto">
            <a:xfrm>
              <a:off x="2748" y="880"/>
              <a:ext cx="497" cy="1398"/>
              <a:chOff x="761" y="834"/>
              <a:chExt cx="445" cy="920"/>
            </a:xfrm>
          </p:grpSpPr>
          <p:sp>
            <p:nvSpPr>
              <p:cNvPr id="164900" name="Oval 20"/>
              <p:cNvSpPr>
                <a:spLocks noChangeArrowheads="1"/>
              </p:cNvSpPr>
              <p:nvPr/>
            </p:nvSpPr>
            <p:spPr bwMode="auto">
              <a:xfrm>
                <a:off x="761" y="834"/>
                <a:ext cx="424" cy="920"/>
              </a:xfrm>
              <a:prstGeom prst="ellips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901" name="Oval 21"/>
              <p:cNvSpPr>
                <a:spLocks noChangeArrowheads="1"/>
              </p:cNvSpPr>
              <p:nvPr/>
            </p:nvSpPr>
            <p:spPr bwMode="auto">
              <a:xfrm>
                <a:off x="782" y="834"/>
                <a:ext cx="424" cy="920"/>
              </a:xfrm>
              <a:prstGeom prst="ellips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4891" name="Line 22"/>
            <p:cNvSpPr>
              <a:spLocks noChangeShapeType="1"/>
            </p:cNvSpPr>
            <p:nvPr/>
          </p:nvSpPr>
          <p:spPr bwMode="auto">
            <a:xfrm>
              <a:off x="2990" y="1548"/>
              <a:ext cx="17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64892" name="Group 23"/>
            <p:cNvGrpSpPr/>
            <p:nvPr/>
          </p:nvGrpSpPr>
          <p:grpSpPr bwMode="auto">
            <a:xfrm>
              <a:off x="4634" y="1338"/>
              <a:ext cx="160" cy="425"/>
              <a:chOff x="4230" y="1198"/>
              <a:chExt cx="160" cy="425"/>
            </a:xfrm>
          </p:grpSpPr>
          <p:sp>
            <p:nvSpPr>
              <p:cNvPr id="164898" name="Oval 24"/>
              <p:cNvSpPr>
                <a:spLocks noChangeArrowheads="1"/>
              </p:cNvSpPr>
              <p:nvPr/>
            </p:nvSpPr>
            <p:spPr bwMode="auto">
              <a:xfrm>
                <a:off x="4230" y="1198"/>
                <a:ext cx="146" cy="418"/>
              </a:xfrm>
              <a:prstGeom prst="ellipse">
                <a:avLst/>
              </a:prstGeom>
              <a:noFill/>
              <a:ln w="38100">
                <a:solidFill>
                  <a:srgbClr val="6666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899" name="Oval 25"/>
              <p:cNvSpPr>
                <a:spLocks noChangeArrowheads="1"/>
              </p:cNvSpPr>
              <p:nvPr/>
            </p:nvSpPr>
            <p:spPr bwMode="auto">
              <a:xfrm>
                <a:off x="4244" y="1205"/>
                <a:ext cx="146" cy="418"/>
              </a:xfrm>
              <a:prstGeom prst="ellipse">
                <a:avLst/>
              </a:prstGeom>
              <a:noFill/>
              <a:ln w="38100">
                <a:solidFill>
                  <a:srgbClr val="6666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4893" name="Line 26"/>
            <p:cNvSpPr>
              <a:spLocks noChangeShapeType="1"/>
            </p:cNvSpPr>
            <p:nvPr/>
          </p:nvSpPr>
          <p:spPr bwMode="auto">
            <a:xfrm flipV="1">
              <a:off x="2986" y="987"/>
              <a:ext cx="125" cy="5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894" name="Text Box 27"/>
            <p:cNvSpPr txBox="1">
              <a:spLocks noChangeArrowheads="1"/>
            </p:cNvSpPr>
            <p:nvPr/>
          </p:nvSpPr>
          <p:spPr bwMode="auto">
            <a:xfrm>
              <a:off x="2805" y="107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64895" name="Text Box 28"/>
            <p:cNvSpPr txBox="1">
              <a:spLocks noChangeArrowheads="1"/>
            </p:cNvSpPr>
            <p:nvPr/>
          </p:nvSpPr>
          <p:spPr bwMode="auto">
            <a:xfrm>
              <a:off x="3643" y="1819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L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64896" name="Line 29"/>
            <p:cNvSpPr>
              <a:spLocks noChangeShapeType="1"/>
            </p:cNvSpPr>
            <p:nvPr/>
          </p:nvSpPr>
          <p:spPr bwMode="auto">
            <a:xfrm flipV="1">
              <a:off x="4707" y="1397"/>
              <a:ext cx="47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897" name="Text Box 30"/>
            <p:cNvSpPr txBox="1">
              <a:spLocks noChangeArrowheads="1"/>
            </p:cNvSpPr>
            <p:nvPr/>
          </p:nvSpPr>
          <p:spPr bwMode="auto">
            <a:xfrm>
              <a:off x="4744" y="1158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</p:grpSp>
      <p:sp>
        <p:nvSpPr>
          <p:cNvPr id="1101855" name="Text Box 31"/>
          <p:cNvSpPr txBox="1">
            <a:spLocks noChangeArrowheads="1"/>
          </p:cNvSpPr>
          <p:nvPr/>
        </p:nvSpPr>
        <p:spPr bwMode="auto">
          <a:xfrm>
            <a:off x="1907704" y="3529013"/>
            <a:ext cx="4462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则小环圆心处的磁场为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01856" name="Object 32"/>
          <p:cNvGraphicFramePr>
            <a:graphicFrameLocks noChangeAspect="1"/>
          </p:cNvGraphicFramePr>
          <p:nvPr/>
        </p:nvGraphicFramePr>
        <p:xfrm>
          <a:off x="5687516" y="3359150"/>
          <a:ext cx="2628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2" name="Equation" r:id="rId9" imgW="2628900" imgH="1028700" progId="Equation.DSMT4">
                  <p:embed/>
                </p:oleObj>
              </mc:Choice>
              <mc:Fallback>
                <p:oleObj name="Equation" r:id="rId9" imgW="2628900" imgH="1028700" progId="Equation.DSMT4">
                  <p:embed/>
                  <p:pic>
                    <p:nvPicPr>
                      <p:cNvPr id="0" name="图片 31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516" y="3359150"/>
                        <a:ext cx="2628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1857" name="Text Box 33"/>
          <p:cNvSpPr txBox="1">
            <a:spLocks noChangeArrowheads="1"/>
          </p:cNvSpPr>
          <p:nvPr/>
        </p:nvSpPr>
        <p:spPr bwMode="auto">
          <a:xfrm>
            <a:off x="884238" y="4270375"/>
            <a:ext cx="7491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由于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en-US" altLang="zh-CN" sz="2800" b="1">
                <a:solidFill>
                  <a:srgbClr val="000000"/>
                </a:solidFill>
              </a:rPr>
              <a:t>&lt;&lt;</a:t>
            </a:r>
            <a:r>
              <a:rPr lang="en-US" altLang="zh-CN" sz="2800" b="1" i="1">
                <a:solidFill>
                  <a:srgbClr val="000000"/>
                </a:solidFill>
              </a:rPr>
              <a:t>R,</a:t>
            </a:r>
            <a:r>
              <a:rPr lang="zh-CN" altLang="en-US" sz="2800" b="1">
                <a:solidFill>
                  <a:srgbClr val="000000"/>
                </a:solidFill>
              </a:rPr>
              <a:t>小环面上的场近似为均匀场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01858" name="Object 34"/>
          <p:cNvGraphicFramePr>
            <a:graphicFrameLocks noChangeAspect="1"/>
          </p:cNvGraphicFramePr>
          <p:nvPr/>
        </p:nvGraphicFramePr>
        <p:xfrm>
          <a:off x="5988000" y="4616450"/>
          <a:ext cx="2184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3" name="Equation" r:id="rId11" imgW="2184400" imgH="1028700" progId="Equation.DSMT4">
                  <p:embed/>
                </p:oleObj>
              </mc:Choice>
              <mc:Fallback>
                <p:oleObj name="Equation" r:id="rId11" imgW="2184400" imgH="1028700" progId="Equation.DSMT4">
                  <p:embed/>
                  <p:pic>
                    <p:nvPicPr>
                      <p:cNvPr id="0" name="图片 31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00" y="4616450"/>
                        <a:ext cx="2184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1859" name="Object 35"/>
          <p:cNvGraphicFramePr>
            <a:graphicFrameLocks noChangeAspect="1"/>
          </p:cNvGraphicFramePr>
          <p:nvPr/>
        </p:nvGraphicFramePr>
        <p:xfrm>
          <a:off x="2987824" y="5589588"/>
          <a:ext cx="2184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4" name="Equation" r:id="rId13" imgW="2184400" imgH="1028700" progId="Equation.DSMT4">
                  <p:embed/>
                </p:oleObj>
              </mc:Choice>
              <mc:Fallback>
                <p:oleObj name="Equation" r:id="rId13" imgW="2184400" imgH="1028700" progId="Equation.DSMT4">
                  <p:embed/>
                  <p:pic>
                    <p:nvPicPr>
                      <p:cNvPr id="0" name="图片 31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589588"/>
                        <a:ext cx="2184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1860" name="Object 36"/>
          <p:cNvGraphicFramePr>
            <a:graphicFrameLocks noChangeAspect="1"/>
          </p:cNvGraphicFramePr>
          <p:nvPr/>
        </p:nvGraphicFramePr>
        <p:xfrm>
          <a:off x="5229225" y="5615136"/>
          <a:ext cx="157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" name="Equation" r:id="rId15" imgW="1574800" imgH="838200" progId="Equation.DSMT4">
                  <p:embed/>
                </p:oleObj>
              </mc:Choice>
              <mc:Fallback>
                <p:oleObj name="Equation" r:id="rId15" imgW="1574800" imgH="838200" progId="Equation.DSMT4">
                  <p:embed/>
                  <p:pic>
                    <p:nvPicPr>
                      <p:cNvPr id="0" name="图片 31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5615136"/>
                        <a:ext cx="157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7"/>
          <p:cNvGrpSpPr/>
          <p:nvPr/>
        </p:nvGrpSpPr>
        <p:grpSpPr bwMode="auto">
          <a:xfrm>
            <a:off x="358775" y="2055813"/>
            <a:ext cx="407988" cy="561975"/>
            <a:chOff x="107" y="1295"/>
            <a:chExt cx="257" cy="354"/>
          </a:xfrm>
        </p:grpSpPr>
        <p:sp>
          <p:nvSpPr>
            <p:cNvPr id="164884" name="Line 38"/>
            <p:cNvSpPr>
              <a:spLocks noChangeShapeType="1"/>
            </p:cNvSpPr>
            <p:nvPr/>
          </p:nvSpPr>
          <p:spPr bwMode="auto">
            <a:xfrm flipH="1">
              <a:off x="344" y="1390"/>
              <a:ext cx="20" cy="2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885" name="Text Box 39"/>
            <p:cNvSpPr txBox="1">
              <a:spLocks noChangeArrowheads="1"/>
            </p:cNvSpPr>
            <p:nvPr/>
          </p:nvSpPr>
          <p:spPr bwMode="auto">
            <a:xfrm>
              <a:off x="107" y="1295"/>
              <a:ext cx="2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1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0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0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10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300"/>
                                        <p:tgtEl>
                                          <p:spTgt spid="110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0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75"/>
                                        <p:tgtEl>
                                          <p:spTgt spid="110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0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1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10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10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110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110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28" grpId="0" autoUpdateAnimBg="0"/>
      <p:bldP spid="1101830" grpId="0" autoUpdateAnimBg="0"/>
      <p:bldP spid="1101832" grpId="0" autoUpdateAnimBg="0"/>
      <p:bldP spid="1101833" grpId="0" autoUpdateAnimBg="0"/>
      <p:bldP spid="1101834" grpId="0"/>
      <p:bldP spid="1101835" grpId="0" animBg="1"/>
      <p:bldP spid="1101855" grpId="0"/>
      <p:bldP spid="11018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Text Box 2"/>
          <p:cNvSpPr txBox="1">
            <a:spLocks noChangeArrowheads="1"/>
          </p:cNvSpPr>
          <p:nvPr/>
        </p:nvSpPr>
        <p:spPr bwMode="auto">
          <a:xfrm>
            <a:off x="467544" y="244475"/>
            <a:ext cx="346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二、自感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102855" name="Object 7"/>
          <p:cNvGraphicFramePr>
            <a:graphicFrameLocks noChangeAspect="1"/>
          </p:cNvGraphicFramePr>
          <p:nvPr/>
        </p:nvGraphicFramePr>
        <p:xfrm>
          <a:off x="7475538" y="2268538"/>
          <a:ext cx="4540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0" name="公式" r:id="rId1" imgW="190500" imgH="215900" progId="Equation.3">
                  <p:embed/>
                </p:oleObj>
              </mc:Choice>
              <mc:Fallback>
                <p:oleObj name="公式" r:id="rId1" imgW="190500" imgH="215900" progId="Equation.3">
                  <p:embed/>
                  <p:pic>
                    <p:nvPicPr>
                      <p:cNvPr id="0" name="图片 33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2268538"/>
                        <a:ext cx="4540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6" name="Object 8"/>
          <p:cNvGraphicFramePr>
            <a:graphicFrameLocks noChangeAspect="1"/>
          </p:cNvGraphicFramePr>
          <p:nvPr/>
        </p:nvGraphicFramePr>
        <p:xfrm>
          <a:off x="6145213" y="2255838"/>
          <a:ext cx="4524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1" name="公式" r:id="rId3" imgW="190500" imgH="215900" progId="Equation.3">
                  <p:embed/>
                </p:oleObj>
              </mc:Choice>
              <mc:Fallback>
                <p:oleObj name="公式" r:id="rId3" imgW="190500" imgH="215900" progId="Equation.3">
                  <p:embed/>
                  <p:pic>
                    <p:nvPicPr>
                      <p:cNvPr id="0" name="图片 33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2255838"/>
                        <a:ext cx="4524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857" name="Line 9"/>
          <p:cNvSpPr>
            <a:spLocks noChangeShapeType="1"/>
          </p:cNvSpPr>
          <p:nvPr/>
        </p:nvSpPr>
        <p:spPr bwMode="auto">
          <a:xfrm flipH="1">
            <a:off x="7499350" y="2387600"/>
            <a:ext cx="3810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2861" name="Line 13"/>
          <p:cNvSpPr>
            <a:spLocks noChangeShapeType="1"/>
          </p:cNvSpPr>
          <p:nvPr/>
        </p:nvSpPr>
        <p:spPr bwMode="auto">
          <a:xfrm>
            <a:off x="6145213" y="2387600"/>
            <a:ext cx="3810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2864" name="Text Box 16"/>
          <p:cNvSpPr txBox="1">
            <a:spLocks noChangeArrowheads="1"/>
          </p:cNvSpPr>
          <p:nvPr/>
        </p:nvSpPr>
        <p:spPr bwMode="auto">
          <a:xfrm>
            <a:off x="5651500" y="22860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6022975" y="2459038"/>
            <a:ext cx="688975" cy="528637"/>
            <a:chOff x="4119" y="1493"/>
            <a:chExt cx="434" cy="333"/>
          </a:xfrm>
        </p:grpSpPr>
        <p:sp>
          <p:nvSpPr>
            <p:cNvPr id="165959" name="Line 18"/>
            <p:cNvSpPr>
              <a:spLocks noChangeShapeType="1"/>
            </p:cNvSpPr>
            <p:nvPr/>
          </p:nvSpPr>
          <p:spPr bwMode="auto">
            <a:xfrm flipV="1">
              <a:off x="4359" y="1750"/>
              <a:ext cx="139" cy="7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60" name="Line 19"/>
            <p:cNvSpPr>
              <a:spLocks noChangeShapeType="1"/>
            </p:cNvSpPr>
            <p:nvPr/>
          </p:nvSpPr>
          <p:spPr bwMode="auto">
            <a:xfrm flipV="1">
              <a:off x="4553" y="1576"/>
              <a:ext cx="0" cy="6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61" name="Line 20"/>
            <p:cNvSpPr>
              <a:spLocks noChangeShapeType="1"/>
            </p:cNvSpPr>
            <p:nvPr/>
          </p:nvSpPr>
          <p:spPr bwMode="auto">
            <a:xfrm>
              <a:off x="4119" y="1493"/>
              <a:ext cx="0" cy="6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5883275" y="1035050"/>
            <a:ext cx="996950" cy="2181225"/>
            <a:chOff x="4031" y="596"/>
            <a:chExt cx="628" cy="1374"/>
          </a:xfrm>
        </p:grpSpPr>
        <p:sp>
          <p:nvSpPr>
            <p:cNvPr id="1102870" name="AutoShape 22"/>
            <p:cNvSpPr>
              <a:spLocks noChangeArrowheads="1"/>
            </p:cNvSpPr>
            <p:nvPr/>
          </p:nvSpPr>
          <p:spPr bwMode="auto">
            <a:xfrm rot="5400000">
              <a:off x="3984" y="673"/>
              <a:ext cx="722" cy="628"/>
            </a:xfrm>
            <a:prstGeom prst="can">
              <a:avLst>
                <a:gd name="adj" fmla="val 29139"/>
              </a:avLst>
            </a:prstGeom>
            <a:gradFill rotWithShape="1">
              <a:gsLst>
                <a:gs pos="0">
                  <a:srgbClr val="525252"/>
                </a:gs>
                <a:gs pos="50000">
                  <a:schemeClr val="folHlink"/>
                </a:gs>
                <a:gs pos="100000">
                  <a:srgbClr val="52525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rot="10800000"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5940" name="Line 23"/>
            <p:cNvSpPr>
              <a:spLocks noChangeShapeType="1"/>
            </p:cNvSpPr>
            <p:nvPr/>
          </p:nvSpPr>
          <p:spPr bwMode="auto">
            <a:xfrm flipV="1">
              <a:off x="4115" y="1895"/>
              <a:ext cx="105" cy="4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1" name="Line 24"/>
            <p:cNvSpPr>
              <a:spLocks noChangeShapeType="1"/>
            </p:cNvSpPr>
            <p:nvPr/>
          </p:nvSpPr>
          <p:spPr bwMode="auto">
            <a:xfrm>
              <a:off x="4240" y="1793"/>
              <a:ext cx="0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2" name="Line 25"/>
            <p:cNvSpPr>
              <a:spLocks noChangeShapeType="1"/>
            </p:cNvSpPr>
            <p:nvPr/>
          </p:nvSpPr>
          <p:spPr bwMode="auto">
            <a:xfrm>
              <a:off x="4288" y="18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3" name="Line 26"/>
            <p:cNvSpPr>
              <a:spLocks noChangeShapeType="1"/>
            </p:cNvSpPr>
            <p:nvPr/>
          </p:nvSpPr>
          <p:spPr bwMode="auto">
            <a:xfrm flipH="1">
              <a:off x="4475" y="1752"/>
              <a:ext cx="83" cy="5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4" name="Arc 27"/>
            <p:cNvSpPr/>
            <p:nvPr/>
          </p:nvSpPr>
          <p:spPr bwMode="auto">
            <a:xfrm>
              <a:off x="4116" y="602"/>
              <a:ext cx="159" cy="474"/>
            </a:xfrm>
            <a:custGeom>
              <a:avLst/>
              <a:gdLst>
                <a:gd name="T0" fmla="*/ 0 w 25422"/>
                <a:gd name="T1" fmla="*/ 8 h 26489"/>
                <a:gd name="T2" fmla="*/ 1 w 25422"/>
                <a:gd name="T3" fmla="*/ 0 h 26489"/>
                <a:gd name="T4" fmla="*/ 1 w 25422"/>
                <a:gd name="T5" fmla="*/ 7 h 26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22" h="26489" fill="none" extrusionOk="0">
                  <a:moveTo>
                    <a:pt x="560" y="26489"/>
                  </a:moveTo>
                  <a:cubicBezTo>
                    <a:pt x="188" y="24886"/>
                    <a:pt x="0" y="2324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5422" h="26489" stroke="0" extrusionOk="0">
                  <a:moveTo>
                    <a:pt x="560" y="26489"/>
                  </a:moveTo>
                  <a:cubicBezTo>
                    <a:pt x="188" y="24886"/>
                    <a:pt x="0" y="2324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560" y="26489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5" name="Line 28"/>
            <p:cNvSpPr>
              <a:spLocks noChangeShapeType="1"/>
            </p:cNvSpPr>
            <p:nvPr/>
          </p:nvSpPr>
          <p:spPr bwMode="auto">
            <a:xfrm>
              <a:off x="4119" y="1069"/>
              <a:ext cx="0" cy="8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6" name="Arc 29"/>
            <p:cNvSpPr/>
            <p:nvPr/>
          </p:nvSpPr>
          <p:spPr bwMode="auto">
            <a:xfrm>
              <a:off x="4147" y="596"/>
              <a:ext cx="160" cy="772"/>
            </a:xfrm>
            <a:custGeom>
              <a:avLst/>
              <a:gdLst>
                <a:gd name="T0" fmla="*/ 1 w 25422"/>
                <a:gd name="T1" fmla="*/ 14 h 43200"/>
                <a:gd name="T2" fmla="*/ 1 w 25422"/>
                <a:gd name="T3" fmla="*/ 0 h 43200"/>
                <a:gd name="T4" fmla="*/ 1 w 25422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22" h="43200" fill="none" extrusionOk="0">
                  <a:moveTo>
                    <a:pt x="25104" y="42913"/>
                  </a:moveTo>
                  <a:cubicBezTo>
                    <a:pt x="23946" y="43104"/>
                    <a:pt x="2277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5422" h="43200" stroke="0" extrusionOk="0">
                  <a:moveTo>
                    <a:pt x="25104" y="42913"/>
                  </a:moveTo>
                  <a:cubicBezTo>
                    <a:pt x="23946" y="43104"/>
                    <a:pt x="2277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5104" y="42913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7" name="Arc 30"/>
            <p:cNvSpPr/>
            <p:nvPr/>
          </p:nvSpPr>
          <p:spPr bwMode="auto">
            <a:xfrm>
              <a:off x="4177" y="597"/>
              <a:ext cx="173" cy="772"/>
            </a:xfrm>
            <a:custGeom>
              <a:avLst/>
              <a:gdLst>
                <a:gd name="T0" fmla="*/ 1 w 27711"/>
                <a:gd name="T1" fmla="*/ 14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8" name="Arc 31"/>
            <p:cNvSpPr/>
            <p:nvPr/>
          </p:nvSpPr>
          <p:spPr bwMode="auto">
            <a:xfrm>
              <a:off x="4206" y="598"/>
              <a:ext cx="173" cy="771"/>
            </a:xfrm>
            <a:custGeom>
              <a:avLst/>
              <a:gdLst>
                <a:gd name="T0" fmla="*/ 1 w 27711"/>
                <a:gd name="T1" fmla="*/ 13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49" name="Arc 32"/>
            <p:cNvSpPr/>
            <p:nvPr/>
          </p:nvSpPr>
          <p:spPr bwMode="auto">
            <a:xfrm>
              <a:off x="4234" y="599"/>
              <a:ext cx="173" cy="771"/>
            </a:xfrm>
            <a:custGeom>
              <a:avLst/>
              <a:gdLst>
                <a:gd name="T0" fmla="*/ 1 w 27711"/>
                <a:gd name="T1" fmla="*/ 13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50" name="Arc 33"/>
            <p:cNvSpPr/>
            <p:nvPr/>
          </p:nvSpPr>
          <p:spPr bwMode="auto">
            <a:xfrm>
              <a:off x="4267" y="599"/>
              <a:ext cx="173" cy="771"/>
            </a:xfrm>
            <a:custGeom>
              <a:avLst/>
              <a:gdLst>
                <a:gd name="T0" fmla="*/ 1 w 27711"/>
                <a:gd name="T1" fmla="*/ 13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51" name="Arc 34"/>
            <p:cNvSpPr/>
            <p:nvPr/>
          </p:nvSpPr>
          <p:spPr bwMode="auto">
            <a:xfrm>
              <a:off x="4297" y="601"/>
              <a:ext cx="173" cy="772"/>
            </a:xfrm>
            <a:custGeom>
              <a:avLst/>
              <a:gdLst>
                <a:gd name="T0" fmla="*/ 1 w 27711"/>
                <a:gd name="T1" fmla="*/ 14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52" name="Arc 35"/>
            <p:cNvSpPr/>
            <p:nvPr/>
          </p:nvSpPr>
          <p:spPr bwMode="auto">
            <a:xfrm>
              <a:off x="4328" y="603"/>
              <a:ext cx="193" cy="772"/>
            </a:xfrm>
            <a:custGeom>
              <a:avLst/>
              <a:gdLst>
                <a:gd name="T0" fmla="*/ 1 w 30844"/>
                <a:gd name="T1" fmla="*/ 13 h 43200"/>
                <a:gd name="T2" fmla="*/ 1 w 30844"/>
                <a:gd name="T3" fmla="*/ 0 h 43200"/>
                <a:gd name="T4" fmla="*/ 1 w 3084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844" h="43200" fill="none" extrusionOk="0">
                  <a:moveTo>
                    <a:pt x="30843" y="41121"/>
                  </a:moveTo>
                  <a:cubicBezTo>
                    <a:pt x="27954" y="42490"/>
                    <a:pt x="2479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780" y="-1"/>
                    <a:pt x="25948" y="330"/>
                    <a:pt x="28029" y="979"/>
                  </a:cubicBezTo>
                </a:path>
                <a:path w="30844" h="43200" stroke="0" extrusionOk="0">
                  <a:moveTo>
                    <a:pt x="30843" y="41121"/>
                  </a:moveTo>
                  <a:cubicBezTo>
                    <a:pt x="27954" y="42490"/>
                    <a:pt x="2479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780" y="-1"/>
                    <a:pt x="25948" y="330"/>
                    <a:pt x="28029" y="979"/>
                  </a:cubicBezTo>
                  <a:lnTo>
                    <a:pt x="21600" y="21600"/>
                  </a:lnTo>
                  <a:lnTo>
                    <a:pt x="30843" y="41121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53" name="Line 36"/>
            <p:cNvSpPr>
              <a:spLocks noChangeShapeType="1"/>
            </p:cNvSpPr>
            <p:nvPr/>
          </p:nvSpPr>
          <p:spPr bwMode="auto">
            <a:xfrm>
              <a:off x="4495" y="610"/>
              <a:ext cx="25" cy="1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54" name="Line 37"/>
            <p:cNvSpPr>
              <a:spLocks noChangeShapeType="1"/>
            </p:cNvSpPr>
            <p:nvPr/>
          </p:nvSpPr>
          <p:spPr bwMode="auto">
            <a:xfrm>
              <a:off x="4558" y="1355"/>
              <a:ext cx="0" cy="42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55" name="Line 38"/>
            <p:cNvSpPr>
              <a:spLocks noChangeShapeType="1"/>
            </p:cNvSpPr>
            <p:nvPr/>
          </p:nvSpPr>
          <p:spPr bwMode="auto">
            <a:xfrm>
              <a:off x="4432" y="1348"/>
              <a:ext cx="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56" name="Line 39"/>
            <p:cNvSpPr>
              <a:spLocks noChangeShapeType="1"/>
            </p:cNvSpPr>
            <p:nvPr/>
          </p:nvSpPr>
          <p:spPr bwMode="auto">
            <a:xfrm flipV="1">
              <a:off x="4305" y="1829"/>
              <a:ext cx="86" cy="4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57" name="Oval 40"/>
            <p:cNvSpPr>
              <a:spLocks noChangeArrowheads="1"/>
            </p:cNvSpPr>
            <p:nvPr/>
          </p:nvSpPr>
          <p:spPr bwMode="auto">
            <a:xfrm>
              <a:off x="4453" y="1788"/>
              <a:ext cx="27" cy="2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65958" name="Oval 41"/>
            <p:cNvSpPr>
              <a:spLocks noChangeArrowheads="1"/>
            </p:cNvSpPr>
            <p:nvPr/>
          </p:nvSpPr>
          <p:spPr bwMode="auto">
            <a:xfrm>
              <a:off x="4369" y="1830"/>
              <a:ext cx="27" cy="2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42"/>
          <p:cNvGrpSpPr/>
          <p:nvPr/>
        </p:nvGrpSpPr>
        <p:grpSpPr bwMode="auto">
          <a:xfrm>
            <a:off x="7269163" y="1036638"/>
            <a:ext cx="996950" cy="2181225"/>
            <a:chOff x="4904" y="548"/>
            <a:chExt cx="628" cy="1374"/>
          </a:xfrm>
        </p:grpSpPr>
        <p:sp>
          <p:nvSpPr>
            <p:cNvPr id="1102891" name="AutoShape 43"/>
            <p:cNvSpPr>
              <a:spLocks noChangeArrowheads="1"/>
            </p:cNvSpPr>
            <p:nvPr/>
          </p:nvSpPr>
          <p:spPr bwMode="auto">
            <a:xfrm rot="5400000">
              <a:off x="4857" y="625"/>
              <a:ext cx="722" cy="628"/>
            </a:xfrm>
            <a:prstGeom prst="can">
              <a:avLst>
                <a:gd name="adj" fmla="val 29139"/>
              </a:avLst>
            </a:prstGeom>
            <a:gradFill rotWithShape="1">
              <a:gsLst>
                <a:gs pos="0">
                  <a:srgbClr val="525252"/>
                </a:gs>
                <a:gs pos="50000">
                  <a:schemeClr val="folHlink"/>
                </a:gs>
                <a:gs pos="100000">
                  <a:srgbClr val="52525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rot="10800000"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5919" name="Line 44"/>
            <p:cNvSpPr>
              <a:spLocks noChangeShapeType="1"/>
            </p:cNvSpPr>
            <p:nvPr/>
          </p:nvSpPr>
          <p:spPr bwMode="auto">
            <a:xfrm flipV="1">
              <a:off x="4988" y="1847"/>
              <a:ext cx="105" cy="4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0" name="Line 45"/>
            <p:cNvSpPr>
              <a:spLocks noChangeShapeType="1"/>
            </p:cNvSpPr>
            <p:nvPr/>
          </p:nvSpPr>
          <p:spPr bwMode="auto">
            <a:xfrm>
              <a:off x="5113" y="1745"/>
              <a:ext cx="0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1" name="Line 46"/>
            <p:cNvSpPr>
              <a:spLocks noChangeShapeType="1"/>
            </p:cNvSpPr>
            <p:nvPr/>
          </p:nvSpPr>
          <p:spPr bwMode="auto">
            <a:xfrm>
              <a:off x="5161" y="17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2" name="Line 47"/>
            <p:cNvSpPr>
              <a:spLocks noChangeShapeType="1"/>
            </p:cNvSpPr>
            <p:nvPr/>
          </p:nvSpPr>
          <p:spPr bwMode="auto">
            <a:xfrm flipH="1">
              <a:off x="5348" y="1704"/>
              <a:ext cx="83" cy="5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3" name="Line 48"/>
            <p:cNvSpPr>
              <a:spLocks noChangeShapeType="1"/>
            </p:cNvSpPr>
            <p:nvPr/>
          </p:nvSpPr>
          <p:spPr bwMode="auto">
            <a:xfrm>
              <a:off x="5221" y="1678"/>
              <a:ext cx="139" cy="7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4" name="Arc 49"/>
            <p:cNvSpPr/>
            <p:nvPr/>
          </p:nvSpPr>
          <p:spPr bwMode="auto">
            <a:xfrm>
              <a:off x="4989" y="554"/>
              <a:ext cx="159" cy="474"/>
            </a:xfrm>
            <a:custGeom>
              <a:avLst/>
              <a:gdLst>
                <a:gd name="T0" fmla="*/ 0 w 25422"/>
                <a:gd name="T1" fmla="*/ 8 h 26489"/>
                <a:gd name="T2" fmla="*/ 1 w 25422"/>
                <a:gd name="T3" fmla="*/ 0 h 26489"/>
                <a:gd name="T4" fmla="*/ 1 w 25422"/>
                <a:gd name="T5" fmla="*/ 7 h 26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22" h="26489" fill="none" extrusionOk="0">
                  <a:moveTo>
                    <a:pt x="560" y="26489"/>
                  </a:moveTo>
                  <a:cubicBezTo>
                    <a:pt x="188" y="24886"/>
                    <a:pt x="0" y="2324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5422" h="26489" stroke="0" extrusionOk="0">
                  <a:moveTo>
                    <a:pt x="560" y="26489"/>
                  </a:moveTo>
                  <a:cubicBezTo>
                    <a:pt x="188" y="24886"/>
                    <a:pt x="0" y="2324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560" y="26489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5" name="Line 50"/>
            <p:cNvSpPr>
              <a:spLocks noChangeShapeType="1"/>
            </p:cNvSpPr>
            <p:nvPr/>
          </p:nvSpPr>
          <p:spPr bwMode="auto">
            <a:xfrm>
              <a:off x="4992" y="1021"/>
              <a:ext cx="0" cy="8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6" name="Arc 51"/>
            <p:cNvSpPr/>
            <p:nvPr/>
          </p:nvSpPr>
          <p:spPr bwMode="auto">
            <a:xfrm>
              <a:off x="5020" y="548"/>
              <a:ext cx="160" cy="772"/>
            </a:xfrm>
            <a:custGeom>
              <a:avLst/>
              <a:gdLst>
                <a:gd name="T0" fmla="*/ 1 w 25422"/>
                <a:gd name="T1" fmla="*/ 14 h 43200"/>
                <a:gd name="T2" fmla="*/ 1 w 25422"/>
                <a:gd name="T3" fmla="*/ 0 h 43200"/>
                <a:gd name="T4" fmla="*/ 1 w 25422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22" h="43200" fill="none" extrusionOk="0">
                  <a:moveTo>
                    <a:pt x="25104" y="42913"/>
                  </a:moveTo>
                  <a:cubicBezTo>
                    <a:pt x="23946" y="43104"/>
                    <a:pt x="2277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5422" h="43200" stroke="0" extrusionOk="0">
                  <a:moveTo>
                    <a:pt x="25104" y="42913"/>
                  </a:moveTo>
                  <a:cubicBezTo>
                    <a:pt x="23946" y="43104"/>
                    <a:pt x="2277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5104" y="42913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7" name="Arc 52"/>
            <p:cNvSpPr/>
            <p:nvPr/>
          </p:nvSpPr>
          <p:spPr bwMode="auto">
            <a:xfrm>
              <a:off x="5050" y="549"/>
              <a:ext cx="173" cy="772"/>
            </a:xfrm>
            <a:custGeom>
              <a:avLst/>
              <a:gdLst>
                <a:gd name="T0" fmla="*/ 1 w 27711"/>
                <a:gd name="T1" fmla="*/ 14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8" name="Arc 53"/>
            <p:cNvSpPr/>
            <p:nvPr/>
          </p:nvSpPr>
          <p:spPr bwMode="auto">
            <a:xfrm>
              <a:off x="5079" y="550"/>
              <a:ext cx="173" cy="771"/>
            </a:xfrm>
            <a:custGeom>
              <a:avLst/>
              <a:gdLst>
                <a:gd name="T0" fmla="*/ 1 w 27711"/>
                <a:gd name="T1" fmla="*/ 13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29" name="Arc 54"/>
            <p:cNvSpPr/>
            <p:nvPr/>
          </p:nvSpPr>
          <p:spPr bwMode="auto">
            <a:xfrm>
              <a:off x="5107" y="551"/>
              <a:ext cx="173" cy="771"/>
            </a:xfrm>
            <a:custGeom>
              <a:avLst/>
              <a:gdLst>
                <a:gd name="T0" fmla="*/ 1 w 27711"/>
                <a:gd name="T1" fmla="*/ 13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30" name="Arc 55"/>
            <p:cNvSpPr/>
            <p:nvPr/>
          </p:nvSpPr>
          <p:spPr bwMode="auto">
            <a:xfrm>
              <a:off x="5140" y="551"/>
              <a:ext cx="173" cy="771"/>
            </a:xfrm>
            <a:custGeom>
              <a:avLst/>
              <a:gdLst>
                <a:gd name="T0" fmla="*/ 1 w 27711"/>
                <a:gd name="T1" fmla="*/ 13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31" name="Arc 56"/>
            <p:cNvSpPr/>
            <p:nvPr/>
          </p:nvSpPr>
          <p:spPr bwMode="auto">
            <a:xfrm>
              <a:off x="5170" y="553"/>
              <a:ext cx="173" cy="772"/>
            </a:xfrm>
            <a:custGeom>
              <a:avLst/>
              <a:gdLst>
                <a:gd name="T0" fmla="*/ 1 w 27711"/>
                <a:gd name="T1" fmla="*/ 14 h 43200"/>
                <a:gd name="T2" fmla="*/ 1 w 27711"/>
                <a:gd name="T3" fmla="*/ 0 h 43200"/>
                <a:gd name="T4" fmla="*/ 1 w 27711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11" h="43200" fill="none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</a:path>
                <a:path w="27711" h="43200" stroke="0" extrusionOk="0">
                  <a:moveTo>
                    <a:pt x="27710" y="42317"/>
                  </a:moveTo>
                  <a:cubicBezTo>
                    <a:pt x="25726" y="42902"/>
                    <a:pt x="236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81" y="-1"/>
                    <a:pt x="24160" y="114"/>
                    <a:pt x="25422" y="340"/>
                  </a:cubicBezTo>
                  <a:lnTo>
                    <a:pt x="21600" y="21600"/>
                  </a:lnTo>
                  <a:lnTo>
                    <a:pt x="27710" y="42317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32" name="Arc 57"/>
            <p:cNvSpPr/>
            <p:nvPr/>
          </p:nvSpPr>
          <p:spPr bwMode="auto">
            <a:xfrm>
              <a:off x="5201" y="555"/>
              <a:ext cx="193" cy="772"/>
            </a:xfrm>
            <a:custGeom>
              <a:avLst/>
              <a:gdLst>
                <a:gd name="T0" fmla="*/ 1 w 30844"/>
                <a:gd name="T1" fmla="*/ 13 h 43200"/>
                <a:gd name="T2" fmla="*/ 1 w 30844"/>
                <a:gd name="T3" fmla="*/ 0 h 43200"/>
                <a:gd name="T4" fmla="*/ 1 w 3084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844" h="43200" fill="none" extrusionOk="0">
                  <a:moveTo>
                    <a:pt x="30843" y="41121"/>
                  </a:moveTo>
                  <a:cubicBezTo>
                    <a:pt x="27954" y="42490"/>
                    <a:pt x="2479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780" y="-1"/>
                    <a:pt x="25948" y="330"/>
                    <a:pt x="28029" y="979"/>
                  </a:cubicBezTo>
                </a:path>
                <a:path w="30844" h="43200" stroke="0" extrusionOk="0">
                  <a:moveTo>
                    <a:pt x="30843" y="41121"/>
                  </a:moveTo>
                  <a:cubicBezTo>
                    <a:pt x="27954" y="42490"/>
                    <a:pt x="2479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3780" y="-1"/>
                    <a:pt x="25948" y="330"/>
                    <a:pt x="28029" y="979"/>
                  </a:cubicBezTo>
                  <a:lnTo>
                    <a:pt x="21600" y="21600"/>
                  </a:lnTo>
                  <a:lnTo>
                    <a:pt x="30843" y="41121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</a:ln>
            <a:effectLst>
              <a:outerShdw dist="45791" dir="2021404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33" name="Line 58"/>
            <p:cNvSpPr>
              <a:spLocks noChangeShapeType="1"/>
            </p:cNvSpPr>
            <p:nvPr/>
          </p:nvSpPr>
          <p:spPr bwMode="auto">
            <a:xfrm>
              <a:off x="5368" y="562"/>
              <a:ext cx="25" cy="1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34" name="Line 59"/>
            <p:cNvSpPr>
              <a:spLocks noChangeShapeType="1"/>
            </p:cNvSpPr>
            <p:nvPr/>
          </p:nvSpPr>
          <p:spPr bwMode="auto">
            <a:xfrm>
              <a:off x="5431" y="1307"/>
              <a:ext cx="0" cy="42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35" name="Line 60"/>
            <p:cNvSpPr>
              <a:spLocks noChangeShapeType="1"/>
            </p:cNvSpPr>
            <p:nvPr/>
          </p:nvSpPr>
          <p:spPr bwMode="auto">
            <a:xfrm>
              <a:off x="5305" y="1300"/>
              <a:ext cx="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36" name="Line 61"/>
            <p:cNvSpPr>
              <a:spLocks noChangeShapeType="1"/>
            </p:cNvSpPr>
            <p:nvPr/>
          </p:nvSpPr>
          <p:spPr bwMode="auto">
            <a:xfrm flipV="1">
              <a:off x="5178" y="1781"/>
              <a:ext cx="86" cy="4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937" name="Oval 62"/>
            <p:cNvSpPr>
              <a:spLocks noChangeArrowheads="1"/>
            </p:cNvSpPr>
            <p:nvPr/>
          </p:nvSpPr>
          <p:spPr bwMode="auto">
            <a:xfrm>
              <a:off x="5232" y="1772"/>
              <a:ext cx="27" cy="2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65938" name="Oval 63"/>
            <p:cNvSpPr>
              <a:spLocks noChangeArrowheads="1"/>
            </p:cNvSpPr>
            <p:nvPr/>
          </p:nvSpPr>
          <p:spPr bwMode="auto">
            <a:xfrm>
              <a:off x="5337" y="1737"/>
              <a:ext cx="27" cy="2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1102851" name="Text Box 3"/>
          <p:cNvSpPr txBox="1">
            <a:spLocks noChangeArrowheads="1"/>
          </p:cNvSpPr>
          <p:nvPr/>
        </p:nvSpPr>
        <p:spPr bwMode="auto">
          <a:xfrm>
            <a:off x="549275" y="83671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</a:rPr>
              <a:t>自感电动势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3874" name="Text Box 2"/>
          <p:cNvSpPr txBox="1">
            <a:spLocks noChangeArrowheads="1"/>
          </p:cNvSpPr>
          <p:nvPr/>
        </p:nvSpPr>
        <p:spPr bwMode="auto">
          <a:xfrm>
            <a:off x="1773238" y="1352550"/>
            <a:ext cx="1717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endParaRPr lang="en-US" altLang="zh-CN" sz="2800" b="1" baseline="-25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3875" name="Object 3"/>
          <p:cNvGraphicFramePr>
            <a:graphicFrameLocks noChangeAspect="1"/>
          </p:cNvGraphicFramePr>
          <p:nvPr/>
        </p:nvGraphicFramePr>
        <p:xfrm>
          <a:off x="2160588" y="1339850"/>
          <a:ext cx="1152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2" name="Equation" r:id="rId4" imgW="1155700" imgH="711200" progId="Equation.DSMT4">
                  <p:embed/>
                </p:oleObj>
              </mc:Choice>
              <mc:Fallback>
                <p:oleObj name="Equation" r:id="rId4" imgW="1155700" imgH="711200" progId="Equation.DSMT4">
                  <p:embed/>
                  <p:pic>
                    <p:nvPicPr>
                      <p:cNvPr id="0" name="图片 33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1339850"/>
                        <a:ext cx="11525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2" name="Object 4"/>
          <p:cNvGraphicFramePr>
            <a:graphicFrameLocks noChangeAspect="1"/>
          </p:cNvGraphicFramePr>
          <p:nvPr/>
        </p:nvGraphicFramePr>
        <p:xfrm>
          <a:off x="1052513" y="2060848"/>
          <a:ext cx="10699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3" name="公式" r:id="rId6" imgW="431800" imgH="165100" progId="Equation.3">
                  <p:embed/>
                </p:oleObj>
              </mc:Choice>
              <mc:Fallback>
                <p:oleObj name="公式" r:id="rId6" imgW="431800" imgH="165100" progId="Equation.3">
                  <p:embed/>
                  <p:pic>
                    <p:nvPicPr>
                      <p:cNvPr id="0" name="图片 33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060848"/>
                        <a:ext cx="10699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8" name="Object 10"/>
          <p:cNvGraphicFramePr>
            <a:graphicFrameLocks noChangeAspect="1"/>
          </p:cNvGraphicFramePr>
          <p:nvPr/>
        </p:nvGraphicFramePr>
        <p:xfrm>
          <a:off x="2097088" y="2060575"/>
          <a:ext cx="5794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4" name="公式" r:id="rId8" imgW="228600" imgH="177800" progId="Equation.3">
                  <p:embed/>
                </p:oleObj>
              </mc:Choice>
              <mc:Fallback>
                <p:oleObj name="公式" r:id="rId8" imgW="228600" imgH="177800" progId="Equation.3">
                  <p:embed/>
                  <p:pic>
                    <p:nvPicPr>
                      <p:cNvPr id="0" name="图片 33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060575"/>
                        <a:ext cx="5794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2853" name="Object 5"/>
          <p:cNvGraphicFramePr>
            <a:graphicFrameLocks noChangeAspect="1"/>
          </p:cNvGraphicFramePr>
          <p:nvPr/>
        </p:nvGraphicFramePr>
        <p:xfrm>
          <a:off x="2308225" y="2598738"/>
          <a:ext cx="10810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5" name="公式" r:id="rId10" imgW="457200" imgH="177800" progId="Equation.3">
                  <p:embed/>
                </p:oleObj>
              </mc:Choice>
              <mc:Fallback>
                <p:oleObj name="公式" r:id="rId10" imgW="457200" imgH="177800" progId="Equation.3">
                  <p:embed/>
                  <p:pic>
                    <p:nvPicPr>
                      <p:cNvPr id="0" name="图片 33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598738"/>
                        <a:ext cx="10810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854" name="Text Box 6"/>
          <p:cNvSpPr txBox="1">
            <a:spLocks noChangeArrowheads="1"/>
          </p:cNvSpPr>
          <p:nvPr/>
        </p:nvSpPr>
        <p:spPr bwMode="auto">
          <a:xfrm>
            <a:off x="2241550" y="2997200"/>
            <a:ext cx="4567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 smtClean="0">
                <a:solidFill>
                  <a:srgbClr val="000000"/>
                </a:solidFill>
              </a:rPr>
              <a:t>L —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自感系数</a:t>
            </a:r>
            <a:r>
              <a:rPr lang="zh-CN" altLang="en-US" sz="2800" b="1" dirty="0">
                <a:solidFill>
                  <a:srgbClr val="000000"/>
                </a:solidFill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</a:rPr>
              <a:t>自感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2859" name="Text Box 11"/>
          <p:cNvSpPr txBox="1">
            <a:spLocks noChangeArrowheads="1"/>
          </p:cNvSpPr>
          <p:nvPr/>
        </p:nvSpPr>
        <p:spPr bwMode="auto">
          <a:xfrm>
            <a:off x="4021138" y="3508375"/>
            <a:ext cx="373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取决于回路的大小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    形状、匝数以及</a:t>
            </a:r>
            <a:r>
              <a:rPr lang="zh-CN" altLang="en-US" sz="2800" b="1" i="1">
                <a:solidFill>
                  <a:srgbClr val="000000"/>
                </a:solidFill>
                <a:sym typeface="Symbol" panose="05050102010706020507" pitchFamily="18" charset="2"/>
              </a:rPr>
              <a:t>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2860" name="Object 12"/>
          <p:cNvGraphicFramePr>
            <a:graphicFrameLocks noChangeAspect="1"/>
          </p:cNvGraphicFramePr>
          <p:nvPr/>
        </p:nvGraphicFramePr>
        <p:xfrm>
          <a:off x="932532" y="3600450"/>
          <a:ext cx="11191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6" name="公式" r:id="rId12" imgW="457200" imgH="342900" progId="Equation.3">
                  <p:embed/>
                </p:oleObj>
              </mc:Choice>
              <mc:Fallback>
                <p:oleObj name="公式" r:id="rId12" imgW="457200" imgH="342900" progId="Equation.3">
                  <p:embed/>
                  <p:pic>
                    <p:nvPicPr>
                      <p:cNvPr id="0" name="图片 33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532" y="3600450"/>
                        <a:ext cx="11191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862" name="Rectangle 14"/>
          <p:cNvSpPr>
            <a:spLocks noChangeArrowheads="1"/>
          </p:cNvSpPr>
          <p:nvPr/>
        </p:nvSpPr>
        <p:spPr bwMode="auto">
          <a:xfrm>
            <a:off x="4292600" y="3529013"/>
            <a:ext cx="3168650" cy="93503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02912" name="Text Box 64"/>
          <p:cNvSpPr txBox="1">
            <a:spLocks noChangeArrowheads="1"/>
          </p:cNvSpPr>
          <p:nvPr/>
        </p:nvSpPr>
        <p:spPr bwMode="auto">
          <a:xfrm>
            <a:off x="827584" y="2513013"/>
            <a:ext cx="2506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全磁通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2913" name="Text Box 65"/>
          <p:cNvSpPr txBox="1">
            <a:spLocks noChangeArrowheads="1"/>
          </p:cNvSpPr>
          <p:nvPr/>
        </p:nvSpPr>
        <p:spPr bwMode="auto">
          <a:xfrm>
            <a:off x="2055813" y="3756025"/>
            <a:ext cx="3465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单位</a:t>
            </a:r>
            <a:r>
              <a:rPr lang="en-US" altLang="zh-CN" sz="2800" b="1">
                <a:solidFill>
                  <a:srgbClr val="000000"/>
                </a:solidFill>
              </a:rPr>
              <a:t>: </a:t>
            </a:r>
            <a:r>
              <a:rPr lang="zh-CN" altLang="en-US" sz="2800" b="1">
                <a:solidFill>
                  <a:srgbClr val="000000"/>
                </a:solidFill>
              </a:rPr>
              <a:t>亨利</a:t>
            </a:r>
            <a:r>
              <a:rPr lang="en-US" altLang="zh-CN" sz="2800" b="1">
                <a:solidFill>
                  <a:srgbClr val="000000"/>
                </a:solidFill>
              </a:rPr>
              <a:t>H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68713" y="4595813"/>
            <a:ext cx="1712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endParaRPr lang="en-US" altLang="zh-CN" sz="2800" b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056063" y="4583113"/>
          <a:ext cx="11493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7" name="Equation" r:id="rId14" imgW="1155700" imgH="711200" progId="Equation.DSMT4">
                  <p:embed/>
                </p:oleObj>
              </mc:Choice>
              <mc:Fallback>
                <p:oleObj name="Equation" r:id="rId14" imgW="1155700" imgH="711200" progId="Equation.DSMT4">
                  <p:embed/>
                  <p:pic>
                    <p:nvPicPr>
                      <p:cNvPr id="0" name="图片 33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583113"/>
                        <a:ext cx="11493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3876" name="Object 4"/>
          <p:cNvGraphicFramePr>
            <a:graphicFrameLocks noChangeAspect="1"/>
          </p:cNvGraphicFramePr>
          <p:nvPr/>
        </p:nvGraphicFramePr>
        <p:xfrm>
          <a:off x="5207000" y="4619625"/>
          <a:ext cx="19383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8" name="Equation" r:id="rId15" imgW="2057400" imgH="711200" progId="Equation.DSMT4">
                  <p:embed/>
                </p:oleObj>
              </mc:Choice>
              <mc:Fallback>
                <p:oleObj name="Equation" r:id="rId15" imgW="2057400" imgH="711200" progId="Equation.DSMT4">
                  <p:embed/>
                  <p:pic>
                    <p:nvPicPr>
                      <p:cNvPr id="0" name="图片 33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619625"/>
                        <a:ext cx="19383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7" name="Text Box 5"/>
          <p:cNvSpPr txBox="1">
            <a:spLocks noChangeArrowheads="1"/>
          </p:cNvSpPr>
          <p:nvPr/>
        </p:nvSpPr>
        <p:spPr bwMode="auto">
          <a:xfrm>
            <a:off x="1844675" y="5378450"/>
            <a:ext cx="299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当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zh-CN" altLang="en-US" sz="2800" b="1">
                <a:solidFill>
                  <a:srgbClr val="000000"/>
                </a:solidFill>
              </a:rPr>
              <a:t>常量</a:t>
            </a:r>
            <a:endParaRPr lang="zh-CN" altLang="en-US" sz="2800" b="1" i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3878" name="Object 6"/>
          <p:cNvGraphicFramePr>
            <a:graphicFrameLocks noChangeAspect="1"/>
          </p:cNvGraphicFramePr>
          <p:nvPr/>
        </p:nvGraphicFramePr>
        <p:xfrm>
          <a:off x="3678238" y="5265738"/>
          <a:ext cx="16494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9" name="Equation" r:id="rId17" imgW="1562100" imgH="711200" progId="Equation.DSMT4">
                  <p:embed/>
                </p:oleObj>
              </mc:Choice>
              <mc:Fallback>
                <p:oleObj name="Equation" r:id="rId17" imgW="1562100" imgH="711200" progId="Equation.DSMT4">
                  <p:embed/>
                  <p:pic>
                    <p:nvPicPr>
                      <p:cNvPr id="0" name="图片 33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265738"/>
                        <a:ext cx="164941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9" name="Rectangle 7"/>
          <p:cNvSpPr>
            <a:spLocks noChangeArrowheads="1"/>
          </p:cNvSpPr>
          <p:nvPr/>
        </p:nvSpPr>
        <p:spPr bwMode="auto">
          <a:xfrm>
            <a:off x="1866081" y="5945188"/>
            <a:ext cx="6810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的方向：反抗回路中电流的改变。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103885" name="Text Box 13"/>
          <p:cNvSpPr txBox="1">
            <a:spLocks noChangeArrowheads="1"/>
          </p:cNvSpPr>
          <p:nvPr/>
        </p:nvSpPr>
        <p:spPr bwMode="auto">
          <a:xfrm>
            <a:off x="706438" y="4637088"/>
            <a:ext cx="3949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回路自感电动势为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75"/>
                                        <p:tgtEl>
                                          <p:spTgt spid="110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1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75"/>
                                        <p:tgtEl>
                                          <p:spTgt spid="110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0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02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2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0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02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02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75"/>
                                        <p:tgtEl>
                                          <p:spTgt spid="110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0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110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10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75"/>
                                        <p:tgtEl>
                                          <p:spTgt spid="110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0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0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" fill="hold"/>
                                        <p:tgtEl>
                                          <p:spTgt spid="1103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" fill="hold"/>
                                        <p:tgtEl>
                                          <p:spTgt spid="1103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0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7" dur="75"/>
                                        <p:tgtEl>
                                          <p:spTgt spid="110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0" grpId="0" autoUpdateAnimBg="0"/>
      <p:bldP spid="1102857" grpId="0" animBg="1"/>
      <p:bldP spid="1102861" grpId="0" animBg="1"/>
      <p:bldP spid="1102864" grpId="0"/>
      <p:bldP spid="1102851" grpId="0" autoUpdateAnimBg="0"/>
      <p:bldP spid="1103874" grpId="0" autoUpdateAnimBg="0"/>
      <p:bldP spid="1102854" grpId="0" autoUpdateAnimBg="0"/>
      <p:bldP spid="1102859" grpId="0"/>
      <p:bldP spid="1102862" grpId="0" animBg="1"/>
      <p:bldP spid="1102912" grpId="0" autoUpdateAnimBg="0"/>
      <p:bldP spid="1102913" grpId="0" autoUpdateAnimBg="0"/>
      <p:bldP spid="5" grpId="0" autoUpdateAnimBg="0"/>
      <p:bldP spid="1103877" grpId="0" autoUpdateAnimBg="0"/>
      <p:bldP spid="1103879" grpId="0" autoUpdateAnimBg="0"/>
      <p:bldP spid="11038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78" name="Object 6"/>
          <p:cNvGraphicFramePr>
            <a:graphicFrameLocks noChangeAspect="1"/>
          </p:cNvGraphicFramePr>
          <p:nvPr/>
        </p:nvGraphicFramePr>
        <p:xfrm>
          <a:off x="935038" y="260648"/>
          <a:ext cx="16541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9" name="Equation" r:id="rId1" imgW="1562100" imgH="711200" progId="Equation.DSMT4">
                  <p:embed/>
                </p:oleObj>
              </mc:Choice>
              <mc:Fallback>
                <p:oleObj name="Equation" r:id="rId1" imgW="1562100" imgH="711200" progId="Equation.DSMT4">
                  <p:embed/>
                  <p:pic>
                    <p:nvPicPr>
                      <p:cNvPr id="0" name="图片 34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60648"/>
                        <a:ext cx="16541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80" name="AutoShape 8"/>
          <p:cNvSpPr/>
          <p:nvPr/>
        </p:nvSpPr>
        <p:spPr bwMode="auto">
          <a:xfrm>
            <a:off x="717550" y="1223665"/>
            <a:ext cx="246063" cy="688975"/>
          </a:xfrm>
          <a:prstGeom prst="leftBrace">
            <a:avLst>
              <a:gd name="adj1" fmla="val 23333"/>
              <a:gd name="adj2" fmla="val 50000"/>
            </a:avLst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03881" name="Text Box 9"/>
          <p:cNvSpPr txBox="1">
            <a:spLocks noChangeArrowheads="1"/>
          </p:cNvSpPr>
          <p:nvPr/>
        </p:nvSpPr>
        <p:spPr bwMode="auto">
          <a:xfrm>
            <a:off x="862013" y="101252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电流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增加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时，自感电动势与原电流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方向相反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03882" name="Rectangle 10"/>
          <p:cNvSpPr>
            <a:spLocks noChangeArrowheads="1"/>
          </p:cNvSpPr>
          <p:nvPr/>
        </p:nvSpPr>
        <p:spPr bwMode="auto">
          <a:xfrm>
            <a:off x="889000" y="1469728"/>
            <a:ext cx="793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减小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时，自感电动势与原电流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方向相同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103890" name="Object 18"/>
          <p:cNvGraphicFramePr>
            <a:graphicFrameLocks noChangeAspect="1"/>
          </p:cNvGraphicFramePr>
          <p:nvPr/>
        </p:nvGraphicFramePr>
        <p:xfrm>
          <a:off x="804591" y="2392228"/>
          <a:ext cx="936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0" name="Equation" r:id="rId3" imgW="1016000" imgH="393700" progId="Equation.DSMT4">
                  <p:embed/>
                </p:oleObj>
              </mc:Choice>
              <mc:Fallback>
                <p:oleObj name="Equation" r:id="rId3" imgW="1016000" imgH="393700" progId="Equation.DSMT4">
                  <p:embed/>
                  <p:pic>
                    <p:nvPicPr>
                      <p:cNvPr id="0" name="图片 34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91" y="2392228"/>
                        <a:ext cx="936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 bwMode="auto">
          <a:xfrm>
            <a:off x="1797050" y="2306638"/>
            <a:ext cx="457200" cy="609600"/>
            <a:chOff x="3552" y="3456"/>
            <a:chExt cx="288" cy="564"/>
          </a:xfrm>
        </p:grpSpPr>
        <p:sp>
          <p:nvSpPr>
            <p:cNvPr id="166958" name="Line 20"/>
            <p:cNvSpPr>
              <a:spLocks noChangeShapeType="1"/>
            </p:cNvSpPr>
            <p:nvPr/>
          </p:nvSpPr>
          <p:spPr bwMode="auto">
            <a:xfrm flipH="1">
              <a:off x="3552" y="3456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6959" name="Line 21"/>
            <p:cNvSpPr>
              <a:spLocks noChangeShapeType="1"/>
            </p:cNvSpPr>
            <p:nvPr/>
          </p:nvSpPr>
          <p:spPr bwMode="auto">
            <a:xfrm flipH="1" flipV="1">
              <a:off x="3552" y="3732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03894" name="Text Box 22"/>
          <p:cNvSpPr txBox="1">
            <a:spLocks noChangeArrowheads="1"/>
          </p:cNvSpPr>
          <p:nvPr/>
        </p:nvSpPr>
        <p:spPr bwMode="auto">
          <a:xfrm>
            <a:off x="827088" y="3068960"/>
            <a:ext cx="696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∴   </a:t>
            </a:r>
            <a:r>
              <a:rPr lang="en-US" altLang="zh-CN" sz="2800" b="1" i="1" dirty="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~~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对电路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“电磁惯性”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的量度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03897" name="Text Box 25"/>
          <p:cNvSpPr txBox="1">
            <a:spLocks noChangeArrowheads="1"/>
          </p:cNvSpPr>
          <p:nvPr/>
        </p:nvSpPr>
        <p:spPr bwMode="auto">
          <a:xfrm>
            <a:off x="2266950" y="2024063"/>
            <a:ext cx="626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大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大→阻碍电路变化的阻力大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3898" name="Text Box 26"/>
          <p:cNvSpPr txBox="1">
            <a:spLocks noChangeArrowheads="1"/>
          </p:cNvSpPr>
          <p:nvPr/>
        </p:nvSpPr>
        <p:spPr bwMode="auto">
          <a:xfrm>
            <a:off x="2266950" y="2543175"/>
            <a:ext cx="633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小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小→阻碍电路变化的阻力小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1380401" name="Group 49"/>
          <p:cNvGrpSpPr/>
          <p:nvPr/>
        </p:nvGrpSpPr>
        <p:grpSpPr bwMode="auto">
          <a:xfrm>
            <a:off x="568548" y="4179589"/>
            <a:ext cx="2274887" cy="1762125"/>
            <a:chOff x="313" y="2614"/>
            <a:chExt cx="1433" cy="1110"/>
          </a:xfrm>
        </p:grpSpPr>
        <p:grpSp>
          <p:nvGrpSpPr>
            <p:cNvPr id="166939" name="Group 48"/>
            <p:cNvGrpSpPr/>
            <p:nvPr/>
          </p:nvGrpSpPr>
          <p:grpSpPr bwMode="auto">
            <a:xfrm>
              <a:off x="1027" y="2890"/>
              <a:ext cx="308" cy="395"/>
              <a:chOff x="1027" y="2890"/>
              <a:chExt cx="308" cy="395"/>
            </a:xfrm>
          </p:grpSpPr>
          <p:sp>
            <p:nvSpPr>
              <p:cNvPr id="166956" name="Line 17"/>
              <p:cNvSpPr>
                <a:spLocks noChangeShapeType="1"/>
              </p:cNvSpPr>
              <p:nvPr/>
            </p:nvSpPr>
            <p:spPr bwMode="auto">
              <a:xfrm rot="10800000" flipV="1">
                <a:off x="1305" y="29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6957" name="Text Box 18"/>
              <p:cNvSpPr txBox="1">
                <a:spLocks noChangeArrowheads="1"/>
              </p:cNvSpPr>
              <p:nvPr/>
            </p:nvSpPr>
            <p:spPr bwMode="auto">
              <a:xfrm>
                <a:off x="1027" y="2890"/>
                <a:ext cx="3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altLang="zh-CN" sz="2800" b="1" i="1" baseline="-25000">
                    <a:solidFill>
                      <a:srgbClr val="FF0000"/>
                    </a:solidFill>
                    <a:sym typeface="Symbol" panose="05050102010706020507" pitchFamily="18" charset="2"/>
                  </a:rPr>
                  <a:t>L</a:t>
                </a:r>
                <a:endParaRPr lang="en-US" altLang="zh-CN" sz="2400" b="1" i="1" baseline="-2500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66940" name="Line 20"/>
            <p:cNvSpPr>
              <a:spLocks noChangeShapeType="1"/>
            </p:cNvSpPr>
            <p:nvPr/>
          </p:nvSpPr>
          <p:spPr bwMode="auto">
            <a:xfrm>
              <a:off x="767" y="3241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6941" name="Line 21"/>
            <p:cNvSpPr>
              <a:spLocks noChangeShapeType="1"/>
            </p:cNvSpPr>
            <p:nvPr/>
          </p:nvSpPr>
          <p:spPr bwMode="auto">
            <a:xfrm>
              <a:off x="767" y="2629"/>
              <a:ext cx="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6942" name="Line 25"/>
            <p:cNvSpPr>
              <a:spLocks noChangeShapeType="1"/>
            </p:cNvSpPr>
            <p:nvPr/>
          </p:nvSpPr>
          <p:spPr bwMode="auto">
            <a:xfrm flipV="1">
              <a:off x="767" y="3717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6943" name="Line 27"/>
            <p:cNvSpPr>
              <a:spLocks noChangeShapeType="1"/>
            </p:cNvSpPr>
            <p:nvPr/>
          </p:nvSpPr>
          <p:spPr bwMode="auto">
            <a:xfrm>
              <a:off x="767" y="2614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6944" name="Line 29"/>
            <p:cNvSpPr>
              <a:spLocks noChangeShapeType="1"/>
            </p:cNvSpPr>
            <p:nvPr/>
          </p:nvSpPr>
          <p:spPr bwMode="auto">
            <a:xfrm>
              <a:off x="1402" y="3218"/>
              <a:ext cx="0" cy="5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6945" name="Line 31"/>
            <p:cNvSpPr>
              <a:spLocks noChangeShapeType="1"/>
            </p:cNvSpPr>
            <p:nvPr/>
          </p:nvSpPr>
          <p:spPr bwMode="auto">
            <a:xfrm>
              <a:off x="1402" y="2629"/>
              <a:ext cx="0" cy="3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66946" name="Object 33"/>
            <p:cNvGraphicFramePr>
              <a:graphicFrameLocks noChangeAspect="1"/>
            </p:cNvGraphicFramePr>
            <p:nvPr/>
          </p:nvGraphicFramePr>
          <p:xfrm>
            <a:off x="1516" y="2992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1" name="公式" r:id="rId5" imgW="152400" imgH="165100" progId="Equation.3">
                    <p:embed/>
                  </p:oleObj>
                </mc:Choice>
                <mc:Fallback>
                  <p:oleObj name="公式" r:id="rId5" imgW="152400" imgH="165100" progId="Equation.3">
                    <p:embed/>
                    <p:pic>
                      <p:nvPicPr>
                        <p:cNvPr id="0" name="图片 34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2992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6947" name="Group 36"/>
            <p:cNvGrpSpPr/>
            <p:nvPr/>
          </p:nvGrpSpPr>
          <p:grpSpPr bwMode="auto">
            <a:xfrm>
              <a:off x="1334" y="3015"/>
              <a:ext cx="159" cy="226"/>
              <a:chOff x="4059" y="2932"/>
              <a:chExt cx="228" cy="226"/>
            </a:xfrm>
          </p:grpSpPr>
          <p:sp>
            <p:nvSpPr>
              <p:cNvPr id="166953" name="Arc 37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0 w 38071"/>
                  <a:gd name="T1" fmla="*/ 0 h 43078"/>
                  <a:gd name="T2" fmla="*/ 0 w 38071"/>
                  <a:gd name="T3" fmla="*/ 0 h 43078"/>
                  <a:gd name="T4" fmla="*/ 0 w 38071"/>
                  <a:gd name="T5" fmla="*/ 0 h 43078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078"/>
                  <a:gd name="T11" fmla="*/ 38071 w 38071"/>
                  <a:gd name="T12" fmla="*/ 43078 h 430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6954" name="Arc 38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0 w 3807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200"/>
                  <a:gd name="T11" fmla="*/ 38071 w 3807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6955" name="Arc 39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0 w 38004"/>
                  <a:gd name="T3" fmla="*/ 0 h 43066"/>
                  <a:gd name="T4" fmla="*/ 0 w 38004"/>
                  <a:gd name="T5" fmla="*/ 0 h 43066"/>
                  <a:gd name="T6" fmla="*/ 0 60000 65536"/>
                  <a:gd name="T7" fmla="*/ 0 60000 65536"/>
                  <a:gd name="T8" fmla="*/ 0 60000 65536"/>
                  <a:gd name="T9" fmla="*/ 0 w 38004"/>
                  <a:gd name="T10" fmla="*/ 0 h 43066"/>
                  <a:gd name="T11" fmla="*/ 38004 w 38004"/>
                  <a:gd name="T12" fmla="*/ 43066 h 430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66948" name="Group 48"/>
            <p:cNvGrpSpPr/>
            <p:nvPr/>
          </p:nvGrpSpPr>
          <p:grpSpPr bwMode="auto">
            <a:xfrm>
              <a:off x="586" y="2720"/>
              <a:ext cx="184" cy="357"/>
              <a:chOff x="3518" y="603"/>
              <a:chExt cx="184" cy="357"/>
            </a:xfrm>
          </p:grpSpPr>
          <p:sp>
            <p:nvSpPr>
              <p:cNvPr id="166951" name="Line 49"/>
              <p:cNvSpPr>
                <a:spLocks noChangeShapeType="1"/>
              </p:cNvSpPr>
              <p:nvPr/>
            </p:nvSpPr>
            <p:spPr bwMode="auto">
              <a:xfrm flipH="1">
                <a:off x="3700" y="603"/>
                <a:ext cx="2" cy="2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166952" name="Object 50"/>
              <p:cNvGraphicFramePr>
                <a:graphicFrameLocks noChangeAspect="1"/>
              </p:cNvGraphicFramePr>
              <p:nvPr/>
            </p:nvGraphicFramePr>
            <p:xfrm>
              <a:off x="3518" y="677"/>
              <a:ext cx="161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32" name="公式" r:id="rId7" imgW="101600" imgH="177800" progId="Equation.3">
                      <p:embed/>
                    </p:oleObj>
                  </mc:Choice>
                  <mc:Fallback>
                    <p:oleObj name="公式" r:id="rId7" imgW="101600" imgH="177800" progId="Equation.3">
                      <p:embed/>
                      <p:pic>
                        <p:nvPicPr>
                          <p:cNvPr id="0" name="图片 34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8" y="677"/>
                            <a:ext cx="161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6949" name="Oval 31"/>
            <p:cNvSpPr>
              <a:spLocks noChangeArrowheads="1"/>
            </p:cNvSpPr>
            <p:nvPr/>
          </p:nvSpPr>
          <p:spPr bwMode="auto">
            <a:xfrm>
              <a:off x="676" y="3060"/>
              <a:ext cx="204" cy="20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~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6950" name="Text Box 32"/>
            <p:cNvSpPr txBox="1">
              <a:spLocks noChangeArrowheads="1"/>
            </p:cNvSpPr>
            <p:nvPr/>
          </p:nvSpPr>
          <p:spPr bwMode="auto">
            <a:xfrm>
              <a:off x="313" y="3173"/>
              <a:ext cx="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V(t)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80385" name="Object 33"/>
          <p:cNvGraphicFramePr>
            <a:graphicFrameLocks noChangeAspect="1"/>
          </p:cNvGraphicFramePr>
          <p:nvPr/>
        </p:nvGraphicFramePr>
        <p:xfrm>
          <a:off x="3095625" y="3606800"/>
          <a:ext cx="16192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3" name="公式" r:id="rId9" imgW="837565" imgH="215900" progId="Equation.3">
                  <p:embed/>
                </p:oleObj>
              </mc:Choice>
              <mc:Fallback>
                <p:oleObj name="公式" r:id="rId9" imgW="837565" imgH="215900" progId="Equation.3">
                  <p:embed/>
                  <p:pic>
                    <p:nvPicPr>
                      <p:cNvPr id="0" name="图片 34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606800"/>
                        <a:ext cx="16192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0386" name="Text Box 34"/>
          <p:cNvSpPr txBox="1">
            <a:spLocks noChangeArrowheads="1"/>
          </p:cNvSpPr>
          <p:nvPr/>
        </p:nvSpPr>
        <p:spPr bwMode="auto">
          <a:xfrm>
            <a:off x="4787900" y="3536950"/>
            <a:ext cx="3440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环路电阻忽略不计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1380387" name="Group 35"/>
          <p:cNvGrpSpPr/>
          <p:nvPr/>
        </p:nvGrpSpPr>
        <p:grpSpPr bwMode="auto">
          <a:xfrm>
            <a:off x="3238723" y="4031952"/>
            <a:ext cx="3565525" cy="2565400"/>
            <a:chOff x="1995" y="2521"/>
            <a:chExt cx="2246" cy="1616"/>
          </a:xfrm>
        </p:grpSpPr>
        <p:graphicFrame>
          <p:nvGraphicFramePr>
            <p:cNvPr id="166927" name="Object 36"/>
            <p:cNvGraphicFramePr>
              <a:graphicFrameLocks noChangeAspect="1"/>
            </p:cNvGraphicFramePr>
            <p:nvPr/>
          </p:nvGraphicFramePr>
          <p:xfrm>
            <a:off x="2041" y="2521"/>
            <a:ext cx="91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4" name="公式" r:id="rId11" imgW="748665" imgH="406400" progId="Equation.3">
                    <p:embed/>
                  </p:oleObj>
                </mc:Choice>
                <mc:Fallback>
                  <p:oleObj name="公式" r:id="rId11" imgW="748665" imgH="406400" progId="Equation.3">
                    <p:embed/>
                    <p:pic>
                      <p:nvPicPr>
                        <p:cNvPr id="0" name="图片 34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2521"/>
                          <a:ext cx="912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28" name="Object 37"/>
            <p:cNvGraphicFramePr>
              <a:graphicFrameLocks noChangeAspect="1"/>
            </p:cNvGraphicFramePr>
            <p:nvPr/>
          </p:nvGraphicFramePr>
          <p:xfrm>
            <a:off x="3379" y="2521"/>
            <a:ext cx="789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5" name="公式" r:id="rId13" imgW="647700" imgH="406400" progId="Equation.3">
                    <p:embed/>
                  </p:oleObj>
                </mc:Choice>
                <mc:Fallback>
                  <p:oleObj name="公式" r:id="rId13" imgW="647700" imgH="406400" progId="Equation.3">
                    <p:embed/>
                    <p:pic>
                      <p:nvPicPr>
                        <p:cNvPr id="0" name="图片 34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521"/>
                          <a:ext cx="789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29" name="Object 38"/>
            <p:cNvGraphicFramePr>
              <a:graphicFrameLocks noChangeAspect="1"/>
            </p:cNvGraphicFramePr>
            <p:nvPr/>
          </p:nvGraphicFramePr>
          <p:xfrm>
            <a:off x="2453" y="3028"/>
            <a:ext cx="38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6" name="公式" r:id="rId15" imgW="317500" imgH="203200" progId="Equation.3">
                    <p:embed/>
                  </p:oleObj>
                </mc:Choice>
                <mc:Fallback>
                  <p:oleObj name="公式" r:id="rId15" imgW="317500" imgH="203200" progId="Equation.3">
                    <p:embed/>
                    <p:pic>
                      <p:nvPicPr>
                        <p:cNvPr id="0" name="图片 34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3028"/>
                          <a:ext cx="38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0" name="Object 39"/>
            <p:cNvGraphicFramePr>
              <a:graphicFrameLocks noChangeAspect="1"/>
            </p:cNvGraphicFramePr>
            <p:nvPr/>
          </p:nvGraphicFramePr>
          <p:xfrm>
            <a:off x="3700" y="3020"/>
            <a:ext cx="20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7" name="公式" r:id="rId17" imgW="165100" imgH="165100" progId="Equation.3">
                    <p:embed/>
                  </p:oleObj>
                </mc:Choice>
                <mc:Fallback>
                  <p:oleObj name="公式" r:id="rId17" imgW="165100" imgH="165100" progId="Equation.3">
                    <p:embed/>
                    <p:pic>
                      <p:nvPicPr>
                        <p:cNvPr id="0" name="图片 34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3020"/>
                          <a:ext cx="201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1" name="Object 40"/>
            <p:cNvGraphicFramePr>
              <a:graphicFrameLocks noChangeAspect="1"/>
            </p:cNvGraphicFramePr>
            <p:nvPr/>
          </p:nvGraphicFramePr>
          <p:xfrm>
            <a:off x="2608" y="3257"/>
            <a:ext cx="12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8" name="公式" r:id="rId19" imgW="101600" imgH="177800" progId="Equation.3">
                    <p:embed/>
                  </p:oleObj>
                </mc:Choice>
                <mc:Fallback>
                  <p:oleObj name="公式" r:id="rId19" imgW="101600" imgH="177800" progId="Equation.3">
                    <p:embed/>
                    <p:pic>
                      <p:nvPicPr>
                        <p:cNvPr id="0" name="图片 34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257"/>
                          <a:ext cx="12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2" name="Object 41"/>
            <p:cNvGraphicFramePr>
              <a:graphicFrameLocks noChangeAspect="1"/>
            </p:cNvGraphicFramePr>
            <p:nvPr/>
          </p:nvGraphicFramePr>
          <p:xfrm>
            <a:off x="3696" y="3303"/>
            <a:ext cx="15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9" name="公式" r:id="rId21" imgW="127000" imgH="139700" progId="Equation.3">
                    <p:embed/>
                  </p:oleObj>
                </mc:Choice>
                <mc:Fallback>
                  <p:oleObj name="公式" r:id="rId21" imgW="127000" imgH="139700" progId="Equation.3">
                    <p:embed/>
                    <p:pic>
                      <p:nvPicPr>
                        <p:cNvPr id="0" name="图片 34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303"/>
                          <a:ext cx="155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3" name="Object 42"/>
            <p:cNvGraphicFramePr>
              <a:graphicFrameLocks noChangeAspect="1"/>
            </p:cNvGraphicFramePr>
            <p:nvPr/>
          </p:nvGraphicFramePr>
          <p:xfrm>
            <a:off x="2540" y="3474"/>
            <a:ext cx="24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0" name="公式" r:id="rId23" imgW="203200" imgH="177800" progId="Equation.3">
                    <p:embed/>
                  </p:oleObj>
                </mc:Choice>
                <mc:Fallback>
                  <p:oleObj name="公式" r:id="rId23" imgW="203200" imgH="177800" progId="Equation.3">
                    <p:embed/>
                    <p:pic>
                      <p:nvPicPr>
                        <p:cNvPr id="0" name="图片 34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3474"/>
                          <a:ext cx="24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4" name="Object 43"/>
            <p:cNvGraphicFramePr>
              <a:graphicFrameLocks noChangeAspect="1"/>
            </p:cNvGraphicFramePr>
            <p:nvPr/>
          </p:nvGraphicFramePr>
          <p:xfrm>
            <a:off x="3605" y="3565"/>
            <a:ext cx="29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1" name="公式" r:id="rId25" imgW="241300" imgH="139700" progId="Equation.3">
                    <p:embed/>
                  </p:oleObj>
                </mc:Choice>
                <mc:Fallback>
                  <p:oleObj name="公式" r:id="rId25" imgW="241300" imgH="139700" progId="Equation.3">
                    <p:embed/>
                    <p:pic>
                      <p:nvPicPr>
                        <p:cNvPr id="0" name="图片 34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3565"/>
                          <a:ext cx="294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5" name="Object 44"/>
            <p:cNvGraphicFramePr>
              <a:graphicFrameLocks noChangeAspect="1"/>
            </p:cNvGraphicFramePr>
            <p:nvPr/>
          </p:nvGraphicFramePr>
          <p:xfrm>
            <a:off x="2472" y="3641"/>
            <a:ext cx="4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2" name="公式" r:id="rId27" imgW="368300" imgH="406400" progId="Equation.3">
                    <p:embed/>
                  </p:oleObj>
                </mc:Choice>
                <mc:Fallback>
                  <p:oleObj name="公式" r:id="rId27" imgW="368300" imgH="406400" progId="Equation.3">
                    <p:embed/>
                    <p:pic>
                      <p:nvPicPr>
                        <p:cNvPr id="0" name="图片 34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641"/>
                          <a:ext cx="4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6" name="Object 45"/>
            <p:cNvGraphicFramePr>
              <a:graphicFrameLocks noChangeAspect="1"/>
            </p:cNvGraphicFramePr>
            <p:nvPr/>
          </p:nvGraphicFramePr>
          <p:xfrm>
            <a:off x="3538" y="3641"/>
            <a:ext cx="51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3" name="公式" r:id="rId29" imgW="419100" imgH="406400" progId="Equation.3">
                    <p:embed/>
                  </p:oleObj>
                </mc:Choice>
                <mc:Fallback>
                  <p:oleObj name="公式" r:id="rId29" imgW="419100" imgH="406400" progId="Equation.3">
                    <p:embed/>
                    <p:pic>
                      <p:nvPicPr>
                        <p:cNvPr id="0" name="图片 34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3641"/>
                          <a:ext cx="51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37" name="Rectangle 46"/>
            <p:cNvSpPr>
              <a:spLocks noChangeArrowheads="1"/>
            </p:cNvSpPr>
            <p:nvPr/>
          </p:nvSpPr>
          <p:spPr bwMode="auto">
            <a:xfrm>
              <a:off x="1995" y="2544"/>
              <a:ext cx="2246" cy="1593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66938" name="Line 47"/>
            <p:cNvSpPr>
              <a:spLocks noChangeShapeType="1"/>
            </p:cNvSpPr>
            <p:nvPr/>
          </p:nvSpPr>
          <p:spPr bwMode="auto">
            <a:xfrm>
              <a:off x="3175" y="2567"/>
              <a:ext cx="0" cy="157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0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75"/>
                                        <p:tgtEl>
                                          <p:spTgt spid="110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3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3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"/>
                                        <p:tgtEl>
                                          <p:spTgt spid="110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5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75"/>
                                        <p:tgtEl>
                                          <p:spTgt spid="110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10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10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10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10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25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8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8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8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8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80" grpId="0" animBg="1"/>
      <p:bldP spid="1103881" grpId="0" autoUpdateAnimBg="0"/>
      <p:bldP spid="1103882" grpId="0" autoUpdateAnimBg="0"/>
      <p:bldP spid="1103894" grpId="0" autoUpdateAnimBg="0"/>
      <p:bldP spid="1103897" grpId="0" autoUpdateAnimBg="0"/>
      <p:bldP spid="1103898" grpId="0" autoUpdateAnimBg="0"/>
      <p:bldP spid="13803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9" name="Text Box 3"/>
          <p:cNvSpPr txBox="1">
            <a:spLocks noChangeArrowheads="1"/>
          </p:cNvSpPr>
          <p:nvPr/>
        </p:nvSpPr>
        <p:spPr bwMode="auto">
          <a:xfrm>
            <a:off x="576263" y="358775"/>
            <a:ext cx="829945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已知</a:t>
            </a:r>
            <a:r>
              <a:rPr lang="zh-CN" altLang="en-US" sz="2800" b="1" dirty="0">
                <a:solidFill>
                  <a:srgbClr val="000000"/>
                </a:solidFill>
              </a:rPr>
              <a:t>一线圈单位长度上的匝数为</a:t>
            </a:r>
            <a:r>
              <a:rPr lang="en-US" altLang="zh-CN" sz="2800" b="1" i="1" dirty="0">
                <a:solidFill>
                  <a:srgbClr val="000000"/>
                </a:solidFill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截面积为</a:t>
            </a:r>
            <a:r>
              <a:rPr lang="en-US" altLang="zh-CN" sz="2800" b="1" i="1" dirty="0">
                <a:solidFill>
                  <a:srgbClr val="000000"/>
                </a:solidFill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</a:rPr>
              <a:t>,                   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</a:rPr>
              <a:t>长为</a:t>
            </a:r>
            <a:r>
              <a:rPr lang="en-US" altLang="zh-CN" sz="2800" b="1" i="1" dirty="0">
                <a:solidFill>
                  <a:srgbClr val="000000"/>
                </a:solidFill>
              </a:rPr>
              <a:t>l </a:t>
            </a:r>
            <a:r>
              <a:rPr lang="zh-CN" altLang="en-US" sz="2800" b="1" dirty="0">
                <a:solidFill>
                  <a:srgbClr val="000000"/>
                </a:solidFill>
              </a:rPr>
              <a:t>，线圈内充有磁导率为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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的磁介质。  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5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求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: 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该</a:t>
            </a:r>
            <a:r>
              <a:rPr lang="zh-CN" altLang="en-US" sz="2800" b="1" dirty="0">
                <a:solidFill>
                  <a:srgbClr val="000000"/>
                </a:solidFill>
              </a:rPr>
              <a:t>线圈的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自感 </a:t>
            </a:r>
            <a:r>
              <a:rPr lang="en-US" altLang="zh-CN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4900" name="Text Box 4"/>
          <p:cNvSpPr txBox="1">
            <a:spLocks noChangeArrowheads="1"/>
          </p:cNvSpPr>
          <p:nvPr/>
        </p:nvSpPr>
        <p:spPr bwMode="auto">
          <a:xfrm>
            <a:off x="671736" y="2045792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04901" name="Text Box 5"/>
          <p:cNvSpPr txBox="1">
            <a:spLocks noChangeArrowheads="1"/>
          </p:cNvSpPr>
          <p:nvPr/>
        </p:nvSpPr>
        <p:spPr bwMode="auto">
          <a:xfrm>
            <a:off x="1259632" y="2045791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设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该</a:t>
            </a:r>
            <a:r>
              <a:rPr lang="zh-CN" altLang="en-US" sz="2800" b="1" dirty="0">
                <a:solidFill>
                  <a:srgbClr val="000000"/>
                </a:solidFill>
              </a:rPr>
              <a:t>线圈通有</a:t>
            </a:r>
            <a:r>
              <a:rPr lang="en-US" altLang="zh-CN" sz="2800" b="1" i="1" dirty="0">
                <a:solidFill>
                  <a:srgbClr val="000000"/>
                </a:solidFill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</a:rPr>
              <a:t>的电流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04902" name="Object 6"/>
          <p:cNvGraphicFramePr>
            <a:graphicFrameLocks noChangeAspect="1"/>
          </p:cNvGraphicFramePr>
          <p:nvPr/>
        </p:nvGraphicFramePr>
        <p:xfrm>
          <a:off x="1704975" y="4154785"/>
          <a:ext cx="10064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1" imgW="990600" imgH="698500" progId="Equation.DSMT4">
                  <p:embed/>
                </p:oleObj>
              </mc:Choice>
              <mc:Fallback>
                <p:oleObj name="Equation" r:id="rId1" imgW="990600" imgH="698500" progId="Equation.DSMT4">
                  <p:embed/>
                  <p:pic>
                    <p:nvPicPr>
                      <p:cNvPr id="0" name="图片 35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4154785"/>
                        <a:ext cx="10064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903" name="Object 7"/>
          <p:cNvGraphicFramePr>
            <a:graphicFrameLocks noChangeAspect="1"/>
          </p:cNvGraphicFramePr>
          <p:nvPr/>
        </p:nvGraphicFramePr>
        <p:xfrm>
          <a:off x="2713038" y="4262735"/>
          <a:ext cx="12398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公式" r:id="rId3" imgW="520700" imgH="215900" progId="Equation.3">
                  <p:embed/>
                </p:oleObj>
              </mc:Choice>
              <mc:Fallback>
                <p:oleObj name="公式" r:id="rId3" imgW="520700" imgH="215900" progId="Equation.3">
                  <p:embed/>
                  <p:pic>
                    <p:nvPicPr>
                      <p:cNvPr id="0" name="图片 35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4262735"/>
                        <a:ext cx="12398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04" name="Text Box 8"/>
          <p:cNvSpPr txBox="1">
            <a:spLocks noChangeArrowheads="1"/>
          </p:cNvSpPr>
          <p:nvPr/>
        </p:nvSpPr>
        <p:spPr bwMode="auto">
          <a:xfrm>
            <a:off x="1271588" y="2528590"/>
            <a:ext cx="413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则管内磁场为</a:t>
            </a:r>
            <a:endParaRPr lang="zh-CN" altLang="en-US" sz="2800" b="1" i="1">
              <a:solidFill>
                <a:srgbClr val="000000"/>
              </a:solidFill>
            </a:endParaRPr>
          </a:p>
        </p:txBody>
      </p:sp>
      <p:sp>
        <p:nvSpPr>
          <p:cNvPr id="1104905" name="Text Box 9"/>
          <p:cNvSpPr txBox="1">
            <a:spLocks noChangeArrowheads="1"/>
          </p:cNvSpPr>
          <p:nvPr/>
        </p:nvSpPr>
        <p:spPr bwMode="auto">
          <a:xfrm>
            <a:off x="1259632" y="3035002"/>
            <a:ext cx="378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管内全磁通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4906" name="Text Box 10"/>
          <p:cNvSpPr txBox="1">
            <a:spLocks noChangeArrowheads="1"/>
          </p:cNvSpPr>
          <p:nvPr/>
        </p:nvSpPr>
        <p:spPr bwMode="auto">
          <a:xfrm>
            <a:off x="1599629" y="3609975"/>
            <a:ext cx="290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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N</a:t>
            </a:r>
            <a:endParaRPr lang="en-US" altLang="zh-CN" sz="2800" b="1" i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4907" name="Text Box 11"/>
          <p:cNvSpPr txBox="1">
            <a:spLocks noChangeArrowheads="1"/>
          </p:cNvSpPr>
          <p:nvPr/>
        </p:nvSpPr>
        <p:spPr bwMode="auto">
          <a:xfrm>
            <a:off x="3863975" y="3609975"/>
            <a:ext cx="256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 i="1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b="1" i="1">
                <a:solidFill>
                  <a:srgbClr val="FF0000"/>
                </a:solidFill>
              </a:rPr>
              <a:t>nI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104908" name="Text Box 12"/>
          <p:cNvSpPr txBox="1">
            <a:spLocks noChangeArrowheads="1"/>
          </p:cNvSpPr>
          <p:nvPr/>
        </p:nvSpPr>
        <p:spPr bwMode="auto">
          <a:xfrm>
            <a:off x="5148064" y="3609975"/>
            <a:ext cx="2706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</a:rPr>
              <a:t>n</a:t>
            </a:r>
            <a:r>
              <a:rPr lang="en-US" altLang="zh-CN" sz="2800" b="1" baseline="30000" dirty="0">
                <a:solidFill>
                  <a:srgbClr val="000000"/>
                </a:solidFill>
              </a:rPr>
              <a:t>2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 I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lS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04909" name="Text Box 13"/>
          <p:cNvSpPr txBox="1">
            <a:spLocks noChangeArrowheads="1"/>
          </p:cNvSpPr>
          <p:nvPr/>
        </p:nvSpPr>
        <p:spPr bwMode="auto">
          <a:xfrm>
            <a:off x="7181601" y="3629967"/>
            <a:ext cx="1566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V=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lS</a:t>
            </a:r>
            <a:endParaRPr lang="en-US" altLang="zh-CN" sz="2800" b="1" i="1" dirty="0">
              <a:solidFill>
                <a:srgbClr val="000000"/>
              </a:solidFill>
            </a:endParaRPr>
          </a:p>
        </p:txBody>
      </p:sp>
      <p:sp>
        <p:nvSpPr>
          <p:cNvPr id="1104911" name="Text Box 15"/>
          <p:cNvSpPr txBox="1">
            <a:spLocks noChangeArrowheads="1"/>
          </p:cNvSpPr>
          <p:nvPr/>
        </p:nvSpPr>
        <p:spPr bwMode="auto">
          <a:xfrm>
            <a:off x="3491880" y="2549848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B </a:t>
            </a:r>
            <a:r>
              <a:rPr lang="en-US" altLang="zh-CN" sz="2800" b="1" dirty="0">
                <a:solidFill>
                  <a:srgbClr val="000000"/>
                </a:solidFill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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nI</a:t>
            </a:r>
            <a:endParaRPr lang="en-US" altLang="zh-CN" sz="2800" b="1" i="1" dirty="0">
              <a:solidFill>
                <a:srgbClr val="000000"/>
              </a:solidFill>
            </a:endParaRPr>
          </a:p>
        </p:txBody>
      </p:sp>
      <p:sp>
        <p:nvSpPr>
          <p:cNvPr id="1104912" name="Text Box 16"/>
          <p:cNvSpPr txBox="1">
            <a:spLocks noChangeArrowheads="1"/>
          </p:cNvSpPr>
          <p:nvPr/>
        </p:nvSpPr>
        <p:spPr bwMode="auto">
          <a:xfrm>
            <a:off x="2828925" y="3609975"/>
            <a:ext cx="247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NBS</a:t>
            </a:r>
            <a:endParaRPr lang="en-US" altLang="zh-CN" sz="2800" b="1" i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4913" name="Text Box 17"/>
          <p:cNvSpPr txBox="1">
            <a:spLocks noChangeArrowheads="1"/>
          </p:cNvSpPr>
          <p:nvPr/>
        </p:nvSpPr>
        <p:spPr bwMode="auto">
          <a:xfrm>
            <a:off x="1115616" y="5292525"/>
            <a:ext cx="511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提高线圈自感的途径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104914" name="Text Box 18"/>
          <p:cNvSpPr txBox="1">
            <a:spLocks noChangeArrowheads="1"/>
          </p:cNvSpPr>
          <p:nvPr/>
        </p:nvSpPr>
        <p:spPr bwMode="auto">
          <a:xfrm>
            <a:off x="4799013" y="4850407"/>
            <a:ext cx="4202112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磁芯用高磁导率材料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增加绕线密度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增大线圈体积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04915" name="AutoShape 19"/>
          <p:cNvSpPr/>
          <p:nvPr/>
        </p:nvSpPr>
        <p:spPr bwMode="auto">
          <a:xfrm>
            <a:off x="4572000" y="5059957"/>
            <a:ext cx="255588" cy="1074738"/>
          </a:xfrm>
          <a:prstGeom prst="leftBrace">
            <a:avLst>
              <a:gd name="adj1" fmla="val 35041"/>
              <a:gd name="adj2" fmla="val 48894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5543550" y="2060575"/>
            <a:ext cx="2468563" cy="1511300"/>
            <a:chOff x="3838" y="1236"/>
            <a:chExt cx="1555" cy="952"/>
          </a:xfrm>
        </p:grpSpPr>
        <p:sp>
          <p:nvSpPr>
            <p:cNvPr id="1104917" name="AutoShape 21"/>
            <p:cNvSpPr>
              <a:spLocks noChangeArrowheads="1"/>
            </p:cNvSpPr>
            <p:nvPr/>
          </p:nvSpPr>
          <p:spPr bwMode="auto">
            <a:xfrm rot="5400000">
              <a:off x="4374" y="737"/>
              <a:ext cx="483" cy="1555"/>
            </a:xfrm>
            <a:prstGeom prst="can">
              <a:avLst>
                <a:gd name="adj" fmla="val 50721"/>
              </a:avLst>
            </a:prstGeom>
            <a:gradFill rotWithShape="1">
              <a:gsLst>
                <a:gs pos="0">
                  <a:srgbClr val="525252"/>
                </a:gs>
                <a:gs pos="50000">
                  <a:schemeClr val="folHlink"/>
                </a:gs>
                <a:gs pos="100000">
                  <a:srgbClr val="52525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rot="10800000"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7965" name="Line 22"/>
            <p:cNvSpPr>
              <a:spLocks noChangeShapeType="1"/>
            </p:cNvSpPr>
            <p:nvPr/>
          </p:nvSpPr>
          <p:spPr bwMode="auto">
            <a:xfrm>
              <a:off x="3870" y="1502"/>
              <a:ext cx="0" cy="63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7966" name="Line 23"/>
            <p:cNvSpPr>
              <a:spLocks noChangeShapeType="1"/>
            </p:cNvSpPr>
            <p:nvPr/>
          </p:nvSpPr>
          <p:spPr bwMode="auto">
            <a:xfrm>
              <a:off x="5262" y="1762"/>
              <a:ext cx="0" cy="42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67967" name="Group 24"/>
            <p:cNvGrpSpPr/>
            <p:nvPr/>
          </p:nvGrpSpPr>
          <p:grpSpPr bwMode="auto">
            <a:xfrm>
              <a:off x="3867" y="1236"/>
              <a:ext cx="559" cy="527"/>
              <a:chOff x="3902" y="1222"/>
              <a:chExt cx="426" cy="779"/>
            </a:xfrm>
          </p:grpSpPr>
          <p:sp>
            <p:nvSpPr>
              <p:cNvPr id="167998" name="Arc 25"/>
              <p:cNvSpPr/>
              <p:nvPr/>
            </p:nvSpPr>
            <p:spPr bwMode="auto">
              <a:xfrm>
                <a:off x="3902" y="1228"/>
                <a:ext cx="159" cy="474"/>
              </a:xfrm>
              <a:custGeom>
                <a:avLst/>
                <a:gdLst>
                  <a:gd name="T0" fmla="*/ 0 w 25422"/>
                  <a:gd name="T1" fmla="*/ 8 h 26489"/>
                  <a:gd name="T2" fmla="*/ 1 w 25422"/>
                  <a:gd name="T3" fmla="*/ 0 h 26489"/>
                  <a:gd name="T4" fmla="*/ 1 w 25422"/>
                  <a:gd name="T5" fmla="*/ 7 h 264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422" h="26489" fill="none" extrusionOk="0">
                    <a:moveTo>
                      <a:pt x="560" y="26489"/>
                    </a:moveTo>
                    <a:cubicBezTo>
                      <a:pt x="188" y="24886"/>
                      <a:pt x="0" y="2324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5422" h="26489" stroke="0" extrusionOk="0">
                    <a:moveTo>
                      <a:pt x="560" y="26489"/>
                    </a:moveTo>
                    <a:cubicBezTo>
                      <a:pt x="188" y="24886"/>
                      <a:pt x="0" y="2324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560" y="26489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9" name="Arc 26"/>
              <p:cNvSpPr/>
              <p:nvPr/>
            </p:nvSpPr>
            <p:spPr bwMode="auto">
              <a:xfrm>
                <a:off x="3933" y="1222"/>
                <a:ext cx="160" cy="772"/>
              </a:xfrm>
              <a:custGeom>
                <a:avLst/>
                <a:gdLst>
                  <a:gd name="T0" fmla="*/ 1 w 25422"/>
                  <a:gd name="T1" fmla="*/ 14 h 43200"/>
                  <a:gd name="T2" fmla="*/ 1 w 25422"/>
                  <a:gd name="T3" fmla="*/ 0 h 43200"/>
                  <a:gd name="T4" fmla="*/ 1 w 25422"/>
                  <a:gd name="T5" fmla="*/ 7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422" h="43200" fill="none" extrusionOk="0">
                    <a:moveTo>
                      <a:pt x="25104" y="42913"/>
                    </a:moveTo>
                    <a:cubicBezTo>
                      <a:pt x="23946" y="43104"/>
                      <a:pt x="2277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5422" h="43200" stroke="0" extrusionOk="0">
                    <a:moveTo>
                      <a:pt x="25104" y="42913"/>
                    </a:moveTo>
                    <a:cubicBezTo>
                      <a:pt x="23946" y="43104"/>
                      <a:pt x="2277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5104" y="42913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8000" name="Arc 27"/>
              <p:cNvSpPr/>
              <p:nvPr/>
            </p:nvSpPr>
            <p:spPr bwMode="auto">
              <a:xfrm>
                <a:off x="3963" y="1223"/>
                <a:ext cx="173" cy="772"/>
              </a:xfrm>
              <a:custGeom>
                <a:avLst/>
                <a:gdLst>
                  <a:gd name="T0" fmla="*/ 1 w 27711"/>
                  <a:gd name="T1" fmla="*/ 14 h 43200"/>
                  <a:gd name="T2" fmla="*/ 1 w 27711"/>
                  <a:gd name="T3" fmla="*/ 0 h 43200"/>
                  <a:gd name="T4" fmla="*/ 1 w 27711"/>
                  <a:gd name="T5" fmla="*/ 7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8001" name="Arc 28"/>
              <p:cNvSpPr/>
              <p:nvPr/>
            </p:nvSpPr>
            <p:spPr bwMode="auto">
              <a:xfrm>
                <a:off x="3992" y="1223"/>
                <a:ext cx="173" cy="772"/>
              </a:xfrm>
              <a:custGeom>
                <a:avLst/>
                <a:gdLst>
                  <a:gd name="T0" fmla="*/ 1 w 27711"/>
                  <a:gd name="T1" fmla="*/ 14 h 43200"/>
                  <a:gd name="T2" fmla="*/ 1 w 27711"/>
                  <a:gd name="T3" fmla="*/ 0 h 43200"/>
                  <a:gd name="T4" fmla="*/ 1 w 27711"/>
                  <a:gd name="T5" fmla="*/ 7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8002" name="Arc 29"/>
              <p:cNvSpPr/>
              <p:nvPr/>
            </p:nvSpPr>
            <p:spPr bwMode="auto">
              <a:xfrm>
                <a:off x="4020" y="1225"/>
                <a:ext cx="173" cy="772"/>
              </a:xfrm>
              <a:custGeom>
                <a:avLst/>
                <a:gdLst>
                  <a:gd name="T0" fmla="*/ 1 w 27711"/>
                  <a:gd name="T1" fmla="*/ 14 h 43200"/>
                  <a:gd name="T2" fmla="*/ 1 w 27711"/>
                  <a:gd name="T3" fmla="*/ 0 h 43200"/>
                  <a:gd name="T4" fmla="*/ 1 w 27711"/>
                  <a:gd name="T5" fmla="*/ 7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8003" name="Arc 30"/>
              <p:cNvSpPr/>
              <p:nvPr/>
            </p:nvSpPr>
            <p:spPr bwMode="auto">
              <a:xfrm>
                <a:off x="4053" y="1225"/>
                <a:ext cx="173" cy="772"/>
              </a:xfrm>
              <a:custGeom>
                <a:avLst/>
                <a:gdLst>
                  <a:gd name="T0" fmla="*/ 1 w 27711"/>
                  <a:gd name="T1" fmla="*/ 14 h 43200"/>
                  <a:gd name="T2" fmla="*/ 1 w 27711"/>
                  <a:gd name="T3" fmla="*/ 0 h 43200"/>
                  <a:gd name="T4" fmla="*/ 1 w 27711"/>
                  <a:gd name="T5" fmla="*/ 7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8004" name="Arc 31"/>
              <p:cNvSpPr/>
              <p:nvPr/>
            </p:nvSpPr>
            <p:spPr bwMode="auto">
              <a:xfrm>
                <a:off x="4083" y="1226"/>
                <a:ext cx="173" cy="773"/>
              </a:xfrm>
              <a:custGeom>
                <a:avLst/>
                <a:gdLst>
                  <a:gd name="T0" fmla="*/ 1 w 27711"/>
                  <a:gd name="T1" fmla="*/ 14 h 43200"/>
                  <a:gd name="T2" fmla="*/ 1 w 27711"/>
                  <a:gd name="T3" fmla="*/ 0 h 43200"/>
                  <a:gd name="T4" fmla="*/ 1 w 27711"/>
                  <a:gd name="T5" fmla="*/ 7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8005" name="Arc 32"/>
              <p:cNvSpPr/>
              <p:nvPr/>
            </p:nvSpPr>
            <p:spPr bwMode="auto">
              <a:xfrm>
                <a:off x="4114" y="1229"/>
                <a:ext cx="193" cy="772"/>
              </a:xfrm>
              <a:custGeom>
                <a:avLst/>
                <a:gdLst>
                  <a:gd name="T0" fmla="*/ 1 w 30844"/>
                  <a:gd name="T1" fmla="*/ 13 h 43200"/>
                  <a:gd name="T2" fmla="*/ 1 w 30844"/>
                  <a:gd name="T3" fmla="*/ 0 h 43200"/>
                  <a:gd name="T4" fmla="*/ 1 w 30844"/>
                  <a:gd name="T5" fmla="*/ 7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4" h="43200" fill="none" extrusionOk="0">
                    <a:moveTo>
                      <a:pt x="30843" y="41121"/>
                    </a:moveTo>
                    <a:cubicBezTo>
                      <a:pt x="27954" y="42490"/>
                      <a:pt x="2479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780" y="-1"/>
                      <a:pt x="25948" y="330"/>
                      <a:pt x="28029" y="979"/>
                    </a:cubicBezTo>
                  </a:path>
                  <a:path w="30844" h="43200" stroke="0" extrusionOk="0">
                    <a:moveTo>
                      <a:pt x="30843" y="41121"/>
                    </a:moveTo>
                    <a:cubicBezTo>
                      <a:pt x="27954" y="42490"/>
                      <a:pt x="2479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780" y="-1"/>
                      <a:pt x="25948" y="330"/>
                      <a:pt x="28029" y="979"/>
                    </a:cubicBezTo>
                    <a:lnTo>
                      <a:pt x="21600" y="21600"/>
                    </a:lnTo>
                    <a:lnTo>
                      <a:pt x="30843" y="41121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8006" name="Line 33"/>
              <p:cNvSpPr>
                <a:spLocks noChangeShapeType="1"/>
              </p:cNvSpPr>
              <p:nvPr/>
            </p:nvSpPr>
            <p:spPr bwMode="auto">
              <a:xfrm>
                <a:off x="4281" y="1236"/>
                <a:ext cx="25" cy="1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8007" name="Line 34"/>
              <p:cNvSpPr>
                <a:spLocks noChangeShapeType="1"/>
              </p:cNvSpPr>
              <p:nvPr/>
            </p:nvSpPr>
            <p:spPr bwMode="auto">
              <a:xfrm>
                <a:off x="4218" y="1974"/>
                <a:ext cx="11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67968" name="Group 35"/>
            <p:cNvGrpSpPr/>
            <p:nvPr/>
          </p:nvGrpSpPr>
          <p:grpSpPr bwMode="auto">
            <a:xfrm>
              <a:off x="4180" y="1240"/>
              <a:ext cx="534" cy="527"/>
              <a:chOff x="4184" y="1842"/>
              <a:chExt cx="395" cy="527"/>
            </a:xfrm>
          </p:grpSpPr>
          <p:sp>
            <p:nvSpPr>
              <p:cNvPr id="167989" name="Arc 36"/>
              <p:cNvSpPr/>
              <p:nvPr/>
            </p:nvSpPr>
            <p:spPr bwMode="auto">
              <a:xfrm>
                <a:off x="4184" y="1842"/>
                <a:ext cx="160" cy="522"/>
              </a:xfrm>
              <a:custGeom>
                <a:avLst/>
                <a:gdLst>
                  <a:gd name="T0" fmla="*/ 1 w 25422"/>
                  <a:gd name="T1" fmla="*/ 6 h 43200"/>
                  <a:gd name="T2" fmla="*/ 1 w 25422"/>
                  <a:gd name="T3" fmla="*/ 0 h 43200"/>
                  <a:gd name="T4" fmla="*/ 1 w 25422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422" h="43200" fill="none" extrusionOk="0">
                    <a:moveTo>
                      <a:pt x="25104" y="42913"/>
                    </a:moveTo>
                    <a:cubicBezTo>
                      <a:pt x="23946" y="43104"/>
                      <a:pt x="2277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5422" h="43200" stroke="0" extrusionOk="0">
                    <a:moveTo>
                      <a:pt x="25104" y="42913"/>
                    </a:moveTo>
                    <a:cubicBezTo>
                      <a:pt x="23946" y="43104"/>
                      <a:pt x="2277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5104" y="42913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0" name="Arc 37"/>
              <p:cNvSpPr/>
              <p:nvPr/>
            </p:nvSpPr>
            <p:spPr bwMode="auto">
              <a:xfrm>
                <a:off x="4214" y="1843"/>
                <a:ext cx="172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1" name="Arc 38"/>
              <p:cNvSpPr/>
              <p:nvPr/>
            </p:nvSpPr>
            <p:spPr bwMode="auto">
              <a:xfrm>
                <a:off x="4243" y="1843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2" name="Arc 39"/>
              <p:cNvSpPr/>
              <p:nvPr/>
            </p:nvSpPr>
            <p:spPr bwMode="auto">
              <a:xfrm>
                <a:off x="4271" y="1844"/>
                <a:ext cx="172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3" name="Arc 40"/>
              <p:cNvSpPr/>
              <p:nvPr/>
            </p:nvSpPr>
            <p:spPr bwMode="auto">
              <a:xfrm>
                <a:off x="4304" y="1844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4" name="Arc 41"/>
              <p:cNvSpPr/>
              <p:nvPr/>
            </p:nvSpPr>
            <p:spPr bwMode="auto">
              <a:xfrm>
                <a:off x="4334" y="1845"/>
                <a:ext cx="173" cy="523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5" name="Arc 42"/>
              <p:cNvSpPr/>
              <p:nvPr/>
            </p:nvSpPr>
            <p:spPr bwMode="auto">
              <a:xfrm>
                <a:off x="4365" y="1847"/>
                <a:ext cx="193" cy="522"/>
              </a:xfrm>
              <a:custGeom>
                <a:avLst/>
                <a:gdLst>
                  <a:gd name="T0" fmla="*/ 1 w 30844"/>
                  <a:gd name="T1" fmla="*/ 6 h 43200"/>
                  <a:gd name="T2" fmla="*/ 1 w 30844"/>
                  <a:gd name="T3" fmla="*/ 0 h 43200"/>
                  <a:gd name="T4" fmla="*/ 1 w 30844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4" h="43200" fill="none" extrusionOk="0">
                    <a:moveTo>
                      <a:pt x="30843" y="41121"/>
                    </a:moveTo>
                    <a:cubicBezTo>
                      <a:pt x="27954" y="42490"/>
                      <a:pt x="2479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780" y="-1"/>
                      <a:pt x="25948" y="330"/>
                      <a:pt x="28029" y="979"/>
                    </a:cubicBezTo>
                  </a:path>
                  <a:path w="30844" h="43200" stroke="0" extrusionOk="0">
                    <a:moveTo>
                      <a:pt x="30843" y="41121"/>
                    </a:moveTo>
                    <a:cubicBezTo>
                      <a:pt x="27954" y="42490"/>
                      <a:pt x="2479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780" y="-1"/>
                      <a:pt x="25948" y="330"/>
                      <a:pt x="28029" y="979"/>
                    </a:cubicBezTo>
                    <a:lnTo>
                      <a:pt x="21600" y="21600"/>
                    </a:lnTo>
                    <a:lnTo>
                      <a:pt x="30843" y="41121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6" name="Line 43"/>
              <p:cNvSpPr>
                <a:spLocks noChangeShapeType="1"/>
              </p:cNvSpPr>
              <p:nvPr/>
            </p:nvSpPr>
            <p:spPr bwMode="auto">
              <a:xfrm>
                <a:off x="4532" y="1851"/>
                <a:ext cx="25" cy="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97" name="Line 44"/>
              <p:cNvSpPr>
                <a:spLocks noChangeShapeType="1"/>
              </p:cNvSpPr>
              <p:nvPr/>
            </p:nvSpPr>
            <p:spPr bwMode="auto">
              <a:xfrm>
                <a:off x="4469" y="2351"/>
                <a:ext cx="11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67969" name="Group 45"/>
            <p:cNvGrpSpPr/>
            <p:nvPr/>
          </p:nvGrpSpPr>
          <p:grpSpPr bwMode="auto">
            <a:xfrm>
              <a:off x="4476" y="1245"/>
              <a:ext cx="554" cy="527"/>
              <a:chOff x="4184" y="1842"/>
              <a:chExt cx="395" cy="527"/>
            </a:xfrm>
          </p:grpSpPr>
          <p:sp>
            <p:nvSpPr>
              <p:cNvPr id="167980" name="Arc 46"/>
              <p:cNvSpPr/>
              <p:nvPr/>
            </p:nvSpPr>
            <p:spPr bwMode="auto">
              <a:xfrm>
                <a:off x="4184" y="1842"/>
                <a:ext cx="160" cy="522"/>
              </a:xfrm>
              <a:custGeom>
                <a:avLst/>
                <a:gdLst>
                  <a:gd name="T0" fmla="*/ 1 w 25422"/>
                  <a:gd name="T1" fmla="*/ 6 h 43200"/>
                  <a:gd name="T2" fmla="*/ 1 w 25422"/>
                  <a:gd name="T3" fmla="*/ 0 h 43200"/>
                  <a:gd name="T4" fmla="*/ 1 w 25422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422" h="43200" fill="none" extrusionOk="0">
                    <a:moveTo>
                      <a:pt x="25104" y="42913"/>
                    </a:moveTo>
                    <a:cubicBezTo>
                      <a:pt x="23946" y="43104"/>
                      <a:pt x="2277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5422" h="43200" stroke="0" extrusionOk="0">
                    <a:moveTo>
                      <a:pt x="25104" y="42913"/>
                    </a:moveTo>
                    <a:cubicBezTo>
                      <a:pt x="23946" y="43104"/>
                      <a:pt x="2277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5104" y="42913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81" name="Arc 47"/>
              <p:cNvSpPr/>
              <p:nvPr/>
            </p:nvSpPr>
            <p:spPr bwMode="auto">
              <a:xfrm>
                <a:off x="4214" y="1843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82" name="Arc 48"/>
              <p:cNvSpPr/>
              <p:nvPr/>
            </p:nvSpPr>
            <p:spPr bwMode="auto">
              <a:xfrm>
                <a:off x="4243" y="1843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83" name="Arc 49"/>
              <p:cNvSpPr/>
              <p:nvPr/>
            </p:nvSpPr>
            <p:spPr bwMode="auto">
              <a:xfrm>
                <a:off x="4271" y="1844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84" name="Arc 50"/>
              <p:cNvSpPr/>
              <p:nvPr/>
            </p:nvSpPr>
            <p:spPr bwMode="auto">
              <a:xfrm>
                <a:off x="4304" y="1844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85" name="Arc 51"/>
              <p:cNvSpPr/>
              <p:nvPr/>
            </p:nvSpPr>
            <p:spPr bwMode="auto">
              <a:xfrm>
                <a:off x="4334" y="1845"/>
                <a:ext cx="173" cy="523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86" name="Arc 52"/>
              <p:cNvSpPr/>
              <p:nvPr/>
            </p:nvSpPr>
            <p:spPr bwMode="auto">
              <a:xfrm>
                <a:off x="4365" y="1847"/>
                <a:ext cx="193" cy="522"/>
              </a:xfrm>
              <a:custGeom>
                <a:avLst/>
                <a:gdLst>
                  <a:gd name="T0" fmla="*/ 1 w 30844"/>
                  <a:gd name="T1" fmla="*/ 6 h 43200"/>
                  <a:gd name="T2" fmla="*/ 1 w 30844"/>
                  <a:gd name="T3" fmla="*/ 0 h 43200"/>
                  <a:gd name="T4" fmla="*/ 1 w 30844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4" h="43200" fill="none" extrusionOk="0">
                    <a:moveTo>
                      <a:pt x="30843" y="41121"/>
                    </a:moveTo>
                    <a:cubicBezTo>
                      <a:pt x="27954" y="42490"/>
                      <a:pt x="2479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780" y="-1"/>
                      <a:pt x="25948" y="330"/>
                      <a:pt x="28029" y="979"/>
                    </a:cubicBezTo>
                  </a:path>
                  <a:path w="30844" h="43200" stroke="0" extrusionOk="0">
                    <a:moveTo>
                      <a:pt x="30843" y="41121"/>
                    </a:moveTo>
                    <a:cubicBezTo>
                      <a:pt x="27954" y="42490"/>
                      <a:pt x="2479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780" y="-1"/>
                      <a:pt x="25948" y="330"/>
                      <a:pt x="28029" y="979"/>
                    </a:cubicBezTo>
                    <a:lnTo>
                      <a:pt x="21600" y="21600"/>
                    </a:lnTo>
                    <a:lnTo>
                      <a:pt x="30843" y="41121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87" name="Line 53"/>
              <p:cNvSpPr>
                <a:spLocks noChangeShapeType="1"/>
              </p:cNvSpPr>
              <p:nvPr/>
            </p:nvSpPr>
            <p:spPr bwMode="auto">
              <a:xfrm>
                <a:off x="4532" y="1851"/>
                <a:ext cx="25" cy="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88" name="Line 54"/>
              <p:cNvSpPr>
                <a:spLocks noChangeShapeType="1"/>
              </p:cNvSpPr>
              <p:nvPr/>
            </p:nvSpPr>
            <p:spPr bwMode="auto">
              <a:xfrm>
                <a:off x="4469" y="2351"/>
                <a:ext cx="11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67970" name="Group 55"/>
            <p:cNvGrpSpPr/>
            <p:nvPr/>
          </p:nvGrpSpPr>
          <p:grpSpPr bwMode="auto">
            <a:xfrm>
              <a:off x="4777" y="1251"/>
              <a:ext cx="501" cy="527"/>
              <a:chOff x="4184" y="1842"/>
              <a:chExt cx="395" cy="527"/>
            </a:xfrm>
          </p:grpSpPr>
          <p:sp>
            <p:nvSpPr>
              <p:cNvPr id="167971" name="Arc 56"/>
              <p:cNvSpPr/>
              <p:nvPr/>
            </p:nvSpPr>
            <p:spPr bwMode="auto">
              <a:xfrm>
                <a:off x="4184" y="1842"/>
                <a:ext cx="160" cy="522"/>
              </a:xfrm>
              <a:custGeom>
                <a:avLst/>
                <a:gdLst>
                  <a:gd name="T0" fmla="*/ 1 w 25422"/>
                  <a:gd name="T1" fmla="*/ 6 h 43200"/>
                  <a:gd name="T2" fmla="*/ 1 w 25422"/>
                  <a:gd name="T3" fmla="*/ 0 h 43200"/>
                  <a:gd name="T4" fmla="*/ 1 w 25422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422" h="43200" fill="none" extrusionOk="0">
                    <a:moveTo>
                      <a:pt x="25104" y="42913"/>
                    </a:moveTo>
                    <a:cubicBezTo>
                      <a:pt x="23946" y="43104"/>
                      <a:pt x="2277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5422" h="43200" stroke="0" extrusionOk="0">
                    <a:moveTo>
                      <a:pt x="25104" y="42913"/>
                    </a:moveTo>
                    <a:cubicBezTo>
                      <a:pt x="23946" y="43104"/>
                      <a:pt x="2277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5104" y="42913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72" name="Arc 57"/>
              <p:cNvSpPr/>
              <p:nvPr/>
            </p:nvSpPr>
            <p:spPr bwMode="auto">
              <a:xfrm>
                <a:off x="4214" y="1843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73" name="Arc 58"/>
              <p:cNvSpPr/>
              <p:nvPr/>
            </p:nvSpPr>
            <p:spPr bwMode="auto">
              <a:xfrm>
                <a:off x="4243" y="1843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74" name="Arc 59"/>
              <p:cNvSpPr/>
              <p:nvPr/>
            </p:nvSpPr>
            <p:spPr bwMode="auto">
              <a:xfrm>
                <a:off x="4271" y="1844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75" name="Arc 60"/>
              <p:cNvSpPr/>
              <p:nvPr/>
            </p:nvSpPr>
            <p:spPr bwMode="auto">
              <a:xfrm>
                <a:off x="4304" y="1844"/>
                <a:ext cx="173" cy="522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76" name="Arc 61"/>
              <p:cNvSpPr/>
              <p:nvPr/>
            </p:nvSpPr>
            <p:spPr bwMode="auto">
              <a:xfrm>
                <a:off x="4334" y="1845"/>
                <a:ext cx="173" cy="523"/>
              </a:xfrm>
              <a:custGeom>
                <a:avLst/>
                <a:gdLst>
                  <a:gd name="T0" fmla="*/ 1 w 27711"/>
                  <a:gd name="T1" fmla="*/ 6 h 43200"/>
                  <a:gd name="T2" fmla="*/ 1 w 27711"/>
                  <a:gd name="T3" fmla="*/ 0 h 43200"/>
                  <a:gd name="T4" fmla="*/ 1 w 27711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711" h="43200" fill="none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</a:path>
                  <a:path w="27711" h="43200" stroke="0" extrusionOk="0">
                    <a:moveTo>
                      <a:pt x="27710" y="42317"/>
                    </a:moveTo>
                    <a:cubicBezTo>
                      <a:pt x="25726" y="42902"/>
                      <a:pt x="2366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81" y="-1"/>
                      <a:pt x="24160" y="114"/>
                      <a:pt x="25422" y="340"/>
                    </a:cubicBezTo>
                    <a:lnTo>
                      <a:pt x="21600" y="21600"/>
                    </a:lnTo>
                    <a:lnTo>
                      <a:pt x="27710" y="42317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77" name="Arc 62"/>
              <p:cNvSpPr/>
              <p:nvPr/>
            </p:nvSpPr>
            <p:spPr bwMode="auto">
              <a:xfrm>
                <a:off x="4365" y="1847"/>
                <a:ext cx="192" cy="522"/>
              </a:xfrm>
              <a:custGeom>
                <a:avLst/>
                <a:gdLst>
                  <a:gd name="T0" fmla="*/ 1 w 30844"/>
                  <a:gd name="T1" fmla="*/ 6 h 43200"/>
                  <a:gd name="T2" fmla="*/ 1 w 30844"/>
                  <a:gd name="T3" fmla="*/ 0 h 43200"/>
                  <a:gd name="T4" fmla="*/ 1 w 30844"/>
                  <a:gd name="T5" fmla="*/ 3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844" h="43200" fill="none" extrusionOk="0">
                    <a:moveTo>
                      <a:pt x="30843" y="41121"/>
                    </a:moveTo>
                    <a:cubicBezTo>
                      <a:pt x="27954" y="42490"/>
                      <a:pt x="2479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780" y="-1"/>
                      <a:pt x="25948" y="330"/>
                      <a:pt x="28029" y="979"/>
                    </a:cubicBezTo>
                  </a:path>
                  <a:path w="30844" h="43200" stroke="0" extrusionOk="0">
                    <a:moveTo>
                      <a:pt x="30843" y="41121"/>
                    </a:moveTo>
                    <a:cubicBezTo>
                      <a:pt x="27954" y="42490"/>
                      <a:pt x="2479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780" y="-1"/>
                      <a:pt x="25948" y="330"/>
                      <a:pt x="28029" y="979"/>
                    </a:cubicBezTo>
                    <a:lnTo>
                      <a:pt x="21600" y="21600"/>
                    </a:lnTo>
                    <a:lnTo>
                      <a:pt x="30843" y="41121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>
                <a:outerShdw dist="45791" dir="2021404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78" name="Line 63"/>
              <p:cNvSpPr>
                <a:spLocks noChangeShapeType="1"/>
              </p:cNvSpPr>
              <p:nvPr/>
            </p:nvSpPr>
            <p:spPr bwMode="auto">
              <a:xfrm>
                <a:off x="4532" y="1851"/>
                <a:ext cx="25" cy="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67979" name="Line 64"/>
              <p:cNvSpPr>
                <a:spLocks noChangeShapeType="1"/>
              </p:cNvSpPr>
              <p:nvPr/>
            </p:nvSpPr>
            <p:spPr bwMode="auto">
              <a:xfrm>
                <a:off x="4469" y="2351"/>
                <a:ext cx="11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7" name="Group 65"/>
          <p:cNvGrpSpPr/>
          <p:nvPr/>
        </p:nvGrpSpPr>
        <p:grpSpPr bwMode="auto">
          <a:xfrm>
            <a:off x="5803900" y="1557338"/>
            <a:ext cx="1912938" cy="574675"/>
            <a:chOff x="3648" y="1153"/>
            <a:chExt cx="1205" cy="362"/>
          </a:xfrm>
        </p:grpSpPr>
        <p:sp>
          <p:nvSpPr>
            <p:cNvPr id="167960" name="Line 66"/>
            <p:cNvSpPr>
              <a:spLocks noChangeShapeType="1"/>
            </p:cNvSpPr>
            <p:nvPr/>
          </p:nvSpPr>
          <p:spPr bwMode="auto">
            <a:xfrm>
              <a:off x="3648" y="1284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7961" name="Line 67"/>
            <p:cNvSpPr>
              <a:spLocks noChangeShapeType="1"/>
            </p:cNvSpPr>
            <p:nvPr/>
          </p:nvSpPr>
          <p:spPr bwMode="auto">
            <a:xfrm>
              <a:off x="4851" y="1309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7962" name="Line 68"/>
            <p:cNvSpPr>
              <a:spLocks noChangeShapeType="1"/>
            </p:cNvSpPr>
            <p:nvPr/>
          </p:nvSpPr>
          <p:spPr bwMode="auto">
            <a:xfrm>
              <a:off x="3648" y="1390"/>
              <a:ext cx="12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7963" name="Text Box 69"/>
            <p:cNvSpPr txBox="1">
              <a:spLocks noChangeArrowheads="1"/>
            </p:cNvSpPr>
            <p:nvPr/>
          </p:nvSpPr>
          <p:spPr bwMode="auto">
            <a:xfrm>
              <a:off x="4133" y="1153"/>
              <a:ext cx="17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l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0"/>
          <p:cNvGrpSpPr/>
          <p:nvPr/>
        </p:nvGrpSpPr>
        <p:grpSpPr bwMode="auto">
          <a:xfrm>
            <a:off x="5187950" y="3063875"/>
            <a:ext cx="473075" cy="519113"/>
            <a:chOff x="3260" y="2102"/>
            <a:chExt cx="298" cy="327"/>
          </a:xfrm>
        </p:grpSpPr>
        <p:sp>
          <p:nvSpPr>
            <p:cNvPr id="167958" name="Text Box 71"/>
            <p:cNvSpPr txBox="1">
              <a:spLocks noChangeArrowheads="1"/>
            </p:cNvSpPr>
            <p:nvPr/>
          </p:nvSpPr>
          <p:spPr bwMode="auto">
            <a:xfrm>
              <a:off x="3260" y="2102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67959" name="Line 72"/>
            <p:cNvSpPr>
              <a:spLocks noChangeShapeType="1"/>
            </p:cNvSpPr>
            <p:nvPr/>
          </p:nvSpPr>
          <p:spPr bwMode="auto">
            <a:xfrm flipV="1">
              <a:off x="3517" y="2162"/>
              <a:ext cx="0" cy="99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04969" name="Text Box 73"/>
          <p:cNvSpPr txBox="1">
            <a:spLocks noChangeArrowheads="1"/>
          </p:cNvSpPr>
          <p:nvPr/>
        </p:nvSpPr>
        <p:spPr bwMode="auto">
          <a:xfrm>
            <a:off x="3867546" y="4207173"/>
            <a:ext cx="416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</a:rPr>
              <a:t>——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长</a:t>
            </a:r>
            <a:r>
              <a:rPr lang="zh-CN" altLang="en-US" sz="2800" b="1" dirty="0">
                <a:solidFill>
                  <a:srgbClr val="000000"/>
                </a:solidFill>
              </a:rPr>
              <a:t>直螺线管的自感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10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75"/>
                                        <p:tgtEl>
                                          <p:spTgt spid="110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10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04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4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4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04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110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04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04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0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0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04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04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04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04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0" dur="500"/>
                                        <p:tgtEl>
                                          <p:spTgt spid="110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0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0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04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4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899" grpId="0" autoUpdateAnimBg="0"/>
      <p:bldP spid="1104900" grpId="0" autoUpdateAnimBg="0"/>
      <p:bldP spid="1104901" grpId="0" autoUpdateAnimBg="0"/>
      <p:bldP spid="1104904" grpId="0" autoUpdateAnimBg="0"/>
      <p:bldP spid="1104905" grpId="0" autoUpdateAnimBg="0"/>
      <p:bldP spid="1104906" grpId="0" autoUpdateAnimBg="0"/>
      <p:bldP spid="1104907" grpId="0" autoUpdateAnimBg="0"/>
      <p:bldP spid="1104909" grpId="0" autoUpdateAnimBg="0"/>
      <p:bldP spid="1104911" grpId="0" autoUpdateAnimBg="0"/>
      <p:bldP spid="1104912" grpId="0" autoUpdateAnimBg="0"/>
      <p:bldP spid="1104913" grpId="0"/>
      <p:bldP spid="1104914" grpId="0"/>
      <p:bldP spid="1104915" grpId="0" animBg="1"/>
      <p:bldP spid="11049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Text Box 2"/>
          <p:cNvSpPr txBox="1">
            <a:spLocks noChangeArrowheads="1"/>
          </p:cNvSpPr>
          <p:nvPr/>
        </p:nvSpPr>
        <p:spPr bwMode="auto">
          <a:xfrm>
            <a:off x="477838" y="317599"/>
            <a:ext cx="7472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</a:t>
            </a:r>
            <a:r>
              <a:rPr lang="zh-CN" altLang="en-US" sz="2800" b="1" dirty="0">
                <a:solidFill>
                  <a:srgbClr val="000000"/>
                </a:solidFill>
              </a:rPr>
              <a:t>计算同轴电缆单位长度的自感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05923" name="Object 3"/>
          <p:cNvGraphicFramePr>
            <a:graphicFrameLocks noChangeAspect="1"/>
          </p:cNvGraphicFramePr>
          <p:nvPr/>
        </p:nvGraphicFramePr>
        <p:xfrm>
          <a:off x="2051720" y="1916832"/>
          <a:ext cx="13303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1" imgW="1282700" imgH="774700" progId="Equation.DSMT4">
                  <p:embed/>
                </p:oleObj>
              </mc:Choice>
              <mc:Fallback>
                <p:oleObj name="Equation" r:id="rId1" imgW="1282700" imgH="774700" progId="Equation.DSMT4">
                  <p:embed/>
                  <p:pic>
                    <p:nvPicPr>
                      <p:cNvPr id="0" name="图片 36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16832"/>
                        <a:ext cx="13303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24" name="Object 4"/>
          <p:cNvGraphicFramePr>
            <a:graphicFrameLocks noChangeAspect="1"/>
          </p:cNvGraphicFramePr>
          <p:nvPr/>
        </p:nvGraphicFramePr>
        <p:xfrm>
          <a:off x="1981200" y="3645024"/>
          <a:ext cx="37401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Equation" r:id="rId3" imgW="3505200" imgH="774700" progId="Equation.DSMT4">
                  <p:embed/>
                </p:oleObj>
              </mc:Choice>
              <mc:Fallback>
                <p:oleObj name="Equation" r:id="rId3" imgW="3505200" imgH="774700" progId="Equation.DSMT4">
                  <p:embed/>
                  <p:pic>
                    <p:nvPicPr>
                      <p:cNvPr id="0" name="图片 36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45024"/>
                        <a:ext cx="37401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25" name="Object 5"/>
          <p:cNvGraphicFramePr>
            <a:graphicFrameLocks noChangeAspect="1"/>
          </p:cNvGraphicFramePr>
          <p:nvPr/>
        </p:nvGraphicFramePr>
        <p:xfrm>
          <a:off x="3851920" y="2148979"/>
          <a:ext cx="15795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5" imgW="1625600" imgH="431800" progId="Equation.DSMT4">
                  <p:embed/>
                </p:oleObj>
              </mc:Choice>
              <mc:Fallback>
                <p:oleObj name="Equation" r:id="rId5" imgW="1625600" imgH="431800" progId="Equation.DSMT4">
                  <p:embed/>
                  <p:pic>
                    <p:nvPicPr>
                      <p:cNvPr id="0" name="图片 36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148979"/>
                        <a:ext cx="15795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26" name="Object 6"/>
          <p:cNvGraphicFramePr>
            <a:graphicFrameLocks noChangeAspect="1"/>
          </p:cNvGraphicFramePr>
          <p:nvPr/>
        </p:nvGraphicFramePr>
        <p:xfrm>
          <a:off x="2051720" y="4509120"/>
          <a:ext cx="53324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7" imgW="5118100" imgH="901700" progId="Equation.DSMT4">
                  <p:embed/>
                </p:oleObj>
              </mc:Choice>
              <mc:Fallback>
                <p:oleObj name="Equation" r:id="rId7" imgW="5118100" imgH="901700" progId="Equation.DSMT4">
                  <p:embed/>
                  <p:pic>
                    <p:nvPicPr>
                      <p:cNvPr id="0" name="图片 36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09120"/>
                        <a:ext cx="53324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27" name="Object 7"/>
          <p:cNvGraphicFramePr>
            <a:graphicFrameLocks noChangeAspect="1"/>
          </p:cNvGraphicFramePr>
          <p:nvPr/>
        </p:nvGraphicFramePr>
        <p:xfrm>
          <a:off x="2952601" y="5805264"/>
          <a:ext cx="3203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9" imgW="2882900" imgH="889000" progId="Equation.DSMT4">
                  <p:embed/>
                </p:oleObj>
              </mc:Choice>
              <mc:Fallback>
                <p:oleObj name="Equation" r:id="rId9" imgW="2882900" imgH="889000" progId="Equation.DSMT4">
                  <p:embed/>
                  <p:pic>
                    <p:nvPicPr>
                      <p:cNvPr id="0" name="图片 36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601" y="5805264"/>
                        <a:ext cx="32035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8" name="Text Box 8"/>
          <p:cNvSpPr txBox="1">
            <a:spLocks noChangeArrowheads="1"/>
          </p:cNvSpPr>
          <p:nvPr/>
        </p:nvSpPr>
        <p:spPr bwMode="auto">
          <a:xfrm>
            <a:off x="1196380" y="5373216"/>
            <a:ext cx="5103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单位长度电缆的自感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5929" name="Text Box 9"/>
          <p:cNvSpPr txBox="1">
            <a:spLocks noChangeArrowheads="1"/>
          </p:cNvSpPr>
          <p:nvPr/>
        </p:nvSpPr>
        <p:spPr bwMode="auto">
          <a:xfrm>
            <a:off x="1187624" y="1421482"/>
            <a:ext cx="4049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两圆筒间的磁场为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05930" name="Text Box 10"/>
          <p:cNvSpPr txBox="1">
            <a:spLocks noChangeArrowheads="1"/>
          </p:cNvSpPr>
          <p:nvPr/>
        </p:nvSpPr>
        <p:spPr bwMode="auto">
          <a:xfrm>
            <a:off x="1187625" y="2780928"/>
            <a:ext cx="5184576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长为</a:t>
            </a:r>
            <a:r>
              <a:rPr lang="en-US" altLang="zh-CN" sz="2800" b="1" i="1" dirty="0">
                <a:solidFill>
                  <a:srgbClr val="000000"/>
                </a:solidFill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</a:rPr>
              <a:t>的电缆上，通过面元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h</a:t>
            </a:r>
            <a:r>
              <a:rPr lang="en-US" altLang="en-US" sz="2800" dirty="0" err="1">
                <a:solidFill>
                  <a:srgbClr val="000000"/>
                </a:solidFill>
              </a:rPr>
              <a:t>d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r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endParaRPr lang="en-US" altLang="zh-CN" sz="2800" b="1" i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的磁通量为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5931" name="Text Box 11"/>
          <p:cNvSpPr txBox="1">
            <a:spLocks noChangeArrowheads="1"/>
          </p:cNvSpPr>
          <p:nvPr/>
        </p:nvSpPr>
        <p:spPr bwMode="auto">
          <a:xfrm>
            <a:off x="539552" y="908720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05932" name="Text Box 12"/>
          <p:cNvSpPr txBox="1">
            <a:spLocks noChangeArrowheads="1"/>
          </p:cNvSpPr>
          <p:nvPr/>
        </p:nvSpPr>
        <p:spPr bwMode="auto">
          <a:xfrm>
            <a:off x="1187624" y="917156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设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电缆</a:t>
            </a:r>
            <a:r>
              <a:rPr lang="zh-CN" altLang="en-US" sz="2800" b="1" dirty="0">
                <a:solidFill>
                  <a:srgbClr val="000000"/>
                </a:solidFill>
              </a:rPr>
              <a:t>通有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电流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</a:rPr>
              <a:t>，则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438900" y="977900"/>
            <a:ext cx="2022475" cy="2800350"/>
            <a:chOff x="4318" y="371"/>
            <a:chExt cx="1274" cy="1764"/>
          </a:xfrm>
        </p:grpSpPr>
        <p:sp>
          <p:nvSpPr>
            <p:cNvPr id="168982" name="AutoShape 14"/>
            <p:cNvSpPr>
              <a:spLocks noChangeArrowheads="1"/>
            </p:cNvSpPr>
            <p:nvPr/>
          </p:nvSpPr>
          <p:spPr bwMode="auto">
            <a:xfrm>
              <a:off x="4318" y="599"/>
              <a:ext cx="1008" cy="1536"/>
            </a:xfrm>
            <a:prstGeom prst="can">
              <a:avLst>
                <a:gd name="adj" fmla="val 27436"/>
              </a:avLst>
            </a:prstGeom>
            <a:gradFill rotWithShape="1">
              <a:gsLst>
                <a:gs pos="0">
                  <a:srgbClr val="556C76"/>
                </a:gs>
                <a:gs pos="50000">
                  <a:srgbClr val="B7EAFF"/>
                </a:gs>
                <a:gs pos="100000">
                  <a:srgbClr val="556C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68983" name="Oval 15"/>
            <p:cNvSpPr>
              <a:spLocks noChangeArrowheads="1"/>
            </p:cNvSpPr>
            <p:nvPr/>
          </p:nvSpPr>
          <p:spPr bwMode="auto">
            <a:xfrm>
              <a:off x="4318" y="599"/>
              <a:ext cx="1008" cy="288"/>
            </a:xfrm>
            <a:prstGeom prst="ellipse">
              <a:avLst/>
            </a:prstGeom>
            <a:solidFill>
              <a:srgbClr val="CBF0FF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68984" name="Arc 16"/>
            <p:cNvSpPr/>
            <p:nvPr/>
          </p:nvSpPr>
          <p:spPr bwMode="auto">
            <a:xfrm flipV="1">
              <a:off x="4318" y="1937"/>
              <a:ext cx="1008" cy="198"/>
            </a:xfrm>
            <a:custGeom>
              <a:avLst/>
              <a:gdLst>
                <a:gd name="T0" fmla="*/ 0 w 43200"/>
                <a:gd name="T1" fmla="*/ 0 h 27701"/>
                <a:gd name="T2" fmla="*/ 1 w 43200"/>
                <a:gd name="T3" fmla="*/ 0 h 27701"/>
                <a:gd name="T4" fmla="*/ 0 w 43200"/>
                <a:gd name="T5" fmla="*/ 0 h 277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7701"/>
                <a:gd name="T11" fmla="*/ 43200 w 43200"/>
                <a:gd name="T12" fmla="*/ 27701 h 277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7701" fill="none" extrusionOk="0">
                  <a:moveTo>
                    <a:pt x="879" y="27700"/>
                  </a:moveTo>
                  <a:cubicBezTo>
                    <a:pt x="296" y="25719"/>
                    <a:pt x="0" y="236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701"/>
                    <a:pt x="43115" y="23802"/>
                    <a:pt x="42947" y="24890"/>
                  </a:cubicBezTo>
                </a:path>
                <a:path w="43200" h="27701" stroke="0" extrusionOk="0">
                  <a:moveTo>
                    <a:pt x="879" y="27700"/>
                  </a:moveTo>
                  <a:cubicBezTo>
                    <a:pt x="296" y="25719"/>
                    <a:pt x="0" y="236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701"/>
                    <a:pt x="43115" y="23802"/>
                    <a:pt x="42947" y="24890"/>
                  </a:cubicBezTo>
                  <a:lnTo>
                    <a:pt x="21600" y="21600"/>
                  </a:lnTo>
                  <a:lnTo>
                    <a:pt x="879" y="277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85" name="AutoShape 17"/>
            <p:cNvSpPr>
              <a:spLocks noChangeArrowheads="1"/>
            </p:cNvSpPr>
            <p:nvPr/>
          </p:nvSpPr>
          <p:spPr bwMode="auto">
            <a:xfrm>
              <a:off x="4654" y="695"/>
              <a:ext cx="336" cy="1344"/>
            </a:xfrm>
            <a:prstGeom prst="can">
              <a:avLst>
                <a:gd name="adj" fmla="val 33037"/>
              </a:avLst>
            </a:prstGeom>
            <a:gradFill rotWithShape="1">
              <a:gsLst>
                <a:gs pos="0">
                  <a:srgbClr val="765E5E"/>
                </a:gs>
                <a:gs pos="50000">
                  <a:srgbClr val="FFCCCC"/>
                </a:gs>
                <a:gs pos="100000">
                  <a:srgbClr val="765E5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68986" name="Arc 18"/>
            <p:cNvSpPr/>
            <p:nvPr/>
          </p:nvSpPr>
          <p:spPr bwMode="auto">
            <a:xfrm>
              <a:off x="4654" y="1943"/>
              <a:ext cx="336" cy="48"/>
            </a:xfrm>
            <a:custGeom>
              <a:avLst/>
              <a:gdLst>
                <a:gd name="T0" fmla="*/ 0 w 42858"/>
                <a:gd name="T1" fmla="*/ 0 h 21600"/>
                <a:gd name="T2" fmla="*/ 0 w 42858"/>
                <a:gd name="T3" fmla="*/ 0 h 21600"/>
                <a:gd name="T4" fmla="*/ 0 w 42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42858"/>
                <a:gd name="T10" fmla="*/ 0 h 21600"/>
                <a:gd name="T11" fmla="*/ 42858 w 42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58" h="21600" fill="none" extrusionOk="0">
                  <a:moveTo>
                    <a:pt x="-1" y="18336"/>
                  </a:moveTo>
                  <a:cubicBezTo>
                    <a:pt x="1611" y="7790"/>
                    <a:pt x="10682" y="-1"/>
                    <a:pt x="21352" y="0"/>
                  </a:cubicBezTo>
                  <a:cubicBezTo>
                    <a:pt x="32501" y="0"/>
                    <a:pt x="41818" y="8486"/>
                    <a:pt x="42857" y="19587"/>
                  </a:cubicBezTo>
                </a:path>
                <a:path w="42858" h="21600" stroke="0" extrusionOk="0">
                  <a:moveTo>
                    <a:pt x="-1" y="18336"/>
                  </a:moveTo>
                  <a:cubicBezTo>
                    <a:pt x="1611" y="7790"/>
                    <a:pt x="10682" y="-1"/>
                    <a:pt x="21352" y="0"/>
                  </a:cubicBezTo>
                  <a:cubicBezTo>
                    <a:pt x="32501" y="0"/>
                    <a:pt x="41818" y="8486"/>
                    <a:pt x="42857" y="19587"/>
                  </a:cubicBezTo>
                  <a:lnTo>
                    <a:pt x="21352" y="21600"/>
                  </a:lnTo>
                  <a:lnTo>
                    <a:pt x="-1" y="1833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87" name="Arc 19"/>
            <p:cNvSpPr/>
            <p:nvPr/>
          </p:nvSpPr>
          <p:spPr bwMode="auto">
            <a:xfrm flipV="1">
              <a:off x="4318" y="695"/>
              <a:ext cx="1008" cy="198"/>
            </a:xfrm>
            <a:custGeom>
              <a:avLst/>
              <a:gdLst>
                <a:gd name="T0" fmla="*/ 0 w 43200"/>
                <a:gd name="T1" fmla="*/ 0 h 27701"/>
                <a:gd name="T2" fmla="*/ 1 w 43200"/>
                <a:gd name="T3" fmla="*/ 0 h 27701"/>
                <a:gd name="T4" fmla="*/ 0 w 43200"/>
                <a:gd name="T5" fmla="*/ 0 h 277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7701"/>
                <a:gd name="T11" fmla="*/ 43200 w 43200"/>
                <a:gd name="T12" fmla="*/ 27701 h 277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7701" fill="none" extrusionOk="0">
                  <a:moveTo>
                    <a:pt x="879" y="27700"/>
                  </a:moveTo>
                  <a:cubicBezTo>
                    <a:pt x="296" y="25719"/>
                    <a:pt x="0" y="236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701"/>
                    <a:pt x="43115" y="23802"/>
                    <a:pt x="42947" y="24890"/>
                  </a:cubicBezTo>
                </a:path>
                <a:path w="43200" h="27701" stroke="0" extrusionOk="0">
                  <a:moveTo>
                    <a:pt x="879" y="27700"/>
                  </a:moveTo>
                  <a:cubicBezTo>
                    <a:pt x="296" y="25719"/>
                    <a:pt x="0" y="236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701"/>
                    <a:pt x="43115" y="23802"/>
                    <a:pt x="42947" y="24890"/>
                  </a:cubicBezTo>
                  <a:lnTo>
                    <a:pt x="21600" y="21600"/>
                  </a:lnTo>
                  <a:lnTo>
                    <a:pt x="879" y="277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88" name="Arc 20"/>
            <p:cNvSpPr/>
            <p:nvPr/>
          </p:nvSpPr>
          <p:spPr bwMode="auto">
            <a:xfrm>
              <a:off x="4318" y="1847"/>
              <a:ext cx="960" cy="141"/>
            </a:xfrm>
            <a:custGeom>
              <a:avLst/>
              <a:gdLst>
                <a:gd name="T0" fmla="*/ 0 w 42858"/>
                <a:gd name="T1" fmla="*/ 0 h 21600"/>
                <a:gd name="T2" fmla="*/ 0 w 42858"/>
                <a:gd name="T3" fmla="*/ 0 h 21600"/>
                <a:gd name="T4" fmla="*/ 0 w 42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42858"/>
                <a:gd name="T10" fmla="*/ 0 h 21600"/>
                <a:gd name="T11" fmla="*/ 42858 w 42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58" h="21600" fill="none" extrusionOk="0">
                  <a:moveTo>
                    <a:pt x="-1" y="18336"/>
                  </a:moveTo>
                  <a:cubicBezTo>
                    <a:pt x="1611" y="7790"/>
                    <a:pt x="10682" y="-1"/>
                    <a:pt x="21352" y="0"/>
                  </a:cubicBezTo>
                  <a:cubicBezTo>
                    <a:pt x="32501" y="0"/>
                    <a:pt x="41818" y="8486"/>
                    <a:pt x="42857" y="19587"/>
                  </a:cubicBezTo>
                </a:path>
                <a:path w="42858" h="21600" stroke="0" extrusionOk="0">
                  <a:moveTo>
                    <a:pt x="-1" y="18336"/>
                  </a:moveTo>
                  <a:cubicBezTo>
                    <a:pt x="1611" y="7790"/>
                    <a:pt x="10682" y="-1"/>
                    <a:pt x="21352" y="0"/>
                  </a:cubicBezTo>
                  <a:cubicBezTo>
                    <a:pt x="32501" y="0"/>
                    <a:pt x="41818" y="8486"/>
                    <a:pt x="42857" y="19587"/>
                  </a:cubicBezTo>
                  <a:lnTo>
                    <a:pt x="21352" y="21600"/>
                  </a:lnTo>
                  <a:lnTo>
                    <a:pt x="-1" y="1833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89" name="Line 21"/>
            <p:cNvSpPr>
              <a:spLocks noChangeShapeType="1"/>
            </p:cNvSpPr>
            <p:nvPr/>
          </p:nvSpPr>
          <p:spPr bwMode="auto">
            <a:xfrm>
              <a:off x="5326" y="716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90" name="Line 22"/>
            <p:cNvSpPr>
              <a:spLocks noChangeShapeType="1"/>
            </p:cNvSpPr>
            <p:nvPr/>
          </p:nvSpPr>
          <p:spPr bwMode="auto">
            <a:xfrm>
              <a:off x="5332" y="1997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91" name="Line 23"/>
            <p:cNvSpPr>
              <a:spLocks noChangeShapeType="1"/>
            </p:cNvSpPr>
            <p:nvPr/>
          </p:nvSpPr>
          <p:spPr bwMode="auto">
            <a:xfrm>
              <a:off x="5447" y="150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92" name="Line 24"/>
            <p:cNvSpPr>
              <a:spLocks noChangeShapeType="1"/>
            </p:cNvSpPr>
            <p:nvPr/>
          </p:nvSpPr>
          <p:spPr bwMode="auto">
            <a:xfrm flipV="1">
              <a:off x="5447" y="710"/>
              <a:ext cx="0" cy="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93" name="Text Box 25"/>
            <p:cNvSpPr txBox="1">
              <a:spLocks noChangeArrowheads="1"/>
            </p:cNvSpPr>
            <p:nvPr/>
          </p:nvSpPr>
          <p:spPr bwMode="auto">
            <a:xfrm>
              <a:off x="5351" y="119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h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68994" name="Text Box 26"/>
            <p:cNvSpPr txBox="1">
              <a:spLocks noChangeArrowheads="1"/>
            </p:cNvSpPr>
            <p:nvPr/>
          </p:nvSpPr>
          <p:spPr bwMode="auto">
            <a:xfrm>
              <a:off x="4611" y="40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1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8995" name="Text Box 27"/>
            <p:cNvSpPr txBox="1">
              <a:spLocks noChangeArrowheads="1"/>
            </p:cNvSpPr>
            <p:nvPr/>
          </p:nvSpPr>
          <p:spPr bwMode="auto">
            <a:xfrm>
              <a:off x="5040" y="371"/>
              <a:ext cx="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68996" name="Line 28"/>
            <p:cNvSpPr>
              <a:spLocks noChangeShapeType="1"/>
            </p:cNvSpPr>
            <p:nvPr/>
          </p:nvSpPr>
          <p:spPr bwMode="auto">
            <a:xfrm flipH="1" flipV="1">
              <a:off x="4727" y="708"/>
              <a:ext cx="99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97" name="Line 29"/>
            <p:cNvSpPr>
              <a:spLocks noChangeShapeType="1"/>
            </p:cNvSpPr>
            <p:nvPr/>
          </p:nvSpPr>
          <p:spPr bwMode="auto">
            <a:xfrm flipV="1">
              <a:off x="4819" y="649"/>
              <a:ext cx="397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30"/>
          <p:cNvGrpSpPr/>
          <p:nvPr/>
        </p:nvGrpSpPr>
        <p:grpSpPr bwMode="auto">
          <a:xfrm>
            <a:off x="6415088" y="2346325"/>
            <a:ext cx="538162" cy="619125"/>
            <a:chOff x="4311" y="1212"/>
            <a:chExt cx="339" cy="390"/>
          </a:xfrm>
        </p:grpSpPr>
        <p:sp>
          <p:nvSpPr>
            <p:cNvPr id="168980" name="Line 31"/>
            <p:cNvSpPr>
              <a:spLocks noChangeShapeType="1"/>
            </p:cNvSpPr>
            <p:nvPr/>
          </p:nvSpPr>
          <p:spPr bwMode="auto">
            <a:xfrm flipV="1">
              <a:off x="4650" y="1212"/>
              <a:ext cx="0" cy="3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81" name="Line 32"/>
            <p:cNvSpPr>
              <a:spLocks noChangeShapeType="1"/>
            </p:cNvSpPr>
            <p:nvPr/>
          </p:nvSpPr>
          <p:spPr bwMode="auto">
            <a:xfrm flipV="1">
              <a:off x="4311" y="1225"/>
              <a:ext cx="0" cy="3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7496175" y="1570038"/>
            <a:ext cx="542925" cy="2008187"/>
            <a:chOff x="4673" y="884"/>
            <a:chExt cx="342" cy="1265"/>
          </a:xfrm>
        </p:grpSpPr>
        <p:sp>
          <p:nvSpPr>
            <p:cNvPr id="168977" name="Rectangle 34" descr="浅色上对角线"/>
            <p:cNvSpPr>
              <a:spLocks noChangeArrowheads="1"/>
            </p:cNvSpPr>
            <p:nvPr/>
          </p:nvSpPr>
          <p:spPr bwMode="auto">
            <a:xfrm>
              <a:off x="4755" y="888"/>
              <a:ext cx="49" cy="1254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68978" name="Line 35"/>
            <p:cNvSpPr>
              <a:spLocks noChangeShapeType="1"/>
            </p:cNvSpPr>
            <p:nvPr/>
          </p:nvSpPr>
          <p:spPr bwMode="auto">
            <a:xfrm>
              <a:off x="4676" y="2142"/>
              <a:ext cx="339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979" name="Line 36"/>
            <p:cNvSpPr>
              <a:spLocks noChangeShapeType="1"/>
            </p:cNvSpPr>
            <p:nvPr/>
          </p:nvSpPr>
          <p:spPr bwMode="auto">
            <a:xfrm>
              <a:off x="4673" y="884"/>
              <a:ext cx="339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05957" name="Oval 37"/>
          <p:cNvSpPr>
            <a:spLocks noChangeArrowheads="1"/>
          </p:cNvSpPr>
          <p:nvPr/>
        </p:nvSpPr>
        <p:spPr bwMode="auto">
          <a:xfrm>
            <a:off x="6424613" y="1349375"/>
            <a:ext cx="1624012" cy="4524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0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0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10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110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2" grpId="0" autoUpdateAnimBg="0"/>
      <p:bldP spid="1105928" grpId="0" autoUpdateAnimBg="0"/>
      <p:bldP spid="1105929" grpId="0" autoUpdateAnimBg="0"/>
      <p:bldP spid="1105930" grpId="0" autoUpdateAnimBg="0"/>
      <p:bldP spid="1105931" grpId="0" autoUpdateAnimBg="0"/>
      <p:bldP spid="1105932" grpId="0" autoUpdateAnimBg="0"/>
      <p:bldP spid="11059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Text Box 2"/>
          <p:cNvSpPr txBox="1">
            <a:spLocks noChangeArrowheads="1"/>
          </p:cNvSpPr>
          <p:nvPr/>
        </p:nvSpPr>
        <p:spPr bwMode="auto">
          <a:xfrm>
            <a:off x="539750" y="244475"/>
            <a:ext cx="346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二、线圈串联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83427" name="Text Box 3"/>
          <p:cNvSpPr txBox="1">
            <a:spLocks noChangeArrowheads="1"/>
          </p:cNvSpPr>
          <p:nvPr/>
        </p:nvSpPr>
        <p:spPr bwMode="auto">
          <a:xfrm>
            <a:off x="1979712" y="800100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顺串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83428" name="Text Box 4"/>
          <p:cNvSpPr txBox="1">
            <a:spLocks noChangeArrowheads="1"/>
          </p:cNvSpPr>
          <p:nvPr/>
        </p:nvSpPr>
        <p:spPr bwMode="auto">
          <a:xfrm>
            <a:off x="5848697" y="82165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反串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83429" name="Text Box 5"/>
          <p:cNvSpPr txBox="1">
            <a:spLocks noChangeArrowheads="1"/>
          </p:cNvSpPr>
          <p:nvPr/>
        </p:nvSpPr>
        <p:spPr bwMode="auto">
          <a:xfrm>
            <a:off x="394469" y="2852936"/>
            <a:ext cx="13319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自感</a:t>
            </a:r>
            <a:br>
              <a:rPr lang="zh-CN" altLang="en-US" sz="2800" b="1" dirty="0">
                <a:solidFill>
                  <a:srgbClr val="000000"/>
                </a:solidFill>
              </a:rPr>
            </a:br>
            <a:r>
              <a:rPr lang="zh-CN" altLang="en-US" sz="2800" b="1" dirty="0">
                <a:solidFill>
                  <a:srgbClr val="000000"/>
                </a:solidFill>
              </a:rPr>
              <a:t>电动势：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83430" name="Object 6"/>
          <p:cNvGraphicFramePr>
            <a:graphicFrameLocks noChangeAspect="1"/>
          </p:cNvGraphicFramePr>
          <p:nvPr/>
        </p:nvGraphicFramePr>
        <p:xfrm>
          <a:off x="1691456" y="2924175"/>
          <a:ext cx="1576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公式" r:id="rId1" imgW="723900" imgH="406400" progId="Equation.3">
                  <p:embed/>
                </p:oleObj>
              </mc:Choice>
              <mc:Fallback>
                <p:oleObj name="公式" r:id="rId1" imgW="723900" imgH="406400" progId="Equation.3">
                  <p:embed/>
                  <p:pic>
                    <p:nvPicPr>
                      <p:cNvPr id="0" name="图片 37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456" y="2924175"/>
                        <a:ext cx="1576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1" name="Object 7"/>
          <p:cNvGraphicFramePr>
            <a:graphicFrameLocks noChangeAspect="1"/>
          </p:cNvGraphicFramePr>
          <p:nvPr/>
        </p:nvGraphicFramePr>
        <p:xfrm>
          <a:off x="646881" y="3824288"/>
          <a:ext cx="3290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公式" r:id="rId3" imgW="1511300" imgH="215900" progId="Equation.3">
                  <p:embed/>
                </p:oleObj>
              </mc:Choice>
              <mc:Fallback>
                <p:oleObj name="公式" r:id="rId3" imgW="1511300" imgH="215900" progId="Equation.3">
                  <p:embed/>
                  <p:pic>
                    <p:nvPicPr>
                      <p:cNvPr id="0" name="图片 37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81" y="3824288"/>
                        <a:ext cx="3290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2" name="Object 8"/>
          <p:cNvGraphicFramePr>
            <a:graphicFrameLocks noChangeAspect="1"/>
          </p:cNvGraphicFramePr>
          <p:nvPr/>
        </p:nvGraphicFramePr>
        <p:xfrm>
          <a:off x="1043608" y="4257675"/>
          <a:ext cx="22669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公式" r:id="rId5" imgW="1040765" imgH="812165" progId="Equation.3">
                  <p:embed/>
                </p:oleObj>
              </mc:Choice>
              <mc:Fallback>
                <p:oleObj name="公式" r:id="rId5" imgW="1040765" imgH="812165" progId="Equation.3">
                  <p:embed/>
                  <p:pic>
                    <p:nvPicPr>
                      <p:cNvPr id="0" name="图片 37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57675"/>
                        <a:ext cx="22669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3" name="Object 9"/>
          <p:cNvGraphicFramePr>
            <a:graphicFrameLocks noChangeAspect="1"/>
          </p:cNvGraphicFramePr>
          <p:nvPr/>
        </p:nvGraphicFramePr>
        <p:xfrm>
          <a:off x="1078681" y="6092825"/>
          <a:ext cx="2433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公式" r:id="rId7" imgW="1116965" imgH="215900" progId="Equation.3">
                  <p:embed/>
                </p:oleObj>
              </mc:Choice>
              <mc:Fallback>
                <p:oleObj name="公式" r:id="rId7" imgW="1116965" imgH="215900" progId="Equation.3">
                  <p:embed/>
                  <p:pic>
                    <p:nvPicPr>
                      <p:cNvPr id="0" name="图片 37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681" y="6092825"/>
                        <a:ext cx="2433638" cy="4699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4" name="Object 10"/>
          <p:cNvGraphicFramePr>
            <a:graphicFrameLocks noChangeAspect="1"/>
          </p:cNvGraphicFramePr>
          <p:nvPr/>
        </p:nvGraphicFramePr>
        <p:xfrm>
          <a:off x="5601220" y="2997200"/>
          <a:ext cx="1576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公式" r:id="rId9" imgW="723900" imgH="406400" progId="Equation.3">
                  <p:embed/>
                </p:oleObj>
              </mc:Choice>
              <mc:Fallback>
                <p:oleObj name="公式" r:id="rId9" imgW="723900" imgH="406400" progId="Equation.3">
                  <p:embed/>
                  <p:pic>
                    <p:nvPicPr>
                      <p:cNvPr id="0" name="图片 37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220" y="2997200"/>
                        <a:ext cx="1576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5" name="Object 11"/>
          <p:cNvGraphicFramePr>
            <a:graphicFrameLocks noChangeAspect="1"/>
          </p:cNvGraphicFramePr>
          <p:nvPr/>
        </p:nvGraphicFramePr>
        <p:xfrm>
          <a:off x="4953520" y="3752850"/>
          <a:ext cx="3290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公式" r:id="rId11" imgW="1511300" imgH="215900" progId="Equation.3">
                  <p:embed/>
                </p:oleObj>
              </mc:Choice>
              <mc:Fallback>
                <p:oleObj name="公式" r:id="rId11" imgW="1511300" imgH="215900" progId="Equation.3">
                  <p:embed/>
                  <p:pic>
                    <p:nvPicPr>
                      <p:cNvPr id="0" name="图片 37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520" y="3752850"/>
                        <a:ext cx="3290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6" name="Object 12"/>
          <p:cNvGraphicFramePr>
            <a:graphicFrameLocks noChangeAspect="1"/>
          </p:cNvGraphicFramePr>
          <p:nvPr/>
        </p:nvGraphicFramePr>
        <p:xfrm>
          <a:off x="5364088" y="4221163"/>
          <a:ext cx="22669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公式" r:id="rId13" imgW="1040765" imgH="812165" progId="Equation.3">
                  <p:embed/>
                </p:oleObj>
              </mc:Choice>
              <mc:Fallback>
                <p:oleObj name="公式" r:id="rId13" imgW="1040765" imgH="812165" progId="Equation.3">
                  <p:embed/>
                  <p:pic>
                    <p:nvPicPr>
                      <p:cNvPr id="0" name="图片 37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221163"/>
                        <a:ext cx="22669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437" name="Group 13"/>
          <p:cNvGrpSpPr/>
          <p:nvPr/>
        </p:nvGrpSpPr>
        <p:grpSpPr bwMode="auto">
          <a:xfrm>
            <a:off x="1331094" y="1016000"/>
            <a:ext cx="2736850" cy="2125663"/>
            <a:chOff x="635" y="640"/>
            <a:chExt cx="1724" cy="1339"/>
          </a:xfrm>
        </p:grpSpPr>
        <p:sp>
          <p:nvSpPr>
            <p:cNvPr id="170021" name="AutoShape 14"/>
            <p:cNvSpPr>
              <a:spLocks noChangeArrowheads="1"/>
            </p:cNvSpPr>
            <p:nvPr/>
          </p:nvSpPr>
          <p:spPr bwMode="auto">
            <a:xfrm rot="5400000">
              <a:off x="1247" y="414"/>
              <a:ext cx="499" cy="1724"/>
            </a:xfrm>
            <a:prstGeom prst="can">
              <a:avLst>
                <a:gd name="adj" fmla="val 49296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0022" name="Freeform 15"/>
            <p:cNvSpPr/>
            <p:nvPr/>
          </p:nvSpPr>
          <p:spPr bwMode="auto">
            <a:xfrm>
              <a:off x="816" y="890"/>
              <a:ext cx="79" cy="1089"/>
            </a:xfrm>
            <a:custGeom>
              <a:avLst/>
              <a:gdLst>
                <a:gd name="T0" fmla="*/ 11 w 79"/>
                <a:gd name="T1" fmla="*/ 1089 h 1089"/>
                <a:gd name="T2" fmla="*/ 11 w 79"/>
                <a:gd name="T3" fmla="*/ 159 h 1089"/>
                <a:gd name="T4" fmla="*/ 79 w 79"/>
                <a:gd name="T5" fmla="*/ 136 h 10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089">
                  <a:moveTo>
                    <a:pt x="11" y="1089"/>
                  </a:moveTo>
                  <a:cubicBezTo>
                    <a:pt x="5" y="703"/>
                    <a:pt x="0" y="318"/>
                    <a:pt x="11" y="159"/>
                  </a:cubicBezTo>
                  <a:cubicBezTo>
                    <a:pt x="22" y="0"/>
                    <a:pt x="50" y="68"/>
                    <a:pt x="79" y="1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23" name="Freeform 16"/>
            <p:cNvSpPr/>
            <p:nvPr/>
          </p:nvSpPr>
          <p:spPr bwMode="auto">
            <a:xfrm>
              <a:off x="930" y="913"/>
              <a:ext cx="136" cy="730"/>
            </a:xfrm>
            <a:custGeom>
              <a:avLst/>
              <a:gdLst>
                <a:gd name="T0" fmla="*/ 0 w 136"/>
                <a:gd name="T1" fmla="*/ 601 h 730"/>
                <a:gd name="T2" fmla="*/ 45 w 136"/>
                <a:gd name="T3" fmla="*/ 647 h 730"/>
                <a:gd name="T4" fmla="*/ 68 w 136"/>
                <a:gd name="T5" fmla="*/ 102 h 730"/>
                <a:gd name="T6" fmla="*/ 90 w 136"/>
                <a:gd name="T7" fmla="*/ 34 h 730"/>
                <a:gd name="T8" fmla="*/ 136 w 136"/>
                <a:gd name="T9" fmla="*/ 102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730">
                  <a:moveTo>
                    <a:pt x="0" y="601"/>
                  </a:moveTo>
                  <a:cubicBezTo>
                    <a:pt x="17" y="665"/>
                    <a:pt x="34" y="730"/>
                    <a:pt x="45" y="647"/>
                  </a:cubicBezTo>
                  <a:cubicBezTo>
                    <a:pt x="56" y="564"/>
                    <a:pt x="61" y="204"/>
                    <a:pt x="68" y="102"/>
                  </a:cubicBezTo>
                  <a:cubicBezTo>
                    <a:pt x="75" y="0"/>
                    <a:pt x="79" y="34"/>
                    <a:pt x="90" y="34"/>
                  </a:cubicBezTo>
                  <a:cubicBezTo>
                    <a:pt x="101" y="34"/>
                    <a:pt x="118" y="68"/>
                    <a:pt x="136" y="10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24" name="Freeform 17"/>
            <p:cNvSpPr/>
            <p:nvPr/>
          </p:nvSpPr>
          <p:spPr bwMode="auto">
            <a:xfrm>
              <a:off x="1066" y="913"/>
              <a:ext cx="136" cy="730"/>
            </a:xfrm>
            <a:custGeom>
              <a:avLst/>
              <a:gdLst>
                <a:gd name="T0" fmla="*/ 0 w 136"/>
                <a:gd name="T1" fmla="*/ 601 h 730"/>
                <a:gd name="T2" fmla="*/ 45 w 136"/>
                <a:gd name="T3" fmla="*/ 647 h 730"/>
                <a:gd name="T4" fmla="*/ 68 w 136"/>
                <a:gd name="T5" fmla="*/ 102 h 730"/>
                <a:gd name="T6" fmla="*/ 90 w 136"/>
                <a:gd name="T7" fmla="*/ 34 h 730"/>
                <a:gd name="T8" fmla="*/ 136 w 136"/>
                <a:gd name="T9" fmla="*/ 102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730">
                  <a:moveTo>
                    <a:pt x="0" y="601"/>
                  </a:moveTo>
                  <a:cubicBezTo>
                    <a:pt x="17" y="665"/>
                    <a:pt x="34" y="730"/>
                    <a:pt x="45" y="647"/>
                  </a:cubicBezTo>
                  <a:cubicBezTo>
                    <a:pt x="56" y="564"/>
                    <a:pt x="61" y="204"/>
                    <a:pt x="68" y="102"/>
                  </a:cubicBezTo>
                  <a:cubicBezTo>
                    <a:pt x="75" y="0"/>
                    <a:pt x="79" y="34"/>
                    <a:pt x="90" y="34"/>
                  </a:cubicBezTo>
                  <a:cubicBezTo>
                    <a:pt x="101" y="34"/>
                    <a:pt x="118" y="68"/>
                    <a:pt x="136" y="10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25" name="Freeform 18"/>
            <p:cNvSpPr/>
            <p:nvPr/>
          </p:nvSpPr>
          <p:spPr bwMode="auto">
            <a:xfrm>
              <a:off x="1701" y="913"/>
              <a:ext cx="136" cy="730"/>
            </a:xfrm>
            <a:custGeom>
              <a:avLst/>
              <a:gdLst>
                <a:gd name="T0" fmla="*/ 0 w 136"/>
                <a:gd name="T1" fmla="*/ 601 h 730"/>
                <a:gd name="T2" fmla="*/ 45 w 136"/>
                <a:gd name="T3" fmla="*/ 647 h 730"/>
                <a:gd name="T4" fmla="*/ 68 w 136"/>
                <a:gd name="T5" fmla="*/ 102 h 730"/>
                <a:gd name="T6" fmla="*/ 90 w 136"/>
                <a:gd name="T7" fmla="*/ 34 h 730"/>
                <a:gd name="T8" fmla="*/ 136 w 136"/>
                <a:gd name="T9" fmla="*/ 102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730">
                  <a:moveTo>
                    <a:pt x="0" y="601"/>
                  </a:moveTo>
                  <a:cubicBezTo>
                    <a:pt x="17" y="665"/>
                    <a:pt x="34" y="730"/>
                    <a:pt x="45" y="647"/>
                  </a:cubicBezTo>
                  <a:cubicBezTo>
                    <a:pt x="56" y="564"/>
                    <a:pt x="61" y="204"/>
                    <a:pt x="68" y="102"/>
                  </a:cubicBezTo>
                  <a:cubicBezTo>
                    <a:pt x="75" y="0"/>
                    <a:pt x="79" y="34"/>
                    <a:pt x="90" y="34"/>
                  </a:cubicBezTo>
                  <a:cubicBezTo>
                    <a:pt x="101" y="34"/>
                    <a:pt x="118" y="68"/>
                    <a:pt x="136" y="10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26" name="Freeform 19"/>
            <p:cNvSpPr/>
            <p:nvPr/>
          </p:nvSpPr>
          <p:spPr bwMode="auto">
            <a:xfrm>
              <a:off x="1837" y="913"/>
              <a:ext cx="136" cy="730"/>
            </a:xfrm>
            <a:custGeom>
              <a:avLst/>
              <a:gdLst>
                <a:gd name="T0" fmla="*/ 0 w 136"/>
                <a:gd name="T1" fmla="*/ 601 h 730"/>
                <a:gd name="T2" fmla="*/ 45 w 136"/>
                <a:gd name="T3" fmla="*/ 647 h 730"/>
                <a:gd name="T4" fmla="*/ 68 w 136"/>
                <a:gd name="T5" fmla="*/ 102 h 730"/>
                <a:gd name="T6" fmla="*/ 90 w 136"/>
                <a:gd name="T7" fmla="*/ 34 h 730"/>
                <a:gd name="T8" fmla="*/ 136 w 136"/>
                <a:gd name="T9" fmla="*/ 102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730">
                  <a:moveTo>
                    <a:pt x="0" y="601"/>
                  </a:moveTo>
                  <a:cubicBezTo>
                    <a:pt x="17" y="665"/>
                    <a:pt x="34" y="730"/>
                    <a:pt x="45" y="647"/>
                  </a:cubicBezTo>
                  <a:cubicBezTo>
                    <a:pt x="56" y="564"/>
                    <a:pt x="61" y="204"/>
                    <a:pt x="68" y="102"/>
                  </a:cubicBezTo>
                  <a:cubicBezTo>
                    <a:pt x="75" y="0"/>
                    <a:pt x="79" y="34"/>
                    <a:pt x="90" y="34"/>
                  </a:cubicBezTo>
                  <a:cubicBezTo>
                    <a:pt x="101" y="34"/>
                    <a:pt x="118" y="68"/>
                    <a:pt x="136" y="10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27" name="Line 20"/>
            <p:cNvSpPr>
              <a:spLocks noChangeShapeType="1"/>
            </p:cNvSpPr>
            <p:nvPr/>
          </p:nvSpPr>
          <p:spPr bwMode="auto">
            <a:xfrm>
              <a:off x="1224" y="1525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28" name="Freeform 21"/>
            <p:cNvSpPr/>
            <p:nvPr/>
          </p:nvSpPr>
          <p:spPr bwMode="auto">
            <a:xfrm>
              <a:off x="1610" y="890"/>
              <a:ext cx="79" cy="885"/>
            </a:xfrm>
            <a:custGeom>
              <a:avLst/>
              <a:gdLst>
                <a:gd name="T0" fmla="*/ 11 w 79"/>
                <a:gd name="T1" fmla="*/ 719 h 1089"/>
                <a:gd name="T2" fmla="*/ 11 w 79"/>
                <a:gd name="T3" fmla="*/ 105 h 1089"/>
                <a:gd name="T4" fmla="*/ 79 w 79"/>
                <a:gd name="T5" fmla="*/ 90 h 10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089">
                  <a:moveTo>
                    <a:pt x="11" y="1089"/>
                  </a:moveTo>
                  <a:cubicBezTo>
                    <a:pt x="5" y="703"/>
                    <a:pt x="0" y="318"/>
                    <a:pt x="11" y="159"/>
                  </a:cubicBezTo>
                  <a:cubicBezTo>
                    <a:pt x="22" y="0"/>
                    <a:pt x="50" y="68"/>
                    <a:pt x="79" y="1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29" name="Line 22"/>
            <p:cNvSpPr>
              <a:spLocks noChangeShapeType="1"/>
            </p:cNvSpPr>
            <p:nvPr/>
          </p:nvSpPr>
          <p:spPr bwMode="auto">
            <a:xfrm>
              <a:off x="1224" y="1752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0" name="Line 23"/>
            <p:cNvSpPr>
              <a:spLocks noChangeShapeType="1"/>
            </p:cNvSpPr>
            <p:nvPr/>
          </p:nvSpPr>
          <p:spPr bwMode="auto">
            <a:xfrm>
              <a:off x="1995" y="1503"/>
              <a:ext cx="0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1" name="Line 24"/>
            <p:cNvSpPr>
              <a:spLocks noChangeShapeType="1"/>
            </p:cNvSpPr>
            <p:nvPr/>
          </p:nvSpPr>
          <p:spPr bwMode="auto">
            <a:xfrm flipV="1">
              <a:off x="816" y="1208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2" name="Line 25"/>
            <p:cNvSpPr>
              <a:spLocks noChangeShapeType="1"/>
            </p:cNvSpPr>
            <p:nvPr/>
          </p:nvSpPr>
          <p:spPr bwMode="auto">
            <a:xfrm flipV="1">
              <a:off x="990" y="1214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3" name="Line 26"/>
            <p:cNvSpPr>
              <a:spLocks noChangeShapeType="1"/>
            </p:cNvSpPr>
            <p:nvPr/>
          </p:nvSpPr>
          <p:spPr bwMode="auto">
            <a:xfrm flipV="1">
              <a:off x="1126" y="1208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4" name="Line 27"/>
            <p:cNvSpPr>
              <a:spLocks noChangeShapeType="1"/>
            </p:cNvSpPr>
            <p:nvPr/>
          </p:nvSpPr>
          <p:spPr bwMode="auto">
            <a:xfrm flipV="1">
              <a:off x="1618" y="1208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5" name="Line 28"/>
            <p:cNvSpPr>
              <a:spLocks noChangeShapeType="1"/>
            </p:cNvSpPr>
            <p:nvPr/>
          </p:nvSpPr>
          <p:spPr bwMode="auto">
            <a:xfrm flipV="1">
              <a:off x="1761" y="1200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6" name="Line 29"/>
            <p:cNvSpPr>
              <a:spLocks noChangeShapeType="1"/>
            </p:cNvSpPr>
            <p:nvPr/>
          </p:nvSpPr>
          <p:spPr bwMode="auto">
            <a:xfrm flipV="1">
              <a:off x="1897" y="1200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7" name="Line 30"/>
            <p:cNvSpPr>
              <a:spLocks noChangeShapeType="1"/>
            </p:cNvSpPr>
            <p:nvPr/>
          </p:nvSpPr>
          <p:spPr bwMode="auto">
            <a:xfrm rot="5400000" flipV="1">
              <a:off x="1414" y="1682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8" name="Line 31"/>
            <p:cNvSpPr>
              <a:spLocks noChangeShapeType="1"/>
            </p:cNvSpPr>
            <p:nvPr/>
          </p:nvSpPr>
          <p:spPr bwMode="auto">
            <a:xfrm flipV="1">
              <a:off x="823" y="1752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39" name="Line 32"/>
            <p:cNvSpPr>
              <a:spLocks noChangeShapeType="1"/>
            </p:cNvSpPr>
            <p:nvPr/>
          </p:nvSpPr>
          <p:spPr bwMode="auto">
            <a:xfrm rot="10800000" flipV="1">
              <a:off x="1995" y="1752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40" name="Text Box 33"/>
            <p:cNvSpPr txBox="1">
              <a:spLocks noChangeArrowheads="1"/>
            </p:cNvSpPr>
            <p:nvPr/>
          </p:nvSpPr>
          <p:spPr bwMode="auto">
            <a:xfrm>
              <a:off x="872" y="640"/>
              <a:ext cx="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1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170041" name="Text Box 34"/>
            <p:cNvSpPr txBox="1">
              <a:spLocks noChangeArrowheads="1"/>
            </p:cNvSpPr>
            <p:nvPr/>
          </p:nvSpPr>
          <p:spPr bwMode="auto">
            <a:xfrm>
              <a:off x="1655" y="640"/>
              <a:ext cx="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383459" name="Object 35"/>
          <p:cNvGraphicFramePr>
            <a:graphicFrameLocks noChangeAspect="1"/>
          </p:cNvGraphicFramePr>
          <p:nvPr/>
        </p:nvGraphicFramePr>
        <p:xfrm>
          <a:off x="5425008" y="6057900"/>
          <a:ext cx="2433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公式" r:id="rId15" imgW="1116965" imgH="215900" progId="Equation.3">
                  <p:embed/>
                </p:oleObj>
              </mc:Choice>
              <mc:Fallback>
                <p:oleObj name="公式" r:id="rId15" imgW="1116965" imgH="215900" progId="Equation.3">
                  <p:embed/>
                  <p:pic>
                    <p:nvPicPr>
                      <p:cNvPr id="0" name="图片 37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008" y="6057900"/>
                        <a:ext cx="2433637" cy="4699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460" name="Group 36"/>
          <p:cNvGrpSpPr/>
          <p:nvPr/>
        </p:nvGrpSpPr>
        <p:grpSpPr bwMode="auto">
          <a:xfrm>
            <a:off x="5205933" y="1089025"/>
            <a:ext cx="2736850" cy="2016125"/>
            <a:chOff x="3243" y="686"/>
            <a:chExt cx="1724" cy="1270"/>
          </a:xfrm>
        </p:grpSpPr>
        <p:sp>
          <p:nvSpPr>
            <p:cNvPr id="170000" name="AutoShape 37"/>
            <p:cNvSpPr>
              <a:spLocks noChangeArrowheads="1"/>
            </p:cNvSpPr>
            <p:nvPr/>
          </p:nvSpPr>
          <p:spPr bwMode="auto">
            <a:xfrm rot="5400000">
              <a:off x="3855" y="460"/>
              <a:ext cx="499" cy="1724"/>
            </a:xfrm>
            <a:prstGeom prst="can">
              <a:avLst>
                <a:gd name="adj" fmla="val 49296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0001" name="Freeform 38"/>
            <p:cNvSpPr/>
            <p:nvPr/>
          </p:nvSpPr>
          <p:spPr bwMode="auto">
            <a:xfrm>
              <a:off x="3447" y="935"/>
              <a:ext cx="56" cy="1021"/>
            </a:xfrm>
            <a:custGeom>
              <a:avLst/>
              <a:gdLst>
                <a:gd name="T0" fmla="*/ 6 w 79"/>
                <a:gd name="T1" fmla="*/ 957 h 1089"/>
                <a:gd name="T2" fmla="*/ 6 w 79"/>
                <a:gd name="T3" fmla="*/ 140 h 1089"/>
                <a:gd name="T4" fmla="*/ 40 w 79"/>
                <a:gd name="T5" fmla="*/ 120 h 10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089">
                  <a:moveTo>
                    <a:pt x="11" y="1089"/>
                  </a:moveTo>
                  <a:cubicBezTo>
                    <a:pt x="5" y="703"/>
                    <a:pt x="0" y="318"/>
                    <a:pt x="11" y="159"/>
                  </a:cubicBezTo>
                  <a:cubicBezTo>
                    <a:pt x="22" y="0"/>
                    <a:pt x="50" y="68"/>
                    <a:pt x="79" y="1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02" name="Freeform 39"/>
            <p:cNvSpPr/>
            <p:nvPr/>
          </p:nvSpPr>
          <p:spPr bwMode="auto">
            <a:xfrm>
              <a:off x="3538" y="959"/>
              <a:ext cx="136" cy="730"/>
            </a:xfrm>
            <a:custGeom>
              <a:avLst/>
              <a:gdLst>
                <a:gd name="T0" fmla="*/ 0 w 136"/>
                <a:gd name="T1" fmla="*/ 601 h 730"/>
                <a:gd name="T2" fmla="*/ 45 w 136"/>
                <a:gd name="T3" fmla="*/ 647 h 730"/>
                <a:gd name="T4" fmla="*/ 68 w 136"/>
                <a:gd name="T5" fmla="*/ 102 h 730"/>
                <a:gd name="T6" fmla="*/ 90 w 136"/>
                <a:gd name="T7" fmla="*/ 34 h 730"/>
                <a:gd name="T8" fmla="*/ 136 w 136"/>
                <a:gd name="T9" fmla="*/ 102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730">
                  <a:moveTo>
                    <a:pt x="0" y="601"/>
                  </a:moveTo>
                  <a:cubicBezTo>
                    <a:pt x="17" y="665"/>
                    <a:pt x="34" y="730"/>
                    <a:pt x="45" y="647"/>
                  </a:cubicBezTo>
                  <a:cubicBezTo>
                    <a:pt x="56" y="564"/>
                    <a:pt x="61" y="204"/>
                    <a:pt x="68" y="102"/>
                  </a:cubicBezTo>
                  <a:cubicBezTo>
                    <a:pt x="75" y="0"/>
                    <a:pt x="79" y="34"/>
                    <a:pt x="90" y="34"/>
                  </a:cubicBezTo>
                  <a:cubicBezTo>
                    <a:pt x="101" y="34"/>
                    <a:pt x="118" y="68"/>
                    <a:pt x="136" y="10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03" name="Freeform 40"/>
            <p:cNvSpPr/>
            <p:nvPr/>
          </p:nvSpPr>
          <p:spPr bwMode="auto">
            <a:xfrm>
              <a:off x="3674" y="959"/>
              <a:ext cx="136" cy="730"/>
            </a:xfrm>
            <a:custGeom>
              <a:avLst/>
              <a:gdLst>
                <a:gd name="T0" fmla="*/ 0 w 136"/>
                <a:gd name="T1" fmla="*/ 601 h 730"/>
                <a:gd name="T2" fmla="*/ 45 w 136"/>
                <a:gd name="T3" fmla="*/ 647 h 730"/>
                <a:gd name="T4" fmla="*/ 68 w 136"/>
                <a:gd name="T5" fmla="*/ 102 h 730"/>
                <a:gd name="T6" fmla="*/ 90 w 136"/>
                <a:gd name="T7" fmla="*/ 34 h 730"/>
                <a:gd name="T8" fmla="*/ 136 w 136"/>
                <a:gd name="T9" fmla="*/ 102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730">
                  <a:moveTo>
                    <a:pt x="0" y="601"/>
                  </a:moveTo>
                  <a:cubicBezTo>
                    <a:pt x="17" y="665"/>
                    <a:pt x="34" y="730"/>
                    <a:pt x="45" y="647"/>
                  </a:cubicBezTo>
                  <a:cubicBezTo>
                    <a:pt x="56" y="564"/>
                    <a:pt x="61" y="204"/>
                    <a:pt x="68" y="102"/>
                  </a:cubicBezTo>
                  <a:cubicBezTo>
                    <a:pt x="75" y="0"/>
                    <a:pt x="79" y="34"/>
                    <a:pt x="90" y="34"/>
                  </a:cubicBezTo>
                  <a:cubicBezTo>
                    <a:pt x="101" y="34"/>
                    <a:pt x="118" y="68"/>
                    <a:pt x="136" y="10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04" name="Freeform 41"/>
            <p:cNvSpPr/>
            <p:nvPr/>
          </p:nvSpPr>
          <p:spPr bwMode="auto">
            <a:xfrm>
              <a:off x="4309" y="959"/>
              <a:ext cx="136" cy="730"/>
            </a:xfrm>
            <a:custGeom>
              <a:avLst/>
              <a:gdLst>
                <a:gd name="T0" fmla="*/ 0 w 136"/>
                <a:gd name="T1" fmla="*/ 601 h 730"/>
                <a:gd name="T2" fmla="*/ 45 w 136"/>
                <a:gd name="T3" fmla="*/ 647 h 730"/>
                <a:gd name="T4" fmla="*/ 68 w 136"/>
                <a:gd name="T5" fmla="*/ 102 h 730"/>
                <a:gd name="T6" fmla="*/ 90 w 136"/>
                <a:gd name="T7" fmla="*/ 34 h 730"/>
                <a:gd name="T8" fmla="*/ 136 w 136"/>
                <a:gd name="T9" fmla="*/ 102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730">
                  <a:moveTo>
                    <a:pt x="0" y="601"/>
                  </a:moveTo>
                  <a:cubicBezTo>
                    <a:pt x="17" y="665"/>
                    <a:pt x="34" y="730"/>
                    <a:pt x="45" y="647"/>
                  </a:cubicBezTo>
                  <a:cubicBezTo>
                    <a:pt x="56" y="564"/>
                    <a:pt x="61" y="204"/>
                    <a:pt x="68" y="102"/>
                  </a:cubicBezTo>
                  <a:cubicBezTo>
                    <a:pt x="75" y="0"/>
                    <a:pt x="79" y="34"/>
                    <a:pt x="90" y="34"/>
                  </a:cubicBezTo>
                  <a:cubicBezTo>
                    <a:pt x="101" y="34"/>
                    <a:pt x="118" y="68"/>
                    <a:pt x="136" y="10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05" name="Freeform 42"/>
            <p:cNvSpPr/>
            <p:nvPr/>
          </p:nvSpPr>
          <p:spPr bwMode="auto">
            <a:xfrm>
              <a:off x="4445" y="959"/>
              <a:ext cx="136" cy="730"/>
            </a:xfrm>
            <a:custGeom>
              <a:avLst/>
              <a:gdLst>
                <a:gd name="T0" fmla="*/ 0 w 136"/>
                <a:gd name="T1" fmla="*/ 601 h 730"/>
                <a:gd name="T2" fmla="*/ 45 w 136"/>
                <a:gd name="T3" fmla="*/ 647 h 730"/>
                <a:gd name="T4" fmla="*/ 68 w 136"/>
                <a:gd name="T5" fmla="*/ 102 h 730"/>
                <a:gd name="T6" fmla="*/ 90 w 136"/>
                <a:gd name="T7" fmla="*/ 34 h 730"/>
                <a:gd name="T8" fmla="*/ 136 w 136"/>
                <a:gd name="T9" fmla="*/ 102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730">
                  <a:moveTo>
                    <a:pt x="0" y="601"/>
                  </a:moveTo>
                  <a:cubicBezTo>
                    <a:pt x="17" y="665"/>
                    <a:pt x="34" y="730"/>
                    <a:pt x="45" y="647"/>
                  </a:cubicBezTo>
                  <a:cubicBezTo>
                    <a:pt x="56" y="564"/>
                    <a:pt x="61" y="204"/>
                    <a:pt x="68" y="102"/>
                  </a:cubicBezTo>
                  <a:cubicBezTo>
                    <a:pt x="75" y="0"/>
                    <a:pt x="79" y="34"/>
                    <a:pt x="90" y="34"/>
                  </a:cubicBezTo>
                  <a:cubicBezTo>
                    <a:pt x="101" y="34"/>
                    <a:pt x="118" y="68"/>
                    <a:pt x="136" y="10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06" name="Line 43"/>
            <p:cNvSpPr>
              <a:spLocks noChangeShapeType="1"/>
            </p:cNvSpPr>
            <p:nvPr/>
          </p:nvSpPr>
          <p:spPr bwMode="auto">
            <a:xfrm>
              <a:off x="3832" y="157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07" name="Freeform 44"/>
            <p:cNvSpPr/>
            <p:nvPr/>
          </p:nvSpPr>
          <p:spPr bwMode="auto">
            <a:xfrm>
              <a:off x="4218" y="935"/>
              <a:ext cx="79" cy="1021"/>
            </a:xfrm>
            <a:custGeom>
              <a:avLst/>
              <a:gdLst>
                <a:gd name="T0" fmla="*/ 11 w 79"/>
                <a:gd name="T1" fmla="*/ 957 h 1089"/>
                <a:gd name="T2" fmla="*/ 11 w 79"/>
                <a:gd name="T3" fmla="*/ 140 h 1089"/>
                <a:gd name="T4" fmla="*/ 79 w 79"/>
                <a:gd name="T5" fmla="*/ 120 h 10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089">
                  <a:moveTo>
                    <a:pt x="11" y="1089"/>
                  </a:moveTo>
                  <a:cubicBezTo>
                    <a:pt x="5" y="703"/>
                    <a:pt x="0" y="318"/>
                    <a:pt x="11" y="159"/>
                  </a:cubicBezTo>
                  <a:cubicBezTo>
                    <a:pt x="22" y="0"/>
                    <a:pt x="50" y="68"/>
                    <a:pt x="79" y="1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08" name="Line 45"/>
            <p:cNvSpPr>
              <a:spLocks noChangeShapeType="1"/>
            </p:cNvSpPr>
            <p:nvPr/>
          </p:nvSpPr>
          <p:spPr bwMode="auto">
            <a:xfrm>
              <a:off x="3833" y="1797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09" name="Line 46"/>
            <p:cNvSpPr>
              <a:spLocks noChangeShapeType="1"/>
            </p:cNvSpPr>
            <p:nvPr/>
          </p:nvSpPr>
          <p:spPr bwMode="auto">
            <a:xfrm flipH="1">
              <a:off x="4604" y="1548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0" name="Line 47"/>
            <p:cNvSpPr>
              <a:spLocks noChangeShapeType="1"/>
            </p:cNvSpPr>
            <p:nvPr/>
          </p:nvSpPr>
          <p:spPr bwMode="auto">
            <a:xfrm flipV="1">
              <a:off x="3448" y="1253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1" name="Line 48"/>
            <p:cNvSpPr>
              <a:spLocks noChangeShapeType="1"/>
            </p:cNvSpPr>
            <p:nvPr/>
          </p:nvSpPr>
          <p:spPr bwMode="auto">
            <a:xfrm flipV="1">
              <a:off x="3598" y="1260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2" name="Line 49"/>
            <p:cNvSpPr>
              <a:spLocks noChangeShapeType="1"/>
            </p:cNvSpPr>
            <p:nvPr/>
          </p:nvSpPr>
          <p:spPr bwMode="auto">
            <a:xfrm flipV="1">
              <a:off x="3734" y="1254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3" name="Line 50"/>
            <p:cNvSpPr>
              <a:spLocks noChangeShapeType="1"/>
            </p:cNvSpPr>
            <p:nvPr/>
          </p:nvSpPr>
          <p:spPr bwMode="auto">
            <a:xfrm rot="10800000" flipV="1">
              <a:off x="4226" y="1254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4" name="Line 51"/>
            <p:cNvSpPr>
              <a:spLocks noChangeShapeType="1"/>
            </p:cNvSpPr>
            <p:nvPr/>
          </p:nvSpPr>
          <p:spPr bwMode="auto">
            <a:xfrm rot="10800000" flipV="1">
              <a:off x="4369" y="1246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5" name="Line 52"/>
            <p:cNvSpPr>
              <a:spLocks noChangeShapeType="1"/>
            </p:cNvSpPr>
            <p:nvPr/>
          </p:nvSpPr>
          <p:spPr bwMode="auto">
            <a:xfrm rot="10800000" flipV="1">
              <a:off x="4505" y="1246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6" name="Line 53"/>
            <p:cNvSpPr>
              <a:spLocks noChangeShapeType="1"/>
            </p:cNvSpPr>
            <p:nvPr/>
          </p:nvSpPr>
          <p:spPr bwMode="auto">
            <a:xfrm rot="5400000" flipV="1">
              <a:off x="4038" y="1729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7" name="Line 54"/>
            <p:cNvSpPr>
              <a:spLocks noChangeShapeType="1"/>
            </p:cNvSpPr>
            <p:nvPr/>
          </p:nvSpPr>
          <p:spPr bwMode="auto">
            <a:xfrm flipV="1">
              <a:off x="3456" y="1729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8" name="Line 55"/>
            <p:cNvSpPr>
              <a:spLocks noChangeShapeType="1"/>
            </p:cNvSpPr>
            <p:nvPr/>
          </p:nvSpPr>
          <p:spPr bwMode="auto">
            <a:xfrm flipV="1">
              <a:off x="4605" y="1593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019" name="Text Box 56"/>
            <p:cNvSpPr txBox="1">
              <a:spLocks noChangeArrowheads="1"/>
            </p:cNvSpPr>
            <p:nvPr/>
          </p:nvSpPr>
          <p:spPr bwMode="auto">
            <a:xfrm>
              <a:off x="3480" y="686"/>
              <a:ext cx="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1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170020" name="Text Box 57"/>
            <p:cNvSpPr txBox="1">
              <a:spLocks noChangeArrowheads="1"/>
            </p:cNvSpPr>
            <p:nvPr/>
          </p:nvSpPr>
          <p:spPr bwMode="auto">
            <a:xfrm>
              <a:off x="4263" y="686"/>
              <a:ext cx="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75"/>
                                        <p:tgtEl>
                                          <p:spTgt spid="110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8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8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8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8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8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8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8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0" grpId="0" autoUpdateAnimBg="0"/>
      <p:bldP spid="1383427" grpId="0"/>
      <p:bldP spid="1383428" grpId="0"/>
      <p:bldP spid="13834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7" name="Text Box 3"/>
          <p:cNvSpPr txBox="1">
            <a:spLocks noChangeArrowheads="1"/>
          </p:cNvSpPr>
          <p:nvPr/>
        </p:nvSpPr>
        <p:spPr bwMode="auto">
          <a:xfrm>
            <a:off x="684213" y="692696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由一自感线圈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，电阻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，与电源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组成电路。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6948" name="Text Box 4"/>
          <p:cNvSpPr txBox="1">
            <a:spLocks noChangeArrowheads="1"/>
          </p:cNvSpPr>
          <p:nvPr/>
        </p:nvSpPr>
        <p:spPr bwMode="auto">
          <a:xfrm>
            <a:off x="690563" y="1268760"/>
            <a:ext cx="61928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求：电键</a:t>
            </a:r>
            <a:r>
              <a:rPr lang="en-US" altLang="zh-CN" sz="2800" b="1" i="1" dirty="0">
                <a:solidFill>
                  <a:srgbClr val="000000"/>
                </a:solidFill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</a:rPr>
              <a:t>接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上一段时间后，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又接到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上回路里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的变化。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6949" name="Text Box 5"/>
          <p:cNvSpPr txBox="1">
            <a:spLocks noChangeArrowheads="1"/>
          </p:cNvSpPr>
          <p:nvPr/>
        </p:nvSpPr>
        <p:spPr bwMode="auto">
          <a:xfrm>
            <a:off x="1311275" y="2276872"/>
            <a:ext cx="511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</a:rPr>
              <a:t>→1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 err="1">
                <a:solidFill>
                  <a:srgbClr val="000000"/>
                </a:solidFill>
              </a:rPr>
              <a:t>↗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上产生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06950" name="Object 6"/>
          <p:cNvGraphicFramePr>
            <a:graphicFrameLocks noChangeAspect="1"/>
          </p:cNvGraphicFramePr>
          <p:nvPr/>
        </p:nvGraphicFramePr>
        <p:xfrm>
          <a:off x="1704975" y="2765425"/>
          <a:ext cx="17637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Equation" r:id="rId1" imgW="786765" imgH="355600" progId="Equation.DSMT4">
                  <p:embed/>
                </p:oleObj>
              </mc:Choice>
              <mc:Fallback>
                <p:oleObj name="Equation" r:id="rId1" imgW="786765" imgH="355600" progId="Equation.DSMT4">
                  <p:embed/>
                  <p:pic>
                    <p:nvPicPr>
                      <p:cNvPr id="0" name="图片 39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2765425"/>
                        <a:ext cx="17637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51" name="Text Box 7"/>
          <p:cNvSpPr txBox="1">
            <a:spLocks noChangeArrowheads="1"/>
          </p:cNvSpPr>
          <p:nvPr/>
        </p:nvSpPr>
        <p:spPr bwMode="auto">
          <a:xfrm>
            <a:off x="3619500" y="2863850"/>
            <a:ext cx="265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b="1" baseline="-25000">
                <a:solidFill>
                  <a:srgbClr val="000000"/>
                </a:solidFill>
                <a:sym typeface="Symbol" panose="05050102010706020507" pitchFamily="18" charset="2"/>
              </a:rPr>
              <a:t>总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endParaRPr lang="en-US" altLang="zh-CN" sz="2800" b="1" i="1" baseline="-25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6952" name="Text Box 8"/>
          <p:cNvSpPr txBox="1">
            <a:spLocks noChangeArrowheads="1"/>
          </p:cNvSpPr>
          <p:nvPr/>
        </p:nvSpPr>
        <p:spPr bwMode="auto">
          <a:xfrm>
            <a:off x="1346646" y="3519488"/>
            <a:ext cx="3081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即  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iR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6953" name="Text Box 9"/>
          <p:cNvSpPr txBox="1">
            <a:spLocks noChangeArrowheads="1"/>
          </p:cNvSpPr>
          <p:nvPr/>
        </p:nvSpPr>
        <p:spPr bwMode="auto">
          <a:xfrm>
            <a:off x="1049338" y="5085184"/>
            <a:ext cx="416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则回路中的电流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06954" name="Object 10"/>
          <p:cNvGraphicFramePr>
            <a:graphicFrameLocks noChangeAspect="1"/>
          </p:cNvGraphicFramePr>
          <p:nvPr/>
        </p:nvGraphicFramePr>
        <p:xfrm>
          <a:off x="3881438" y="4929188"/>
          <a:ext cx="2109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Equation" r:id="rId3" imgW="1002665" imgH="342900" progId="Equation.DSMT4">
                  <p:embed/>
                </p:oleObj>
              </mc:Choice>
              <mc:Fallback>
                <p:oleObj name="Equation" r:id="rId3" imgW="1002665" imgH="342900" progId="Equation.DSMT4">
                  <p:embed/>
                  <p:pic>
                    <p:nvPicPr>
                      <p:cNvPr id="0" name="图片 39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4929188"/>
                        <a:ext cx="21097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55" name="Text Box 11"/>
          <p:cNvSpPr txBox="1">
            <a:spLocks noChangeArrowheads="1"/>
          </p:cNvSpPr>
          <p:nvPr/>
        </p:nvSpPr>
        <p:spPr bwMode="auto">
          <a:xfrm>
            <a:off x="1049338" y="580189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由初始条件：</a:t>
            </a:r>
            <a:r>
              <a:rPr lang="en-US" altLang="zh-CN" sz="2800" b="1" i="1" dirty="0">
                <a:solidFill>
                  <a:srgbClr val="000000"/>
                </a:solidFill>
              </a:rPr>
              <a:t>t </a:t>
            </a:r>
            <a:r>
              <a:rPr lang="en-US" altLang="zh-CN" sz="2800" b="1" dirty="0">
                <a:solidFill>
                  <a:srgbClr val="000000"/>
                </a:solidFill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</a:rPr>
              <a:t>，则 </a:t>
            </a: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b="1" i="1" dirty="0">
                <a:solidFill>
                  <a:srgbClr val="000000"/>
                </a:solidFill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6956" name="Object 12"/>
          <p:cNvGraphicFramePr>
            <a:graphicFrameLocks noChangeAspect="1"/>
          </p:cNvGraphicFramePr>
          <p:nvPr/>
        </p:nvGraphicFramePr>
        <p:xfrm>
          <a:off x="5849938" y="4910138"/>
          <a:ext cx="22875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Equation" r:id="rId5" imgW="1016000" imgH="342900" progId="Equation.DSMT4">
                  <p:embed/>
                </p:oleObj>
              </mc:Choice>
              <mc:Fallback>
                <p:oleObj name="Equation" r:id="rId5" imgW="1016000" imgH="342900" progId="Equation.DSMT4">
                  <p:embed/>
                  <p:pic>
                    <p:nvPicPr>
                      <p:cNvPr id="0" name="图片 39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4910138"/>
                        <a:ext cx="22875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57" name="Object 13"/>
          <p:cNvGraphicFramePr>
            <a:graphicFrameLocks noChangeAspect="1"/>
          </p:cNvGraphicFramePr>
          <p:nvPr/>
        </p:nvGraphicFramePr>
        <p:xfrm>
          <a:off x="1936750" y="4073525"/>
          <a:ext cx="21478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Equation" r:id="rId7" imgW="850265" imgH="355600" progId="Equation.DSMT4">
                  <p:embed/>
                </p:oleObj>
              </mc:Choice>
              <mc:Fallback>
                <p:oleObj name="Equation" r:id="rId7" imgW="850265" imgH="355600" progId="Equation.DSMT4">
                  <p:embed/>
                  <p:pic>
                    <p:nvPicPr>
                      <p:cNvPr id="0" name="图片 39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073525"/>
                        <a:ext cx="21478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6437313" y="2408238"/>
            <a:ext cx="488950" cy="627062"/>
            <a:chOff x="4189" y="813"/>
            <a:chExt cx="308" cy="395"/>
          </a:xfrm>
        </p:grpSpPr>
        <p:sp>
          <p:nvSpPr>
            <p:cNvPr id="171057" name="Line 17"/>
            <p:cNvSpPr>
              <a:spLocks noChangeShapeType="1"/>
            </p:cNvSpPr>
            <p:nvPr/>
          </p:nvSpPr>
          <p:spPr bwMode="auto">
            <a:xfrm flipV="1">
              <a:off x="4467" y="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58" name="Text Box 18"/>
            <p:cNvSpPr txBox="1">
              <a:spLocks noChangeArrowheads="1"/>
            </p:cNvSpPr>
            <p:nvPr/>
          </p:nvSpPr>
          <p:spPr bwMode="auto">
            <a:xfrm>
              <a:off x="4189" y="813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8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L</a:t>
              </a:r>
              <a:endParaRPr lang="en-US" altLang="zh-CN" sz="2400" b="1" i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700713" y="1525588"/>
            <a:ext cx="2471737" cy="2217737"/>
            <a:chOff x="3733" y="209"/>
            <a:chExt cx="1557" cy="1397"/>
          </a:xfrm>
        </p:grpSpPr>
        <p:sp>
          <p:nvSpPr>
            <p:cNvPr id="171031" name="Line 20"/>
            <p:cNvSpPr>
              <a:spLocks noChangeShapeType="1"/>
            </p:cNvSpPr>
            <p:nvPr/>
          </p:nvSpPr>
          <p:spPr bwMode="auto">
            <a:xfrm>
              <a:off x="3938" y="107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2" name="Line 21"/>
            <p:cNvSpPr>
              <a:spLocks noChangeShapeType="1"/>
            </p:cNvSpPr>
            <p:nvPr/>
          </p:nvSpPr>
          <p:spPr bwMode="auto">
            <a:xfrm>
              <a:off x="3938" y="50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1033" name="Group 22"/>
            <p:cNvGrpSpPr/>
            <p:nvPr/>
          </p:nvGrpSpPr>
          <p:grpSpPr bwMode="auto">
            <a:xfrm>
              <a:off x="3801" y="1025"/>
              <a:ext cx="254" cy="45"/>
              <a:chOff x="1056" y="3552"/>
              <a:chExt cx="192" cy="48"/>
            </a:xfrm>
          </p:grpSpPr>
          <p:sp>
            <p:nvSpPr>
              <p:cNvPr id="171055" name="Line 23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1056" name="Line 24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1034" name="Line 25"/>
            <p:cNvSpPr>
              <a:spLocks noChangeShapeType="1"/>
            </p:cNvSpPr>
            <p:nvPr/>
          </p:nvSpPr>
          <p:spPr bwMode="auto">
            <a:xfrm>
              <a:off x="3938" y="1606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5" name="Line 26"/>
            <p:cNvSpPr>
              <a:spLocks noChangeShapeType="1"/>
            </p:cNvSpPr>
            <p:nvPr/>
          </p:nvSpPr>
          <p:spPr bwMode="auto">
            <a:xfrm>
              <a:off x="5290" y="502"/>
              <a:ext cx="0" cy="1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6" name="Line 27"/>
            <p:cNvSpPr>
              <a:spLocks noChangeShapeType="1"/>
            </p:cNvSpPr>
            <p:nvPr/>
          </p:nvSpPr>
          <p:spPr bwMode="auto">
            <a:xfrm>
              <a:off x="3938" y="50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7" name="Line 28"/>
            <p:cNvSpPr>
              <a:spLocks noChangeShapeType="1"/>
            </p:cNvSpPr>
            <p:nvPr/>
          </p:nvSpPr>
          <p:spPr bwMode="auto">
            <a:xfrm>
              <a:off x="4822" y="50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8" name="Line 29"/>
            <p:cNvSpPr>
              <a:spLocks noChangeShapeType="1"/>
            </p:cNvSpPr>
            <p:nvPr/>
          </p:nvSpPr>
          <p:spPr bwMode="auto">
            <a:xfrm>
              <a:off x="4579" y="151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039" name="Rectangle 30"/>
            <p:cNvSpPr>
              <a:spLocks noChangeArrowheads="1"/>
            </p:cNvSpPr>
            <p:nvPr/>
          </p:nvSpPr>
          <p:spPr bwMode="auto">
            <a:xfrm>
              <a:off x="4527" y="1222"/>
              <a:ext cx="10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1040" name="Line 31"/>
            <p:cNvSpPr>
              <a:spLocks noChangeShapeType="1"/>
            </p:cNvSpPr>
            <p:nvPr/>
          </p:nvSpPr>
          <p:spPr bwMode="auto">
            <a:xfrm>
              <a:off x="4579" y="742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1041" name="Object 32"/>
            <p:cNvGraphicFramePr>
              <a:graphicFrameLocks noChangeAspect="1"/>
            </p:cNvGraphicFramePr>
            <p:nvPr/>
          </p:nvGraphicFramePr>
          <p:xfrm>
            <a:off x="4674" y="1309"/>
            <a:ext cx="2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8" name="公式" r:id="rId9" imgW="165100" imgH="165100" progId="Equation.3">
                    <p:embed/>
                  </p:oleObj>
                </mc:Choice>
                <mc:Fallback>
                  <p:oleObj name="公式" r:id="rId9" imgW="165100" imgH="165100" progId="Equation.3">
                    <p:embed/>
                    <p:pic>
                      <p:nvPicPr>
                        <p:cNvPr id="0" name="图片 39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09"/>
                          <a:ext cx="2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2" name="Object 33"/>
            <p:cNvGraphicFramePr>
              <a:graphicFrameLocks noChangeAspect="1"/>
            </p:cNvGraphicFramePr>
            <p:nvPr/>
          </p:nvGraphicFramePr>
          <p:xfrm>
            <a:off x="4675" y="877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9" name="公式" r:id="rId11" imgW="152400" imgH="165100" progId="Equation.3">
                    <p:embed/>
                  </p:oleObj>
                </mc:Choice>
                <mc:Fallback>
                  <p:oleObj name="公式" r:id="rId11" imgW="152400" imgH="165100" progId="Equation.3">
                    <p:embed/>
                    <p:pic>
                      <p:nvPicPr>
                        <p:cNvPr id="0" name="图片 39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877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3" name="Object 34"/>
            <p:cNvGraphicFramePr>
              <a:graphicFrameLocks noChangeAspect="1"/>
            </p:cNvGraphicFramePr>
            <p:nvPr/>
          </p:nvGraphicFramePr>
          <p:xfrm>
            <a:off x="4322" y="209"/>
            <a:ext cx="1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0" name="公式" r:id="rId13" imgW="114300" imgH="165100" progId="Equation.3">
                    <p:embed/>
                  </p:oleObj>
                </mc:Choice>
                <mc:Fallback>
                  <p:oleObj name="公式" r:id="rId13" imgW="114300" imgH="165100" progId="Equation.3">
                    <p:embed/>
                    <p:pic>
                      <p:nvPicPr>
                        <p:cNvPr id="0" name="图片 39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09"/>
                          <a:ext cx="1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4" name="Object 35"/>
            <p:cNvGraphicFramePr>
              <a:graphicFrameLocks noChangeAspect="1"/>
            </p:cNvGraphicFramePr>
            <p:nvPr/>
          </p:nvGraphicFramePr>
          <p:xfrm>
            <a:off x="3733" y="1093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1" name="公式" r:id="rId15" imgW="114300" imgH="139700" progId="Equation.3">
                    <p:embed/>
                  </p:oleObj>
                </mc:Choice>
                <mc:Fallback>
                  <p:oleObj name="公式" r:id="rId15" imgW="114300" imgH="139700" progId="Equation.3">
                    <p:embed/>
                    <p:pic>
                      <p:nvPicPr>
                        <p:cNvPr id="0" name="图片 39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1093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1045" name="Group 36"/>
            <p:cNvGrpSpPr/>
            <p:nvPr/>
          </p:nvGrpSpPr>
          <p:grpSpPr bwMode="auto">
            <a:xfrm>
              <a:off x="4504" y="890"/>
              <a:ext cx="159" cy="226"/>
              <a:chOff x="4059" y="2932"/>
              <a:chExt cx="228" cy="226"/>
            </a:xfrm>
          </p:grpSpPr>
          <p:sp>
            <p:nvSpPr>
              <p:cNvPr id="171052" name="Arc 37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0 w 38071"/>
                  <a:gd name="T1" fmla="*/ 0 h 43078"/>
                  <a:gd name="T2" fmla="*/ 0 w 38071"/>
                  <a:gd name="T3" fmla="*/ 0 h 43078"/>
                  <a:gd name="T4" fmla="*/ 0 w 38071"/>
                  <a:gd name="T5" fmla="*/ 0 h 43078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078"/>
                  <a:gd name="T11" fmla="*/ 38071 w 38071"/>
                  <a:gd name="T12" fmla="*/ 43078 h 430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1053" name="Arc 38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0 w 3807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200"/>
                  <a:gd name="T11" fmla="*/ 38071 w 3807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1054" name="Arc 39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0 w 38004"/>
                  <a:gd name="T3" fmla="*/ 0 h 43066"/>
                  <a:gd name="T4" fmla="*/ 0 w 38004"/>
                  <a:gd name="T5" fmla="*/ 0 h 43066"/>
                  <a:gd name="T6" fmla="*/ 0 60000 65536"/>
                  <a:gd name="T7" fmla="*/ 0 60000 65536"/>
                  <a:gd name="T8" fmla="*/ 0 60000 65536"/>
                  <a:gd name="T9" fmla="*/ 0 w 38004"/>
                  <a:gd name="T10" fmla="*/ 0 h 43066"/>
                  <a:gd name="T11" fmla="*/ 38004 w 38004"/>
                  <a:gd name="T12" fmla="*/ 43066 h 430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1046" name="Line 40"/>
            <p:cNvSpPr>
              <a:spLocks noChangeShapeType="1"/>
            </p:cNvSpPr>
            <p:nvPr/>
          </p:nvSpPr>
          <p:spPr bwMode="auto">
            <a:xfrm>
              <a:off x="4578" y="1106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1047" name="Object 41"/>
            <p:cNvGraphicFramePr>
              <a:graphicFrameLocks noChangeAspect="1"/>
            </p:cNvGraphicFramePr>
            <p:nvPr/>
          </p:nvGraphicFramePr>
          <p:xfrm>
            <a:off x="4763" y="209"/>
            <a:ext cx="1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2" name="公式" r:id="rId17" imgW="127000" imgH="165100" progId="Equation.3">
                    <p:embed/>
                  </p:oleObj>
                </mc:Choice>
                <mc:Fallback>
                  <p:oleObj name="公式" r:id="rId17" imgW="127000" imgH="165100" progId="Equation.3">
                    <p:embed/>
                    <p:pic>
                      <p:nvPicPr>
                        <p:cNvPr id="0" name="图片 39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09"/>
                          <a:ext cx="1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48" name="Oval 42"/>
            <p:cNvSpPr>
              <a:spLocks noChangeArrowheads="1"/>
            </p:cNvSpPr>
            <p:nvPr/>
          </p:nvSpPr>
          <p:spPr bwMode="auto">
            <a:xfrm>
              <a:off x="4794" y="47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1049" name="Oval 43"/>
            <p:cNvSpPr>
              <a:spLocks noChangeArrowheads="1"/>
            </p:cNvSpPr>
            <p:nvPr/>
          </p:nvSpPr>
          <p:spPr bwMode="auto">
            <a:xfrm>
              <a:off x="4410" y="47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1050" name="Oval 44"/>
            <p:cNvSpPr>
              <a:spLocks noChangeArrowheads="1"/>
            </p:cNvSpPr>
            <p:nvPr/>
          </p:nvSpPr>
          <p:spPr bwMode="auto">
            <a:xfrm>
              <a:off x="4557" y="69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1051" name="Line 45"/>
            <p:cNvSpPr>
              <a:spLocks noChangeShapeType="1"/>
            </p:cNvSpPr>
            <p:nvPr/>
          </p:nvSpPr>
          <p:spPr bwMode="auto">
            <a:xfrm rot="18495612" flipV="1">
              <a:off x="4499" y="513"/>
              <a:ext cx="227" cy="11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06990" name="Line 46"/>
          <p:cNvSpPr>
            <a:spLocks noChangeShapeType="1"/>
          </p:cNvSpPr>
          <p:nvPr/>
        </p:nvSpPr>
        <p:spPr bwMode="auto">
          <a:xfrm rot="18495612" flipV="1">
            <a:off x="6923881" y="2005807"/>
            <a:ext cx="360363" cy="17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6991" name="Line 47"/>
          <p:cNvSpPr>
            <a:spLocks noChangeShapeType="1"/>
          </p:cNvSpPr>
          <p:nvPr/>
        </p:nvSpPr>
        <p:spPr bwMode="auto">
          <a:xfrm rot="18495612" flipV="1">
            <a:off x="6858794" y="1916906"/>
            <a:ext cx="179388" cy="403225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48"/>
          <p:cNvGrpSpPr/>
          <p:nvPr/>
        </p:nvGrpSpPr>
        <p:grpSpPr bwMode="auto">
          <a:xfrm>
            <a:off x="5732463" y="2176463"/>
            <a:ext cx="292100" cy="566737"/>
            <a:chOff x="3518" y="603"/>
            <a:chExt cx="184" cy="357"/>
          </a:xfrm>
        </p:grpSpPr>
        <p:sp>
          <p:nvSpPr>
            <p:cNvPr id="171029" name="Line 49"/>
            <p:cNvSpPr>
              <a:spLocks noChangeShapeType="1"/>
            </p:cNvSpPr>
            <p:nvPr/>
          </p:nvSpPr>
          <p:spPr bwMode="auto">
            <a:xfrm flipH="1">
              <a:off x="3700" y="603"/>
              <a:ext cx="2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1030" name="Object 50"/>
            <p:cNvGraphicFramePr>
              <a:graphicFrameLocks noChangeAspect="1"/>
            </p:cNvGraphicFramePr>
            <p:nvPr/>
          </p:nvGraphicFramePr>
          <p:xfrm>
            <a:off x="3518" y="677"/>
            <a:ext cx="16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3" name="公式" r:id="rId19" imgW="101600" imgH="177800" progId="Equation.3">
                    <p:embed/>
                  </p:oleObj>
                </mc:Choice>
                <mc:Fallback>
                  <p:oleObj name="公式" r:id="rId19" imgW="101600" imgH="177800" progId="Equation.3">
                    <p:embed/>
                    <p:pic>
                      <p:nvPicPr>
                        <p:cNvPr id="0" name="图片 39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677"/>
                          <a:ext cx="16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995" name="Object 51"/>
          <p:cNvGraphicFramePr>
            <a:graphicFrameLocks noChangeAspect="1"/>
          </p:cNvGraphicFramePr>
          <p:nvPr/>
        </p:nvGraphicFramePr>
        <p:xfrm>
          <a:off x="7081838" y="2106613"/>
          <a:ext cx="4333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公式" r:id="rId21" imgW="177800" imgH="165100" progId="Equation.3">
                  <p:embed/>
                </p:oleObj>
              </mc:Choice>
              <mc:Fallback>
                <p:oleObj name="公式" r:id="rId21" imgW="177800" imgH="165100" progId="Equation.3">
                  <p:embed/>
                  <p:pic>
                    <p:nvPicPr>
                      <p:cNvPr id="0" name="图片 39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2106613"/>
                        <a:ext cx="4333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850" name="Text Box 2"/>
          <p:cNvSpPr txBox="1">
            <a:spLocks noChangeArrowheads="1"/>
          </p:cNvSpPr>
          <p:nvPr/>
        </p:nvSpPr>
        <p:spPr bwMode="auto">
          <a:xfrm>
            <a:off x="539750" y="244475"/>
            <a:ext cx="346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三、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2" charset="-122"/>
              </a:rPr>
              <a:t>LR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电路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384498" name="Object 50"/>
          <p:cNvGraphicFramePr>
            <a:graphicFrameLocks noChangeAspect="1"/>
          </p:cNvGraphicFramePr>
          <p:nvPr/>
        </p:nvGraphicFramePr>
        <p:xfrm>
          <a:off x="4500563" y="4005263"/>
          <a:ext cx="16922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公式" r:id="rId23" imgW="748665" imgH="406400" progId="Equation.3">
                  <p:embed/>
                </p:oleObj>
              </mc:Choice>
              <mc:Fallback>
                <p:oleObj name="公式" r:id="rId23" imgW="748665" imgH="406400" progId="Equation.3">
                  <p:embed/>
                  <p:pic>
                    <p:nvPicPr>
                      <p:cNvPr id="0" name="图片 39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05263"/>
                        <a:ext cx="16922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75"/>
                                        <p:tgtEl>
                                          <p:spTgt spid="110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110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1106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10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6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10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8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110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47" grpId="0" autoUpdateAnimBg="0"/>
      <p:bldP spid="1106948" grpId="0" autoUpdateAnimBg="0"/>
      <p:bldP spid="1106949" grpId="0" autoUpdateAnimBg="0"/>
      <p:bldP spid="1106951" grpId="0" autoUpdateAnimBg="0"/>
      <p:bldP spid="1106952" grpId="0" autoUpdateAnimBg="0"/>
      <p:bldP spid="1106953" grpId="0" autoUpdateAnimBg="0"/>
      <p:bldP spid="1106955" grpId="0" autoUpdateAnimBg="0"/>
      <p:bldP spid="1106990" grpId="0" animBg="1"/>
      <p:bldP spid="1106991" grpId="0" animBg="1"/>
      <p:bldP spid="11028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4"/>
          <p:cNvSpPr>
            <a:spLocks noChangeArrowheads="1"/>
          </p:cNvSpPr>
          <p:nvPr/>
        </p:nvSpPr>
        <p:spPr bwMode="auto">
          <a:xfrm>
            <a:off x="3059113" y="260648"/>
            <a:ext cx="3060700" cy="57943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ea typeface="黑体" panose="02010609060101010101" pitchFamily="2" charset="-122"/>
              </a:rPr>
              <a:t>电磁感应</a:t>
            </a:r>
            <a:endParaRPr lang="zh-CN" altLang="en-US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41315" name="Text Box 5"/>
          <p:cNvSpPr txBox="1">
            <a:spLocks noChangeArrowheads="1"/>
          </p:cNvSpPr>
          <p:nvPr/>
        </p:nvSpPr>
        <p:spPr bwMode="auto">
          <a:xfrm>
            <a:off x="720725" y="1484784"/>
            <a:ext cx="662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法拉第电磁感应定律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41316" name="Object 6"/>
          <p:cNvGraphicFramePr>
            <a:graphicFrameLocks noChangeAspect="1"/>
          </p:cNvGraphicFramePr>
          <p:nvPr/>
        </p:nvGraphicFramePr>
        <p:xfrm>
          <a:off x="3491880" y="2164531"/>
          <a:ext cx="15192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" name="Equation" r:id="rId1" imgW="1574800" imgH="774700" progId="Equation.DSMT4">
                  <p:embed/>
                </p:oleObj>
              </mc:Choice>
              <mc:Fallback>
                <p:oleObj name="Equation" r:id="rId1" imgW="1574800" imgH="774700" progId="Equation.DSMT4">
                  <p:embed/>
                  <p:pic>
                    <p:nvPicPr>
                      <p:cNvPr id="0" name="图片 8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164531"/>
                        <a:ext cx="15192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7"/>
          <p:cNvSpPr>
            <a:spLocks noChangeArrowheads="1"/>
          </p:cNvSpPr>
          <p:nvPr/>
        </p:nvSpPr>
        <p:spPr bwMode="auto">
          <a:xfrm>
            <a:off x="1259632" y="3140770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电源电动势：</a:t>
            </a:r>
            <a:endParaRPr lang="zh-CN" altLang="en-US" sz="2800" b="1">
              <a:solidFill>
                <a:srgbClr val="800000"/>
              </a:solidFill>
            </a:endParaRPr>
          </a:p>
        </p:txBody>
      </p:sp>
      <p:graphicFrame>
        <p:nvGraphicFramePr>
          <p:cNvPr id="141318" name="Object 8"/>
          <p:cNvGraphicFramePr>
            <a:graphicFrameLocks noChangeAspect="1"/>
          </p:cNvGraphicFramePr>
          <p:nvPr/>
        </p:nvGraphicFramePr>
        <p:xfrm>
          <a:off x="3539480" y="3140770"/>
          <a:ext cx="1752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" name="Equation" r:id="rId3" imgW="1993900" imgH="609600" progId="Equation.DSMT4">
                  <p:embed/>
                </p:oleObj>
              </mc:Choice>
              <mc:Fallback>
                <p:oleObj name="Equation" r:id="rId3" imgW="1993900" imgH="609600" progId="Equation.DSMT4">
                  <p:embed/>
                  <p:pic>
                    <p:nvPicPr>
                      <p:cNvPr id="0" name="图片 8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480" y="3140770"/>
                        <a:ext cx="1752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9"/>
          <p:cNvGraphicFramePr>
            <a:graphicFrameLocks noChangeAspect="1"/>
          </p:cNvGraphicFramePr>
          <p:nvPr/>
        </p:nvGraphicFramePr>
        <p:xfrm>
          <a:off x="5571282" y="3174107"/>
          <a:ext cx="1843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" name="Equation" r:id="rId5" imgW="2032000" imgH="546100" progId="Equation.DSMT4">
                  <p:embed/>
                </p:oleObj>
              </mc:Choice>
              <mc:Fallback>
                <p:oleObj name="Equation" r:id="rId5" imgW="2032000" imgH="546100" progId="Equation.DSMT4">
                  <p:embed/>
                  <p:pic>
                    <p:nvPicPr>
                      <p:cNvPr id="0" name="图片 8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282" y="3174107"/>
                        <a:ext cx="18430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Rectangle 10"/>
          <p:cNvSpPr>
            <a:spLocks noChangeArrowheads="1"/>
          </p:cNvSpPr>
          <p:nvPr/>
        </p:nvSpPr>
        <p:spPr bwMode="auto">
          <a:xfrm>
            <a:off x="1259632" y="2312814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感应电动势：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1321" name="Text Box 11"/>
          <p:cNvSpPr txBox="1">
            <a:spLocks noChangeArrowheads="1"/>
          </p:cNvSpPr>
          <p:nvPr/>
        </p:nvSpPr>
        <p:spPr bwMode="auto">
          <a:xfrm>
            <a:off x="719138" y="3789363"/>
            <a:ext cx="81359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99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楞次定律：</a:t>
            </a:r>
            <a:r>
              <a:rPr lang="zh-CN" altLang="en-US" sz="2800" b="1">
                <a:solidFill>
                  <a:srgbClr val="000000"/>
                </a:solidFill>
              </a:rPr>
              <a:t>闭合回路中</a:t>
            </a:r>
            <a:r>
              <a:rPr lang="zh-CN" altLang="en-US" sz="2800" b="1">
                <a:solidFill>
                  <a:srgbClr val="000099"/>
                </a:solidFill>
              </a:rPr>
              <a:t>磁感应电流</a:t>
            </a:r>
            <a:r>
              <a:rPr lang="zh-CN" altLang="en-US" sz="2800" b="1">
                <a:solidFill>
                  <a:srgbClr val="000000"/>
                </a:solidFill>
              </a:rPr>
              <a:t>总是使得它</a:t>
            </a:r>
            <a:r>
              <a:rPr lang="zh-CN" altLang="en-US" sz="2800" b="1">
                <a:solidFill>
                  <a:srgbClr val="000099"/>
                </a:solidFill>
              </a:rPr>
              <a:t>激发的磁场</a:t>
            </a:r>
            <a:r>
              <a:rPr lang="zh-CN" altLang="en-US" sz="2800" b="1">
                <a:solidFill>
                  <a:srgbClr val="000000"/>
                </a:solidFill>
              </a:rPr>
              <a:t>去</a:t>
            </a:r>
            <a:r>
              <a:rPr lang="zh-CN" altLang="en-US" sz="2800" b="1">
                <a:solidFill>
                  <a:srgbClr val="FF0000"/>
                </a:solidFill>
              </a:rPr>
              <a:t>阻碍</a:t>
            </a:r>
            <a:r>
              <a:rPr lang="zh-CN" altLang="en-US" sz="2800" b="1">
                <a:solidFill>
                  <a:srgbClr val="000000"/>
                </a:solidFill>
              </a:rPr>
              <a:t>引起闭合回路中</a:t>
            </a:r>
            <a:r>
              <a:rPr lang="zh-CN" altLang="en-US" sz="2800" b="1">
                <a:solidFill>
                  <a:srgbClr val="000099"/>
                </a:solidFill>
              </a:rPr>
              <a:t>磁通量的变化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1322" name="Group 12"/>
          <p:cNvGrpSpPr/>
          <p:nvPr/>
        </p:nvGrpSpPr>
        <p:grpSpPr bwMode="auto">
          <a:xfrm>
            <a:off x="5919738" y="692696"/>
            <a:ext cx="2252662" cy="2376488"/>
            <a:chOff x="1179" y="2387"/>
            <a:chExt cx="1419" cy="1497"/>
          </a:xfrm>
        </p:grpSpPr>
        <p:grpSp>
          <p:nvGrpSpPr>
            <p:cNvPr id="141352" name="Group 13"/>
            <p:cNvGrpSpPr/>
            <p:nvPr/>
          </p:nvGrpSpPr>
          <p:grpSpPr bwMode="auto">
            <a:xfrm>
              <a:off x="1179" y="2387"/>
              <a:ext cx="1172" cy="1020"/>
              <a:chOff x="1527" y="2115"/>
              <a:chExt cx="1172" cy="1020"/>
            </a:xfrm>
          </p:grpSpPr>
          <p:sp>
            <p:nvSpPr>
              <p:cNvPr id="141359" name="Oval 14"/>
              <p:cNvSpPr>
                <a:spLocks noChangeArrowheads="1"/>
              </p:cNvSpPr>
              <p:nvPr/>
            </p:nvSpPr>
            <p:spPr bwMode="auto">
              <a:xfrm>
                <a:off x="1791" y="2516"/>
                <a:ext cx="816" cy="460"/>
              </a:xfrm>
              <a:prstGeom prst="ellips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0" name="Arc 15"/>
              <p:cNvSpPr/>
              <p:nvPr/>
            </p:nvSpPr>
            <p:spPr bwMode="auto">
              <a:xfrm>
                <a:off x="1663" y="2391"/>
                <a:ext cx="336" cy="368"/>
              </a:xfrm>
              <a:custGeom>
                <a:avLst/>
                <a:gdLst>
                  <a:gd name="T0" fmla="*/ 0 w 21600"/>
                  <a:gd name="T1" fmla="*/ 0 h 21600"/>
                  <a:gd name="T2" fmla="*/ 5 w 21600"/>
                  <a:gd name="T3" fmla="*/ 6 h 21600"/>
                  <a:gd name="T4" fmla="*/ 0 w 21600"/>
                  <a:gd name="T5" fmla="*/ 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1" name="Arc 16"/>
              <p:cNvSpPr/>
              <p:nvPr/>
            </p:nvSpPr>
            <p:spPr bwMode="auto">
              <a:xfrm flipH="1">
                <a:off x="2363" y="2393"/>
                <a:ext cx="336" cy="368"/>
              </a:xfrm>
              <a:custGeom>
                <a:avLst/>
                <a:gdLst>
                  <a:gd name="T0" fmla="*/ 0 w 21600"/>
                  <a:gd name="T1" fmla="*/ 0 h 21600"/>
                  <a:gd name="T2" fmla="*/ 5 w 21600"/>
                  <a:gd name="T3" fmla="*/ 6 h 21600"/>
                  <a:gd name="T4" fmla="*/ 0 w 21600"/>
                  <a:gd name="T5" fmla="*/ 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2" name="Arc 17"/>
              <p:cNvSpPr/>
              <p:nvPr/>
            </p:nvSpPr>
            <p:spPr bwMode="auto">
              <a:xfrm rot="10800000">
                <a:off x="2381" y="2951"/>
                <a:ext cx="240" cy="184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3" name="Arc 18"/>
              <p:cNvSpPr/>
              <p:nvPr/>
            </p:nvSpPr>
            <p:spPr bwMode="auto">
              <a:xfrm rot="10800000" flipH="1">
                <a:off x="1739" y="2945"/>
                <a:ext cx="240" cy="184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1364" name="Object 19"/>
              <p:cNvGraphicFramePr>
                <a:graphicFrameLocks noChangeAspect="1"/>
              </p:cNvGraphicFramePr>
              <p:nvPr/>
            </p:nvGraphicFramePr>
            <p:xfrm>
              <a:off x="1527" y="243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7" name="Equation" r:id="rId7" imgW="368300" imgH="495300" progId="Equation.DSMT4">
                      <p:embed/>
                    </p:oleObj>
                  </mc:Choice>
                  <mc:Fallback>
                    <p:oleObj name="Equation" r:id="rId7" imgW="368300" imgH="495300" progId="Equation.DSMT4">
                      <p:embed/>
                      <p:pic>
                        <p:nvPicPr>
                          <p:cNvPr id="0" name="图片 87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7" y="243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5" name="Object 20"/>
              <p:cNvGraphicFramePr>
                <a:graphicFrameLocks noChangeAspect="1"/>
              </p:cNvGraphicFramePr>
              <p:nvPr/>
            </p:nvGraphicFramePr>
            <p:xfrm>
              <a:off x="2250" y="2115"/>
              <a:ext cx="172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8" name="Equation" r:id="rId9" imgW="241300" imgH="330200" progId="Equation.DSMT4">
                      <p:embed/>
                    </p:oleObj>
                  </mc:Choice>
                  <mc:Fallback>
                    <p:oleObj name="Equation" r:id="rId9" imgW="241300" imgH="330200" progId="Equation.DSMT4">
                      <p:embed/>
                      <p:pic>
                        <p:nvPicPr>
                          <p:cNvPr id="0" name="图片 87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0" y="2115"/>
                            <a:ext cx="172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66" name="Line 21"/>
              <p:cNvSpPr>
                <a:spLocks noChangeShapeType="1"/>
              </p:cNvSpPr>
              <p:nvPr/>
            </p:nvSpPr>
            <p:spPr bwMode="auto">
              <a:xfrm>
                <a:off x="2206" y="2179"/>
                <a:ext cx="0" cy="5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41353" name="Object 22"/>
            <p:cNvGraphicFramePr>
              <a:graphicFrameLocks noChangeAspect="1"/>
            </p:cNvGraphicFramePr>
            <p:nvPr/>
          </p:nvGraphicFramePr>
          <p:xfrm>
            <a:off x="1555" y="3410"/>
            <a:ext cx="662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9" name="Equation" r:id="rId11" imgW="494665" imgH="355600" progId="Equation.DSMT4">
                    <p:embed/>
                  </p:oleObj>
                </mc:Choice>
                <mc:Fallback>
                  <p:oleObj name="Equation" r:id="rId11" imgW="494665" imgH="355600" progId="Equation.DSMT4">
                    <p:embed/>
                    <p:pic>
                      <p:nvPicPr>
                        <p:cNvPr id="0" name="图片 8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3410"/>
                          <a:ext cx="662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54" name="Text Box 23"/>
            <p:cNvSpPr txBox="1">
              <a:spLocks noChangeArrowheads="1"/>
            </p:cNvSpPr>
            <p:nvPr/>
          </p:nvSpPr>
          <p:spPr bwMode="auto">
            <a:xfrm>
              <a:off x="2239" y="2761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6600"/>
                  </a:solidFill>
                </a:rPr>
                <a:t>L</a:t>
              </a:r>
              <a:endParaRPr lang="en-US" altLang="zh-CN" sz="2800" b="1" i="1">
                <a:solidFill>
                  <a:srgbClr val="006600"/>
                </a:solidFill>
              </a:endParaRPr>
            </a:p>
          </p:txBody>
        </p:sp>
        <p:grpSp>
          <p:nvGrpSpPr>
            <p:cNvPr id="141355" name="Group 24"/>
            <p:cNvGrpSpPr/>
            <p:nvPr/>
          </p:nvGrpSpPr>
          <p:grpSpPr bwMode="auto">
            <a:xfrm>
              <a:off x="1727" y="3198"/>
              <a:ext cx="308" cy="307"/>
              <a:chOff x="913" y="942"/>
              <a:chExt cx="308" cy="307"/>
            </a:xfrm>
          </p:grpSpPr>
          <p:graphicFrame>
            <p:nvGraphicFramePr>
              <p:cNvPr id="141357" name="Object 25"/>
              <p:cNvGraphicFramePr>
                <a:graphicFrameLocks noChangeAspect="1"/>
              </p:cNvGraphicFramePr>
              <p:nvPr/>
            </p:nvGraphicFramePr>
            <p:xfrm>
              <a:off x="978" y="942"/>
              <a:ext cx="243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40" name="Equation" r:id="rId13" imgW="190500" imgH="266700" progId="Equation.DSMT4">
                      <p:embed/>
                    </p:oleObj>
                  </mc:Choice>
                  <mc:Fallback>
                    <p:oleObj name="Equation" r:id="rId13" imgW="190500" imgH="266700" progId="Equation.DSMT4">
                      <p:embed/>
                      <p:pic>
                        <p:nvPicPr>
                          <p:cNvPr id="0" name="图片 87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8" y="942"/>
                            <a:ext cx="243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58" name="Line 26"/>
              <p:cNvSpPr>
                <a:spLocks noChangeShapeType="1"/>
              </p:cNvSpPr>
              <p:nvPr/>
            </p:nvSpPr>
            <p:spPr bwMode="auto">
              <a:xfrm flipH="1">
                <a:off x="913" y="988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356" name="Freeform 27"/>
            <p:cNvSpPr/>
            <p:nvPr/>
          </p:nvSpPr>
          <p:spPr bwMode="auto">
            <a:xfrm>
              <a:off x="1746" y="3090"/>
              <a:ext cx="220" cy="38"/>
            </a:xfrm>
            <a:custGeom>
              <a:avLst/>
              <a:gdLst>
                <a:gd name="T0" fmla="*/ 0 w 238"/>
                <a:gd name="T1" fmla="*/ 3 h 38"/>
                <a:gd name="T2" fmla="*/ 33 w 238"/>
                <a:gd name="T3" fmla="*/ 21 h 38"/>
                <a:gd name="T4" fmla="*/ 33 w 238"/>
                <a:gd name="T5" fmla="*/ 21 h 38"/>
                <a:gd name="T6" fmla="*/ 55 w 238"/>
                <a:gd name="T7" fmla="*/ 29 h 38"/>
                <a:gd name="T8" fmla="*/ 55 w 238"/>
                <a:gd name="T9" fmla="*/ 29 h 38"/>
                <a:gd name="T10" fmla="*/ 123 w 238"/>
                <a:gd name="T11" fmla="*/ 33 h 38"/>
                <a:gd name="T12" fmla="*/ 203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1323" name="Group 28"/>
          <p:cNvGrpSpPr/>
          <p:nvPr/>
        </p:nvGrpSpPr>
        <p:grpSpPr bwMode="auto">
          <a:xfrm>
            <a:off x="3044552" y="5157936"/>
            <a:ext cx="1066800" cy="1243012"/>
            <a:chOff x="384" y="1248"/>
            <a:chExt cx="672" cy="783"/>
          </a:xfrm>
        </p:grpSpPr>
        <p:sp>
          <p:nvSpPr>
            <p:cNvPr id="141346" name="Arc 29"/>
            <p:cNvSpPr/>
            <p:nvPr/>
          </p:nvSpPr>
          <p:spPr bwMode="auto">
            <a:xfrm flipV="1">
              <a:off x="768" y="1248"/>
              <a:ext cx="288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7" name="Arc 30"/>
            <p:cNvSpPr/>
            <p:nvPr/>
          </p:nvSpPr>
          <p:spPr bwMode="auto">
            <a:xfrm flipH="1" flipV="1">
              <a:off x="384" y="1248"/>
              <a:ext cx="208" cy="144"/>
            </a:xfrm>
            <a:custGeom>
              <a:avLst/>
              <a:gdLst>
                <a:gd name="T0" fmla="*/ 0 w 19048"/>
                <a:gd name="T1" fmla="*/ 0 h 21600"/>
                <a:gd name="T2" fmla="*/ 2 w 19048"/>
                <a:gd name="T3" fmla="*/ 1 h 21600"/>
                <a:gd name="T4" fmla="*/ 0 w 1904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48" h="21600" fill="none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</a:path>
                <a:path w="19048" h="21600" stroke="0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8" name="Line 31"/>
            <p:cNvSpPr>
              <a:spLocks noChangeShapeType="1"/>
            </p:cNvSpPr>
            <p:nvPr/>
          </p:nvSpPr>
          <p:spPr bwMode="auto">
            <a:xfrm>
              <a:off x="773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9" name="Line 32"/>
            <p:cNvSpPr>
              <a:spLocks noChangeShapeType="1"/>
            </p:cNvSpPr>
            <p:nvPr/>
          </p:nvSpPr>
          <p:spPr bwMode="auto">
            <a:xfrm>
              <a:off x="384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0" name="Arc 33"/>
            <p:cNvSpPr/>
            <p:nvPr/>
          </p:nvSpPr>
          <p:spPr bwMode="auto">
            <a:xfrm>
              <a:off x="768" y="1872"/>
              <a:ext cx="236" cy="159"/>
            </a:xfrm>
            <a:custGeom>
              <a:avLst/>
              <a:gdLst>
                <a:gd name="T0" fmla="*/ 0 w 21600"/>
                <a:gd name="T1" fmla="*/ 0 h 23893"/>
                <a:gd name="T2" fmla="*/ 3 w 21600"/>
                <a:gd name="T3" fmla="*/ 1 h 23893"/>
                <a:gd name="T4" fmla="*/ 0 w 21600"/>
                <a:gd name="T5" fmla="*/ 1 h 238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8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</a:path>
                <a:path w="21600" h="238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1" name="Arc 34"/>
            <p:cNvSpPr/>
            <p:nvPr/>
          </p:nvSpPr>
          <p:spPr bwMode="auto">
            <a:xfrm flipH="1">
              <a:off x="432" y="1872"/>
              <a:ext cx="200" cy="144"/>
            </a:xfrm>
            <a:custGeom>
              <a:avLst/>
              <a:gdLst>
                <a:gd name="T0" fmla="*/ 0 w 18278"/>
                <a:gd name="T1" fmla="*/ 0 h 21600"/>
                <a:gd name="T2" fmla="*/ 2 w 18278"/>
                <a:gd name="T3" fmla="*/ 0 h 21600"/>
                <a:gd name="T4" fmla="*/ 0 w 1827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78" h="21600" fill="none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</a:path>
                <a:path w="18278" h="21600" stroke="0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1324" name="Text Box 35"/>
          <p:cNvSpPr txBox="1">
            <a:spLocks noChangeArrowheads="1"/>
          </p:cNvSpPr>
          <p:nvPr/>
        </p:nvSpPr>
        <p:spPr bwMode="auto">
          <a:xfrm>
            <a:off x="3817665" y="564212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141325" name="Text Box 36"/>
          <p:cNvSpPr txBox="1">
            <a:spLocks noChangeArrowheads="1"/>
          </p:cNvSpPr>
          <p:nvPr/>
        </p:nvSpPr>
        <p:spPr bwMode="auto">
          <a:xfrm>
            <a:off x="2739752" y="5624661"/>
            <a:ext cx="43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141326" name="Object 37"/>
          <p:cNvGraphicFramePr>
            <a:graphicFrameLocks noChangeAspect="1"/>
          </p:cNvGraphicFramePr>
          <p:nvPr/>
        </p:nvGraphicFramePr>
        <p:xfrm>
          <a:off x="3275856" y="4797152"/>
          <a:ext cx="196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1" name="公式" r:id="rId15" imgW="101600" imgH="177800" progId="Equation.3">
                  <p:embed/>
                </p:oleObj>
              </mc:Choice>
              <mc:Fallback>
                <p:oleObj name="公式" r:id="rId15" imgW="101600" imgH="177800" progId="Equation.3">
                  <p:embed/>
                  <p:pic>
                    <p:nvPicPr>
                      <p:cNvPr id="0" name="图片 8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797152"/>
                        <a:ext cx="196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Oval 38"/>
          <p:cNvSpPr>
            <a:spLocks noChangeArrowheads="1"/>
          </p:cNvSpPr>
          <p:nvPr/>
        </p:nvSpPr>
        <p:spPr bwMode="auto">
          <a:xfrm>
            <a:off x="3425552" y="5005536"/>
            <a:ext cx="371475" cy="1447800"/>
          </a:xfrm>
          <a:prstGeom prst="ellipse">
            <a:avLst/>
          </a:prstGeom>
          <a:noFill/>
          <a:ln w="76200">
            <a:solidFill>
              <a:srgbClr val="666633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1328" name="Group 39"/>
          <p:cNvGrpSpPr/>
          <p:nvPr/>
        </p:nvGrpSpPr>
        <p:grpSpPr bwMode="auto">
          <a:xfrm>
            <a:off x="3044552" y="5005536"/>
            <a:ext cx="993775" cy="1223962"/>
            <a:chOff x="382" y="1248"/>
            <a:chExt cx="626" cy="771"/>
          </a:xfrm>
        </p:grpSpPr>
        <p:sp>
          <p:nvSpPr>
            <p:cNvPr id="141340" name="Line 40"/>
            <p:cNvSpPr>
              <a:spLocks noChangeShapeType="1"/>
            </p:cNvSpPr>
            <p:nvPr/>
          </p:nvSpPr>
          <p:spPr bwMode="auto">
            <a:xfrm>
              <a:off x="773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1" name="Arc 41"/>
            <p:cNvSpPr/>
            <p:nvPr/>
          </p:nvSpPr>
          <p:spPr bwMode="auto">
            <a:xfrm>
              <a:off x="754" y="1875"/>
              <a:ext cx="221" cy="144"/>
            </a:xfrm>
            <a:custGeom>
              <a:avLst/>
              <a:gdLst>
                <a:gd name="T0" fmla="*/ 0 w 20184"/>
                <a:gd name="T1" fmla="*/ 0 h 21600"/>
                <a:gd name="T2" fmla="*/ 2 w 20184"/>
                <a:gd name="T3" fmla="*/ 1 h 21600"/>
                <a:gd name="T4" fmla="*/ 0 w 2018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84" h="21600" fill="none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</a:path>
                <a:path w="20184" h="21600" stroke="0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2" name="Arc 42"/>
            <p:cNvSpPr/>
            <p:nvPr/>
          </p:nvSpPr>
          <p:spPr bwMode="auto">
            <a:xfrm flipV="1">
              <a:off x="768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3" name="Line 43"/>
            <p:cNvSpPr>
              <a:spLocks noChangeShapeType="1"/>
            </p:cNvSpPr>
            <p:nvPr/>
          </p:nvSpPr>
          <p:spPr bwMode="auto">
            <a:xfrm>
              <a:off x="384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4" name="Arc 44"/>
            <p:cNvSpPr/>
            <p:nvPr/>
          </p:nvSpPr>
          <p:spPr bwMode="auto">
            <a:xfrm flipH="1" flipV="1">
              <a:off x="382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5" name="Arc 45"/>
            <p:cNvSpPr/>
            <p:nvPr/>
          </p:nvSpPr>
          <p:spPr bwMode="auto">
            <a:xfrm flipH="1">
              <a:off x="400" y="1872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1329" name="Line 46"/>
          <p:cNvSpPr>
            <a:spLocks noChangeShapeType="1"/>
          </p:cNvSpPr>
          <p:nvPr/>
        </p:nvSpPr>
        <p:spPr bwMode="auto">
          <a:xfrm flipH="1">
            <a:off x="3416027" y="5157936"/>
            <a:ext cx="76200" cy="428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41330" name="Group 47"/>
          <p:cNvGrpSpPr/>
          <p:nvPr/>
        </p:nvGrpSpPr>
        <p:grpSpPr bwMode="auto">
          <a:xfrm>
            <a:off x="4276452" y="5157936"/>
            <a:ext cx="1663700" cy="703262"/>
            <a:chOff x="1378" y="1299"/>
            <a:chExt cx="1048" cy="443"/>
          </a:xfrm>
        </p:grpSpPr>
        <p:graphicFrame>
          <p:nvGraphicFramePr>
            <p:cNvPr id="141335" name="Object 48"/>
            <p:cNvGraphicFramePr>
              <a:graphicFrameLocks noChangeAspect="1"/>
            </p:cNvGraphicFramePr>
            <p:nvPr/>
          </p:nvGraphicFramePr>
          <p:xfrm>
            <a:off x="2243" y="1299"/>
            <a:ext cx="18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2" name="公式" r:id="rId17" imgW="152400" imgH="177800" progId="Equation.3">
                    <p:embed/>
                  </p:oleObj>
                </mc:Choice>
                <mc:Fallback>
                  <p:oleObj name="公式" r:id="rId17" imgW="152400" imgH="177800" progId="Equation.3">
                    <p:embed/>
                    <p:pic>
                      <p:nvPicPr>
                        <p:cNvPr id="0" name="图片 8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299"/>
                          <a:ext cx="18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6" name="Object 49"/>
            <p:cNvGraphicFramePr>
              <a:graphicFrameLocks noChangeAspect="1"/>
            </p:cNvGraphicFramePr>
            <p:nvPr/>
          </p:nvGraphicFramePr>
          <p:xfrm>
            <a:off x="1378" y="1318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3" name="公式" r:id="rId19" imgW="190500" imgH="165100" progId="Equation.3">
                    <p:embed/>
                  </p:oleObj>
                </mc:Choice>
                <mc:Fallback>
                  <p:oleObj name="公式" r:id="rId19" imgW="190500" imgH="165100" progId="Equation.3">
                    <p:embed/>
                    <p:pic>
                      <p:nvPicPr>
                        <p:cNvPr id="0" name="图片 87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318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1337" name="Group 50"/>
            <p:cNvGrpSpPr/>
            <p:nvPr/>
          </p:nvGrpSpPr>
          <p:grpSpPr bwMode="auto">
            <a:xfrm>
              <a:off x="1407" y="1578"/>
              <a:ext cx="1010" cy="164"/>
              <a:chOff x="1304" y="3205"/>
              <a:chExt cx="1010" cy="164"/>
            </a:xfrm>
          </p:grpSpPr>
          <p:sp>
            <p:nvSpPr>
              <p:cNvPr id="141338" name="AutoShape 51"/>
              <p:cNvSpPr>
                <a:spLocks noChangeArrowheads="1"/>
              </p:cNvSpPr>
              <p:nvPr/>
            </p:nvSpPr>
            <p:spPr bwMode="auto">
              <a:xfrm rot="-5400000">
                <a:off x="1965" y="3017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39" name="AutoShape 52"/>
              <p:cNvSpPr>
                <a:spLocks noChangeArrowheads="1"/>
              </p:cNvSpPr>
              <p:nvPr/>
            </p:nvSpPr>
            <p:spPr bwMode="auto">
              <a:xfrm rot="-5400000">
                <a:off x="1492" y="3019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1331" name="Group 53"/>
          <p:cNvGrpSpPr/>
          <p:nvPr/>
        </p:nvGrpSpPr>
        <p:grpSpPr bwMode="auto">
          <a:xfrm>
            <a:off x="4379640" y="5826273"/>
            <a:ext cx="922337" cy="519113"/>
            <a:chOff x="1443" y="1706"/>
            <a:chExt cx="581" cy="327"/>
          </a:xfrm>
        </p:grpSpPr>
        <p:sp>
          <p:nvSpPr>
            <p:cNvPr id="141332" name="Line 54"/>
            <p:cNvSpPr>
              <a:spLocks noChangeShapeType="1"/>
            </p:cNvSpPr>
            <p:nvPr/>
          </p:nvSpPr>
          <p:spPr bwMode="auto">
            <a:xfrm flipH="1">
              <a:off x="1443" y="1860"/>
              <a:ext cx="3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3" name="Text Box 55"/>
            <p:cNvSpPr txBox="1">
              <a:spLocks noChangeArrowheads="1"/>
            </p:cNvSpPr>
            <p:nvPr/>
          </p:nvSpPr>
          <p:spPr bwMode="auto">
            <a:xfrm>
              <a:off x="1809" y="170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00"/>
                  </a:solidFill>
                </a:rPr>
                <a:t>v</a:t>
              </a:r>
              <a:endParaRPr lang="en-US" altLang="zh-CN" sz="28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41334" name="Line 56"/>
            <p:cNvSpPr>
              <a:spLocks noChangeShapeType="1"/>
            </p:cNvSpPr>
            <p:nvPr/>
          </p:nvSpPr>
          <p:spPr bwMode="auto">
            <a:xfrm>
              <a:off x="1867" y="1812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Text Box 2"/>
          <p:cNvSpPr txBox="1">
            <a:spLocks noChangeArrowheads="1"/>
          </p:cNvSpPr>
          <p:nvPr/>
        </p:nvSpPr>
        <p:spPr bwMode="auto">
          <a:xfrm>
            <a:off x="827088" y="13065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sym typeface="Math1" pitchFamily="2" charset="2"/>
              </a:rPr>
              <a:t>º</a:t>
            </a:r>
            <a:r>
              <a:rPr lang="en-US" altLang="zh-CN" sz="2800" b="1">
                <a:solidFill>
                  <a:srgbClr val="000000"/>
                </a:solidFill>
              </a:rPr>
              <a:t>  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</a:rPr>
              <a:t>→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7971" name="Text Box 3"/>
          <p:cNvSpPr txBox="1">
            <a:spLocks noChangeArrowheads="1"/>
          </p:cNvSpPr>
          <p:nvPr/>
        </p:nvSpPr>
        <p:spPr bwMode="auto">
          <a:xfrm>
            <a:off x="827088" y="1905000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sym typeface="Math1" pitchFamily="2" charset="2"/>
              </a:rPr>
              <a:t>º 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en-US" altLang="zh-CN" sz="2800" b="1">
                <a:solidFill>
                  <a:srgbClr val="000000"/>
                </a:solidFill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107972" name="Text Box 4"/>
          <p:cNvSpPr txBox="1">
            <a:spLocks noChangeArrowheads="1"/>
          </p:cNvSpPr>
          <p:nvPr/>
        </p:nvSpPr>
        <p:spPr bwMode="auto">
          <a:xfrm>
            <a:off x="1079500" y="2589213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令 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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:   </a:t>
            </a:r>
            <a:r>
              <a:rPr lang="en-US" altLang="zh-CN" sz="2800" b="1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从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</a:rPr>
              <a:t>→0.63</a:t>
            </a:r>
            <a:r>
              <a:rPr lang="en-US" altLang="zh-CN" sz="2800" b="1" i="1" dirty="0">
                <a:solidFill>
                  <a:srgbClr val="000000"/>
                </a:solidFill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</a:rPr>
              <a:t>所需时间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07973" name="Text Box 5"/>
          <p:cNvSpPr txBox="1">
            <a:spLocks noChangeArrowheads="1"/>
          </p:cNvSpPr>
          <p:nvPr/>
        </p:nvSpPr>
        <p:spPr bwMode="auto">
          <a:xfrm>
            <a:off x="1223963" y="3105150"/>
            <a:ext cx="47720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 </a:t>
            </a:r>
            <a:r>
              <a:rPr lang="zh-CN" altLang="en-US" sz="2800" b="1">
                <a:solidFill>
                  <a:srgbClr val="000000"/>
                </a:solidFill>
              </a:rPr>
              <a:t>大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大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增长慢，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阻力大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电磁惯性大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;</a:t>
            </a:r>
            <a:endParaRPr lang="en-US" altLang="zh-CN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7974" name="Text Box 6"/>
          <p:cNvSpPr txBox="1">
            <a:spLocks noChangeArrowheads="1"/>
          </p:cNvSpPr>
          <p:nvPr/>
        </p:nvSpPr>
        <p:spPr bwMode="auto">
          <a:xfrm>
            <a:off x="1150938" y="4235450"/>
            <a:ext cx="47005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 </a:t>
            </a:r>
            <a:r>
              <a:rPr lang="zh-CN" altLang="en-US" sz="2800" b="1">
                <a:solidFill>
                  <a:srgbClr val="000000"/>
                </a:solidFill>
              </a:rPr>
              <a:t>小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小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增长快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endParaRPr lang="en-US" altLang="zh-CN" sz="2800" b="1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L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阻力小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电磁惯性小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07975" name="Text Box 7"/>
          <p:cNvSpPr txBox="1">
            <a:spLocks noChangeArrowheads="1"/>
          </p:cNvSpPr>
          <p:nvPr/>
        </p:nvSpPr>
        <p:spPr bwMode="auto">
          <a:xfrm>
            <a:off x="4498975" y="1905000"/>
            <a:ext cx="1681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 0.63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endParaRPr lang="en-US" altLang="zh-CN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7976" name="Object 8"/>
          <p:cNvGraphicFramePr>
            <a:graphicFrameLocks noChangeAspect="1"/>
          </p:cNvGraphicFramePr>
          <p:nvPr/>
        </p:nvGraphicFramePr>
        <p:xfrm>
          <a:off x="2627313" y="1746250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1" imgW="812165" imgH="355600" progId="Equation.DSMT4">
                  <p:embed/>
                </p:oleObj>
              </mc:Choice>
              <mc:Fallback>
                <p:oleObj name="Equation" r:id="rId1" imgW="812165" imgH="355600" progId="Equation.DSMT4">
                  <p:embed/>
                  <p:pic>
                    <p:nvPicPr>
                      <p:cNvPr id="0" name="图片 39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46250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7977" name="Object 9"/>
          <p:cNvGraphicFramePr>
            <a:graphicFrameLocks noChangeAspect="1"/>
          </p:cNvGraphicFramePr>
          <p:nvPr/>
        </p:nvGraphicFramePr>
        <p:xfrm>
          <a:off x="2365375" y="1196975"/>
          <a:ext cx="9144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公式" r:id="rId3" imgW="393700" imgH="342900" progId="Equation.3">
                  <p:embed/>
                </p:oleObj>
              </mc:Choice>
              <mc:Fallback>
                <p:oleObj name="公式" r:id="rId3" imgW="393700" imgH="342900" progId="Equation.3">
                  <p:embed/>
                  <p:pic>
                    <p:nvPicPr>
                      <p:cNvPr id="0" name="图片 39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196975"/>
                        <a:ext cx="9144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8" name="Text Box 10"/>
          <p:cNvSpPr txBox="1">
            <a:spLocks noChangeArrowheads="1"/>
          </p:cNvSpPr>
          <p:nvPr/>
        </p:nvSpPr>
        <p:spPr bwMode="auto">
          <a:xfrm>
            <a:off x="3203575" y="132873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107979" name="AutoShape 11"/>
          <p:cNvSpPr/>
          <p:nvPr/>
        </p:nvSpPr>
        <p:spPr bwMode="auto">
          <a:xfrm>
            <a:off x="899269" y="3356992"/>
            <a:ext cx="360363" cy="1584325"/>
          </a:xfrm>
          <a:prstGeom prst="leftBrace">
            <a:avLst>
              <a:gd name="adj1" fmla="val 36637"/>
              <a:gd name="adj2" fmla="val 50000"/>
            </a:avLst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07980" name="AutoShape 12"/>
          <p:cNvSpPr>
            <a:spLocks noChangeArrowheads="1"/>
          </p:cNvSpPr>
          <p:nvPr/>
        </p:nvSpPr>
        <p:spPr bwMode="auto">
          <a:xfrm>
            <a:off x="5868035" y="1809433"/>
            <a:ext cx="2665413" cy="685800"/>
          </a:xfrm>
          <a:prstGeom prst="wedgeEllipseCallout">
            <a:avLst>
              <a:gd name="adj1" fmla="val -53931"/>
              <a:gd name="adj2" fmla="val 77083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 b="1">
              <a:solidFill>
                <a:srgbClr val="FFFFFF"/>
              </a:solidFill>
              <a:sym typeface="Symbol" panose="05050102010706020507" pitchFamily="18" charset="2"/>
            </a:endParaRPr>
          </a:p>
        </p:txBody>
      </p:sp>
      <p:grpSp>
        <p:nvGrpSpPr>
          <p:cNvPr id="3" name="Group 32"/>
          <p:cNvGrpSpPr/>
          <p:nvPr/>
        </p:nvGrpSpPr>
        <p:grpSpPr bwMode="auto">
          <a:xfrm>
            <a:off x="615950" y="260648"/>
            <a:ext cx="2084388" cy="1081087"/>
            <a:chOff x="340" y="300"/>
            <a:chExt cx="1313" cy="681"/>
          </a:xfrm>
        </p:grpSpPr>
        <p:sp>
          <p:nvSpPr>
            <p:cNvPr id="172060" name="AutoShape 33"/>
            <p:cNvSpPr>
              <a:spLocks noChangeArrowheads="1"/>
            </p:cNvSpPr>
            <p:nvPr/>
          </p:nvSpPr>
          <p:spPr bwMode="auto">
            <a:xfrm>
              <a:off x="340" y="300"/>
              <a:ext cx="1089" cy="681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rgbClr val="FF505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2061" name="Text Box 34"/>
            <p:cNvSpPr txBox="1">
              <a:spLocks noChangeArrowheads="1"/>
            </p:cNvSpPr>
            <p:nvPr/>
          </p:nvSpPr>
          <p:spPr bwMode="auto">
            <a:xfrm>
              <a:off x="567" y="436"/>
              <a:ext cx="10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ea typeface="隶书" panose="02010509060101010101" pitchFamily="49" charset="-122"/>
                </a:rPr>
                <a:t>讨论</a:t>
              </a:r>
              <a:endParaRPr lang="zh-CN" altLang="en-US" b="1" dirty="0">
                <a:solidFill>
                  <a:srgbClr val="FF00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4140200" y="333375"/>
            <a:ext cx="3809999" cy="1008063"/>
            <a:chOff x="2567" y="119"/>
            <a:chExt cx="2400" cy="635"/>
          </a:xfrm>
        </p:grpSpPr>
        <p:graphicFrame>
          <p:nvGraphicFramePr>
            <p:cNvPr id="172057" name="Object 36"/>
            <p:cNvGraphicFramePr>
              <a:graphicFrameLocks noChangeAspect="1"/>
            </p:cNvGraphicFramePr>
            <p:nvPr/>
          </p:nvGraphicFramePr>
          <p:xfrm>
            <a:off x="3148" y="145"/>
            <a:ext cx="1769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0" name="Equation" r:id="rId5" imgW="1104900" imgH="342900" progId="Equation.DSMT4">
                    <p:embed/>
                  </p:oleObj>
                </mc:Choice>
                <mc:Fallback>
                  <p:oleObj name="Equation" r:id="rId5" imgW="1104900" imgH="342900" progId="Equation.DSMT4">
                    <p:embed/>
                    <p:pic>
                      <p:nvPicPr>
                        <p:cNvPr id="0" name="图片 399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145"/>
                          <a:ext cx="1769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58" name="Rectangle 37"/>
            <p:cNvSpPr>
              <a:spLocks noChangeArrowheads="1"/>
            </p:cNvSpPr>
            <p:nvPr/>
          </p:nvSpPr>
          <p:spPr bwMode="auto">
            <a:xfrm>
              <a:off x="3107" y="164"/>
              <a:ext cx="1860" cy="544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72059" name="Object 38"/>
            <p:cNvGraphicFramePr>
              <a:graphicFrameLocks noChangeAspect="1"/>
            </p:cNvGraphicFramePr>
            <p:nvPr/>
          </p:nvGraphicFramePr>
          <p:xfrm>
            <a:off x="2567" y="119"/>
            <a:ext cx="562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1" name="剪辑" r:id="rId7" imgW="4356100" imgH="4025900" progId="MS_ClipArt_Gallery.2">
                    <p:embed/>
                  </p:oleObj>
                </mc:Choice>
                <mc:Fallback>
                  <p:oleObj name="剪辑" r:id="rId7" imgW="4356100" imgH="4025900" progId="MS_ClipArt_Gallery.2">
                    <p:embed/>
                    <p:pic>
                      <p:nvPicPr>
                        <p:cNvPr id="0" name="图片 39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119"/>
                          <a:ext cx="562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8008" name="Text Box 40"/>
          <p:cNvSpPr txBox="1">
            <a:spLocks noChangeArrowheads="1"/>
          </p:cNvSpPr>
          <p:nvPr/>
        </p:nvSpPr>
        <p:spPr bwMode="auto">
          <a:xfrm>
            <a:off x="6227763" y="1955800"/>
            <a:ext cx="257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sym typeface="Symbol" panose="05050102010706020507" pitchFamily="18" charset="2"/>
              </a:rPr>
              <a:t>时间常数</a:t>
            </a:r>
            <a:endParaRPr lang="zh-CN" altLang="en-US" sz="2800" b="1">
              <a:solidFill>
                <a:srgbClr val="FFFFFF"/>
              </a:solidFill>
              <a:sym typeface="Symbol" panose="05050102010706020507" pitchFamily="18" charset="2"/>
            </a:endParaRPr>
          </a:p>
        </p:txBody>
      </p:sp>
      <p:sp>
        <p:nvSpPr>
          <p:cNvPr id="1109017" name="Text Box 25"/>
          <p:cNvSpPr txBox="1">
            <a:spLocks noChangeArrowheads="1"/>
          </p:cNvSpPr>
          <p:nvPr/>
        </p:nvSpPr>
        <p:spPr bwMode="auto">
          <a:xfrm>
            <a:off x="684213" y="5157788"/>
            <a:ext cx="46085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从开始变化到趋于恒定状态的过程叫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暂态过程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385494" name="Group 22"/>
          <p:cNvGrpSpPr/>
          <p:nvPr/>
        </p:nvGrpSpPr>
        <p:grpSpPr bwMode="auto">
          <a:xfrm>
            <a:off x="5219700" y="3221038"/>
            <a:ext cx="3887788" cy="2944812"/>
            <a:chOff x="3288" y="2029"/>
            <a:chExt cx="2449" cy="1855"/>
          </a:xfrm>
        </p:grpSpPr>
        <p:pic>
          <p:nvPicPr>
            <p:cNvPr id="172051" name="Picture 23" descr="untitl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" y="2097"/>
              <a:ext cx="2382" cy="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052" name="Text Box 24"/>
            <p:cNvSpPr txBox="1">
              <a:spLocks noChangeArrowheads="1"/>
            </p:cNvSpPr>
            <p:nvPr/>
          </p:nvSpPr>
          <p:spPr bwMode="auto">
            <a:xfrm>
              <a:off x="3288" y="2029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i/I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2053" name="Text Box 25"/>
            <p:cNvSpPr txBox="1">
              <a:spLocks noChangeArrowheads="1"/>
            </p:cNvSpPr>
            <p:nvPr/>
          </p:nvSpPr>
          <p:spPr bwMode="auto">
            <a:xfrm>
              <a:off x="5420" y="354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t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2054" name="Text Box 26"/>
            <p:cNvSpPr txBox="1">
              <a:spLocks noChangeArrowheads="1"/>
            </p:cNvSpPr>
            <p:nvPr/>
          </p:nvSpPr>
          <p:spPr bwMode="auto">
            <a:xfrm>
              <a:off x="4455" y="2531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0.63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172055" name="Text Box 27"/>
            <p:cNvSpPr txBox="1">
              <a:spLocks noChangeArrowheads="1"/>
            </p:cNvSpPr>
            <p:nvPr/>
          </p:nvSpPr>
          <p:spPr bwMode="auto">
            <a:xfrm>
              <a:off x="3900" y="327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800" b="1" i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2056" name="Text Box 28"/>
            <p:cNvSpPr txBox="1">
              <a:spLocks noChangeArrowheads="1"/>
            </p:cNvSpPr>
            <p:nvPr/>
          </p:nvSpPr>
          <p:spPr bwMode="auto">
            <a:xfrm>
              <a:off x="4240" y="329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800" b="1" i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85501" name="Rectangle 29"/>
          <p:cNvSpPr>
            <a:spLocks noChangeArrowheads="1"/>
          </p:cNvSpPr>
          <p:nvPr/>
        </p:nvSpPr>
        <p:spPr bwMode="auto">
          <a:xfrm>
            <a:off x="684213" y="6057900"/>
            <a:ext cx="5072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时间常数</a:t>
            </a:r>
            <a:r>
              <a:rPr lang="zh-CN" altLang="en-US" sz="2800" b="1" i="1">
                <a:solidFill>
                  <a:srgbClr val="000000"/>
                </a:solidFill>
                <a:sym typeface="Symbol" panose="05050102010706020507" pitchFamily="18" charset="2"/>
              </a:rPr>
              <a:t></a:t>
            </a:r>
            <a:r>
              <a:rPr lang="zh-CN" altLang="en-US" sz="2800" b="1" i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表征该过程的快慢。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7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7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10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300"/>
                                        <p:tgtEl>
                                          <p:spTgt spid="11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75"/>
                                        <p:tgtEl>
                                          <p:spTgt spid="11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8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11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1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0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1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0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8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0" grpId="0" autoUpdateAnimBg="0"/>
      <p:bldP spid="1107971" grpId="0" autoUpdateAnimBg="0"/>
      <p:bldP spid="1107972" grpId="0" autoUpdateAnimBg="0"/>
      <p:bldP spid="1107973" grpId="0" autoUpdateAnimBg="0"/>
      <p:bldP spid="1107974" grpId="0" autoUpdateAnimBg="0"/>
      <p:bldP spid="1107975" grpId="0" autoUpdateAnimBg="0"/>
      <p:bldP spid="1107978" grpId="0" autoUpdateAnimBg="0"/>
      <p:bldP spid="1107979" grpId="0" animBg="1"/>
      <p:bldP spid="1107980" grpId="0" bldLvl="0" animBg="1" autoUpdateAnimBg="0"/>
      <p:bldP spid="1108008" grpId="0"/>
      <p:bldP spid="1109017" grpId="0"/>
      <p:bldP spid="13855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Text Box 2"/>
          <p:cNvSpPr txBox="1">
            <a:spLocks noChangeArrowheads="1"/>
          </p:cNvSpPr>
          <p:nvPr/>
        </p:nvSpPr>
        <p:spPr bwMode="auto">
          <a:xfrm>
            <a:off x="746125" y="388938"/>
            <a:ext cx="3154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 err="1">
                <a:solidFill>
                  <a:srgbClr val="000000"/>
                </a:solidFill>
              </a:rPr>
              <a:t>→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后，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k </a:t>
            </a:r>
            <a:r>
              <a:rPr lang="en-US" altLang="zh-CN" sz="2800" b="1" dirty="0">
                <a:solidFill>
                  <a:srgbClr val="000000"/>
                </a:solidFill>
              </a:rPr>
              <a:t>→2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108995" name="Text Box 3"/>
          <p:cNvSpPr txBox="1">
            <a:spLocks noChangeArrowheads="1"/>
          </p:cNvSpPr>
          <p:nvPr/>
        </p:nvSpPr>
        <p:spPr bwMode="auto">
          <a:xfrm>
            <a:off x="660400" y="908050"/>
            <a:ext cx="693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自感电动势将使电流维持一段时间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08996" name="Object 4"/>
          <p:cNvGraphicFramePr>
            <a:graphicFrameLocks noChangeAspect="1"/>
          </p:cNvGraphicFramePr>
          <p:nvPr/>
        </p:nvGraphicFramePr>
        <p:xfrm>
          <a:off x="1404938" y="1341438"/>
          <a:ext cx="19002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Equation" r:id="rId1" imgW="850265" imgH="355600" progId="Equation.DSMT4">
                  <p:embed/>
                </p:oleObj>
              </mc:Choice>
              <mc:Fallback>
                <p:oleObj name="Equation" r:id="rId1" imgW="850265" imgH="355600" progId="Equation.DSMT4">
                  <p:embed/>
                  <p:pic>
                    <p:nvPicPr>
                      <p:cNvPr id="0" name="图片 4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341438"/>
                        <a:ext cx="19002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7" name="Text Box 5"/>
          <p:cNvSpPr txBox="1">
            <a:spLocks noChangeArrowheads="1"/>
          </p:cNvSpPr>
          <p:nvPr/>
        </p:nvSpPr>
        <p:spPr bwMode="auto">
          <a:xfrm>
            <a:off x="683568" y="2492896"/>
            <a:ext cx="554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初始条件：</a:t>
            </a:r>
            <a:r>
              <a:rPr lang="en-US" altLang="zh-CN" sz="2800" b="1" i="1">
                <a:solidFill>
                  <a:srgbClr val="000000"/>
                </a:solidFill>
              </a:rPr>
              <a:t>t </a:t>
            </a:r>
            <a:r>
              <a:rPr lang="en-US" altLang="zh-CN" sz="2800" b="1">
                <a:solidFill>
                  <a:srgbClr val="000000"/>
                </a:solidFill>
              </a:rPr>
              <a:t>=0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</a:rPr>
              <a:t>i 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>
                <a:solidFill>
                  <a:srgbClr val="000000"/>
                </a:solidFill>
              </a:rPr>
              <a:t>C</a:t>
            </a:r>
            <a:r>
              <a:rPr lang="en-US" altLang="zh-CN" sz="2800" b="1" i="1">
                <a:solidFill>
                  <a:srgbClr val="000000"/>
                </a:solidFill>
              </a:rPr>
              <a:t>=I=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endParaRPr lang="en-US" altLang="zh-CN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8998" name="Object 6"/>
          <p:cNvGraphicFramePr>
            <a:graphicFrameLocks noChangeAspect="1"/>
          </p:cNvGraphicFramePr>
          <p:nvPr/>
        </p:nvGraphicFramePr>
        <p:xfrm>
          <a:off x="2225675" y="3068960"/>
          <a:ext cx="23415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Equation" r:id="rId3" imgW="1016000" imgH="342900" progId="Equation.DSMT4">
                  <p:embed/>
                </p:oleObj>
              </mc:Choice>
              <mc:Fallback>
                <p:oleObj name="Equation" r:id="rId3" imgW="1016000" imgH="342900" progId="Equation.DSMT4">
                  <p:embed/>
                  <p:pic>
                    <p:nvPicPr>
                      <p:cNvPr id="0" name="图片 4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068960"/>
                        <a:ext cx="23415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9" name="Text Box 7"/>
          <p:cNvSpPr txBox="1">
            <a:spLocks noChangeArrowheads="1"/>
          </p:cNvSpPr>
          <p:nvPr/>
        </p:nvSpPr>
        <p:spPr bwMode="auto">
          <a:xfrm>
            <a:off x="755576" y="4257675"/>
            <a:ext cx="293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FF3300"/>
                </a:solidFill>
              </a:rPr>
              <a:t>t </a:t>
            </a:r>
            <a:r>
              <a:rPr lang="en-US" altLang="zh-CN" sz="2800" b="1" dirty="0">
                <a:solidFill>
                  <a:srgbClr val="FF3300"/>
                </a:solidFill>
              </a:rPr>
              <a:t>=</a:t>
            </a:r>
            <a:r>
              <a:rPr lang="en-US" altLang="zh-CN" sz="2800" b="1" i="1" dirty="0">
                <a:solidFill>
                  <a:srgbClr val="FF3300"/>
                </a:solidFill>
                <a:sym typeface="Symbol" panose="05050102010706020507" pitchFamily="18" charset="2"/>
              </a:rPr>
              <a:t>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  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=0.37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09011" name="Object 19"/>
          <p:cNvGraphicFramePr>
            <a:graphicFrameLocks noChangeAspect="1"/>
          </p:cNvGraphicFramePr>
          <p:nvPr/>
        </p:nvGraphicFramePr>
        <p:xfrm>
          <a:off x="3700463" y="1570038"/>
          <a:ext cx="159226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Equation" r:id="rId5" imgW="711200" imgH="355600" progId="Equation.DSMT4">
                  <p:embed/>
                </p:oleObj>
              </mc:Choice>
              <mc:Fallback>
                <p:oleObj name="Equation" r:id="rId5" imgW="711200" imgH="355600" progId="Equation.DSMT4">
                  <p:embed/>
                  <p:pic>
                    <p:nvPicPr>
                      <p:cNvPr id="0" name="图片 4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1570038"/>
                        <a:ext cx="159226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9012" name="Rectangle 20"/>
          <p:cNvSpPr>
            <a:spLocks noChangeArrowheads="1"/>
          </p:cNvSpPr>
          <p:nvPr/>
        </p:nvSpPr>
        <p:spPr bwMode="auto">
          <a:xfrm>
            <a:off x="2082800" y="3175248"/>
            <a:ext cx="2819400" cy="685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109013" name="Object 21"/>
          <p:cNvGraphicFramePr>
            <a:graphicFrameLocks noChangeAspect="1"/>
          </p:cNvGraphicFramePr>
          <p:nvPr/>
        </p:nvGraphicFramePr>
        <p:xfrm>
          <a:off x="1692275" y="2005013"/>
          <a:ext cx="11604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Equation" r:id="rId7" imgW="520700" imgH="215900" progId="Equation.3">
                  <p:embed/>
                </p:oleObj>
              </mc:Choice>
              <mc:Fallback>
                <p:oleObj name="Equation" r:id="rId7" imgW="520700" imgH="215900" progId="Equation.3">
                  <p:embed/>
                  <p:pic>
                    <p:nvPicPr>
                      <p:cNvPr id="0" name="图片 4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05013"/>
                        <a:ext cx="11604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9015" name="AutoShape 23"/>
          <p:cNvSpPr/>
          <p:nvPr/>
        </p:nvSpPr>
        <p:spPr bwMode="auto">
          <a:xfrm>
            <a:off x="3349625" y="1641475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09018" name="Text Box 26"/>
          <p:cNvSpPr txBox="1">
            <a:spLocks noChangeArrowheads="1"/>
          </p:cNvSpPr>
          <p:nvPr/>
        </p:nvSpPr>
        <p:spPr bwMode="auto">
          <a:xfrm>
            <a:off x="827088" y="4869160"/>
            <a:ext cx="41402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当 </a:t>
            </a:r>
            <a:r>
              <a:rPr lang="en-US" altLang="en-US" sz="2800" b="1" i="1" dirty="0">
                <a:solidFill>
                  <a:srgbClr val="000000"/>
                </a:solidFill>
              </a:rPr>
              <a:t>t</a:t>
            </a:r>
            <a:r>
              <a:rPr lang="en-US" altLang="en-US" b="1" i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大于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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的若干倍后，暂态过程基本结束。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 0</a:t>
            </a:r>
            <a:endParaRPr lang="en-US" altLang="zh-CN" sz="2800" b="1" i="1" dirty="0">
              <a:solidFill>
                <a:srgbClr val="000000"/>
              </a:solidFill>
            </a:endParaRPr>
          </a:p>
        </p:txBody>
      </p:sp>
      <p:grpSp>
        <p:nvGrpSpPr>
          <p:cNvPr id="1386510" name="Group 14"/>
          <p:cNvGrpSpPr/>
          <p:nvPr/>
        </p:nvGrpSpPr>
        <p:grpSpPr bwMode="auto">
          <a:xfrm>
            <a:off x="7037388" y="2043113"/>
            <a:ext cx="488950" cy="627062"/>
            <a:chOff x="4197" y="765"/>
            <a:chExt cx="308" cy="395"/>
          </a:xfrm>
        </p:grpSpPr>
        <p:sp>
          <p:nvSpPr>
            <p:cNvPr id="173107" name="Line 15"/>
            <p:cNvSpPr>
              <a:spLocks noChangeShapeType="1"/>
            </p:cNvSpPr>
            <p:nvPr/>
          </p:nvSpPr>
          <p:spPr bwMode="auto">
            <a:xfrm flipV="1">
              <a:off x="4475" y="82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108" name="Text Box 16"/>
            <p:cNvSpPr txBox="1">
              <a:spLocks noChangeArrowheads="1"/>
            </p:cNvSpPr>
            <p:nvPr/>
          </p:nvSpPr>
          <p:spPr bwMode="auto">
            <a:xfrm>
              <a:off x="4197" y="765"/>
              <a:ext cx="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8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L</a:t>
              </a:r>
              <a:endParaRPr lang="en-US" altLang="zh-CN" sz="2400" b="1" i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86513" name="Line 17"/>
          <p:cNvSpPr>
            <a:spLocks noChangeShapeType="1"/>
          </p:cNvSpPr>
          <p:nvPr/>
        </p:nvSpPr>
        <p:spPr bwMode="auto">
          <a:xfrm rot="-3104388" flipH="1" flipV="1">
            <a:off x="7582694" y="1754982"/>
            <a:ext cx="466725" cy="5238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73071" name="Group 18"/>
          <p:cNvGrpSpPr/>
          <p:nvPr/>
        </p:nvGrpSpPr>
        <p:grpSpPr bwMode="auto">
          <a:xfrm>
            <a:off x="6300788" y="1160463"/>
            <a:ext cx="2471737" cy="2217737"/>
            <a:chOff x="3927" y="768"/>
            <a:chExt cx="1557" cy="1397"/>
          </a:xfrm>
        </p:grpSpPr>
        <p:sp>
          <p:nvSpPr>
            <p:cNvPr id="173080" name="Line 19"/>
            <p:cNvSpPr>
              <a:spLocks noChangeShapeType="1"/>
            </p:cNvSpPr>
            <p:nvPr/>
          </p:nvSpPr>
          <p:spPr bwMode="auto">
            <a:xfrm>
              <a:off x="4132" y="1637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1" name="Line 20"/>
            <p:cNvSpPr>
              <a:spLocks noChangeShapeType="1"/>
            </p:cNvSpPr>
            <p:nvPr/>
          </p:nvSpPr>
          <p:spPr bwMode="auto">
            <a:xfrm>
              <a:off x="4132" y="1061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3082" name="Group 21"/>
            <p:cNvGrpSpPr/>
            <p:nvPr/>
          </p:nvGrpSpPr>
          <p:grpSpPr bwMode="auto">
            <a:xfrm>
              <a:off x="3995" y="1584"/>
              <a:ext cx="254" cy="45"/>
              <a:chOff x="1056" y="3552"/>
              <a:chExt cx="192" cy="48"/>
            </a:xfrm>
          </p:grpSpPr>
          <p:sp>
            <p:nvSpPr>
              <p:cNvPr id="173105" name="Line 22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3106" name="Line 23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3083" name="Line 24"/>
            <p:cNvSpPr>
              <a:spLocks noChangeShapeType="1"/>
            </p:cNvSpPr>
            <p:nvPr/>
          </p:nvSpPr>
          <p:spPr bwMode="auto">
            <a:xfrm>
              <a:off x="4132" y="2165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4" name="Line 25"/>
            <p:cNvSpPr>
              <a:spLocks noChangeShapeType="1"/>
            </p:cNvSpPr>
            <p:nvPr/>
          </p:nvSpPr>
          <p:spPr bwMode="auto">
            <a:xfrm>
              <a:off x="5484" y="1061"/>
              <a:ext cx="0" cy="1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5" name="Line 26"/>
            <p:cNvSpPr>
              <a:spLocks noChangeShapeType="1"/>
            </p:cNvSpPr>
            <p:nvPr/>
          </p:nvSpPr>
          <p:spPr bwMode="auto">
            <a:xfrm>
              <a:off x="4132" y="1061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6" name="Line 27"/>
            <p:cNvSpPr>
              <a:spLocks noChangeShapeType="1"/>
            </p:cNvSpPr>
            <p:nvPr/>
          </p:nvSpPr>
          <p:spPr bwMode="auto">
            <a:xfrm>
              <a:off x="5016" y="1061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7" name="Line 28"/>
            <p:cNvSpPr>
              <a:spLocks noChangeShapeType="1"/>
            </p:cNvSpPr>
            <p:nvPr/>
          </p:nvSpPr>
          <p:spPr bwMode="auto">
            <a:xfrm>
              <a:off x="4773" y="206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3088" name="Rectangle 29"/>
            <p:cNvSpPr>
              <a:spLocks noChangeArrowheads="1"/>
            </p:cNvSpPr>
            <p:nvPr/>
          </p:nvSpPr>
          <p:spPr bwMode="auto">
            <a:xfrm>
              <a:off x="4721" y="1781"/>
              <a:ext cx="10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3089" name="Line 30"/>
            <p:cNvSpPr>
              <a:spLocks noChangeShapeType="1"/>
            </p:cNvSpPr>
            <p:nvPr/>
          </p:nvSpPr>
          <p:spPr bwMode="auto">
            <a:xfrm>
              <a:off x="4773" y="1301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3090" name="Object 31"/>
            <p:cNvGraphicFramePr>
              <a:graphicFrameLocks noChangeAspect="1"/>
            </p:cNvGraphicFramePr>
            <p:nvPr/>
          </p:nvGraphicFramePr>
          <p:xfrm>
            <a:off x="4868" y="1868"/>
            <a:ext cx="2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" name="公式" r:id="rId9" imgW="165100" imgH="165100" progId="Equation.3">
                    <p:embed/>
                  </p:oleObj>
                </mc:Choice>
                <mc:Fallback>
                  <p:oleObj name="公式" r:id="rId9" imgW="165100" imgH="165100" progId="Equation.3">
                    <p:embed/>
                    <p:pic>
                      <p:nvPicPr>
                        <p:cNvPr id="0" name="图片 4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1868"/>
                          <a:ext cx="2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91" name="Object 32"/>
            <p:cNvGraphicFramePr>
              <a:graphicFrameLocks noChangeAspect="1"/>
            </p:cNvGraphicFramePr>
            <p:nvPr/>
          </p:nvGraphicFramePr>
          <p:xfrm>
            <a:off x="4869" y="1436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" name="公式" r:id="rId11" imgW="152400" imgH="165100" progId="Equation.3">
                    <p:embed/>
                  </p:oleObj>
                </mc:Choice>
                <mc:Fallback>
                  <p:oleObj name="公式" r:id="rId11" imgW="152400" imgH="165100" progId="Equation.3">
                    <p:embed/>
                    <p:pic>
                      <p:nvPicPr>
                        <p:cNvPr id="0" name="图片 4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1436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92" name="Object 33"/>
            <p:cNvGraphicFramePr>
              <a:graphicFrameLocks noChangeAspect="1"/>
            </p:cNvGraphicFramePr>
            <p:nvPr/>
          </p:nvGraphicFramePr>
          <p:xfrm>
            <a:off x="4516" y="768"/>
            <a:ext cx="1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8" name="公式" r:id="rId13" imgW="114300" imgH="165100" progId="Equation.3">
                    <p:embed/>
                  </p:oleObj>
                </mc:Choice>
                <mc:Fallback>
                  <p:oleObj name="公式" r:id="rId13" imgW="114300" imgH="165100" progId="Equation.3">
                    <p:embed/>
                    <p:pic>
                      <p:nvPicPr>
                        <p:cNvPr id="0" name="图片 4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768"/>
                          <a:ext cx="1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93" name="Object 34"/>
            <p:cNvGraphicFramePr>
              <a:graphicFrameLocks noChangeAspect="1"/>
            </p:cNvGraphicFramePr>
            <p:nvPr/>
          </p:nvGraphicFramePr>
          <p:xfrm>
            <a:off x="3927" y="1652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9" name="公式" r:id="rId15" imgW="114300" imgH="139700" progId="Equation.3">
                    <p:embed/>
                  </p:oleObj>
                </mc:Choice>
                <mc:Fallback>
                  <p:oleObj name="公式" r:id="rId15" imgW="114300" imgH="139700" progId="Equation.3">
                    <p:embed/>
                    <p:pic>
                      <p:nvPicPr>
                        <p:cNvPr id="0" name="图片 4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1652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3094" name="Group 35"/>
            <p:cNvGrpSpPr/>
            <p:nvPr/>
          </p:nvGrpSpPr>
          <p:grpSpPr bwMode="auto">
            <a:xfrm>
              <a:off x="4698" y="1449"/>
              <a:ext cx="159" cy="226"/>
              <a:chOff x="4059" y="2932"/>
              <a:chExt cx="228" cy="226"/>
            </a:xfrm>
          </p:grpSpPr>
          <p:sp>
            <p:nvSpPr>
              <p:cNvPr id="173102" name="Arc 36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1 w 38071"/>
                  <a:gd name="T1" fmla="*/ 0 h 43078"/>
                  <a:gd name="T2" fmla="*/ 0 w 38071"/>
                  <a:gd name="T3" fmla="*/ 0 h 43078"/>
                  <a:gd name="T4" fmla="*/ 1 w 38071"/>
                  <a:gd name="T5" fmla="*/ 0 h 430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3103" name="Arc 37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1 w 38071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3104" name="Arc 38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1 w 38004"/>
                  <a:gd name="T3" fmla="*/ 0 h 43066"/>
                  <a:gd name="T4" fmla="*/ 1 w 38004"/>
                  <a:gd name="T5" fmla="*/ 0 h 430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4772" y="1665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3096" name="Object 40"/>
            <p:cNvGraphicFramePr>
              <a:graphicFrameLocks noChangeAspect="1"/>
            </p:cNvGraphicFramePr>
            <p:nvPr/>
          </p:nvGraphicFramePr>
          <p:xfrm>
            <a:off x="4957" y="768"/>
            <a:ext cx="1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0" name="公式" r:id="rId17" imgW="127000" imgH="165100" progId="Equation.3">
                    <p:embed/>
                  </p:oleObj>
                </mc:Choice>
                <mc:Fallback>
                  <p:oleObj name="公式" r:id="rId17" imgW="127000" imgH="165100" progId="Equation.3">
                    <p:embed/>
                    <p:pic>
                      <p:nvPicPr>
                        <p:cNvPr id="0" name="图片 4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768"/>
                          <a:ext cx="1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97" name="Oval 41"/>
            <p:cNvSpPr>
              <a:spLocks noChangeArrowheads="1"/>
            </p:cNvSpPr>
            <p:nvPr/>
          </p:nvSpPr>
          <p:spPr bwMode="auto">
            <a:xfrm>
              <a:off x="4988" y="103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>
              <a:off x="4604" y="103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>
              <a:off x="4751" y="125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 rot="18495612" flipV="1">
              <a:off x="4669" y="1020"/>
              <a:ext cx="98" cy="237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3101" name="Object 45"/>
            <p:cNvGraphicFramePr>
              <a:graphicFrameLocks noChangeAspect="1"/>
            </p:cNvGraphicFramePr>
            <p:nvPr/>
          </p:nvGraphicFramePr>
          <p:xfrm>
            <a:off x="4848" y="1153"/>
            <a:ext cx="27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1" name="公式" r:id="rId19" imgW="177800" imgH="165100" progId="Equation.3">
                    <p:embed/>
                  </p:oleObj>
                </mc:Choice>
                <mc:Fallback>
                  <p:oleObj name="公式" r:id="rId19" imgW="177800" imgH="165100" progId="Equation.3">
                    <p:embed/>
                    <p:pic>
                      <p:nvPicPr>
                        <p:cNvPr id="0" name="图片 41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153"/>
                          <a:ext cx="27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6542" name="Line 46"/>
          <p:cNvSpPr>
            <a:spLocks noChangeShapeType="1"/>
          </p:cNvSpPr>
          <p:nvPr/>
        </p:nvSpPr>
        <p:spPr bwMode="auto">
          <a:xfrm rot="18495612" flipV="1">
            <a:off x="7467601" y="1536700"/>
            <a:ext cx="165100" cy="38417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386543" name="Group 47"/>
          <p:cNvGrpSpPr/>
          <p:nvPr/>
        </p:nvGrpSpPr>
        <p:grpSpPr bwMode="auto">
          <a:xfrm>
            <a:off x="4967288" y="3644900"/>
            <a:ext cx="4176712" cy="2932113"/>
            <a:chOff x="3129" y="2296"/>
            <a:chExt cx="2631" cy="1847"/>
          </a:xfrm>
        </p:grpSpPr>
        <p:pic>
          <p:nvPicPr>
            <p:cNvPr id="173074" name="Picture 48" descr="untitled2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296"/>
              <a:ext cx="2427" cy="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075" name="Text Box 49"/>
            <p:cNvSpPr txBox="1">
              <a:spLocks noChangeArrowheads="1"/>
            </p:cNvSpPr>
            <p:nvPr/>
          </p:nvSpPr>
          <p:spPr bwMode="auto">
            <a:xfrm>
              <a:off x="3129" y="2296"/>
              <a:ext cx="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i/I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3076" name="Text Box 50"/>
            <p:cNvSpPr txBox="1">
              <a:spLocks noChangeArrowheads="1"/>
            </p:cNvSpPr>
            <p:nvPr/>
          </p:nvSpPr>
          <p:spPr bwMode="auto">
            <a:xfrm>
              <a:off x="5307" y="381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t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73077" name="Text Box 51"/>
            <p:cNvSpPr txBox="1">
              <a:spLocks noChangeArrowheads="1"/>
            </p:cNvSpPr>
            <p:nvPr/>
          </p:nvSpPr>
          <p:spPr bwMode="auto">
            <a:xfrm>
              <a:off x="3606" y="3579"/>
              <a:ext cx="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800" b="1" i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3078" name="Text Box 52"/>
            <p:cNvSpPr txBox="1">
              <a:spLocks noChangeArrowheads="1"/>
            </p:cNvSpPr>
            <p:nvPr/>
          </p:nvSpPr>
          <p:spPr bwMode="auto">
            <a:xfrm>
              <a:off x="3901" y="3589"/>
              <a:ext cx="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</a:t>
              </a:r>
              <a:r>
                <a:rPr lang="en-US" altLang="zh-CN" sz="2800" b="1" i="1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3079" name="Text Box 53"/>
            <p:cNvSpPr txBox="1">
              <a:spLocks noChangeArrowheads="1"/>
            </p:cNvSpPr>
            <p:nvPr/>
          </p:nvSpPr>
          <p:spPr bwMode="auto">
            <a:xfrm>
              <a:off x="4354" y="3158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0.37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0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8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75"/>
                                        <p:tgtEl>
                                          <p:spTgt spid="110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10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10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10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9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75"/>
                                        <p:tgtEl>
                                          <p:spTgt spid="110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10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10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38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4" grpId="0" autoUpdateAnimBg="0"/>
      <p:bldP spid="1108995" grpId="0" autoUpdateAnimBg="0"/>
      <p:bldP spid="1108997" grpId="0" autoUpdateAnimBg="0"/>
      <p:bldP spid="1108999" grpId="0" autoUpdateAnimBg="0"/>
      <p:bldP spid="1109012" grpId="0" animBg="1"/>
      <p:bldP spid="1109015" grpId="0" animBg="1"/>
      <p:bldP spid="1109018" grpId="0" autoUpdateAnimBg="0"/>
      <p:bldP spid="1386513" grpId="0" animBg="1"/>
      <p:bldP spid="13865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871296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 磁场的能量</a:t>
            </a:r>
            <a:endParaRPr lang="zh-CN" altLang="en-US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10020" name="Text Box 4"/>
          <p:cNvSpPr txBox="1">
            <a:spLocks noChangeArrowheads="1"/>
          </p:cNvSpPr>
          <p:nvPr/>
        </p:nvSpPr>
        <p:spPr bwMode="auto">
          <a:xfrm>
            <a:off x="503238" y="1038225"/>
            <a:ext cx="417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一、自感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储存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磁能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pSp>
        <p:nvGrpSpPr>
          <p:cNvPr id="1387524" name="Group 4"/>
          <p:cNvGrpSpPr/>
          <p:nvPr/>
        </p:nvGrpSpPr>
        <p:grpSpPr bwMode="auto">
          <a:xfrm>
            <a:off x="1654175" y="1757363"/>
            <a:ext cx="1393825" cy="457200"/>
            <a:chOff x="823" y="1282"/>
            <a:chExt cx="878" cy="288"/>
          </a:xfrm>
        </p:grpSpPr>
        <p:sp>
          <p:nvSpPr>
            <p:cNvPr id="174163" name="Rectangle 5"/>
            <p:cNvSpPr>
              <a:spLocks noChangeArrowheads="1"/>
            </p:cNvSpPr>
            <p:nvPr/>
          </p:nvSpPr>
          <p:spPr bwMode="auto">
            <a:xfrm>
              <a:off x="823" y="1282"/>
              <a:ext cx="3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FF0000"/>
                  </a:solidFill>
                </a:rPr>
                <a:t>Q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174164" name="Rectangle 6"/>
            <p:cNvSpPr>
              <a:spLocks noChangeArrowheads="1"/>
            </p:cNvSpPr>
            <p:nvPr/>
          </p:nvSpPr>
          <p:spPr bwMode="auto">
            <a:xfrm>
              <a:off x="1250" y="1282"/>
              <a:ext cx="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3000" b="1" i="1">
                  <a:solidFill>
                    <a:srgbClr val="FF0000"/>
                  </a:solidFill>
                </a:rPr>
                <a:t>Q</a:t>
              </a:r>
              <a:endParaRPr lang="en-US" altLang="zh-CN" sz="3000" b="1" i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87527" name="Object 7"/>
          <p:cNvGraphicFramePr>
            <a:graphicFrameLocks noChangeAspect="1"/>
          </p:cNvGraphicFramePr>
          <p:nvPr/>
        </p:nvGraphicFramePr>
        <p:xfrm>
          <a:off x="1943100" y="2500313"/>
          <a:ext cx="161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公式" r:id="rId1" imgW="266700" imgH="1396365" progId="Equation.3">
                  <p:embed/>
                </p:oleObj>
              </mc:Choice>
              <mc:Fallback>
                <p:oleObj name="公式" r:id="rId1" imgW="266700" imgH="1396365" progId="Equation.3">
                  <p:embed/>
                  <p:pic>
                    <p:nvPicPr>
                      <p:cNvPr id="0" name="图片 1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500313"/>
                        <a:ext cx="161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7528" name="Group 8"/>
          <p:cNvGrpSpPr/>
          <p:nvPr/>
        </p:nvGrpSpPr>
        <p:grpSpPr bwMode="auto">
          <a:xfrm>
            <a:off x="2339975" y="2573338"/>
            <a:ext cx="254000" cy="762000"/>
            <a:chOff x="816" y="1632"/>
            <a:chExt cx="160" cy="480"/>
          </a:xfrm>
        </p:grpSpPr>
        <p:graphicFrame>
          <p:nvGraphicFramePr>
            <p:cNvPr id="174160" name="Object 9"/>
            <p:cNvGraphicFramePr>
              <a:graphicFrameLocks noChangeAspect="1"/>
            </p:cNvGraphicFramePr>
            <p:nvPr/>
          </p:nvGraphicFramePr>
          <p:xfrm>
            <a:off x="816" y="1632"/>
            <a:ext cx="160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7" name="Equation" r:id="rId3" imgW="253365" imgH="76200" progId="Equation.3">
                    <p:embed/>
                  </p:oleObj>
                </mc:Choice>
                <mc:Fallback>
                  <p:oleObj name="Equation" r:id="rId3" imgW="253365" imgH="76200" progId="Equation.3">
                    <p:embed/>
                    <p:pic>
                      <p:nvPicPr>
                        <p:cNvPr id="0" name="图片 1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32"/>
                          <a:ext cx="160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1" name="Object 10"/>
            <p:cNvGraphicFramePr>
              <a:graphicFrameLocks noChangeAspect="1"/>
            </p:cNvGraphicFramePr>
            <p:nvPr/>
          </p:nvGraphicFramePr>
          <p:xfrm>
            <a:off x="816" y="1824"/>
            <a:ext cx="160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8" name="Equation" r:id="rId5" imgW="253365" imgH="76200" progId="Equation.3">
                    <p:embed/>
                  </p:oleObj>
                </mc:Choice>
                <mc:Fallback>
                  <p:oleObj name="Equation" r:id="rId5" imgW="253365" imgH="76200" progId="Equation.3">
                    <p:embed/>
                    <p:pic>
                      <p:nvPicPr>
                        <p:cNvPr id="0" name="图片 1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4"/>
                          <a:ext cx="160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2" name="Object 11"/>
            <p:cNvGraphicFramePr>
              <a:graphicFrameLocks noChangeAspect="1"/>
            </p:cNvGraphicFramePr>
            <p:nvPr/>
          </p:nvGraphicFramePr>
          <p:xfrm>
            <a:off x="816" y="2064"/>
            <a:ext cx="160" cy="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" name="Equation" r:id="rId6" imgW="253365" imgH="76200" progId="Equation.3">
                    <p:embed/>
                  </p:oleObj>
                </mc:Choice>
                <mc:Fallback>
                  <p:oleObj name="Equation" r:id="rId6" imgW="253365" imgH="76200" progId="Equation.3">
                    <p:embed/>
                    <p:pic>
                      <p:nvPicPr>
                        <p:cNvPr id="0" name="图片 1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64"/>
                          <a:ext cx="160" cy="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7532" name="Group 12"/>
          <p:cNvGrpSpPr/>
          <p:nvPr/>
        </p:nvGrpSpPr>
        <p:grpSpPr bwMode="auto">
          <a:xfrm>
            <a:off x="1560513" y="2957513"/>
            <a:ext cx="1371600" cy="1143000"/>
            <a:chOff x="288" y="2976"/>
            <a:chExt cx="864" cy="720"/>
          </a:xfrm>
        </p:grpSpPr>
        <p:sp>
          <p:nvSpPr>
            <p:cNvPr id="174156" name="Line 13"/>
            <p:cNvSpPr>
              <a:spLocks noChangeShapeType="1"/>
            </p:cNvSpPr>
            <p:nvPr/>
          </p:nvSpPr>
          <p:spPr bwMode="auto">
            <a:xfrm>
              <a:off x="288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7" name="Line 14"/>
            <p:cNvSpPr>
              <a:spLocks noChangeShapeType="1"/>
            </p:cNvSpPr>
            <p:nvPr/>
          </p:nvSpPr>
          <p:spPr bwMode="auto">
            <a:xfrm>
              <a:off x="1152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8" name="Line 15"/>
            <p:cNvSpPr>
              <a:spLocks noChangeShapeType="1"/>
            </p:cNvSpPr>
            <p:nvPr/>
          </p:nvSpPr>
          <p:spPr bwMode="auto">
            <a:xfrm>
              <a:off x="288" y="340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59" name="Object 16"/>
            <p:cNvGraphicFramePr>
              <a:graphicFrameLocks noChangeAspect="1"/>
            </p:cNvGraphicFramePr>
            <p:nvPr/>
          </p:nvGraphicFramePr>
          <p:xfrm>
            <a:off x="532" y="3424"/>
            <a:ext cx="3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" name="Equation" r:id="rId7" imgW="596900" imgH="431800" progId="Equation.DSMT4">
                    <p:embed/>
                  </p:oleObj>
                </mc:Choice>
                <mc:Fallback>
                  <p:oleObj name="Equation" r:id="rId7" imgW="596900" imgH="431800" progId="Equation.DSMT4">
                    <p:embed/>
                    <p:pic>
                      <p:nvPicPr>
                        <p:cNvPr id="0" name="图片 1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3424"/>
                          <a:ext cx="3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7537" name="Group 17"/>
          <p:cNvGrpSpPr/>
          <p:nvPr/>
        </p:nvGrpSpPr>
        <p:grpSpPr bwMode="auto">
          <a:xfrm>
            <a:off x="2016125" y="2897188"/>
            <a:ext cx="592138" cy="396875"/>
            <a:chOff x="4752" y="1215"/>
            <a:chExt cx="373" cy="250"/>
          </a:xfrm>
        </p:grpSpPr>
        <p:sp>
          <p:nvSpPr>
            <p:cNvPr id="174154" name="Text Box 18"/>
            <p:cNvSpPr txBox="1">
              <a:spLocks noChangeArrowheads="1"/>
            </p:cNvSpPr>
            <p:nvPr/>
          </p:nvSpPr>
          <p:spPr bwMode="auto">
            <a:xfrm>
              <a:off x="4886" y="1215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CC0099"/>
                  </a:solidFill>
                  <a:sym typeface="Symbol" panose="05050102010706020507" pitchFamily="18" charset="2"/>
                </a:rPr>
                <a:t></a:t>
              </a:r>
              <a:endParaRPr lang="en-US" altLang="zh-CN" sz="2000" b="1">
                <a:solidFill>
                  <a:srgbClr val="CC0099"/>
                </a:solidFill>
              </a:endParaRPr>
            </a:p>
          </p:txBody>
        </p:sp>
        <p:sp>
          <p:nvSpPr>
            <p:cNvPr id="174155" name="Line 19"/>
            <p:cNvSpPr>
              <a:spLocks noChangeShapeType="1"/>
            </p:cNvSpPr>
            <p:nvPr/>
          </p:nvSpPr>
          <p:spPr bwMode="auto">
            <a:xfrm flipH="1">
              <a:off x="4752" y="1344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87540" name="Line 20"/>
          <p:cNvSpPr>
            <a:spLocks noChangeShapeType="1"/>
          </p:cNvSpPr>
          <p:nvPr/>
        </p:nvSpPr>
        <p:spPr bwMode="auto">
          <a:xfrm flipV="1">
            <a:off x="2555875" y="4149725"/>
            <a:ext cx="215900" cy="142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387541" name="Group 21"/>
          <p:cNvGrpSpPr/>
          <p:nvPr/>
        </p:nvGrpSpPr>
        <p:grpSpPr bwMode="auto">
          <a:xfrm>
            <a:off x="1331913" y="2349500"/>
            <a:ext cx="2087562" cy="2160588"/>
            <a:chOff x="816" y="1487"/>
            <a:chExt cx="1315" cy="1361"/>
          </a:xfrm>
        </p:grpSpPr>
        <p:sp>
          <p:nvSpPr>
            <p:cNvPr id="174141" name="Line 22"/>
            <p:cNvSpPr>
              <a:spLocks noChangeShapeType="1"/>
            </p:cNvSpPr>
            <p:nvPr/>
          </p:nvSpPr>
          <p:spPr bwMode="auto">
            <a:xfrm>
              <a:off x="1587" y="186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2" name="Line 23"/>
            <p:cNvSpPr>
              <a:spLocks noChangeShapeType="1"/>
            </p:cNvSpPr>
            <p:nvPr/>
          </p:nvSpPr>
          <p:spPr bwMode="auto">
            <a:xfrm>
              <a:off x="1161" y="1487"/>
              <a:ext cx="0" cy="720"/>
            </a:xfrm>
            <a:prstGeom prst="line">
              <a:avLst/>
            </a:prstGeom>
            <a:noFill/>
            <a:ln w="76200">
              <a:solidFill>
                <a:srgbClr val="66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3" name="Line 24"/>
            <p:cNvSpPr>
              <a:spLocks noChangeShapeType="1"/>
            </p:cNvSpPr>
            <p:nvPr/>
          </p:nvSpPr>
          <p:spPr bwMode="auto">
            <a:xfrm>
              <a:off x="1584" y="1492"/>
              <a:ext cx="0" cy="720"/>
            </a:xfrm>
            <a:prstGeom prst="line">
              <a:avLst/>
            </a:prstGeom>
            <a:noFill/>
            <a:ln w="76200">
              <a:solidFill>
                <a:srgbClr val="66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44" name="Object 25"/>
            <p:cNvGraphicFramePr>
              <a:graphicFrameLocks noChangeAspect="1"/>
            </p:cNvGraphicFramePr>
            <p:nvPr/>
          </p:nvGraphicFramePr>
          <p:xfrm>
            <a:off x="957" y="1537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" name="Equation" r:id="rId9" imgW="317500" imgH="317500" progId="Equation.3">
                    <p:embed/>
                  </p:oleObj>
                </mc:Choice>
                <mc:Fallback>
                  <p:oleObj name="Equation" r:id="rId9" imgW="317500" imgH="317500" progId="Equation.3">
                    <p:embed/>
                    <p:pic>
                      <p:nvPicPr>
                        <p:cNvPr id="0" name="图片 1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1537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5" name="Object 26"/>
            <p:cNvGraphicFramePr>
              <a:graphicFrameLocks noChangeAspect="1"/>
            </p:cNvGraphicFramePr>
            <p:nvPr/>
          </p:nvGraphicFramePr>
          <p:xfrm>
            <a:off x="1584" y="1542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2" name="Equation" r:id="rId11" imgW="317500" imgH="317500" progId="Equation.3">
                    <p:embed/>
                  </p:oleObj>
                </mc:Choice>
                <mc:Fallback>
                  <p:oleObj name="Equation" r:id="rId11" imgW="317500" imgH="317500" progId="Equation.3">
                    <p:embed/>
                    <p:pic>
                      <p:nvPicPr>
                        <p:cNvPr id="0" name="图片 1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542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6" name="Line 27"/>
            <p:cNvSpPr>
              <a:spLocks noChangeShapeType="1"/>
            </p:cNvSpPr>
            <p:nvPr/>
          </p:nvSpPr>
          <p:spPr bwMode="auto">
            <a:xfrm flipH="1">
              <a:off x="816" y="188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7" name="Line 28"/>
            <p:cNvSpPr>
              <a:spLocks noChangeShapeType="1"/>
            </p:cNvSpPr>
            <p:nvPr/>
          </p:nvSpPr>
          <p:spPr bwMode="auto">
            <a:xfrm>
              <a:off x="816" y="188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8" name="Line 29"/>
            <p:cNvSpPr>
              <a:spLocks noChangeShapeType="1"/>
            </p:cNvSpPr>
            <p:nvPr/>
          </p:nvSpPr>
          <p:spPr bwMode="auto">
            <a:xfrm>
              <a:off x="816" y="270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49" name="Line 30"/>
            <p:cNvSpPr>
              <a:spLocks noChangeShapeType="1"/>
            </p:cNvSpPr>
            <p:nvPr/>
          </p:nvSpPr>
          <p:spPr bwMode="auto">
            <a:xfrm>
              <a:off x="1152" y="260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0" name="Line 31"/>
            <p:cNvSpPr>
              <a:spLocks noChangeShapeType="1"/>
            </p:cNvSpPr>
            <p:nvPr/>
          </p:nvSpPr>
          <p:spPr bwMode="auto">
            <a:xfrm>
              <a:off x="1248" y="2656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1" name="Line 32"/>
            <p:cNvSpPr>
              <a:spLocks noChangeShapeType="1"/>
            </p:cNvSpPr>
            <p:nvPr/>
          </p:nvSpPr>
          <p:spPr bwMode="auto">
            <a:xfrm>
              <a:off x="1247" y="270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2" name="Line 33"/>
            <p:cNvSpPr>
              <a:spLocks noChangeShapeType="1"/>
            </p:cNvSpPr>
            <p:nvPr/>
          </p:nvSpPr>
          <p:spPr bwMode="auto">
            <a:xfrm>
              <a:off x="2109" y="187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53" name="Line 34"/>
            <p:cNvSpPr>
              <a:spLocks noChangeShapeType="1"/>
            </p:cNvSpPr>
            <p:nvPr/>
          </p:nvSpPr>
          <p:spPr bwMode="auto">
            <a:xfrm>
              <a:off x="1723" y="270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87555" name="Line 35"/>
          <p:cNvSpPr>
            <a:spLocks noChangeShapeType="1"/>
          </p:cNvSpPr>
          <p:nvPr/>
        </p:nvSpPr>
        <p:spPr bwMode="auto">
          <a:xfrm>
            <a:off x="1187450" y="3652838"/>
            <a:ext cx="0" cy="684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7556" name="Text Box 36"/>
          <p:cNvSpPr txBox="1">
            <a:spLocks noChangeArrowheads="1"/>
          </p:cNvSpPr>
          <p:nvPr/>
        </p:nvSpPr>
        <p:spPr bwMode="auto">
          <a:xfrm>
            <a:off x="792163" y="3328988"/>
            <a:ext cx="42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e</a:t>
            </a:r>
            <a:r>
              <a:rPr lang="en-US" altLang="zh-CN" sz="2800" b="1" baseline="30000">
                <a:solidFill>
                  <a:srgbClr val="000000"/>
                </a:solidFill>
              </a:rPr>
              <a:t>-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387557" name="Text Box 37"/>
          <p:cNvSpPr txBox="1">
            <a:spLocks noChangeArrowheads="1"/>
          </p:cNvSpPr>
          <p:nvPr/>
        </p:nvSpPr>
        <p:spPr bwMode="auto">
          <a:xfrm>
            <a:off x="1295400" y="4337050"/>
            <a:ext cx="42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e</a:t>
            </a:r>
            <a:r>
              <a:rPr lang="en-US" altLang="zh-CN" sz="2800" b="1" baseline="30000">
                <a:solidFill>
                  <a:srgbClr val="000000"/>
                </a:solidFill>
              </a:rPr>
              <a:t>-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387558" name="Line 38"/>
          <p:cNvSpPr>
            <a:spLocks noChangeShapeType="1"/>
          </p:cNvSpPr>
          <p:nvPr/>
        </p:nvSpPr>
        <p:spPr bwMode="auto">
          <a:xfrm>
            <a:off x="1727200" y="4625975"/>
            <a:ext cx="541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7559" name="Line 39"/>
          <p:cNvSpPr>
            <a:spLocks noChangeShapeType="1"/>
          </p:cNvSpPr>
          <p:nvPr/>
        </p:nvSpPr>
        <p:spPr bwMode="auto">
          <a:xfrm flipV="1">
            <a:off x="2532063" y="4279900"/>
            <a:ext cx="287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87560" name="Object 40"/>
          <p:cNvGraphicFramePr>
            <a:graphicFrameLocks noChangeAspect="1"/>
          </p:cNvGraphicFramePr>
          <p:nvPr/>
        </p:nvGraphicFramePr>
        <p:xfrm>
          <a:off x="2376488" y="4833938"/>
          <a:ext cx="8524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Equation" r:id="rId13" imgW="1079500" imgH="1130300" progId="Equation.DSMT4">
                  <p:embed/>
                </p:oleObj>
              </mc:Choice>
              <mc:Fallback>
                <p:oleObj name="Equation" r:id="rId13" imgW="1079500" imgH="1130300" progId="Equation.DSMT4">
                  <p:embed/>
                  <p:pic>
                    <p:nvPicPr>
                      <p:cNvPr id="0" name="图片 1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833938"/>
                        <a:ext cx="85248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7561" name="Group 41"/>
          <p:cNvGrpSpPr/>
          <p:nvPr/>
        </p:nvGrpSpPr>
        <p:grpSpPr bwMode="auto">
          <a:xfrm>
            <a:off x="1368425" y="5068888"/>
            <a:ext cx="1295400" cy="579437"/>
            <a:chOff x="2448" y="3840"/>
            <a:chExt cx="816" cy="365"/>
          </a:xfrm>
        </p:grpSpPr>
        <p:graphicFrame>
          <p:nvGraphicFramePr>
            <p:cNvPr id="174139" name="Object 42"/>
            <p:cNvGraphicFramePr>
              <a:graphicFrameLocks noChangeAspect="1"/>
            </p:cNvGraphicFramePr>
            <p:nvPr/>
          </p:nvGraphicFramePr>
          <p:xfrm>
            <a:off x="2448" y="3936"/>
            <a:ext cx="25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" name="Equation" r:id="rId15" imgW="482600" imgH="381000" progId="Equation.3">
                    <p:embed/>
                  </p:oleObj>
                </mc:Choice>
                <mc:Fallback>
                  <p:oleObj name="Equation" r:id="rId15" imgW="482600" imgH="381000" progId="Equation.3">
                    <p:embed/>
                    <p:pic>
                      <p:nvPicPr>
                        <p:cNvPr id="0" name="图片 1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936"/>
                          <a:ext cx="25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0" name="Text Box 43"/>
            <p:cNvSpPr txBox="1">
              <a:spLocks noChangeArrowheads="1"/>
            </p:cNvSpPr>
            <p:nvPr/>
          </p:nvSpPr>
          <p:spPr bwMode="auto">
            <a:xfrm>
              <a:off x="2657" y="3840"/>
              <a:ext cx="6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</a:rPr>
                <a:t>=</a:t>
              </a:r>
              <a:r>
                <a:rPr lang="en-US" altLang="zh-CN" b="1" i="1">
                  <a:solidFill>
                    <a:srgbClr val="000000"/>
                  </a:solidFill>
                </a:rPr>
                <a:t>A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87564" name="Object 6"/>
          <p:cNvGraphicFramePr>
            <a:graphicFrameLocks noChangeAspect="1"/>
          </p:cNvGraphicFramePr>
          <p:nvPr/>
        </p:nvGraphicFramePr>
        <p:xfrm>
          <a:off x="5580063" y="3248025"/>
          <a:ext cx="1965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Equation" r:id="rId17" imgW="1739900" imgH="711200" progId="Equation.DSMT4">
                  <p:embed/>
                </p:oleObj>
              </mc:Choice>
              <mc:Fallback>
                <p:oleObj name="Equation" r:id="rId17" imgW="1739900" imgH="711200" progId="Equation.DSMT4">
                  <p:embed/>
                  <p:pic>
                    <p:nvPicPr>
                      <p:cNvPr id="0" name="图片 1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48025"/>
                        <a:ext cx="1965325" cy="7191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7565" name="Text Box 45"/>
          <p:cNvSpPr txBox="1">
            <a:spLocks noChangeArrowheads="1"/>
          </p:cNvSpPr>
          <p:nvPr/>
        </p:nvSpPr>
        <p:spPr bwMode="auto">
          <a:xfrm>
            <a:off x="3995738" y="3355975"/>
            <a:ext cx="173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</a:rPr>
              <a:t>K:1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</a:t>
            </a:r>
            <a:r>
              <a:rPr lang="en-US" altLang="zh-CN" sz="2800" b="1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：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87566" name="Rectangle 46"/>
          <p:cNvSpPr>
            <a:spLocks noChangeArrowheads="1"/>
          </p:cNvSpPr>
          <p:nvPr/>
        </p:nvSpPr>
        <p:spPr bwMode="auto">
          <a:xfrm>
            <a:off x="4140200" y="4040188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i: I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0, </a:t>
            </a:r>
            <a:r>
              <a:rPr lang="zh-CN" altLang="en-US" sz="2800" b="1">
                <a:solidFill>
                  <a:srgbClr val="000000"/>
                </a:solidFill>
              </a:rPr>
              <a:t>电阻</a:t>
            </a:r>
            <a:r>
              <a:rPr lang="en-US" altLang="zh-CN" sz="2800" b="1">
                <a:solidFill>
                  <a:srgbClr val="000000"/>
                </a:solidFill>
              </a:rPr>
              <a:t>R</a:t>
            </a:r>
            <a:r>
              <a:rPr lang="zh-CN" altLang="en-US" sz="2800" b="1">
                <a:solidFill>
                  <a:srgbClr val="000000"/>
                </a:solidFill>
              </a:rPr>
              <a:t>发热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11042" name="Object 2"/>
          <p:cNvGraphicFramePr>
            <a:graphicFrameLocks noChangeAspect="1"/>
          </p:cNvGraphicFramePr>
          <p:nvPr/>
        </p:nvGraphicFramePr>
        <p:xfrm>
          <a:off x="4176713" y="4400550"/>
          <a:ext cx="42513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quation" r:id="rId19" imgW="4165600" imgH="723900" progId="Equation.DSMT4">
                  <p:embed/>
                </p:oleObj>
              </mc:Choice>
              <mc:Fallback>
                <p:oleObj name="Equation" r:id="rId19" imgW="4165600" imgH="723900" progId="Equation.DSMT4">
                  <p:embed/>
                  <p:pic>
                    <p:nvPicPr>
                      <p:cNvPr id="0" name="图片 1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4400550"/>
                        <a:ext cx="42513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43" name="Object 3"/>
          <p:cNvGraphicFramePr>
            <a:graphicFrameLocks noChangeAspect="1"/>
          </p:cNvGraphicFramePr>
          <p:nvPr/>
        </p:nvGraphicFramePr>
        <p:xfrm>
          <a:off x="4500563" y="5048250"/>
          <a:ext cx="24907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Equation" r:id="rId21" imgW="2425700" imgH="749300" progId="Equation.DSMT4">
                  <p:embed/>
                </p:oleObj>
              </mc:Choice>
              <mc:Fallback>
                <p:oleObj name="Equation" r:id="rId21" imgW="2425700" imgH="749300" progId="Equation.DSMT4">
                  <p:embed/>
                  <p:pic>
                    <p:nvPicPr>
                      <p:cNvPr id="0" name="图片 1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048250"/>
                        <a:ext cx="24907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44" name="Object 4"/>
          <p:cNvGraphicFramePr>
            <a:graphicFrameLocks noChangeAspect="1"/>
          </p:cNvGraphicFramePr>
          <p:nvPr/>
        </p:nvGraphicFramePr>
        <p:xfrm>
          <a:off x="4498975" y="5732463"/>
          <a:ext cx="1225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Equation" r:id="rId23" imgW="520700" imgH="342900" progId="Equation.DSMT4">
                  <p:embed/>
                </p:oleObj>
              </mc:Choice>
              <mc:Fallback>
                <p:oleObj name="Equation" r:id="rId23" imgW="520700" imgH="342900" progId="Equation.DSMT4">
                  <p:embed/>
                  <p:pic>
                    <p:nvPicPr>
                      <p:cNvPr id="0" name="图片 1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5732463"/>
                        <a:ext cx="1225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7570" name="Text Box 50"/>
          <p:cNvSpPr txBox="1">
            <a:spLocks noChangeArrowheads="1"/>
          </p:cNvSpPr>
          <p:nvPr/>
        </p:nvSpPr>
        <p:spPr bwMode="auto">
          <a:xfrm>
            <a:off x="5991225" y="5661025"/>
            <a:ext cx="315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热能从哪儿来？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387571" name="Text Box 51"/>
          <p:cNvSpPr txBox="1">
            <a:spLocks noChangeArrowheads="1"/>
          </p:cNvSpPr>
          <p:nvPr/>
        </p:nvSpPr>
        <p:spPr bwMode="auto">
          <a:xfrm>
            <a:off x="5991225" y="6092825"/>
            <a:ext cx="315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自感储能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1387572" name="Group 52"/>
          <p:cNvGrpSpPr/>
          <p:nvPr/>
        </p:nvGrpSpPr>
        <p:grpSpPr bwMode="auto">
          <a:xfrm>
            <a:off x="5561013" y="1719263"/>
            <a:ext cx="488950" cy="627062"/>
            <a:chOff x="4197" y="765"/>
            <a:chExt cx="308" cy="395"/>
          </a:xfrm>
        </p:grpSpPr>
        <p:sp>
          <p:nvSpPr>
            <p:cNvPr id="174137" name="Line 53"/>
            <p:cNvSpPr>
              <a:spLocks noChangeShapeType="1"/>
            </p:cNvSpPr>
            <p:nvPr/>
          </p:nvSpPr>
          <p:spPr bwMode="auto">
            <a:xfrm flipV="1">
              <a:off x="4475" y="82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38" name="Text Box 54"/>
            <p:cNvSpPr txBox="1">
              <a:spLocks noChangeArrowheads="1"/>
            </p:cNvSpPr>
            <p:nvPr/>
          </p:nvSpPr>
          <p:spPr bwMode="auto">
            <a:xfrm>
              <a:off x="4197" y="765"/>
              <a:ext cx="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8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L</a:t>
              </a:r>
              <a:endParaRPr lang="en-US" altLang="zh-CN" sz="2400" b="1" i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87575" name="Line 55"/>
          <p:cNvSpPr>
            <a:spLocks noChangeShapeType="1"/>
          </p:cNvSpPr>
          <p:nvPr/>
        </p:nvSpPr>
        <p:spPr bwMode="auto">
          <a:xfrm rot="-3104388" flipH="1" flipV="1">
            <a:off x="6106319" y="1431132"/>
            <a:ext cx="466725" cy="5238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387576" name="Group 56"/>
          <p:cNvGrpSpPr/>
          <p:nvPr/>
        </p:nvGrpSpPr>
        <p:grpSpPr bwMode="auto">
          <a:xfrm>
            <a:off x="4824413" y="836613"/>
            <a:ext cx="2471737" cy="2217737"/>
            <a:chOff x="3927" y="768"/>
            <a:chExt cx="1557" cy="1397"/>
          </a:xfrm>
        </p:grpSpPr>
        <p:sp>
          <p:nvSpPr>
            <p:cNvPr id="174110" name="Line 57"/>
            <p:cNvSpPr>
              <a:spLocks noChangeShapeType="1"/>
            </p:cNvSpPr>
            <p:nvPr/>
          </p:nvSpPr>
          <p:spPr bwMode="auto">
            <a:xfrm>
              <a:off x="4132" y="1637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1" name="Line 58"/>
            <p:cNvSpPr>
              <a:spLocks noChangeShapeType="1"/>
            </p:cNvSpPr>
            <p:nvPr/>
          </p:nvSpPr>
          <p:spPr bwMode="auto">
            <a:xfrm>
              <a:off x="4132" y="1061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4112" name="Group 59"/>
            <p:cNvGrpSpPr/>
            <p:nvPr/>
          </p:nvGrpSpPr>
          <p:grpSpPr bwMode="auto">
            <a:xfrm>
              <a:off x="3995" y="1584"/>
              <a:ext cx="254" cy="45"/>
              <a:chOff x="1056" y="3552"/>
              <a:chExt cx="192" cy="48"/>
            </a:xfrm>
          </p:grpSpPr>
          <p:sp>
            <p:nvSpPr>
              <p:cNvPr id="174135" name="Line 60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4136" name="Line 61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4113" name="Line 62"/>
            <p:cNvSpPr>
              <a:spLocks noChangeShapeType="1"/>
            </p:cNvSpPr>
            <p:nvPr/>
          </p:nvSpPr>
          <p:spPr bwMode="auto">
            <a:xfrm>
              <a:off x="4132" y="2165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4" name="Line 63"/>
            <p:cNvSpPr>
              <a:spLocks noChangeShapeType="1"/>
            </p:cNvSpPr>
            <p:nvPr/>
          </p:nvSpPr>
          <p:spPr bwMode="auto">
            <a:xfrm>
              <a:off x="5484" y="1061"/>
              <a:ext cx="0" cy="1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5" name="Line 64"/>
            <p:cNvSpPr>
              <a:spLocks noChangeShapeType="1"/>
            </p:cNvSpPr>
            <p:nvPr/>
          </p:nvSpPr>
          <p:spPr bwMode="auto">
            <a:xfrm>
              <a:off x="4132" y="1061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6" name="Line 65"/>
            <p:cNvSpPr>
              <a:spLocks noChangeShapeType="1"/>
            </p:cNvSpPr>
            <p:nvPr/>
          </p:nvSpPr>
          <p:spPr bwMode="auto">
            <a:xfrm>
              <a:off x="5016" y="1061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7" name="Line 66"/>
            <p:cNvSpPr>
              <a:spLocks noChangeShapeType="1"/>
            </p:cNvSpPr>
            <p:nvPr/>
          </p:nvSpPr>
          <p:spPr bwMode="auto">
            <a:xfrm>
              <a:off x="4773" y="206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8" name="Rectangle 67"/>
            <p:cNvSpPr>
              <a:spLocks noChangeArrowheads="1"/>
            </p:cNvSpPr>
            <p:nvPr/>
          </p:nvSpPr>
          <p:spPr bwMode="auto">
            <a:xfrm>
              <a:off x="4721" y="1781"/>
              <a:ext cx="10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4119" name="Line 68"/>
            <p:cNvSpPr>
              <a:spLocks noChangeShapeType="1"/>
            </p:cNvSpPr>
            <p:nvPr/>
          </p:nvSpPr>
          <p:spPr bwMode="auto">
            <a:xfrm>
              <a:off x="4773" y="1301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20" name="Object 69"/>
            <p:cNvGraphicFramePr>
              <a:graphicFrameLocks noChangeAspect="1"/>
            </p:cNvGraphicFramePr>
            <p:nvPr/>
          </p:nvGraphicFramePr>
          <p:xfrm>
            <a:off x="4868" y="1868"/>
            <a:ext cx="2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" name="公式" r:id="rId25" imgW="165100" imgH="165100" progId="Equation.3">
                    <p:embed/>
                  </p:oleObj>
                </mc:Choice>
                <mc:Fallback>
                  <p:oleObj name="公式" r:id="rId25" imgW="165100" imgH="165100" progId="Equation.3">
                    <p:embed/>
                    <p:pic>
                      <p:nvPicPr>
                        <p:cNvPr id="0" name="图片 1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1868"/>
                          <a:ext cx="2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1" name="Object 70"/>
            <p:cNvGraphicFramePr>
              <a:graphicFrameLocks noChangeAspect="1"/>
            </p:cNvGraphicFramePr>
            <p:nvPr/>
          </p:nvGraphicFramePr>
          <p:xfrm>
            <a:off x="4869" y="1436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" name="公式" r:id="rId27" imgW="152400" imgH="165100" progId="Equation.3">
                    <p:embed/>
                  </p:oleObj>
                </mc:Choice>
                <mc:Fallback>
                  <p:oleObj name="公式" r:id="rId27" imgW="152400" imgH="165100" progId="Equation.3">
                    <p:embed/>
                    <p:pic>
                      <p:nvPicPr>
                        <p:cNvPr id="0" name="图片 1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1436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2" name="Object 71"/>
            <p:cNvGraphicFramePr>
              <a:graphicFrameLocks noChangeAspect="1"/>
            </p:cNvGraphicFramePr>
            <p:nvPr/>
          </p:nvGraphicFramePr>
          <p:xfrm>
            <a:off x="4516" y="768"/>
            <a:ext cx="1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" name="公式" r:id="rId29" imgW="114300" imgH="165100" progId="Equation.3">
                    <p:embed/>
                  </p:oleObj>
                </mc:Choice>
                <mc:Fallback>
                  <p:oleObj name="公式" r:id="rId29" imgW="114300" imgH="165100" progId="Equation.3">
                    <p:embed/>
                    <p:pic>
                      <p:nvPicPr>
                        <p:cNvPr id="0" name="图片 1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768"/>
                          <a:ext cx="1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3" name="Object 72"/>
            <p:cNvGraphicFramePr>
              <a:graphicFrameLocks noChangeAspect="1"/>
            </p:cNvGraphicFramePr>
            <p:nvPr/>
          </p:nvGraphicFramePr>
          <p:xfrm>
            <a:off x="3927" y="1652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" name="公式" r:id="rId31" imgW="114300" imgH="139700" progId="Equation.3">
                    <p:embed/>
                  </p:oleObj>
                </mc:Choice>
                <mc:Fallback>
                  <p:oleObj name="公式" r:id="rId31" imgW="114300" imgH="139700" progId="Equation.3">
                    <p:embed/>
                    <p:pic>
                      <p:nvPicPr>
                        <p:cNvPr id="0" name="图片 1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1652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124" name="Group 73"/>
            <p:cNvGrpSpPr/>
            <p:nvPr/>
          </p:nvGrpSpPr>
          <p:grpSpPr bwMode="auto">
            <a:xfrm>
              <a:off x="4698" y="1449"/>
              <a:ext cx="159" cy="226"/>
              <a:chOff x="4059" y="2932"/>
              <a:chExt cx="228" cy="226"/>
            </a:xfrm>
          </p:grpSpPr>
          <p:sp>
            <p:nvSpPr>
              <p:cNvPr id="174132" name="Arc 74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1 w 38071"/>
                  <a:gd name="T1" fmla="*/ 0 h 43078"/>
                  <a:gd name="T2" fmla="*/ 0 w 38071"/>
                  <a:gd name="T3" fmla="*/ 0 h 43078"/>
                  <a:gd name="T4" fmla="*/ 1 w 38071"/>
                  <a:gd name="T5" fmla="*/ 0 h 430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4133" name="Arc 75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1 w 38071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4134" name="Arc 76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1 w 38004"/>
                  <a:gd name="T3" fmla="*/ 0 h 43066"/>
                  <a:gd name="T4" fmla="*/ 1 w 38004"/>
                  <a:gd name="T5" fmla="*/ 0 h 430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4125" name="Line 77"/>
            <p:cNvSpPr>
              <a:spLocks noChangeShapeType="1"/>
            </p:cNvSpPr>
            <p:nvPr/>
          </p:nvSpPr>
          <p:spPr bwMode="auto">
            <a:xfrm>
              <a:off x="4772" y="1665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26" name="Object 78"/>
            <p:cNvGraphicFramePr>
              <a:graphicFrameLocks noChangeAspect="1"/>
            </p:cNvGraphicFramePr>
            <p:nvPr/>
          </p:nvGraphicFramePr>
          <p:xfrm>
            <a:off x="4957" y="768"/>
            <a:ext cx="1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" name="公式" r:id="rId33" imgW="127000" imgH="165100" progId="Equation.3">
                    <p:embed/>
                  </p:oleObj>
                </mc:Choice>
                <mc:Fallback>
                  <p:oleObj name="公式" r:id="rId33" imgW="127000" imgH="165100" progId="Equation.3">
                    <p:embed/>
                    <p:pic>
                      <p:nvPicPr>
                        <p:cNvPr id="0" name="图片 1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768"/>
                          <a:ext cx="1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27" name="Oval 79"/>
            <p:cNvSpPr>
              <a:spLocks noChangeArrowheads="1"/>
            </p:cNvSpPr>
            <p:nvPr/>
          </p:nvSpPr>
          <p:spPr bwMode="auto">
            <a:xfrm>
              <a:off x="4988" y="103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4128" name="Oval 80"/>
            <p:cNvSpPr>
              <a:spLocks noChangeArrowheads="1"/>
            </p:cNvSpPr>
            <p:nvPr/>
          </p:nvSpPr>
          <p:spPr bwMode="auto">
            <a:xfrm>
              <a:off x="4604" y="103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4129" name="Oval 81"/>
            <p:cNvSpPr>
              <a:spLocks noChangeArrowheads="1"/>
            </p:cNvSpPr>
            <p:nvPr/>
          </p:nvSpPr>
          <p:spPr bwMode="auto">
            <a:xfrm>
              <a:off x="4751" y="1257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74130" name="Line 82"/>
            <p:cNvSpPr>
              <a:spLocks noChangeShapeType="1"/>
            </p:cNvSpPr>
            <p:nvPr/>
          </p:nvSpPr>
          <p:spPr bwMode="auto">
            <a:xfrm rot="18495612" flipV="1">
              <a:off x="4669" y="1020"/>
              <a:ext cx="98" cy="237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4131" name="Object 83"/>
            <p:cNvGraphicFramePr>
              <a:graphicFrameLocks noChangeAspect="1"/>
            </p:cNvGraphicFramePr>
            <p:nvPr/>
          </p:nvGraphicFramePr>
          <p:xfrm>
            <a:off x="4848" y="1153"/>
            <a:ext cx="27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" name="公式" r:id="rId35" imgW="177800" imgH="165100" progId="Equation.3">
                    <p:embed/>
                  </p:oleObj>
                </mc:Choice>
                <mc:Fallback>
                  <p:oleObj name="公式" r:id="rId35" imgW="177800" imgH="165100" progId="Equation.3">
                    <p:embed/>
                    <p:pic>
                      <p:nvPicPr>
                        <p:cNvPr id="0" name="图片 1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153"/>
                          <a:ext cx="27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7604" name="Line 84"/>
          <p:cNvSpPr>
            <a:spLocks noChangeShapeType="1"/>
          </p:cNvSpPr>
          <p:nvPr/>
        </p:nvSpPr>
        <p:spPr bwMode="auto">
          <a:xfrm rot="18495612" flipV="1">
            <a:off x="5991226" y="1212850"/>
            <a:ext cx="165100" cy="38417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8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8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1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8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" fill="hold"/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" fill="hold"/>
                                        <p:tgtEl>
                                          <p:spTgt spid="1110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75"/>
                                        <p:tgtEl>
                                          <p:spTgt spid="111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8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8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8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8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8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8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8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8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38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8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138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87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87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8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8" grpId="0" autoUpdateAnimBg="0"/>
      <p:bldP spid="1110020" grpId="0" autoUpdateAnimBg="0"/>
      <p:bldP spid="1387540" grpId="0" bldLvl="0" animBg="1"/>
      <p:bldP spid="1387540" grpId="1" bldLvl="0" animBg="1"/>
      <p:bldP spid="1387555" grpId="0" bldLvl="0" animBg="1"/>
      <p:bldP spid="1387556" grpId="0" bldLvl="0" animBg="1"/>
      <p:bldP spid="1387557" grpId="0" bldLvl="0" animBg="1"/>
      <p:bldP spid="1387558" grpId="0" bldLvl="0" animBg="1"/>
      <p:bldP spid="1387559" grpId="0" bldLvl="0" animBg="1"/>
      <p:bldP spid="1387565" grpId="0" bldLvl="0" animBg="1"/>
      <p:bldP spid="1387566" grpId="0" bldLvl="0" animBg="1"/>
      <p:bldP spid="1387570" grpId="0" bldLvl="0" animBg="1"/>
      <p:bldP spid="1387575" grpId="0" bldLvl="0" animBg="1"/>
      <p:bldP spid="138760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503238" y="260648"/>
            <a:ext cx="558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自感储能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 如何存储进去的？</a:t>
            </a:r>
            <a:endParaRPr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6335713" y="1269430"/>
            <a:ext cx="488950" cy="627062"/>
            <a:chOff x="4189" y="813"/>
            <a:chExt cx="308" cy="395"/>
          </a:xfrm>
        </p:grpSpPr>
        <p:sp>
          <p:nvSpPr>
            <p:cNvPr id="175168" name="Line 17"/>
            <p:cNvSpPr>
              <a:spLocks noChangeShapeType="1"/>
            </p:cNvSpPr>
            <p:nvPr/>
          </p:nvSpPr>
          <p:spPr bwMode="auto">
            <a:xfrm flipV="1">
              <a:off x="4467" y="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69" name="Text Box 18"/>
            <p:cNvSpPr txBox="1">
              <a:spLocks noChangeArrowheads="1"/>
            </p:cNvSpPr>
            <p:nvPr/>
          </p:nvSpPr>
          <p:spPr bwMode="auto">
            <a:xfrm>
              <a:off x="4189" y="813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8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L</a:t>
              </a:r>
              <a:endParaRPr lang="en-US" altLang="zh-CN" sz="2400" b="1" i="1" baseline="-25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616575" y="369317"/>
            <a:ext cx="2471738" cy="2217738"/>
            <a:chOff x="3733" y="209"/>
            <a:chExt cx="1557" cy="1397"/>
          </a:xfrm>
        </p:grpSpPr>
        <p:sp>
          <p:nvSpPr>
            <p:cNvPr id="175142" name="Line 20"/>
            <p:cNvSpPr>
              <a:spLocks noChangeShapeType="1"/>
            </p:cNvSpPr>
            <p:nvPr/>
          </p:nvSpPr>
          <p:spPr bwMode="auto">
            <a:xfrm>
              <a:off x="3938" y="107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3" name="Line 21"/>
            <p:cNvSpPr>
              <a:spLocks noChangeShapeType="1"/>
            </p:cNvSpPr>
            <p:nvPr/>
          </p:nvSpPr>
          <p:spPr bwMode="auto">
            <a:xfrm>
              <a:off x="3938" y="50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5144" name="Group 22"/>
            <p:cNvGrpSpPr/>
            <p:nvPr/>
          </p:nvGrpSpPr>
          <p:grpSpPr bwMode="auto">
            <a:xfrm>
              <a:off x="3801" y="1025"/>
              <a:ext cx="254" cy="45"/>
              <a:chOff x="1056" y="3552"/>
              <a:chExt cx="192" cy="48"/>
            </a:xfrm>
          </p:grpSpPr>
          <p:sp>
            <p:nvSpPr>
              <p:cNvPr id="175166" name="Line 23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5167" name="Line 24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5145" name="Line 25"/>
            <p:cNvSpPr>
              <a:spLocks noChangeShapeType="1"/>
            </p:cNvSpPr>
            <p:nvPr/>
          </p:nvSpPr>
          <p:spPr bwMode="auto">
            <a:xfrm>
              <a:off x="3938" y="1606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6" name="Line 26"/>
            <p:cNvSpPr>
              <a:spLocks noChangeShapeType="1"/>
            </p:cNvSpPr>
            <p:nvPr/>
          </p:nvSpPr>
          <p:spPr bwMode="auto">
            <a:xfrm>
              <a:off x="5290" y="502"/>
              <a:ext cx="0" cy="10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7" name="Line 27"/>
            <p:cNvSpPr>
              <a:spLocks noChangeShapeType="1"/>
            </p:cNvSpPr>
            <p:nvPr/>
          </p:nvSpPr>
          <p:spPr bwMode="auto">
            <a:xfrm>
              <a:off x="3938" y="50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8" name="Line 28"/>
            <p:cNvSpPr>
              <a:spLocks noChangeShapeType="1"/>
            </p:cNvSpPr>
            <p:nvPr/>
          </p:nvSpPr>
          <p:spPr bwMode="auto">
            <a:xfrm>
              <a:off x="4822" y="502"/>
              <a:ext cx="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49" name="Line 29"/>
            <p:cNvSpPr>
              <a:spLocks noChangeShapeType="1"/>
            </p:cNvSpPr>
            <p:nvPr/>
          </p:nvSpPr>
          <p:spPr bwMode="auto">
            <a:xfrm>
              <a:off x="4579" y="151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150" name="Rectangle 30"/>
            <p:cNvSpPr>
              <a:spLocks noChangeArrowheads="1"/>
            </p:cNvSpPr>
            <p:nvPr/>
          </p:nvSpPr>
          <p:spPr bwMode="auto">
            <a:xfrm>
              <a:off x="4527" y="1222"/>
              <a:ext cx="10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51" name="Line 31"/>
            <p:cNvSpPr>
              <a:spLocks noChangeShapeType="1"/>
            </p:cNvSpPr>
            <p:nvPr/>
          </p:nvSpPr>
          <p:spPr bwMode="auto">
            <a:xfrm>
              <a:off x="4579" y="742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5152" name="Object 32"/>
            <p:cNvGraphicFramePr>
              <a:graphicFrameLocks noChangeAspect="1"/>
            </p:cNvGraphicFramePr>
            <p:nvPr/>
          </p:nvGraphicFramePr>
          <p:xfrm>
            <a:off x="4674" y="1309"/>
            <a:ext cx="2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0" name="公式" r:id="rId1" imgW="165100" imgH="165100" progId="Equation.3">
                    <p:embed/>
                  </p:oleObj>
                </mc:Choice>
                <mc:Fallback>
                  <p:oleObj name="公式" r:id="rId1" imgW="165100" imgH="165100" progId="Equation.3">
                    <p:embed/>
                    <p:pic>
                      <p:nvPicPr>
                        <p:cNvPr id="0" name="图片 2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09"/>
                          <a:ext cx="2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3" name="Object 33"/>
            <p:cNvGraphicFramePr>
              <a:graphicFrameLocks noChangeAspect="1"/>
            </p:cNvGraphicFramePr>
            <p:nvPr/>
          </p:nvGraphicFramePr>
          <p:xfrm>
            <a:off x="4675" y="877"/>
            <a:ext cx="2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1" name="公式" r:id="rId3" imgW="152400" imgH="165100" progId="Equation.3">
                    <p:embed/>
                  </p:oleObj>
                </mc:Choice>
                <mc:Fallback>
                  <p:oleObj name="公式" r:id="rId3" imgW="152400" imgH="165100" progId="Equation.3">
                    <p:embed/>
                    <p:pic>
                      <p:nvPicPr>
                        <p:cNvPr id="0" name="图片 2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877"/>
                          <a:ext cx="2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4" name="Object 34"/>
            <p:cNvGraphicFramePr>
              <a:graphicFrameLocks noChangeAspect="1"/>
            </p:cNvGraphicFramePr>
            <p:nvPr/>
          </p:nvGraphicFramePr>
          <p:xfrm>
            <a:off x="4322" y="209"/>
            <a:ext cx="17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" name="公式" r:id="rId5" imgW="114300" imgH="165100" progId="Equation.3">
                    <p:embed/>
                  </p:oleObj>
                </mc:Choice>
                <mc:Fallback>
                  <p:oleObj name="公式" r:id="rId5" imgW="114300" imgH="165100" progId="Equation.3">
                    <p:embed/>
                    <p:pic>
                      <p:nvPicPr>
                        <p:cNvPr id="0" name="图片 2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09"/>
                          <a:ext cx="17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55" name="Object 35"/>
            <p:cNvGraphicFramePr>
              <a:graphicFrameLocks noChangeAspect="1"/>
            </p:cNvGraphicFramePr>
            <p:nvPr/>
          </p:nvGraphicFramePr>
          <p:xfrm>
            <a:off x="3733" y="1093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" name="公式" r:id="rId7" imgW="114300" imgH="139700" progId="Equation.3">
                    <p:embed/>
                  </p:oleObj>
                </mc:Choice>
                <mc:Fallback>
                  <p:oleObj name="公式" r:id="rId7" imgW="114300" imgH="139700" progId="Equation.3">
                    <p:embed/>
                    <p:pic>
                      <p:nvPicPr>
                        <p:cNvPr id="0" name="图片 2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1093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5156" name="Group 36"/>
            <p:cNvGrpSpPr/>
            <p:nvPr/>
          </p:nvGrpSpPr>
          <p:grpSpPr bwMode="auto">
            <a:xfrm>
              <a:off x="4504" y="890"/>
              <a:ext cx="159" cy="226"/>
              <a:chOff x="4059" y="2932"/>
              <a:chExt cx="228" cy="226"/>
            </a:xfrm>
          </p:grpSpPr>
          <p:sp>
            <p:nvSpPr>
              <p:cNvPr id="175163" name="Arc 37"/>
              <p:cNvSpPr/>
              <p:nvPr/>
            </p:nvSpPr>
            <p:spPr bwMode="auto">
              <a:xfrm>
                <a:off x="4059" y="2932"/>
                <a:ext cx="227" cy="94"/>
              </a:xfrm>
              <a:custGeom>
                <a:avLst/>
                <a:gdLst>
                  <a:gd name="T0" fmla="*/ 0 w 38071"/>
                  <a:gd name="T1" fmla="*/ 0 h 43078"/>
                  <a:gd name="T2" fmla="*/ 0 w 38071"/>
                  <a:gd name="T3" fmla="*/ 0 h 43078"/>
                  <a:gd name="T4" fmla="*/ 0 w 38071"/>
                  <a:gd name="T5" fmla="*/ 0 h 43078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078"/>
                  <a:gd name="T11" fmla="*/ 38071 w 38071"/>
                  <a:gd name="T12" fmla="*/ 43078 h 430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078" fill="none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</a:path>
                  <a:path w="38071" h="43078" stroke="0" extrusionOk="0">
                    <a:moveTo>
                      <a:pt x="18763" y="-1"/>
                    </a:moveTo>
                    <a:cubicBezTo>
                      <a:pt x="29742" y="1171"/>
                      <a:pt x="38071" y="10435"/>
                      <a:pt x="38071" y="21478"/>
                    </a:cubicBezTo>
                    <a:cubicBezTo>
                      <a:pt x="38071" y="33407"/>
                      <a:pt x="28400" y="43078"/>
                      <a:pt x="16471" y="43078"/>
                    </a:cubicBezTo>
                    <a:cubicBezTo>
                      <a:pt x="10127" y="43078"/>
                      <a:pt x="4104" y="40289"/>
                      <a:pt x="0" y="35451"/>
                    </a:cubicBezTo>
                    <a:lnTo>
                      <a:pt x="16471" y="21478"/>
                    </a:lnTo>
                    <a:lnTo>
                      <a:pt x="18763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5164" name="Arc 38"/>
              <p:cNvSpPr/>
              <p:nvPr/>
            </p:nvSpPr>
            <p:spPr bwMode="auto">
              <a:xfrm>
                <a:off x="4059" y="2996"/>
                <a:ext cx="227" cy="94"/>
              </a:xfrm>
              <a:custGeom>
                <a:avLst/>
                <a:gdLst>
                  <a:gd name="T0" fmla="*/ 0 w 38071"/>
                  <a:gd name="T1" fmla="*/ 0 h 43200"/>
                  <a:gd name="T2" fmla="*/ 0 w 38071"/>
                  <a:gd name="T3" fmla="*/ 0 h 43200"/>
                  <a:gd name="T4" fmla="*/ 0 w 3807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8071"/>
                  <a:gd name="T10" fmla="*/ 0 h 43200"/>
                  <a:gd name="T11" fmla="*/ 38071 w 3807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71" h="43200" fill="none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</a:path>
                  <a:path w="38071" h="43200" stroke="0" extrusionOk="0">
                    <a:moveTo>
                      <a:pt x="66" y="7547"/>
                    </a:moveTo>
                    <a:cubicBezTo>
                      <a:pt x="4170" y="2757"/>
                      <a:pt x="10163" y="-1"/>
                      <a:pt x="16471" y="0"/>
                    </a:cubicBezTo>
                    <a:cubicBezTo>
                      <a:pt x="28400" y="0"/>
                      <a:pt x="38071" y="9670"/>
                      <a:pt x="38071" y="21600"/>
                    </a:cubicBezTo>
                    <a:cubicBezTo>
                      <a:pt x="38071" y="33529"/>
                      <a:pt x="28400" y="43200"/>
                      <a:pt x="16471" y="43200"/>
                    </a:cubicBezTo>
                    <a:cubicBezTo>
                      <a:pt x="10127" y="43200"/>
                      <a:pt x="4104" y="40411"/>
                      <a:pt x="0" y="35573"/>
                    </a:cubicBezTo>
                    <a:lnTo>
                      <a:pt x="16471" y="21600"/>
                    </a:lnTo>
                    <a:lnTo>
                      <a:pt x="66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75165" name="Arc 39"/>
              <p:cNvSpPr/>
              <p:nvPr/>
            </p:nvSpPr>
            <p:spPr bwMode="auto">
              <a:xfrm>
                <a:off x="4060" y="3064"/>
                <a:ext cx="227" cy="94"/>
              </a:xfrm>
              <a:custGeom>
                <a:avLst/>
                <a:gdLst>
                  <a:gd name="T0" fmla="*/ 0 w 38004"/>
                  <a:gd name="T1" fmla="*/ 0 h 43066"/>
                  <a:gd name="T2" fmla="*/ 0 w 38004"/>
                  <a:gd name="T3" fmla="*/ 0 h 43066"/>
                  <a:gd name="T4" fmla="*/ 0 w 38004"/>
                  <a:gd name="T5" fmla="*/ 0 h 43066"/>
                  <a:gd name="T6" fmla="*/ 0 60000 65536"/>
                  <a:gd name="T7" fmla="*/ 0 60000 65536"/>
                  <a:gd name="T8" fmla="*/ 0 60000 65536"/>
                  <a:gd name="T9" fmla="*/ 0 w 38004"/>
                  <a:gd name="T10" fmla="*/ 0 h 43066"/>
                  <a:gd name="T11" fmla="*/ 38004 w 38004"/>
                  <a:gd name="T12" fmla="*/ 43066 h 430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004" h="43066" fill="none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</a:path>
                  <a:path w="38004" h="43066" stroke="0" extrusionOk="0">
                    <a:moveTo>
                      <a:pt x="-1" y="7547"/>
                    </a:moveTo>
                    <a:cubicBezTo>
                      <a:pt x="4103" y="2757"/>
                      <a:pt x="10096" y="-1"/>
                      <a:pt x="16404" y="0"/>
                    </a:cubicBezTo>
                    <a:cubicBezTo>
                      <a:pt x="28333" y="0"/>
                      <a:pt x="38004" y="9670"/>
                      <a:pt x="38004" y="21600"/>
                    </a:cubicBezTo>
                    <a:cubicBezTo>
                      <a:pt x="38004" y="32600"/>
                      <a:pt x="29737" y="41843"/>
                      <a:pt x="18805" y="43066"/>
                    </a:cubicBezTo>
                    <a:lnTo>
                      <a:pt x="16404" y="21600"/>
                    </a:lnTo>
                    <a:lnTo>
                      <a:pt x="-1" y="7547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75157" name="Line 40"/>
            <p:cNvSpPr>
              <a:spLocks noChangeShapeType="1"/>
            </p:cNvSpPr>
            <p:nvPr/>
          </p:nvSpPr>
          <p:spPr bwMode="auto">
            <a:xfrm>
              <a:off x="4578" y="1106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5158" name="Object 41"/>
            <p:cNvGraphicFramePr>
              <a:graphicFrameLocks noChangeAspect="1"/>
            </p:cNvGraphicFramePr>
            <p:nvPr/>
          </p:nvGraphicFramePr>
          <p:xfrm>
            <a:off x="4763" y="209"/>
            <a:ext cx="1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" name="公式" r:id="rId9" imgW="127000" imgH="165100" progId="Equation.3">
                    <p:embed/>
                  </p:oleObj>
                </mc:Choice>
                <mc:Fallback>
                  <p:oleObj name="公式" r:id="rId9" imgW="127000" imgH="165100" progId="Equation.3">
                    <p:embed/>
                    <p:pic>
                      <p:nvPicPr>
                        <p:cNvPr id="0" name="图片 2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09"/>
                          <a:ext cx="19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59" name="Oval 42"/>
            <p:cNvSpPr>
              <a:spLocks noChangeArrowheads="1"/>
            </p:cNvSpPr>
            <p:nvPr/>
          </p:nvSpPr>
          <p:spPr bwMode="auto">
            <a:xfrm>
              <a:off x="4794" y="47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60" name="Oval 43"/>
            <p:cNvSpPr>
              <a:spLocks noChangeArrowheads="1"/>
            </p:cNvSpPr>
            <p:nvPr/>
          </p:nvSpPr>
          <p:spPr bwMode="auto">
            <a:xfrm>
              <a:off x="4410" y="47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61" name="Oval 44"/>
            <p:cNvSpPr>
              <a:spLocks noChangeArrowheads="1"/>
            </p:cNvSpPr>
            <p:nvPr/>
          </p:nvSpPr>
          <p:spPr bwMode="auto">
            <a:xfrm>
              <a:off x="4557" y="698"/>
              <a:ext cx="41" cy="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62" name="Line 45"/>
            <p:cNvSpPr>
              <a:spLocks noChangeShapeType="1"/>
            </p:cNvSpPr>
            <p:nvPr/>
          </p:nvSpPr>
          <p:spPr bwMode="auto">
            <a:xfrm rot="18495612" flipV="1">
              <a:off x="4499" y="513"/>
              <a:ext cx="227" cy="11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06990" name="Line 46"/>
          <p:cNvSpPr>
            <a:spLocks noChangeShapeType="1"/>
          </p:cNvSpPr>
          <p:nvPr/>
        </p:nvSpPr>
        <p:spPr bwMode="auto">
          <a:xfrm rot="18495612" flipV="1">
            <a:off x="6839744" y="849536"/>
            <a:ext cx="360362" cy="1778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6991" name="Line 47"/>
          <p:cNvSpPr>
            <a:spLocks noChangeShapeType="1"/>
          </p:cNvSpPr>
          <p:nvPr/>
        </p:nvSpPr>
        <p:spPr bwMode="auto">
          <a:xfrm rot="18495612" flipV="1">
            <a:off x="6774657" y="760636"/>
            <a:ext cx="179387" cy="403225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48"/>
          <p:cNvGrpSpPr/>
          <p:nvPr/>
        </p:nvGrpSpPr>
        <p:grpSpPr bwMode="auto">
          <a:xfrm>
            <a:off x="5648325" y="1020192"/>
            <a:ext cx="292100" cy="566738"/>
            <a:chOff x="3518" y="603"/>
            <a:chExt cx="184" cy="357"/>
          </a:xfrm>
        </p:grpSpPr>
        <p:sp>
          <p:nvSpPr>
            <p:cNvPr id="175140" name="Line 49"/>
            <p:cNvSpPr>
              <a:spLocks noChangeShapeType="1"/>
            </p:cNvSpPr>
            <p:nvPr/>
          </p:nvSpPr>
          <p:spPr bwMode="auto">
            <a:xfrm flipH="1">
              <a:off x="3700" y="603"/>
              <a:ext cx="2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75141" name="Object 50"/>
            <p:cNvGraphicFramePr>
              <a:graphicFrameLocks noChangeAspect="1"/>
            </p:cNvGraphicFramePr>
            <p:nvPr/>
          </p:nvGraphicFramePr>
          <p:xfrm>
            <a:off x="3518" y="677"/>
            <a:ext cx="16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" name="公式" r:id="rId11" imgW="101600" imgH="177800" progId="Equation.3">
                    <p:embed/>
                  </p:oleObj>
                </mc:Choice>
                <mc:Fallback>
                  <p:oleObj name="公式" r:id="rId11" imgW="101600" imgH="177800" progId="Equation.3">
                    <p:embed/>
                    <p:pic>
                      <p:nvPicPr>
                        <p:cNvPr id="0" name="图片 2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677"/>
                          <a:ext cx="16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995" name="Object 51"/>
          <p:cNvGraphicFramePr>
            <a:graphicFrameLocks noChangeAspect="1"/>
          </p:cNvGraphicFramePr>
          <p:nvPr/>
        </p:nvGraphicFramePr>
        <p:xfrm>
          <a:off x="6997700" y="950342"/>
          <a:ext cx="433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name="公式" r:id="rId13" imgW="177800" imgH="165100" progId="Equation.3">
                  <p:embed/>
                </p:oleObj>
              </mc:Choice>
              <mc:Fallback>
                <p:oleObj name="公式" r:id="rId13" imgW="177800" imgH="165100" progId="Equation.3">
                  <p:embed/>
                  <p:pic>
                    <p:nvPicPr>
                      <p:cNvPr id="0" name="图片 2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950342"/>
                        <a:ext cx="4333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583" name="Text Box 39"/>
          <p:cNvSpPr txBox="1">
            <a:spLocks noChangeArrowheads="1"/>
          </p:cNvSpPr>
          <p:nvPr/>
        </p:nvSpPr>
        <p:spPr bwMode="auto">
          <a:xfrm>
            <a:off x="688628" y="821655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K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</a:t>
            </a:r>
            <a:r>
              <a:rPr lang="en-US" altLang="zh-CN" sz="2800" b="1" dirty="0">
                <a:solidFill>
                  <a:srgbClr val="000099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：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388584" name="Object 40"/>
          <p:cNvGraphicFramePr>
            <a:graphicFrameLocks noChangeAspect="1"/>
          </p:cNvGraphicFramePr>
          <p:nvPr/>
        </p:nvGraphicFramePr>
        <p:xfrm>
          <a:off x="610965" y="1268760"/>
          <a:ext cx="17287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公式" r:id="rId15" imgW="723900" imgH="406400" progId="Equation.3">
                  <p:embed/>
                </p:oleObj>
              </mc:Choice>
              <mc:Fallback>
                <p:oleObj name="公式" r:id="rId15" imgW="723900" imgH="406400" progId="Equation.3">
                  <p:embed/>
                  <p:pic>
                    <p:nvPicPr>
                      <p:cNvPr id="0" name="图片 2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65" y="1268760"/>
                        <a:ext cx="17287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8585" name="Object 36"/>
          <p:cNvGraphicFramePr>
            <a:graphicFrameLocks noChangeAspect="1"/>
          </p:cNvGraphicFramePr>
          <p:nvPr/>
        </p:nvGraphicFramePr>
        <p:xfrm>
          <a:off x="2555875" y="1377380"/>
          <a:ext cx="28082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Equation" r:id="rId17" imgW="1104900" imgH="342900" progId="Equation.DSMT4">
                  <p:embed/>
                </p:oleObj>
              </mc:Choice>
              <mc:Fallback>
                <p:oleObj name="Equation" r:id="rId17" imgW="1104900" imgH="342900" progId="Equation.DSMT4">
                  <p:embed/>
                  <p:pic>
                    <p:nvPicPr>
                      <p:cNvPr id="0" name="图片 2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77380"/>
                        <a:ext cx="28082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586" name="Text Box 42"/>
          <p:cNvSpPr txBox="1">
            <a:spLocks noChangeArrowheads="1"/>
          </p:cNvSpPr>
          <p:nvPr/>
        </p:nvSpPr>
        <p:spPr bwMode="auto">
          <a:xfrm>
            <a:off x="468313" y="2312417"/>
            <a:ext cx="5291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/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电源克服自感电动势做功：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110060" name="Text Box 44"/>
          <p:cNvSpPr txBox="1">
            <a:spLocks noChangeArrowheads="1"/>
          </p:cNvSpPr>
          <p:nvPr/>
        </p:nvSpPr>
        <p:spPr bwMode="auto">
          <a:xfrm>
            <a:off x="900113" y="2852936"/>
            <a:ext cx="343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dirty="0" err="1">
                <a:solidFill>
                  <a:srgbClr val="000000"/>
                </a:solidFill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</a:rPr>
              <a:t>= –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endParaRPr lang="en-US" altLang="zh-CN" sz="2800" b="1" i="1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110061" name="Text Box 45"/>
          <p:cNvSpPr txBox="1">
            <a:spLocks noChangeArrowheads="1"/>
          </p:cNvSpPr>
          <p:nvPr/>
        </p:nvSpPr>
        <p:spPr bwMode="auto">
          <a:xfrm>
            <a:off x="2606675" y="2852936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</a:rPr>
              <a:t> –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endParaRPr lang="en-US" altLang="zh-CN" sz="2800" b="1" i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1388589" name="Group 45"/>
          <p:cNvGrpSpPr/>
          <p:nvPr/>
        </p:nvGrpSpPr>
        <p:grpSpPr bwMode="auto">
          <a:xfrm>
            <a:off x="5543550" y="620142"/>
            <a:ext cx="576263" cy="576263"/>
            <a:chOff x="3492" y="436"/>
            <a:chExt cx="363" cy="363"/>
          </a:xfrm>
        </p:grpSpPr>
        <p:sp>
          <p:nvSpPr>
            <p:cNvPr id="175138" name="Oval 46"/>
            <p:cNvSpPr>
              <a:spLocks noChangeArrowheads="1"/>
            </p:cNvSpPr>
            <p:nvPr/>
          </p:nvSpPr>
          <p:spPr bwMode="auto">
            <a:xfrm>
              <a:off x="3492" y="663"/>
              <a:ext cx="136" cy="136"/>
            </a:xfrm>
            <a:prstGeom prst="ellipse">
              <a:avLst/>
            </a:prstGeom>
            <a:noFill/>
            <a:ln w="28575" algn="ctr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</a:rPr>
                <a:t>+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75139" name="Arc 47"/>
            <p:cNvSpPr/>
            <p:nvPr/>
          </p:nvSpPr>
          <p:spPr bwMode="auto">
            <a:xfrm rot="-5400000">
              <a:off x="3606" y="436"/>
              <a:ext cx="249" cy="249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88592" name="Oval 48"/>
          <p:cNvSpPr>
            <a:spLocks noChangeArrowheads="1"/>
          </p:cNvSpPr>
          <p:nvPr/>
        </p:nvSpPr>
        <p:spPr bwMode="auto">
          <a:xfrm>
            <a:off x="6624638" y="1952055"/>
            <a:ext cx="215900" cy="2159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+</a:t>
            </a: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110059" name="Object 43"/>
          <p:cNvGraphicFramePr>
            <a:graphicFrameLocks noChangeAspect="1"/>
          </p:cNvGraphicFramePr>
          <p:nvPr/>
        </p:nvGraphicFramePr>
        <p:xfrm>
          <a:off x="1079500" y="3573016"/>
          <a:ext cx="22510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Equation" r:id="rId19" imgW="888365" imgH="203200" progId="Equation.DSMT4">
                  <p:embed/>
                </p:oleObj>
              </mc:Choice>
              <mc:Fallback>
                <p:oleObj name="Equation" r:id="rId19" imgW="888365" imgH="203200" progId="Equation.DSMT4">
                  <p:embed/>
                  <p:pic>
                    <p:nvPicPr>
                      <p:cNvPr id="0" name="图片 2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573016"/>
                        <a:ext cx="22510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0063" name="Object 47"/>
          <p:cNvGraphicFramePr>
            <a:graphicFrameLocks noChangeAspect="1"/>
          </p:cNvGraphicFramePr>
          <p:nvPr/>
        </p:nvGraphicFramePr>
        <p:xfrm>
          <a:off x="2339975" y="4277742"/>
          <a:ext cx="13128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Equation" r:id="rId21" imgW="520700" imgH="254000" progId="Equation.DSMT4">
                  <p:embed/>
                </p:oleObj>
              </mc:Choice>
              <mc:Fallback>
                <p:oleObj name="Equation" r:id="rId21" imgW="520700" imgH="254000" progId="Equation.DSMT4">
                  <p:embed/>
                  <p:pic>
                    <p:nvPicPr>
                      <p:cNvPr id="0" name="图片 2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77742"/>
                        <a:ext cx="13128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64" name="Text Box 48"/>
          <p:cNvSpPr txBox="1">
            <a:spLocks noChangeArrowheads="1"/>
          </p:cNvSpPr>
          <p:nvPr/>
        </p:nvSpPr>
        <p:spPr bwMode="auto">
          <a:xfrm>
            <a:off x="2744788" y="456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0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110065" name="Text Box 49"/>
          <p:cNvSpPr txBox="1">
            <a:spLocks noChangeArrowheads="1"/>
          </p:cNvSpPr>
          <p:nvPr/>
        </p:nvSpPr>
        <p:spPr bwMode="auto">
          <a:xfrm>
            <a:off x="2760663" y="409835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I</a:t>
            </a:r>
            <a:endParaRPr lang="en-US" altLang="zh-CN" sz="2000" b="1" i="1">
              <a:solidFill>
                <a:srgbClr val="000000"/>
              </a:solidFill>
            </a:endParaRPr>
          </a:p>
        </p:txBody>
      </p:sp>
      <p:graphicFrame>
        <p:nvGraphicFramePr>
          <p:cNvPr id="1110066" name="Object 50"/>
          <p:cNvGraphicFramePr>
            <a:graphicFrameLocks noChangeAspect="1"/>
          </p:cNvGraphicFramePr>
          <p:nvPr/>
        </p:nvGraphicFramePr>
        <p:xfrm>
          <a:off x="3619500" y="4157092"/>
          <a:ext cx="11795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公式" r:id="rId23" imgW="520700" imgH="342900" progId="Equation.3">
                  <p:embed/>
                </p:oleObj>
              </mc:Choice>
              <mc:Fallback>
                <p:oleObj name="公式" r:id="rId23" imgW="520700" imgH="342900" progId="Equation.3">
                  <p:embed/>
                  <p:pic>
                    <p:nvPicPr>
                      <p:cNvPr id="0" name="图片 2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157092"/>
                        <a:ext cx="11795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0067" name="Object 51"/>
          <p:cNvGraphicFramePr>
            <a:graphicFrameLocks noChangeAspect="1"/>
          </p:cNvGraphicFramePr>
          <p:nvPr/>
        </p:nvGraphicFramePr>
        <p:xfrm>
          <a:off x="6083300" y="4199955"/>
          <a:ext cx="16494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Equation" r:id="rId25" imgW="1625600" imgH="698500" progId="Equation.DSMT4">
                  <p:embed/>
                </p:oleObj>
              </mc:Choice>
              <mc:Fallback>
                <p:oleObj name="Equation" r:id="rId25" imgW="1625600" imgH="698500" progId="Equation.DSMT4">
                  <p:embed/>
                  <p:pic>
                    <p:nvPicPr>
                      <p:cNvPr id="0" name="图片 2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199955"/>
                        <a:ext cx="16494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68" name="AutoShape 52"/>
          <p:cNvSpPr>
            <a:spLocks noChangeArrowheads="1"/>
          </p:cNvSpPr>
          <p:nvPr/>
        </p:nvSpPr>
        <p:spPr bwMode="auto">
          <a:xfrm>
            <a:off x="4967288" y="4473005"/>
            <a:ext cx="863600" cy="180975"/>
          </a:xfrm>
          <a:prstGeom prst="rightArrow">
            <a:avLst>
              <a:gd name="adj1" fmla="val 50000"/>
              <a:gd name="adj2" fmla="val 119298"/>
            </a:avLst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110069" name="Text Box 53"/>
          <p:cNvSpPr txBox="1">
            <a:spLocks noChangeArrowheads="1"/>
          </p:cNvSpPr>
          <p:nvPr/>
        </p:nvSpPr>
        <p:spPr bwMode="auto">
          <a:xfrm>
            <a:off x="4932040" y="3933255"/>
            <a:ext cx="1719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储存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110070" name="Object 54"/>
          <p:cNvGraphicFramePr>
            <a:graphicFrameLocks noChangeAspect="1"/>
          </p:cNvGraphicFramePr>
          <p:nvPr/>
        </p:nvGraphicFramePr>
        <p:xfrm>
          <a:off x="968375" y="4253930"/>
          <a:ext cx="13287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Equation" r:id="rId27" imgW="571500" imgH="254000" progId="Equation.DSMT4">
                  <p:embed/>
                </p:oleObj>
              </mc:Choice>
              <mc:Fallback>
                <p:oleObj name="Equation" r:id="rId27" imgW="571500" imgH="254000" progId="Equation.DSMT4">
                  <p:embed/>
                  <p:pic>
                    <p:nvPicPr>
                      <p:cNvPr id="0" name="图片 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253930"/>
                        <a:ext cx="132873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602" name="Text Box 58"/>
          <p:cNvSpPr txBox="1">
            <a:spLocks noChangeArrowheads="1"/>
          </p:cNvSpPr>
          <p:nvPr/>
        </p:nvSpPr>
        <p:spPr bwMode="auto">
          <a:xfrm>
            <a:off x="5076825" y="3320480"/>
            <a:ext cx="286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功能原理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88603" name="Text Box 59"/>
          <p:cNvSpPr txBox="1">
            <a:spLocks noChangeArrowheads="1"/>
          </p:cNvSpPr>
          <p:nvPr/>
        </p:nvSpPr>
        <p:spPr bwMode="auto">
          <a:xfrm>
            <a:off x="576263" y="4941317"/>
            <a:ext cx="182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</a:rPr>
              <a:t>K: 1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</a:t>
            </a:r>
            <a:r>
              <a:rPr lang="en-US" altLang="zh-CN" sz="2800" b="1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：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88604" name="Text Box 60"/>
          <p:cNvSpPr txBox="1">
            <a:spLocks noChangeArrowheads="1"/>
          </p:cNvSpPr>
          <p:nvPr/>
        </p:nvSpPr>
        <p:spPr bwMode="auto">
          <a:xfrm>
            <a:off x="2232025" y="4941317"/>
            <a:ext cx="5888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自感电动势做功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电流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电阻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发热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88605" name="Text Box 61"/>
          <p:cNvSpPr txBox="1">
            <a:spLocks noChangeArrowheads="1"/>
          </p:cNvSpPr>
          <p:nvPr/>
        </p:nvSpPr>
        <p:spPr bwMode="auto">
          <a:xfrm>
            <a:off x="827584" y="5502175"/>
            <a:ext cx="304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自感电动势做功：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11079" name="Object 39"/>
          <p:cNvGraphicFramePr>
            <a:graphicFrameLocks noChangeAspect="1"/>
          </p:cNvGraphicFramePr>
          <p:nvPr/>
        </p:nvGraphicFramePr>
        <p:xfrm>
          <a:off x="3636963" y="5509642"/>
          <a:ext cx="2114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Equation" r:id="rId29" imgW="1701800" imgH="457200" progId="Equation.DSMT4">
                  <p:embed/>
                </p:oleObj>
              </mc:Choice>
              <mc:Fallback>
                <p:oleObj name="Equation" r:id="rId29" imgW="1701800" imgH="457200" progId="Equation.DSMT4">
                  <p:embed/>
                  <p:pic>
                    <p:nvPicPr>
                      <p:cNvPr id="0" name="图片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509642"/>
                        <a:ext cx="21145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80" name="Object 40"/>
          <p:cNvGraphicFramePr>
            <a:graphicFrameLocks noChangeAspect="1"/>
          </p:cNvGraphicFramePr>
          <p:nvPr/>
        </p:nvGraphicFramePr>
        <p:xfrm>
          <a:off x="5832475" y="5482655"/>
          <a:ext cx="16208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Equation" r:id="rId31" imgW="1422400" imgH="533400" progId="Equation.DSMT4">
                  <p:embed/>
                </p:oleObj>
              </mc:Choice>
              <mc:Fallback>
                <p:oleObj name="Equation" r:id="rId31" imgW="1422400" imgH="533400" progId="Equation.DSMT4">
                  <p:embed/>
                  <p:pic>
                    <p:nvPicPr>
                      <p:cNvPr id="0" name="图片 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5482655"/>
                        <a:ext cx="16208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81" name="Object 41"/>
          <p:cNvGraphicFramePr>
            <a:graphicFrameLocks noChangeAspect="1"/>
          </p:cNvGraphicFramePr>
          <p:nvPr/>
        </p:nvGraphicFramePr>
        <p:xfrm>
          <a:off x="5839461" y="6189935"/>
          <a:ext cx="847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Equation" r:id="rId33" imgW="673100" imgH="381000" progId="Equation.DSMT4">
                  <p:embed/>
                </p:oleObj>
              </mc:Choice>
              <mc:Fallback>
                <p:oleObj name="Equation" r:id="rId33" imgW="673100" imgH="381000" progId="Equation.DSMT4">
                  <p:embed/>
                  <p:pic>
                    <p:nvPicPr>
                      <p:cNvPr id="0" name="图片 2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461" y="6189935"/>
                        <a:ext cx="8477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609" name="Rectangle 65"/>
          <p:cNvSpPr>
            <a:spLocks noChangeArrowheads="1"/>
          </p:cNvSpPr>
          <p:nvPr/>
        </p:nvSpPr>
        <p:spPr bwMode="auto">
          <a:xfrm>
            <a:off x="6084888" y="5481067"/>
            <a:ext cx="395287" cy="6492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8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8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8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8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0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10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0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10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10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111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111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0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10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5" fill="hold"/>
                                        <p:tgtEl>
                                          <p:spTgt spid="1110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" fill="hold"/>
                                        <p:tgtEl>
                                          <p:spTgt spid="1110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1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8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8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1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1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8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1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90" grpId="0" bldLvl="0" animBg="1"/>
      <p:bldP spid="1106991" grpId="0" bldLvl="0" animBg="1"/>
      <p:bldP spid="1388583" grpId="0" bldLvl="0" animBg="1"/>
      <p:bldP spid="1388586" grpId="0" bldLvl="0" animBg="1"/>
      <p:bldP spid="1110060" grpId="0" autoUpdateAnimBg="0"/>
      <p:bldP spid="1110061" grpId="0" autoUpdateAnimBg="0"/>
      <p:bldP spid="1388592" grpId="0" bldLvl="0" animBg="1"/>
      <p:bldP spid="1110064" grpId="0" autoUpdateAnimBg="0"/>
      <p:bldP spid="1110065" grpId="0" autoUpdateAnimBg="0"/>
      <p:bldP spid="1110068" grpId="0" bldLvl="0" animBg="1"/>
      <p:bldP spid="1110069" grpId="0" autoUpdateAnimBg="0"/>
      <p:bldP spid="1388602" grpId="0" bldLvl="0" animBg="1"/>
      <p:bldP spid="1388603" grpId="0" bldLvl="0" animBg="1"/>
      <p:bldP spid="1388604" grpId="0" bldLvl="0" animBg="1"/>
      <p:bldP spid="1388605" grpId="0" bldLvl="0" animBg="1"/>
      <p:bldP spid="138860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76250"/>
            <a:ext cx="8208963" cy="5400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en-US" altLang="zh-CN" sz="3600" b="1" u="sng" kern="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zh-CN" altLang="en-US" sz="3600" b="1" u="sng" kern="0" dirty="0" smtClean="0">
                <a:solidFill>
                  <a:srgbClr val="000000"/>
                </a:solidFill>
              </a:rPr>
              <a:t>作业</a:t>
            </a:r>
            <a:r>
              <a:rPr lang="zh-CN" altLang="en-US" sz="3600" kern="0" dirty="0" smtClean="0">
                <a:solidFill>
                  <a:srgbClr val="000000"/>
                </a:solidFill>
              </a:rPr>
              <a:t>：第</a:t>
            </a:r>
            <a:r>
              <a:rPr lang="en-US" altLang="zh-CN" sz="3600" kern="0" dirty="0">
                <a:solidFill>
                  <a:srgbClr val="000000"/>
                </a:solidFill>
              </a:rPr>
              <a:t>8</a:t>
            </a:r>
            <a:r>
              <a:rPr lang="zh-CN" altLang="en-US" sz="3600" kern="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kern="0" dirty="0" smtClean="0">
                <a:solidFill>
                  <a:srgbClr val="000000"/>
                </a:solidFill>
              </a:rPr>
              <a:t>T9-15</a:t>
            </a:r>
            <a:endParaRPr lang="en-US" altLang="zh-CN" sz="3600" kern="0" dirty="0" smtClean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en-US" altLang="zh-CN" sz="3600" kern="0" dirty="0" smtClean="0">
                <a:solidFill>
                  <a:srgbClr val="000000"/>
                </a:solidFill>
              </a:rPr>
              <a:t>       </a:t>
            </a:r>
            <a:endParaRPr lang="zh-CN" altLang="en-US" sz="3600" kern="0" dirty="0">
              <a:solidFill>
                <a:srgbClr val="000000"/>
              </a:solidFill>
            </a:endParaRPr>
          </a:p>
          <a:p>
            <a:pPr algn="l">
              <a:defRPr/>
            </a:pPr>
            <a:endParaRPr lang="zh-CN" altLang="en-US" sz="36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4"/>
          <p:cNvSpPr>
            <a:spLocks noChangeArrowheads="1"/>
          </p:cNvSpPr>
          <p:nvPr/>
        </p:nvSpPr>
        <p:spPr bwMode="auto">
          <a:xfrm>
            <a:off x="3059113" y="509141"/>
            <a:ext cx="3060700" cy="57943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FFFFFF"/>
                </a:solidFill>
                <a:ea typeface="黑体" panose="02010609060101010101" pitchFamily="2" charset="-122"/>
              </a:rPr>
              <a:t>电磁感应</a:t>
            </a:r>
            <a:endParaRPr lang="zh-CN" altLang="en-US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59749" name="Text Box 59"/>
          <p:cNvSpPr txBox="1">
            <a:spLocks noChangeArrowheads="1"/>
          </p:cNvSpPr>
          <p:nvPr/>
        </p:nvSpPr>
        <p:spPr bwMode="auto">
          <a:xfrm>
            <a:off x="900113" y="1556792"/>
            <a:ext cx="543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动生电动势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59751" name="Object 14"/>
          <p:cNvGraphicFramePr>
            <a:graphicFrameLocks noChangeAspect="1"/>
          </p:cNvGraphicFramePr>
          <p:nvPr/>
        </p:nvGraphicFramePr>
        <p:xfrm>
          <a:off x="2183011" y="2196728"/>
          <a:ext cx="1812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Equation" r:id="rId1" imgW="1955800" imgH="571500" progId="Equation.DSMT4">
                  <p:embed/>
                </p:oleObj>
              </mc:Choice>
              <mc:Fallback>
                <p:oleObj name="Equation" r:id="rId1" imgW="1955800" imgH="571500" progId="Equation.DSMT4">
                  <p:embed/>
                  <p:pic>
                    <p:nvPicPr>
                      <p:cNvPr id="0" name="图片 26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011" y="2196728"/>
                        <a:ext cx="1812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15"/>
          <p:cNvGraphicFramePr>
            <a:graphicFrameLocks noChangeAspect="1"/>
          </p:cNvGraphicFramePr>
          <p:nvPr/>
        </p:nvGraphicFramePr>
        <p:xfrm>
          <a:off x="4067944" y="2191966"/>
          <a:ext cx="18859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3" name="Equation" r:id="rId3" imgW="2146300" imgH="571500" progId="Equation.DSMT4">
                  <p:embed/>
                </p:oleObj>
              </mc:Choice>
              <mc:Fallback>
                <p:oleObj name="Equation" r:id="rId3" imgW="2146300" imgH="571500" progId="Equation.DSMT4">
                  <p:embed/>
                  <p:pic>
                    <p:nvPicPr>
                      <p:cNvPr id="0" name="图片 26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191966"/>
                        <a:ext cx="18859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Text Box 63"/>
          <p:cNvSpPr txBox="1">
            <a:spLocks noChangeArrowheads="1"/>
          </p:cNvSpPr>
          <p:nvPr/>
        </p:nvSpPr>
        <p:spPr bwMode="auto">
          <a:xfrm>
            <a:off x="1368425" y="2924944"/>
            <a:ext cx="6551613" cy="5191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0" b="1" baseline="-25000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动</a:t>
            </a:r>
            <a:r>
              <a:rPr lang="zh-CN" altLang="en-US" sz="2800" b="1" dirty="0">
                <a:solidFill>
                  <a:srgbClr val="FFFFFF"/>
                </a:solidFill>
              </a:rPr>
              <a:t>是由洛仑兹力（一个分量）引起的！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4627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二、感生电动势</a:t>
            </a:r>
            <a:endParaRPr lang="zh-CN" altLang="en-US" sz="2800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pSp>
        <p:nvGrpSpPr>
          <p:cNvPr id="1357827" name="Group 3"/>
          <p:cNvGrpSpPr/>
          <p:nvPr/>
        </p:nvGrpSpPr>
        <p:grpSpPr bwMode="auto">
          <a:xfrm>
            <a:off x="5387851" y="1385069"/>
            <a:ext cx="3000375" cy="3246437"/>
            <a:chOff x="3583" y="1045"/>
            <a:chExt cx="1890" cy="2045"/>
          </a:xfrm>
        </p:grpSpPr>
        <p:sp>
          <p:nvSpPr>
            <p:cNvPr id="152594" name="Rectangle 2"/>
            <p:cNvSpPr>
              <a:spLocks noChangeArrowheads="1"/>
            </p:cNvSpPr>
            <p:nvPr/>
          </p:nvSpPr>
          <p:spPr bwMode="auto">
            <a:xfrm>
              <a:off x="3583" y="1272"/>
              <a:ext cx="1577" cy="18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2595" name="Arc 14"/>
            <p:cNvSpPr/>
            <p:nvPr/>
          </p:nvSpPr>
          <p:spPr bwMode="auto">
            <a:xfrm rot="7750096" flipH="1">
              <a:off x="4442" y="1996"/>
              <a:ext cx="396" cy="368"/>
            </a:xfrm>
            <a:custGeom>
              <a:avLst/>
              <a:gdLst>
                <a:gd name="T0" fmla="*/ 0 w 25441"/>
                <a:gd name="T1" fmla="*/ 4 h 21600"/>
                <a:gd name="T2" fmla="*/ 152 w 25441"/>
                <a:gd name="T3" fmla="*/ 130 h 21600"/>
                <a:gd name="T4" fmla="*/ 27 w 25441"/>
                <a:gd name="T5" fmla="*/ 170 h 21600"/>
                <a:gd name="T6" fmla="*/ 0 60000 65536"/>
                <a:gd name="T7" fmla="*/ 0 60000 65536"/>
                <a:gd name="T8" fmla="*/ 0 60000 65536"/>
                <a:gd name="T9" fmla="*/ 0 w 25441"/>
                <a:gd name="T10" fmla="*/ 0 h 21600"/>
                <a:gd name="T11" fmla="*/ 25441 w 254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1" h="21600" fill="none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</a:path>
                <a:path w="25441" h="21600" stroke="0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  <a:lnTo>
                    <a:pt x="4451" y="21600"/>
                  </a:lnTo>
                  <a:lnTo>
                    <a:pt x="-1" y="463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2596" name="Rectangle 15" descr="宽上对角线"/>
            <p:cNvSpPr>
              <a:spLocks noChangeArrowheads="1"/>
            </p:cNvSpPr>
            <p:nvPr/>
          </p:nvSpPr>
          <p:spPr bwMode="auto">
            <a:xfrm>
              <a:off x="4312" y="1781"/>
              <a:ext cx="96" cy="81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2597" name="Object 16"/>
            <p:cNvGraphicFramePr>
              <a:graphicFrameLocks noChangeAspect="1"/>
            </p:cNvGraphicFramePr>
            <p:nvPr/>
          </p:nvGraphicFramePr>
          <p:xfrm>
            <a:off x="4267" y="1597"/>
            <a:ext cx="2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5" name="Equation" r:id="rId1" imgW="368300" imgH="317500" progId="Equation.DSMT4">
                    <p:embed/>
                  </p:oleObj>
                </mc:Choice>
                <mc:Fallback>
                  <p:oleObj name="Equation" r:id="rId1" imgW="368300" imgH="317500" progId="Equation.DSMT4">
                    <p:embed/>
                    <p:pic>
                      <p:nvPicPr>
                        <p:cNvPr id="0" name="图片 19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1597"/>
                          <a:ext cx="22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98" name="Line 17"/>
            <p:cNvSpPr>
              <a:spLocks noChangeShapeType="1"/>
            </p:cNvSpPr>
            <p:nvPr/>
          </p:nvSpPr>
          <p:spPr bwMode="auto">
            <a:xfrm>
              <a:off x="3832" y="24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2599" name="Text Box 18"/>
            <p:cNvSpPr txBox="1">
              <a:spLocks noChangeArrowheads="1"/>
            </p:cNvSpPr>
            <p:nvPr/>
          </p:nvSpPr>
          <p:spPr bwMode="auto">
            <a:xfrm>
              <a:off x="3928" y="227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52600" name="Group 24"/>
            <p:cNvGrpSpPr/>
            <p:nvPr/>
          </p:nvGrpSpPr>
          <p:grpSpPr bwMode="auto">
            <a:xfrm>
              <a:off x="3830" y="1455"/>
              <a:ext cx="1200" cy="1418"/>
              <a:chOff x="3414" y="917"/>
              <a:chExt cx="1200" cy="1418"/>
            </a:xfrm>
          </p:grpSpPr>
          <p:sp>
            <p:nvSpPr>
              <p:cNvPr id="152602" name="Line 25"/>
              <p:cNvSpPr>
                <a:spLocks noChangeShapeType="1"/>
              </p:cNvSpPr>
              <p:nvPr/>
            </p:nvSpPr>
            <p:spPr bwMode="auto">
              <a:xfrm>
                <a:off x="3414" y="1157"/>
                <a:ext cx="0" cy="1104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stealth" w="med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03" name="Line 26"/>
              <p:cNvSpPr>
                <a:spLocks noChangeShapeType="1"/>
              </p:cNvSpPr>
              <p:nvPr/>
            </p:nvSpPr>
            <p:spPr bwMode="auto">
              <a:xfrm>
                <a:off x="3414" y="16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04" name="Line 27"/>
              <p:cNvSpPr>
                <a:spLocks noChangeShapeType="1"/>
              </p:cNvSpPr>
              <p:nvPr/>
            </p:nvSpPr>
            <p:spPr bwMode="auto">
              <a:xfrm>
                <a:off x="3414" y="917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152605" name="Object 28"/>
              <p:cNvGraphicFramePr>
                <a:graphicFrameLocks noChangeAspect="1"/>
              </p:cNvGraphicFramePr>
              <p:nvPr/>
            </p:nvGraphicFramePr>
            <p:xfrm>
              <a:off x="3474" y="1445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6" name="公式" r:id="rId3" imgW="127000" imgH="139700" progId="Equation.3">
                      <p:embed/>
                    </p:oleObj>
                  </mc:Choice>
                  <mc:Fallback>
                    <p:oleObj name="公式" r:id="rId3" imgW="127000" imgH="139700" progId="Equation.3">
                      <p:embed/>
                      <p:pic>
                        <p:nvPicPr>
                          <p:cNvPr id="0" name="图片 198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4" y="1445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06" name="Object 29"/>
              <p:cNvGraphicFramePr>
                <a:graphicFrameLocks noChangeAspect="1"/>
              </p:cNvGraphicFramePr>
              <p:nvPr/>
            </p:nvGraphicFramePr>
            <p:xfrm>
              <a:off x="3858" y="2069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7" name="公式" r:id="rId5" imgW="127000" imgH="177165" progId="Equation.3">
                      <p:embed/>
                    </p:oleObj>
                  </mc:Choice>
                  <mc:Fallback>
                    <p:oleObj name="公式" r:id="rId5" imgW="127000" imgH="177165" progId="Equation.3">
                      <p:embed/>
                      <p:pic>
                        <p:nvPicPr>
                          <p:cNvPr id="0" name="图片 198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8" y="2069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607" name="Line 30"/>
              <p:cNvSpPr>
                <a:spLocks noChangeShapeType="1"/>
              </p:cNvSpPr>
              <p:nvPr/>
            </p:nvSpPr>
            <p:spPr bwMode="auto">
              <a:xfrm>
                <a:off x="4434" y="202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08" name="Line 31"/>
              <p:cNvSpPr>
                <a:spLocks noChangeShapeType="1"/>
              </p:cNvSpPr>
              <p:nvPr/>
            </p:nvSpPr>
            <p:spPr bwMode="auto">
              <a:xfrm>
                <a:off x="4050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09" name="Line 32"/>
              <p:cNvSpPr>
                <a:spLocks noChangeShapeType="1"/>
              </p:cNvSpPr>
              <p:nvPr/>
            </p:nvSpPr>
            <p:spPr bwMode="auto">
              <a:xfrm>
                <a:off x="3426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0" name="Text Box 33"/>
              <p:cNvSpPr txBox="1">
                <a:spLocks noChangeArrowheads="1"/>
              </p:cNvSpPr>
              <p:nvPr/>
            </p:nvSpPr>
            <p:spPr bwMode="auto">
              <a:xfrm>
                <a:off x="3462" y="974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CC3300"/>
                    </a:solidFill>
                  </a:rPr>
                  <a:t>I</a:t>
                </a:r>
                <a:endParaRPr lang="en-US" altLang="zh-CN" sz="2400" b="1" i="1">
                  <a:solidFill>
                    <a:srgbClr val="CC3300"/>
                  </a:solidFill>
                </a:endParaRPr>
              </a:p>
            </p:txBody>
          </p:sp>
          <p:sp>
            <p:nvSpPr>
              <p:cNvPr id="152611" name="Line 34"/>
              <p:cNvSpPr>
                <a:spLocks noChangeShapeType="1"/>
              </p:cNvSpPr>
              <p:nvPr/>
            </p:nvSpPr>
            <p:spPr bwMode="auto">
              <a:xfrm>
                <a:off x="4422" y="1253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2" name="Line 35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3" name="Line 36"/>
              <p:cNvSpPr>
                <a:spLocks noChangeShapeType="1"/>
              </p:cNvSpPr>
              <p:nvPr/>
            </p:nvSpPr>
            <p:spPr bwMode="auto">
              <a:xfrm flipV="1">
                <a:off x="4518" y="125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4" name="Line 37"/>
              <p:cNvSpPr>
                <a:spLocks noChangeShapeType="1"/>
              </p:cNvSpPr>
              <p:nvPr/>
            </p:nvSpPr>
            <p:spPr bwMode="auto">
              <a:xfrm flipV="1">
                <a:off x="4518" y="178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5" name="Text Box 38"/>
              <p:cNvSpPr txBox="1">
                <a:spLocks noChangeArrowheads="1"/>
              </p:cNvSpPr>
              <p:nvPr/>
            </p:nvSpPr>
            <p:spPr bwMode="auto">
              <a:xfrm>
                <a:off x="4422" y="150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16" name="Rectangle 39"/>
              <p:cNvSpPr>
                <a:spLocks noChangeArrowheads="1"/>
              </p:cNvSpPr>
              <p:nvPr/>
            </p:nvSpPr>
            <p:spPr bwMode="auto">
              <a:xfrm>
                <a:off x="3701" y="1242"/>
                <a:ext cx="740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17" name="Rectangle 40"/>
              <p:cNvSpPr>
                <a:spLocks noChangeArrowheads="1"/>
              </p:cNvSpPr>
              <p:nvPr/>
            </p:nvSpPr>
            <p:spPr bwMode="auto">
              <a:xfrm>
                <a:off x="3691" y="125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18" name="Rectangle 41"/>
              <p:cNvSpPr>
                <a:spLocks noChangeArrowheads="1"/>
              </p:cNvSpPr>
              <p:nvPr/>
            </p:nvSpPr>
            <p:spPr bwMode="auto">
              <a:xfrm>
                <a:off x="4403" y="124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19" name="Rectangle 42"/>
              <p:cNvSpPr>
                <a:spLocks noChangeArrowheads="1"/>
              </p:cNvSpPr>
              <p:nvPr/>
            </p:nvSpPr>
            <p:spPr bwMode="auto">
              <a:xfrm>
                <a:off x="3691" y="2055"/>
                <a:ext cx="757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601" name="Text Box 29"/>
            <p:cNvSpPr txBox="1">
              <a:spLocks noChangeArrowheads="1"/>
            </p:cNvSpPr>
            <p:nvPr/>
          </p:nvSpPr>
          <p:spPr bwMode="auto">
            <a:xfrm>
              <a:off x="4830" y="1045"/>
              <a:ext cx="64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I = kt</a:t>
              </a:r>
              <a:endParaRPr lang="en-US" altLang="zh-CN" sz="2800" b="1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B(t)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1088562" name="Text Box 50"/>
          <p:cNvSpPr txBox="1">
            <a:spLocks noChangeArrowheads="1"/>
          </p:cNvSpPr>
          <p:nvPr/>
        </p:nvSpPr>
        <p:spPr bwMode="auto">
          <a:xfrm>
            <a:off x="539626" y="888181"/>
            <a:ext cx="7805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磁场变化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静止在磁场中的导体产生的电动势。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88517" name="Text Box 5"/>
          <p:cNvSpPr txBox="1">
            <a:spLocks noChangeArrowheads="1"/>
          </p:cNvSpPr>
          <p:nvPr/>
        </p:nvSpPr>
        <p:spPr bwMode="auto">
          <a:xfrm>
            <a:off x="509265" y="1489794"/>
            <a:ext cx="4422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驱动线圈中电荷运动的决不是磁场力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!</a:t>
            </a:r>
            <a:endParaRPr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88561" name="Object 49"/>
          <p:cNvGraphicFramePr>
            <a:graphicFrameLocks noChangeAspect="1"/>
          </p:cNvGraphicFramePr>
          <p:nvPr/>
        </p:nvGraphicFramePr>
        <p:xfrm>
          <a:off x="1517526" y="2502669"/>
          <a:ext cx="24336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8" name="公式" r:id="rId7" imgW="2209800" imgH="444500" progId="Equation.3">
                  <p:embed/>
                </p:oleObj>
              </mc:Choice>
              <mc:Fallback>
                <p:oleObj name="公式" r:id="rId7" imgW="2209800" imgH="444500" progId="Equation.3">
                  <p:embed/>
                  <p:pic>
                    <p:nvPicPr>
                      <p:cNvPr id="0" name="图片 19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526" y="2502669"/>
                        <a:ext cx="24336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63" name="Text Box 51"/>
          <p:cNvSpPr txBox="1">
            <a:spLocks noChangeArrowheads="1"/>
          </p:cNvSpPr>
          <p:nvPr/>
        </p:nvSpPr>
        <p:spPr bwMode="auto">
          <a:xfrm>
            <a:off x="539552" y="3084016"/>
            <a:ext cx="4572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800" b="1" dirty="0">
                <a:solidFill>
                  <a:srgbClr val="000000"/>
                </a:solidFill>
                <a:ea typeface="楷体_GB2312" pitchFamily="49" charset="-122"/>
              </a:rPr>
              <a:t>实验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发现这种感生电动势的大小、方向与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导体的种类和性质无关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，仅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由变化的磁场引起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57858" name="Object 34"/>
          <p:cNvGraphicFramePr>
            <a:graphicFrameLocks noChangeAspect="1"/>
          </p:cNvGraphicFramePr>
          <p:nvPr/>
        </p:nvGraphicFramePr>
        <p:xfrm>
          <a:off x="1299270" y="5045050"/>
          <a:ext cx="26527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9" name="公式" r:id="rId9" imgW="1040765" imgH="241300" progId="Equation.3">
                  <p:embed/>
                </p:oleObj>
              </mc:Choice>
              <mc:Fallback>
                <p:oleObj name="公式" r:id="rId9" imgW="1040765" imgH="241300" progId="Equation.3">
                  <p:embed/>
                  <p:pic>
                    <p:nvPicPr>
                      <p:cNvPr id="0" name="图片 19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270" y="5045050"/>
                        <a:ext cx="26527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7859" name="Oval 35"/>
          <p:cNvSpPr>
            <a:spLocks noChangeArrowheads="1"/>
          </p:cNvSpPr>
          <p:nvPr/>
        </p:nvSpPr>
        <p:spPr bwMode="auto">
          <a:xfrm>
            <a:off x="2267744" y="4956150"/>
            <a:ext cx="288925" cy="7921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088519" name="Text Box 7"/>
          <p:cNvSpPr txBox="1">
            <a:spLocks noChangeArrowheads="1"/>
          </p:cNvSpPr>
          <p:nvPr/>
        </p:nvSpPr>
        <p:spPr bwMode="auto">
          <a:xfrm>
            <a:off x="1403648" y="5934992"/>
            <a:ext cx="300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麦克斯韦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3167757" y="5706392"/>
            <a:ext cx="1568450" cy="533400"/>
            <a:chOff x="1344" y="48"/>
            <a:chExt cx="768" cy="336"/>
          </a:xfrm>
        </p:grpSpPr>
        <p:sp>
          <p:nvSpPr>
            <p:cNvPr id="152592" name="Text Box 9"/>
            <p:cNvSpPr txBox="1">
              <a:spLocks noChangeArrowheads="1"/>
            </p:cNvSpPr>
            <p:nvPr/>
          </p:nvSpPr>
          <p:spPr bwMode="auto">
            <a:xfrm>
              <a:off x="1481" y="48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引入</a:t>
              </a:r>
              <a:endParaRPr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2593" name="Line 10"/>
            <p:cNvSpPr>
              <a:spLocks noChangeShapeType="1"/>
            </p:cNvSpPr>
            <p:nvPr/>
          </p:nvSpPr>
          <p:spPr bwMode="auto">
            <a:xfrm>
              <a:off x="1344" y="384"/>
              <a:ext cx="76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8523" name="Text Box 11"/>
          <p:cNvSpPr txBox="1">
            <a:spLocks noChangeArrowheads="1"/>
          </p:cNvSpPr>
          <p:nvPr/>
        </p:nvSpPr>
        <p:spPr bwMode="auto">
          <a:xfrm>
            <a:off x="4878685" y="5939754"/>
            <a:ext cx="240982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990033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感应电场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357865" name="Group 41"/>
          <p:cNvGrpSpPr/>
          <p:nvPr/>
        </p:nvGrpSpPr>
        <p:grpSpPr bwMode="auto">
          <a:xfrm>
            <a:off x="4535909" y="4856732"/>
            <a:ext cx="4130675" cy="855662"/>
            <a:chOff x="3158" y="3022"/>
            <a:chExt cx="2602" cy="539"/>
          </a:xfrm>
        </p:grpSpPr>
        <p:graphicFrame>
          <p:nvGraphicFramePr>
            <p:cNvPr id="152590" name="Object 11"/>
            <p:cNvGraphicFramePr>
              <a:graphicFrameLocks noChangeAspect="1"/>
            </p:cNvGraphicFramePr>
            <p:nvPr/>
          </p:nvGraphicFramePr>
          <p:xfrm>
            <a:off x="3158" y="3079"/>
            <a:ext cx="955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0" name="Equation" r:id="rId11" imgW="1422400" imgH="711200" progId="Equation.DSMT4">
                    <p:embed/>
                  </p:oleObj>
                </mc:Choice>
                <mc:Fallback>
                  <p:oleObj name="Equation" r:id="rId11" imgW="1422400" imgH="711200" progId="Equation.DSMT4">
                    <p:embed/>
                    <p:pic>
                      <p:nvPicPr>
                        <p:cNvPr id="0" name="图片 198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3079"/>
                          <a:ext cx="955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1" name="Object 12"/>
            <p:cNvGraphicFramePr>
              <a:graphicFrameLocks noChangeAspect="1"/>
            </p:cNvGraphicFramePr>
            <p:nvPr/>
          </p:nvGraphicFramePr>
          <p:xfrm>
            <a:off x="4181" y="3022"/>
            <a:ext cx="1579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1" name="Equation" r:id="rId13" imgW="2425700" imgH="787400" progId="Equation.DSMT4">
                    <p:embed/>
                  </p:oleObj>
                </mc:Choice>
                <mc:Fallback>
                  <p:oleObj name="Equation" r:id="rId13" imgW="2425700" imgH="787400" progId="Equation.DSMT4">
                    <p:embed/>
                    <p:pic>
                      <p:nvPicPr>
                        <p:cNvPr id="0" name="图片 198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3022"/>
                          <a:ext cx="1579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8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25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75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75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75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8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1088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1088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4" grpId="0" autoUpdateAnimBg="0"/>
      <p:bldP spid="1088562" grpId="0" autoUpdateAnimBg="0"/>
      <p:bldP spid="1088517" grpId="0" autoUpdateAnimBg="0"/>
      <p:bldP spid="1088563" grpId="0" autoUpdateAnimBg="0"/>
      <p:bldP spid="1357859" grpId="0" animBg="1"/>
      <p:bldP spid="1088519" grpId="0" autoUpdateAnimBg="0"/>
      <p:bldP spid="10885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ChangeAspect="1"/>
          </p:cNvGraphicFramePr>
          <p:nvPr/>
        </p:nvGraphicFramePr>
        <p:xfrm>
          <a:off x="2411760" y="1558925"/>
          <a:ext cx="11652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2" name="Equation" r:id="rId1" imgW="508000" imgH="406400" progId="Equation.DSMT4">
                  <p:embed/>
                </p:oleObj>
              </mc:Choice>
              <mc:Fallback>
                <p:oleObj name="Equation" r:id="rId1" imgW="508000" imgH="406400" progId="Equation.DSMT4">
                  <p:embed/>
                  <p:pic>
                    <p:nvPicPr>
                      <p:cNvPr id="0" name="图片 2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558925"/>
                        <a:ext cx="11652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2" name="Text Box 6"/>
          <p:cNvSpPr txBox="1">
            <a:spLocks noChangeArrowheads="1"/>
          </p:cNvSpPr>
          <p:nvPr/>
        </p:nvSpPr>
        <p:spPr bwMode="auto">
          <a:xfrm>
            <a:off x="725488" y="1162050"/>
            <a:ext cx="1585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º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1089543" name="Object 7"/>
          <p:cNvGraphicFramePr>
            <a:graphicFrameLocks noChangeAspect="1"/>
          </p:cNvGraphicFramePr>
          <p:nvPr/>
        </p:nvGraphicFramePr>
        <p:xfrm>
          <a:off x="1182688" y="1125538"/>
          <a:ext cx="4746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3" name="Equation" r:id="rId3" imgW="228600" imgH="292100" progId="Equation.DSMT4">
                  <p:embed/>
                </p:oleObj>
              </mc:Choice>
              <mc:Fallback>
                <p:oleObj name="Equation" r:id="rId3" imgW="228600" imgH="292100" progId="Equation.DSMT4">
                  <p:embed/>
                  <p:pic>
                    <p:nvPicPr>
                      <p:cNvPr id="0" name="图片 2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1125538"/>
                        <a:ext cx="4746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9544" name="Object 8"/>
          <p:cNvGraphicFramePr>
            <a:graphicFrameLocks noChangeAspect="1"/>
          </p:cNvGraphicFramePr>
          <p:nvPr/>
        </p:nvGraphicFramePr>
        <p:xfrm>
          <a:off x="1960563" y="1123950"/>
          <a:ext cx="5064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4" name="Equation" r:id="rId5" imgW="203200" imgH="241300" progId="Equation.DSMT4">
                  <p:embed/>
                </p:oleObj>
              </mc:Choice>
              <mc:Fallback>
                <p:oleObj name="Equation" r:id="rId5" imgW="203200" imgH="241300" progId="Equation.DSMT4">
                  <p:embed/>
                  <p:pic>
                    <p:nvPicPr>
                      <p:cNvPr id="0" name="图片 2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123950"/>
                        <a:ext cx="5064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5" name="Text Box 9"/>
          <p:cNvSpPr txBox="1">
            <a:spLocks noChangeArrowheads="1"/>
          </p:cNvSpPr>
          <p:nvPr/>
        </p:nvSpPr>
        <p:spPr bwMode="auto">
          <a:xfrm>
            <a:off x="1530350" y="1136650"/>
            <a:ext cx="170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与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89546" name="Text Box 10"/>
          <p:cNvSpPr txBox="1">
            <a:spLocks noChangeArrowheads="1"/>
          </p:cNvSpPr>
          <p:nvPr/>
        </p:nvSpPr>
        <p:spPr bwMode="auto">
          <a:xfrm>
            <a:off x="2381250" y="1139825"/>
            <a:ext cx="6475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一样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对场中的电荷有力的作用。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89553" name="Text Box 17"/>
          <p:cNvSpPr txBox="1">
            <a:spLocks noChangeArrowheads="1"/>
          </p:cNvSpPr>
          <p:nvPr/>
        </p:nvSpPr>
        <p:spPr bwMode="auto">
          <a:xfrm>
            <a:off x="855663" y="401638"/>
            <a:ext cx="421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磁场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B</a:t>
            </a:r>
            <a:r>
              <a:rPr lang="en-US" altLang="zh-CN" sz="2800" b="1" dirty="0" err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rgbClr val="3333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 i="1" dirty="0">
                <a:solidFill>
                  <a:srgbClr val="3333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变化的同时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089555" name="Text Box 19"/>
          <p:cNvSpPr txBox="1">
            <a:spLocks noChangeArrowheads="1"/>
          </p:cNvSpPr>
          <p:nvPr/>
        </p:nvSpPr>
        <p:spPr bwMode="auto">
          <a:xfrm>
            <a:off x="5392738" y="368300"/>
            <a:ext cx="2527300" cy="6175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感应电场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sp>
        <p:nvSpPr>
          <p:cNvPr id="1089556" name="Text Box 20"/>
          <p:cNvSpPr txBox="1">
            <a:spLocks noChangeArrowheads="1"/>
          </p:cNvSpPr>
          <p:nvPr/>
        </p:nvSpPr>
        <p:spPr bwMode="auto">
          <a:xfrm>
            <a:off x="4311650" y="11663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产生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89557" name="Line 21"/>
          <p:cNvSpPr>
            <a:spLocks noChangeShapeType="1"/>
          </p:cNvSpPr>
          <p:nvPr/>
        </p:nvSpPr>
        <p:spPr bwMode="auto">
          <a:xfrm>
            <a:off x="4355455" y="692696"/>
            <a:ext cx="9366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89558" name="Object 22"/>
          <p:cNvGraphicFramePr>
            <a:graphicFrameLocks noChangeAspect="1"/>
          </p:cNvGraphicFramePr>
          <p:nvPr/>
        </p:nvGraphicFramePr>
        <p:xfrm>
          <a:off x="4269407" y="1701800"/>
          <a:ext cx="13827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5" name="Equation" r:id="rId7" imgW="584200" imgH="241300" progId="Equation.DSMT4">
                  <p:embed/>
                </p:oleObj>
              </mc:Choice>
              <mc:Fallback>
                <p:oleObj name="Equation" r:id="rId7" imgW="584200" imgH="241300" progId="Equation.DSMT4">
                  <p:embed/>
                  <p:pic>
                    <p:nvPicPr>
                      <p:cNvPr id="0" name="图片 2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407" y="1701800"/>
                        <a:ext cx="13827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95" name="Line 59"/>
          <p:cNvSpPr>
            <a:spLocks noChangeShapeType="1"/>
          </p:cNvSpPr>
          <p:nvPr/>
        </p:nvSpPr>
        <p:spPr bwMode="auto">
          <a:xfrm>
            <a:off x="1830388" y="511175"/>
            <a:ext cx="1428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89596" name="Object 60"/>
          <p:cNvGraphicFramePr>
            <a:graphicFrameLocks noChangeAspect="1"/>
          </p:cNvGraphicFramePr>
          <p:nvPr/>
        </p:nvGraphicFramePr>
        <p:xfrm>
          <a:off x="7164288" y="452983"/>
          <a:ext cx="393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6" name="Equation" r:id="rId9" imgW="495300" imgH="635000" progId="Equation.DSMT4">
                  <p:embed/>
                </p:oleObj>
              </mc:Choice>
              <mc:Fallback>
                <p:oleObj name="Equation" r:id="rId9" imgW="495300" imgH="635000" progId="Equation.DSMT4">
                  <p:embed/>
                  <p:pic>
                    <p:nvPicPr>
                      <p:cNvPr id="0" name="图片 2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52983"/>
                        <a:ext cx="393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3" name="Object 3"/>
          <p:cNvGraphicFramePr>
            <a:graphicFrameLocks noChangeAspect="1"/>
          </p:cNvGraphicFramePr>
          <p:nvPr/>
        </p:nvGraphicFramePr>
        <p:xfrm>
          <a:off x="5472113" y="2286000"/>
          <a:ext cx="19034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7" name="Equation" r:id="rId11" imgW="1917700" imgH="647700" progId="Equation.DSMT4">
                  <p:embed/>
                </p:oleObj>
              </mc:Choice>
              <mc:Fallback>
                <p:oleObj name="Equation" r:id="rId11" imgW="1917700" imgH="647700" progId="Equation.DSMT4">
                  <p:embed/>
                  <p:pic>
                    <p:nvPicPr>
                      <p:cNvPr id="0" name="图片 2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286000"/>
                        <a:ext cx="19034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81" name="Text Box 21"/>
          <p:cNvSpPr txBox="1">
            <a:spLocks noChangeArrowheads="1"/>
          </p:cNvSpPr>
          <p:nvPr/>
        </p:nvSpPr>
        <p:spPr bwMode="auto">
          <a:xfrm>
            <a:off x="1115616" y="2370138"/>
            <a:ext cx="460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导体中，感生电动势</a:t>
            </a:r>
            <a:r>
              <a:rPr lang="zh-CN" altLang="en-US" sz="2800" b="1" dirty="0">
                <a:solidFill>
                  <a:srgbClr val="FF3300"/>
                </a:solidFill>
              </a:rPr>
              <a:t>定义：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1090576" name="Text Box 16"/>
          <p:cNvSpPr txBox="1">
            <a:spLocks noChangeArrowheads="1"/>
          </p:cNvSpPr>
          <p:nvPr/>
        </p:nvSpPr>
        <p:spPr bwMode="auto">
          <a:xfrm>
            <a:off x="1115616" y="2924944"/>
            <a:ext cx="569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若导体为闭合回路</a:t>
            </a:r>
            <a:r>
              <a:rPr lang="en-US" altLang="zh-CN" sz="2800" b="1" dirty="0">
                <a:solidFill>
                  <a:srgbClr val="000000"/>
                </a:solidFill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358866" name="Rectangle 18"/>
          <p:cNvSpPr>
            <a:spLocks noChangeArrowheads="1"/>
          </p:cNvSpPr>
          <p:nvPr/>
        </p:nvSpPr>
        <p:spPr bwMode="auto">
          <a:xfrm>
            <a:off x="1115616" y="4062413"/>
            <a:ext cx="464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根据法拉第电磁感应定律：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90565" name="Object 5"/>
          <p:cNvGraphicFramePr>
            <a:graphicFrameLocks noChangeAspect="1"/>
          </p:cNvGraphicFramePr>
          <p:nvPr/>
        </p:nvGraphicFramePr>
        <p:xfrm>
          <a:off x="1828800" y="4573588"/>
          <a:ext cx="14478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8" name="Equation" r:id="rId13" imgW="1473200" imgH="787400" progId="Equation.DSMT4">
                  <p:embed/>
                </p:oleObj>
              </mc:Choice>
              <mc:Fallback>
                <p:oleObj name="Equation" r:id="rId13" imgW="1473200" imgH="787400" progId="Equation.DSMT4">
                  <p:embed/>
                  <p:pic>
                    <p:nvPicPr>
                      <p:cNvPr id="0" name="图片 2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3588"/>
                        <a:ext cx="14478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6" name="Object 6"/>
          <p:cNvGraphicFramePr>
            <a:graphicFrameLocks noChangeAspect="1"/>
          </p:cNvGraphicFramePr>
          <p:nvPr/>
        </p:nvGraphicFramePr>
        <p:xfrm>
          <a:off x="3405188" y="4573588"/>
          <a:ext cx="18478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9" name="Equation" r:id="rId15" imgW="1955800" imgH="711200" progId="Equation.DSMT4">
                  <p:embed/>
                </p:oleObj>
              </mc:Choice>
              <mc:Fallback>
                <p:oleObj name="Equation" r:id="rId15" imgW="1955800" imgH="711200" progId="Equation.DSMT4">
                  <p:embed/>
                  <p:pic>
                    <p:nvPicPr>
                      <p:cNvPr id="0" name="图片 2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573588"/>
                        <a:ext cx="18478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7" name="Object 7"/>
          <p:cNvGraphicFramePr>
            <a:graphicFrameLocks noChangeAspect="1"/>
          </p:cNvGraphicFramePr>
          <p:nvPr/>
        </p:nvGraphicFramePr>
        <p:xfrm>
          <a:off x="5291138" y="4545013"/>
          <a:ext cx="171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0" name="Equation" r:id="rId17" imgW="1752600" imgH="850900" progId="Equation.DSMT4">
                  <p:embed/>
                </p:oleObj>
              </mc:Choice>
              <mc:Fallback>
                <p:oleObj name="Equation" r:id="rId17" imgW="1752600" imgH="850900" progId="Equation.DSMT4">
                  <p:embed/>
                  <p:pic>
                    <p:nvPicPr>
                      <p:cNvPr id="0" name="图片 21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4545013"/>
                        <a:ext cx="1714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8" name="Object 8"/>
          <p:cNvGraphicFramePr>
            <a:graphicFrameLocks noChangeAspect="1"/>
          </p:cNvGraphicFramePr>
          <p:nvPr/>
        </p:nvGraphicFramePr>
        <p:xfrm>
          <a:off x="6216650" y="5573713"/>
          <a:ext cx="450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1" name="Equation" r:id="rId19" imgW="190500" imgH="241300" progId="Equation.DSMT4">
                  <p:embed/>
                </p:oleObj>
              </mc:Choice>
              <mc:Fallback>
                <p:oleObj name="Equation" r:id="rId19" imgW="190500" imgH="241300" progId="Equation.DSMT4">
                  <p:embed/>
                  <p:pic>
                    <p:nvPicPr>
                      <p:cNvPr id="0" name="图片 21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5573713"/>
                        <a:ext cx="450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9" name="Text Box 9"/>
          <p:cNvSpPr txBox="1">
            <a:spLocks noChangeArrowheads="1"/>
          </p:cNvSpPr>
          <p:nvPr/>
        </p:nvSpPr>
        <p:spPr bwMode="auto">
          <a:xfrm>
            <a:off x="6559549" y="5589240"/>
            <a:ext cx="262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的环路定律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90579" name="Object 19"/>
          <p:cNvGraphicFramePr>
            <a:graphicFrameLocks noChangeAspect="1"/>
          </p:cNvGraphicFramePr>
          <p:nvPr/>
        </p:nvGraphicFramePr>
        <p:xfrm>
          <a:off x="1150938" y="5445125"/>
          <a:ext cx="36528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2" name="Equation" r:id="rId21" imgW="3733800" imgH="850900" progId="Equation.DSMT4">
                  <p:embed/>
                </p:oleObj>
              </mc:Choice>
              <mc:Fallback>
                <p:oleObj name="Equation" r:id="rId21" imgW="3733800" imgH="850900" progId="Equation.DSMT4">
                  <p:embed/>
                  <p:pic>
                    <p:nvPicPr>
                      <p:cNvPr id="0" name="图片 21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445125"/>
                        <a:ext cx="36528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80" name="AutoShape 20"/>
          <p:cNvSpPr>
            <a:spLocks noChangeArrowheads="1"/>
          </p:cNvSpPr>
          <p:nvPr/>
        </p:nvSpPr>
        <p:spPr bwMode="auto">
          <a:xfrm>
            <a:off x="5302250" y="5784850"/>
            <a:ext cx="914400" cy="196850"/>
          </a:xfrm>
          <a:prstGeom prst="rightArrow">
            <a:avLst>
              <a:gd name="adj1" fmla="val 50000"/>
              <a:gd name="adj2" fmla="val 116129"/>
            </a:avLst>
          </a:prstGeom>
          <a:solidFill>
            <a:srgbClr val="FF0000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0583" name="Rectangle 23"/>
          <p:cNvSpPr>
            <a:spLocks noChangeArrowheads="1"/>
          </p:cNvSpPr>
          <p:nvPr/>
        </p:nvSpPr>
        <p:spPr bwMode="auto">
          <a:xfrm>
            <a:off x="1538288" y="5408613"/>
            <a:ext cx="3636962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0586" name="Oval 26"/>
          <p:cNvSpPr>
            <a:spLocks noChangeArrowheads="1"/>
          </p:cNvSpPr>
          <p:nvPr/>
        </p:nvSpPr>
        <p:spPr bwMode="auto">
          <a:xfrm>
            <a:off x="1682750" y="5834063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090578" name="Object 18"/>
          <p:cNvGraphicFramePr>
            <a:graphicFrameLocks noChangeAspect="1"/>
          </p:cNvGraphicFramePr>
          <p:nvPr/>
        </p:nvGraphicFramePr>
        <p:xfrm>
          <a:off x="3348038" y="3429000"/>
          <a:ext cx="18700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3" name="Equation" r:id="rId23" imgW="1815465" imgH="546100" progId="Equation.DSMT4">
                  <p:embed/>
                </p:oleObj>
              </mc:Choice>
              <mc:Fallback>
                <p:oleObj name="Equation" r:id="rId23" imgW="1815465" imgH="546100" progId="Equation.DSMT4">
                  <p:embed/>
                  <p:pic>
                    <p:nvPicPr>
                      <p:cNvPr id="0" name="图片 2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429000"/>
                        <a:ext cx="18700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85" name="Oval 25"/>
          <p:cNvSpPr>
            <a:spLocks noChangeArrowheads="1"/>
          </p:cNvSpPr>
          <p:nvPr/>
        </p:nvSpPr>
        <p:spPr bwMode="auto">
          <a:xfrm>
            <a:off x="4052888" y="3644900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0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089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089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0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8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08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08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08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0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0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75"/>
                                        <p:tgtEl>
                                          <p:spTgt spid="109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5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9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8" dur="500"/>
                                        <p:tgtEl>
                                          <p:spTgt spid="109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9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9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109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6" dur="500"/>
                                        <p:tgtEl>
                                          <p:spTgt spid="109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2" grpId="0"/>
      <p:bldP spid="1089545" grpId="0"/>
      <p:bldP spid="1089546" grpId="0"/>
      <p:bldP spid="1089553" grpId="0" autoUpdateAnimBg="0"/>
      <p:bldP spid="1089555" grpId="0" animBg="1" autoUpdateAnimBg="0"/>
      <p:bldP spid="1089556" grpId="0"/>
      <p:bldP spid="1089557" grpId="0" animBg="1"/>
      <p:bldP spid="1089595" grpId="0" animBg="1"/>
      <p:bldP spid="1090581" grpId="0" autoUpdateAnimBg="0"/>
      <p:bldP spid="1090576" grpId="0" autoUpdateAnimBg="0"/>
      <p:bldP spid="1090569" grpId="0"/>
      <p:bldP spid="1090580" grpId="0" animBg="1"/>
      <p:bldP spid="1090583" grpId="0" animBg="1"/>
      <p:bldP spid="1090586" grpId="0" animBg="1"/>
      <p:bldP spid="10905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568" name="Object 8"/>
          <p:cNvGraphicFramePr>
            <a:graphicFrameLocks noChangeAspect="1"/>
          </p:cNvGraphicFramePr>
          <p:nvPr/>
        </p:nvGraphicFramePr>
        <p:xfrm>
          <a:off x="611486" y="404466"/>
          <a:ext cx="450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6" name="Equation" r:id="rId1" imgW="190500" imgH="241300" progId="Equation.DSMT4">
                  <p:embed/>
                </p:oleObj>
              </mc:Choice>
              <mc:Fallback>
                <p:oleObj name="Equation" r:id="rId1" imgW="190500" imgH="241300" progId="Equation.DSMT4">
                  <p:embed/>
                  <p:pic>
                    <p:nvPicPr>
                      <p:cNvPr id="0" name="图片 22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86" y="404466"/>
                        <a:ext cx="450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9" name="Text Box 9"/>
          <p:cNvSpPr txBox="1">
            <a:spLocks noChangeArrowheads="1"/>
          </p:cNvSpPr>
          <p:nvPr/>
        </p:nvSpPr>
        <p:spPr bwMode="auto">
          <a:xfrm>
            <a:off x="971526" y="425103"/>
            <a:ext cx="2620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的环路定律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59876" name="Object 4"/>
          <p:cNvGraphicFramePr>
            <a:graphicFrameLocks noChangeAspect="1"/>
          </p:cNvGraphicFramePr>
          <p:nvPr/>
        </p:nvGraphicFramePr>
        <p:xfrm>
          <a:off x="3203774" y="261144"/>
          <a:ext cx="25193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7" name="公式" r:id="rId3" imgW="1333500" imgH="457200" progId="Equation.3">
                  <p:embed/>
                </p:oleObj>
              </mc:Choice>
              <mc:Fallback>
                <p:oleObj name="公式" r:id="rId3" imgW="1333500" imgH="457200" progId="Equation.3">
                  <p:embed/>
                  <p:pic>
                    <p:nvPicPr>
                      <p:cNvPr id="0" name="图片 22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774" y="261144"/>
                        <a:ext cx="2519363" cy="863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3131369" y="1196975"/>
            <a:ext cx="5191125" cy="538163"/>
            <a:chOff x="1152" y="2880"/>
            <a:chExt cx="3270" cy="339"/>
          </a:xfrm>
        </p:grpSpPr>
        <p:graphicFrame>
          <p:nvGraphicFramePr>
            <p:cNvPr id="154672" name="Object 12"/>
            <p:cNvGraphicFramePr>
              <a:graphicFrameLocks noChangeAspect="1"/>
            </p:cNvGraphicFramePr>
            <p:nvPr/>
          </p:nvGraphicFramePr>
          <p:xfrm>
            <a:off x="1152" y="2880"/>
            <a:ext cx="30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8" name="Equation" r:id="rId5" imgW="203200" imgH="215900" progId="Equation.DSMT4">
                    <p:embed/>
                  </p:oleObj>
                </mc:Choice>
                <mc:Fallback>
                  <p:oleObj name="Equation" r:id="rId5" imgW="203200" imgH="215900" progId="Equation.DSMT4">
                    <p:embed/>
                    <p:pic>
                      <p:nvPicPr>
                        <p:cNvPr id="0" name="图片 22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30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73" name="Object 13"/>
            <p:cNvGraphicFramePr>
              <a:graphicFrameLocks noChangeAspect="1"/>
            </p:cNvGraphicFramePr>
            <p:nvPr/>
          </p:nvGraphicFramePr>
          <p:xfrm>
            <a:off x="1660" y="2886"/>
            <a:ext cx="31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9" name="Equation" r:id="rId7" imgW="215900" imgH="215900" progId="Equation.DSMT4">
                    <p:embed/>
                  </p:oleObj>
                </mc:Choice>
                <mc:Fallback>
                  <p:oleObj name="Equation" r:id="rId7" imgW="215900" imgH="215900" progId="Equation.DSMT4">
                    <p:embed/>
                    <p:pic>
                      <p:nvPicPr>
                        <p:cNvPr id="0" name="图片 22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886"/>
                          <a:ext cx="31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74" name="Text Box 14"/>
            <p:cNvSpPr txBox="1">
              <a:spLocks noChangeArrowheads="1"/>
            </p:cNvSpPr>
            <p:nvPr/>
          </p:nvSpPr>
          <p:spPr bwMode="auto">
            <a:xfrm>
              <a:off x="1392" y="288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与</a:t>
              </a:r>
              <a:endParaRPr lang="zh-CN" altLang="en-US" sz="2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4675" name="Text Box 15"/>
            <p:cNvSpPr txBox="1">
              <a:spLocks noChangeArrowheads="1"/>
            </p:cNvSpPr>
            <p:nvPr/>
          </p:nvSpPr>
          <p:spPr bwMode="auto">
            <a:xfrm>
              <a:off x="1898" y="2892"/>
              <a:ext cx="25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成右手螺旋关系</a:t>
              </a: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lang="zh-CN" altLang="en-US" sz="2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090587" name="Text Box 27"/>
          <p:cNvSpPr txBox="1">
            <a:spLocks noChangeArrowheads="1"/>
          </p:cNvSpPr>
          <p:nvPr/>
        </p:nvSpPr>
        <p:spPr bwMode="auto">
          <a:xfrm>
            <a:off x="467544" y="1762770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</a:rPr>
              <a:t>即使不存在导体回路</a:t>
            </a:r>
            <a:r>
              <a:rPr lang="en-US" altLang="zh-CN" sz="2800" b="1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</a:rPr>
              <a:t>变化的磁场在其周围空间同样激发感应电场。</a:t>
            </a:r>
            <a:endParaRPr lang="zh-CN" altLang="en-US" sz="2800" b="1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1089547" name="Text Box 11"/>
          <p:cNvSpPr txBox="1">
            <a:spLocks noChangeArrowheads="1"/>
          </p:cNvSpPr>
          <p:nvPr/>
        </p:nvSpPr>
        <p:spPr bwMode="auto">
          <a:xfrm>
            <a:off x="558032" y="27225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º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1089548" name="Object 12"/>
          <p:cNvGraphicFramePr>
            <a:graphicFrameLocks noChangeAspect="1"/>
          </p:cNvGraphicFramePr>
          <p:nvPr/>
        </p:nvGraphicFramePr>
        <p:xfrm>
          <a:off x="996182" y="2708275"/>
          <a:ext cx="4508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0" name="Equation" r:id="rId9" imgW="228600" imgH="292100" progId="Equation.DSMT4">
                  <p:embed/>
                </p:oleObj>
              </mc:Choice>
              <mc:Fallback>
                <p:oleObj name="Equation" r:id="rId9" imgW="228600" imgH="292100" progId="Equation.DSMT4">
                  <p:embed/>
                  <p:pic>
                    <p:nvPicPr>
                      <p:cNvPr id="0" name="图片 22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182" y="2708275"/>
                        <a:ext cx="4508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9" name="Text Box 13"/>
          <p:cNvSpPr txBox="1">
            <a:spLocks noChangeArrowheads="1"/>
          </p:cNvSpPr>
          <p:nvPr/>
        </p:nvSpPr>
        <p:spPr bwMode="auto">
          <a:xfrm>
            <a:off x="1331144" y="2708275"/>
            <a:ext cx="5999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不依赖空间是否有导体存在。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089550" name="Text Box 14"/>
          <p:cNvSpPr txBox="1">
            <a:spLocks noChangeArrowheads="1"/>
          </p:cNvSpPr>
          <p:nvPr/>
        </p:nvSpPr>
        <p:spPr bwMode="auto">
          <a:xfrm>
            <a:off x="539478" y="33512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º</a:t>
            </a:r>
            <a:endParaRPr lang="en-US" altLang="zh-CN" sz="2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089551" name="Object 15"/>
          <p:cNvGraphicFramePr>
            <a:graphicFrameLocks noChangeAspect="1"/>
          </p:cNvGraphicFramePr>
          <p:nvPr/>
        </p:nvGraphicFramePr>
        <p:xfrm>
          <a:off x="953319" y="3321050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1" name="Equation" r:id="rId11" imgW="228600" imgH="292100" progId="Equation.DSMT4">
                  <p:embed/>
                </p:oleObj>
              </mc:Choice>
              <mc:Fallback>
                <p:oleObj name="Equation" r:id="rId11" imgW="228600" imgH="292100" progId="Equation.DSMT4">
                  <p:embed/>
                  <p:pic>
                    <p:nvPicPr>
                      <p:cNvPr id="0" name="图片 22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319" y="3321050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52" name="Text Box 16"/>
          <p:cNvSpPr txBox="1">
            <a:spLocks noChangeArrowheads="1"/>
          </p:cNvSpPr>
          <p:nvPr/>
        </p:nvSpPr>
        <p:spPr bwMode="auto">
          <a:xfrm>
            <a:off x="1308919" y="33512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是非保守力场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89559" name="Object 23"/>
          <p:cNvGraphicFramePr>
            <a:graphicFrameLocks noChangeAspect="1"/>
          </p:cNvGraphicFramePr>
          <p:nvPr/>
        </p:nvGraphicFramePr>
        <p:xfrm>
          <a:off x="3769544" y="3386138"/>
          <a:ext cx="1774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2" name="Equation" r:id="rId13" imgW="1803400" imgH="571500" progId="Equation.DSMT4">
                  <p:embed/>
                </p:oleObj>
              </mc:Choice>
              <mc:Fallback>
                <p:oleObj name="Equation" r:id="rId13" imgW="1803400" imgH="571500" progId="Equation.DSMT4">
                  <p:embed/>
                  <p:pic>
                    <p:nvPicPr>
                      <p:cNvPr id="0" name="图片 22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544" y="3386138"/>
                        <a:ext cx="17748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94" name="Oval 58"/>
          <p:cNvSpPr>
            <a:spLocks noChangeArrowheads="1"/>
          </p:cNvSpPr>
          <p:nvPr/>
        </p:nvSpPr>
        <p:spPr bwMode="auto">
          <a:xfrm>
            <a:off x="3775894" y="35639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89561" name="Text Box 25"/>
          <p:cNvSpPr txBox="1">
            <a:spLocks noChangeArrowheads="1"/>
          </p:cNvSpPr>
          <p:nvPr/>
        </p:nvSpPr>
        <p:spPr bwMode="auto">
          <a:xfrm>
            <a:off x="539478" y="3917950"/>
            <a:ext cx="3957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4º</a:t>
            </a:r>
            <a:r>
              <a:rPr lang="en-US" altLang="zh-CN" sz="2800" b="1" dirty="0">
                <a:solidFill>
                  <a:srgbClr val="0033CC"/>
                </a:solidFill>
              </a:rPr>
              <a:t>     </a:t>
            </a:r>
            <a:r>
              <a:rPr lang="en-US" altLang="zh-CN" sz="2800" b="1" dirty="0" smtClean="0">
                <a:solidFill>
                  <a:srgbClr val="0033CC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</a:rPr>
              <a:t>方向</a:t>
            </a:r>
            <a:endParaRPr lang="zh-CN" altLang="en-US" sz="2800" b="1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1089593" name="Object 57"/>
          <p:cNvGraphicFramePr>
            <a:graphicFrameLocks noChangeAspect="1"/>
          </p:cNvGraphicFramePr>
          <p:nvPr/>
        </p:nvGraphicFramePr>
        <p:xfrm>
          <a:off x="1022574" y="3952875"/>
          <a:ext cx="38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3" name="Equation" r:id="rId15" imgW="482600" imgH="596900" progId="Equation.DSMT4">
                  <p:embed/>
                </p:oleObj>
              </mc:Choice>
              <mc:Fallback>
                <p:oleObj name="Equation" r:id="rId15" imgW="482600" imgH="596900" progId="Equation.DSMT4">
                  <p:embed/>
                  <p:pic>
                    <p:nvPicPr>
                      <p:cNvPr id="0" name="图片 22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574" y="3952875"/>
                        <a:ext cx="38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62" name="Text Box 26"/>
          <p:cNvSpPr txBox="1">
            <a:spLocks noChangeArrowheads="1"/>
          </p:cNvSpPr>
          <p:nvPr/>
        </p:nvSpPr>
        <p:spPr bwMode="auto">
          <a:xfrm>
            <a:off x="683494" y="4455814"/>
            <a:ext cx="5316537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感应电场的电场线是无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头无尾的</a:t>
            </a:r>
            <a:r>
              <a:rPr lang="zh-CN" altLang="en-US" sz="2800" b="1" dirty="0">
                <a:solidFill>
                  <a:srgbClr val="FF0000"/>
                </a:solidFill>
              </a:rPr>
              <a:t>闭合曲线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在轴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对称的变化磁场中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电场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线是一些同心圆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     ——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涡旋电场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 bwMode="auto">
          <a:xfrm>
            <a:off x="4715694" y="4221163"/>
            <a:ext cx="1909763" cy="1871662"/>
            <a:chOff x="3168" y="1008"/>
            <a:chExt cx="1248" cy="1200"/>
          </a:xfrm>
        </p:grpSpPr>
        <p:sp>
          <p:nvSpPr>
            <p:cNvPr id="154659" name="Oval 28"/>
            <p:cNvSpPr>
              <a:spLocks noChangeArrowheads="1"/>
            </p:cNvSpPr>
            <p:nvPr/>
          </p:nvSpPr>
          <p:spPr bwMode="auto">
            <a:xfrm>
              <a:off x="3168" y="1008"/>
              <a:ext cx="1248" cy="1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4660" name="Oval 29"/>
            <p:cNvSpPr>
              <a:spLocks noChangeArrowheads="1"/>
            </p:cNvSpPr>
            <p:nvPr/>
          </p:nvSpPr>
          <p:spPr bwMode="auto">
            <a:xfrm>
              <a:off x="3360" y="1200"/>
              <a:ext cx="864" cy="8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4661" name="Object 30"/>
            <p:cNvGraphicFramePr>
              <a:graphicFrameLocks noChangeAspect="1"/>
            </p:cNvGraphicFramePr>
            <p:nvPr/>
          </p:nvGraphicFramePr>
          <p:xfrm>
            <a:off x="3456" y="1104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4" name="公式" r:id="rId17" imgW="228600" imgH="241300" progId="Equation.3">
                    <p:embed/>
                  </p:oleObj>
                </mc:Choice>
                <mc:Fallback>
                  <p:oleObj name="公式" r:id="rId17" imgW="228600" imgH="241300" progId="Equation.3">
                    <p:embed/>
                    <p:pic>
                      <p:nvPicPr>
                        <p:cNvPr id="0" name="图片 22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104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2" name="Object 31"/>
            <p:cNvGraphicFramePr>
              <a:graphicFrameLocks noChangeAspect="1"/>
            </p:cNvGraphicFramePr>
            <p:nvPr/>
          </p:nvGraphicFramePr>
          <p:xfrm>
            <a:off x="3984" y="1104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5" name="公式" r:id="rId19" imgW="228600" imgH="241300" progId="Equation.3">
                    <p:embed/>
                  </p:oleObj>
                </mc:Choice>
                <mc:Fallback>
                  <p:oleObj name="公式" r:id="rId19" imgW="228600" imgH="241300" progId="Equation.3">
                    <p:embed/>
                    <p:pic>
                      <p:nvPicPr>
                        <p:cNvPr id="0" name="图片 22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104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3" name="Object 32"/>
            <p:cNvGraphicFramePr>
              <a:graphicFrameLocks noChangeAspect="1"/>
            </p:cNvGraphicFramePr>
            <p:nvPr/>
          </p:nvGraphicFramePr>
          <p:xfrm>
            <a:off x="321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6" name="公式" r:id="rId21" imgW="228600" imgH="241300" progId="Equation.3">
                    <p:embed/>
                  </p:oleObj>
                </mc:Choice>
                <mc:Fallback>
                  <p:oleObj name="公式" r:id="rId21" imgW="228600" imgH="241300" progId="Equation.3">
                    <p:embed/>
                    <p:pic>
                      <p:nvPicPr>
                        <p:cNvPr id="0" name="图片 22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4" name="Object 33"/>
            <p:cNvGraphicFramePr>
              <a:graphicFrameLocks noChangeAspect="1"/>
            </p:cNvGraphicFramePr>
            <p:nvPr/>
          </p:nvGraphicFramePr>
          <p:xfrm>
            <a:off x="4224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7" name="公式" r:id="rId23" imgW="228600" imgH="241300" progId="Equation.3">
                    <p:embed/>
                  </p:oleObj>
                </mc:Choice>
                <mc:Fallback>
                  <p:oleObj name="公式" r:id="rId23" imgW="228600" imgH="241300" progId="Equation.3">
                    <p:embed/>
                    <p:pic>
                      <p:nvPicPr>
                        <p:cNvPr id="0" name="图片 22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5" name="Object 34"/>
            <p:cNvGraphicFramePr>
              <a:graphicFrameLocks noChangeAspect="1"/>
            </p:cNvGraphicFramePr>
            <p:nvPr/>
          </p:nvGraphicFramePr>
          <p:xfrm>
            <a:off x="3456" y="1968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8" name="公式" r:id="rId25" imgW="228600" imgH="241300" progId="Equation.3">
                    <p:embed/>
                  </p:oleObj>
                </mc:Choice>
                <mc:Fallback>
                  <p:oleObj name="公式" r:id="rId25" imgW="228600" imgH="241300" progId="Equation.3">
                    <p:embed/>
                    <p:pic>
                      <p:nvPicPr>
                        <p:cNvPr id="0" name="图片 22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68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6" name="Object 35"/>
            <p:cNvGraphicFramePr>
              <a:graphicFrameLocks noChangeAspect="1"/>
            </p:cNvGraphicFramePr>
            <p:nvPr/>
          </p:nvGraphicFramePr>
          <p:xfrm>
            <a:off x="4027" y="1910"/>
            <a:ext cx="16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9" name="公式" r:id="rId27" imgW="241300" imgH="279400" progId="Equation.3">
                    <p:embed/>
                  </p:oleObj>
                </mc:Choice>
                <mc:Fallback>
                  <p:oleObj name="公式" r:id="rId27" imgW="241300" imgH="279400" progId="Equation.3">
                    <p:embed/>
                    <p:pic>
                      <p:nvPicPr>
                        <p:cNvPr id="0" name="图片 22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1910"/>
                          <a:ext cx="16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7" name="Object 36"/>
            <p:cNvGraphicFramePr>
              <a:graphicFrameLocks noChangeAspect="1"/>
            </p:cNvGraphicFramePr>
            <p:nvPr/>
          </p:nvGraphicFramePr>
          <p:xfrm>
            <a:off x="369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0" name="公式" r:id="rId29" imgW="190500" imgH="203200" progId="Equation.3">
                    <p:embed/>
                  </p:oleObj>
                </mc:Choice>
                <mc:Fallback>
                  <p:oleObj name="公式" r:id="rId29" imgW="190500" imgH="203200" progId="Equation.3">
                    <p:embed/>
                    <p:pic>
                      <p:nvPicPr>
                        <p:cNvPr id="0" name="图片 22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68" name="Oval 37"/>
            <p:cNvSpPr>
              <a:spLocks noChangeArrowheads="1"/>
            </p:cNvSpPr>
            <p:nvPr/>
          </p:nvSpPr>
          <p:spPr bwMode="auto">
            <a:xfrm>
              <a:off x="3504" y="1344"/>
              <a:ext cx="576" cy="5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4669" name="Object 38"/>
            <p:cNvGraphicFramePr>
              <a:graphicFrameLocks noChangeAspect="1"/>
            </p:cNvGraphicFramePr>
            <p:nvPr/>
          </p:nvGraphicFramePr>
          <p:xfrm>
            <a:off x="369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1" name="公式" r:id="rId31" imgW="228600" imgH="241300" progId="Equation.3">
                    <p:embed/>
                  </p:oleObj>
                </mc:Choice>
                <mc:Fallback>
                  <p:oleObj name="公式" r:id="rId31" imgW="228600" imgH="241300" progId="Equation.3">
                    <p:embed/>
                    <p:pic>
                      <p:nvPicPr>
                        <p:cNvPr id="0" name="图片 22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70" name="Line 39"/>
            <p:cNvSpPr>
              <a:spLocks noChangeShapeType="1"/>
            </p:cNvSpPr>
            <p:nvPr/>
          </p:nvSpPr>
          <p:spPr bwMode="auto">
            <a:xfrm rot="16200000" flipV="1">
              <a:off x="3768" y="1128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71" name="Line 40"/>
            <p:cNvSpPr>
              <a:spLocks noChangeShapeType="1"/>
            </p:cNvSpPr>
            <p:nvPr/>
          </p:nvSpPr>
          <p:spPr bwMode="auto">
            <a:xfrm rot="16200000" flipV="1">
              <a:off x="3768" y="1272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89577" name="Object 41"/>
          <p:cNvGraphicFramePr>
            <a:graphicFrameLocks noChangeAspect="1"/>
          </p:cNvGraphicFramePr>
          <p:nvPr/>
        </p:nvGraphicFramePr>
        <p:xfrm>
          <a:off x="5721295" y="3528525"/>
          <a:ext cx="1041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2" name="Equation" r:id="rId33" imgW="1040765" imgH="723900" progId="Equation.DSMT4">
                  <p:embed/>
                </p:oleObj>
              </mc:Choice>
              <mc:Fallback>
                <p:oleObj name="Equation" r:id="rId33" imgW="1040765" imgH="723900" progId="Equation.DSMT4">
                  <p:embed/>
                  <p:pic>
                    <p:nvPicPr>
                      <p:cNvPr id="0" name="图片 22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295" y="3528525"/>
                        <a:ext cx="1041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78" name="AutoShape 42"/>
          <p:cNvSpPr>
            <a:spLocks noChangeArrowheads="1"/>
          </p:cNvSpPr>
          <p:nvPr/>
        </p:nvSpPr>
        <p:spPr bwMode="auto">
          <a:xfrm>
            <a:off x="6732166" y="2798440"/>
            <a:ext cx="2057400" cy="990600"/>
          </a:xfrm>
          <a:prstGeom prst="wedgeRoundRectCallout">
            <a:avLst>
              <a:gd name="adj1" fmla="val -37579"/>
              <a:gd name="adj2" fmla="val 155931"/>
              <a:gd name="adj3" fmla="val 16667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可用楞次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定理判断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4" name="Group 43"/>
          <p:cNvGrpSpPr/>
          <p:nvPr/>
        </p:nvGrpSpPr>
        <p:grpSpPr bwMode="auto">
          <a:xfrm>
            <a:off x="6695307" y="4149725"/>
            <a:ext cx="1981200" cy="1962150"/>
            <a:chOff x="4416" y="2659"/>
            <a:chExt cx="1248" cy="1236"/>
          </a:xfrm>
        </p:grpSpPr>
        <p:sp>
          <p:nvSpPr>
            <p:cNvPr id="154646" name="Oval 44"/>
            <p:cNvSpPr>
              <a:spLocks noChangeArrowheads="1"/>
            </p:cNvSpPr>
            <p:nvPr/>
          </p:nvSpPr>
          <p:spPr bwMode="auto">
            <a:xfrm>
              <a:off x="4416" y="3127"/>
              <a:ext cx="1248" cy="33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4647" name="Line 45"/>
            <p:cNvSpPr>
              <a:spLocks noChangeShapeType="1"/>
            </p:cNvSpPr>
            <p:nvPr/>
          </p:nvSpPr>
          <p:spPr bwMode="auto">
            <a:xfrm>
              <a:off x="4785" y="3463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48" name="Line 46"/>
            <p:cNvSpPr>
              <a:spLocks noChangeShapeType="1"/>
            </p:cNvSpPr>
            <p:nvPr/>
          </p:nvSpPr>
          <p:spPr bwMode="auto">
            <a:xfrm>
              <a:off x="4944" y="3463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49" name="Line 47"/>
            <p:cNvSpPr>
              <a:spLocks noChangeShapeType="1"/>
            </p:cNvSpPr>
            <p:nvPr/>
          </p:nvSpPr>
          <p:spPr bwMode="auto">
            <a:xfrm>
              <a:off x="5057" y="3463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0" name="Line 48"/>
            <p:cNvSpPr>
              <a:spLocks noChangeShapeType="1"/>
            </p:cNvSpPr>
            <p:nvPr/>
          </p:nvSpPr>
          <p:spPr bwMode="auto">
            <a:xfrm>
              <a:off x="5136" y="3463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1" name="Line 49"/>
            <p:cNvSpPr>
              <a:spLocks noChangeShapeType="1"/>
            </p:cNvSpPr>
            <p:nvPr/>
          </p:nvSpPr>
          <p:spPr bwMode="auto">
            <a:xfrm>
              <a:off x="5280" y="3463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2" name="Line 50"/>
            <p:cNvSpPr>
              <a:spLocks noChangeShapeType="1"/>
            </p:cNvSpPr>
            <p:nvPr/>
          </p:nvSpPr>
          <p:spPr bwMode="auto">
            <a:xfrm flipH="1" flipV="1">
              <a:off x="4608" y="3415"/>
              <a:ext cx="192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54653" name="Object 51"/>
            <p:cNvGraphicFramePr>
              <a:graphicFrameLocks noChangeAspect="1"/>
            </p:cNvGraphicFramePr>
            <p:nvPr/>
          </p:nvGraphicFramePr>
          <p:xfrm>
            <a:off x="4470" y="3466"/>
            <a:ext cx="29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3" name="Equation" r:id="rId35" imgW="419100" imgH="520700" progId="Equation.DSMT4">
                    <p:embed/>
                  </p:oleObj>
                </mc:Choice>
                <mc:Fallback>
                  <p:oleObj name="Equation" r:id="rId35" imgW="419100" imgH="520700" progId="Equation.DSMT4">
                    <p:embed/>
                    <p:pic>
                      <p:nvPicPr>
                        <p:cNvPr id="0" name="图片 22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3466"/>
                          <a:ext cx="291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54" name="Line 52"/>
            <p:cNvSpPr>
              <a:spLocks noChangeShapeType="1"/>
            </p:cNvSpPr>
            <p:nvPr/>
          </p:nvSpPr>
          <p:spPr bwMode="auto">
            <a:xfrm flipV="1">
              <a:off x="4785" y="2795"/>
              <a:ext cx="0" cy="49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5" name="Line 53"/>
            <p:cNvSpPr>
              <a:spLocks noChangeShapeType="1"/>
            </p:cNvSpPr>
            <p:nvPr/>
          </p:nvSpPr>
          <p:spPr bwMode="auto">
            <a:xfrm>
              <a:off x="4921" y="2659"/>
              <a:ext cx="0" cy="5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6" name="Line 54"/>
            <p:cNvSpPr>
              <a:spLocks noChangeShapeType="1"/>
            </p:cNvSpPr>
            <p:nvPr/>
          </p:nvSpPr>
          <p:spPr bwMode="auto">
            <a:xfrm>
              <a:off x="5057" y="2795"/>
              <a:ext cx="0" cy="5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7" name="Line 55"/>
            <p:cNvSpPr>
              <a:spLocks noChangeShapeType="1"/>
            </p:cNvSpPr>
            <p:nvPr/>
          </p:nvSpPr>
          <p:spPr bwMode="auto">
            <a:xfrm>
              <a:off x="5284" y="2750"/>
              <a:ext cx="0" cy="5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8" name="Line 56"/>
            <p:cNvSpPr>
              <a:spLocks noChangeShapeType="1"/>
            </p:cNvSpPr>
            <p:nvPr/>
          </p:nvSpPr>
          <p:spPr bwMode="auto">
            <a:xfrm>
              <a:off x="5148" y="2704"/>
              <a:ext cx="0" cy="5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9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09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5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8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08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0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08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08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0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9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9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08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0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8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9" grpId="0"/>
      <p:bldP spid="1090587" grpId="0"/>
      <p:bldP spid="1089547" grpId="0"/>
      <p:bldP spid="1089549" grpId="0"/>
      <p:bldP spid="1089550" grpId="0"/>
      <p:bldP spid="1089552" grpId="0"/>
      <p:bldP spid="1089594" grpId="0" animBg="1"/>
      <p:bldP spid="1089561" grpId="0" autoUpdateAnimBg="0"/>
      <p:bldP spid="1089562" grpId="0" autoUpdateAnimBg="0"/>
      <p:bldP spid="108957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Text Box 2"/>
          <p:cNvSpPr txBox="1">
            <a:spLocks noChangeArrowheads="1"/>
          </p:cNvSpPr>
          <p:nvPr/>
        </p:nvSpPr>
        <p:spPr bwMode="auto">
          <a:xfrm>
            <a:off x="683568" y="20605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92611" name="Oval 3"/>
          <p:cNvSpPr>
            <a:spLocks noChangeArrowheads="1"/>
          </p:cNvSpPr>
          <p:nvPr/>
        </p:nvSpPr>
        <p:spPr bwMode="auto">
          <a:xfrm>
            <a:off x="509588" y="2625725"/>
            <a:ext cx="2335212" cy="231616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12" name="Line 4"/>
          <p:cNvSpPr>
            <a:spLocks noChangeShapeType="1"/>
          </p:cNvSpPr>
          <p:nvPr/>
        </p:nvSpPr>
        <p:spPr bwMode="auto">
          <a:xfrm flipV="1">
            <a:off x="2343150" y="4576763"/>
            <a:ext cx="215900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13" name="Text Box 5"/>
          <p:cNvSpPr txBox="1">
            <a:spLocks noChangeArrowheads="1"/>
          </p:cNvSpPr>
          <p:nvPr/>
        </p:nvSpPr>
        <p:spPr bwMode="auto">
          <a:xfrm>
            <a:off x="1310680" y="2079625"/>
            <a:ext cx="498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根据磁场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</a:rPr>
              <a:t>的对称性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092614" name="Text Box 6"/>
          <p:cNvSpPr txBox="1">
            <a:spLocks noChangeArrowheads="1"/>
          </p:cNvSpPr>
          <p:nvPr/>
        </p:nvSpPr>
        <p:spPr bwMode="auto">
          <a:xfrm>
            <a:off x="3203848" y="2080873"/>
            <a:ext cx="57880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取半径为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r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的电场线为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积分路径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方向沿逆时针方向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2615" name="Text Box 7"/>
          <p:cNvSpPr txBox="1">
            <a:spLocks noChangeArrowheads="1"/>
          </p:cNvSpPr>
          <p:nvPr/>
        </p:nvSpPr>
        <p:spPr bwMode="auto">
          <a:xfrm>
            <a:off x="3035300" y="2996952"/>
            <a:ext cx="3640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当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＜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92616" name="Object 8"/>
          <p:cNvGraphicFramePr>
            <a:graphicFrameLocks noChangeAspect="1"/>
          </p:cNvGraphicFramePr>
          <p:nvPr/>
        </p:nvGraphicFramePr>
        <p:xfrm>
          <a:off x="6783388" y="3779838"/>
          <a:ext cx="16208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0" name="Equation" r:id="rId1" imgW="685800" imgH="355600" progId="Equation.DSMT4">
                  <p:embed/>
                </p:oleObj>
              </mc:Choice>
              <mc:Fallback>
                <p:oleObj name="Equation" r:id="rId1" imgW="685800" imgH="355600" progId="Equation.DSMT4">
                  <p:embed/>
                  <p:pic>
                    <p:nvPicPr>
                      <p:cNvPr id="0" name="图片 23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779838"/>
                        <a:ext cx="16208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7" name="Object 9"/>
          <p:cNvGraphicFramePr>
            <a:graphicFrameLocks noChangeAspect="1"/>
          </p:cNvGraphicFramePr>
          <p:nvPr/>
        </p:nvGraphicFramePr>
        <p:xfrm>
          <a:off x="4013200" y="3490913"/>
          <a:ext cx="22542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1" name="Equation" r:id="rId3" imgW="2311400" imgH="571500" progId="Equation.DSMT4">
                  <p:embed/>
                </p:oleObj>
              </mc:Choice>
              <mc:Fallback>
                <p:oleObj name="Equation" r:id="rId3" imgW="2311400" imgH="571500" progId="Equation.DSMT4">
                  <p:embed/>
                  <p:pic>
                    <p:nvPicPr>
                      <p:cNvPr id="0" name="图片 23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490913"/>
                        <a:ext cx="22542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8" name="Object 10"/>
          <p:cNvGraphicFramePr>
            <a:graphicFrameLocks noChangeAspect="1"/>
          </p:cNvGraphicFramePr>
          <p:nvPr/>
        </p:nvGraphicFramePr>
        <p:xfrm>
          <a:off x="3225800" y="4017963"/>
          <a:ext cx="33162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" name="Equation" r:id="rId5" imgW="3733800" imgH="774700" progId="Equation.DSMT4">
                  <p:embed/>
                </p:oleObj>
              </mc:Choice>
              <mc:Fallback>
                <p:oleObj name="Equation" r:id="rId5" imgW="3733800" imgH="774700" progId="Equation.DSMT4">
                  <p:embed/>
                  <p:pic>
                    <p:nvPicPr>
                      <p:cNvPr id="0" name="图片 23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017963"/>
                        <a:ext cx="33162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9" name="AutoShape 11"/>
          <p:cNvSpPr/>
          <p:nvPr/>
        </p:nvSpPr>
        <p:spPr bwMode="auto">
          <a:xfrm>
            <a:off x="6567488" y="3706813"/>
            <a:ext cx="215900" cy="850900"/>
          </a:xfrm>
          <a:prstGeom prst="rightBrace">
            <a:avLst>
              <a:gd name="adj1" fmla="val 32843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20" name="Text Box 12"/>
          <p:cNvSpPr txBox="1">
            <a:spLocks noChangeArrowheads="1"/>
          </p:cNvSpPr>
          <p:nvPr/>
        </p:nvSpPr>
        <p:spPr bwMode="auto">
          <a:xfrm>
            <a:off x="647700" y="979488"/>
            <a:ext cx="83470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 </a:t>
            </a:r>
            <a:r>
              <a:rPr lang="zh-CN" altLang="en-US" sz="2800" b="1" dirty="0">
                <a:solidFill>
                  <a:srgbClr val="000000"/>
                </a:solidFill>
              </a:rPr>
              <a:t>在半径为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的圆柱形区域有一均匀磁场</a:t>
            </a:r>
            <a:r>
              <a:rPr lang="en-US" altLang="zh-CN" sz="2800" b="1" i="1" dirty="0">
                <a:solidFill>
                  <a:srgbClr val="000000"/>
                </a:solidFill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fontAlgn="base" hangingPunct="1"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</a:rPr>
              <a:t>且      </a:t>
            </a:r>
            <a:r>
              <a:rPr lang="en-US" altLang="zh-CN" sz="2800" b="1" dirty="0">
                <a:solidFill>
                  <a:srgbClr val="000000"/>
                </a:solidFill>
              </a:rPr>
              <a:t>&gt;0</a:t>
            </a:r>
            <a:r>
              <a:rPr lang="zh-CN" altLang="en-US" sz="2800" b="1" dirty="0">
                <a:solidFill>
                  <a:srgbClr val="000000"/>
                </a:solidFill>
              </a:rPr>
              <a:t>。 求（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）感应电场的分布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92621" name="Object 13"/>
          <p:cNvGraphicFramePr>
            <a:graphicFrameLocks noChangeAspect="1"/>
          </p:cNvGraphicFramePr>
          <p:nvPr/>
        </p:nvGraphicFramePr>
        <p:xfrm>
          <a:off x="1763713" y="1452563"/>
          <a:ext cx="48736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3" name="Equation" r:id="rId7" imgW="508000" imgH="723900" progId="Equation.DSMT4">
                  <p:embed/>
                </p:oleObj>
              </mc:Choice>
              <mc:Fallback>
                <p:oleObj name="Equation" r:id="rId7" imgW="508000" imgH="723900" progId="Equation.DSMT4">
                  <p:embed/>
                  <p:pic>
                    <p:nvPicPr>
                      <p:cNvPr id="0" name="图片 23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52563"/>
                        <a:ext cx="487362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1120775" y="3230563"/>
            <a:ext cx="1066800" cy="1092200"/>
            <a:chOff x="726" y="2032"/>
            <a:chExt cx="672" cy="688"/>
          </a:xfrm>
        </p:grpSpPr>
        <p:sp>
          <p:nvSpPr>
            <p:cNvPr id="155712" name="Oval 15"/>
            <p:cNvSpPr>
              <a:spLocks noChangeArrowheads="1"/>
            </p:cNvSpPr>
            <p:nvPr/>
          </p:nvSpPr>
          <p:spPr bwMode="auto">
            <a:xfrm>
              <a:off x="726" y="2032"/>
              <a:ext cx="672" cy="6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5713" name="Line 16"/>
            <p:cNvSpPr>
              <a:spLocks noChangeShapeType="1"/>
            </p:cNvSpPr>
            <p:nvPr/>
          </p:nvSpPr>
          <p:spPr bwMode="auto">
            <a:xfrm flipH="1">
              <a:off x="1067" y="2181"/>
              <a:ext cx="277" cy="2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1604963" y="3243263"/>
            <a:ext cx="536575" cy="801687"/>
            <a:chOff x="1011" y="2043"/>
            <a:chExt cx="338" cy="505"/>
          </a:xfrm>
        </p:grpSpPr>
        <p:sp>
          <p:nvSpPr>
            <p:cNvPr id="155710" name="Text Box 18"/>
            <p:cNvSpPr txBox="1">
              <a:spLocks noChangeArrowheads="1"/>
            </p:cNvSpPr>
            <p:nvPr/>
          </p:nvSpPr>
          <p:spPr bwMode="auto">
            <a:xfrm>
              <a:off x="1044" y="2221"/>
              <a:ext cx="3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o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155711" name="Text Box 19"/>
            <p:cNvSpPr txBox="1">
              <a:spLocks noChangeArrowheads="1"/>
            </p:cNvSpPr>
            <p:nvPr/>
          </p:nvSpPr>
          <p:spPr bwMode="auto">
            <a:xfrm>
              <a:off x="1011" y="2043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i="1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684213" y="2841625"/>
            <a:ext cx="1911350" cy="1884363"/>
            <a:chOff x="431" y="1790"/>
            <a:chExt cx="1204" cy="1187"/>
          </a:xfrm>
        </p:grpSpPr>
        <p:sp>
          <p:nvSpPr>
            <p:cNvPr id="155693" name="Oval 21"/>
            <p:cNvSpPr>
              <a:spLocks noChangeArrowheads="1"/>
            </p:cNvSpPr>
            <p:nvPr/>
          </p:nvSpPr>
          <p:spPr bwMode="auto">
            <a:xfrm>
              <a:off x="476" y="1790"/>
              <a:ext cx="1159" cy="11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pSp>
          <p:nvGrpSpPr>
            <p:cNvPr id="155694" name="Group 22"/>
            <p:cNvGrpSpPr/>
            <p:nvPr/>
          </p:nvGrpSpPr>
          <p:grpSpPr bwMode="auto">
            <a:xfrm>
              <a:off x="567" y="1798"/>
              <a:ext cx="977" cy="408"/>
              <a:chOff x="1643" y="3748"/>
              <a:chExt cx="977" cy="408"/>
            </a:xfrm>
          </p:grpSpPr>
          <p:sp>
            <p:nvSpPr>
              <p:cNvPr id="155706" name="Text Box 23"/>
              <p:cNvSpPr txBox="1">
                <a:spLocks noChangeArrowheads="1"/>
              </p:cNvSpPr>
              <p:nvPr/>
            </p:nvSpPr>
            <p:spPr bwMode="auto">
              <a:xfrm>
                <a:off x="1643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7" name="Text Box 24"/>
              <p:cNvSpPr txBox="1">
                <a:spLocks noChangeArrowheads="1"/>
              </p:cNvSpPr>
              <p:nvPr/>
            </p:nvSpPr>
            <p:spPr bwMode="auto">
              <a:xfrm>
                <a:off x="1880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8" name="Text Box 25"/>
              <p:cNvSpPr txBox="1">
                <a:spLocks noChangeArrowheads="1"/>
              </p:cNvSpPr>
              <p:nvPr/>
            </p:nvSpPr>
            <p:spPr bwMode="auto">
              <a:xfrm>
                <a:off x="2109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9" name="Text Box 26"/>
              <p:cNvSpPr txBox="1">
                <a:spLocks noChangeArrowheads="1"/>
              </p:cNvSpPr>
              <p:nvPr/>
            </p:nvSpPr>
            <p:spPr bwMode="auto">
              <a:xfrm>
                <a:off x="2346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5695" name="Group 27"/>
            <p:cNvGrpSpPr/>
            <p:nvPr/>
          </p:nvGrpSpPr>
          <p:grpSpPr bwMode="auto">
            <a:xfrm>
              <a:off x="567" y="2524"/>
              <a:ext cx="977" cy="408"/>
              <a:chOff x="1643" y="3748"/>
              <a:chExt cx="977" cy="408"/>
            </a:xfrm>
          </p:grpSpPr>
          <p:sp>
            <p:nvSpPr>
              <p:cNvPr id="155702" name="Text Box 28"/>
              <p:cNvSpPr txBox="1">
                <a:spLocks noChangeArrowheads="1"/>
              </p:cNvSpPr>
              <p:nvPr/>
            </p:nvSpPr>
            <p:spPr bwMode="auto">
              <a:xfrm>
                <a:off x="1643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3" name="Text Box 29"/>
              <p:cNvSpPr txBox="1">
                <a:spLocks noChangeArrowheads="1"/>
              </p:cNvSpPr>
              <p:nvPr/>
            </p:nvSpPr>
            <p:spPr bwMode="auto">
              <a:xfrm>
                <a:off x="1880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4" name="Text Box 30"/>
              <p:cNvSpPr txBox="1">
                <a:spLocks noChangeArrowheads="1"/>
              </p:cNvSpPr>
              <p:nvPr/>
            </p:nvSpPr>
            <p:spPr bwMode="auto">
              <a:xfrm>
                <a:off x="2109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5" name="Text Box 31"/>
              <p:cNvSpPr txBox="1">
                <a:spLocks noChangeArrowheads="1"/>
              </p:cNvSpPr>
              <p:nvPr/>
            </p:nvSpPr>
            <p:spPr bwMode="auto">
              <a:xfrm>
                <a:off x="2346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5696" name="Group 32"/>
            <p:cNvGrpSpPr/>
            <p:nvPr/>
          </p:nvGrpSpPr>
          <p:grpSpPr bwMode="auto">
            <a:xfrm>
              <a:off x="431" y="2161"/>
              <a:ext cx="1203" cy="408"/>
              <a:chOff x="2221" y="3793"/>
              <a:chExt cx="1203" cy="408"/>
            </a:xfrm>
          </p:grpSpPr>
          <p:sp>
            <p:nvSpPr>
              <p:cNvPr id="155697" name="Text Box 33"/>
              <p:cNvSpPr txBox="1">
                <a:spLocks noChangeArrowheads="1"/>
              </p:cNvSpPr>
              <p:nvPr/>
            </p:nvSpPr>
            <p:spPr bwMode="auto">
              <a:xfrm>
                <a:off x="2221" y="3797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698" name="Text Box 34"/>
              <p:cNvSpPr txBox="1">
                <a:spLocks noChangeArrowheads="1"/>
              </p:cNvSpPr>
              <p:nvPr/>
            </p:nvSpPr>
            <p:spPr bwMode="auto">
              <a:xfrm>
                <a:off x="2458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699" name="Text Box 35"/>
              <p:cNvSpPr txBox="1">
                <a:spLocks noChangeArrowheads="1"/>
              </p:cNvSpPr>
              <p:nvPr/>
            </p:nvSpPr>
            <p:spPr bwMode="auto">
              <a:xfrm>
                <a:off x="2687" y="3797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0" name="Text Box 36"/>
              <p:cNvSpPr txBox="1">
                <a:spLocks noChangeArrowheads="1"/>
              </p:cNvSpPr>
              <p:nvPr/>
            </p:nvSpPr>
            <p:spPr bwMode="auto">
              <a:xfrm>
                <a:off x="2924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1" name="Text Box 37"/>
              <p:cNvSpPr txBox="1">
                <a:spLocks noChangeArrowheads="1"/>
              </p:cNvSpPr>
              <p:nvPr/>
            </p:nvSpPr>
            <p:spPr bwMode="auto">
              <a:xfrm>
                <a:off x="3150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1092646" name="Text Box 38"/>
          <p:cNvSpPr txBox="1">
            <a:spLocks noChangeArrowheads="1"/>
          </p:cNvSpPr>
          <p:nvPr/>
        </p:nvSpPr>
        <p:spPr bwMode="auto">
          <a:xfrm>
            <a:off x="3028950" y="4797152"/>
            <a:ext cx="2516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当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＞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92647" name="Object 39"/>
          <p:cNvGraphicFramePr>
            <a:graphicFrameLocks noChangeAspect="1"/>
          </p:cNvGraphicFramePr>
          <p:nvPr/>
        </p:nvGraphicFramePr>
        <p:xfrm>
          <a:off x="3689350" y="5916613"/>
          <a:ext cx="28082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4" name="Equation" r:id="rId9" imgW="2959100" imgH="774700" progId="Equation.DSMT4">
                  <p:embed/>
                </p:oleObj>
              </mc:Choice>
              <mc:Fallback>
                <p:oleObj name="Equation" r:id="rId9" imgW="2959100" imgH="774700" progId="Equation.DSMT4">
                  <p:embed/>
                  <p:pic>
                    <p:nvPicPr>
                      <p:cNvPr id="0" name="图片 23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5916613"/>
                        <a:ext cx="28082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48" name="AutoShape 40"/>
          <p:cNvSpPr/>
          <p:nvPr/>
        </p:nvSpPr>
        <p:spPr bwMode="auto">
          <a:xfrm>
            <a:off x="6578600" y="5624513"/>
            <a:ext cx="215900" cy="762000"/>
          </a:xfrm>
          <a:prstGeom prst="rightBrace">
            <a:avLst>
              <a:gd name="adj1" fmla="val 29412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092649" name="Object 41"/>
          <p:cNvGraphicFramePr>
            <a:graphicFrameLocks noChangeAspect="1"/>
          </p:cNvGraphicFramePr>
          <p:nvPr/>
        </p:nvGraphicFramePr>
        <p:xfrm>
          <a:off x="6794500" y="5551488"/>
          <a:ext cx="16605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5" name="Equation" r:id="rId11" imgW="786765" imgH="393700" progId="Equation.DSMT4">
                  <p:embed/>
                </p:oleObj>
              </mc:Choice>
              <mc:Fallback>
                <p:oleObj name="Equation" r:id="rId11" imgW="786765" imgH="393700" progId="Equation.DSMT4">
                  <p:embed/>
                  <p:pic>
                    <p:nvPicPr>
                      <p:cNvPr id="0" name="图片 23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551488"/>
                        <a:ext cx="16605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51" name="Line 43"/>
          <p:cNvSpPr>
            <a:spLocks noChangeShapeType="1"/>
          </p:cNvSpPr>
          <p:nvPr/>
        </p:nvSpPr>
        <p:spPr bwMode="auto">
          <a:xfrm>
            <a:off x="542925" y="6438900"/>
            <a:ext cx="2370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52" name="Line 44"/>
          <p:cNvSpPr>
            <a:spLocks noChangeShapeType="1"/>
          </p:cNvSpPr>
          <p:nvPr/>
        </p:nvSpPr>
        <p:spPr bwMode="auto">
          <a:xfrm flipV="1">
            <a:off x="855663" y="5064125"/>
            <a:ext cx="83820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92653" name="Object 45"/>
          <p:cNvGraphicFramePr>
            <a:graphicFrameLocks noChangeAspect="1"/>
          </p:cNvGraphicFramePr>
          <p:nvPr/>
        </p:nvGraphicFramePr>
        <p:xfrm>
          <a:off x="1535113" y="638175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6" name="公式" r:id="rId13" imgW="165100" imgH="165100" progId="Equation.3">
                  <p:embed/>
                </p:oleObj>
              </mc:Choice>
              <mc:Fallback>
                <p:oleObj name="公式" r:id="rId13" imgW="165100" imgH="165100" progId="Equation.3">
                  <p:embed/>
                  <p:pic>
                    <p:nvPicPr>
                      <p:cNvPr id="0" name="图片 23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6381750"/>
                        <a:ext cx="390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54" name="Object 46"/>
          <p:cNvGraphicFramePr>
            <a:graphicFrameLocks noChangeAspect="1"/>
          </p:cNvGraphicFramePr>
          <p:nvPr/>
        </p:nvGraphicFramePr>
        <p:xfrm>
          <a:off x="398463" y="4683125"/>
          <a:ext cx="4810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7" name="公式" r:id="rId15" imgW="203200" imgH="215900" progId="Equation.3">
                  <p:embed/>
                </p:oleObj>
              </mc:Choice>
              <mc:Fallback>
                <p:oleObj name="公式" r:id="rId15" imgW="203200" imgH="215900" progId="Equation.3">
                  <p:embed/>
                  <p:pic>
                    <p:nvPicPr>
                      <p:cNvPr id="0" name="图片 23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683125"/>
                        <a:ext cx="4810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55" name="Object 47"/>
          <p:cNvGraphicFramePr>
            <a:graphicFrameLocks noChangeAspect="1"/>
          </p:cNvGraphicFramePr>
          <p:nvPr/>
        </p:nvGraphicFramePr>
        <p:xfrm>
          <a:off x="558800" y="6454775"/>
          <a:ext cx="3000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8" name="公式" r:id="rId17" imgW="127000" imgH="139700" progId="Equation.3">
                  <p:embed/>
                </p:oleObj>
              </mc:Choice>
              <mc:Fallback>
                <p:oleObj name="公式" r:id="rId17" imgW="127000" imgH="139700" progId="Equation.3">
                  <p:embed/>
                  <p:pic>
                    <p:nvPicPr>
                      <p:cNvPr id="0" name="图片 23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6454775"/>
                        <a:ext cx="3000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56" name="Line 48"/>
          <p:cNvSpPr>
            <a:spLocks noChangeShapeType="1"/>
          </p:cNvSpPr>
          <p:nvPr/>
        </p:nvSpPr>
        <p:spPr bwMode="auto">
          <a:xfrm flipV="1">
            <a:off x="855663" y="4835525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57" name="Text Box 49"/>
          <p:cNvSpPr txBox="1">
            <a:spLocks noChangeArrowheads="1"/>
          </p:cNvSpPr>
          <p:nvPr/>
        </p:nvSpPr>
        <p:spPr bwMode="auto">
          <a:xfrm>
            <a:off x="2700338" y="629443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092658" name="Freeform 50"/>
          <p:cNvSpPr/>
          <p:nvPr/>
        </p:nvSpPr>
        <p:spPr bwMode="auto">
          <a:xfrm>
            <a:off x="1693863" y="5080000"/>
            <a:ext cx="1295400" cy="1219200"/>
          </a:xfrm>
          <a:custGeom>
            <a:avLst/>
            <a:gdLst>
              <a:gd name="T0" fmla="*/ 0 w 864"/>
              <a:gd name="T1" fmla="*/ 0 h 624"/>
              <a:gd name="T2" fmla="*/ 107900523 w 864"/>
              <a:gd name="T3" fmla="*/ 549722431 h 624"/>
              <a:gd name="T4" fmla="*/ 647400139 w 864"/>
              <a:gd name="T5" fmla="*/ 1649167292 h 624"/>
              <a:gd name="T6" fmla="*/ 1294800278 w 864"/>
              <a:gd name="T7" fmla="*/ 2147483647 h 624"/>
              <a:gd name="T8" fmla="*/ 1942200417 w 864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624"/>
              <a:gd name="T17" fmla="*/ 864 w 864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624">
                <a:moveTo>
                  <a:pt x="0" y="0"/>
                </a:moveTo>
                <a:cubicBezTo>
                  <a:pt x="0" y="36"/>
                  <a:pt x="0" y="72"/>
                  <a:pt x="48" y="144"/>
                </a:cubicBezTo>
                <a:cubicBezTo>
                  <a:pt x="96" y="216"/>
                  <a:pt x="200" y="360"/>
                  <a:pt x="288" y="432"/>
                </a:cubicBezTo>
                <a:cubicBezTo>
                  <a:pt x="376" y="504"/>
                  <a:pt x="480" y="544"/>
                  <a:pt x="576" y="576"/>
                </a:cubicBezTo>
                <a:cubicBezTo>
                  <a:pt x="672" y="608"/>
                  <a:pt x="768" y="616"/>
                  <a:pt x="864" y="62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92659" name="Object 51"/>
          <p:cNvGraphicFramePr>
            <a:graphicFrameLocks noChangeAspect="1"/>
          </p:cNvGraphicFramePr>
          <p:nvPr/>
        </p:nvGraphicFramePr>
        <p:xfrm>
          <a:off x="4348163" y="5407025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9" name="Equation" r:id="rId19" imgW="951865" imgH="431800" progId="Equation.3">
                  <p:embed/>
                </p:oleObj>
              </mc:Choice>
              <mc:Fallback>
                <p:oleObj name="Equation" r:id="rId19" imgW="951865" imgH="431800" progId="Equation.3">
                  <p:embed/>
                  <p:pic>
                    <p:nvPicPr>
                      <p:cNvPr id="0" name="图片 23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5407025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60" name="Line 52"/>
          <p:cNvSpPr>
            <a:spLocks noChangeShapeType="1"/>
          </p:cNvSpPr>
          <p:nvPr/>
        </p:nvSpPr>
        <p:spPr bwMode="auto">
          <a:xfrm>
            <a:off x="4500563" y="5457825"/>
            <a:ext cx="6858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61" name="Line 53"/>
          <p:cNvSpPr>
            <a:spLocks noChangeShapeType="1"/>
          </p:cNvSpPr>
          <p:nvPr/>
        </p:nvSpPr>
        <p:spPr bwMode="auto">
          <a:xfrm flipV="1">
            <a:off x="4500563" y="5457825"/>
            <a:ext cx="6858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62" name="Line 54"/>
          <p:cNvSpPr>
            <a:spLocks noChangeShapeType="1"/>
          </p:cNvSpPr>
          <p:nvPr/>
        </p:nvSpPr>
        <p:spPr bwMode="auto">
          <a:xfrm>
            <a:off x="1693863" y="4775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92663" name="Object 55"/>
          <p:cNvGraphicFramePr>
            <a:graphicFrameLocks noChangeAspect="1"/>
          </p:cNvGraphicFramePr>
          <p:nvPr/>
        </p:nvGraphicFramePr>
        <p:xfrm>
          <a:off x="3952875" y="5341938"/>
          <a:ext cx="2420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0" name="Equation" r:id="rId21" imgW="2755900" imgH="571500" progId="Equation.DSMT4">
                  <p:embed/>
                </p:oleObj>
              </mc:Choice>
              <mc:Fallback>
                <p:oleObj name="Equation" r:id="rId21" imgW="2755900" imgH="571500" progId="Equation.DSMT4">
                  <p:embed/>
                  <p:pic>
                    <p:nvPicPr>
                      <p:cNvPr id="0" name="图片 23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5341938"/>
                        <a:ext cx="2420938" cy="577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6"/>
          <p:cNvGrpSpPr/>
          <p:nvPr/>
        </p:nvGrpSpPr>
        <p:grpSpPr bwMode="auto">
          <a:xfrm>
            <a:off x="5130801" y="116062"/>
            <a:ext cx="3630613" cy="914400"/>
            <a:chOff x="3293" y="45"/>
            <a:chExt cx="2287" cy="576"/>
          </a:xfrm>
        </p:grpSpPr>
        <p:graphicFrame>
          <p:nvGraphicFramePr>
            <p:cNvPr id="155691" name="Object 57"/>
            <p:cNvGraphicFramePr>
              <a:graphicFrameLocks noChangeAspect="1"/>
            </p:cNvGraphicFramePr>
            <p:nvPr/>
          </p:nvGraphicFramePr>
          <p:xfrm>
            <a:off x="3809" y="53"/>
            <a:ext cx="17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1" name="Equation" r:id="rId23" imgW="3009900" imgH="850900" progId="Equation.DSMT4">
                    <p:embed/>
                  </p:oleObj>
                </mc:Choice>
                <mc:Fallback>
                  <p:oleObj name="Equation" r:id="rId23" imgW="3009900" imgH="850900" progId="Equation.DSMT4">
                    <p:embed/>
                    <p:pic>
                      <p:nvPicPr>
                        <p:cNvPr id="0" name="图片 23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9" y="53"/>
                          <a:ext cx="1771" cy="52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92" name="Object 58"/>
            <p:cNvGraphicFramePr>
              <a:graphicFrameLocks noChangeAspect="1"/>
            </p:cNvGraphicFramePr>
            <p:nvPr/>
          </p:nvGraphicFramePr>
          <p:xfrm>
            <a:off x="3293" y="45"/>
            <a:ext cx="51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2" name="剪辑" r:id="rId25" imgW="4356100" imgH="4025900" progId="MS_ClipArt_Gallery.2">
                    <p:embed/>
                  </p:oleObj>
                </mc:Choice>
                <mc:Fallback>
                  <p:oleObj name="剪辑" r:id="rId25" imgW="4356100" imgH="4025900" progId="MS_ClipArt_Gallery.2">
                    <p:embed/>
                    <p:pic>
                      <p:nvPicPr>
                        <p:cNvPr id="0" name="图片 23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45"/>
                          <a:ext cx="51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2669" name="Oval 61"/>
          <p:cNvSpPr>
            <a:spLocks noChangeArrowheads="1"/>
          </p:cNvSpPr>
          <p:nvPr/>
        </p:nvSpPr>
        <p:spPr bwMode="auto">
          <a:xfrm>
            <a:off x="5964238" y="476225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70" name="Oval 62"/>
          <p:cNvSpPr>
            <a:spLocks noChangeArrowheads="1"/>
          </p:cNvSpPr>
          <p:nvPr/>
        </p:nvSpPr>
        <p:spPr bwMode="auto">
          <a:xfrm>
            <a:off x="3952875" y="55451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71" name="Oval 63"/>
          <p:cNvSpPr>
            <a:spLocks noChangeArrowheads="1"/>
          </p:cNvSpPr>
          <p:nvPr/>
        </p:nvSpPr>
        <p:spPr bwMode="auto">
          <a:xfrm>
            <a:off x="4014788" y="3697288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72" name="Line 64"/>
          <p:cNvSpPr>
            <a:spLocks noChangeShapeType="1"/>
          </p:cNvSpPr>
          <p:nvPr/>
        </p:nvSpPr>
        <p:spPr bwMode="auto">
          <a:xfrm>
            <a:off x="2940050" y="2176463"/>
            <a:ext cx="1412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73" name="Line 65"/>
          <p:cNvSpPr>
            <a:spLocks noChangeShapeType="1"/>
          </p:cNvSpPr>
          <p:nvPr/>
        </p:nvSpPr>
        <p:spPr bwMode="auto">
          <a:xfrm>
            <a:off x="7586364" y="1089025"/>
            <a:ext cx="1539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Group 66"/>
          <p:cNvGrpSpPr/>
          <p:nvPr/>
        </p:nvGrpSpPr>
        <p:grpSpPr bwMode="auto">
          <a:xfrm>
            <a:off x="2035175" y="3879850"/>
            <a:ext cx="612775" cy="457200"/>
            <a:chOff x="1282" y="2444"/>
            <a:chExt cx="386" cy="288"/>
          </a:xfrm>
        </p:grpSpPr>
        <p:sp>
          <p:nvSpPr>
            <p:cNvPr id="155689" name="Text Box 67"/>
            <p:cNvSpPr txBox="1">
              <a:spLocks noChangeArrowheads="1"/>
            </p:cNvSpPr>
            <p:nvPr/>
          </p:nvSpPr>
          <p:spPr bwMode="auto">
            <a:xfrm>
              <a:off x="1305" y="244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E</a:t>
              </a:r>
              <a:r>
                <a:rPr lang="en-US" altLang="zh-CN" sz="2400" b="1" i="1" baseline="-25000">
                  <a:solidFill>
                    <a:srgbClr val="000000"/>
                  </a:solidFill>
                </a:rPr>
                <a:t>i</a:t>
              </a:r>
              <a:endParaRPr lang="en-US" altLang="zh-CN" sz="2400" i="1">
                <a:solidFill>
                  <a:srgbClr val="000000"/>
                </a:solidFill>
              </a:endParaRPr>
            </a:p>
          </p:txBody>
        </p:sp>
        <p:sp>
          <p:nvSpPr>
            <p:cNvPr id="155690" name="Line 68"/>
            <p:cNvSpPr>
              <a:spLocks noChangeShapeType="1"/>
            </p:cNvSpPr>
            <p:nvPr/>
          </p:nvSpPr>
          <p:spPr bwMode="auto">
            <a:xfrm flipV="1">
              <a:off x="1282" y="2527"/>
              <a:ext cx="79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2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2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9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09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09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09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109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092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092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109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9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9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9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9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92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92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109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109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109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9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09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9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9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0" grpId="0" autoUpdateAnimBg="0"/>
      <p:bldP spid="1092611" grpId="0" animBg="1"/>
      <p:bldP spid="1092612" grpId="0" animBg="1"/>
      <p:bldP spid="1092613" grpId="0" autoUpdateAnimBg="0"/>
      <p:bldP spid="1092614" grpId="0" autoUpdateAnimBg="0"/>
      <p:bldP spid="1092615" grpId="0" autoUpdateAnimBg="0"/>
      <p:bldP spid="1092619" grpId="0" animBg="1"/>
      <p:bldP spid="1092620" grpId="0"/>
      <p:bldP spid="1092646" grpId="0" autoUpdateAnimBg="0"/>
      <p:bldP spid="1092648" grpId="0" animBg="1"/>
      <p:bldP spid="1092651" grpId="0" animBg="1"/>
      <p:bldP spid="1092652" grpId="0" animBg="1"/>
      <p:bldP spid="1092656" grpId="0" animBg="1"/>
      <p:bldP spid="1092657" grpId="0" autoUpdateAnimBg="0"/>
      <p:bldP spid="1092658" grpId="0" animBg="1"/>
      <p:bldP spid="1092660" grpId="0" animBg="1"/>
      <p:bldP spid="1092661" grpId="0" animBg="1"/>
      <p:bldP spid="1092662" grpId="0" animBg="1"/>
      <p:bldP spid="1092669" grpId="0" animBg="1"/>
      <p:bldP spid="1092670" grpId="0" animBg="1"/>
      <p:bldP spid="1092671" grpId="0" animBg="1"/>
      <p:bldP spid="1092672" grpId="0" animBg="1"/>
      <p:bldP spid="10926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Text Box 2"/>
          <p:cNvSpPr txBox="1">
            <a:spLocks noChangeArrowheads="1"/>
          </p:cNvSpPr>
          <p:nvPr/>
        </p:nvSpPr>
        <p:spPr bwMode="auto">
          <a:xfrm>
            <a:off x="1354138" y="1397720"/>
            <a:ext cx="7642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设单位正电荷从</a:t>
            </a:r>
            <a:r>
              <a:rPr lang="en-US" altLang="zh-CN" sz="2800" b="1" i="1" dirty="0">
                <a:solidFill>
                  <a:srgbClr val="000000"/>
                </a:solidFill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</a:rPr>
              <a:t>点出发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沿</a:t>
            </a:r>
            <a:r>
              <a:rPr lang="zh-CN" altLang="en-US" sz="2800" b="1" dirty="0">
                <a:solidFill>
                  <a:srgbClr val="000000"/>
                </a:solidFill>
              </a:rPr>
              <a:t>圆周逆时针移动，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93635" name="Object 3"/>
          <p:cNvGraphicFramePr>
            <a:graphicFrameLocks noChangeAspect="1"/>
          </p:cNvGraphicFramePr>
          <p:nvPr/>
        </p:nvGraphicFramePr>
        <p:xfrm>
          <a:off x="3055938" y="2537842"/>
          <a:ext cx="18716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" name="Equation" r:id="rId1" imgW="1866265" imgH="546100" progId="Equation.DSMT4">
                  <p:embed/>
                </p:oleObj>
              </mc:Choice>
              <mc:Fallback>
                <p:oleObj name="Equation" r:id="rId1" imgW="1866265" imgH="546100" progId="Equation.DSMT4">
                  <p:embed/>
                  <p:pic>
                    <p:nvPicPr>
                      <p:cNvPr id="0" name="图片 24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537842"/>
                        <a:ext cx="18716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36" name="Object 4"/>
          <p:cNvGraphicFramePr>
            <a:graphicFrameLocks noChangeAspect="1"/>
          </p:cNvGraphicFramePr>
          <p:nvPr/>
        </p:nvGraphicFramePr>
        <p:xfrm>
          <a:off x="4953000" y="2331467"/>
          <a:ext cx="17510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4" name="Equation" r:id="rId3" imgW="1714500" imgH="965200" progId="Equation.DSMT4">
                  <p:embed/>
                </p:oleObj>
              </mc:Choice>
              <mc:Fallback>
                <p:oleObj name="Equation" r:id="rId3" imgW="1714500" imgH="965200" progId="Equation.DSMT4">
                  <p:embed/>
                  <p:pic>
                    <p:nvPicPr>
                      <p:cNvPr id="0" name="图片 24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31467"/>
                        <a:ext cx="17510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37" name="Object 5"/>
          <p:cNvGraphicFramePr>
            <a:graphicFrameLocks noChangeAspect="1"/>
          </p:cNvGraphicFramePr>
          <p:nvPr/>
        </p:nvGraphicFramePr>
        <p:xfrm>
          <a:off x="3505200" y="3160514"/>
          <a:ext cx="13589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5" name="Equation" r:id="rId5" imgW="635000" imgH="355600" progId="Equation.DSMT4">
                  <p:embed/>
                </p:oleObj>
              </mc:Choice>
              <mc:Fallback>
                <p:oleObj name="Equation" r:id="rId5" imgW="635000" imgH="355600" progId="Equation.DSMT4">
                  <p:embed/>
                  <p:pic>
                    <p:nvPicPr>
                      <p:cNvPr id="0" name="图片 24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60514"/>
                        <a:ext cx="13589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38" name="Text Box 6"/>
          <p:cNvSpPr txBox="1">
            <a:spLocks noChangeArrowheads="1"/>
          </p:cNvSpPr>
          <p:nvPr/>
        </p:nvSpPr>
        <p:spPr bwMode="auto">
          <a:xfrm>
            <a:off x="2859088" y="4638080"/>
            <a:ext cx="369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 dirty="0">
                <a:solidFill>
                  <a:srgbClr val="000000"/>
                </a:solidFill>
              </a:rPr>
              <a:t>A</a:t>
            </a:r>
            <a:r>
              <a:rPr lang="zh-CN" altLang="en-US" sz="2800" b="1" baseline="-25000" dirty="0">
                <a:solidFill>
                  <a:srgbClr val="000000"/>
                </a:solidFill>
              </a:rPr>
              <a:t>逆</a:t>
            </a:r>
            <a:r>
              <a:rPr lang="zh-CN" altLang="en-US" sz="2800" b="1" dirty="0">
                <a:solidFill>
                  <a:srgbClr val="000000"/>
                </a:solidFill>
              </a:rPr>
              <a:t>≠ </a:t>
            </a:r>
            <a:r>
              <a:rPr lang="en-US" altLang="zh-CN" sz="2800" b="1" i="1" dirty="0">
                <a:solidFill>
                  <a:srgbClr val="000000"/>
                </a:solidFill>
              </a:rPr>
              <a:t>A</a:t>
            </a:r>
            <a:r>
              <a:rPr lang="zh-CN" altLang="en-US" sz="2800" b="1" baseline="-25000" dirty="0">
                <a:solidFill>
                  <a:srgbClr val="000000"/>
                </a:solidFill>
              </a:rPr>
              <a:t>顺</a:t>
            </a:r>
            <a:r>
              <a:rPr lang="zh-CN" altLang="en-US" sz="2800" b="1" dirty="0">
                <a:solidFill>
                  <a:srgbClr val="000000"/>
                </a:solidFill>
              </a:rPr>
              <a:t>≠ </a:t>
            </a:r>
            <a:r>
              <a:rPr lang="en-US" altLang="zh-CN" sz="2800" b="1" dirty="0">
                <a:solidFill>
                  <a:srgbClr val="000000"/>
                </a:solidFill>
              </a:rPr>
              <a:t>0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093639" name="Oval 7"/>
          <p:cNvSpPr>
            <a:spLocks noChangeArrowheads="1"/>
          </p:cNvSpPr>
          <p:nvPr/>
        </p:nvSpPr>
        <p:spPr bwMode="auto">
          <a:xfrm>
            <a:off x="1155700" y="2633663"/>
            <a:ext cx="1044575" cy="10588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855788" y="2271713"/>
            <a:ext cx="474662" cy="549275"/>
            <a:chOff x="869" y="1231"/>
            <a:chExt cx="299" cy="346"/>
          </a:xfrm>
        </p:grpSpPr>
        <p:sp>
          <p:nvSpPr>
            <p:cNvPr id="156721" name="Oval 9"/>
            <p:cNvSpPr>
              <a:spLocks noChangeArrowheads="1"/>
            </p:cNvSpPr>
            <p:nvPr/>
          </p:nvSpPr>
          <p:spPr bwMode="auto">
            <a:xfrm>
              <a:off x="957" y="1517"/>
              <a:ext cx="60" cy="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6722" name="Text Box 10"/>
            <p:cNvSpPr txBox="1">
              <a:spLocks noChangeArrowheads="1"/>
            </p:cNvSpPr>
            <p:nvPr/>
          </p:nvSpPr>
          <p:spPr bwMode="auto">
            <a:xfrm>
              <a:off x="869" y="1231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P</a:t>
              </a:r>
              <a:endParaRPr lang="en-US" altLang="zh-CN" sz="2800" b="1" i="1">
                <a:solidFill>
                  <a:srgbClr val="006600"/>
                </a:solidFill>
              </a:endParaRPr>
            </a:p>
          </p:txBody>
        </p:sp>
      </p:grpSp>
      <p:sp>
        <p:nvSpPr>
          <p:cNvPr id="1093643" name="Text Box 11"/>
          <p:cNvSpPr txBox="1">
            <a:spLocks noChangeArrowheads="1"/>
          </p:cNvSpPr>
          <p:nvPr/>
        </p:nvSpPr>
        <p:spPr bwMode="auto">
          <a:xfrm>
            <a:off x="1691680" y="5364163"/>
            <a:ext cx="699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即    作功与路径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有关 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—— 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非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保守力场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3" name="Group 12"/>
          <p:cNvGrpSpPr/>
          <p:nvPr/>
        </p:nvGrpSpPr>
        <p:grpSpPr bwMode="auto">
          <a:xfrm>
            <a:off x="6516689" y="1916113"/>
            <a:ext cx="2244726" cy="914400"/>
            <a:chOff x="4233" y="665"/>
            <a:chExt cx="1414" cy="576"/>
          </a:xfrm>
        </p:grpSpPr>
        <p:graphicFrame>
          <p:nvGraphicFramePr>
            <p:cNvPr id="156719" name="Object 13"/>
            <p:cNvGraphicFramePr>
              <a:graphicFrameLocks noChangeAspect="1"/>
            </p:cNvGraphicFramePr>
            <p:nvPr/>
          </p:nvGraphicFramePr>
          <p:xfrm>
            <a:off x="4713" y="709"/>
            <a:ext cx="934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6" name="Equation" r:id="rId7" imgW="685800" imgH="355600" progId="Equation.DSMT4">
                    <p:embed/>
                  </p:oleObj>
                </mc:Choice>
                <mc:Fallback>
                  <p:oleObj name="Equation" r:id="rId7" imgW="685800" imgH="355600" progId="Equation.DSMT4">
                    <p:embed/>
                    <p:pic>
                      <p:nvPicPr>
                        <p:cNvPr id="0" name="图片 240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709"/>
                          <a:ext cx="934" cy="53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20" name="Object 14"/>
            <p:cNvGraphicFramePr>
              <a:graphicFrameLocks noChangeAspect="1"/>
            </p:cNvGraphicFramePr>
            <p:nvPr/>
          </p:nvGraphicFramePr>
          <p:xfrm>
            <a:off x="4233" y="665"/>
            <a:ext cx="48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7" name="剪辑" r:id="rId9" imgW="4356100" imgH="4025900" progId="MS_ClipArt_Gallery.2">
                    <p:embed/>
                  </p:oleObj>
                </mc:Choice>
                <mc:Fallback>
                  <p:oleObj name="剪辑" r:id="rId9" imgW="4356100" imgH="4025900" progId="MS_ClipArt_Gallery.2">
                    <p:embed/>
                    <p:pic>
                      <p:nvPicPr>
                        <p:cNvPr id="0" name="图片 240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665"/>
                          <a:ext cx="48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3648" name="Text Box 16"/>
          <p:cNvSpPr txBox="1">
            <a:spLocks noChangeArrowheads="1"/>
          </p:cNvSpPr>
          <p:nvPr/>
        </p:nvSpPr>
        <p:spPr bwMode="auto">
          <a:xfrm>
            <a:off x="1873825" y="4644181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可见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93649" name="Text Box 17"/>
          <p:cNvSpPr txBox="1">
            <a:spLocks noChangeArrowheads="1"/>
          </p:cNvSpPr>
          <p:nvPr/>
        </p:nvSpPr>
        <p:spPr bwMode="auto">
          <a:xfrm>
            <a:off x="774700" y="1397720"/>
            <a:ext cx="215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93650" name="Text Box 18"/>
          <p:cNvSpPr txBox="1">
            <a:spLocks noChangeArrowheads="1"/>
          </p:cNvSpPr>
          <p:nvPr/>
        </p:nvSpPr>
        <p:spPr bwMode="auto">
          <a:xfrm>
            <a:off x="2411760" y="420539"/>
            <a:ext cx="61926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）将单位正电荷沿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为半径的圆周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i="1" dirty="0">
                <a:solidFill>
                  <a:srgbClr val="000000"/>
                </a:solidFill>
              </a:rPr>
              <a:t>         </a:t>
            </a:r>
            <a:r>
              <a:rPr lang="zh-CN" altLang="en-US" sz="2800" b="1" dirty="0">
                <a:solidFill>
                  <a:srgbClr val="000000"/>
                </a:solidFill>
              </a:rPr>
              <a:t>移动一周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感应电场 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作</a:t>
            </a:r>
            <a:r>
              <a:rPr lang="zh-CN" altLang="en-US" sz="2800" b="1" dirty="0">
                <a:solidFill>
                  <a:srgbClr val="000000"/>
                </a:solidFill>
              </a:rPr>
              <a:t>的功。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093651" name="Text Box 19"/>
          <p:cNvSpPr txBox="1">
            <a:spLocks noChangeArrowheads="1"/>
          </p:cNvSpPr>
          <p:nvPr/>
        </p:nvSpPr>
        <p:spPr bwMode="auto">
          <a:xfrm>
            <a:off x="539552" y="404664"/>
            <a:ext cx="5795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</a:t>
            </a:r>
            <a:r>
              <a:rPr lang="zh-CN" altLang="en-US" sz="2800" b="1" dirty="0">
                <a:solidFill>
                  <a:srgbClr val="000000"/>
                </a:solidFill>
              </a:rPr>
              <a:t>求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671513" y="2227263"/>
            <a:ext cx="1911350" cy="1884362"/>
            <a:chOff x="431" y="1790"/>
            <a:chExt cx="1204" cy="1187"/>
          </a:xfrm>
        </p:grpSpPr>
        <p:sp>
          <p:nvSpPr>
            <p:cNvPr id="156702" name="Oval 21"/>
            <p:cNvSpPr>
              <a:spLocks noChangeArrowheads="1"/>
            </p:cNvSpPr>
            <p:nvPr/>
          </p:nvSpPr>
          <p:spPr bwMode="auto">
            <a:xfrm>
              <a:off x="476" y="1790"/>
              <a:ext cx="1159" cy="11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pSp>
          <p:nvGrpSpPr>
            <p:cNvPr id="156703" name="Group 22"/>
            <p:cNvGrpSpPr/>
            <p:nvPr/>
          </p:nvGrpSpPr>
          <p:grpSpPr bwMode="auto">
            <a:xfrm>
              <a:off x="567" y="1798"/>
              <a:ext cx="977" cy="408"/>
              <a:chOff x="1643" y="3748"/>
              <a:chExt cx="977" cy="408"/>
            </a:xfrm>
          </p:grpSpPr>
          <p:sp>
            <p:nvSpPr>
              <p:cNvPr id="156715" name="Text Box 23"/>
              <p:cNvSpPr txBox="1">
                <a:spLocks noChangeArrowheads="1"/>
              </p:cNvSpPr>
              <p:nvPr/>
            </p:nvSpPr>
            <p:spPr bwMode="auto">
              <a:xfrm>
                <a:off x="1643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16" name="Text Box 24"/>
              <p:cNvSpPr txBox="1">
                <a:spLocks noChangeArrowheads="1"/>
              </p:cNvSpPr>
              <p:nvPr/>
            </p:nvSpPr>
            <p:spPr bwMode="auto">
              <a:xfrm>
                <a:off x="1880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17" name="Text Box 25"/>
              <p:cNvSpPr txBox="1">
                <a:spLocks noChangeArrowheads="1"/>
              </p:cNvSpPr>
              <p:nvPr/>
            </p:nvSpPr>
            <p:spPr bwMode="auto">
              <a:xfrm>
                <a:off x="2109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18" name="Text Box 26"/>
              <p:cNvSpPr txBox="1">
                <a:spLocks noChangeArrowheads="1"/>
              </p:cNvSpPr>
              <p:nvPr/>
            </p:nvSpPr>
            <p:spPr bwMode="auto">
              <a:xfrm>
                <a:off x="2346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6704" name="Group 27"/>
            <p:cNvGrpSpPr/>
            <p:nvPr/>
          </p:nvGrpSpPr>
          <p:grpSpPr bwMode="auto">
            <a:xfrm>
              <a:off x="567" y="2524"/>
              <a:ext cx="977" cy="408"/>
              <a:chOff x="1643" y="3748"/>
              <a:chExt cx="977" cy="408"/>
            </a:xfrm>
          </p:grpSpPr>
          <p:sp>
            <p:nvSpPr>
              <p:cNvPr id="156711" name="Text Box 28"/>
              <p:cNvSpPr txBox="1">
                <a:spLocks noChangeArrowheads="1"/>
              </p:cNvSpPr>
              <p:nvPr/>
            </p:nvSpPr>
            <p:spPr bwMode="auto">
              <a:xfrm>
                <a:off x="1643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12" name="Text Box 29"/>
              <p:cNvSpPr txBox="1">
                <a:spLocks noChangeArrowheads="1"/>
              </p:cNvSpPr>
              <p:nvPr/>
            </p:nvSpPr>
            <p:spPr bwMode="auto">
              <a:xfrm>
                <a:off x="1880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13" name="Text Box 30"/>
              <p:cNvSpPr txBox="1">
                <a:spLocks noChangeArrowheads="1"/>
              </p:cNvSpPr>
              <p:nvPr/>
            </p:nvSpPr>
            <p:spPr bwMode="auto">
              <a:xfrm>
                <a:off x="2109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14" name="Text Box 31"/>
              <p:cNvSpPr txBox="1">
                <a:spLocks noChangeArrowheads="1"/>
              </p:cNvSpPr>
              <p:nvPr/>
            </p:nvSpPr>
            <p:spPr bwMode="auto">
              <a:xfrm>
                <a:off x="2346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6705" name="Group 32"/>
            <p:cNvGrpSpPr/>
            <p:nvPr/>
          </p:nvGrpSpPr>
          <p:grpSpPr bwMode="auto">
            <a:xfrm>
              <a:off x="431" y="2161"/>
              <a:ext cx="1203" cy="408"/>
              <a:chOff x="2221" y="3793"/>
              <a:chExt cx="1203" cy="408"/>
            </a:xfrm>
          </p:grpSpPr>
          <p:sp>
            <p:nvSpPr>
              <p:cNvPr id="156706" name="Text Box 33"/>
              <p:cNvSpPr txBox="1">
                <a:spLocks noChangeArrowheads="1"/>
              </p:cNvSpPr>
              <p:nvPr/>
            </p:nvSpPr>
            <p:spPr bwMode="auto">
              <a:xfrm>
                <a:off x="2221" y="3797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07" name="Text Box 34"/>
              <p:cNvSpPr txBox="1">
                <a:spLocks noChangeArrowheads="1"/>
              </p:cNvSpPr>
              <p:nvPr/>
            </p:nvSpPr>
            <p:spPr bwMode="auto">
              <a:xfrm>
                <a:off x="2458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08" name="Text Box 35"/>
              <p:cNvSpPr txBox="1">
                <a:spLocks noChangeArrowheads="1"/>
              </p:cNvSpPr>
              <p:nvPr/>
            </p:nvSpPr>
            <p:spPr bwMode="auto">
              <a:xfrm>
                <a:off x="2687" y="3797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09" name="Text Box 36"/>
              <p:cNvSpPr txBox="1">
                <a:spLocks noChangeArrowheads="1"/>
              </p:cNvSpPr>
              <p:nvPr/>
            </p:nvSpPr>
            <p:spPr bwMode="auto">
              <a:xfrm>
                <a:off x="2924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6710" name="Text Box 37"/>
              <p:cNvSpPr txBox="1">
                <a:spLocks noChangeArrowheads="1"/>
              </p:cNvSpPr>
              <p:nvPr/>
            </p:nvSpPr>
            <p:spPr bwMode="auto">
              <a:xfrm>
                <a:off x="3150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8" name="Group 38"/>
          <p:cNvGrpSpPr/>
          <p:nvPr/>
        </p:nvGrpSpPr>
        <p:grpSpPr bwMode="auto">
          <a:xfrm>
            <a:off x="1296988" y="2557463"/>
            <a:ext cx="758825" cy="825500"/>
            <a:chOff x="1590" y="1226"/>
            <a:chExt cx="478" cy="520"/>
          </a:xfrm>
        </p:grpSpPr>
        <p:sp>
          <p:nvSpPr>
            <p:cNvPr id="156699" name="Line 39"/>
            <p:cNvSpPr>
              <a:spLocks noChangeShapeType="1"/>
            </p:cNvSpPr>
            <p:nvPr/>
          </p:nvSpPr>
          <p:spPr bwMode="auto">
            <a:xfrm flipH="1">
              <a:off x="1817" y="1373"/>
              <a:ext cx="251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6700" name="Text Box 40"/>
            <p:cNvSpPr txBox="1">
              <a:spLocks noChangeArrowheads="1"/>
            </p:cNvSpPr>
            <p:nvPr/>
          </p:nvSpPr>
          <p:spPr bwMode="auto">
            <a:xfrm>
              <a:off x="1590" y="1419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o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156701" name="Text Box 41"/>
            <p:cNvSpPr txBox="1">
              <a:spLocks noChangeArrowheads="1"/>
            </p:cNvSpPr>
            <p:nvPr/>
          </p:nvSpPr>
          <p:spPr bwMode="auto">
            <a:xfrm>
              <a:off x="1783" y="122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i="1">
                <a:solidFill>
                  <a:srgbClr val="FF0000"/>
                </a:solidFill>
              </a:endParaRPr>
            </a:p>
          </p:txBody>
        </p:sp>
      </p:grpSp>
      <p:sp>
        <p:nvSpPr>
          <p:cNvPr id="1093674" name="Text Box 42"/>
          <p:cNvSpPr txBox="1">
            <a:spLocks noChangeArrowheads="1"/>
          </p:cNvSpPr>
          <p:nvPr/>
        </p:nvSpPr>
        <p:spPr bwMode="auto">
          <a:xfrm>
            <a:off x="2699048" y="1916832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感应电场 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作功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093675" name="Line 43"/>
          <p:cNvSpPr>
            <a:spLocks noChangeShapeType="1"/>
          </p:cNvSpPr>
          <p:nvPr/>
        </p:nvSpPr>
        <p:spPr bwMode="auto">
          <a:xfrm flipH="1">
            <a:off x="1182688" y="2747963"/>
            <a:ext cx="176212" cy="2047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3676" name="Oval 44"/>
          <p:cNvSpPr>
            <a:spLocks noChangeArrowheads="1"/>
          </p:cNvSpPr>
          <p:nvPr/>
        </p:nvSpPr>
        <p:spPr bwMode="auto">
          <a:xfrm>
            <a:off x="3817938" y="2740025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3677" name="Text Box 45"/>
          <p:cNvSpPr txBox="1">
            <a:spLocks noChangeArrowheads="1"/>
          </p:cNvSpPr>
          <p:nvPr/>
        </p:nvSpPr>
        <p:spPr bwMode="auto">
          <a:xfrm>
            <a:off x="2668588" y="4023469"/>
            <a:ext cx="415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若沿圆周顺时针移动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93678" name="Object 46"/>
          <p:cNvGraphicFramePr>
            <a:graphicFrameLocks noChangeAspect="1"/>
          </p:cNvGraphicFramePr>
          <p:nvPr/>
        </p:nvGraphicFramePr>
        <p:xfrm>
          <a:off x="6000576" y="3880594"/>
          <a:ext cx="1955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8" name="Equation" r:id="rId11" imgW="913765" imgH="355600" progId="Equation.DSMT4">
                  <p:embed/>
                </p:oleObj>
              </mc:Choice>
              <mc:Fallback>
                <p:oleObj name="Equation" r:id="rId11" imgW="913765" imgH="355600" progId="Equation.DSMT4">
                  <p:embed/>
                  <p:pic>
                    <p:nvPicPr>
                      <p:cNvPr id="0" name="图片 24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576" y="3880594"/>
                        <a:ext cx="1955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79" name="Text Box 47"/>
          <p:cNvSpPr txBox="1">
            <a:spLocks noChangeArrowheads="1"/>
          </p:cNvSpPr>
          <p:nvPr/>
        </p:nvSpPr>
        <p:spPr bwMode="auto">
          <a:xfrm>
            <a:off x="3259138" y="2765425"/>
            <a:ext cx="388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</a:rPr>
              <a:t>逆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1093680" name="Rectangle 48"/>
          <p:cNvSpPr>
            <a:spLocks noChangeArrowheads="1"/>
          </p:cNvSpPr>
          <p:nvPr/>
        </p:nvSpPr>
        <p:spPr bwMode="auto">
          <a:xfrm>
            <a:off x="6228184" y="4286424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顺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graphicFrame>
        <p:nvGraphicFramePr>
          <p:cNvPr id="1093681" name="Object 49"/>
          <p:cNvGraphicFramePr>
            <a:graphicFrameLocks noChangeAspect="1"/>
          </p:cNvGraphicFramePr>
          <p:nvPr/>
        </p:nvGraphicFramePr>
        <p:xfrm>
          <a:off x="6372200" y="882502"/>
          <a:ext cx="393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9" name="Equation" r:id="rId13" imgW="495300" imgH="635000" progId="Equation.DSMT4">
                  <p:embed/>
                </p:oleObj>
              </mc:Choice>
              <mc:Fallback>
                <p:oleObj name="Equation" r:id="rId13" imgW="495300" imgH="635000" progId="Equation.DSMT4">
                  <p:embed/>
                  <p:pic>
                    <p:nvPicPr>
                      <p:cNvPr id="0" name="图片 24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882502"/>
                        <a:ext cx="393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82" name="Object 50"/>
          <p:cNvGraphicFramePr>
            <a:graphicFrameLocks noChangeAspect="1"/>
          </p:cNvGraphicFramePr>
          <p:nvPr/>
        </p:nvGraphicFramePr>
        <p:xfrm>
          <a:off x="4250308" y="1956519"/>
          <a:ext cx="393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0" name="Equation" r:id="rId15" imgW="495300" imgH="635000" progId="Equation.DSMT4">
                  <p:embed/>
                </p:oleObj>
              </mc:Choice>
              <mc:Fallback>
                <p:oleObj name="Equation" r:id="rId15" imgW="495300" imgH="635000" progId="Equation.DSMT4">
                  <p:embed/>
                  <p:pic>
                    <p:nvPicPr>
                      <p:cNvPr id="0" name="图片 24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308" y="1956519"/>
                        <a:ext cx="393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83" name="Object 51"/>
          <p:cNvGraphicFramePr>
            <a:graphicFrameLocks noChangeAspect="1"/>
          </p:cNvGraphicFramePr>
          <p:nvPr/>
        </p:nvGraphicFramePr>
        <p:xfrm>
          <a:off x="2123728" y="5386388"/>
          <a:ext cx="393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1" name="Equation" r:id="rId17" imgW="495300" imgH="635000" progId="Equation.DSMT4">
                  <p:embed/>
                </p:oleObj>
              </mc:Choice>
              <mc:Fallback>
                <p:oleObj name="Equation" r:id="rId17" imgW="495300" imgH="635000" progId="Equation.DSMT4">
                  <p:embed/>
                  <p:pic>
                    <p:nvPicPr>
                      <p:cNvPr id="0" name="图片 24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86388"/>
                        <a:ext cx="393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9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75"/>
                                        <p:tgtEl>
                                          <p:spTgt spid="109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5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9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0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0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09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75"/>
                                        <p:tgtEl>
                                          <p:spTgt spid="109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09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09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75"/>
                                        <p:tgtEl>
                                          <p:spTgt spid="109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75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4" grpId="0" autoUpdateAnimBg="0"/>
      <p:bldP spid="1093638" grpId="0" autoUpdateAnimBg="0"/>
      <p:bldP spid="1093639" grpId="0" animBg="1"/>
      <p:bldP spid="1093643" grpId="0" autoUpdateAnimBg="0"/>
      <p:bldP spid="1093648" grpId="0"/>
      <p:bldP spid="1093649" grpId="0"/>
      <p:bldP spid="1093650" grpId="0"/>
      <p:bldP spid="1093651" grpId="0"/>
      <p:bldP spid="1093674" grpId="0"/>
      <p:bldP spid="1093675" grpId="0" animBg="1"/>
      <p:bldP spid="1093676" grpId="0" animBg="1"/>
      <p:bldP spid="1093677" grpId="0" autoUpdateAnimBg="0"/>
      <p:bldP spid="1093679" grpId="0"/>
      <p:bldP spid="10936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Oval 7"/>
          <p:cNvSpPr>
            <a:spLocks noChangeArrowheads="1"/>
          </p:cNvSpPr>
          <p:nvPr/>
        </p:nvSpPr>
        <p:spPr bwMode="auto">
          <a:xfrm>
            <a:off x="6027738" y="1603375"/>
            <a:ext cx="1044575" cy="10588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pSp>
        <p:nvGrpSpPr>
          <p:cNvPr id="157699" name="Group 8"/>
          <p:cNvGrpSpPr/>
          <p:nvPr/>
        </p:nvGrpSpPr>
        <p:grpSpPr bwMode="auto">
          <a:xfrm>
            <a:off x="6727825" y="1241425"/>
            <a:ext cx="474663" cy="549275"/>
            <a:chOff x="869" y="1231"/>
            <a:chExt cx="299" cy="346"/>
          </a:xfrm>
        </p:grpSpPr>
        <p:sp>
          <p:nvSpPr>
            <p:cNvPr id="157750" name="Oval 9"/>
            <p:cNvSpPr>
              <a:spLocks noChangeArrowheads="1"/>
            </p:cNvSpPr>
            <p:nvPr/>
          </p:nvSpPr>
          <p:spPr bwMode="auto">
            <a:xfrm>
              <a:off x="957" y="1517"/>
              <a:ext cx="60" cy="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7751" name="Text Box 10"/>
            <p:cNvSpPr txBox="1">
              <a:spLocks noChangeArrowheads="1"/>
            </p:cNvSpPr>
            <p:nvPr/>
          </p:nvSpPr>
          <p:spPr bwMode="auto">
            <a:xfrm>
              <a:off x="869" y="1231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P</a:t>
              </a:r>
              <a:endParaRPr lang="en-US" altLang="zh-CN" sz="2800" b="1" i="1">
                <a:solidFill>
                  <a:srgbClr val="006600"/>
                </a:solidFill>
              </a:endParaRPr>
            </a:p>
          </p:txBody>
        </p:sp>
      </p:grpSp>
      <p:grpSp>
        <p:nvGrpSpPr>
          <p:cNvPr id="157700" name="Group 20"/>
          <p:cNvGrpSpPr/>
          <p:nvPr/>
        </p:nvGrpSpPr>
        <p:grpSpPr bwMode="auto">
          <a:xfrm>
            <a:off x="5543550" y="1196975"/>
            <a:ext cx="1911350" cy="1884363"/>
            <a:chOff x="431" y="1790"/>
            <a:chExt cx="1204" cy="1187"/>
          </a:xfrm>
        </p:grpSpPr>
        <p:sp>
          <p:nvSpPr>
            <p:cNvPr id="157733" name="Oval 21"/>
            <p:cNvSpPr>
              <a:spLocks noChangeArrowheads="1"/>
            </p:cNvSpPr>
            <p:nvPr/>
          </p:nvSpPr>
          <p:spPr bwMode="auto">
            <a:xfrm>
              <a:off x="476" y="1790"/>
              <a:ext cx="1159" cy="11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pSp>
          <p:nvGrpSpPr>
            <p:cNvPr id="157734" name="Group 22"/>
            <p:cNvGrpSpPr/>
            <p:nvPr/>
          </p:nvGrpSpPr>
          <p:grpSpPr bwMode="auto">
            <a:xfrm>
              <a:off x="567" y="1798"/>
              <a:ext cx="977" cy="408"/>
              <a:chOff x="1643" y="3748"/>
              <a:chExt cx="977" cy="408"/>
            </a:xfrm>
          </p:grpSpPr>
          <p:sp>
            <p:nvSpPr>
              <p:cNvPr id="157746" name="Text Box 23"/>
              <p:cNvSpPr txBox="1">
                <a:spLocks noChangeArrowheads="1"/>
              </p:cNvSpPr>
              <p:nvPr/>
            </p:nvSpPr>
            <p:spPr bwMode="auto">
              <a:xfrm>
                <a:off x="1643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47" name="Text Box 24"/>
              <p:cNvSpPr txBox="1">
                <a:spLocks noChangeArrowheads="1"/>
              </p:cNvSpPr>
              <p:nvPr/>
            </p:nvSpPr>
            <p:spPr bwMode="auto">
              <a:xfrm>
                <a:off x="1880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48" name="Text Box 25"/>
              <p:cNvSpPr txBox="1">
                <a:spLocks noChangeArrowheads="1"/>
              </p:cNvSpPr>
              <p:nvPr/>
            </p:nvSpPr>
            <p:spPr bwMode="auto">
              <a:xfrm>
                <a:off x="2109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49" name="Text Box 26"/>
              <p:cNvSpPr txBox="1">
                <a:spLocks noChangeArrowheads="1"/>
              </p:cNvSpPr>
              <p:nvPr/>
            </p:nvSpPr>
            <p:spPr bwMode="auto">
              <a:xfrm>
                <a:off x="2346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7735" name="Group 27"/>
            <p:cNvGrpSpPr/>
            <p:nvPr/>
          </p:nvGrpSpPr>
          <p:grpSpPr bwMode="auto">
            <a:xfrm>
              <a:off x="567" y="2524"/>
              <a:ext cx="977" cy="408"/>
              <a:chOff x="1643" y="3748"/>
              <a:chExt cx="977" cy="408"/>
            </a:xfrm>
          </p:grpSpPr>
          <p:sp>
            <p:nvSpPr>
              <p:cNvPr id="157742" name="Text Box 28"/>
              <p:cNvSpPr txBox="1">
                <a:spLocks noChangeArrowheads="1"/>
              </p:cNvSpPr>
              <p:nvPr/>
            </p:nvSpPr>
            <p:spPr bwMode="auto">
              <a:xfrm>
                <a:off x="1643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43" name="Text Box 29"/>
              <p:cNvSpPr txBox="1">
                <a:spLocks noChangeArrowheads="1"/>
              </p:cNvSpPr>
              <p:nvPr/>
            </p:nvSpPr>
            <p:spPr bwMode="auto">
              <a:xfrm>
                <a:off x="1880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44" name="Text Box 30"/>
              <p:cNvSpPr txBox="1">
                <a:spLocks noChangeArrowheads="1"/>
              </p:cNvSpPr>
              <p:nvPr/>
            </p:nvSpPr>
            <p:spPr bwMode="auto">
              <a:xfrm>
                <a:off x="2109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45" name="Text Box 31"/>
              <p:cNvSpPr txBox="1">
                <a:spLocks noChangeArrowheads="1"/>
              </p:cNvSpPr>
              <p:nvPr/>
            </p:nvSpPr>
            <p:spPr bwMode="auto">
              <a:xfrm>
                <a:off x="2346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7736" name="Group 32"/>
            <p:cNvGrpSpPr/>
            <p:nvPr/>
          </p:nvGrpSpPr>
          <p:grpSpPr bwMode="auto">
            <a:xfrm>
              <a:off x="431" y="2161"/>
              <a:ext cx="1203" cy="408"/>
              <a:chOff x="2221" y="3793"/>
              <a:chExt cx="1203" cy="408"/>
            </a:xfrm>
          </p:grpSpPr>
          <p:sp>
            <p:nvSpPr>
              <p:cNvPr id="157737" name="Text Box 33"/>
              <p:cNvSpPr txBox="1">
                <a:spLocks noChangeArrowheads="1"/>
              </p:cNvSpPr>
              <p:nvPr/>
            </p:nvSpPr>
            <p:spPr bwMode="auto">
              <a:xfrm>
                <a:off x="2221" y="3797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38" name="Text Box 34"/>
              <p:cNvSpPr txBox="1">
                <a:spLocks noChangeArrowheads="1"/>
              </p:cNvSpPr>
              <p:nvPr/>
            </p:nvSpPr>
            <p:spPr bwMode="auto">
              <a:xfrm>
                <a:off x="2458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39" name="Text Box 35"/>
              <p:cNvSpPr txBox="1">
                <a:spLocks noChangeArrowheads="1"/>
              </p:cNvSpPr>
              <p:nvPr/>
            </p:nvSpPr>
            <p:spPr bwMode="auto">
              <a:xfrm>
                <a:off x="2687" y="3797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40" name="Text Box 36"/>
              <p:cNvSpPr txBox="1">
                <a:spLocks noChangeArrowheads="1"/>
              </p:cNvSpPr>
              <p:nvPr/>
            </p:nvSpPr>
            <p:spPr bwMode="auto">
              <a:xfrm>
                <a:off x="2924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7741" name="Text Box 37"/>
              <p:cNvSpPr txBox="1">
                <a:spLocks noChangeArrowheads="1"/>
              </p:cNvSpPr>
              <p:nvPr/>
            </p:nvSpPr>
            <p:spPr bwMode="auto">
              <a:xfrm>
                <a:off x="3150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157701" name="Group 38"/>
          <p:cNvGrpSpPr/>
          <p:nvPr/>
        </p:nvGrpSpPr>
        <p:grpSpPr bwMode="auto">
          <a:xfrm>
            <a:off x="6169025" y="1527175"/>
            <a:ext cx="758825" cy="825500"/>
            <a:chOff x="1590" y="1226"/>
            <a:chExt cx="478" cy="520"/>
          </a:xfrm>
        </p:grpSpPr>
        <p:sp>
          <p:nvSpPr>
            <p:cNvPr id="157730" name="Line 39"/>
            <p:cNvSpPr>
              <a:spLocks noChangeShapeType="1"/>
            </p:cNvSpPr>
            <p:nvPr/>
          </p:nvSpPr>
          <p:spPr bwMode="auto">
            <a:xfrm flipH="1">
              <a:off x="1817" y="1373"/>
              <a:ext cx="251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7731" name="Text Box 40"/>
            <p:cNvSpPr txBox="1">
              <a:spLocks noChangeArrowheads="1"/>
            </p:cNvSpPr>
            <p:nvPr/>
          </p:nvSpPr>
          <p:spPr bwMode="auto">
            <a:xfrm>
              <a:off x="1590" y="1419"/>
              <a:ext cx="2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o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157732" name="Text Box 41"/>
            <p:cNvSpPr txBox="1">
              <a:spLocks noChangeArrowheads="1"/>
            </p:cNvSpPr>
            <p:nvPr/>
          </p:nvSpPr>
          <p:spPr bwMode="auto">
            <a:xfrm>
              <a:off x="1783" y="122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i="1">
                <a:solidFill>
                  <a:srgbClr val="FF0000"/>
                </a:solidFill>
              </a:endParaRPr>
            </a:p>
          </p:txBody>
        </p:sp>
      </p:grpSp>
      <p:sp>
        <p:nvSpPr>
          <p:cNvPr id="157702" name="Line 43"/>
          <p:cNvSpPr>
            <a:spLocks noChangeShapeType="1"/>
          </p:cNvSpPr>
          <p:nvPr/>
        </p:nvSpPr>
        <p:spPr bwMode="auto">
          <a:xfrm flipH="1">
            <a:off x="6054725" y="1717675"/>
            <a:ext cx="176213" cy="204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62973" name="Rectangle 29"/>
          <p:cNvSpPr>
            <a:spLocks noChangeArrowheads="1"/>
          </p:cNvSpPr>
          <p:nvPr/>
        </p:nvSpPr>
        <p:spPr bwMode="auto">
          <a:xfrm>
            <a:off x="6516688" y="2060575"/>
            <a:ext cx="900112" cy="73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57704" name="Text Box 30"/>
          <p:cNvSpPr txBox="1">
            <a:spLocks noChangeArrowheads="1"/>
          </p:cNvSpPr>
          <p:nvPr/>
        </p:nvSpPr>
        <p:spPr bwMode="auto">
          <a:xfrm>
            <a:off x="683568" y="394618"/>
            <a:ext cx="7705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）在场</a:t>
            </a:r>
            <a:r>
              <a:rPr lang="zh-CN" altLang="en-US" sz="2800" b="1" dirty="0">
                <a:solidFill>
                  <a:srgbClr val="000000"/>
                </a:solidFill>
              </a:rPr>
              <a:t>中放入一根长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为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l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</a:rPr>
              <a:t>导体棒，球棒上的感生电动势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1362975" name="Text Box 31"/>
          <p:cNvSpPr txBox="1">
            <a:spLocks noChangeArrowheads="1"/>
          </p:cNvSpPr>
          <p:nvPr/>
        </p:nvSpPr>
        <p:spPr bwMode="auto">
          <a:xfrm>
            <a:off x="863600" y="1685751"/>
            <a:ext cx="125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94672" name="Object 16"/>
          <p:cNvGraphicFramePr>
            <a:graphicFrameLocks noChangeAspect="1"/>
          </p:cNvGraphicFramePr>
          <p:nvPr/>
        </p:nvGraphicFramePr>
        <p:xfrm>
          <a:off x="3671888" y="981075"/>
          <a:ext cx="16160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8" name="Equation" r:id="rId1" imgW="1600200" imgH="584200" progId="Equation.DSMT4">
                  <p:embed/>
                </p:oleObj>
              </mc:Choice>
              <mc:Fallback>
                <p:oleObj name="Equation" r:id="rId1" imgW="1600200" imgH="584200" progId="Equation.DSMT4">
                  <p:embed/>
                  <p:pic>
                    <p:nvPicPr>
                      <p:cNvPr id="0" name="图片 25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981075"/>
                        <a:ext cx="1616075" cy="592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2977" name="Group 33"/>
          <p:cNvGrpSpPr/>
          <p:nvPr/>
        </p:nvGrpSpPr>
        <p:grpSpPr bwMode="auto">
          <a:xfrm>
            <a:off x="1403350" y="1685752"/>
            <a:ext cx="2320925" cy="519112"/>
            <a:chOff x="884" y="1039"/>
            <a:chExt cx="1462" cy="327"/>
          </a:xfrm>
        </p:grpSpPr>
        <p:sp>
          <p:nvSpPr>
            <p:cNvPr id="157728" name="Text Box 34"/>
            <p:cNvSpPr txBox="1">
              <a:spLocks noChangeArrowheads="1"/>
            </p:cNvSpPr>
            <p:nvPr/>
          </p:nvSpPr>
          <p:spPr bwMode="auto">
            <a:xfrm>
              <a:off x="884" y="1039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因为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57729" name="Object 16"/>
            <p:cNvGraphicFramePr>
              <a:graphicFrameLocks noChangeAspect="1"/>
            </p:cNvGraphicFramePr>
            <p:nvPr/>
          </p:nvGraphicFramePr>
          <p:xfrm>
            <a:off x="1610" y="1065"/>
            <a:ext cx="73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79" name="Equation" r:id="rId3" imgW="1155700" imgH="457200" progId="Equation.DSMT4">
                    <p:embed/>
                  </p:oleObj>
                </mc:Choice>
                <mc:Fallback>
                  <p:oleObj name="Equation" r:id="rId3" imgW="1155700" imgH="457200" progId="Equation.DSMT4">
                    <p:embed/>
                    <p:pic>
                      <p:nvPicPr>
                        <p:cNvPr id="0" name="图片 25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065"/>
                          <a:ext cx="73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979613" y="2357066"/>
          <a:ext cx="1224235" cy="44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0" name="Equation" r:id="rId5" imgW="1155700" imgH="419100" progId="Equation.DSMT4">
                  <p:embed/>
                </p:oleObj>
              </mc:Choice>
              <mc:Fallback>
                <p:oleObj name="Equation" r:id="rId5" imgW="1155700" imgH="419100" progId="Equation.DSMT4">
                  <p:embed/>
                  <p:pic>
                    <p:nvPicPr>
                      <p:cNvPr id="0" name="图片 25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57066"/>
                        <a:ext cx="1224235" cy="444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981" name="Rectangle 37"/>
          <p:cNvSpPr>
            <a:spLocks noChangeArrowheads="1"/>
          </p:cNvSpPr>
          <p:nvPr/>
        </p:nvSpPr>
        <p:spPr bwMode="auto">
          <a:xfrm rot="5400000">
            <a:off x="6679407" y="2078831"/>
            <a:ext cx="900112" cy="73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62982" name="Rectangle 38"/>
          <p:cNvSpPr>
            <a:spLocks noChangeArrowheads="1"/>
          </p:cNvSpPr>
          <p:nvPr/>
        </p:nvSpPr>
        <p:spPr bwMode="auto">
          <a:xfrm rot="5400000">
            <a:off x="6498432" y="4850606"/>
            <a:ext cx="1979612" cy="73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62983" name="Line 39"/>
          <p:cNvSpPr>
            <a:spLocks noChangeShapeType="1"/>
          </p:cNvSpPr>
          <p:nvPr/>
        </p:nvSpPr>
        <p:spPr bwMode="auto">
          <a:xfrm>
            <a:off x="6443663" y="4833938"/>
            <a:ext cx="1008062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62984" name="Line 40"/>
          <p:cNvSpPr>
            <a:spLocks noChangeShapeType="1"/>
          </p:cNvSpPr>
          <p:nvPr/>
        </p:nvSpPr>
        <p:spPr bwMode="auto">
          <a:xfrm flipV="1">
            <a:off x="6408738" y="4437063"/>
            <a:ext cx="1079500" cy="396875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62985" name="Line 41"/>
          <p:cNvSpPr>
            <a:spLocks noChangeShapeType="1"/>
          </p:cNvSpPr>
          <p:nvPr/>
        </p:nvSpPr>
        <p:spPr bwMode="auto">
          <a:xfrm flipH="1" flipV="1">
            <a:off x="7285038" y="4005263"/>
            <a:ext cx="179387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62986" name="Line 42"/>
          <p:cNvSpPr>
            <a:spLocks noChangeShapeType="1"/>
          </p:cNvSpPr>
          <p:nvPr/>
        </p:nvSpPr>
        <p:spPr bwMode="auto">
          <a:xfrm flipV="1">
            <a:off x="7488238" y="4292600"/>
            <a:ext cx="0" cy="2524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6840538" y="3752850"/>
          <a:ext cx="355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1" name="Equation" r:id="rId7" imgW="381000" imgH="457200" progId="Equation.DSMT4">
                  <p:embed/>
                </p:oleObj>
              </mc:Choice>
              <mc:Fallback>
                <p:oleObj name="Equation" r:id="rId7" imgW="381000" imgH="457200" progId="Equation.DSMT4">
                  <p:embed/>
                  <p:pic>
                    <p:nvPicPr>
                      <p:cNvPr id="0" name="图片 25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3752850"/>
                        <a:ext cx="355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7596188" y="4257675"/>
          <a:ext cx="3968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2" name="Equation" r:id="rId9" imgW="393065" imgH="405765" progId="Equation.DSMT4">
                  <p:embed/>
                </p:oleObj>
              </mc:Choice>
              <mc:Fallback>
                <p:oleObj name="Equation" r:id="rId9" imgW="393065" imgH="405765" progId="Equation.DSMT4">
                  <p:embed/>
                  <p:pic>
                    <p:nvPicPr>
                      <p:cNvPr id="0" name="图片 25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257675"/>
                        <a:ext cx="3968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989" name="Arc 45"/>
          <p:cNvSpPr/>
          <p:nvPr/>
        </p:nvSpPr>
        <p:spPr bwMode="auto">
          <a:xfrm>
            <a:off x="6840538" y="4689475"/>
            <a:ext cx="36512" cy="144463"/>
          </a:xfrm>
          <a:custGeom>
            <a:avLst/>
            <a:gdLst>
              <a:gd name="T0" fmla="*/ 0 w 21600"/>
              <a:gd name="T1" fmla="*/ 0 h 21600"/>
              <a:gd name="T2" fmla="*/ 61719 w 21600"/>
              <a:gd name="T3" fmla="*/ 966183 h 21600"/>
              <a:gd name="T4" fmla="*/ 0 w 21600"/>
              <a:gd name="T5" fmla="*/ 96618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6985000" y="4581525"/>
          <a:ext cx="2159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3" name="Equation" r:id="rId11" imgW="241300" imgH="317500" progId="Equation.DSMT4">
                  <p:embed/>
                </p:oleObj>
              </mc:Choice>
              <mc:Fallback>
                <p:oleObj name="Equation" r:id="rId11" imgW="241300" imgH="317500" progId="Equation.DSMT4">
                  <p:embed/>
                  <p:pic>
                    <p:nvPicPr>
                      <p:cNvPr id="0" name="图片 25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4581525"/>
                        <a:ext cx="2159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7667625" y="3465513"/>
          <a:ext cx="2428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4" name="Equation" r:id="rId13" imgW="241300" imgH="317500" progId="Equation.DSMT4">
                  <p:embed/>
                </p:oleObj>
              </mc:Choice>
              <mc:Fallback>
                <p:oleObj name="Equation" r:id="rId13" imgW="241300" imgH="317500" progId="Equation.DSMT4">
                  <p:embed/>
                  <p:pic>
                    <p:nvPicPr>
                      <p:cNvPr id="0" name="图片 25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465513"/>
                        <a:ext cx="2428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992" name="Line 48"/>
          <p:cNvSpPr>
            <a:spLocks noChangeShapeType="1"/>
          </p:cNvSpPr>
          <p:nvPr/>
        </p:nvSpPr>
        <p:spPr bwMode="auto">
          <a:xfrm flipH="1">
            <a:off x="7416800" y="3716338"/>
            <a:ext cx="287338" cy="396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1584325" y="3284538"/>
          <a:ext cx="16160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5" name="Equation" r:id="rId14" imgW="1600200" imgH="584200" progId="Equation.DSMT4">
                  <p:embed/>
                </p:oleObj>
              </mc:Choice>
              <mc:Fallback>
                <p:oleObj name="Equation" r:id="rId14" imgW="1600200" imgH="584200" progId="Equation.DSMT4">
                  <p:embed/>
                  <p:pic>
                    <p:nvPicPr>
                      <p:cNvPr id="0" name="图片 25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284538"/>
                        <a:ext cx="16160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3240088" y="3284538"/>
          <a:ext cx="18335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6" name="Equation" r:id="rId15" imgW="1815465" imgH="584200" progId="Equation.DSMT4">
                  <p:embed/>
                </p:oleObj>
              </mc:Choice>
              <mc:Fallback>
                <p:oleObj name="Equation" r:id="rId15" imgW="1815465" imgH="584200" progId="Equation.DSMT4">
                  <p:embed/>
                  <p:pic>
                    <p:nvPicPr>
                      <p:cNvPr id="0" name="图片 25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3284538"/>
                        <a:ext cx="18335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1835696" y="4148435"/>
          <a:ext cx="2270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7" name="Equation" r:id="rId17" imgW="2247900" imgH="711200" progId="Equation.DSMT4">
                  <p:embed/>
                </p:oleObj>
              </mc:Choice>
              <mc:Fallback>
                <p:oleObj name="Equation" r:id="rId17" imgW="2247900" imgH="711200" progId="Equation.DSMT4">
                  <p:embed/>
                  <p:pic>
                    <p:nvPicPr>
                      <p:cNvPr id="0" name="图片 25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148435"/>
                        <a:ext cx="22701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1835150" y="4949031"/>
          <a:ext cx="1590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8" name="Equation" r:id="rId19" imgW="1574800" imgH="774700" progId="Equation.DSMT4">
                  <p:embed/>
                </p:oleObj>
              </mc:Choice>
              <mc:Fallback>
                <p:oleObj name="Equation" r:id="rId19" imgW="1574800" imgH="774700" progId="Equation.DSMT4">
                  <p:embed/>
                  <p:pic>
                    <p:nvPicPr>
                      <p:cNvPr id="0" name="图片 25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9031"/>
                        <a:ext cx="1590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3492500" y="4941168"/>
          <a:ext cx="1244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9" name="Equation" r:id="rId21" imgW="1231265" imgH="774065" progId="Equation.DSMT4">
                  <p:embed/>
                </p:oleObj>
              </mc:Choice>
              <mc:Fallback>
                <p:oleObj name="Equation" r:id="rId21" imgW="1231265" imgH="774065" progId="Equation.DSMT4">
                  <p:embed/>
                  <p:pic>
                    <p:nvPicPr>
                      <p:cNvPr id="0" name="图片 25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941168"/>
                        <a:ext cx="1244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6696075" y="4329113"/>
          <a:ext cx="1905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0" name="Equation" r:id="rId23" imgW="203200" imgH="228600" progId="Equation.DSMT4">
                  <p:embed/>
                </p:oleObj>
              </mc:Choice>
              <mc:Fallback>
                <p:oleObj name="Equation" r:id="rId23" imgW="203200" imgH="228600" progId="Equation.DSMT4">
                  <p:embed/>
                  <p:pic>
                    <p:nvPicPr>
                      <p:cNvPr id="0" name="图片 25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4329113"/>
                        <a:ext cx="1905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877050" y="4905375"/>
          <a:ext cx="2381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1" name="Equation" r:id="rId25" imgW="254000" imgH="393700" progId="Equation.DSMT4">
                  <p:embed/>
                </p:oleObj>
              </mc:Choice>
              <mc:Fallback>
                <p:oleObj name="Equation" r:id="rId25" imgW="254000" imgH="393700" progId="Equation.DSMT4">
                  <p:embed/>
                  <p:pic>
                    <p:nvPicPr>
                      <p:cNvPr id="0" name="图片 25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905375"/>
                        <a:ext cx="2381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362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6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6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6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6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6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6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6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73" grpId="0" animBg="1"/>
      <p:bldP spid="1362975" grpId="0"/>
      <p:bldP spid="1362981" grpId="0" animBg="1"/>
      <p:bldP spid="1362982" grpId="0" animBg="1"/>
      <p:bldP spid="1362983" grpId="0" animBg="1"/>
      <p:bldP spid="1362984" grpId="0" animBg="1"/>
      <p:bldP spid="1362985" grpId="0" animBg="1"/>
      <p:bldP spid="1362986" grpId="0" animBg="1"/>
      <p:bldP spid="1362989" grpId="0" animBg="1"/>
      <p:bldP spid="1362992" grpId="0" animBg="1"/>
    </p:bldLst>
  </p:timing>
</p:sld>
</file>

<file path=ppt/theme/theme1.xml><?xml version="1.0" encoding="utf-8"?>
<a:theme xmlns:a="http://schemas.openxmlformats.org/drawingml/2006/main" name="1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演示</Application>
  <PresentationFormat>全屏显示(4:3)</PresentationFormat>
  <Paragraphs>589</Paragraphs>
  <Slides>24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237</vt:i4>
      </vt:variant>
      <vt:variant>
        <vt:lpstr>幻灯片标题</vt:lpstr>
      </vt:variant>
      <vt:variant>
        <vt:i4>24</vt:i4>
      </vt:variant>
    </vt:vector>
  </HeadingPairs>
  <TitlesOfParts>
    <vt:vector size="279" baseType="lpstr">
      <vt:lpstr>Arial</vt:lpstr>
      <vt:lpstr>宋体</vt:lpstr>
      <vt:lpstr>Wingdings</vt:lpstr>
      <vt:lpstr>Times New Roman</vt:lpstr>
      <vt:lpstr>Calibri</vt:lpstr>
      <vt:lpstr>黑体</vt:lpstr>
      <vt:lpstr>楷体_GB2312</vt:lpstr>
      <vt:lpstr>新宋体</vt:lpstr>
      <vt:lpstr>Symbol</vt:lpstr>
      <vt:lpstr>微软雅黑</vt:lpstr>
      <vt:lpstr>Arial Unicode MS</vt:lpstr>
      <vt:lpstr>Math1</vt:lpstr>
      <vt:lpstr>Segoe Print</vt:lpstr>
      <vt:lpstr>隶书</vt:lpstr>
      <vt:lpstr>13_默认设计模板</vt:lpstr>
      <vt:lpstr>1_默认设计模板</vt:lpstr>
      <vt:lpstr>2_Office 主题​​</vt:lpstr>
      <vt:lpstr>5_默认设计模板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</dc:creator>
  <cp:lastModifiedBy>王炎</cp:lastModifiedBy>
  <cp:revision>59</cp:revision>
  <dcterms:created xsi:type="dcterms:W3CDTF">2016-05-31T01:56:00Z</dcterms:created>
  <dcterms:modified xsi:type="dcterms:W3CDTF">2022-09-13T07:42:37Z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DDE0655101CF40BBA0BDD382A1903BD3</vt:lpwstr>
  </property>
  <property fmtid="{D5CDD505-2E9C-101B-9397-08002B2CF9AE}" pid="3" name="KSOProductBuildVer">
    <vt:lpwstr>2052-11.1.0.11544</vt:lpwstr>
  </property>
</Properties>
</file>