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</p:sldMasterIdLst>
  <p:sldIdLst>
    <p:sldId id="308" r:id="rId5"/>
    <p:sldId id="270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RmSeYbFFrAr9XXAw2e2ag==" hashData="CBzcewOQd4lpfIuEOV0CDtug9i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e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0" Type="http://schemas.openxmlformats.org/officeDocument/2006/relationships/image" Target="../media/image80.emf"/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87.e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5.wmf"/><Relationship Id="rId7" Type="http://schemas.openxmlformats.org/officeDocument/2006/relationships/image" Target="../media/image94.e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6" Type="http://schemas.openxmlformats.org/officeDocument/2006/relationships/image" Target="../media/image103.emf"/><Relationship Id="rId15" Type="http://schemas.openxmlformats.org/officeDocument/2006/relationships/image" Target="../media/image102.wmf"/><Relationship Id="rId14" Type="http://schemas.openxmlformats.org/officeDocument/2006/relationships/image" Target="../media/image101.wmf"/><Relationship Id="rId13" Type="http://schemas.openxmlformats.org/officeDocument/2006/relationships/image" Target="../media/image100.emf"/><Relationship Id="rId12" Type="http://schemas.openxmlformats.org/officeDocument/2006/relationships/image" Target="../media/image99.wmf"/><Relationship Id="rId11" Type="http://schemas.openxmlformats.org/officeDocument/2006/relationships/image" Target="../media/image98.wmf"/><Relationship Id="rId10" Type="http://schemas.openxmlformats.org/officeDocument/2006/relationships/image" Target="../media/image97.wmf"/><Relationship Id="rId1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0" Type="http://schemas.openxmlformats.org/officeDocument/2006/relationships/image" Target="../media/image113.wmf"/><Relationship Id="rId1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09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2" Type="http://schemas.openxmlformats.org/officeDocument/2006/relationships/image" Target="../media/image120.wmf"/><Relationship Id="rId11" Type="http://schemas.openxmlformats.org/officeDocument/2006/relationships/image" Target="../media/image131.wmf"/><Relationship Id="rId10" Type="http://schemas.openxmlformats.org/officeDocument/2006/relationships/image" Target="../media/image130.wmf"/><Relationship Id="rId1" Type="http://schemas.openxmlformats.org/officeDocument/2006/relationships/image" Target="../media/image12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2" Type="http://schemas.openxmlformats.org/officeDocument/2006/relationships/image" Target="../media/image125.wmf"/><Relationship Id="rId11" Type="http://schemas.openxmlformats.org/officeDocument/2006/relationships/image" Target="../media/image141.wmf"/><Relationship Id="rId10" Type="http://schemas.openxmlformats.org/officeDocument/2006/relationships/image" Target="../media/image140.emf"/><Relationship Id="rId1" Type="http://schemas.openxmlformats.org/officeDocument/2006/relationships/image" Target="../media/image131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25.wmf"/><Relationship Id="rId2" Type="http://schemas.openxmlformats.org/officeDocument/2006/relationships/image" Target="../media/image142.wmf"/><Relationship Id="rId1" Type="http://schemas.openxmlformats.org/officeDocument/2006/relationships/image" Target="../media/image11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0" Type="http://schemas.openxmlformats.org/officeDocument/2006/relationships/image" Target="../media/image156.wmf"/><Relationship Id="rId1" Type="http://schemas.openxmlformats.org/officeDocument/2006/relationships/image" Target="../media/image14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5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4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wmf"/><Relationship Id="rId8" Type="http://schemas.openxmlformats.org/officeDocument/2006/relationships/image" Target="../media/image172.wmf"/><Relationship Id="rId7" Type="http://schemas.openxmlformats.org/officeDocument/2006/relationships/image" Target="../media/image171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8" Type="http://schemas.openxmlformats.org/officeDocument/2006/relationships/image" Target="../media/image152.wmf"/><Relationship Id="rId17" Type="http://schemas.openxmlformats.org/officeDocument/2006/relationships/image" Target="../media/image181.png"/><Relationship Id="rId16" Type="http://schemas.openxmlformats.org/officeDocument/2006/relationships/image" Target="../media/image180.wmf"/><Relationship Id="rId15" Type="http://schemas.openxmlformats.org/officeDocument/2006/relationships/image" Target="../media/image179.emf"/><Relationship Id="rId14" Type="http://schemas.openxmlformats.org/officeDocument/2006/relationships/image" Target="../media/image178.wmf"/><Relationship Id="rId13" Type="http://schemas.openxmlformats.org/officeDocument/2006/relationships/image" Target="../media/image177.wmf"/><Relationship Id="rId12" Type="http://schemas.openxmlformats.org/officeDocument/2006/relationships/image" Target="../media/image176.wmf"/><Relationship Id="rId11" Type="http://schemas.openxmlformats.org/officeDocument/2006/relationships/image" Target="../media/image175.wmf"/><Relationship Id="rId10" Type="http://schemas.openxmlformats.org/officeDocument/2006/relationships/image" Target="../media/image174.wmf"/><Relationship Id="rId1" Type="http://schemas.openxmlformats.org/officeDocument/2006/relationships/image" Target="../media/image165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e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0" Type="http://schemas.openxmlformats.org/officeDocument/2006/relationships/image" Target="../media/image190.wmf"/><Relationship Id="rId1" Type="http://schemas.openxmlformats.org/officeDocument/2006/relationships/image" Target="../media/image165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4.emf"/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e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0" Type="http://schemas.openxmlformats.org/officeDocument/2006/relationships/image" Target="../media/image16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emf"/><Relationship Id="rId6" Type="http://schemas.openxmlformats.org/officeDocument/2006/relationships/image" Target="../media/image33.e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7" Type="http://schemas.openxmlformats.org/officeDocument/2006/relationships/image" Target="../media/image16.wmf"/><Relationship Id="rId16" Type="http://schemas.openxmlformats.org/officeDocument/2006/relationships/image" Target="../media/image14.wmf"/><Relationship Id="rId15" Type="http://schemas.openxmlformats.org/officeDocument/2006/relationships/image" Target="../media/image13.wmf"/><Relationship Id="rId14" Type="http://schemas.openxmlformats.org/officeDocument/2006/relationships/image" Target="../media/image12.wmf"/><Relationship Id="rId13" Type="http://schemas.openxmlformats.org/officeDocument/2006/relationships/image" Target="../media/image11.wmf"/><Relationship Id="rId12" Type="http://schemas.openxmlformats.org/officeDocument/2006/relationships/image" Target="../media/image10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39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7" Type="http://schemas.openxmlformats.org/officeDocument/2006/relationships/image" Target="../media/image47.wmf"/><Relationship Id="rId16" Type="http://schemas.openxmlformats.org/officeDocument/2006/relationships/image" Target="../media/image46.wmf"/><Relationship Id="rId15" Type="http://schemas.openxmlformats.org/officeDocument/2006/relationships/image" Target="../media/image45.wmf"/><Relationship Id="rId14" Type="http://schemas.openxmlformats.org/officeDocument/2006/relationships/image" Target="../media/image44.wmf"/><Relationship Id="rId13" Type="http://schemas.openxmlformats.org/officeDocument/2006/relationships/image" Target="../media/image43.wmf"/><Relationship Id="rId12" Type="http://schemas.openxmlformats.org/officeDocument/2006/relationships/image" Target="../media/image42.wmf"/><Relationship Id="rId11" Type="http://schemas.openxmlformats.org/officeDocument/2006/relationships/image" Target="../media/image41.wmf"/><Relationship Id="rId10" Type="http://schemas.openxmlformats.org/officeDocument/2006/relationships/image" Target="../media/image40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6.wmf"/><Relationship Id="rId2" Type="http://schemas.openxmlformats.org/officeDocument/2006/relationships/image" Target="../media/image59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6F1F408-5C38-454B-B2B8-A2996FF3A9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0C8696BE-16BA-454A-B997-9BCFF26246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7F22EEC-382B-4046-B9F4-53D79EE5D5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14FD5802-7ACC-446F-B4D1-768FE5CD81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1C042A9-D857-460B-9DA3-33D716E833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85B92-BBC4-434D-8CD7-88FE42BF5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34AFE-A29F-465A-8925-75DEE7479AF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A2726-B860-4BE0-B208-0AD0640DF51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8B1E2-B1AB-4EE6-9C46-B2008C24D8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B649E-C51A-48F0-BFCC-4162234C652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BC758-7F52-4EBE-915D-358FE70C503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E3D0-8B30-4040-9F1B-EDFB98C2CD0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E1D89-7B0F-4410-912C-C8A1FC7A182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3048E-2510-47FE-AF64-F7FB7252A7E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DC306-5BF9-4C6D-80C9-48DA80533F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38DA-93B4-4BC7-9C87-62AB2DC917B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6C25C-D0B5-48C0-A90E-CE21EF70A2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22D7B2ED-EE1D-4E2F-807C-3005F6734B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97B4-E49F-4629-A0A0-3729B28D7B8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4DB7-BDE5-475A-921E-561AF362708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71F70-AA81-4752-A4D7-2B682D8C549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10A5A-90B9-4B89-8AEE-6D5B32534CB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D35AA-997D-4A77-B38D-C56A580A1A8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0C7D1-D2F9-47B1-BAAE-51099F2EAF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C9E2B-360E-4FD4-8B47-A7907803112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D9B85-CF51-4353-AC72-0829F73F348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D1F2B-83D6-484E-A2DF-C04BCED5F11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5AE31-4DCF-4598-B003-02086F980DB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0D38F10-0CFE-40FD-8B16-6A55B52AB5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6A63FF-8A2D-4F00-89E1-D9F564B732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2A589F-39F4-4734-A3BC-A8D0EEE66D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F7DDC5-E254-4586-9B36-93EDC82BD1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B544C4C-2710-4B3B-8231-7801BB1086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DDBFD901-0D5A-4F2B-BC50-9133055B80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0683B4-A6C4-47DD-AA37-0ACB6A3DB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0D5CFA-AE37-49DF-94E0-9AA6F863D5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DF6FA1-D9E0-4E2E-A30F-553BD1A520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A92B470-1D52-495D-B666-426275F275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D859-34BB-4AAC-8013-C9ED7F723B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CAD294-F08B-4F35-A228-BAC6764081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AA17721-1250-4158-BFAC-6B6F554E94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9357AB-922A-4EF1-8F87-5A11E2181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9ECD59-DBDA-47EF-9E52-7F7945C6CC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4E50A8C-5A5F-4BC0-89AE-58CC56CA88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7BBF4E61-BF04-42B6-A29B-0049F44958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71E7EE21-0E86-4F2C-8F2B-A8B4582B87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226771B-A3AD-4594-B0B1-D02BCC5E9B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39C46EC-40AB-482F-9881-587E8868E0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CA281AC-6438-43AC-B127-D2058FD909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DCE796-8412-4D13-9AF9-80F6BB53F5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C7DD73-DA4C-4D07-8E5F-B1FEF2C16C6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C634A1-46CA-48EC-A3D2-BFE33FFB647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17091-5A9D-4B70-B505-9D4370B722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62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8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8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93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0.e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76.e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81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7.e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10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89.wmf"/><Relationship Id="rId34" Type="http://schemas.openxmlformats.org/officeDocument/2006/relationships/vmlDrawing" Target="../drawings/vmlDrawing13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03.emf"/><Relationship Id="rId31" Type="http://schemas.openxmlformats.org/officeDocument/2006/relationships/oleObject" Target="../embeddings/oleObject124.bin"/><Relationship Id="rId30" Type="http://schemas.openxmlformats.org/officeDocument/2006/relationships/image" Target="../media/image102.wmf"/><Relationship Id="rId3" Type="http://schemas.openxmlformats.org/officeDocument/2006/relationships/oleObject" Target="../embeddings/oleObject110.bin"/><Relationship Id="rId29" Type="http://schemas.openxmlformats.org/officeDocument/2006/relationships/oleObject" Target="../embeddings/oleObject123.bin"/><Relationship Id="rId28" Type="http://schemas.openxmlformats.org/officeDocument/2006/relationships/image" Target="../media/image101.wmf"/><Relationship Id="rId27" Type="http://schemas.openxmlformats.org/officeDocument/2006/relationships/oleObject" Target="../embeddings/oleObject122.bin"/><Relationship Id="rId26" Type="http://schemas.openxmlformats.org/officeDocument/2006/relationships/image" Target="../media/image100.emf"/><Relationship Id="rId25" Type="http://schemas.openxmlformats.org/officeDocument/2006/relationships/oleObject" Target="../embeddings/oleObject121.bin"/><Relationship Id="rId24" Type="http://schemas.openxmlformats.org/officeDocument/2006/relationships/image" Target="../media/image99.wmf"/><Relationship Id="rId23" Type="http://schemas.openxmlformats.org/officeDocument/2006/relationships/oleObject" Target="../embeddings/oleObject120.bin"/><Relationship Id="rId22" Type="http://schemas.openxmlformats.org/officeDocument/2006/relationships/image" Target="../media/image98.wmf"/><Relationship Id="rId21" Type="http://schemas.openxmlformats.org/officeDocument/2006/relationships/oleObject" Target="../embeddings/oleObject119.bin"/><Relationship Id="rId20" Type="http://schemas.openxmlformats.org/officeDocument/2006/relationships/image" Target="../media/image97.wmf"/><Relationship Id="rId2" Type="http://schemas.openxmlformats.org/officeDocument/2006/relationships/image" Target="../media/image88.wmf"/><Relationship Id="rId19" Type="http://schemas.openxmlformats.org/officeDocument/2006/relationships/oleObject" Target="../embeddings/oleObject118.bin"/><Relationship Id="rId18" Type="http://schemas.openxmlformats.org/officeDocument/2006/relationships/image" Target="../media/image96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95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94.e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10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26.bin"/><Relationship Id="rId22" Type="http://schemas.openxmlformats.org/officeDocument/2006/relationships/vmlDrawing" Target="../drawings/vmlDrawing1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13.wmf"/><Relationship Id="rId2" Type="http://schemas.openxmlformats.org/officeDocument/2006/relationships/image" Target="../media/image104.wmf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2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14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3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44.bin"/><Relationship Id="rId26" Type="http://schemas.openxmlformats.org/officeDocument/2006/relationships/vmlDrawing" Target="../drawings/vmlDrawing1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0.wmf"/><Relationship Id="rId23" Type="http://schemas.openxmlformats.org/officeDocument/2006/relationships/oleObject" Target="../embeddings/oleObject154.bin"/><Relationship Id="rId22" Type="http://schemas.openxmlformats.org/officeDocument/2006/relationships/image" Target="../media/image131.wmf"/><Relationship Id="rId21" Type="http://schemas.openxmlformats.org/officeDocument/2006/relationships/oleObject" Target="../embeddings/oleObject153.bin"/><Relationship Id="rId20" Type="http://schemas.openxmlformats.org/officeDocument/2006/relationships/image" Target="../media/image130.wmf"/><Relationship Id="rId2" Type="http://schemas.openxmlformats.org/officeDocument/2006/relationships/image" Target="../media/image121.wmf"/><Relationship Id="rId19" Type="http://schemas.openxmlformats.org/officeDocument/2006/relationships/oleObject" Target="../embeddings/oleObject152.bin"/><Relationship Id="rId18" Type="http://schemas.openxmlformats.org/officeDocument/2006/relationships/image" Target="../media/image129.w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27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4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56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5.wmf"/><Relationship Id="rId23" Type="http://schemas.openxmlformats.org/officeDocument/2006/relationships/oleObject" Target="../embeddings/oleObject166.bin"/><Relationship Id="rId22" Type="http://schemas.openxmlformats.org/officeDocument/2006/relationships/image" Target="../media/image141.wmf"/><Relationship Id="rId21" Type="http://schemas.openxmlformats.org/officeDocument/2006/relationships/oleObject" Target="../embeddings/oleObject165.bin"/><Relationship Id="rId20" Type="http://schemas.openxmlformats.org/officeDocument/2006/relationships/image" Target="../media/image140.emf"/><Relationship Id="rId2" Type="http://schemas.openxmlformats.org/officeDocument/2006/relationships/image" Target="../media/image131.wmf"/><Relationship Id="rId19" Type="http://schemas.openxmlformats.org/officeDocument/2006/relationships/oleObject" Target="../embeddings/oleObject164.bin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63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5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19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67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75.bin"/><Relationship Id="rId26" Type="http://schemas.openxmlformats.org/officeDocument/2006/relationships/vmlDrawing" Target="../drawings/vmlDrawing1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56.wmf"/><Relationship Id="rId23" Type="http://schemas.openxmlformats.org/officeDocument/2006/relationships/oleObject" Target="../embeddings/oleObject187.bin"/><Relationship Id="rId22" Type="http://schemas.openxmlformats.org/officeDocument/2006/relationships/image" Target="../media/image155.wmf"/><Relationship Id="rId21" Type="http://schemas.openxmlformats.org/officeDocument/2006/relationships/oleObject" Target="../embeddings/oleObject186.bin"/><Relationship Id="rId20" Type="http://schemas.openxmlformats.org/officeDocument/2006/relationships/oleObject" Target="../embeddings/oleObject185.bin"/><Relationship Id="rId2" Type="http://schemas.openxmlformats.org/officeDocument/2006/relationships/image" Target="../media/image147.wmf"/><Relationship Id="rId19" Type="http://schemas.openxmlformats.org/officeDocument/2006/relationships/oleObject" Target="../embeddings/oleObject184.bin"/><Relationship Id="rId18" Type="http://schemas.openxmlformats.org/officeDocument/2006/relationships/oleObject" Target="../embeddings/oleObject183.bin"/><Relationship Id="rId17" Type="http://schemas.openxmlformats.org/officeDocument/2006/relationships/oleObject" Target="../embeddings/oleObject182.bin"/><Relationship Id="rId16" Type="http://schemas.openxmlformats.org/officeDocument/2006/relationships/image" Target="../media/image154.wmf"/><Relationship Id="rId15" Type="http://schemas.openxmlformats.org/officeDocument/2006/relationships/oleObject" Target="../embeddings/oleObject181.bin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80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79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7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wmf"/><Relationship Id="rId8" Type="http://schemas.openxmlformats.org/officeDocument/2006/relationships/oleObject" Target="../embeddings/oleObject191.bin"/><Relationship Id="rId7" Type="http://schemas.openxmlformats.org/officeDocument/2006/relationships/image" Target="../media/image160.wmf"/><Relationship Id="rId6" Type="http://schemas.openxmlformats.org/officeDocument/2006/relationships/oleObject" Target="../embeddings/oleObject190.bin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89.bin"/><Relationship Id="rId3" Type="http://schemas.openxmlformats.org/officeDocument/2006/relationships/image" Target="../media/image158.wmf"/><Relationship Id="rId2" Type="http://schemas.openxmlformats.org/officeDocument/2006/relationships/oleObject" Target="../embeddings/oleObject188.bin"/><Relationship Id="rId17" Type="http://schemas.openxmlformats.org/officeDocument/2006/relationships/vmlDrawing" Target="../drawings/vmlDrawing20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64.wmf"/><Relationship Id="rId14" Type="http://schemas.openxmlformats.org/officeDocument/2006/relationships/oleObject" Target="../embeddings/oleObject194.bin"/><Relationship Id="rId13" Type="http://schemas.openxmlformats.org/officeDocument/2006/relationships/image" Target="../media/image163.wmf"/><Relationship Id="rId12" Type="http://schemas.openxmlformats.org/officeDocument/2006/relationships/oleObject" Target="../embeddings/oleObject193.bin"/><Relationship Id="rId11" Type="http://schemas.openxmlformats.org/officeDocument/2006/relationships/image" Target="../media/image162.wmf"/><Relationship Id="rId10" Type="http://schemas.openxmlformats.org/officeDocument/2006/relationships/oleObject" Target="../embeddings/oleObject192.bin"/><Relationship Id="rId1" Type="http://schemas.openxmlformats.org/officeDocument/2006/relationships/image" Target="../media/image157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oleObject" Target="../embeddings/oleObject198.bin"/><Relationship Id="rId7" Type="http://schemas.openxmlformats.org/officeDocument/2006/relationships/image" Target="../media/image167.wmf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96.bin"/><Relationship Id="rId39" Type="http://schemas.openxmlformats.org/officeDocument/2006/relationships/vmlDrawing" Target="../drawings/vmlDrawing21.vml"/><Relationship Id="rId38" Type="http://schemas.openxmlformats.org/officeDocument/2006/relationships/slideLayout" Target="../slideLayouts/slideLayout12.xml"/><Relationship Id="rId37" Type="http://schemas.openxmlformats.org/officeDocument/2006/relationships/image" Target="../media/image152.wmf"/><Relationship Id="rId36" Type="http://schemas.openxmlformats.org/officeDocument/2006/relationships/oleObject" Target="../embeddings/oleObject212.bin"/><Relationship Id="rId35" Type="http://schemas.openxmlformats.org/officeDocument/2006/relationships/image" Target="../media/image181.png"/><Relationship Id="rId34" Type="http://schemas.openxmlformats.org/officeDocument/2006/relationships/oleObject" Target="../embeddings/oleObject211.bin"/><Relationship Id="rId33" Type="http://schemas.openxmlformats.org/officeDocument/2006/relationships/image" Target="../media/image180.wmf"/><Relationship Id="rId32" Type="http://schemas.openxmlformats.org/officeDocument/2006/relationships/oleObject" Target="../embeddings/oleObject210.bin"/><Relationship Id="rId31" Type="http://schemas.openxmlformats.org/officeDocument/2006/relationships/image" Target="../media/image179.emf"/><Relationship Id="rId30" Type="http://schemas.openxmlformats.org/officeDocument/2006/relationships/oleObject" Target="../embeddings/oleObject209.bin"/><Relationship Id="rId3" Type="http://schemas.openxmlformats.org/officeDocument/2006/relationships/image" Target="../media/image165.wmf"/><Relationship Id="rId29" Type="http://schemas.openxmlformats.org/officeDocument/2006/relationships/image" Target="../media/image178.wmf"/><Relationship Id="rId28" Type="http://schemas.openxmlformats.org/officeDocument/2006/relationships/oleObject" Target="../embeddings/oleObject208.bin"/><Relationship Id="rId27" Type="http://schemas.openxmlformats.org/officeDocument/2006/relationships/image" Target="../media/image177.wmf"/><Relationship Id="rId26" Type="http://schemas.openxmlformats.org/officeDocument/2006/relationships/oleObject" Target="../embeddings/oleObject207.bin"/><Relationship Id="rId25" Type="http://schemas.openxmlformats.org/officeDocument/2006/relationships/image" Target="../media/image176.wmf"/><Relationship Id="rId24" Type="http://schemas.openxmlformats.org/officeDocument/2006/relationships/oleObject" Target="../embeddings/oleObject206.bin"/><Relationship Id="rId23" Type="http://schemas.openxmlformats.org/officeDocument/2006/relationships/image" Target="../media/image175.wmf"/><Relationship Id="rId22" Type="http://schemas.openxmlformats.org/officeDocument/2006/relationships/oleObject" Target="../embeddings/oleObject205.bin"/><Relationship Id="rId21" Type="http://schemas.openxmlformats.org/officeDocument/2006/relationships/image" Target="../media/image174.wmf"/><Relationship Id="rId20" Type="http://schemas.openxmlformats.org/officeDocument/2006/relationships/oleObject" Target="../embeddings/oleObject204.bin"/><Relationship Id="rId2" Type="http://schemas.openxmlformats.org/officeDocument/2006/relationships/oleObject" Target="../embeddings/oleObject195.bin"/><Relationship Id="rId19" Type="http://schemas.openxmlformats.org/officeDocument/2006/relationships/image" Target="../media/image173.wmf"/><Relationship Id="rId18" Type="http://schemas.openxmlformats.org/officeDocument/2006/relationships/oleObject" Target="../embeddings/oleObject203.bin"/><Relationship Id="rId17" Type="http://schemas.openxmlformats.org/officeDocument/2006/relationships/image" Target="../media/image172.wmf"/><Relationship Id="rId16" Type="http://schemas.openxmlformats.org/officeDocument/2006/relationships/oleObject" Target="../embeddings/oleObject202.bin"/><Relationship Id="rId15" Type="http://schemas.openxmlformats.org/officeDocument/2006/relationships/image" Target="../media/image171.wmf"/><Relationship Id="rId14" Type="http://schemas.openxmlformats.org/officeDocument/2006/relationships/oleObject" Target="../embeddings/oleObject201.bin"/><Relationship Id="rId13" Type="http://schemas.openxmlformats.org/officeDocument/2006/relationships/image" Target="../media/image170.wmf"/><Relationship Id="rId12" Type="http://schemas.openxmlformats.org/officeDocument/2006/relationships/oleObject" Target="../embeddings/oleObject200.bin"/><Relationship Id="rId11" Type="http://schemas.openxmlformats.org/officeDocument/2006/relationships/image" Target="../media/image169.wmf"/><Relationship Id="rId10" Type="http://schemas.openxmlformats.org/officeDocument/2006/relationships/oleObject" Target="../embeddings/oleObject199.bin"/><Relationship Id="rId1" Type="http://schemas.openxmlformats.org/officeDocument/2006/relationships/image" Target="../media/image157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oleObject" Target="../embeddings/oleObject216.bin"/><Relationship Id="rId7" Type="http://schemas.openxmlformats.org/officeDocument/2006/relationships/image" Target="../media/image183.wmf"/><Relationship Id="rId6" Type="http://schemas.openxmlformats.org/officeDocument/2006/relationships/oleObject" Target="../embeddings/oleObject215.bin"/><Relationship Id="rId5" Type="http://schemas.openxmlformats.org/officeDocument/2006/relationships/image" Target="../media/image182.wmf"/><Relationship Id="rId4" Type="http://schemas.openxmlformats.org/officeDocument/2006/relationships/oleObject" Target="../embeddings/oleObject214.bin"/><Relationship Id="rId3" Type="http://schemas.openxmlformats.org/officeDocument/2006/relationships/image" Target="../media/image165.wmf"/><Relationship Id="rId23" Type="http://schemas.openxmlformats.org/officeDocument/2006/relationships/vmlDrawing" Target="../drawings/vmlDrawing2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90.wmf"/><Relationship Id="rId20" Type="http://schemas.openxmlformats.org/officeDocument/2006/relationships/oleObject" Target="../embeddings/oleObject222.bin"/><Relationship Id="rId2" Type="http://schemas.openxmlformats.org/officeDocument/2006/relationships/oleObject" Target="../embeddings/oleObject213.bin"/><Relationship Id="rId19" Type="http://schemas.openxmlformats.org/officeDocument/2006/relationships/image" Target="../media/image189.wmf"/><Relationship Id="rId18" Type="http://schemas.openxmlformats.org/officeDocument/2006/relationships/oleObject" Target="../embeddings/oleObject221.bin"/><Relationship Id="rId17" Type="http://schemas.openxmlformats.org/officeDocument/2006/relationships/image" Target="../media/image188.wmf"/><Relationship Id="rId16" Type="http://schemas.openxmlformats.org/officeDocument/2006/relationships/oleObject" Target="../embeddings/oleObject220.bin"/><Relationship Id="rId15" Type="http://schemas.openxmlformats.org/officeDocument/2006/relationships/image" Target="../media/image187.wmf"/><Relationship Id="rId14" Type="http://schemas.openxmlformats.org/officeDocument/2006/relationships/oleObject" Target="../embeddings/oleObject219.bin"/><Relationship Id="rId13" Type="http://schemas.openxmlformats.org/officeDocument/2006/relationships/image" Target="../media/image186.emf"/><Relationship Id="rId12" Type="http://schemas.openxmlformats.org/officeDocument/2006/relationships/oleObject" Target="../embeddings/oleObject218.bin"/><Relationship Id="rId11" Type="http://schemas.openxmlformats.org/officeDocument/2006/relationships/image" Target="../media/image185.wmf"/><Relationship Id="rId10" Type="http://schemas.openxmlformats.org/officeDocument/2006/relationships/oleObject" Target="../embeddings/oleObject217.bin"/><Relationship Id="rId1" Type="http://schemas.openxmlformats.org/officeDocument/2006/relationships/image" Target="../media/image157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emf"/><Relationship Id="rId8" Type="http://schemas.openxmlformats.org/officeDocument/2006/relationships/oleObject" Target="../embeddings/oleObject226.bin"/><Relationship Id="rId7" Type="http://schemas.openxmlformats.org/officeDocument/2006/relationships/image" Target="../media/image193.wmf"/><Relationship Id="rId6" Type="http://schemas.openxmlformats.org/officeDocument/2006/relationships/oleObject" Target="../embeddings/oleObject225.bin"/><Relationship Id="rId5" Type="http://schemas.openxmlformats.org/officeDocument/2006/relationships/image" Target="../media/image192.wmf"/><Relationship Id="rId4" Type="http://schemas.openxmlformats.org/officeDocument/2006/relationships/oleObject" Target="../embeddings/oleObject224.bin"/><Relationship Id="rId3" Type="http://schemas.openxmlformats.org/officeDocument/2006/relationships/image" Target="../media/image191.wmf"/><Relationship Id="rId2" Type="http://schemas.openxmlformats.org/officeDocument/2006/relationships/oleObject" Target="../embeddings/oleObject223.bin"/><Relationship Id="rId11" Type="http://schemas.openxmlformats.org/officeDocument/2006/relationships/vmlDrawing" Target="../drawings/vmlDrawing23.v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15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6" Type="http://schemas.openxmlformats.org/officeDocument/2006/relationships/vmlDrawing" Target="../drawings/vmlDrawing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7.wmf"/><Relationship Id="rId23" Type="http://schemas.openxmlformats.org/officeDocument/2006/relationships/oleObject" Target="../embeddings/oleObject16.bin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15.bin"/><Relationship Id="rId20" Type="http://schemas.openxmlformats.org/officeDocument/2006/relationships/image" Target="../media/image15.wmf"/><Relationship Id="rId2" Type="http://schemas.openxmlformats.org/officeDocument/2006/relationships/image" Target="../media/image6.wmf"/><Relationship Id="rId19" Type="http://schemas.openxmlformats.org/officeDocument/2006/relationships/oleObject" Target="../embeddings/oleObject14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3" Type="http://schemas.openxmlformats.org/officeDocument/2006/relationships/vmlDrawing" Target="../drawings/vmlDrawing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7.png"/><Relationship Id="rId20" Type="http://schemas.openxmlformats.org/officeDocument/2006/relationships/image" Target="../media/image16.wmf"/><Relationship Id="rId2" Type="http://schemas.openxmlformats.org/officeDocument/2006/relationships/image" Target="../media/image23.w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5.bin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Relationship Id="rId38" Type="http://schemas.openxmlformats.org/officeDocument/2006/relationships/vmlDrawing" Target="../drawings/vmlDrawing5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6.wmf"/><Relationship Id="rId35" Type="http://schemas.openxmlformats.org/officeDocument/2006/relationships/oleObject" Target="../embeddings/oleObject49.bin"/><Relationship Id="rId34" Type="http://schemas.openxmlformats.org/officeDocument/2006/relationships/image" Target="../media/image14.wmf"/><Relationship Id="rId33" Type="http://schemas.openxmlformats.org/officeDocument/2006/relationships/oleObject" Target="../embeddings/oleObject48.bin"/><Relationship Id="rId32" Type="http://schemas.openxmlformats.org/officeDocument/2006/relationships/image" Target="../media/image13.wmf"/><Relationship Id="rId31" Type="http://schemas.openxmlformats.org/officeDocument/2006/relationships/oleObject" Target="../embeddings/oleObject47.bin"/><Relationship Id="rId30" Type="http://schemas.openxmlformats.org/officeDocument/2006/relationships/image" Target="../media/image12.wmf"/><Relationship Id="rId3" Type="http://schemas.openxmlformats.org/officeDocument/2006/relationships/oleObject" Target="../embeddings/oleObject32.bin"/><Relationship Id="rId29" Type="http://schemas.openxmlformats.org/officeDocument/2006/relationships/oleObject" Target="../embeddings/oleObject46.bin"/><Relationship Id="rId28" Type="http://schemas.openxmlformats.org/officeDocument/2006/relationships/image" Target="../media/image11.wmf"/><Relationship Id="rId27" Type="http://schemas.openxmlformats.org/officeDocument/2006/relationships/oleObject" Target="../embeddings/oleObject45.bin"/><Relationship Id="rId26" Type="http://schemas.openxmlformats.org/officeDocument/2006/relationships/image" Target="../media/image10.wmf"/><Relationship Id="rId25" Type="http://schemas.openxmlformats.org/officeDocument/2006/relationships/oleObject" Target="../embeddings/oleObject44.bin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43.bin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42.bin"/><Relationship Id="rId20" Type="http://schemas.openxmlformats.org/officeDocument/2006/relationships/image" Target="../media/image36.wmf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34.e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3.e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1.wmf"/><Relationship Id="rId36" Type="http://schemas.openxmlformats.org/officeDocument/2006/relationships/vmlDrawing" Target="../drawings/vmlDrawing6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47.wmf"/><Relationship Id="rId33" Type="http://schemas.openxmlformats.org/officeDocument/2006/relationships/oleObject" Target="../embeddings/oleObject66.bin"/><Relationship Id="rId32" Type="http://schemas.openxmlformats.org/officeDocument/2006/relationships/image" Target="../media/image46.wmf"/><Relationship Id="rId31" Type="http://schemas.openxmlformats.org/officeDocument/2006/relationships/oleObject" Target="../embeddings/oleObject65.bin"/><Relationship Id="rId30" Type="http://schemas.openxmlformats.org/officeDocument/2006/relationships/image" Target="../media/image45.wmf"/><Relationship Id="rId3" Type="http://schemas.openxmlformats.org/officeDocument/2006/relationships/oleObject" Target="../embeddings/oleObject51.bin"/><Relationship Id="rId29" Type="http://schemas.openxmlformats.org/officeDocument/2006/relationships/oleObject" Target="../embeddings/oleObject64.bin"/><Relationship Id="rId28" Type="http://schemas.openxmlformats.org/officeDocument/2006/relationships/image" Target="../media/image44.wmf"/><Relationship Id="rId27" Type="http://schemas.openxmlformats.org/officeDocument/2006/relationships/oleObject" Target="../embeddings/oleObject63.bin"/><Relationship Id="rId26" Type="http://schemas.openxmlformats.org/officeDocument/2006/relationships/image" Target="../media/image43.wmf"/><Relationship Id="rId25" Type="http://schemas.openxmlformats.org/officeDocument/2006/relationships/oleObject" Target="../embeddings/oleObject62.bin"/><Relationship Id="rId24" Type="http://schemas.openxmlformats.org/officeDocument/2006/relationships/image" Target="../media/image42.wmf"/><Relationship Id="rId23" Type="http://schemas.openxmlformats.org/officeDocument/2006/relationships/oleObject" Target="../embeddings/oleObject61.bin"/><Relationship Id="rId22" Type="http://schemas.openxmlformats.org/officeDocument/2006/relationships/image" Target="../media/image41.w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40.wmf"/><Relationship Id="rId2" Type="http://schemas.openxmlformats.org/officeDocument/2006/relationships/image" Target="../media/image10.wmf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68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77.bin"/><Relationship Id="rId20" Type="http://schemas.openxmlformats.org/officeDocument/2006/relationships/image" Target="../media/image57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76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57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6" name="Picture 2"/>
          <p:cNvPicPr>
            <a:picLocks noChangeAspect="1"/>
          </p:cNvPicPr>
          <p:nvPr/>
        </p:nvPicPr>
        <p:blipFill>
          <a:blip r:embed="rId1"/>
          <a:srcRect b="5951"/>
          <a:stretch>
            <a:fillRect/>
          </a:stretch>
        </p:blipFill>
        <p:spPr>
          <a:xfrm>
            <a:off x="0" y="-26987"/>
            <a:ext cx="9172575" cy="3557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/>
          <p:nvPr/>
        </p:nvSpPr>
        <p:spPr>
          <a:xfrm>
            <a:off x="899478" y="36163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大学物理（下）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University Physics (II)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1748" name="副标题 2"/>
          <p:cNvSpPr txBox="1"/>
          <p:nvPr/>
        </p:nvSpPr>
        <p:spPr>
          <a:xfrm>
            <a:off x="2560003" y="5013325"/>
            <a:ext cx="5692775" cy="1508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任课教师：王炎（物理学院）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Email: ywang12@hust.edu.cn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作业交接：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周五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Text Box 2"/>
          <p:cNvSpPr txBox="1">
            <a:spLocks noChangeArrowheads="1"/>
          </p:cNvSpPr>
          <p:nvPr/>
        </p:nvSpPr>
        <p:spPr bwMode="auto">
          <a:xfrm>
            <a:off x="467544" y="1772816"/>
            <a:ext cx="1389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91619" name="Text Box 3"/>
          <p:cNvSpPr txBox="1">
            <a:spLocks noChangeArrowheads="1"/>
          </p:cNvSpPr>
          <p:nvPr/>
        </p:nvSpPr>
        <p:spPr bwMode="auto">
          <a:xfrm>
            <a:off x="1168400" y="1772816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两圆柱面间的磁场为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391620" name="Object 4"/>
          <p:cNvGraphicFramePr>
            <a:graphicFrameLocks noChangeAspect="1"/>
          </p:cNvGraphicFramePr>
          <p:nvPr/>
        </p:nvGraphicFramePr>
        <p:xfrm>
          <a:off x="1690266" y="2276872"/>
          <a:ext cx="1225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1" imgW="1282700" imgH="850900" progId="Equation.DSMT4">
                  <p:embed/>
                </p:oleObj>
              </mc:Choice>
              <mc:Fallback>
                <p:oleObj name="Equation" r:id="rId1" imgW="1282700" imgH="850900" progId="Equation.DSMT4">
                  <p:embed/>
                  <p:pic>
                    <p:nvPicPr>
                      <p:cNvPr id="0" name="图片 5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266" y="2276872"/>
                        <a:ext cx="1225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1621" name="Object 5"/>
          <p:cNvGraphicFramePr>
            <a:graphicFrameLocks noChangeAspect="1"/>
          </p:cNvGraphicFramePr>
          <p:nvPr/>
        </p:nvGraphicFramePr>
        <p:xfrm>
          <a:off x="1336675" y="3154015"/>
          <a:ext cx="25225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3" imgW="2362200" imgH="774700" progId="Equation.DSMT4">
                  <p:embed/>
                </p:oleObj>
              </mc:Choice>
              <mc:Fallback>
                <p:oleObj name="Equation" r:id="rId3" imgW="2362200" imgH="774700" progId="Equation.DSMT4">
                  <p:embed/>
                  <p:pic>
                    <p:nvPicPr>
                      <p:cNvPr id="0" name="图片 5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154015"/>
                        <a:ext cx="25225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1622" name="Object 6"/>
          <p:cNvGraphicFramePr>
            <a:graphicFrameLocks noChangeAspect="1"/>
          </p:cNvGraphicFramePr>
          <p:nvPr/>
        </p:nvGraphicFramePr>
        <p:xfrm>
          <a:off x="1936428" y="3868390"/>
          <a:ext cx="29956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5" imgW="3009900" imgH="939800" progId="Equation.DSMT4">
                  <p:embed/>
                </p:oleObj>
              </mc:Choice>
              <mc:Fallback>
                <p:oleObj name="Equation" r:id="rId5" imgW="3009900" imgH="939800" progId="Equation.DSMT4">
                  <p:embed/>
                  <p:pic>
                    <p:nvPicPr>
                      <p:cNvPr id="0" name="图片 5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428" y="3868390"/>
                        <a:ext cx="29956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1623" name="Object 7"/>
          <p:cNvGraphicFramePr>
            <a:graphicFrameLocks noChangeAspect="1"/>
          </p:cNvGraphicFramePr>
          <p:nvPr/>
        </p:nvGraphicFramePr>
        <p:xfrm>
          <a:off x="1925142" y="4816698"/>
          <a:ext cx="1782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7" imgW="1739900" imgH="825500" progId="Equation.DSMT4">
                  <p:embed/>
                </p:oleObj>
              </mc:Choice>
              <mc:Fallback>
                <p:oleObj name="Equation" r:id="rId7" imgW="1739900" imgH="825500" progId="Equation.DSMT4">
                  <p:embed/>
                  <p:pic>
                    <p:nvPicPr>
                      <p:cNvPr id="0" name="图片 5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142" y="4816698"/>
                        <a:ext cx="17827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1624" name="Object 8"/>
          <p:cNvGraphicFramePr>
            <a:graphicFrameLocks noChangeAspect="1"/>
          </p:cNvGraphicFramePr>
          <p:nvPr/>
        </p:nvGraphicFramePr>
        <p:xfrm>
          <a:off x="5823421" y="5596871"/>
          <a:ext cx="1412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9" imgW="1422400" imgH="787400" progId="Equation.DSMT4">
                  <p:embed/>
                </p:oleObj>
              </mc:Choice>
              <mc:Fallback>
                <p:oleObj name="Equation" r:id="rId9" imgW="1422400" imgH="787400" progId="Equation.DSMT4">
                  <p:embed/>
                  <p:pic>
                    <p:nvPicPr>
                      <p:cNvPr id="0" name="图片 5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421" y="5596871"/>
                        <a:ext cx="14128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1625" name="Group 9"/>
          <p:cNvGrpSpPr/>
          <p:nvPr/>
        </p:nvGrpSpPr>
        <p:grpSpPr bwMode="auto">
          <a:xfrm>
            <a:off x="5518150" y="1711871"/>
            <a:ext cx="2522538" cy="3589337"/>
            <a:chOff x="3646" y="1008"/>
            <a:chExt cx="1826" cy="2352"/>
          </a:xfrm>
        </p:grpSpPr>
        <p:sp>
          <p:nvSpPr>
            <p:cNvPr id="178211" name="Rectangle 10"/>
            <p:cNvSpPr>
              <a:spLocks noChangeArrowheads="1"/>
            </p:cNvSpPr>
            <p:nvPr/>
          </p:nvSpPr>
          <p:spPr bwMode="auto">
            <a:xfrm>
              <a:off x="3648" y="1488"/>
              <a:ext cx="1824" cy="1584"/>
            </a:xfrm>
            <a:prstGeom prst="rect">
              <a:avLst/>
            </a:pr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8212" name="Oval 11" descr="深色上对角线"/>
            <p:cNvSpPr>
              <a:spLocks noChangeArrowheads="1"/>
            </p:cNvSpPr>
            <p:nvPr/>
          </p:nvSpPr>
          <p:spPr bwMode="auto">
            <a:xfrm>
              <a:off x="3648" y="1200"/>
              <a:ext cx="1824" cy="576"/>
            </a:xfrm>
            <a:prstGeom prst="ellipse">
              <a:avLst/>
            </a:prstGeom>
            <a:pattFill prst="dkUpDiag">
              <a:fgClr>
                <a:srgbClr val="666633"/>
              </a:fgClr>
              <a:bgClr>
                <a:schemeClr val="bg1"/>
              </a:bgClr>
            </a:pattFill>
            <a:ln w="28575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8213" name="Oval 12"/>
            <p:cNvSpPr>
              <a:spLocks noChangeArrowheads="1"/>
            </p:cNvSpPr>
            <p:nvPr/>
          </p:nvSpPr>
          <p:spPr bwMode="auto">
            <a:xfrm>
              <a:off x="4128" y="1344"/>
              <a:ext cx="864" cy="273"/>
            </a:xfrm>
            <a:prstGeom prst="ellipse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38100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8214" name="Line 13"/>
            <p:cNvSpPr>
              <a:spLocks noChangeShapeType="1"/>
            </p:cNvSpPr>
            <p:nvPr/>
          </p:nvSpPr>
          <p:spPr bwMode="auto">
            <a:xfrm flipH="1" flipV="1">
              <a:off x="3888" y="1296"/>
              <a:ext cx="67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215" name="Text Box 14"/>
            <p:cNvSpPr txBox="1">
              <a:spLocks noChangeArrowheads="1"/>
            </p:cNvSpPr>
            <p:nvPr/>
          </p:nvSpPr>
          <p:spPr bwMode="auto">
            <a:xfrm>
              <a:off x="3744" y="1008"/>
              <a:ext cx="28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8216" name="Line 15"/>
            <p:cNvSpPr>
              <a:spLocks noChangeShapeType="1"/>
            </p:cNvSpPr>
            <p:nvPr/>
          </p:nvSpPr>
          <p:spPr bwMode="auto">
            <a:xfrm flipV="1">
              <a:off x="4560" y="1392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217" name="Text Box 16"/>
            <p:cNvSpPr txBox="1">
              <a:spLocks noChangeArrowheads="1"/>
            </p:cNvSpPr>
            <p:nvPr/>
          </p:nvSpPr>
          <p:spPr bwMode="auto">
            <a:xfrm>
              <a:off x="4656" y="1296"/>
              <a:ext cx="28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8218" name="Arc 17"/>
            <p:cNvSpPr/>
            <p:nvPr/>
          </p:nvSpPr>
          <p:spPr bwMode="auto">
            <a:xfrm>
              <a:off x="3646" y="2997"/>
              <a:ext cx="1826" cy="363"/>
            </a:xfrm>
            <a:custGeom>
              <a:avLst/>
              <a:gdLst>
                <a:gd name="T0" fmla="*/ 76 w 43200"/>
                <a:gd name="T1" fmla="*/ 0 h 25753"/>
                <a:gd name="T2" fmla="*/ 0 w 43200"/>
                <a:gd name="T3" fmla="*/ 1 h 25753"/>
                <a:gd name="T4" fmla="*/ 39 w 43200"/>
                <a:gd name="T5" fmla="*/ 1 h 257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5753" fill="none" extrusionOk="0">
                  <a:moveTo>
                    <a:pt x="42796" y="0"/>
                  </a:moveTo>
                  <a:cubicBezTo>
                    <a:pt x="43065" y="1368"/>
                    <a:pt x="43200" y="2758"/>
                    <a:pt x="43200" y="4153"/>
                  </a:cubicBezTo>
                  <a:cubicBezTo>
                    <a:pt x="43200" y="16082"/>
                    <a:pt x="33529" y="25753"/>
                    <a:pt x="21600" y="25753"/>
                  </a:cubicBezTo>
                  <a:cubicBezTo>
                    <a:pt x="9670" y="25753"/>
                    <a:pt x="0" y="16082"/>
                    <a:pt x="0" y="4153"/>
                  </a:cubicBezTo>
                  <a:cubicBezTo>
                    <a:pt x="-1" y="3878"/>
                    <a:pt x="5" y="3604"/>
                    <a:pt x="15" y="3330"/>
                  </a:cubicBezTo>
                </a:path>
                <a:path w="43200" h="25753" stroke="0" extrusionOk="0">
                  <a:moveTo>
                    <a:pt x="42796" y="0"/>
                  </a:moveTo>
                  <a:cubicBezTo>
                    <a:pt x="43065" y="1368"/>
                    <a:pt x="43200" y="2758"/>
                    <a:pt x="43200" y="4153"/>
                  </a:cubicBezTo>
                  <a:cubicBezTo>
                    <a:pt x="43200" y="16082"/>
                    <a:pt x="33529" y="25753"/>
                    <a:pt x="21600" y="25753"/>
                  </a:cubicBezTo>
                  <a:cubicBezTo>
                    <a:pt x="9670" y="25753"/>
                    <a:pt x="0" y="16082"/>
                    <a:pt x="0" y="4153"/>
                  </a:cubicBezTo>
                  <a:cubicBezTo>
                    <a:pt x="-1" y="3878"/>
                    <a:pt x="5" y="3604"/>
                    <a:pt x="15" y="3330"/>
                  </a:cubicBezTo>
                  <a:lnTo>
                    <a:pt x="21600" y="4153"/>
                  </a:lnTo>
                  <a:lnTo>
                    <a:pt x="42796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28575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219" name="Line 18"/>
            <p:cNvSpPr>
              <a:spLocks noChangeShapeType="1"/>
            </p:cNvSpPr>
            <p:nvPr/>
          </p:nvSpPr>
          <p:spPr bwMode="auto">
            <a:xfrm>
              <a:off x="5472" y="1488"/>
              <a:ext cx="0" cy="158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220" name="Line 19"/>
            <p:cNvSpPr>
              <a:spLocks noChangeShapeType="1"/>
            </p:cNvSpPr>
            <p:nvPr/>
          </p:nvSpPr>
          <p:spPr bwMode="auto">
            <a:xfrm>
              <a:off x="3648" y="1488"/>
              <a:ext cx="0" cy="15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391636" name="Group 20"/>
          <p:cNvGrpSpPr/>
          <p:nvPr/>
        </p:nvGrpSpPr>
        <p:grpSpPr bwMode="auto">
          <a:xfrm>
            <a:off x="5840413" y="2070646"/>
            <a:ext cx="1946275" cy="692150"/>
            <a:chOff x="4032" y="441"/>
            <a:chExt cx="1488" cy="519"/>
          </a:xfrm>
        </p:grpSpPr>
        <p:sp>
          <p:nvSpPr>
            <p:cNvPr id="178208" name="Oval 21"/>
            <p:cNvSpPr>
              <a:spLocks noChangeArrowheads="1"/>
            </p:cNvSpPr>
            <p:nvPr/>
          </p:nvSpPr>
          <p:spPr bwMode="auto">
            <a:xfrm>
              <a:off x="4032" y="490"/>
              <a:ext cx="1488" cy="470"/>
            </a:xfrm>
            <a:prstGeom prst="ellipse">
              <a:avLst/>
            </a:prstGeom>
            <a:noFill/>
            <a:ln w="76200" cmpd="tri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8209" name="Line 22"/>
            <p:cNvSpPr>
              <a:spLocks noChangeShapeType="1"/>
            </p:cNvSpPr>
            <p:nvPr/>
          </p:nvSpPr>
          <p:spPr bwMode="auto">
            <a:xfrm flipV="1">
              <a:off x="4800" y="480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210" name="Text Box 23"/>
            <p:cNvSpPr txBox="1">
              <a:spLocks noChangeArrowheads="1"/>
            </p:cNvSpPr>
            <p:nvPr/>
          </p:nvSpPr>
          <p:spPr bwMode="auto">
            <a:xfrm>
              <a:off x="4560" y="441"/>
              <a:ext cx="28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r</a:t>
              </a:r>
              <a:endParaRPr lang="en-US" altLang="zh-CN" sz="2800" b="1" i="1">
                <a:solidFill>
                  <a:srgbClr val="FF0000"/>
                </a:solidFill>
              </a:endParaRPr>
            </a:p>
          </p:txBody>
        </p:sp>
      </p:grpSp>
      <p:sp>
        <p:nvSpPr>
          <p:cNvPr id="1391640" name="Text Box 24"/>
          <p:cNvSpPr txBox="1">
            <a:spLocks noChangeArrowheads="1"/>
          </p:cNvSpPr>
          <p:nvPr/>
        </p:nvSpPr>
        <p:spPr bwMode="auto">
          <a:xfrm>
            <a:off x="431800" y="327621"/>
            <a:ext cx="84899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</a:t>
            </a:r>
            <a:r>
              <a:rPr lang="zh-CN" altLang="en-US" sz="2800" b="1" dirty="0">
                <a:solidFill>
                  <a:srgbClr val="000000"/>
                </a:solidFill>
              </a:rPr>
              <a:t>一圆柱形同轴电缆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由半径为</a:t>
            </a:r>
            <a:r>
              <a:rPr lang="en-US" altLang="zh-CN" sz="2800" b="1" i="1" dirty="0">
                <a:solidFill>
                  <a:srgbClr val="000000"/>
                </a:solidFill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</a:rPr>
              <a:t>的薄圆筒构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成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其间充满磁导率为</a:t>
            </a:r>
            <a:r>
              <a:rPr lang="en-US" altLang="zh-CN" sz="2800" b="1" i="1" dirty="0">
                <a:solidFill>
                  <a:srgbClr val="000000"/>
                </a:solidFill>
              </a:rPr>
              <a:t>µ</a:t>
            </a:r>
            <a:r>
              <a:rPr lang="zh-CN" altLang="en-US" sz="2800" b="1" dirty="0">
                <a:solidFill>
                  <a:srgbClr val="000000"/>
                </a:solidFill>
              </a:rPr>
              <a:t>介质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并通有电流 </a:t>
            </a:r>
            <a:r>
              <a:rPr lang="en-US" altLang="zh-CN" sz="2800" b="1" i="1" dirty="0">
                <a:solidFill>
                  <a:srgbClr val="000000"/>
                </a:solidFill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求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</a:rPr>
              <a:t>长度为</a:t>
            </a:r>
            <a:r>
              <a:rPr lang="en-US" altLang="zh-CN" sz="2800" b="1" i="1" dirty="0">
                <a:solidFill>
                  <a:srgbClr val="000000"/>
                </a:solidFill>
              </a:rPr>
              <a:t>h </a:t>
            </a:r>
            <a:r>
              <a:rPr lang="zh-CN" altLang="en-US" sz="2800" b="1" dirty="0">
                <a:solidFill>
                  <a:srgbClr val="000000"/>
                </a:solidFill>
              </a:rPr>
              <a:t>的电缆内磁场的能量</a:t>
            </a:r>
            <a:r>
              <a:rPr lang="en-US" altLang="zh-CN" sz="2800" b="1" i="1" dirty="0">
                <a:solidFill>
                  <a:srgbClr val="000000"/>
                </a:solidFill>
              </a:rPr>
              <a:t>W</a:t>
            </a:r>
            <a:r>
              <a:rPr lang="en-US" altLang="zh-CN" sz="2000" b="1" i="1" dirty="0">
                <a:solidFill>
                  <a:srgbClr val="000000"/>
                </a:solidFill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</a:rPr>
              <a:t>和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</a:rPr>
              <a:t>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91641" name="Text Box 25"/>
          <p:cNvSpPr txBox="1">
            <a:spLocks noChangeArrowheads="1"/>
          </p:cNvSpPr>
          <p:nvPr/>
        </p:nvSpPr>
        <p:spPr bwMode="auto">
          <a:xfrm>
            <a:off x="2252663" y="429701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endParaRPr lang="en-US" altLang="zh-CN" sz="2400" b="1" i="1">
              <a:solidFill>
                <a:srgbClr val="000000"/>
              </a:solidFill>
            </a:endParaRPr>
          </a:p>
        </p:txBody>
      </p:sp>
      <p:sp>
        <p:nvSpPr>
          <p:cNvPr id="1391642" name="Text Box 26"/>
          <p:cNvSpPr txBox="1">
            <a:spLocks noChangeArrowheads="1"/>
          </p:cNvSpPr>
          <p:nvPr/>
        </p:nvSpPr>
        <p:spPr bwMode="auto">
          <a:xfrm>
            <a:off x="2306638" y="383822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endParaRPr lang="en-US" altLang="zh-CN" sz="2400" b="1" i="1">
              <a:solidFill>
                <a:srgbClr val="000000"/>
              </a:solidFill>
            </a:endParaRPr>
          </a:p>
        </p:txBody>
      </p:sp>
      <p:grpSp>
        <p:nvGrpSpPr>
          <p:cNvPr id="1391643" name="Group 27"/>
          <p:cNvGrpSpPr/>
          <p:nvPr/>
        </p:nvGrpSpPr>
        <p:grpSpPr bwMode="auto">
          <a:xfrm>
            <a:off x="2987058" y="5589736"/>
            <a:ext cx="3600450" cy="863600"/>
            <a:chOff x="3422" y="3800"/>
            <a:chExt cx="2208" cy="526"/>
          </a:xfrm>
        </p:grpSpPr>
        <p:sp>
          <p:nvSpPr>
            <p:cNvPr id="178206" name="Text Box 28"/>
            <p:cNvSpPr txBox="1">
              <a:spLocks noChangeArrowheads="1"/>
            </p:cNvSpPr>
            <p:nvPr/>
          </p:nvSpPr>
          <p:spPr bwMode="auto">
            <a:xfrm>
              <a:off x="3422" y="3887"/>
              <a:ext cx="220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 smtClean="0">
                  <a:solidFill>
                    <a:srgbClr val="000000"/>
                  </a:solidFill>
                </a:rPr>
                <a:t>由 </a:t>
              </a:r>
              <a:r>
                <a:rPr lang="en-US" altLang="zh-CN" sz="2800" b="1" i="1" dirty="0" smtClean="0">
                  <a:solidFill>
                    <a:srgbClr val="000000"/>
                  </a:solidFill>
                </a:rPr>
                <a:t>W</a:t>
              </a:r>
              <a:r>
                <a:rPr lang="en-US" altLang="zh-CN" sz="2800" b="1" i="1" baseline="-25000" dirty="0" smtClean="0">
                  <a:solidFill>
                    <a:srgbClr val="000000"/>
                  </a:solidFill>
                </a:rPr>
                <a:t>m 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→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L</a:t>
              </a:r>
              <a:endParaRPr lang="en-US" altLang="zh-CN" sz="28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78207" name="Object 29"/>
            <p:cNvGraphicFramePr>
              <a:graphicFrameLocks noChangeAspect="1"/>
            </p:cNvGraphicFramePr>
            <p:nvPr/>
          </p:nvGraphicFramePr>
          <p:xfrm>
            <a:off x="4502" y="3800"/>
            <a:ext cx="66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7" name="Equation" r:id="rId11" imgW="495300" imgH="393700" progId="Equation.DSMT4">
                    <p:embed/>
                  </p:oleObj>
                </mc:Choice>
                <mc:Fallback>
                  <p:oleObj name="Equation" r:id="rId11" imgW="495300" imgH="393700" progId="Equation.DSMT4">
                    <p:embed/>
                    <p:pic>
                      <p:nvPicPr>
                        <p:cNvPr id="0" name="图片 5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800"/>
                          <a:ext cx="660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1646" name="Group 30"/>
          <p:cNvGrpSpPr/>
          <p:nvPr/>
        </p:nvGrpSpPr>
        <p:grpSpPr bwMode="auto">
          <a:xfrm>
            <a:off x="8113713" y="2504033"/>
            <a:ext cx="430212" cy="2492375"/>
            <a:chOff x="5375" y="2115"/>
            <a:chExt cx="287" cy="1633"/>
          </a:xfrm>
        </p:grpSpPr>
        <p:sp>
          <p:nvSpPr>
            <p:cNvPr id="178201" name="Line 31"/>
            <p:cNvSpPr>
              <a:spLocks noChangeShapeType="1"/>
            </p:cNvSpPr>
            <p:nvPr/>
          </p:nvSpPr>
          <p:spPr bwMode="auto">
            <a:xfrm>
              <a:off x="5375" y="2115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202" name="Line 32"/>
            <p:cNvSpPr>
              <a:spLocks noChangeShapeType="1"/>
            </p:cNvSpPr>
            <p:nvPr/>
          </p:nvSpPr>
          <p:spPr bwMode="auto">
            <a:xfrm>
              <a:off x="5375" y="374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203" name="Line 33"/>
            <p:cNvSpPr>
              <a:spLocks noChangeShapeType="1"/>
            </p:cNvSpPr>
            <p:nvPr/>
          </p:nvSpPr>
          <p:spPr bwMode="auto">
            <a:xfrm flipV="1">
              <a:off x="5511" y="2115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204" name="Text Box 34"/>
            <p:cNvSpPr txBox="1">
              <a:spLocks noChangeArrowheads="1"/>
            </p:cNvSpPr>
            <p:nvPr/>
          </p:nvSpPr>
          <p:spPr bwMode="auto">
            <a:xfrm>
              <a:off x="5407" y="2751"/>
              <a:ext cx="25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h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8205" name="Line 35"/>
            <p:cNvSpPr>
              <a:spLocks noChangeShapeType="1"/>
            </p:cNvSpPr>
            <p:nvPr/>
          </p:nvSpPr>
          <p:spPr bwMode="auto">
            <a:xfrm>
              <a:off x="5511" y="3068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391652" name="Group 36"/>
          <p:cNvGrpSpPr/>
          <p:nvPr/>
        </p:nvGrpSpPr>
        <p:grpSpPr bwMode="auto">
          <a:xfrm>
            <a:off x="6169025" y="2431008"/>
            <a:ext cx="1227138" cy="2562225"/>
            <a:chOff x="4150" y="2069"/>
            <a:chExt cx="817" cy="1679"/>
          </a:xfrm>
        </p:grpSpPr>
        <p:sp>
          <p:nvSpPr>
            <p:cNvPr id="178198" name="Line 37"/>
            <p:cNvSpPr>
              <a:spLocks noChangeShapeType="1"/>
            </p:cNvSpPr>
            <p:nvPr/>
          </p:nvSpPr>
          <p:spPr bwMode="auto">
            <a:xfrm>
              <a:off x="4150" y="2069"/>
              <a:ext cx="0" cy="1588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199" name="Line 38"/>
            <p:cNvSpPr>
              <a:spLocks noChangeShapeType="1"/>
            </p:cNvSpPr>
            <p:nvPr/>
          </p:nvSpPr>
          <p:spPr bwMode="auto">
            <a:xfrm>
              <a:off x="4967" y="2069"/>
              <a:ext cx="0" cy="1588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200" name="Oval 39"/>
            <p:cNvSpPr>
              <a:spLocks noChangeArrowheads="1"/>
            </p:cNvSpPr>
            <p:nvPr/>
          </p:nvSpPr>
          <p:spPr bwMode="auto">
            <a:xfrm>
              <a:off x="4150" y="3430"/>
              <a:ext cx="817" cy="318"/>
            </a:xfrm>
            <a:prstGeom prst="ellipse">
              <a:avLst/>
            </a:prstGeom>
            <a:noFill/>
            <a:ln w="38100">
              <a:solidFill>
                <a:srgbClr val="FFFF66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391656" name="Group 40"/>
          <p:cNvGrpSpPr/>
          <p:nvPr/>
        </p:nvGrpSpPr>
        <p:grpSpPr bwMode="auto">
          <a:xfrm>
            <a:off x="5016500" y="3439071"/>
            <a:ext cx="954088" cy="623887"/>
            <a:chOff x="3424" y="2704"/>
            <a:chExt cx="635" cy="409"/>
          </a:xfrm>
        </p:grpSpPr>
        <p:sp>
          <p:nvSpPr>
            <p:cNvPr id="178194" name="Line 41"/>
            <p:cNvSpPr>
              <a:spLocks noChangeShapeType="1"/>
            </p:cNvSpPr>
            <p:nvPr/>
          </p:nvSpPr>
          <p:spPr bwMode="auto">
            <a:xfrm flipV="1">
              <a:off x="4059" y="2704"/>
              <a:ext cx="0" cy="363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195" name="Line 42"/>
            <p:cNvSpPr>
              <a:spLocks noChangeShapeType="1"/>
            </p:cNvSpPr>
            <p:nvPr/>
          </p:nvSpPr>
          <p:spPr bwMode="auto">
            <a:xfrm>
              <a:off x="3651" y="2704"/>
              <a:ext cx="0" cy="40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8196" name="Text Box 43"/>
            <p:cNvSpPr txBox="1">
              <a:spLocks noChangeArrowheads="1"/>
            </p:cNvSpPr>
            <p:nvPr/>
          </p:nvSpPr>
          <p:spPr bwMode="auto">
            <a:xfrm>
              <a:off x="3424" y="2704"/>
              <a:ext cx="21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  <a:endParaRPr lang="en-US" altLang="zh-CN" sz="2800" b="1" i="1">
                <a:solidFill>
                  <a:srgbClr val="FF0000"/>
                </a:solidFill>
              </a:endParaRPr>
            </a:p>
          </p:txBody>
        </p:sp>
        <p:sp>
          <p:nvSpPr>
            <p:cNvPr id="178197" name="Text Box 44"/>
            <p:cNvSpPr txBox="1">
              <a:spLocks noChangeArrowheads="1"/>
            </p:cNvSpPr>
            <p:nvPr/>
          </p:nvSpPr>
          <p:spPr bwMode="auto">
            <a:xfrm>
              <a:off x="3833" y="2704"/>
              <a:ext cx="21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</a:rPr>
                <a:t>I</a:t>
              </a:r>
              <a:endParaRPr lang="en-US" altLang="zh-CN" sz="2800" b="1" i="1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9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9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39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9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"/>
                            </p:stCondLst>
                            <p:childTnLst>
                              <p:par>
                                <p:cTn id="26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75"/>
                                        <p:tgtEl>
                                          <p:spTgt spid="13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9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9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39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39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3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39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39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39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9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9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139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18" grpId="0" autoUpdateAnimBg="0"/>
      <p:bldP spid="1391619" grpId="0" autoUpdateAnimBg="0"/>
      <p:bldP spid="1391640" grpId="0" autoUpdateAnimBg="0"/>
      <p:bldP spid="1391641" grpId="0" autoUpdateAnimBg="0"/>
      <p:bldP spid="13916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Text Box 2"/>
          <p:cNvSpPr txBox="1">
            <a:spLocks noChangeArrowheads="1"/>
          </p:cNvSpPr>
          <p:nvPr/>
        </p:nvSpPr>
        <p:spPr bwMode="auto">
          <a:xfrm>
            <a:off x="395537" y="260648"/>
            <a:ext cx="684150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证明</a:t>
            </a:r>
            <a:r>
              <a:rPr lang="zh-CN" altLang="en-US" sz="2800" b="1" dirty="0">
                <a:solidFill>
                  <a:srgbClr val="000000"/>
                </a:solidFill>
              </a:rPr>
              <a:t>两个导体回路的互感系数相等。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868615" y="617041"/>
            <a:ext cx="2663825" cy="1947863"/>
            <a:chOff x="3878" y="404"/>
            <a:chExt cx="1678" cy="1227"/>
          </a:xfrm>
        </p:grpSpPr>
        <p:sp>
          <p:nvSpPr>
            <p:cNvPr id="179235" name="Text Box 4"/>
            <p:cNvSpPr txBox="1">
              <a:spLocks noChangeArrowheads="1"/>
            </p:cNvSpPr>
            <p:nvPr/>
          </p:nvSpPr>
          <p:spPr bwMode="auto">
            <a:xfrm>
              <a:off x="4286" y="4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800" b="1">
                  <a:solidFill>
                    <a:srgbClr val="000000"/>
                  </a:solidFill>
                </a:rPr>
                <a:t>1</a:t>
              </a:r>
              <a:endParaRPr kumimoji="0"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79236" name="Text Box 5"/>
            <p:cNvSpPr txBox="1">
              <a:spLocks noChangeArrowheads="1"/>
            </p:cNvSpPr>
            <p:nvPr/>
          </p:nvSpPr>
          <p:spPr bwMode="auto">
            <a:xfrm>
              <a:off x="4785" y="4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800" b="1">
                  <a:solidFill>
                    <a:srgbClr val="000000"/>
                  </a:solidFill>
                </a:rPr>
                <a:t>2</a:t>
              </a:r>
              <a:endParaRPr kumimoji="0"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79237" name="Arc 6"/>
            <p:cNvSpPr/>
            <p:nvPr/>
          </p:nvSpPr>
          <p:spPr bwMode="auto">
            <a:xfrm flipH="1" flipV="1">
              <a:off x="4195" y="677"/>
              <a:ext cx="318" cy="652"/>
            </a:xfrm>
            <a:custGeom>
              <a:avLst/>
              <a:gdLst>
                <a:gd name="T0" fmla="*/ 0 w 43200"/>
                <a:gd name="T1" fmla="*/ 0 h 42276"/>
                <a:gd name="T2" fmla="*/ 0 w 43200"/>
                <a:gd name="T3" fmla="*/ 0 h 42276"/>
                <a:gd name="T4" fmla="*/ 0 w 43200"/>
                <a:gd name="T5" fmla="*/ 0 h 4227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276"/>
                <a:gd name="T11" fmla="*/ 43200 w 43200"/>
                <a:gd name="T12" fmla="*/ 42276 h 42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276" fill="none" extrusionOk="0">
                  <a:moveTo>
                    <a:pt x="30449" y="971"/>
                  </a:moveTo>
                  <a:cubicBezTo>
                    <a:pt x="38208" y="4456"/>
                    <a:pt x="43200" y="12170"/>
                    <a:pt x="43200" y="20676"/>
                  </a:cubicBezTo>
                  <a:cubicBezTo>
                    <a:pt x="43200" y="32605"/>
                    <a:pt x="33529" y="42276"/>
                    <a:pt x="21600" y="42276"/>
                  </a:cubicBezTo>
                  <a:cubicBezTo>
                    <a:pt x="9670" y="42276"/>
                    <a:pt x="0" y="32605"/>
                    <a:pt x="0" y="20676"/>
                  </a:cubicBezTo>
                  <a:cubicBezTo>
                    <a:pt x="-1" y="11153"/>
                    <a:pt x="6235" y="2755"/>
                    <a:pt x="15349" y="-1"/>
                  </a:cubicBezTo>
                </a:path>
                <a:path w="43200" h="42276" stroke="0" extrusionOk="0">
                  <a:moveTo>
                    <a:pt x="30449" y="971"/>
                  </a:moveTo>
                  <a:cubicBezTo>
                    <a:pt x="38208" y="4456"/>
                    <a:pt x="43200" y="12170"/>
                    <a:pt x="43200" y="20676"/>
                  </a:cubicBezTo>
                  <a:cubicBezTo>
                    <a:pt x="43200" y="32605"/>
                    <a:pt x="33529" y="42276"/>
                    <a:pt x="21600" y="42276"/>
                  </a:cubicBezTo>
                  <a:cubicBezTo>
                    <a:pt x="9670" y="42276"/>
                    <a:pt x="0" y="32605"/>
                    <a:pt x="0" y="20676"/>
                  </a:cubicBezTo>
                  <a:cubicBezTo>
                    <a:pt x="-1" y="11153"/>
                    <a:pt x="6235" y="2755"/>
                    <a:pt x="15349" y="-1"/>
                  </a:cubicBezTo>
                  <a:lnTo>
                    <a:pt x="21600" y="20676"/>
                  </a:lnTo>
                  <a:lnTo>
                    <a:pt x="30449" y="971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38" name="Arc 7"/>
            <p:cNvSpPr/>
            <p:nvPr/>
          </p:nvSpPr>
          <p:spPr bwMode="auto">
            <a:xfrm flipH="1" flipV="1">
              <a:off x="4241" y="679"/>
              <a:ext cx="317" cy="664"/>
            </a:xfrm>
            <a:custGeom>
              <a:avLst/>
              <a:gdLst>
                <a:gd name="T0" fmla="*/ 0 w 43200"/>
                <a:gd name="T1" fmla="*/ 0 h 43123"/>
                <a:gd name="T2" fmla="*/ 0 w 43200"/>
                <a:gd name="T3" fmla="*/ 0 h 43123"/>
                <a:gd name="T4" fmla="*/ 0 w 43200"/>
                <a:gd name="T5" fmla="*/ 0 h 43123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23"/>
                <a:gd name="T11" fmla="*/ 43200 w 43200"/>
                <a:gd name="T12" fmla="*/ 43123 h 431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23" fill="none" extrusionOk="0">
                  <a:moveTo>
                    <a:pt x="23422" y="0"/>
                  </a:moveTo>
                  <a:cubicBezTo>
                    <a:pt x="34605" y="947"/>
                    <a:pt x="43200" y="10300"/>
                    <a:pt x="43200" y="21523"/>
                  </a:cubicBezTo>
                  <a:cubicBezTo>
                    <a:pt x="43200" y="33452"/>
                    <a:pt x="33529" y="43123"/>
                    <a:pt x="21600" y="43123"/>
                  </a:cubicBezTo>
                  <a:cubicBezTo>
                    <a:pt x="9670" y="43123"/>
                    <a:pt x="0" y="33452"/>
                    <a:pt x="0" y="21523"/>
                  </a:cubicBezTo>
                  <a:cubicBezTo>
                    <a:pt x="-1" y="11183"/>
                    <a:pt x="7327" y="2293"/>
                    <a:pt x="17477" y="320"/>
                  </a:cubicBezTo>
                </a:path>
                <a:path w="43200" h="43123" stroke="0" extrusionOk="0">
                  <a:moveTo>
                    <a:pt x="23422" y="0"/>
                  </a:moveTo>
                  <a:cubicBezTo>
                    <a:pt x="34605" y="947"/>
                    <a:pt x="43200" y="10300"/>
                    <a:pt x="43200" y="21523"/>
                  </a:cubicBezTo>
                  <a:cubicBezTo>
                    <a:pt x="43200" y="33452"/>
                    <a:pt x="33529" y="43123"/>
                    <a:pt x="21600" y="43123"/>
                  </a:cubicBezTo>
                  <a:cubicBezTo>
                    <a:pt x="9670" y="43123"/>
                    <a:pt x="0" y="33452"/>
                    <a:pt x="0" y="21523"/>
                  </a:cubicBezTo>
                  <a:cubicBezTo>
                    <a:pt x="-1" y="11183"/>
                    <a:pt x="7327" y="2293"/>
                    <a:pt x="17477" y="320"/>
                  </a:cubicBezTo>
                  <a:lnTo>
                    <a:pt x="21600" y="21523"/>
                  </a:lnTo>
                  <a:lnTo>
                    <a:pt x="23422" y="0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39" name="Arc 8"/>
            <p:cNvSpPr/>
            <p:nvPr/>
          </p:nvSpPr>
          <p:spPr bwMode="auto">
            <a:xfrm flipH="1" flipV="1">
              <a:off x="4286" y="678"/>
              <a:ext cx="279" cy="664"/>
            </a:xfrm>
            <a:custGeom>
              <a:avLst/>
              <a:gdLst>
                <a:gd name="T0" fmla="*/ 0 w 38073"/>
                <a:gd name="T1" fmla="*/ 0 h 43166"/>
                <a:gd name="T2" fmla="*/ 0 w 38073"/>
                <a:gd name="T3" fmla="*/ 0 h 43166"/>
                <a:gd name="T4" fmla="*/ 0 w 38073"/>
                <a:gd name="T5" fmla="*/ 0 h 43166"/>
                <a:gd name="T6" fmla="*/ 0 60000 65536"/>
                <a:gd name="T7" fmla="*/ 0 60000 65536"/>
                <a:gd name="T8" fmla="*/ 0 60000 65536"/>
                <a:gd name="T9" fmla="*/ 0 w 38073"/>
                <a:gd name="T10" fmla="*/ 0 h 43166"/>
                <a:gd name="T11" fmla="*/ 38073 w 38073"/>
                <a:gd name="T12" fmla="*/ 43166 h 431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73" h="43166" fill="none" extrusionOk="0">
                  <a:moveTo>
                    <a:pt x="17687" y="0"/>
                  </a:moveTo>
                  <a:cubicBezTo>
                    <a:pt x="29127" y="644"/>
                    <a:pt x="38073" y="10108"/>
                    <a:pt x="38073" y="21566"/>
                  </a:cubicBezTo>
                  <a:cubicBezTo>
                    <a:pt x="38073" y="33495"/>
                    <a:pt x="28402" y="43166"/>
                    <a:pt x="16473" y="43166"/>
                  </a:cubicBezTo>
                  <a:cubicBezTo>
                    <a:pt x="10127" y="43166"/>
                    <a:pt x="4103" y="40376"/>
                    <a:pt x="-1" y="35537"/>
                  </a:cubicBezTo>
                </a:path>
                <a:path w="38073" h="43166" stroke="0" extrusionOk="0">
                  <a:moveTo>
                    <a:pt x="17687" y="0"/>
                  </a:moveTo>
                  <a:cubicBezTo>
                    <a:pt x="29127" y="644"/>
                    <a:pt x="38073" y="10108"/>
                    <a:pt x="38073" y="21566"/>
                  </a:cubicBezTo>
                  <a:cubicBezTo>
                    <a:pt x="38073" y="33495"/>
                    <a:pt x="28402" y="43166"/>
                    <a:pt x="16473" y="43166"/>
                  </a:cubicBezTo>
                  <a:cubicBezTo>
                    <a:pt x="10127" y="43166"/>
                    <a:pt x="4103" y="40376"/>
                    <a:pt x="-1" y="35537"/>
                  </a:cubicBezTo>
                  <a:lnTo>
                    <a:pt x="16473" y="21566"/>
                  </a:lnTo>
                  <a:lnTo>
                    <a:pt x="17687" y="0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0" name="Line 9"/>
            <p:cNvSpPr>
              <a:spLocks noChangeShapeType="1"/>
            </p:cNvSpPr>
            <p:nvPr/>
          </p:nvSpPr>
          <p:spPr bwMode="auto">
            <a:xfrm flipV="1">
              <a:off x="3878" y="1312"/>
              <a:ext cx="408" cy="22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1" name="Arc 10"/>
            <p:cNvSpPr/>
            <p:nvPr/>
          </p:nvSpPr>
          <p:spPr bwMode="auto">
            <a:xfrm flipH="1" flipV="1">
              <a:off x="4392" y="678"/>
              <a:ext cx="211" cy="680"/>
            </a:xfrm>
            <a:custGeom>
              <a:avLst/>
              <a:gdLst>
                <a:gd name="T0" fmla="*/ 0 w 28794"/>
                <a:gd name="T1" fmla="*/ 0 h 40856"/>
                <a:gd name="T2" fmla="*/ 0 w 28794"/>
                <a:gd name="T3" fmla="*/ 0 h 40856"/>
                <a:gd name="T4" fmla="*/ 0 w 28794"/>
                <a:gd name="T5" fmla="*/ 0 h 40856"/>
                <a:gd name="T6" fmla="*/ 0 60000 65536"/>
                <a:gd name="T7" fmla="*/ 0 60000 65536"/>
                <a:gd name="T8" fmla="*/ 0 60000 65536"/>
                <a:gd name="T9" fmla="*/ 0 w 28794"/>
                <a:gd name="T10" fmla="*/ 0 h 40856"/>
                <a:gd name="T11" fmla="*/ 28794 w 28794"/>
                <a:gd name="T12" fmla="*/ 40856 h 408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94" h="40856" fill="none" extrusionOk="0">
                  <a:moveTo>
                    <a:pt x="28793" y="39622"/>
                  </a:moveTo>
                  <a:cubicBezTo>
                    <a:pt x="26483" y="40438"/>
                    <a:pt x="24050" y="40855"/>
                    <a:pt x="21600" y="40856"/>
                  </a:cubicBezTo>
                  <a:cubicBezTo>
                    <a:pt x="9670" y="40856"/>
                    <a:pt x="0" y="31185"/>
                    <a:pt x="0" y="19256"/>
                  </a:cubicBezTo>
                  <a:cubicBezTo>
                    <a:pt x="-1" y="11125"/>
                    <a:pt x="4565" y="3684"/>
                    <a:pt x="11813" y="0"/>
                  </a:cubicBezTo>
                </a:path>
                <a:path w="28794" h="40856" stroke="0" extrusionOk="0">
                  <a:moveTo>
                    <a:pt x="28793" y="39622"/>
                  </a:moveTo>
                  <a:cubicBezTo>
                    <a:pt x="26483" y="40438"/>
                    <a:pt x="24050" y="40855"/>
                    <a:pt x="21600" y="40856"/>
                  </a:cubicBezTo>
                  <a:cubicBezTo>
                    <a:pt x="9670" y="40856"/>
                    <a:pt x="0" y="31185"/>
                    <a:pt x="0" y="19256"/>
                  </a:cubicBezTo>
                  <a:cubicBezTo>
                    <a:pt x="-1" y="11125"/>
                    <a:pt x="4565" y="3684"/>
                    <a:pt x="11813" y="0"/>
                  </a:cubicBezTo>
                  <a:lnTo>
                    <a:pt x="21600" y="19256"/>
                  </a:lnTo>
                  <a:lnTo>
                    <a:pt x="28793" y="39622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2" name="Line 11"/>
            <p:cNvSpPr>
              <a:spLocks noChangeShapeType="1"/>
            </p:cNvSpPr>
            <p:nvPr/>
          </p:nvSpPr>
          <p:spPr bwMode="auto">
            <a:xfrm flipV="1">
              <a:off x="4105" y="1358"/>
              <a:ext cx="408" cy="27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3" name="Arc 12"/>
            <p:cNvSpPr/>
            <p:nvPr/>
          </p:nvSpPr>
          <p:spPr bwMode="auto">
            <a:xfrm flipH="1" flipV="1">
              <a:off x="4852" y="682"/>
              <a:ext cx="159" cy="647"/>
            </a:xfrm>
            <a:custGeom>
              <a:avLst/>
              <a:gdLst>
                <a:gd name="T0" fmla="*/ 0 w 21600"/>
                <a:gd name="T1" fmla="*/ 0 h 41980"/>
                <a:gd name="T2" fmla="*/ 0 w 21600"/>
                <a:gd name="T3" fmla="*/ 0 h 41980"/>
                <a:gd name="T4" fmla="*/ 0 w 21600"/>
                <a:gd name="T5" fmla="*/ 0 h 419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980"/>
                <a:gd name="T11" fmla="*/ 21600 w 21600"/>
                <a:gd name="T12" fmla="*/ 41980 h 419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980" fill="none" extrusionOk="0">
                  <a:moveTo>
                    <a:pt x="18036" y="41979"/>
                  </a:moveTo>
                  <a:cubicBezTo>
                    <a:pt x="7626" y="40238"/>
                    <a:pt x="0" y="31229"/>
                    <a:pt x="0" y="20676"/>
                  </a:cubicBezTo>
                  <a:cubicBezTo>
                    <a:pt x="-1" y="11153"/>
                    <a:pt x="6235" y="2755"/>
                    <a:pt x="15349" y="-1"/>
                  </a:cubicBezTo>
                </a:path>
                <a:path w="21600" h="41980" stroke="0" extrusionOk="0">
                  <a:moveTo>
                    <a:pt x="18036" y="41979"/>
                  </a:moveTo>
                  <a:cubicBezTo>
                    <a:pt x="7626" y="40238"/>
                    <a:pt x="0" y="31229"/>
                    <a:pt x="0" y="20676"/>
                  </a:cubicBezTo>
                  <a:cubicBezTo>
                    <a:pt x="-1" y="11153"/>
                    <a:pt x="6235" y="2755"/>
                    <a:pt x="15349" y="-1"/>
                  </a:cubicBezTo>
                  <a:lnTo>
                    <a:pt x="21600" y="20676"/>
                  </a:lnTo>
                  <a:lnTo>
                    <a:pt x="18036" y="41979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4" name="Arc 13"/>
            <p:cNvSpPr/>
            <p:nvPr/>
          </p:nvSpPr>
          <p:spPr bwMode="auto">
            <a:xfrm flipH="1" flipV="1">
              <a:off x="4740" y="680"/>
              <a:ext cx="317" cy="664"/>
            </a:xfrm>
            <a:custGeom>
              <a:avLst/>
              <a:gdLst>
                <a:gd name="T0" fmla="*/ 0 w 43200"/>
                <a:gd name="T1" fmla="*/ 0 h 43123"/>
                <a:gd name="T2" fmla="*/ 0 w 43200"/>
                <a:gd name="T3" fmla="*/ 0 h 43123"/>
                <a:gd name="T4" fmla="*/ 0 w 43200"/>
                <a:gd name="T5" fmla="*/ 0 h 43123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23"/>
                <a:gd name="T11" fmla="*/ 43200 w 43200"/>
                <a:gd name="T12" fmla="*/ 43123 h 431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23" fill="none" extrusionOk="0">
                  <a:moveTo>
                    <a:pt x="23422" y="0"/>
                  </a:moveTo>
                  <a:cubicBezTo>
                    <a:pt x="34605" y="947"/>
                    <a:pt x="43200" y="10300"/>
                    <a:pt x="43200" y="21523"/>
                  </a:cubicBezTo>
                  <a:cubicBezTo>
                    <a:pt x="43200" y="33452"/>
                    <a:pt x="33529" y="43123"/>
                    <a:pt x="21600" y="43123"/>
                  </a:cubicBezTo>
                  <a:cubicBezTo>
                    <a:pt x="9670" y="43123"/>
                    <a:pt x="0" y="33452"/>
                    <a:pt x="0" y="21523"/>
                  </a:cubicBezTo>
                  <a:cubicBezTo>
                    <a:pt x="-1" y="11183"/>
                    <a:pt x="7327" y="2293"/>
                    <a:pt x="17477" y="320"/>
                  </a:cubicBezTo>
                </a:path>
                <a:path w="43200" h="43123" stroke="0" extrusionOk="0">
                  <a:moveTo>
                    <a:pt x="23422" y="0"/>
                  </a:moveTo>
                  <a:cubicBezTo>
                    <a:pt x="34605" y="947"/>
                    <a:pt x="43200" y="10300"/>
                    <a:pt x="43200" y="21523"/>
                  </a:cubicBezTo>
                  <a:cubicBezTo>
                    <a:pt x="43200" y="33452"/>
                    <a:pt x="33529" y="43123"/>
                    <a:pt x="21600" y="43123"/>
                  </a:cubicBezTo>
                  <a:cubicBezTo>
                    <a:pt x="9670" y="43123"/>
                    <a:pt x="0" y="33452"/>
                    <a:pt x="0" y="21523"/>
                  </a:cubicBezTo>
                  <a:cubicBezTo>
                    <a:pt x="-1" y="11183"/>
                    <a:pt x="7327" y="2293"/>
                    <a:pt x="17477" y="320"/>
                  </a:cubicBezTo>
                  <a:lnTo>
                    <a:pt x="21600" y="21523"/>
                  </a:lnTo>
                  <a:lnTo>
                    <a:pt x="23422" y="0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5" name="Arc 14"/>
            <p:cNvSpPr/>
            <p:nvPr/>
          </p:nvSpPr>
          <p:spPr bwMode="auto">
            <a:xfrm flipH="1" flipV="1">
              <a:off x="4785" y="678"/>
              <a:ext cx="279" cy="663"/>
            </a:xfrm>
            <a:custGeom>
              <a:avLst/>
              <a:gdLst>
                <a:gd name="T0" fmla="*/ 0 w 38073"/>
                <a:gd name="T1" fmla="*/ 0 h 43054"/>
                <a:gd name="T2" fmla="*/ 0 w 38073"/>
                <a:gd name="T3" fmla="*/ 0 h 43054"/>
                <a:gd name="T4" fmla="*/ 0 w 38073"/>
                <a:gd name="T5" fmla="*/ 0 h 43054"/>
                <a:gd name="T6" fmla="*/ 0 60000 65536"/>
                <a:gd name="T7" fmla="*/ 0 60000 65536"/>
                <a:gd name="T8" fmla="*/ 0 60000 65536"/>
                <a:gd name="T9" fmla="*/ 0 w 38073"/>
                <a:gd name="T10" fmla="*/ 0 h 43054"/>
                <a:gd name="T11" fmla="*/ 38073 w 38073"/>
                <a:gd name="T12" fmla="*/ 43054 h 430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73" h="43054" fill="none" extrusionOk="0">
                  <a:moveTo>
                    <a:pt x="18981" y="0"/>
                  </a:moveTo>
                  <a:cubicBezTo>
                    <a:pt x="29866" y="1273"/>
                    <a:pt x="38073" y="10495"/>
                    <a:pt x="38073" y="21454"/>
                  </a:cubicBezTo>
                  <a:cubicBezTo>
                    <a:pt x="38073" y="33383"/>
                    <a:pt x="28402" y="43054"/>
                    <a:pt x="16473" y="43054"/>
                  </a:cubicBezTo>
                  <a:cubicBezTo>
                    <a:pt x="10127" y="43054"/>
                    <a:pt x="4103" y="40264"/>
                    <a:pt x="-1" y="35425"/>
                  </a:cubicBezTo>
                </a:path>
                <a:path w="38073" h="43054" stroke="0" extrusionOk="0">
                  <a:moveTo>
                    <a:pt x="18981" y="0"/>
                  </a:moveTo>
                  <a:cubicBezTo>
                    <a:pt x="29866" y="1273"/>
                    <a:pt x="38073" y="10495"/>
                    <a:pt x="38073" y="21454"/>
                  </a:cubicBezTo>
                  <a:cubicBezTo>
                    <a:pt x="38073" y="33383"/>
                    <a:pt x="28402" y="43054"/>
                    <a:pt x="16473" y="43054"/>
                  </a:cubicBezTo>
                  <a:cubicBezTo>
                    <a:pt x="10127" y="43054"/>
                    <a:pt x="4103" y="40264"/>
                    <a:pt x="-1" y="35425"/>
                  </a:cubicBezTo>
                  <a:lnTo>
                    <a:pt x="16473" y="21454"/>
                  </a:lnTo>
                  <a:lnTo>
                    <a:pt x="18981" y="0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6" name="Line 15"/>
            <p:cNvSpPr>
              <a:spLocks noChangeShapeType="1"/>
            </p:cNvSpPr>
            <p:nvPr/>
          </p:nvSpPr>
          <p:spPr bwMode="auto">
            <a:xfrm flipV="1">
              <a:off x="4831" y="1389"/>
              <a:ext cx="544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7" name="Arc 16"/>
            <p:cNvSpPr/>
            <p:nvPr/>
          </p:nvSpPr>
          <p:spPr bwMode="auto">
            <a:xfrm flipH="1" flipV="1">
              <a:off x="4891" y="679"/>
              <a:ext cx="211" cy="574"/>
            </a:xfrm>
            <a:custGeom>
              <a:avLst/>
              <a:gdLst>
                <a:gd name="T0" fmla="*/ 0 w 28794"/>
                <a:gd name="T1" fmla="*/ 0 h 34462"/>
                <a:gd name="T2" fmla="*/ 0 w 28794"/>
                <a:gd name="T3" fmla="*/ 0 h 34462"/>
                <a:gd name="T4" fmla="*/ 0 w 28794"/>
                <a:gd name="T5" fmla="*/ 0 h 34462"/>
                <a:gd name="T6" fmla="*/ 0 60000 65536"/>
                <a:gd name="T7" fmla="*/ 0 60000 65536"/>
                <a:gd name="T8" fmla="*/ 0 60000 65536"/>
                <a:gd name="T9" fmla="*/ 0 w 28794"/>
                <a:gd name="T10" fmla="*/ 0 h 34462"/>
                <a:gd name="T11" fmla="*/ 28794 w 28794"/>
                <a:gd name="T12" fmla="*/ 34462 h 344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94" h="34462" fill="none" extrusionOk="0">
                  <a:moveTo>
                    <a:pt x="28793" y="33228"/>
                  </a:moveTo>
                  <a:cubicBezTo>
                    <a:pt x="26483" y="34044"/>
                    <a:pt x="24050" y="34461"/>
                    <a:pt x="21600" y="34462"/>
                  </a:cubicBezTo>
                  <a:cubicBezTo>
                    <a:pt x="9670" y="34462"/>
                    <a:pt x="0" y="24791"/>
                    <a:pt x="0" y="12862"/>
                  </a:cubicBezTo>
                  <a:cubicBezTo>
                    <a:pt x="-1" y="8230"/>
                    <a:pt x="1488" y="3721"/>
                    <a:pt x="4246" y="-1"/>
                  </a:cubicBezTo>
                </a:path>
                <a:path w="28794" h="34462" stroke="0" extrusionOk="0">
                  <a:moveTo>
                    <a:pt x="28793" y="33228"/>
                  </a:moveTo>
                  <a:cubicBezTo>
                    <a:pt x="26483" y="34044"/>
                    <a:pt x="24050" y="34461"/>
                    <a:pt x="21600" y="34462"/>
                  </a:cubicBezTo>
                  <a:cubicBezTo>
                    <a:pt x="9670" y="34462"/>
                    <a:pt x="0" y="24791"/>
                    <a:pt x="0" y="12862"/>
                  </a:cubicBezTo>
                  <a:cubicBezTo>
                    <a:pt x="-1" y="8230"/>
                    <a:pt x="1488" y="3721"/>
                    <a:pt x="4246" y="-1"/>
                  </a:cubicBezTo>
                  <a:lnTo>
                    <a:pt x="21600" y="12862"/>
                  </a:lnTo>
                  <a:lnTo>
                    <a:pt x="28793" y="33228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8" name="Line 17"/>
            <p:cNvSpPr>
              <a:spLocks noChangeShapeType="1"/>
            </p:cNvSpPr>
            <p:nvPr/>
          </p:nvSpPr>
          <p:spPr bwMode="auto">
            <a:xfrm flipV="1">
              <a:off x="5057" y="1253"/>
              <a:ext cx="499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49" name="Arc 18"/>
            <p:cNvSpPr/>
            <p:nvPr/>
          </p:nvSpPr>
          <p:spPr bwMode="auto">
            <a:xfrm flipH="1" flipV="1">
              <a:off x="4694" y="677"/>
              <a:ext cx="196" cy="712"/>
            </a:xfrm>
            <a:custGeom>
              <a:avLst/>
              <a:gdLst>
                <a:gd name="T0" fmla="*/ 0 w 26679"/>
                <a:gd name="T1" fmla="*/ 0 h 43158"/>
                <a:gd name="T2" fmla="*/ 0 w 26679"/>
                <a:gd name="T3" fmla="*/ 0 h 43158"/>
                <a:gd name="T4" fmla="*/ 0 w 26679"/>
                <a:gd name="T5" fmla="*/ 0 h 43158"/>
                <a:gd name="T6" fmla="*/ 0 60000 65536"/>
                <a:gd name="T7" fmla="*/ 0 60000 65536"/>
                <a:gd name="T8" fmla="*/ 0 60000 65536"/>
                <a:gd name="T9" fmla="*/ 0 w 26679"/>
                <a:gd name="T10" fmla="*/ 0 h 43158"/>
                <a:gd name="T11" fmla="*/ 26679 w 26679"/>
                <a:gd name="T12" fmla="*/ 43158 h 43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679" h="43158" fill="none" extrusionOk="0">
                  <a:moveTo>
                    <a:pt x="6428" y="0"/>
                  </a:moveTo>
                  <a:cubicBezTo>
                    <a:pt x="17811" y="713"/>
                    <a:pt x="26679" y="10152"/>
                    <a:pt x="26679" y="21558"/>
                  </a:cubicBezTo>
                  <a:cubicBezTo>
                    <a:pt x="26679" y="33487"/>
                    <a:pt x="17008" y="43158"/>
                    <a:pt x="5079" y="43158"/>
                  </a:cubicBezTo>
                  <a:cubicBezTo>
                    <a:pt x="3367" y="43158"/>
                    <a:pt x="1662" y="42954"/>
                    <a:pt x="-1" y="42552"/>
                  </a:cubicBezTo>
                </a:path>
                <a:path w="26679" h="43158" stroke="0" extrusionOk="0">
                  <a:moveTo>
                    <a:pt x="6428" y="0"/>
                  </a:moveTo>
                  <a:cubicBezTo>
                    <a:pt x="17811" y="713"/>
                    <a:pt x="26679" y="10152"/>
                    <a:pt x="26679" y="21558"/>
                  </a:cubicBezTo>
                  <a:cubicBezTo>
                    <a:pt x="26679" y="33487"/>
                    <a:pt x="17008" y="43158"/>
                    <a:pt x="5079" y="43158"/>
                  </a:cubicBezTo>
                  <a:cubicBezTo>
                    <a:pt x="3367" y="43158"/>
                    <a:pt x="1662" y="42954"/>
                    <a:pt x="-1" y="42552"/>
                  </a:cubicBezTo>
                  <a:lnTo>
                    <a:pt x="5079" y="21558"/>
                  </a:lnTo>
                  <a:lnTo>
                    <a:pt x="6428" y="0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15155" name="Text Box 19"/>
          <p:cNvSpPr txBox="1">
            <a:spLocks noChangeArrowheads="1"/>
          </p:cNvSpPr>
          <p:nvPr/>
        </p:nvSpPr>
        <p:spPr bwMode="auto">
          <a:xfrm>
            <a:off x="395536" y="908248"/>
            <a:ext cx="1100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115156" name="Text Box 20"/>
          <p:cNvSpPr txBox="1">
            <a:spLocks noChangeArrowheads="1"/>
          </p:cNvSpPr>
          <p:nvPr/>
        </p:nvSpPr>
        <p:spPr bwMode="auto">
          <a:xfrm>
            <a:off x="1115616" y="908248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设两个回路开始处在开路状态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15157" name="Text Box 21"/>
          <p:cNvSpPr txBox="1">
            <a:spLocks noChangeArrowheads="1"/>
          </p:cNvSpPr>
          <p:nvPr/>
        </p:nvSpPr>
        <p:spPr bwMode="auto">
          <a:xfrm>
            <a:off x="1309861" y="1500386"/>
            <a:ext cx="448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先接通回路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的电源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115158" name="Text Box 22"/>
          <p:cNvSpPr txBox="1">
            <a:spLocks noChangeArrowheads="1"/>
          </p:cNvSpPr>
          <p:nvPr/>
        </p:nvSpPr>
        <p:spPr bwMode="auto">
          <a:xfrm>
            <a:off x="1763688" y="2003896"/>
            <a:ext cx="2973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其电流从</a:t>
            </a:r>
            <a:r>
              <a:rPr lang="en-US" altLang="zh-CN" sz="2800" b="1" dirty="0">
                <a:solidFill>
                  <a:srgbClr val="000000"/>
                </a:solidFill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5797178" y="1771154"/>
            <a:ext cx="809625" cy="769937"/>
            <a:chOff x="3821" y="1131"/>
            <a:chExt cx="510" cy="485"/>
          </a:xfrm>
        </p:grpSpPr>
        <p:sp>
          <p:nvSpPr>
            <p:cNvPr id="179227" name="Text Box 24"/>
            <p:cNvSpPr txBox="1">
              <a:spLocks noChangeArrowheads="1"/>
            </p:cNvSpPr>
            <p:nvPr/>
          </p:nvSpPr>
          <p:spPr bwMode="auto">
            <a:xfrm>
              <a:off x="3821" y="113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FF0000"/>
                  </a:solidFill>
                </a:rPr>
                <a:t>I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1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  <p:sp>
          <p:nvSpPr>
            <p:cNvPr id="179228" name="Line 25"/>
            <p:cNvSpPr>
              <a:spLocks noChangeShapeType="1"/>
            </p:cNvSpPr>
            <p:nvPr/>
          </p:nvSpPr>
          <p:spPr bwMode="auto">
            <a:xfrm flipV="1">
              <a:off x="4241" y="1480"/>
              <a:ext cx="90" cy="45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29" name="Line 26"/>
            <p:cNvSpPr>
              <a:spLocks noChangeShapeType="1"/>
            </p:cNvSpPr>
            <p:nvPr/>
          </p:nvSpPr>
          <p:spPr bwMode="auto">
            <a:xfrm flipH="1">
              <a:off x="4059" y="1389"/>
              <a:ext cx="91" cy="45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30" name="Line 27"/>
            <p:cNvSpPr>
              <a:spLocks noChangeShapeType="1"/>
            </p:cNvSpPr>
            <p:nvPr/>
          </p:nvSpPr>
          <p:spPr bwMode="auto">
            <a:xfrm>
              <a:off x="3878" y="1525"/>
              <a:ext cx="227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31" name="Rectangle 28"/>
            <p:cNvSpPr>
              <a:spLocks noChangeArrowheads="1"/>
            </p:cNvSpPr>
            <p:nvPr/>
          </p:nvSpPr>
          <p:spPr bwMode="auto">
            <a:xfrm rot="2532594">
              <a:off x="4014" y="1480"/>
              <a:ext cx="45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pSp>
          <p:nvGrpSpPr>
            <p:cNvPr id="179232" name="Group 29"/>
            <p:cNvGrpSpPr/>
            <p:nvPr/>
          </p:nvGrpSpPr>
          <p:grpSpPr bwMode="auto">
            <a:xfrm>
              <a:off x="3969" y="1525"/>
              <a:ext cx="91" cy="91"/>
              <a:chOff x="3878" y="1706"/>
              <a:chExt cx="91" cy="91"/>
            </a:xfrm>
          </p:grpSpPr>
          <p:sp>
            <p:nvSpPr>
              <p:cNvPr id="179233" name="Line 30"/>
              <p:cNvSpPr>
                <a:spLocks noChangeShapeType="1"/>
              </p:cNvSpPr>
              <p:nvPr/>
            </p:nvSpPr>
            <p:spPr bwMode="auto">
              <a:xfrm flipH="1">
                <a:off x="3878" y="1706"/>
                <a:ext cx="45" cy="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9234" name="Line 31"/>
              <p:cNvSpPr>
                <a:spLocks noChangeShapeType="1"/>
              </p:cNvSpPr>
              <p:nvPr/>
            </p:nvSpPr>
            <p:spPr bwMode="auto">
              <a:xfrm flipH="1">
                <a:off x="3878" y="1706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115168" name="Text Box 32"/>
          <p:cNvSpPr txBox="1">
            <a:spLocks noChangeArrowheads="1"/>
          </p:cNvSpPr>
          <p:nvPr/>
        </p:nvSpPr>
        <p:spPr bwMode="auto">
          <a:xfrm>
            <a:off x="1311548" y="2565598"/>
            <a:ext cx="6500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电源力作功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储存在磁场的能量为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15169" name="Object 3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84426" y="3016125"/>
          <a:ext cx="16192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" imgW="774065" imgH="342900" progId="Equation.DSMT4">
                  <p:embed/>
                </p:oleObj>
              </mc:Choice>
              <mc:Fallback>
                <p:oleObj name="Equation" r:id="rId1" imgW="774065" imgH="342900" progId="Equation.DSMT4">
                  <p:embed/>
                  <p:pic>
                    <p:nvPicPr>
                      <p:cNvPr id="0" name="图片 6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426" y="3016125"/>
                        <a:ext cx="16192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170" name="Object 3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6326" y="4740200"/>
          <a:ext cx="17303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3" imgW="799465" imgH="342900" progId="Equation.DSMT4">
                  <p:embed/>
                </p:oleObj>
              </mc:Choice>
              <mc:Fallback>
                <p:oleObj name="Equation" r:id="rId3" imgW="799465" imgH="342900" progId="Equation.DSMT4">
                  <p:embed/>
                  <p:pic>
                    <p:nvPicPr>
                      <p:cNvPr id="0" name="图片 6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326" y="4740200"/>
                        <a:ext cx="17303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171" name="Object 3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7914" y="5892328"/>
          <a:ext cx="20685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5" imgW="977900" imgH="381000" progId="Equation.DSMT4">
                  <p:embed/>
                </p:oleObj>
              </mc:Choice>
              <mc:Fallback>
                <p:oleObj name="Equation" r:id="rId5" imgW="977900" imgH="381000" progId="Equation.DSMT4">
                  <p:embed/>
                  <p:pic>
                    <p:nvPicPr>
                      <p:cNvPr id="0" name="图片 6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914" y="5892328"/>
                        <a:ext cx="206851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72" name="Text Box 36"/>
          <p:cNvSpPr txBox="1">
            <a:spLocks noChangeArrowheads="1"/>
          </p:cNvSpPr>
          <p:nvPr/>
        </p:nvSpPr>
        <p:spPr bwMode="auto">
          <a:xfrm>
            <a:off x="1115616" y="3660080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再接通回路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的电源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pSp>
        <p:nvGrpSpPr>
          <p:cNvPr id="5" name="Group 37"/>
          <p:cNvGrpSpPr/>
          <p:nvPr/>
        </p:nvGrpSpPr>
        <p:grpSpPr bwMode="auto">
          <a:xfrm>
            <a:off x="7813303" y="1507629"/>
            <a:ext cx="719137" cy="673100"/>
            <a:chOff x="5103" y="965"/>
            <a:chExt cx="453" cy="424"/>
          </a:xfrm>
        </p:grpSpPr>
        <p:sp>
          <p:nvSpPr>
            <p:cNvPr id="179218" name="Text Box 38"/>
            <p:cNvSpPr txBox="1">
              <a:spLocks noChangeArrowheads="1"/>
            </p:cNvSpPr>
            <p:nvPr/>
          </p:nvSpPr>
          <p:spPr bwMode="auto">
            <a:xfrm>
              <a:off x="5193" y="96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FF0000"/>
                  </a:solidFill>
                </a:rPr>
                <a:t>I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2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  <p:sp>
          <p:nvSpPr>
            <p:cNvPr id="179219" name="Line 39"/>
            <p:cNvSpPr>
              <a:spLocks noChangeShapeType="1"/>
            </p:cNvSpPr>
            <p:nvPr/>
          </p:nvSpPr>
          <p:spPr bwMode="auto">
            <a:xfrm>
              <a:off x="5103" y="1389"/>
              <a:ext cx="9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9220" name="Line 40"/>
            <p:cNvSpPr>
              <a:spLocks noChangeShapeType="1"/>
            </p:cNvSpPr>
            <p:nvPr/>
          </p:nvSpPr>
          <p:spPr bwMode="auto">
            <a:xfrm flipH="1">
              <a:off x="5148" y="1253"/>
              <a:ext cx="136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9221" name="Group 41"/>
            <p:cNvGrpSpPr/>
            <p:nvPr/>
          </p:nvGrpSpPr>
          <p:grpSpPr bwMode="auto">
            <a:xfrm>
              <a:off x="5375" y="1253"/>
              <a:ext cx="181" cy="136"/>
              <a:chOff x="5375" y="1253"/>
              <a:chExt cx="181" cy="136"/>
            </a:xfrm>
          </p:grpSpPr>
          <p:sp>
            <p:nvSpPr>
              <p:cNvPr id="179222" name="Line 42"/>
              <p:cNvSpPr>
                <a:spLocks noChangeShapeType="1"/>
              </p:cNvSpPr>
              <p:nvPr/>
            </p:nvSpPr>
            <p:spPr bwMode="auto">
              <a:xfrm flipH="1">
                <a:off x="5375" y="1253"/>
                <a:ext cx="181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9223" name="Rectangle 43"/>
              <p:cNvSpPr>
                <a:spLocks noChangeArrowheads="1"/>
              </p:cNvSpPr>
              <p:nvPr/>
            </p:nvSpPr>
            <p:spPr bwMode="auto">
              <a:xfrm>
                <a:off x="5420" y="1298"/>
                <a:ext cx="91" cy="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79224" name="Group 44"/>
              <p:cNvGrpSpPr/>
              <p:nvPr/>
            </p:nvGrpSpPr>
            <p:grpSpPr bwMode="auto">
              <a:xfrm>
                <a:off x="5375" y="1298"/>
                <a:ext cx="181" cy="45"/>
                <a:chOff x="5239" y="1752"/>
                <a:chExt cx="181" cy="45"/>
              </a:xfrm>
            </p:grpSpPr>
            <p:sp>
              <p:nvSpPr>
                <p:cNvPr id="179225" name="Line 45"/>
                <p:cNvSpPr>
                  <a:spLocks noChangeShapeType="1"/>
                </p:cNvSpPr>
                <p:nvPr/>
              </p:nvSpPr>
              <p:spPr bwMode="auto">
                <a:xfrm>
                  <a:off x="5239" y="1797"/>
                  <a:ext cx="9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79226" name="Line 46"/>
                <p:cNvSpPr>
                  <a:spLocks noChangeShapeType="1"/>
                </p:cNvSpPr>
                <p:nvPr/>
              </p:nvSpPr>
              <p:spPr bwMode="auto">
                <a:xfrm>
                  <a:off x="5284" y="1752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1115183" name="Text Box 47"/>
          <p:cNvSpPr txBox="1">
            <a:spLocks noChangeArrowheads="1"/>
          </p:cNvSpPr>
          <p:nvPr/>
        </p:nvSpPr>
        <p:spPr bwMode="auto">
          <a:xfrm>
            <a:off x="4335339" y="3660080"/>
            <a:ext cx="2973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其电流从</a:t>
            </a:r>
            <a:r>
              <a:rPr lang="en-US" altLang="zh-CN" sz="2800" b="1" dirty="0">
                <a:solidFill>
                  <a:srgbClr val="000000"/>
                </a:solidFill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15184" name="Text Box 48"/>
          <p:cNvSpPr txBox="1">
            <a:spLocks noChangeArrowheads="1"/>
          </p:cNvSpPr>
          <p:nvPr/>
        </p:nvSpPr>
        <p:spPr bwMode="auto">
          <a:xfrm>
            <a:off x="1115616" y="4308673"/>
            <a:ext cx="650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在回路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的磁场储存的能量为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15185" name="Text Box 49"/>
          <p:cNvSpPr txBox="1">
            <a:spLocks noChangeArrowheads="1"/>
          </p:cNvSpPr>
          <p:nvPr/>
        </p:nvSpPr>
        <p:spPr bwMode="auto">
          <a:xfrm>
            <a:off x="1115616" y="5388272"/>
            <a:ext cx="742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但此过程在回路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中产生了互感电动势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1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5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5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5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5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5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15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11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1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1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1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5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15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111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1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15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15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111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38" grpId="0"/>
      <p:bldP spid="1115155" grpId="0"/>
      <p:bldP spid="1115156" grpId="0"/>
      <p:bldP spid="1115157" grpId="0"/>
      <p:bldP spid="1115158" grpId="0"/>
      <p:bldP spid="1115168" grpId="0"/>
      <p:bldP spid="1115172" grpId="0"/>
      <p:bldP spid="1115183" grpId="0"/>
      <p:bldP spid="1115184" grpId="0"/>
      <p:bldP spid="11151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Text Box 2"/>
          <p:cNvSpPr txBox="1">
            <a:spLocks noChangeArrowheads="1"/>
          </p:cNvSpPr>
          <p:nvPr/>
        </p:nvSpPr>
        <p:spPr bwMode="auto">
          <a:xfrm>
            <a:off x="817563" y="1125314"/>
            <a:ext cx="51323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</a:t>
            </a:r>
            <a:r>
              <a:rPr lang="zh-CN" altLang="en-US" sz="2800" b="1">
                <a:solidFill>
                  <a:srgbClr val="000000"/>
                </a:solidFill>
              </a:rPr>
              <a:t>为保持</a:t>
            </a:r>
            <a:r>
              <a:rPr lang="en-US" altLang="zh-CN" sz="2800" b="1" i="1">
                <a:solidFill>
                  <a:srgbClr val="FF0000"/>
                </a:solidFill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不变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回路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的电源</a:t>
            </a:r>
            <a:endParaRPr lang="zh-CN" altLang="en-US" sz="28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要克服这个电动势作功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1116163" name="Object 3"/>
          <p:cNvGraphicFramePr>
            <a:graphicFrameLocks noChangeAspect="1"/>
          </p:cNvGraphicFramePr>
          <p:nvPr/>
        </p:nvGraphicFramePr>
        <p:xfrm>
          <a:off x="1522413" y="2224038"/>
          <a:ext cx="17192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1" imgW="1816100" imgH="533400" progId="Equation.DSMT4">
                  <p:embed/>
                </p:oleObj>
              </mc:Choice>
              <mc:Fallback>
                <p:oleObj name="Equation" r:id="rId1" imgW="1816100" imgH="533400" progId="Equation.DSMT4">
                  <p:embed/>
                  <p:pic>
                    <p:nvPicPr>
                      <p:cNvPr id="0" name="图片 7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2224038"/>
                        <a:ext cx="17192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64" name="Object 4"/>
          <p:cNvGraphicFramePr>
            <a:graphicFrameLocks noChangeAspect="1"/>
          </p:cNvGraphicFramePr>
          <p:nvPr/>
        </p:nvGraphicFramePr>
        <p:xfrm>
          <a:off x="3297238" y="2076400"/>
          <a:ext cx="21685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3" imgW="2233930" imgH="774065" progId="Equation.DSMT4">
                  <p:embed/>
                </p:oleObj>
              </mc:Choice>
              <mc:Fallback>
                <p:oleObj name="Equation" r:id="rId3" imgW="2233930" imgH="774065" progId="Equation.DSMT4">
                  <p:embed/>
                  <p:pic>
                    <p:nvPicPr>
                      <p:cNvPr id="0" name="图片 7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076400"/>
                        <a:ext cx="21685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65" name="Line 5"/>
          <p:cNvSpPr>
            <a:spLocks noChangeShapeType="1"/>
          </p:cNvSpPr>
          <p:nvPr/>
        </p:nvSpPr>
        <p:spPr bwMode="auto">
          <a:xfrm>
            <a:off x="4519613" y="2606625"/>
            <a:ext cx="287337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16166" name="Line 6"/>
          <p:cNvSpPr>
            <a:spLocks noChangeShapeType="1"/>
          </p:cNvSpPr>
          <p:nvPr/>
        </p:nvSpPr>
        <p:spPr bwMode="auto">
          <a:xfrm>
            <a:off x="5195888" y="2346275"/>
            <a:ext cx="287337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16167" name="Text Box 7"/>
          <p:cNvSpPr txBox="1">
            <a:spLocks noChangeArrowheads="1"/>
          </p:cNvSpPr>
          <p:nvPr/>
        </p:nvSpPr>
        <p:spPr bwMode="auto">
          <a:xfrm>
            <a:off x="3629025" y="2560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0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116168" name="Text Box 8"/>
          <p:cNvSpPr txBox="1">
            <a:spLocks noChangeArrowheads="1"/>
          </p:cNvSpPr>
          <p:nvPr/>
        </p:nvSpPr>
        <p:spPr bwMode="auto">
          <a:xfrm>
            <a:off x="3643313" y="1979563"/>
            <a:ext cx="51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I</a:t>
            </a:r>
            <a:r>
              <a:rPr lang="en-US" altLang="zh-CN" sz="2000" b="1" baseline="-25000">
                <a:solidFill>
                  <a:srgbClr val="000000"/>
                </a:solidFill>
              </a:rPr>
              <a:t>2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graphicFrame>
        <p:nvGraphicFramePr>
          <p:cNvPr id="1116169" name="Object 9"/>
          <p:cNvGraphicFramePr>
            <a:graphicFrameLocks noChangeAspect="1"/>
          </p:cNvGraphicFramePr>
          <p:nvPr/>
        </p:nvGraphicFramePr>
        <p:xfrm>
          <a:off x="1835150" y="2849513"/>
          <a:ext cx="15843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公式" r:id="rId5" imgW="1485900" imgH="419100" progId="Equation.3">
                  <p:embed/>
                </p:oleObj>
              </mc:Choice>
              <mc:Fallback>
                <p:oleObj name="公式" r:id="rId5" imgW="1485900" imgH="419100" progId="Equation.3">
                  <p:embed/>
                  <p:pic>
                    <p:nvPicPr>
                      <p:cNvPr id="0" name="图片 7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49513"/>
                        <a:ext cx="15843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70" name="Text Box 10"/>
          <p:cNvSpPr txBox="1">
            <a:spLocks noChangeArrowheads="1"/>
          </p:cNvSpPr>
          <p:nvPr/>
        </p:nvSpPr>
        <p:spPr bwMode="auto">
          <a:xfrm>
            <a:off x="817563" y="3280544"/>
            <a:ext cx="8081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两回路电流分别达到</a:t>
            </a:r>
            <a:r>
              <a:rPr lang="en-US" altLang="zh-CN" sz="2800" b="1" i="1">
                <a:solidFill>
                  <a:srgbClr val="FF0000"/>
                </a:solidFill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时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整个系统的磁能为</a:t>
            </a:r>
            <a:endParaRPr lang="zh-CN" altLang="en-US" sz="28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16171" name="Object 11"/>
          <p:cNvGraphicFramePr>
            <a:graphicFrameLocks noChangeAspect="1"/>
          </p:cNvGraphicFramePr>
          <p:nvPr/>
        </p:nvGraphicFramePr>
        <p:xfrm>
          <a:off x="1947863" y="3799656"/>
          <a:ext cx="464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7" imgW="4648200" imgH="698500" progId="Equation.DSMT4">
                  <p:embed/>
                </p:oleObj>
              </mc:Choice>
              <mc:Fallback>
                <p:oleObj name="Equation" r:id="rId7" imgW="4648200" imgH="698500" progId="Equation.DSMT4">
                  <p:embed/>
                  <p:pic>
                    <p:nvPicPr>
                      <p:cNvPr id="0" name="图片 7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3799656"/>
                        <a:ext cx="464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72" name="Object 12"/>
          <p:cNvGraphicFramePr>
            <a:graphicFrameLocks noChangeAspect="1"/>
          </p:cNvGraphicFramePr>
          <p:nvPr/>
        </p:nvGraphicFramePr>
        <p:xfrm>
          <a:off x="1979613" y="4974158"/>
          <a:ext cx="4724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9" imgW="4724400" imgH="698500" progId="Equation.DSMT4">
                  <p:embed/>
                </p:oleObj>
              </mc:Choice>
              <mc:Fallback>
                <p:oleObj name="Equation" r:id="rId9" imgW="4724400" imgH="698500" progId="Equation.DSMT4">
                  <p:embed/>
                  <p:pic>
                    <p:nvPicPr>
                      <p:cNvPr id="0" name="图片 7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74158"/>
                        <a:ext cx="4724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73" name="Text Box 13"/>
          <p:cNvSpPr txBox="1">
            <a:spLocks noChangeArrowheads="1"/>
          </p:cNvSpPr>
          <p:nvPr/>
        </p:nvSpPr>
        <p:spPr bwMode="auto">
          <a:xfrm>
            <a:off x="828129" y="4504258"/>
            <a:ext cx="648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若先接通回路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的电源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则有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16174" name="Object 14"/>
          <p:cNvGraphicFramePr>
            <a:graphicFrameLocks noChangeAspect="1"/>
          </p:cNvGraphicFramePr>
          <p:nvPr/>
        </p:nvGraphicFramePr>
        <p:xfrm>
          <a:off x="2555875" y="6261621"/>
          <a:ext cx="27368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公式" r:id="rId11" imgW="3530600" imgH="533400" progId="Equation.3">
                  <p:embed/>
                </p:oleObj>
              </mc:Choice>
              <mc:Fallback>
                <p:oleObj name="公式" r:id="rId11" imgW="3530600" imgH="533400" progId="Equation.3">
                  <p:embed/>
                  <p:pic>
                    <p:nvPicPr>
                      <p:cNvPr id="0" name="图片 7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261621"/>
                        <a:ext cx="27368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 bwMode="auto">
          <a:xfrm>
            <a:off x="5795963" y="1275283"/>
            <a:ext cx="2663825" cy="1947863"/>
            <a:chOff x="3878" y="404"/>
            <a:chExt cx="1678" cy="1227"/>
          </a:xfrm>
        </p:grpSpPr>
        <p:sp>
          <p:nvSpPr>
            <p:cNvPr id="180268" name="Text Box 17"/>
            <p:cNvSpPr txBox="1">
              <a:spLocks noChangeArrowheads="1"/>
            </p:cNvSpPr>
            <p:nvPr/>
          </p:nvSpPr>
          <p:spPr bwMode="auto">
            <a:xfrm>
              <a:off x="4286" y="4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800" b="1">
                  <a:solidFill>
                    <a:srgbClr val="000000"/>
                  </a:solidFill>
                </a:rPr>
                <a:t>1</a:t>
              </a:r>
              <a:endParaRPr kumimoji="0"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80269" name="Text Box 18"/>
            <p:cNvSpPr txBox="1">
              <a:spLocks noChangeArrowheads="1"/>
            </p:cNvSpPr>
            <p:nvPr/>
          </p:nvSpPr>
          <p:spPr bwMode="auto">
            <a:xfrm>
              <a:off x="4785" y="4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800" b="1">
                  <a:solidFill>
                    <a:srgbClr val="000000"/>
                  </a:solidFill>
                </a:rPr>
                <a:t>2</a:t>
              </a:r>
              <a:endParaRPr kumimoji="0"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80270" name="Arc 19"/>
            <p:cNvSpPr/>
            <p:nvPr/>
          </p:nvSpPr>
          <p:spPr bwMode="auto">
            <a:xfrm flipH="1" flipV="1">
              <a:off x="4195" y="677"/>
              <a:ext cx="318" cy="652"/>
            </a:xfrm>
            <a:custGeom>
              <a:avLst/>
              <a:gdLst>
                <a:gd name="T0" fmla="*/ 0 w 43200"/>
                <a:gd name="T1" fmla="*/ 0 h 42276"/>
                <a:gd name="T2" fmla="*/ 0 w 43200"/>
                <a:gd name="T3" fmla="*/ 0 h 42276"/>
                <a:gd name="T4" fmla="*/ 0 w 43200"/>
                <a:gd name="T5" fmla="*/ 0 h 4227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276"/>
                <a:gd name="T11" fmla="*/ 43200 w 43200"/>
                <a:gd name="T12" fmla="*/ 42276 h 42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276" fill="none" extrusionOk="0">
                  <a:moveTo>
                    <a:pt x="30449" y="971"/>
                  </a:moveTo>
                  <a:cubicBezTo>
                    <a:pt x="38208" y="4456"/>
                    <a:pt x="43200" y="12170"/>
                    <a:pt x="43200" y="20676"/>
                  </a:cubicBezTo>
                  <a:cubicBezTo>
                    <a:pt x="43200" y="32605"/>
                    <a:pt x="33529" y="42276"/>
                    <a:pt x="21600" y="42276"/>
                  </a:cubicBezTo>
                  <a:cubicBezTo>
                    <a:pt x="9670" y="42276"/>
                    <a:pt x="0" y="32605"/>
                    <a:pt x="0" y="20676"/>
                  </a:cubicBezTo>
                  <a:cubicBezTo>
                    <a:pt x="-1" y="11153"/>
                    <a:pt x="6235" y="2755"/>
                    <a:pt x="15349" y="-1"/>
                  </a:cubicBezTo>
                </a:path>
                <a:path w="43200" h="42276" stroke="0" extrusionOk="0">
                  <a:moveTo>
                    <a:pt x="30449" y="971"/>
                  </a:moveTo>
                  <a:cubicBezTo>
                    <a:pt x="38208" y="4456"/>
                    <a:pt x="43200" y="12170"/>
                    <a:pt x="43200" y="20676"/>
                  </a:cubicBezTo>
                  <a:cubicBezTo>
                    <a:pt x="43200" y="32605"/>
                    <a:pt x="33529" y="42276"/>
                    <a:pt x="21600" y="42276"/>
                  </a:cubicBezTo>
                  <a:cubicBezTo>
                    <a:pt x="9670" y="42276"/>
                    <a:pt x="0" y="32605"/>
                    <a:pt x="0" y="20676"/>
                  </a:cubicBezTo>
                  <a:cubicBezTo>
                    <a:pt x="-1" y="11153"/>
                    <a:pt x="6235" y="2755"/>
                    <a:pt x="15349" y="-1"/>
                  </a:cubicBezTo>
                  <a:lnTo>
                    <a:pt x="21600" y="20676"/>
                  </a:lnTo>
                  <a:lnTo>
                    <a:pt x="30449" y="971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71" name="Arc 20"/>
            <p:cNvSpPr/>
            <p:nvPr/>
          </p:nvSpPr>
          <p:spPr bwMode="auto">
            <a:xfrm flipH="1" flipV="1">
              <a:off x="4241" y="679"/>
              <a:ext cx="317" cy="664"/>
            </a:xfrm>
            <a:custGeom>
              <a:avLst/>
              <a:gdLst>
                <a:gd name="T0" fmla="*/ 0 w 43200"/>
                <a:gd name="T1" fmla="*/ 0 h 43123"/>
                <a:gd name="T2" fmla="*/ 0 w 43200"/>
                <a:gd name="T3" fmla="*/ 0 h 43123"/>
                <a:gd name="T4" fmla="*/ 0 w 43200"/>
                <a:gd name="T5" fmla="*/ 0 h 43123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23"/>
                <a:gd name="T11" fmla="*/ 43200 w 43200"/>
                <a:gd name="T12" fmla="*/ 43123 h 431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23" fill="none" extrusionOk="0">
                  <a:moveTo>
                    <a:pt x="23422" y="0"/>
                  </a:moveTo>
                  <a:cubicBezTo>
                    <a:pt x="34605" y="947"/>
                    <a:pt x="43200" y="10300"/>
                    <a:pt x="43200" y="21523"/>
                  </a:cubicBezTo>
                  <a:cubicBezTo>
                    <a:pt x="43200" y="33452"/>
                    <a:pt x="33529" y="43123"/>
                    <a:pt x="21600" y="43123"/>
                  </a:cubicBezTo>
                  <a:cubicBezTo>
                    <a:pt x="9670" y="43123"/>
                    <a:pt x="0" y="33452"/>
                    <a:pt x="0" y="21523"/>
                  </a:cubicBezTo>
                  <a:cubicBezTo>
                    <a:pt x="-1" y="11183"/>
                    <a:pt x="7327" y="2293"/>
                    <a:pt x="17477" y="320"/>
                  </a:cubicBezTo>
                </a:path>
                <a:path w="43200" h="43123" stroke="0" extrusionOk="0">
                  <a:moveTo>
                    <a:pt x="23422" y="0"/>
                  </a:moveTo>
                  <a:cubicBezTo>
                    <a:pt x="34605" y="947"/>
                    <a:pt x="43200" y="10300"/>
                    <a:pt x="43200" y="21523"/>
                  </a:cubicBezTo>
                  <a:cubicBezTo>
                    <a:pt x="43200" y="33452"/>
                    <a:pt x="33529" y="43123"/>
                    <a:pt x="21600" y="43123"/>
                  </a:cubicBezTo>
                  <a:cubicBezTo>
                    <a:pt x="9670" y="43123"/>
                    <a:pt x="0" y="33452"/>
                    <a:pt x="0" y="21523"/>
                  </a:cubicBezTo>
                  <a:cubicBezTo>
                    <a:pt x="-1" y="11183"/>
                    <a:pt x="7327" y="2293"/>
                    <a:pt x="17477" y="320"/>
                  </a:cubicBezTo>
                  <a:lnTo>
                    <a:pt x="21600" y="21523"/>
                  </a:lnTo>
                  <a:lnTo>
                    <a:pt x="23422" y="0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72" name="Arc 21"/>
            <p:cNvSpPr/>
            <p:nvPr/>
          </p:nvSpPr>
          <p:spPr bwMode="auto">
            <a:xfrm flipH="1" flipV="1">
              <a:off x="4286" y="678"/>
              <a:ext cx="279" cy="664"/>
            </a:xfrm>
            <a:custGeom>
              <a:avLst/>
              <a:gdLst>
                <a:gd name="T0" fmla="*/ 0 w 38073"/>
                <a:gd name="T1" fmla="*/ 0 h 43166"/>
                <a:gd name="T2" fmla="*/ 0 w 38073"/>
                <a:gd name="T3" fmla="*/ 0 h 43166"/>
                <a:gd name="T4" fmla="*/ 0 w 38073"/>
                <a:gd name="T5" fmla="*/ 0 h 43166"/>
                <a:gd name="T6" fmla="*/ 0 60000 65536"/>
                <a:gd name="T7" fmla="*/ 0 60000 65536"/>
                <a:gd name="T8" fmla="*/ 0 60000 65536"/>
                <a:gd name="T9" fmla="*/ 0 w 38073"/>
                <a:gd name="T10" fmla="*/ 0 h 43166"/>
                <a:gd name="T11" fmla="*/ 38073 w 38073"/>
                <a:gd name="T12" fmla="*/ 43166 h 431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73" h="43166" fill="none" extrusionOk="0">
                  <a:moveTo>
                    <a:pt x="17687" y="0"/>
                  </a:moveTo>
                  <a:cubicBezTo>
                    <a:pt x="29127" y="644"/>
                    <a:pt x="38073" y="10108"/>
                    <a:pt x="38073" y="21566"/>
                  </a:cubicBezTo>
                  <a:cubicBezTo>
                    <a:pt x="38073" y="33495"/>
                    <a:pt x="28402" y="43166"/>
                    <a:pt x="16473" y="43166"/>
                  </a:cubicBezTo>
                  <a:cubicBezTo>
                    <a:pt x="10127" y="43166"/>
                    <a:pt x="4103" y="40376"/>
                    <a:pt x="-1" y="35537"/>
                  </a:cubicBezTo>
                </a:path>
                <a:path w="38073" h="43166" stroke="0" extrusionOk="0">
                  <a:moveTo>
                    <a:pt x="17687" y="0"/>
                  </a:moveTo>
                  <a:cubicBezTo>
                    <a:pt x="29127" y="644"/>
                    <a:pt x="38073" y="10108"/>
                    <a:pt x="38073" y="21566"/>
                  </a:cubicBezTo>
                  <a:cubicBezTo>
                    <a:pt x="38073" y="33495"/>
                    <a:pt x="28402" y="43166"/>
                    <a:pt x="16473" y="43166"/>
                  </a:cubicBezTo>
                  <a:cubicBezTo>
                    <a:pt x="10127" y="43166"/>
                    <a:pt x="4103" y="40376"/>
                    <a:pt x="-1" y="35537"/>
                  </a:cubicBezTo>
                  <a:lnTo>
                    <a:pt x="16473" y="21566"/>
                  </a:lnTo>
                  <a:lnTo>
                    <a:pt x="17687" y="0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73" name="Line 22"/>
            <p:cNvSpPr>
              <a:spLocks noChangeShapeType="1"/>
            </p:cNvSpPr>
            <p:nvPr/>
          </p:nvSpPr>
          <p:spPr bwMode="auto">
            <a:xfrm flipV="1">
              <a:off x="3878" y="1312"/>
              <a:ext cx="408" cy="22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74" name="Arc 23"/>
            <p:cNvSpPr/>
            <p:nvPr/>
          </p:nvSpPr>
          <p:spPr bwMode="auto">
            <a:xfrm flipH="1" flipV="1">
              <a:off x="4392" y="678"/>
              <a:ext cx="211" cy="680"/>
            </a:xfrm>
            <a:custGeom>
              <a:avLst/>
              <a:gdLst>
                <a:gd name="T0" fmla="*/ 0 w 28794"/>
                <a:gd name="T1" fmla="*/ 0 h 40856"/>
                <a:gd name="T2" fmla="*/ 0 w 28794"/>
                <a:gd name="T3" fmla="*/ 0 h 40856"/>
                <a:gd name="T4" fmla="*/ 0 w 28794"/>
                <a:gd name="T5" fmla="*/ 0 h 40856"/>
                <a:gd name="T6" fmla="*/ 0 60000 65536"/>
                <a:gd name="T7" fmla="*/ 0 60000 65536"/>
                <a:gd name="T8" fmla="*/ 0 60000 65536"/>
                <a:gd name="T9" fmla="*/ 0 w 28794"/>
                <a:gd name="T10" fmla="*/ 0 h 40856"/>
                <a:gd name="T11" fmla="*/ 28794 w 28794"/>
                <a:gd name="T12" fmla="*/ 40856 h 408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94" h="40856" fill="none" extrusionOk="0">
                  <a:moveTo>
                    <a:pt x="28793" y="39622"/>
                  </a:moveTo>
                  <a:cubicBezTo>
                    <a:pt x="26483" y="40438"/>
                    <a:pt x="24050" y="40855"/>
                    <a:pt x="21600" y="40856"/>
                  </a:cubicBezTo>
                  <a:cubicBezTo>
                    <a:pt x="9670" y="40856"/>
                    <a:pt x="0" y="31185"/>
                    <a:pt x="0" y="19256"/>
                  </a:cubicBezTo>
                  <a:cubicBezTo>
                    <a:pt x="-1" y="11125"/>
                    <a:pt x="4565" y="3684"/>
                    <a:pt x="11813" y="0"/>
                  </a:cubicBezTo>
                </a:path>
                <a:path w="28794" h="40856" stroke="0" extrusionOk="0">
                  <a:moveTo>
                    <a:pt x="28793" y="39622"/>
                  </a:moveTo>
                  <a:cubicBezTo>
                    <a:pt x="26483" y="40438"/>
                    <a:pt x="24050" y="40855"/>
                    <a:pt x="21600" y="40856"/>
                  </a:cubicBezTo>
                  <a:cubicBezTo>
                    <a:pt x="9670" y="40856"/>
                    <a:pt x="0" y="31185"/>
                    <a:pt x="0" y="19256"/>
                  </a:cubicBezTo>
                  <a:cubicBezTo>
                    <a:pt x="-1" y="11125"/>
                    <a:pt x="4565" y="3684"/>
                    <a:pt x="11813" y="0"/>
                  </a:cubicBezTo>
                  <a:lnTo>
                    <a:pt x="21600" y="19256"/>
                  </a:lnTo>
                  <a:lnTo>
                    <a:pt x="28793" y="39622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75" name="Line 24"/>
            <p:cNvSpPr>
              <a:spLocks noChangeShapeType="1"/>
            </p:cNvSpPr>
            <p:nvPr/>
          </p:nvSpPr>
          <p:spPr bwMode="auto">
            <a:xfrm flipV="1">
              <a:off x="4105" y="1358"/>
              <a:ext cx="408" cy="27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76" name="Arc 25"/>
            <p:cNvSpPr/>
            <p:nvPr/>
          </p:nvSpPr>
          <p:spPr bwMode="auto">
            <a:xfrm flipH="1" flipV="1">
              <a:off x="4852" y="682"/>
              <a:ext cx="159" cy="647"/>
            </a:xfrm>
            <a:custGeom>
              <a:avLst/>
              <a:gdLst>
                <a:gd name="T0" fmla="*/ 0 w 21600"/>
                <a:gd name="T1" fmla="*/ 0 h 41980"/>
                <a:gd name="T2" fmla="*/ 0 w 21600"/>
                <a:gd name="T3" fmla="*/ 0 h 41980"/>
                <a:gd name="T4" fmla="*/ 0 w 21600"/>
                <a:gd name="T5" fmla="*/ 0 h 419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980"/>
                <a:gd name="T11" fmla="*/ 21600 w 21600"/>
                <a:gd name="T12" fmla="*/ 41980 h 419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980" fill="none" extrusionOk="0">
                  <a:moveTo>
                    <a:pt x="18036" y="41979"/>
                  </a:moveTo>
                  <a:cubicBezTo>
                    <a:pt x="7626" y="40238"/>
                    <a:pt x="0" y="31229"/>
                    <a:pt x="0" y="20676"/>
                  </a:cubicBezTo>
                  <a:cubicBezTo>
                    <a:pt x="-1" y="11153"/>
                    <a:pt x="6235" y="2755"/>
                    <a:pt x="15349" y="-1"/>
                  </a:cubicBezTo>
                </a:path>
                <a:path w="21600" h="41980" stroke="0" extrusionOk="0">
                  <a:moveTo>
                    <a:pt x="18036" y="41979"/>
                  </a:moveTo>
                  <a:cubicBezTo>
                    <a:pt x="7626" y="40238"/>
                    <a:pt x="0" y="31229"/>
                    <a:pt x="0" y="20676"/>
                  </a:cubicBezTo>
                  <a:cubicBezTo>
                    <a:pt x="-1" y="11153"/>
                    <a:pt x="6235" y="2755"/>
                    <a:pt x="15349" y="-1"/>
                  </a:cubicBezTo>
                  <a:lnTo>
                    <a:pt x="21600" y="20676"/>
                  </a:lnTo>
                  <a:lnTo>
                    <a:pt x="18036" y="41979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77" name="Arc 26"/>
            <p:cNvSpPr/>
            <p:nvPr/>
          </p:nvSpPr>
          <p:spPr bwMode="auto">
            <a:xfrm flipH="1" flipV="1">
              <a:off x="4740" y="680"/>
              <a:ext cx="317" cy="664"/>
            </a:xfrm>
            <a:custGeom>
              <a:avLst/>
              <a:gdLst>
                <a:gd name="T0" fmla="*/ 0 w 43200"/>
                <a:gd name="T1" fmla="*/ 0 h 43123"/>
                <a:gd name="T2" fmla="*/ 0 w 43200"/>
                <a:gd name="T3" fmla="*/ 0 h 43123"/>
                <a:gd name="T4" fmla="*/ 0 w 43200"/>
                <a:gd name="T5" fmla="*/ 0 h 43123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23"/>
                <a:gd name="T11" fmla="*/ 43200 w 43200"/>
                <a:gd name="T12" fmla="*/ 43123 h 431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23" fill="none" extrusionOk="0">
                  <a:moveTo>
                    <a:pt x="23422" y="0"/>
                  </a:moveTo>
                  <a:cubicBezTo>
                    <a:pt x="34605" y="947"/>
                    <a:pt x="43200" y="10300"/>
                    <a:pt x="43200" y="21523"/>
                  </a:cubicBezTo>
                  <a:cubicBezTo>
                    <a:pt x="43200" y="33452"/>
                    <a:pt x="33529" y="43123"/>
                    <a:pt x="21600" y="43123"/>
                  </a:cubicBezTo>
                  <a:cubicBezTo>
                    <a:pt x="9670" y="43123"/>
                    <a:pt x="0" y="33452"/>
                    <a:pt x="0" y="21523"/>
                  </a:cubicBezTo>
                  <a:cubicBezTo>
                    <a:pt x="-1" y="11183"/>
                    <a:pt x="7327" y="2293"/>
                    <a:pt x="17477" y="320"/>
                  </a:cubicBezTo>
                </a:path>
                <a:path w="43200" h="43123" stroke="0" extrusionOk="0">
                  <a:moveTo>
                    <a:pt x="23422" y="0"/>
                  </a:moveTo>
                  <a:cubicBezTo>
                    <a:pt x="34605" y="947"/>
                    <a:pt x="43200" y="10300"/>
                    <a:pt x="43200" y="21523"/>
                  </a:cubicBezTo>
                  <a:cubicBezTo>
                    <a:pt x="43200" y="33452"/>
                    <a:pt x="33529" y="43123"/>
                    <a:pt x="21600" y="43123"/>
                  </a:cubicBezTo>
                  <a:cubicBezTo>
                    <a:pt x="9670" y="43123"/>
                    <a:pt x="0" y="33452"/>
                    <a:pt x="0" y="21523"/>
                  </a:cubicBezTo>
                  <a:cubicBezTo>
                    <a:pt x="-1" y="11183"/>
                    <a:pt x="7327" y="2293"/>
                    <a:pt x="17477" y="320"/>
                  </a:cubicBezTo>
                  <a:lnTo>
                    <a:pt x="21600" y="21523"/>
                  </a:lnTo>
                  <a:lnTo>
                    <a:pt x="23422" y="0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78" name="Arc 27"/>
            <p:cNvSpPr/>
            <p:nvPr/>
          </p:nvSpPr>
          <p:spPr bwMode="auto">
            <a:xfrm flipH="1" flipV="1">
              <a:off x="4785" y="678"/>
              <a:ext cx="279" cy="663"/>
            </a:xfrm>
            <a:custGeom>
              <a:avLst/>
              <a:gdLst>
                <a:gd name="T0" fmla="*/ 0 w 38073"/>
                <a:gd name="T1" fmla="*/ 0 h 43054"/>
                <a:gd name="T2" fmla="*/ 0 w 38073"/>
                <a:gd name="T3" fmla="*/ 0 h 43054"/>
                <a:gd name="T4" fmla="*/ 0 w 38073"/>
                <a:gd name="T5" fmla="*/ 0 h 43054"/>
                <a:gd name="T6" fmla="*/ 0 60000 65536"/>
                <a:gd name="T7" fmla="*/ 0 60000 65536"/>
                <a:gd name="T8" fmla="*/ 0 60000 65536"/>
                <a:gd name="T9" fmla="*/ 0 w 38073"/>
                <a:gd name="T10" fmla="*/ 0 h 43054"/>
                <a:gd name="T11" fmla="*/ 38073 w 38073"/>
                <a:gd name="T12" fmla="*/ 43054 h 430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73" h="43054" fill="none" extrusionOk="0">
                  <a:moveTo>
                    <a:pt x="18981" y="0"/>
                  </a:moveTo>
                  <a:cubicBezTo>
                    <a:pt x="29866" y="1273"/>
                    <a:pt x="38073" y="10495"/>
                    <a:pt x="38073" y="21454"/>
                  </a:cubicBezTo>
                  <a:cubicBezTo>
                    <a:pt x="38073" y="33383"/>
                    <a:pt x="28402" y="43054"/>
                    <a:pt x="16473" y="43054"/>
                  </a:cubicBezTo>
                  <a:cubicBezTo>
                    <a:pt x="10127" y="43054"/>
                    <a:pt x="4103" y="40264"/>
                    <a:pt x="-1" y="35425"/>
                  </a:cubicBezTo>
                </a:path>
                <a:path w="38073" h="43054" stroke="0" extrusionOk="0">
                  <a:moveTo>
                    <a:pt x="18981" y="0"/>
                  </a:moveTo>
                  <a:cubicBezTo>
                    <a:pt x="29866" y="1273"/>
                    <a:pt x="38073" y="10495"/>
                    <a:pt x="38073" y="21454"/>
                  </a:cubicBezTo>
                  <a:cubicBezTo>
                    <a:pt x="38073" y="33383"/>
                    <a:pt x="28402" y="43054"/>
                    <a:pt x="16473" y="43054"/>
                  </a:cubicBezTo>
                  <a:cubicBezTo>
                    <a:pt x="10127" y="43054"/>
                    <a:pt x="4103" y="40264"/>
                    <a:pt x="-1" y="35425"/>
                  </a:cubicBezTo>
                  <a:lnTo>
                    <a:pt x="16473" y="21454"/>
                  </a:lnTo>
                  <a:lnTo>
                    <a:pt x="18981" y="0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79" name="Line 28"/>
            <p:cNvSpPr>
              <a:spLocks noChangeShapeType="1"/>
            </p:cNvSpPr>
            <p:nvPr/>
          </p:nvSpPr>
          <p:spPr bwMode="auto">
            <a:xfrm flipV="1">
              <a:off x="4831" y="1389"/>
              <a:ext cx="544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80" name="Arc 29"/>
            <p:cNvSpPr/>
            <p:nvPr/>
          </p:nvSpPr>
          <p:spPr bwMode="auto">
            <a:xfrm flipH="1" flipV="1">
              <a:off x="4891" y="679"/>
              <a:ext cx="211" cy="574"/>
            </a:xfrm>
            <a:custGeom>
              <a:avLst/>
              <a:gdLst>
                <a:gd name="T0" fmla="*/ 0 w 28794"/>
                <a:gd name="T1" fmla="*/ 0 h 34462"/>
                <a:gd name="T2" fmla="*/ 0 w 28794"/>
                <a:gd name="T3" fmla="*/ 0 h 34462"/>
                <a:gd name="T4" fmla="*/ 0 w 28794"/>
                <a:gd name="T5" fmla="*/ 0 h 34462"/>
                <a:gd name="T6" fmla="*/ 0 60000 65536"/>
                <a:gd name="T7" fmla="*/ 0 60000 65536"/>
                <a:gd name="T8" fmla="*/ 0 60000 65536"/>
                <a:gd name="T9" fmla="*/ 0 w 28794"/>
                <a:gd name="T10" fmla="*/ 0 h 34462"/>
                <a:gd name="T11" fmla="*/ 28794 w 28794"/>
                <a:gd name="T12" fmla="*/ 34462 h 344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94" h="34462" fill="none" extrusionOk="0">
                  <a:moveTo>
                    <a:pt x="28793" y="33228"/>
                  </a:moveTo>
                  <a:cubicBezTo>
                    <a:pt x="26483" y="34044"/>
                    <a:pt x="24050" y="34461"/>
                    <a:pt x="21600" y="34462"/>
                  </a:cubicBezTo>
                  <a:cubicBezTo>
                    <a:pt x="9670" y="34462"/>
                    <a:pt x="0" y="24791"/>
                    <a:pt x="0" y="12862"/>
                  </a:cubicBezTo>
                  <a:cubicBezTo>
                    <a:pt x="-1" y="8230"/>
                    <a:pt x="1488" y="3721"/>
                    <a:pt x="4246" y="-1"/>
                  </a:cubicBezTo>
                </a:path>
                <a:path w="28794" h="34462" stroke="0" extrusionOk="0">
                  <a:moveTo>
                    <a:pt x="28793" y="33228"/>
                  </a:moveTo>
                  <a:cubicBezTo>
                    <a:pt x="26483" y="34044"/>
                    <a:pt x="24050" y="34461"/>
                    <a:pt x="21600" y="34462"/>
                  </a:cubicBezTo>
                  <a:cubicBezTo>
                    <a:pt x="9670" y="34462"/>
                    <a:pt x="0" y="24791"/>
                    <a:pt x="0" y="12862"/>
                  </a:cubicBezTo>
                  <a:cubicBezTo>
                    <a:pt x="-1" y="8230"/>
                    <a:pt x="1488" y="3721"/>
                    <a:pt x="4246" y="-1"/>
                  </a:cubicBezTo>
                  <a:lnTo>
                    <a:pt x="21600" y="12862"/>
                  </a:lnTo>
                  <a:lnTo>
                    <a:pt x="28793" y="33228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81" name="Line 30"/>
            <p:cNvSpPr>
              <a:spLocks noChangeShapeType="1"/>
            </p:cNvSpPr>
            <p:nvPr/>
          </p:nvSpPr>
          <p:spPr bwMode="auto">
            <a:xfrm flipV="1">
              <a:off x="5057" y="1253"/>
              <a:ext cx="499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82" name="Arc 31"/>
            <p:cNvSpPr/>
            <p:nvPr/>
          </p:nvSpPr>
          <p:spPr bwMode="auto">
            <a:xfrm flipH="1" flipV="1">
              <a:off x="4694" y="677"/>
              <a:ext cx="196" cy="712"/>
            </a:xfrm>
            <a:custGeom>
              <a:avLst/>
              <a:gdLst>
                <a:gd name="T0" fmla="*/ 0 w 26679"/>
                <a:gd name="T1" fmla="*/ 0 h 43158"/>
                <a:gd name="T2" fmla="*/ 0 w 26679"/>
                <a:gd name="T3" fmla="*/ 0 h 43158"/>
                <a:gd name="T4" fmla="*/ 0 w 26679"/>
                <a:gd name="T5" fmla="*/ 0 h 43158"/>
                <a:gd name="T6" fmla="*/ 0 60000 65536"/>
                <a:gd name="T7" fmla="*/ 0 60000 65536"/>
                <a:gd name="T8" fmla="*/ 0 60000 65536"/>
                <a:gd name="T9" fmla="*/ 0 w 26679"/>
                <a:gd name="T10" fmla="*/ 0 h 43158"/>
                <a:gd name="T11" fmla="*/ 26679 w 26679"/>
                <a:gd name="T12" fmla="*/ 43158 h 43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679" h="43158" fill="none" extrusionOk="0">
                  <a:moveTo>
                    <a:pt x="6428" y="0"/>
                  </a:moveTo>
                  <a:cubicBezTo>
                    <a:pt x="17811" y="713"/>
                    <a:pt x="26679" y="10152"/>
                    <a:pt x="26679" y="21558"/>
                  </a:cubicBezTo>
                  <a:cubicBezTo>
                    <a:pt x="26679" y="33487"/>
                    <a:pt x="17008" y="43158"/>
                    <a:pt x="5079" y="43158"/>
                  </a:cubicBezTo>
                  <a:cubicBezTo>
                    <a:pt x="3367" y="43158"/>
                    <a:pt x="1662" y="42954"/>
                    <a:pt x="-1" y="42552"/>
                  </a:cubicBezTo>
                </a:path>
                <a:path w="26679" h="43158" stroke="0" extrusionOk="0">
                  <a:moveTo>
                    <a:pt x="6428" y="0"/>
                  </a:moveTo>
                  <a:cubicBezTo>
                    <a:pt x="17811" y="713"/>
                    <a:pt x="26679" y="10152"/>
                    <a:pt x="26679" y="21558"/>
                  </a:cubicBezTo>
                  <a:cubicBezTo>
                    <a:pt x="26679" y="33487"/>
                    <a:pt x="17008" y="43158"/>
                    <a:pt x="5079" y="43158"/>
                  </a:cubicBezTo>
                  <a:cubicBezTo>
                    <a:pt x="3367" y="43158"/>
                    <a:pt x="1662" y="42954"/>
                    <a:pt x="-1" y="42552"/>
                  </a:cubicBezTo>
                  <a:lnTo>
                    <a:pt x="5079" y="21558"/>
                  </a:lnTo>
                  <a:lnTo>
                    <a:pt x="6428" y="0"/>
                  </a:lnTo>
                  <a:close/>
                </a:path>
              </a:pathLst>
            </a:custGeom>
            <a:noFill/>
            <a:ln w="28575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32"/>
          <p:cNvGrpSpPr/>
          <p:nvPr/>
        </p:nvGrpSpPr>
        <p:grpSpPr bwMode="auto">
          <a:xfrm>
            <a:off x="5724525" y="2429396"/>
            <a:ext cx="809625" cy="769937"/>
            <a:chOff x="3821" y="1131"/>
            <a:chExt cx="510" cy="485"/>
          </a:xfrm>
        </p:grpSpPr>
        <p:sp>
          <p:nvSpPr>
            <p:cNvPr id="180260" name="Text Box 33"/>
            <p:cNvSpPr txBox="1">
              <a:spLocks noChangeArrowheads="1"/>
            </p:cNvSpPr>
            <p:nvPr/>
          </p:nvSpPr>
          <p:spPr bwMode="auto">
            <a:xfrm>
              <a:off x="3821" y="113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FF0000"/>
                  </a:solidFill>
                </a:rPr>
                <a:t>I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1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  <p:sp>
          <p:nvSpPr>
            <p:cNvPr id="180261" name="Line 34"/>
            <p:cNvSpPr>
              <a:spLocks noChangeShapeType="1"/>
            </p:cNvSpPr>
            <p:nvPr/>
          </p:nvSpPr>
          <p:spPr bwMode="auto">
            <a:xfrm flipV="1">
              <a:off x="4241" y="1480"/>
              <a:ext cx="90" cy="45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62" name="Line 35"/>
            <p:cNvSpPr>
              <a:spLocks noChangeShapeType="1"/>
            </p:cNvSpPr>
            <p:nvPr/>
          </p:nvSpPr>
          <p:spPr bwMode="auto">
            <a:xfrm flipH="1">
              <a:off x="4059" y="1389"/>
              <a:ext cx="91" cy="45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63" name="Line 36"/>
            <p:cNvSpPr>
              <a:spLocks noChangeShapeType="1"/>
            </p:cNvSpPr>
            <p:nvPr/>
          </p:nvSpPr>
          <p:spPr bwMode="auto">
            <a:xfrm>
              <a:off x="3878" y="1525"/>
              <a:ext cx="227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64" name="Rectangle 37"/>
            <p:cNvSpPr>
              <a:spLocks noChangeArrowheads="1"/>
            </p:cNvSpPr>
            <p:nvPr/>
          </p:nvSpPr>
          <p:spPr bwMode="auto">
            <a:xfrm rot="2532594">
              <a:off x="4014" y="1480"/>
              <a:ext cx="45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pSp>
          <p:nvGrpSpPr>
            <p:cNvPr id="180265" name="Group 38"/>
            <p:cNvGrpSpPr/>
            <p:nvPr/>
          </p:nvGrpSpPr>
          <p:grpSpPr bwMode="auto">
            <a:xfrm>
              <a:off x="3969" y="1525"/>
              <a:ext cx="91" cy="91"/>
              <a:chOff x="3878" y="1706"/>
              <a:chExt cx="91" cy="91"/>
            </a:xfrm>
          </p:grpSpPr>
          <p:sp>
            <p:nvSpPr>
              <p:cNvPr id="180266" name="Line 39"/>
              <p:cNvSpPr>
                <a:spLocks noChangeShapeType="1"/>
              </p:cNvSpPr>
              <p:nvPr/>
            </p:nvSpPr>
            <p:spPr bwMode="auto">
              <a:xfrm flipH="1">
                <a:off x="3878" y="1706"/>
                <a:ext cx="45" cy="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0267" name="Line 40"/>
              <p:cNvSpPr>
                <a:spLocks noChangeShapeType="1"/>
              </p:cNvSpPr>
              <p:nvPr/>
            </p:nvSpPr>
            <p:spPr bwMode="auto">
              <a:xfrm flipH="1">
                <a:off x="3878" y="1706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" name="Group 41"/>
          <p:cNvGrpSpPr/>
          <p:nvPr/>
        </p:nvGrpSpPr>
        <p:grpSpPr bwMode="auto">
          <a:xfrm>
            <a:off x="7740650" y="2165871"/>
            <a:ext cx="719138" cy="673100"/>
            <a:chOff x="5103" y="965"/>
            <a:chExt cx="453" cy="424"/>
          </a:xfrm>
        </p:grpSpPr>
        <p:sp>
          <p:nvSpPr>
            <p:cNvPr id="180251" name="Text Box 42"/>
            <p:cNvSpPr txBox="1">
              <a:spLocks noChangeArrowheads="1"/>
            </p:cNvSpPr>
            <p:nvPr/>
          </p:nvSpPr>
          <p:spPr bwMode="auto">
            <a:xfrm>
              <a:off x="5193" y="96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FF0000"/>
                  </a:solidFill>
                </a:rPr>
                <a:t>I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2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  <p:sp>
          <p:nvSpPr>
            <p:cNvPr id="180252" name="Line 43"/>
            <p:cNvSpPr>
              <a:spLocks noChangeShapeType="1"/>
            </p:cNvSpPr>
            <p:nvPr/>
          </p:nvSpPr>
          <p:spPr bwMode="auto">
            <a:xfrm>
              <a:off x="5103" y="1389"/>
              <a:ext cx="9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0253" name="Line 44"/>
            <p:cNvSpPr>
              <a:spLocks noChangeShapeType="1"/>
            </p:cNvSpPr>
            <p:nvPr/>
          </p:nvSpPr>
          <p:spPr bwMode="auto">
            <a:xfrm flipH="1">
              <a:off x="5148" y="1253"/>
              <a:ext cx="136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80254" name="Group 45"/>
            <p:cNvGrpSpPr/>
            <p:nvPr/>
          </p:nvGrpSpPr>
          <p:grpSpPr bwMode="auto">
            <a:xfrm>
              <a:off x="5375" y="1253"/>
              <a:ext cx="181" cy="136"/>
              <a:chOff x="5375" y="1253"/>
              <a:chExt cx="181" cy="136"/>
            </a:xfrm>
          </p:grpSpPr>
          <p:sp>
            <p:nvSpPr>
              <p:cNvPr id="180255" name="Line 46"/>
              <p:cNvSpPr>
                <a:spLocks noChangeShapeType="1"/>
              </p:cNvSpPr>
              <p:nvPr/>
            </p:nvSpPr>
            <p:spPr bwMode="auto">
              <a:xfrm flipH="1">
                <a:off x="5375" y="1253"/>
                <a:ext cx="181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0256" name="Rectangle 47"/>
              <p:cNvSpPr>
                <a:spLocks noChangeArrowheads="1"/>
              </p:cNvSpPr>
              <p:nvPr/>
            </p:nvSpPr>
            <p:spPr bwMode="auto">
              <a:xfrm>
                <a:off x="5420" y="1298"/>
                <a:ext cx="91" cy="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0257" name="Group 48"/>
              <p:cNvGrpSpPr/>
              <p:nvPr/>
            </p:nvGrpSpPr>
            <p:grpSpPr bwMode="auto">
              <a:xfrm>
                <a:off x="5375" y="1298"/>
                <a:ext cx="181" cy="45"/>
                <a:chOff x="5239" y="1752"/>
                <a:chExt cx="181" cy="45"/>
              </a:xfrm>
            </p:grpSpPr>
            <p:sp>
              <p:nvSpPr>
                <p:cNvPr id="180258" name="Line 49"/>
                <p:cNvSpPr>
                  <a:spLocks noChangeShapeType="1"/>
                </p:cNvSpPr>
                <p:nvPr/>
              </p:nvSpPr>
              <p:spPr bwMode="auto">
                <a:xfrm>
                  <a:off x="5239" y="1797"/>
                  <a:ext cx="9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0259" name="Line 50"/>
                <p:cNvSpPr>
                  <a:spLocks noChangeShapeType="1"/>
                </p:cNvSpPr>
                <p:nvPr/>
              </p:nvSpPr>
              <p:spPr bwMode="auto">
                <a:xfrm>
                  <a:off x="5284" y="1752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" name="Group 51"/>
          <p:cNvGrpSpPr/>
          <p:nvPr/>
        </p:nvGrpSpPr>
        <p:grpSpPr bwMode="auto">
          <a:xfrm>
            <a:off x="539750" y="188640"/>
            <a:ext cx="7993063" cy="874712"/>
            <a:chOff x="-23" y="84"/>
            <a:chExt cx="5035" cy="551"/>
          </a:xfrm>
        </p:grpSpPr>
        <p:graphicFrame>
          <p:nvGraphicFramePr>
            <p:cNvPr id="180246" name="Object 52"/>
            <p:cNvGraphicFramePr>
              <a:graphicFrameLocks noChangeAspect="1"/>
            </p:cNvGraphicFramePr>
            <p:nvPr/>
          </p:nvGraphicFramePr>
          <p:xfrm>
            <a:off x="559" y="160"/>
            <a:ext cx="1080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" name="Equation" r:id="rId13" imgW="1714500" imgH="698500" progId="Equation.DSMT4">
                    <p:embed/>
                  </p:oleObj>
                </mc:Choice>
                <mc:Fallback>
                  <p:oleObj name="Equation" r:id="rId13" imgW="1714500" imgH="698500" progId="Equation.DSMT4">
                    <p:embed/>
                    <p:pic>
                      <p:nvPicPr>
                        <p:cNvPr id="0" name="图片 7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160"/>
                          <a:ext cx="1080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7" name="Object 53"/>
            <p:cNvGraphicFramePr>
              <a:graphicFrameLocks noChangeAspect="1"/>
            </p:cNvGraphicFramePr>
            <p:nvPr/>
          </p:nvGraphicFramePr>
          <p:xfrm>
            <a:off x="1919" y="160"/>
            <a:ext cx="111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" name="Equation" r:id="rId15" imgW="1765300" imgH="698500" progId="Equation.DSMT4">
                    <p:embed/>
                  </p:oleObj>
                </mc:Choice>
                <mc:Fallback>
                  <p:oleObj name="Equation" r:id="rId15" imgW="1765300" imgH="698500" progId="Equation.DSMT4">
                    <p:embed/>
                    <p:pic>
                      <p:nvPicPr>
                        <p:cNvPr id="0" name="图片 7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160"/>
                          <a:ext cx="1112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8" name="Object 54"/>
            <p:cNvGraphicFramePr>
              <a:graphicFrameLocks noChangeAspect="1"/>
            </p:cNvGraphicFramePr>
            <p:nvPr/>
          </p:nvGraphicFramePr>
          <p:xfrm>
            <a:off x="3318" y="84"/>
            <a:ext cx="138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" name="Equation" r:id="rId17" imgW="2197100" imgH="774700" progId="Equation.DSMT4">
                    <p:embed/>
                  </p:oleObj>
                </mc:Choice>
                <mc:Fallback>
                  <p:oleObj name="Equation" r:id="rId17" imgW="2197100" imgH="774700" progId="Equation.DSMT4">
                    <p:embed/>
                    <p:pic>
                      <p:nvPicPr>
                        <p:cNvPr id="0" name="图片 7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" y="84"/>
                          <a:ext cx="1384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49" name="Rectangle 55"/>
            <p:cNvSpPr>
              <a:spLocks noChangeArrowheads="1"/>
            </p:cNvSpPr>
            <p:nvPr/>
          </p:nvSpPr>
          <p:spPr bwMode="auto">
            <a:xfrm>
              <a:off x="431" y="92"/>
              <a:ext cx="4581" cy="52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80250" name="Object 56"/>
            <p:cNvGraphicFramePr>
              <a:graphicFrameLocks noChangeAspect="1"/>
            </p:cNvGraphicFramePr>
            <p:nvPr/>
          </p:nvGraphicFramePr>
          <p:xfrm>
            <a:off x="-23" y="119"/>
            <a:ext cx="488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" name="剪辑" r:id="rId19" imgW="4356100" imgH="4025900" progId="MS_ClipArt_Gallery.2">
                    <p:embed/>
                  </p:oleObj>
                </mc:Choice>
                <mc:Fallback>
                  <p:oleObj name="剪辑" r:id="rId19" imgW="4356100" imgH="4025900" progId="MS_ClipArt_Gallery.2">
                    <p:embed/>
                    <p:pic>
                      <p:nvPicPr>
                        <p:cNvPr id="0" name="图片 7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" y="119"/>
                          <a:ext cx="488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217" name="Text Box 57"/>
          <p:cNvSpPr txBox="1">
            <a:spLocks noChangeArrowheads="1"/>
          </p:cNvSpPr>
          <p:nvPr/>
        </p:nvSpPr>
        <p:spPr bwMode="auto">
          <a:xfrm>
            <a:off x="817563" y="5599856"/>
            <a:ext cx="7488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而系统的总能量与建立电流的过程无关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16218" name="Rectangle 58"/>
          <p:cNvSpPr>
            <a:spLocks noChangeArrowheads="1"/>
          </p:cNvSpPr>
          <p:nvPr/>
        </p:nvSpPr>
        <p:spPr bwMode="auto">
          <a:xfrm>
            <a:off x="2195513" y="6175896"/>
            <a:ext cx="3455987" cy="5492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116219" name="Text Box 59"/>
          <p:cNvSpPr txBox="1">
            <a:spLocks noChangeArrowheads="1"/>
          </p:cNvSpPr>
          <p:nvPr/>
        </p:nvSpPr>
        <p:spPr bwMode="auto">
          <a:xfrm>
            <a:off x="5724525" y="6175896"/>
            <a:ext cx="280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命题得证</a:t>
            </a:r>
            <a:endParaRPr lang="zh-CN" altLang="en-US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11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1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1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11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11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1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11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111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6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6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1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1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1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2" grpId="0"/>
      <p:bldP spid="1116165" grpId="0" animBg="1"/>
      <p:bldP spid="1116166" grpId="0" animBg="1"/>
      <p:bldP spid="1116167" grpId="0" autoUpdateAnimBg="0"/>
      <p:bldP spid="1116168" grpId="0" autoUpdateAnimBg="0"/>
      <p:bldP spid="1116170" grpId="0"/>
      <p:bldP spid="1116173" grpId="0"/>
      <p:bldP spid="1116217" grpId="0"/>
      <p:bldP spid="1116218" grpId="0" animBg="1"/>
      <p:bldP spid="1116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7186" name="Object 2"/>
          <p:cNvGraphicFramePr>
            <a:graphicFrameLocks noChangeAspect="1"/>
          </p:cNvGraphicFramePr>
          <p:nvPr/>
        </p:nvGraphicFramePr>
        <p:xfrm>
          <a:off x="2038722" y="4896049"/>
          <a:ext cx="1778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1" imgW="1892300" imgH="647700" progId="Equation.DSMT4">
                  <p:embed/>
                </p:oleObj>
              </mc:Choice>
              <mc:Fallback>
                <p:oleObj name="Equation" r:id="rId1" imgW="1892300" imgH="647700" progId="Equation.DSMT4">
                  <p:embed/>
                  <p:pic>
                    <p:nvPicPr>
                      <p:cNvPr id="0" name="图片 8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722" y="4896049"/>
                        <a:ext cx="1778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7187" name="Object 3"/>
          <p:cNvGraphicFramePr>
            <a:graphicFrameLocks noChangeAspect="1"/>
          </p:cNvGraphicFramePr>
          <p:nvPr/>
        </p:nvGraphicFramePr>
        <p:xfrm>
          <a:off x="3818310" y="4764286"/>
          <a:ext cx="17033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3" imgW="1841500" imgH="901700" progId="Equation.DSMT4">
                  <p:embed/>
                </p:oleObj>
              </mc:Choice>
              <mc:Fallback>
                <p:oleObj name="Equation" r:id="rId3" imgW="1841500" imgH="901700" progId="Equation.DSMT4">
                  <p:embed/>
                  <p:pic>
                    <p:nvPicPr>
                      <p:cNvPr id="0" name="图片 8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310" y="4764286"/>
                        <a:ext cx="17033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7188" name="Object 4"/>
          <p:cNvGraphicFramePr>
            <a:graphicFrameLocks noChangeAspect="1"/>
          </p:cNvGraphicFramePr>
          <p:nvPr/>
        </p:nvGraphicFramePr>
        <p:xfrm>
          <a:off x="2302024" y="5580261"/>
          <a:ext cx="16795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5" imgW="1790700" imgH="825500" progId="Equation.DSMT4">
                  <p:embed/>
                </p:oleObj>
              </mc:Choice>
              <mc:Fallback>
                <p:oleObj name="Equation" r:id="rId5" imgW="1790700" imgH="825500" progId="Equation.DSMT4">
                  <p:embed/>
                  <p:pic>
                    <p:nvPicPr>
                      <p:cNvPr id="0" name="图片 8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024" y="5580261"/>
                        <a:ext cx="16795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7189" name="Text Box 5"/>
          <p:cNvSpPr txBox="1">
            <a:spLocks noChangeArrowheads="1"/>
          </p:cNvSpPr>
          <p:nvPr/>
        </p:nvSpPr>
        <p:spPr bwMode="auto">
          <a:xfrm>
            <a:off x="4018335" y="5719961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&gt; </a:t>
            </a: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sp>
        <p:nvSpPr>
          <p:cNvPr id="1117190" name="Text Box 6"/>
          <p:cNvSpPr txBox="1">
            <a:spLocks noChangeArrowheads="1"/>
          </p:cNvSpPr>
          <p:nvPr/>
        </p:nvSpPr>
        <p:spPr bwMode="auto">
          <a:xfrm>
            <a:off x="611560" y="260648"/>
            <a:ext cx="83629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 </a:t>
            </a:r>
            <a:r>
              <a:rPr lang="zh-CN" altLang="en-US" sz="2800" b="1" dirty="0">
                <a:solidFill>
                  <a:srgbClr val="000000"/>
                </a:solidFill>
              </a:rPr>
              <a:t>两根平行输电线相距为</a:t>
            </a:r>
            <a:r>
              <a:rPr lang="en-US" altLang="zh-CN" sz="2800" b="1" i="1" dirty="0">
                <a:solidFill>
                  <a:srgbClr val="000000"/>
                </a:solidFill>
              </a:rPr>
              <a:t>d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半径为</a:t>
            </a:r>
            <a:r>
              <a:rPr lang="en-US" altLang="zh-CN" sz="2800" b="1" i="1" dirty="0">
                <a:solidFill>
                  <a:srgbClr val="000000"/>
                </a:solidFill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若维持 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Aft>
                <a:spcPct val="0"/>
              </a:spcAft>
              <a:buFontTx/>
              <a:buNone/>
            </a:pPr>
            <a:r>
              <a:rPr lang="zh-CN" altLang="en-US" sz="2800" b="1" i="1" dirty="0">
                <a:solidFill>
                  <a:srgbClr val="000000"/>
                </a:solidFill>
              </a:rPr>
              <a:t>          </a:t>
            </a:r>
            <a:r>
              <a:rPr lang="en-US" altLang="zh-CN" sz="2800" b="1" i="1" dirty="0">
                <a:solidFill>
                  <a:srgbClr val="000000"/>
                </a:solidFill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不变。（单位长度上的自感                    ）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17191" name="Text Box 7"/>
          <p:cNvSpPr txBox="1">
            <a:spLocks noChangeArrowheads="1"/>
          </p:cNvSpPr>
          <p:nvPr/>
        </p:nvSpPr>
        <p:spPr bwMode="auto">
          <a:xfrm>
            <a:off x="1365920" y="1844824"/>
            <a:ext cx="6461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35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）磁能改变多少？增加？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  减少？说明能量来源？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17192" name="Text Box 8"/>
          <p:cNvSpPr txBox="1">
            <a:spLocks noChangeArrowheads="1"/>
          </p:cNvSpPr>
          <p:nvPr/>
        </p:nvSpPr>
        <p:spPr bwMode="auto">
          <a:xfrm>
            <a:off x="627013" y="1340768"/>
            <a:ext cx="685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求：</a:t>
            </a:r>
            <a:r>
              <a:rPr lang="zh-CN" altLang="en-US" sz="2800" b="1">
                <a:solidFill>
                  <a:srgbClr val="000000"/>
                </a:solidFill>
              </a:rPr>
              <a:t>（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）当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800" b="1" baseline="30000">
                <a:solidFill>
                  <a:srgbClr val="000000"/>
                </a:solidFill>
              </a:rPr>
              <a:t>’</a:t>
            </a:r>
            <a:r>
              <a:rPr lang="zh-CN" altLang="en-US" sz="2800" b="1">
                <a:solidFill>
                  <a:srgbClr val="000000"/>
                </a:solidFill>
              </a:rPr>
              <a:t>时，磁力做的功。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17193" name="Object 9"/>
          <p:cNvGraphicFramePr>
            <a:graphicFrameLocks noChangeAspect="1"/>
          </p:cNvGraphicFramePr>
          <p:nvPr/>
        </p:nvGraphicFramePr>
        <p:xfrm>
          <a:off x="6187132" y="663476"/>
          <a:ext cx="1587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7" imgW="1689100" imgH="787400" progId="Equation.DSMT4">
                  <p:embed/>
                </p:oleObj>
              </mc:Choice>
              <mc:Fallback>
                <p:oleObj name="Equation" r:id="rId7" imgW="1689100" imgH="787400" progId="Equation.DSMT4">
                  <p:embed/>
                  <p:pic>
                    <p:nvPicPr>
                      <p:cNvPr id="0" name="图片 8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132" y="663476"/>
                        <a:ext cx="1587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7194" name="Text Box 10"/>
          <p:cNvSpPr txBox="1">
            <a:spLocks noChangeArrowheads="1"/>
          </p:cNvSpPr>
          <p:nvPr/>
        </p:nvSpPr>
        <p:spPr bwMode="auto">
          <a:xfrm>
            <a:off x="1162248" y="2981895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）根据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117195" name="Text Box 11"/>
          <p:cNvSpPr txBox="1">
            <a:spLocks noChangeArrowheads="1"/>
          </p:cNvSpPr>
          <p:nvPr/>
        </p:nvSpPr>
        <p:spPr bwMode="auto">
          <a:xfrm>
            <a:off x="2078137" y="3551436"/>
            <a:ext cx="3824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单位长度</a:t>
            </a:r>
            <a:r>
              <a:rPr lang="zh-CN" altLang="en-US" sz="2800" b="1" dirty="0">
                <a:solidFill>
                  <a:srgbClr val="000000"/>
                </a:solidFill>
              </a:rPr>
              <a:t>受力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17196" name="Object 12"/>
          <p:cNvGraphicFramePr>
            <a:graphicFrameLocks noChangeAspect="1"/>
          </p:cNvGraphicFramePr>
          <p:nvPr/>
        </p:nvGraphicFramePr>
        <p:xfrm>
          <a:off x="2876922" y="4019749"/>
          <a:ext cx="21605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9" imgW="2247900" imgH="850900" progId="Equation.DSMT4">
                  <p:embed/>
                </p:oleObj>
              </mc:Choice>
              <mc:Fallback>
                <p:oleObj name="Equation" r:id="rId9" imgW="2247900" imgH="850900" progId="Equation.DSMT4">
                  <p:embed/>
                  <p:pic>
                    <p:nvPicPr>
                      <p:cNvPr id="0" name="图片 8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922" y="4019749"/>
                        <a:ext cx="21605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7197" name="Text Box 13"/>
          <p:cNvSpPr txBox="1">
            <a:spLocks noChangeArrowheads="1"/>
          </p:cNvSpPr>
          <p:nvPr/>
        </p:nvSpPr>
        <p:spPr bwMode="auto">
          <a:xfrm>
            <a:off x="645840" y="2963292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17199" name="Object 15"/>
          <p:cNvGraphicFramePr>
            <a:graphicFrameLocks noChangeAspect="1"/>
          </p:cNvGraphicFramePr>
          <p:nvPr/>
        </p:nvGraphicFramePr>
        <p:xfrm>
          <a:off x="3057897" y="2930724"/>
          <a:ext cx="20399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11" imgW="2108200" imgH="647700" progId="Equation.DSMT4">
                  <p:embed/>
                </p:oleObj>
              </mc:Choice>
              <mc:Fallback>
                <p:oleObj name="Equation" r:id="rId11" imgW="2108200" imgH="647700" progId="Equation.DSMT4">
                  <p:embed/>
                  <p:pic>
                    <p:nvPicPr>
                      <p:cNvPr id="0" name="图片 8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897" y="2930724"/>
                        <a:ext cx="203993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3" name="Rectangle 16"/>
          <p:cNvSpPr>
            <a:spLocks noChangeArrowheads="1"/>
          </p:cNvSpPr>
          <p:nvPr/>
        </p:nvSpPr>
        <p:spPr bwMode="auto">
          <a:xfrm>
            <a:off x="3000747" y="2852936"/>
            <a:ext cx="21955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6374185" y="1534542"/>
            <a:ext cx="1998662" cy="4803775"/>
            <a:chOff x="4138" y="952"/>
            <a:chExt cx="1259" cy="3026"/>
          </a:xfrm>
        </p:grpSpPr>
        <p:grpSp>
          <p:nvGrpSpPr>
            <p:cNvPr id="181267" name="Group 18"/>
            <p:cNvGrpSpPr/>
            <p:nvPr/>
          </p:nvGrpSpPr>
          <p:grpSpPr bwMode="auto">
            <a:xfrm>
              <a:off x="4143" y="3081"/>
              <a:ext cx="647" cy="441"/>
              <a:chOff x="4143" y="3081"/>
              <a:chExt cx="647" cy="441"/>
            </a:xfrm>
          </p:grpSpPr>
          <p:sp>
            <p:nvSpPr>
              <p:cNvPr id="181283" name="Line 19"/>
              <p:cNvSpPr>
                <a:spLocks noChangeShapeType="1"/>
              </p:cNvSpPr>
              <p:nvPr/>
            </p:nvSpPr>
            <p:spPr bwMode="auto">
              <a:xfrm>
                <a:off x="4143" y="3081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1284" name="Line 20"/>
              <p:cNvSpPr>
                <a:spLocks noChangeShapeType="1"/>
              </p:cNvSpPr>
              <p:nvPr/>
            </p:nvSpPr>
            <p:spPr bwMode="auto">
              <a:xfrm>
                <a:off x="4790" y="333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1285" name="Line 21"/>
              <p:cNvSpPr>
                <a:spLocks noChangeShapeType="1"/>
              </p:cNvSpPr>
              <p:nvPr/>
            </p:nvSpPr>
            <p:spPr bwMode="auto">
              <a:xfrm>
                <a:off x="4539" y="3334"/>
                <a:ext cx="24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1286" name="Line 22"/>
              <p:cNvSpPr>
                <a:spLocks noChangeShapeType="1"/>
              </p:cNvSpPr>
              <p:nvPr/>
            </p:nvSpPr>
            <p:spPr bwMode="auto">
              <a:xfrm>
                <a:off x="4143" y="3171"/>
                <a:ext cx="24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1287" name="Text Box 23"/>
              <p:cNvSpPr txBox="1">
                <a:spLocks noChangeArrowheads="1"/>
              </p:cNvSpPr>
              <p:nvPr/>
            </p:nvSpPr>
            <p:spPr bwMode="auto">
              <a:xfrm>
                <a:off x="4341" y="3123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d</a:t>
                </a:r>
                <a:endParaRPr lang="en-US" altLang="zh-CN" sz="2800" i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1268" name="Group 24"/>
            <p:cNvGrpSpPr/>
            <p:nvPr/>
          </p:nvGrpSpPr>
          <p:grpSpPr bwMode="auto">
            <a:xfrm>
              <a:off x="4147" y="3354"/>
              <a:ext cx="1040" cy="624"/>
              <a:chOff x="4132" y="3284"/>
              <a:chExt cx="1040" cy="624"/>
            </a:xfrm>
          </p:grpSpPr>
          <p:sp>
            <p:nvSpPr>
              <p:cNvPr id="181278" name="Line 25"/>
              <p:cNvSpPr>
                <a:spLocks noChangeShapeType="1"/>
              </p:cNvSpPr>
              <p:nvPr/>
            </p:nvSpPr>
            <p:spPr bwMode="auto">
              <a:xfrm>
                <a:off x="4132" y="3284"/>
                <a:ext cx="0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1279" name="Line 26"/>
              <p:cNvSpPr>
                <a:spLocks noChangeShapeType="1"/>
              </p:cNvSpPr>
              <p:nvPr/>
            </p:nvSpPr>
            <p:spPr bwMode="auto">
              <a:xfrm>
                <a:off x="5172" y="3658"/>
                <a:ext cx="0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1280" name="Line 27"/>
              <p:cNvSpPr>
                <a:spLocks noChangeShapeType="1"/>
              </p:cNvSpPr>
              <p:nvPr/>
            </p:nvSpPr>
            <p:spPr bwMode="auto">
              <a:xfrm>
                <a:off x="4825" y="3658"/>
                <a:ext cx="347" cy="1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1281" name="Line 28"/>
              <p:cNvSpPr>
                <a:spLocks noChangeShapeType="1"/>
              </p:cNvSpPr>
              <p:nvPr/>
            </p:nvSpPr>
            <p:spPr bwMode="auto">
              <a:xfrm>
                <a:off x="4132" y="3402"/>
                <a:ext cx="347" cy="1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1282" name="Text Box 29"/>
              <p:cNvSpPr txBox="1">
                <a:spLocks noChangeArrowheads="1"/>
              </p:cNvSpPr>
              <p:nvPr/>
            </p:nvSpPr>
            <p:spPr bwMode="auto">
              <a:xfrm>
                <a:off x="4514" y="3417"/>
                <a:ext cx="5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d'</a:t>
                </a:r>
                <a:endParaRPr lang="en-US" altLang="zh-CN" sz="2800" i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1269" name="AutoShape 30"/>
            <p:cNvSpPr>
              <a:spLocks noChangeArrowheads="1"/>
            </p:cNvSpPr>
            <p:nvPr/>
          </p:nvSpPr>
          <p:spPr bwMode="auto">
            <a:xfrm>
              <a:off x="4138" y="1225"/>
              <a:ext cx="61" cy="1853"/>
            </a:xfrm>
            <a:prstGeom prst="can">
              <a:avLst>
                <a:gd name="adj" fmla="val 70599"/>
              </a:avLst>
            </a:prstGeom>
            <a:gradFill rotWithShape="1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81270" name="AutoShape 31"/>
            <p:cNvSpPr>
              <a:spLocks noChangeArrowheads="1"/>
            </p:cNvSpPr>
            <p:nvPr/>
          </p:nvSpPr>
          <p:spPr bwMode="auto">
            <a:xfrm>
              <a:off x="4759" y="1465"/>
              <a:ext cx="67" cy="1853"/>
            </a:xfrm>
            <a:prstGeom prst="can">
              <a:avLst>
                <a:gd name="adj" fmla="val 64276"/>
              </a:avLst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81271" name="AutoShape 32"/>
            <p:cNvSpPr>
              <a:spLocks noChangeArrowheads="1"/>
            </p:cNvSpPr>
            <p:nvPr/>
          </p:nvSpPr>
          <p:spPr bwMode="auto">
            <a:xfrm>
              <a:off x="5144" y="1621"/>
              <a:ext cx="61" cy="1853"/>
            </a:xfrm>
            <a:prstGeom prst="can">
              <a:avLst>
                <a:gd name="adj" fmla="val 70599"/>
              </a:avLst>
            </a:prstGeom>
            <a:gradFill rotWithShape="1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81272" name="Line 33"/>
            <p:cNvSpPr>
              <a:spLocks noChangeShapeType="1"/>
            </p:cNvSpPr>
            <p:nvPr/>
          </p:nvSpPr>
          <p:spPr bwMode="auto">
            <a:xfrm flipV="1">
              <a:off x="4171" y="1066"/>
              <a:ext cx="0" cy="1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1273" name="Text Box 34"/>
            <p:cNvSpPr txBox="1">
              <a:spLocks noChangeArrowheads="1"/>
            </p:cNvSpPr>
            <p:nvPr/>
          </p:nvSpPr>
          <p:spPr bwMode="auto">
            <a:xfrm>
              <a:off x="4175" y="952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81274" name="Line 35"/>
            <p:cNvSpPr>
              <a:spLocks noChangeShapeType="1"/>
            </p:cNvSpPr>
            <p:nvPr/>
          </p:nvSpPr>
          <p:spPr bwMode="auto">
            <a:xfrm>
              <a:off x="4793" y="1276"/>
              <a:ext cx="0" cy="1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1275" name="Text Box 36"/>
            <p:cNvSpPr txBox="1">
              <a:spLocks noChangeArrowheads="1"/>
            </p:cNvSpPr>
            <p:nvPr/>
          </p:nvSpPr>
          <p:spPr bwMode="auto">
            <a:xfrm>
              <a:off x="4784" y="1093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81276" name="Line 37"/>
            <p:cNvSpPr>
              <a:spLocks noChangeShapeType="1"/>
            </p:cNvSpPr>
            <p:nvPr/>
          </p:nvSpPr>
          <p:spPr bwMode="auto">
            <a:xfrm>
              <a:off x="5176" y="1447"/>
              <a:ext cx="0" cy="1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1277" name="Text Box 38"/>
            <p:cNvSpPr txBox="1">
              <a:spLocks noChangeArrowheads="1"/>
            </p:cNvSpPr>
            <p:nvPr/>
          </p:nvSpPr>
          <p:spPr bwMode="auto">
            <a:xfrm>
              <a:off x="5194" y="1297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</p:grpSp>
      <p:sp>
        <p:nvSpPr>
          <p:cNvPr id="1117223" name="Line 39"/>
          <p:cNvSpPr>
            <a:spLocks noChangeShapeType="1"/>
          </p:cNvSpPr>
          <p:nvPr/>
        </p:nvSpPr>
        <p:spPr bwMode="auto">
          <a:xfrm>
            <a:off x="7425110" y="387293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17224" name="Object 40"/>
          <p:cNvGraphicFramePr>
            <a:graphicFrameLocks noChangeAspect="1"/>
          </p:cNvGraphicFramePr>
          <p:nvPr/>
        </p:nvGraphicFramePr>
        <p:xfrm>
          <a:off x="7529885" y="3466530"/>
          <a:ext cx="306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13" imgW="393700" imgH="495300" progId="Equation.DSMT4">
                  <p:embed/>
                </p:oleObj>
              </mc:Choice>
              <mc:Fallback>
                <p:oleObj name="Equation" r:id="rId13" imgW="393700" imgH="495300" progId="Equation.DSMT4">
                  <p:embed/>
                  <p:pic>
                    <p:nvPicPr>
                      <p:cNvPr id="0" name="图片 8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885" y="3466530"/>
                        <a:ext cx="3063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1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1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1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11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11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11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111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111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111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111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1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1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1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11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11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9" grpId="0" autoUpdateAnimBg="0"/>
      <p:bldP spid="1117190" grpId="0"/>
      <p:bldP spid="1117191" grpId="0"/>
      <p:bldP spid="1117192" grpId="0"/>
      <p:bldP spid="1117194" grpId="0" autoUpdateAnimBg="0"/>
      <p:bldP spid="1117195" grpId="0" autoUpdateAnimBg="0"/>
      <p:bldP spid="1117197" grpId="0" autoUpdateAnimBg="0"/>
      <p:bldP spid="11172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8210" name="Object 2"/>
          <p:cNvGraphicFramePr>
            <a:graphicFrameLocks noChangeAspect="1"/>
          </p:cNvGraphicFramePr>
          <p:nvPr/>
        </p:nvGraphicFramePr>
        <p:xfrm>
          <a:off x="1531938" y="963613"/>
          <a:ext cx="21320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Equation" r:id="rId1" imgW="2171700" imgH="419100" progId="Equation.DSMT4">
                  <p:embed/>
                </p:oleObj>
              </mc:Choice>
              <mc:Fallback>
                <p:oleObj name="Equation" r:id="rId1" imgW="2171700" imgH="419100" progId="Equation.DSMT4">
                  <p:embed/>
                  <p:pic>
                    <p:nvPicPr>
                      <p:cNvPr id="0" name="图片 9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963613"/>
                        <a:ext cx="21320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8211" name="Text Box 3"/>
          <p:cNvSpPr txBox="1">
            <a:spLocks noChangeArrowheads="1"/>
          </p:cNvSpPr>
          <p:nvPr/>
        </p:nvSpPr>
        <p:spPr bwMode="auto">
          <a:xfrm>
            <a:off x="4005263" y="1581150"/>
            <a:ext cx="820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&gt; </a:t>
            </a: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sp>
        <p:nvSpPr>
          <p:cNvPr id="1118212" name="Text Box 4"/>
          <p:cNvSpPr txBox="1">
            <a:spLocks noChangeArrowheads="1"/>
          </p:cNvSpPr>
          <p:nvPr/>
        </p:nvSpPr>
        <p:spPr bwMode="auto">
          <a:xfrm>
            <a:off x="395288" y="317600"/>
            <a:ext cx="4824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）磁能改变多少？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18213" name="Text Box 5"/>
          <p:cNvSpPr txBox="1">
            <a:spLocks noChangeArrowheads="1"/>
          </p:cNvSpPr>
          <p:nvPr/>
        </p:nvSpPr>
        <p:spPr bwMode="auto">
          <a:xfrm>
            <a:off x="903288" y="2222500"/>
            <a:ext cx="4319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能量从何而来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?</a:t>
            </a:r>
            <a:endParaRPr lang="en-US" altLang="zh-CN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118214" name="Object 6"/>
          <p:cNvGraphicFramePr>
            <a:graphicFrameLocks noChangeAspect="1"/>
          </p:cNvGraphicFramePr>
          <p:nvPr/>
        </p:nvGraphicFramePr>
        <p:xfrm>
          <a:off x="3713163" y="836613"/>
          <a:ext cx="20367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Equation" r:id="rId3" imgW="2349500" imgH="698500" progId="Equation.DSMT4">
                  <p:embed/>
                </p:oleObj>
              </mc:Choice>
              <mc:Fallback>
                <p:oleObj name="Equation" r:id="rId3" imgW="2349500" imgH="698500" progId="Equation.DSMT4">
                  <p:embed/>
                  <p:pic>
                    <p:nvPicPr>
                      <p:cNvPr id="0" name="图片 9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836613"/>
                        <a:ext cx="20367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215" name="Object 7"/>
          <p:cNvGraphicFramePr>
            <a:graphicFrameLocks noChangeAspect="1"/>
          </p:cNvGraphicFramePr>
          <p:nvPr/>
        </p:nvGraphicFramePr>
        <p:xfrm>
          <a:off x="2106613" y="1428750"/>
          <a:ext cx="18716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Equation" r:id="rId5" imgW="1790700" imgH="825500" progId="Equation.DSMT4">
                  <p:embed/>
                </p:oleObj>
              </mc:Choice>
              <mc:Fallback>
                <p:oleObj name="Equation" r:id="rId5" imgW="1790700" imgH="825500" progId="Equation.DSMT4">
                  <p:embed/>
                  <p:pic>
                    <p:nvPicPr>
                      <p:cNvPr id="0" name="图片 9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428750"/>
                        <a:ext cx="18716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8217" name="Text Box 9"/>
          <p:cNvSpPr txBox="1">
            <a:spLocks noChangeArrowheads="1"/>
          </p:cNvSpPr>
          <p:nvPr/>
        </p:nvSpPr>
        <p:spPr bwMode="auto">
          <a:xfrm>
            <a:off x="903288" y="2719388"/>
            <a:ext cx="5095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导线移动时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 b="1">
                <a:solidFill>
                  <a:srgbClr val="000000"/>
                </a:solidFill>
              </a:rPr>
              <a:t>自感电动势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18218" name="Object 10"/>
          <p:cNvGraphicFramePr>
            <a:graphicFrameLocks noChangeAspect="1"/>
          </p:cNvGraphicFramePr>
          <p:nvPr/>
        </p:nvGraphicFramePr>
        <p:xfrm>
          <a:off x="1758950" y="3243263"/>
          <a:ext cx="1327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Equation" r:id="rId7" imgW="1549400" imgH="787400" progId="Equation.DSMT4">
                  <p:embed/>
                </p:oleObj>
              </mc:Choice>
              <mc:Fallback>
                <p:oleObj name="Equation" r:id="rId7" imgW="1549400" imgH="787400" progId="Equation.DSMT4">
                  <p:embed/>
                  <p:pic>
                    <p:nvPicPr>
                      <p:cNvPr id="0" name="图片 9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243263"/>
                        <a:ext cx="13271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219" name="Object 11"/>
          <p:cNvGraphicFramePr>
            <a:graphicFrameLocks noChangeAspect="1"/>
          </p:cNvGraphicFramePr>
          <p:nvPr/>
        </p:nvGraphicFramePr>
        <p:xfrm>
          <a:off x="3070225" y="3300413"/>
          <a:ext cx="19589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" name="Equation" r:id="rId9" imgW="2171700" imgH="723900" progId="Equation.DSMT4">
                  <p:embed/>
                </p:oleObj>
              </mc:Choice>
              <mc:Fallback>
                <p:oleObj name="Equation" r:id="rId9" imgW="2171700" imgH="723900" progId="Equation.DSMT4">
                  <p:embed/>
                  <p:pic>
                    <p:nvPicPr>
                      <p:cNvPr id="0" name="图片 9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300413"/>
                        <a:ext cx="195897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 bwMode="auto">
          <a:xfrm>
            <a:off x="4208463" y="2179638"/>
            <a:ext cx="1690687" cy="609600"/>
            <a:chOff x="4320" y="1488"/>
            <a:chExt cx="1065" cy="384"/>
          </a:xfrm>
        </p:grpSpPr>
        <p:graphicFrame>
          <p:nvGraphicFramePr>
            <p:cNvPr id="182323" name="Object 13"/>
            <p:cNvGraphicFramePr>
              <a:graphicFrameLocks noChangeAspect="1"/>
            </p:cNvGraphicFramePr>
            <p:nvPr/>
          </p:nvGraphicFramePr>
          <p:xfrm>
            <a:off x="4704" y="1536"/>
            <a:ext cx="68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3" name="公式" r:id="rId11" imgW="457200" imgH="177800" progId="Equation.3">
                    <p:embed/>
                  </p:oleObj>
                </mc:Choice>
                <mc:Fallback>
                  <p:oleObj name="公式" r:id="rId11" imgW="457200" imgH="177800" progId="Equation.3">
                    <p:embed/>
                    <p:pic>
                      <p:nvPicPr>
                        <p:cNvPr id="0" name="图片 9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536"/>
                          <a:ext cx="681" cy="26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324" name="Object 14"/>
            <p:cNvGraphicFramePr>
              <a:graphicFrameLocks noChangeAspect="1"/>
            </p:cNvGraphicFramePr>
            <p:nvPr/>
          </p:nvGraphicFramePr>
          <p:xfrm>
            <a:off x="4320" y="1488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4" name="剪辑" r:id="rId13" imgW="4356100" imgH="4025900" progId="MS_ClipArt_Gallery.2">
                    <p:embed/>
                  </p:oleObj>
                </mc:Choice>
                <mc:Fallback>
                  <p:oleObj name="剪辑" r:id="rId13" imgW="4356100" imgH="4025900" progId="MS_ClipArt_Gallery.2">
                    <p:embed/>
                    <p:pic>
                      <p:nvPicPr>
                        <p:cNvPr id="0" name="图片 9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488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8223" name="Line 15"/>
          <p:cNvSpPr>
            <a:spLocks noChangeShapeType="1"/>
          </p:cNvSpPr>
          <p:nvPr/>
        </p:nvSpPr>
        <p:spPr bwMode="auto">
          <a:xfrm flipV="1">
            <a:off x="3717925" y="3351213"/>
            <a:ext cx="503238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18224" name="Text Box 16"/>
          <p:cNvSpPr txBox="1">
            <a:spLocks noChangeArrowheads="1"/>
          </p:cNvSpPr>
          <p:nvPr/>
        </p:nvSpPr>
        <p:spPr bwMode="auto">
          <a:xfrm>
            <a:off x="4149725" y="31194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118225" name="Text Box 17"/>
          <p:cNvSpPr txBox="1">
            <a:spLocks noChangeArrowheads="1"/>
          </p:cNvSpPr>
          <p:nvPr/>
        </p:nvSpPr>
        <p:spPr bwMode="auto">
          <a:xfrm>
            <a:off x="903288" y="4010025"/>
            <a:ext cx="732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维持</a:t>
            </a:r>
            <a:r>
              <a:rPr lang="en-US" altLang="zh-CN" sz="2800" b="1" i="1">
                <a:solidFill>
                  <a:srgbClr val="000000"/>
                </a:solidFill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不变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电源力克服</a:t>
            </a:r>
            <a:r>
              <a:rPr lang="en-US" altLang="zh-CN" sz="2800" b="1" i="1">
                <a:solidFill>
                  <a:srgbClr val="000000"/>
                </a:solidFill>
                <a:latin typeface="Symbol" panose="05050102010706020507" pitchFamily="18" charset="2"/>
              </a:rPr>
              <a:t>e</a:t>
            </a:r>
            <a:r>
              <a:rPr lang="en-US" altLang="zh-CN" sz="2800" b="1" i="1" baseline="-25000">
                <a:solidFill>
                  <a:srgbClr val="000000"/>
                </a:solidFill>
                <a:latin typeface="宋体" panose="02010600030101010101" pitchFamily="2" charset="-12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做功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18226" name="Object 18"/>
          <p:cNvGraphicFramePr>
            <a:graphicFrameLocks noChangeAspect="1"/>
          </p:cNvGraphicFramePr>
          <p:nvPr/>
        </p:nvGraphicFramePr>
        <p:xfrm>
          <a:off x="1227138" y="4683125"/>
          <a:ext cx="18367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" name="Equation" r:id="rId15" imgW="1993900" imgH="533400" progId="Equation.DSMT4">
                  <p:embed/>
                </p:oleObj>
              </mc:Choice>
              <mc:Fallback>
                <p:oleObj name="Equation" r:id="rId15" imgW="1993900" imgH="533400" progId="Equation.DSMT4">
                  <p:embed/>
                  <p:pic>
                    <p:nvPicPr>
                      <p:cNvPr id="0" name="图片 9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683125"/>
                        <a:ext cx="18367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227" name="Object 19"/>
          <p:cNvGraphicFramePr>
            <a:graphicFrameLocks noChangeAspect="1"/>
          </p:cNvGraphicFramePr>
          <p:nvPr/>
        </p:nvGraphicFramePr>
        <p:xfrm>
          <a:off x="3114675" y="4613275"/>
          <a:ext cx="11922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" name="Equation" r:id="rId17" imgW="1447800" imgH="647700" progId="Equation.DSMT4">
                  <p:embed/>
                </p:oleObj>
              </mc:Choice>
              <mc:Fallback>
                <p:oleObj name="Equation" r:id="rId17" imgW="1447800" imgH="647700" progId="Equation.DSMT4">
                  <p:embed/>
                  <p:pic>
                    <p:nvPicPr>
                      <p:cNvPr id="0" name="图片 9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4613275"/>
                        <a:ext cx="11922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228" name="Object 20"/>
          <p:cNvGraphicFramePr>
            <a:graphicFrameLocks noChangeAspect="1"/>
          </p:cNvGraphicFramePr>
          <p:nvPr/>
        </p:nvGraphicFramePr>
        <p:xfrm>
          <a:off x="4330700" y="4705350"/>
          <a:ext cx="17621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" name="Equation" r:id="rId19" imgW="1803400" imgH="469900" progId="Equation.DSMT4">
                  <p:embed/>
                </p:oleObj>
              </mc:Choice>
              <mc:Fallback>
                <p:oleObj name="Equation" r:id="rId19" imgW="1803400" imgH="469900" progId="Equation.DSMT4">
                  <p:embed/>
                  <p:pic>
                    <p:nvPicPr>
                      <p:cNvPr id="0" name="图片 9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705350"/>
                        <a:ext cx="17621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229" name="Object 21"/>
          <p:cNvGraphicFramePr>
            <a:graphicFrameLocks noChangeAspect="1"/>
          </p:cNvGraphicFramePr>
          <p:nvPr/>
        </p:nvGraphicFramePr>
        <p:xfrm>
          <a:off x="1770063" y="5268913"/>
          <a:ext cx="3184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" name="Equation" r:id="rId21" imgW="3454400" imgH="787400" progId="Equation.DSMT4">
                  <p:embed/>
                </p:oleObj>
              </mc:Choice>
              <mc:Fallback>
                <p:oleObj name="Equation" r:id="rId21" imgW="3454400" imgH="787400" progId="Equation.DSMT4">
                  <p:embed/>
                  <p:pic>
                    <p:nvPicPr>
                      <p:cNvPr id="0" name="图片 9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268913"/>
                        <a:ext cx="31845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/>
          <p:nvPr/>
        </p:nvGrpSpPr>
        <p:grpSpPr bwMode="auto">
          <a:xfrm>
            <a:off x="6300192" y="116632"/>
            <a:ext cx="2335213" cy="823913"/>
            <a:chOff x="3991" y="210"/>
            <a:chExt cx="1471" cy="519"/>
          </a:xfrm>
        </p:grpSpPr>
        <p:graphicFrame>
          <p:nvGraphicFramePr>
            <p:cNvPr id="182321" name="Object 23"/>
            <p:cNvGraphicFramePr>
              <a:graphicFrameLocks noChangeAspect="1"/>
            </p:cNvGraphicFramePr>
            <p:nvPr/>
          </p:nvGraphicFramePr>
          <p:xfrm>
            <a:off x="4424" y="210"/>
            <a:ext cx="1038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9" name="Equation" r:id="rId23" imgW="1689100" imgH="787400" progId="Equation.DSMT4">
                    <p:embed/>
                  </p:oleObj>
                </mc:Choice>
                <mc:Fallback>
                  <p:oleObj name="Equation" r:id="rId23" imgW="1689100" imgH="787400" progId="Equation.DSMT4">
                    <p:embed/>
                    <p:pic>
                      <p:nvPicPr>
                        <p:cNvPr id="0" name="图片 9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210"/>
                          <a:ext cx="1038" cy="519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322" name="Object 24"/>
            <p:cNvGraphicFramePr>
              <a:graphicFrameLocks noChangeAspect="1"/>
            </p:cNvGraphicFramePr>
            <p:nvPr/>
          </p:nvGraphicFramePr>
          <p:xfrm>
            <a:off x="3991" y="238"/>
            <a:ext cx="433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0" name="剪辑" r:id="rId25" imgW="4356100" imgH="4025900" progId="MS_ClipArt_Gallery.2">
                    <p:embed/>
                  </p:oleObj>
                </mc:Choice>
                <mc:Fallback>
                  <p:oleObj name="剪辑" r:id="rId25" imgW="4356100" imgH="4025900" progId="MS_ClipArt_Gallery.2">
                    <p:embed/>
                    <p:pic>
                      <p:nvPicPr>
                        <p:cNvPr id="0" name="图片 9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238"/>
                          <a:ext cx="433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8233" name="Object 25"/>
          <p:cNvGraphicFramePr>
            <a:graphicFrameLocks noChangeAspect="1"/>
          </p:cNvGraphicFramePr>
          <p:nvPr/>
        </p:nvGraphicFramePr>
        <p:xfrm>
          <a:off x="5000625" y="5226050"/>
          <a:ext cx="18002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1" name="Equation" r:id="rId27" imgW="1790700" imgH="825500" progId="Equation.DSMT4">
                  <p:embed/>
                </p:oleObj>
              </mc:Choice>
              <mc:Fallback>
                <p:oleObj name="Equation" r:id="rId27" imgW="1790700" imgH="825500" progId="Equation.DSMT4">
                  <p:embed/>
                  <p:pic>
                    <p:nvPicPr>
                      <p:cNvPr id="0" name="图片 9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5226050"/>
                        <a:ext cx="18002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234" name="Object 26"/>
          <p:cNvGraphicFramePr>
            <a:graphicFrameLocks noChangeAspect="1"/>
          </p:cNvGraphicFramePr>
          <p:nvPr/>
        </p:nvGraphicFramePr>
        <p:xfrm>
          <a:off x="1770063" y="6149975"/>
          <a:ext cx="2187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" name="Equation" r:id="rId29" imgW="914400" imgH="241300" progId="Equation.3">
                  <p:embed/>
                </p:oleObj>
              </mc:Choice>
              <mc:Fallback>
                <p:oleObj name="Equation" r:id="rId29" imgW="914400" imgH="241300" progId="Equation.3">
                  <p:embed/>
                  <p:pic>
                    <p:nvPicPr>
                      <p:cNvPr id="0" name="图片 9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6149975"/>
                        <a:ext cx="2187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8235" name="Text Box 27"/>
          <p:cNvSpPr txBox="1">
            <a:spLocks noChangeArrowheads="1"/>
          </p:cNvSpPr>
          <p:nvPr/>
        </p:nvSpPr>
        <p:spPr bwMode="auto">
          <a:xfrm>
            <a:off x="4017963" y="6149975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能量守恒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4" name="Group 28"/>
          <p:cNvGrpSpPr/>
          <p:nvPr/>
        </p:nvGrpSpPr>
        <p:grpSpPr bwMode="auto">
          <a:xfrm>
            <a:off x="6588125" y="857250"/>
            <a:ext cx="1998663" cy="4803775"/>
            <a:chOff x="4150" y="540"/>
            <a:chExt cx="1259" cy="3026"/>
          </a:xfrm>
        </p:grpSpPr>
        <p:grpSp>
          <p:nvGrpSpPr>
            <p:cNvPr id="182297" name="Group 29"/>
            <p:cNvGrpSpPr/>
            <p:nvPr/>
          </p:nvGrpSpPr>
          <p:grpSpPr bwMode="auto">
            <a:xfrm>
              <a:off x="4150" y="540"/>
              <a:ext cx="1259" cy="3026"/>
              <a:chOff x="4138" y="952"/>
              <a:chExt cx="1259" cy="3026"/>
            </a:xfrm>
          </p:grpSpPr>
          <p:grpSp>
            <p:nvGrpSpPr>
              <p:cNvPr id="182300" name="Group 30"/>
              <p:cNvGrpSpPr/>
              <p:nvPr/>
            </p:nvGrpSpPr>
            <p:grpSpPr bwMode="auto">
              <a:xfrm>
                <a:off x="4143" y="3081"/>
                <a:ext cx="647" cy="441"/>
                <a:chOff x="4143" y="3081"/>
                <a:chExt cx="647" cy="441"/>
              </a:xfrm>
            </p:grpSpPr>
            <p:sp>
              <p:nvSpPr>
                <p:cNvPr id="182316" name="Line 31"/>
                <p:cNvSpPr>
                  <a:spLocks noChangeShapeType="1"/>
                </p:cNvSpPr>
                <p:nvPr/>
              </p:nvSpPr>
              <p:spPr bwMode="auto">
                <a:xfrm>
                  <a:off x="4143" y="3081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2317" name="Line 32"/>
                <p:cNvSpPr>
                  <a:spLocks noChangeShapeType="1"/>
                </p:cNvSpPr>
                <p:nvPr/>
              </p:nvSpPr>
              <p:spPr bwMode="auto">
                <a:xfrm>
                  <a:off x="4790" y="333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2318" name="Line 33"/>
                <p:cNvSpPr>
                  <a:spLocks noChangeShapeType="1"/>
                </p:cNvSpPr>
                <p:nvPr/>
              </p:nvSpPr>
              <p:spPr bwMode="auto">
                <a:xfrm>
                  <a:off x="4539" y="3334"/>
                  <a:ext cx="24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2319" name="Line 34"/>
                <p:cNvSpPr>
                  <a:spLocks noChangeShapeType="1"/>
                </p:cNvSpPr>
                <p:nvPr/>
              </p:nvSpPr>
              <p:spPr bwMode="auto">
                <a:xfrm>
                  <a:off x="4143" y="3171"/>
                  <a:ext cx="24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232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41" y="3123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800" b="1" i="1">
                      <a:solidFill>
                        <a:srgbClr val="000000"/>
                      </a:solidFill>
                    </a:rPr>
                    <a:t>d</a:t>
                  </a:r>
                  <a:endParaRPr lang="en-US" altLang="zh-CN" sz="2800" i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2301" name="Group 36"/>
              <p:cNvGrpSpPr/>
              <p:nvPr/>
            </p:nvGrpSpPr>
            <p:grpSpPr bwMode="auto">
              <a:xfrm>
                <a:off x="4147" y="3354"/>
                <a:ext cx="1040" cy="624"/>
                <a:chOff x="4132" y="3284"/>
                <a:chExt cx="1040" cy="624"/>
              </a:xfrm>
            </p:grpSpPr>
            <p:sp>
              <p:nvSpPr>
                <p:cNvPr id="182311" name="Line 37"/>
                <p:cNvSpPr>
                  <a:spLocks noChangeShapeType="1"/>
                </p:cNvSpPr>
                <p:nvPr/>
              </p:nvSpPr>
              <p:spPr bwMode="auto">
                <a:xfrm>
                  <a:off x="4132" y="3284"/>
                  <a:ext cx="0" cy="2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2312" name="Line 38"/>
                <p:cNvSpPr>
                  <a:spLocks noChangeShapeType="1"/>
                </p:cNvSpPr>
                <p:nvPr/>
              </p:nvSpPr>
              <p:spPr bwMode="auto">
                <a:xfrm>
                  <a:off x="5172" y="3658"/>
                  <a:ext cx="0" cy="2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2313" name="Line 39"/>
                <p:cNvSpPr>
                  <a:spLocks noChangeShapeType="1"/>
                </p:cNvSpPr>
                <p:nvPr/>
              </p:nvSpPr>
              <p:spPr bwMode="auto">
                <a:xfrm>
                  <a:off x="4825" y="3658"/>
                  <a:ext cx="347" cy="1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2314" name="Line 40"/>
                <p:cNvSpPr>
                  <a:spLocks noChangeShapeType="1"/>
                </p:cNvSpPr>
                <p:nvPr/>
              </p:nvSpPr>
              <p:spPr bwMode="auto">
                <a:xfrm>
                  <a:off x="4132" y="3402"/>
                  <a:ext cx="347" cy="1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231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514" y="3417"/>
                  <a:ext cx="51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800" b="1" i="1">
                      <a:solidFill>
                        <a:srgbClr val="000000"/>
                      </a:solidFill>
                    </a:rPr>
                    <a:t>d'</a:t>
                  </a:r>
                  <a:endParaRPr lang="en-US" altLang="zh-CN" sz="2800" i="1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2302" name="AutoShape 42"/>
              <p:cNvSpPr>
                <a:spLocks noChangeArrowheads="1"/>
              </p:cNvSpPr>
              <p:nvPr/>
            </p:nvSpPr>
            <p:spPr bwMode="auto">
              <a:xfrm>
                <a:off x="4138" y="1225"/>
                <a:ext cx="61" cy="1853"/>
              </a:xfrm>
              <a:prstGeom prst="can">
                <a:avLst>
                  <a:gd name="adj" fmla="val 70599"/>
                </a:avLst>
              </a:prstGeom>
              <a:gradFill rotWithShape="1">
                <a:gsLst>
                  <a:gs pos="0">
                    <a:srgbClr val="765E2F"/>
                  </a:gs>
                  <a:gs pos="50000">
                    <a:srgbClr val="FFCC66"/>
                  </a:gs>
                  <a:gs pos="100000">
                    <a:srgbClr val="765E2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303" name="AutoShape 43"/>
              <p:cNvSpPr>
                <a:spLocks noChangeArrowheads="1"/>
              </p:cNvSpPr>
              <p:nvPr/>
            </p:nvSpPr>
            <p:spPr bwMode="auto">
              <a:xfrm>
                <a:off x="4759" y="1465"/>
                <a:ext cx="67" cy="1853"/>
              </a:xfrm>
              <a:prstGeom prst="can">
                <a:avLst>
                  <a:gd name="adj" fmla="val 64276"/>
                </a:avLst>
              </a:prstGeom>
              <a:gradFill rotWithShape="1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304" name="AutoShape 44"/>
              <p:cNvSpPr>
                <a:spLocks noChangeArrowheads="1"/>
              </p:cNvSpPr>
              <p:nvPr/>
            </p:nvSpPr>
            <p:spPr bwMode="auto">
              <a:xfrm>
                <a:off x="5144" y="1621"/>
                <a:ext cx="61" cy="1853"/>
              </a:xfrm>
              <a:prstGeom prst="can">
                <a:avLst>
                  <a:gd name="adj" fmla="val 70599"/>
                </a:avLst>
              </a:prstGeom>
              <a:gradFill rotWithShape="1">
                <a:gsLst>
                  <a:gs pos="0">
                    <a:srgbClr val="765E2F"/>
                  </a:gs>
                  <a:gs pos="50000">
                    <a:srgbClr val="FFCC66"/>
                  </a:gs>
                  <a:gs pos="100000">
                    <a:srgbClr val="765E2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305" name="Line 45"/>
              <p:cNvSpPr>
                <a:spLocks noChangeShapeType="1"/>
              </p:cNvSpPr>
              <p:nvPr/>
            </p:nvSpPr>
            <p:spPr bwMode="auto">
              <a:xfrm flipV="1">
                <a:off x="4171" y="1066"/>
                <a:ext cx="0" cy="1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2306" name="Text Box 46"/>
              <p:cNvSpPr txBox="1">
                <a:spLocks noChangeArrowheads="1"/>
              </p:cNvSpPr>
              <p:nvPr/>
            </p:nvSpPr>
            <p:spPr bwMode="auto">
              <a:xfrm>
                <a:off x="4175" y="952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I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2307" name="Line 47"/>
              <p:cNvSpPr>
                <a:spLocks noChangeShapeType="1"/>
              </p:cNvSpPr>
              <p:nvPr/>
            </p:nvSpPr>
            <p:spPr bwMode="auto">
              <a:xfrm>
                <a:off x="4793" y="1276"/>
                <a:ext cx="0" cy="19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2308" name="Text Box 48"/>
              <p:cNvSpPr txBox="1">
                <a:spLocks noChangeArrowheads="1"/>
              </p:cNvSpPr>
              <p:nvPr/>
            </p:nvSpPr>
            <p:spPr bwMode="auto">
              <a:xfrm>
                <a:off x="4784" y="1093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I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2309" name="Line 49"/>
              <p:cNvSpPr>
                <a:spLocks noChangeShapeType="1"/>
              </p:cNvSpPr>
              <p:nvPr/>
            </p:nvSpPr>
            <p:spPr bwMode="auto">
              <a:xfrm>
                <a:off x="5176" y="1447"/>
                <a:ext cx="0" cy="19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2310" name="Text Box 50"/>
              <p:cNvSpPr txBox="1">
                <a:spLocks noChangeArrowheads="1"/>
              </p:cNvSpPr>
              <p:nvPr/>
            </p:nvSpPr>
            <p:spPr bwMode="auto">
              <a:xfrm>
                <a:off x="5194" y="1297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I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2298" name="Line 51"/>
            <p:cNvSpPr>
              <a:spLocks noChangeShapeType="1"/>
            </p:cNvSpPr>
            <p:nvPr/>
          </p:nvSpPr>
          <p:spPr bwMode="auto">
            <a:xfrm>
              <a:off x="4812" y="2013"/>
              <a:ext cx="28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82299" name="Object 52"/>
            <p:cNvGraphicFramePr>
              <a:graphicFrameLocks noChangeAspect="1"/>
            </p:cNvGraphicFramePr>
            <p:nvPr/>
          </p:nvGraphicFramePr>
          <p:xfrm>
            <a:off x="4885" y="1782"/>
            <a:ext cx="2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3" name="Equation" r:id="rId31" imgW="393700" imgH="495300" progId="Equation.DSMT4">
                    <p:embed/>
                  </p:oleObj>
                </mc:Choice>
                <mc:Fallback>
                  <p:oleObj name="Equation" r:id="rId31" imgW="393700" imgH="495300" progId="Equation.DSMT4">
                    <p:embed/>
                    <p:pic>
                      <p:nvPicPr>
                        <p:cNvPr id="0" name="图片 9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" y="1782"/>
                          <a:ext cx="2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8261" name="Text Box 53"/>
          <p:cNvSpPr txBox="1">
            <a:spLocks noChangeArrowheads="1"/>
          </p:cNvSpPr>
          <p:nvPr/>
        </p:nvSpPr>
        <p:spPr bwMode="auto">
          <a:xfrm>
            <a:off x="625475" y="838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1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1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11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11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11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111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1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11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11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1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1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11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11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11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11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111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1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1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18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18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1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autoUpdateAnimBg="0"/>
      <p:bldP spid="1118212" grpId="0" autoUpdateAnimBg="0"/>
      <p:bldP spid="1118213" grpId="0" autoUpdateAnimBg="0"/>
      <p:bldP spid="1118217" grpId="0" autoUpdateAnimBg="0"/>
      <p:bldP spid="1118223" grpId="0" animBg="1"/>
      <p:bldP spid="1118224" grpId="0" autoUpdateAnimBg="0"/>
      <p:bldP spid="1118225" grpId="0" autoUpdateAnimBg="0"/>
      <p:bldP spid="1118235" grpId="0" autoUpdateAnimBg="0"/>
      <p:bldP spid="111826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Text Box 2"/>
          <p:cNvSpPr txBox="1">
            <a:spLocks noChangeArrowheads="1"/>
          </p:cNvSpPr>
          <p:nvPr/>
        </p:nvSpPr>
        <p:spPr bwMode="auto">
          <a:xfrm>
            <a:off x="647700" y="185266"/>
            <a:ext cx="777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麦克斯韦方程组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97763" name="Object 3"/>
          <p:cNvGraphicFramePr>
            <a:graphicFrameLocks noChangeAspect="1"/>
          </p:cNvGraphicFramePr>
          <p:nvPr/>
        </p:nvGraphicFramePr>
        <p:xfrm>
          <a:off x="611188" y="1484313"/>
          <a:ext cx="31813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公式" r:id="rId1" imgW="1524000" imgH="381000" progId="Equation.3">
                  <p:embed/>
                </p:oleObj>
              </mc:Choice>
              <mc:Fallback>
                <p:oleObj name="公式" r:id="rId1" imgW="1524000" imgH="381000" progId="Equation.3">
                  <p:embed/>
                  <p:pic>
                    <p:nvPicPr>
                      <p:cNvPr id="0" name="图片 14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31813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7764" name="Object 4"/>
          <p:cNvGraphicFramePr>
            <a:graphicFrameLocks noChangeAspect="1"/>
          </p:cNvGraphicFramePr>
          <p:nvPr/>
        </p:nvGraphicFramePr>
        <p:xfrm>
          <a:off x="6311900" y="1457325"/>
          <a:ext cx="21478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公式" r:id="rId3" imgW="1028065" imgH="254000" progId="Equation.3">
                  <p:embed/>
                </p:oleObj>
              </mc:Choice>
              <mc:Fallback>
                <p:oleObj name="公式" r:id="rId3" imgW="1028065" imgH="254000" progId="Equation.3">
                  <p:embed/>
                  <p:pic>
                    <p:nvPicPr>
                      <p:cNvPr id="0" name="图片 14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457325"/>
                        <a:ext cx="21478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7765" name="Object 5"/>
          <p:cNvGraphicFramePr>
            <a:graphicFrameLocks noChangeAspect="1"/>
          </p:cNvGraphicFramePr>
          <p:nvPr/>
        </p:nvGraphicFramePr>
        <p:xfrm>
          <a:off x="4319588" y="1446213"/>
          <a:ext cx="15097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公式" r:id="rId5" imgW="723900" imgH="381000" progId="Equation.3">
                  <p:embed/>
                </p:oleObj>
              </mc:Choice>
              <mc:Fallback>
                <p:oleObj name="公式" r:id="rId5" imgW="723900" imgH="381000" progId="Equation.3">
                  <p:embed/>
                  <p:pic>
                    <p:nvPicPr>
                      <p:cNvPr id="0" name="图片 14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1446213"/>
                        <a:ext cx="15097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7766" name="Object 6"/>
          <p:cNvGraphicFramePr>
            <a:graphicFrameLocks noChangeAspect="1"/>
          </p:cNvGraphicFramePr>
          <p:nvPr/>
        </p:nvGraphicFramePr>
        <p:xfrm>
          <a:off x="576263" y="2921000"/>
          <a:ext cx="278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公式" r:id="rId7" imgW="1333500" imgH="457200" progId="Equation.3">
                  <p:embed/>
                </p:oleObj>
              </mc:Choice>
              <mc:Fallback>
                <p:oleObj name="公式" r:id="rId7" imgW="1333500" imgH="457200" progId="Equation.3">
                  <p:embed/>
                  <p:pic>
                    <p:nvPicPr>
                      <p:cNvPr id="0" name="图片 14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921000"/>
                        <a:ext cx="2781300" cy="952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67" name="Text Box 7"/>
          <p:cNvSpPr txBox="1">
            <a:spLocks noChangeArrowheads="1"/>
          </p:cNvSpPr>
          <p:nvPr/>
        </p:nvSpPr>
        <p:spPr bwMode="auto">
          <a:xfrm>
            <a:off x="503238" y="2420888"/>
            <a:ext cx="673305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感应电场：</a:t>
            </a:r>
            <a:r>
              <a:rPr lang="zh-CN" altLang="en-US" sz="2800" b="1" dirty="0">
                <a:solidFill>
                  <a:srgbClr val="000000"/>
                </a:solidFill>
              </a:rPr>
              <a:t>有旋场，</a:t>
            </a:r>
            <a:r>
              <a:rPr lang="zh-CN" altLang="en-US" sz="2800" b="1" dirty="0">
                <a:solidFill>
                  <a:srgbClr val="000099"/>
                </a:solidFill>
              </a:rPr>
              <a:t>变化磁场产生电场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1397768" name="Text Box 8"/>
          <p:cNvSpPr txBox="1">
            <a:spLocks noChangeArrowheads="1"/>
          </p:cNvSpPr>
          <p:nvPr/>
        </p:nvSpPr>
        <p:spPr bwMode="auto">
          <a:xfrm>
            <a:off x="539552" y="908720"/>
            <a:ext cx="478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静电场：</a:t>
            </a:r>
            <a:r>
              <a:rPr lang="zh-CN" altLang="en-US" sz="2800" b="1" dirty="0">
                <a:solidFill>
                  <a:srgbClr val="000000"/>
                </a:solidFill>
              </a:rPr>
              <a:t>有源、无旋场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397769" name="Object 9"/>
          <p:cNvGraphicFramePr>
            <a:graphicFrameLocks noChangeAspect="1"/>
          </p:cNvGraphicFramePr>
          <p:nvPr/>
        </p:nvGraphicFramePr>
        <p:xfrm>
          <a:off x="585441" y="5515570"/>
          <a:ext cx="15382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公式" r:id="rId9" imgW="736600" imgH="381000" progId="Equation.3">
                  <p:embed/>
                </p:oleObj>
              </mc:Choice>
              <mc:Fallback>
                <p:oleObj name="公式" r:id="rId9" imgW="736600" imgH="381000" progId="Equation.3">
                  <p:embed/>
                  <p:pic>
                    <p:nvPicPr>
                      <p:cNvPr id="0" name="图片 14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41" y="5515570"/>
                        <a:ext cx="153828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70" name="Text Box 10"/>
          <p:cNvSpPr txBox="1">
            <a:spLocks noChangeArrowheads="1"/>
          </p:cNvSpPr>
          <p:nvPr/>
        </p:nvSpPr>
        <p:spPr bwMode="auto">
          <a:xfrm>
            <a:off x="467544" y="3990008"/>
            <a:ext cx="269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任意电场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97771" name="Object 11"/>
          <p:cNvGraphicFramePr>
            <a:graphicFrameLocks noChangeAspect="1"/>
          </p:cNvGraphicFramePr>
          <p:nvPr/>
        </p:nvGraphicFramePr>
        <p:xfrm>
          <a:off x="2484438" y="5516563"/>
          <a:ext cx="32877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公式" r:id="rId11" imgW="1574800" imgH="381000" progId="Equation.3">
                  <p:embed/>
                </p:oleObj>
              </mc:Choice>
              <mc:Fallback>
                <p:oleObj name="公式" r:id="rId11" imgW="1574800" imgH="381000" progId="Equation.3">
                  <p:embed/>
                  <p:pic>
                    <p:nvPicPr>
                      <p:cNvPr id="0" name="图片 14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516563"/>
                        <a:ext cx="32877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7772" name="Object 12"/>
          <p:cNvGraphicFramePr>
            <a:graphicFrameLocks noChangeAspect="1"/>
          </p:cNvGraphicFramePr>
          <p:nvPr/>
        </p:nvGraphicFramePr>
        <p:xfrm>
          <a:off x="3887788" y="2997200"/>
          <a:ext cx="16446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公式" r:id="rId13" imgW="787400" imgH="381000" progId="Equation.3">
                  <p:embed/>
                </p:oleObj>
              </mc:Choice>
              <mc:Fallback>
                <p:oleObj name="公式" r:id="rId13" imgW="787400" imgH="381000" progId="Equation.3">
                  <p:embed/>
                  <p:pic>
                    <p:nvPicPr>
                      <p:cNvPr id="0" name="图片 14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2997200"/>
                        <a:ext cx="1644650" cy="79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73" name="Text Box 13"/>
          <p:cNvSpPr txBox="1">
            <a:spLocks noChangeArrowheads="1"/>
          </p:cNvSpPr>
          <p:nvPr/>
        </p:nvSpPr>
        <p:spPr bwMode="auto">
          <a:xfrm>
            <a:off x="5940425" y="5478463"/>
            <a:ext cx="347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变化电场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磁场？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1397774" name="Object 14"/>
          <p:cNvGraphicFramePr>
            <a:graphicFrameLocks noChangeAspect="1"/>
          </p:cNvGraphicFramePr>
          <p:nvPr/>
        </p:nvGraphicFramePr>
        <p:xfrm>
          <a:off x="2303463" y="3929063"/>
          <a:ext cx="31813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公式" r:id="rId15" imgW="1524000" imgH="381000" progId="Equation.3">
                  <p:embed/>
                </p:oleObj>
              </mc:Choice>
              <mc:Fallback>
                <p:oleObj name="公式" r:id="rId15" imgW="1524000" imgH="381000" progId="Equation.3">
                  <p:embed/>
                  <p:pic>
                    <p:nvPicPr>
                      <p:cNvPr id="0" name="图片 14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929063"/>
                        <a:ext cx="31813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7775" name="Object 15"/>
          <p:cNvGraphicFramePr>
            <a:graphicFrameLocks noChangeAspect="1"/>
          </p:cNvGraphicFramePr>
          <p:nvPr/>
        </p:nvGraphicFramePr>
        <p:xfrm>
          <a:off x="5976938" y="3772644"/>
          <a:ext cx="27019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公式" r:id="rId17" imgW="1295400" imgH="457200" progId="Equation.3">
                  <p:embed/>
                </p:oleObj>
              </mc:Choice>
              <mc:Fallback>
                <p:oleObj name="公式" r:id="rId17" imgW="1295400" imgH="457200" progId="Equation.3">
                  <p:embed/>
                  <p:pic>
                    <p:nvPicPr>
                      <p:cNvPr id="0" name="图片 14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3772644"/>
                        <a:ext cx="27019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76" name="Text Box 16"/>
          <p:cNvSpPr txBox="1">
            <a:spLocks noChangeArrowheads="1"/>
          </p:cNvSpPr>
          <p:nvPr/>
        </p:nvSpPr>
        <p:spPr bwMode="auto">
          <a:xfrm>
            <a:off x="467544" y="4867275"/>
            <a:ext cx="4284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稳恒磁场：</a:t>
            </a:r>
            <a:r>
              <a:rPr lang="zh-CN" altLang="en-US" sz="2800" b="1" dirty="0">
                <a:solidFill>
                  <a:srgbClr val="000000"/>
                </a:solidFill>
              </a:rPr>
              <a:t>有旋、无源场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97777" name="Line 17"/>
          <p:cNvSpPr>
            <a:spLocks noChangeShapeType="1"/>
          </p:cNvSpPr>
          <p:nvPr/>
        </p:nvSpPr>
        <p:spPr bwMode="auto">
          <a:xfrm>
            <a:off x="7380288" y="4722813"/>
            <a:ext cx="12604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7778" name="AutoShape 18"/>
          <p:cNvSpPr>
            <a:spLocks noChangeArrowheads="1"/>
          </p:cNvSpPr>
          <p:nvPr/>
        </p:nvSpPr>
        <p:spPr bwMode="auto">
          <a:xfrm>
            <a:off x="7596188" y="4975225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397779" name="Object 19"/>
          <p:cNvGraphicFramePr>
            <a:graphicFrameLocks noChangeAspect="1"/>
          </p:cNvGraphicFramePr>
          <p:nvPr/>
        </p:nvGraphicFramePr>
        <p:xfrm>
          <a:off x="3887788" y="2997200"/>
          <a:ext cx="16446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公式" r:id="rId19" imgW="787400" imgH="381000" progId="Equation.3">
                  <p:embed/>
                </p:oleObj>
              </mc:Choice>
              <mc:Fallback>
                <p:oleObj name="公式" r:id="rId19" imgW="787400" imgH="381000" progId="Equation.3">
                  <p:embed/>
                  <p:pic>
                    <p:nvPicPr>
                      <p:cNvPr id="0" name="图片 14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2997200"/>
                        <a:ext cx="1644650" cy="79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110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110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9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9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9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9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97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97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9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9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8" grpId="0" autoUpdateAnimBg="0"/>
      <p:bldP spid="1397767" grpId="0"/>
      <p:bldP spid="1397768" grpId="0"/>
      <p:bldP spid="1397770" grpId="0"/>
      <p:bldP spid="1397773" grpId="0"/>
      <p:bldP spid="1397776" grpId="0"/>
      <p:bldP spid="1397777" grpId="0" animBg="1"/>
      <p:bldP spid="13977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Text Box 2"/>
          <p:cNvSpPr txBox="1">
            <a:spLocks noChangeArrowheads="1"/>
          </p:cNvSpPr>
          <p:nvPr/>
        </p:nvSpPr>
        <p:spPr bwMode="auto">
          <a:xfrm>
            <a:off x="395536" y="188640"/>
            <a:ext cx="255602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电容的充放电</a:t>
            </a:r>
            <a:endParaRPr lang="zh-CN" altLang="en-US" sz="28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grpSp>
        <p:nvGrpSpPr>
          <p:cNvPr id="1400835" name="Group 3"/>
          <p:cNvGrpSpPr/>
          <p:nvPr/>
        </p:nvGrpSpPr>
        <p:grpSpPr bwMode="auto">
          <a:xfrm>
            <a:off x="1393825" y="1160463"/>
            <a:ext cx="863600" cy="1128712"/>
            <a:chOff x="1292" y="2024"/>
            <a:chExt cx="544" cy="711"/>
          </a:xfrm>
        </p:grpSpPr>
        <p:sp>
          <p:nvSpPr>
            <p:cNvPr id="184390" name="Arc 4"/>
            <p:cNvSpPr/>
            <p:nvPr/>
          </p:nvSpPr>
          <p:spPr bwMode="auto">
            <a:xfrm>
              <a:off x="1382" y="2024"/>
              <a:ext cx="454" cy="711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2 h 43200"/>
                <a:gd name="T4" fmla="*/ 0 w 21600"/>
                <a:gd name="T5" fmla="*/ 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1"/>
                    <a:pt x="11957" y="43174"/>
                    <a:pt x="46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1"/>
                    <a:pt x="11957" y="43174"/>
                    <a:pt x="46" y="431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91" name="Arc 5"/>
            <p:cNvSpPr/>
            <p:nvPr/>
          </p:nvSpPr>
          <p:spPr bwMode="auto">
            <a:xfrm>
              <a:off x="1338" y="2122"/>
              <a:ext cx="429" cy="274"/>
            </a:xfrm>
            <a:custGeom>
              <a:avLst/>
              <a:gdLst>
                <a:gd name="T0" fmla="*/ 6 w 20378"/>
                <a:gd name="T1" fmla="*/ 0 h 16606"/>
                <a:gd name="T2" fmla="*/ 9 w 20378"/>
                <a:gd name="T3" fmla="*/ 3 h 16606"/>
                <a:gd name="T4" fmla="*/ 0 w 20378"/>
                <a:gd name="T5" fmla="*/ 5 h 166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78" h="16606" fill="none" extrusionOk="0">
                  <a:moveTo>
                    <a:pt x="13813" y="-1"/>
                  </a:moveTo>
                  <a:cubicBezTo>
                    <a:pt x="16814" y="2496"/>
                    <a:pt x="19083" y="5759"/>
                    <a:pt x="20377" y="9443"/>
                  </a:cubicBezTo>
                </a:path>
                <a:path w="20378" h="16606" stroke="0" extrusionOk="0">
                  <a:moveTo>
                    <a:pt x="13813" y="-1"/>
                  </a:moveTo>
                  <a:cubicBezTo>
                    <a:pt x="16814" y="2496"/>
                    <a:pt x="19083" y="5759"/>
                    <a:pt x="20377" y="9443"/>
                  </a:cubicBezTo>
                  <a:lnTo>
                    <a:pt x="0" y="16606"/>
                  </a:lnTo>
                  <a:lnTo>
                    <a:pt x="13813" y="-1"/>
                  </a:lnTo>
                  <a:close/>
                </a:path>
              </a:pathLst>
            </a:custGeom>
            <a:noFill/>
            <a:ln w="127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92" name="Arc 6"/>
            <p:cNvSpPr/>
            <p:nvPr/>
          </p:nvSpPr>
          <p:spPr bwMode="auto">
            <a:xfrm>
              <a:off x="1313" y="2160"/>
              <a:ext cx="429" cy="236"/>
            </a:xfrm>
            <a:custGeom>
              <a:avLst/>
              <a:gdLst>
                <a:gd name="T0" fmla="*/ 7 w 20378"/>
                <a:gd name="T1" fmla="*/ 0 h 14284"/>
                <a:gd name="T2" fmla="*/ 9 w 20378"/>
                <a:gd name="T3" fmla="*/ 2 h 14284"/>
                <a:gd name="T4" fmla="*/ 0 w 20378"/>
                <a:gd name="T5" fmla="*/ 4 h 142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78" h="14284" fill="none" extrusionOk="0">
                  <a:moveTo>
                    <a:pt x="16202" y="0"/>
                  </a:moveTo>
                  <a:cubicBezTo>
                    <a:pt x="18039" y="2083"/>
                    <a:pt x="19456" y="4501"/>
                    <a:pt x="20377" y="7121"/>
                  </a:cubicBezTo>
                </a:path>
                <a:path w="20378" h="14284" stroke="0" extrusionOk="0">
                  <a:moveTo>
                    <a:pt x="16202" y="0"/>
                  </a:moveTo>
                  <a:cubicBezTo>
                    <a:pt x="18039" y="2083"/>
                    <a:pt x="19456" y="4501"/>
                    <a:pt x="20377" y="7121"/>
                  </a:cubicBezTo>
                  <a:lnTo>
                    <a:pt x="0" y="14284"/>
                  </a:lnTo>
                  <a:lnTo>
                    <a:pt x="16202" y="0"/>
                  </a:lnTo>
                  <a:close/>
                </a:path>
              </a:pathLst>
            </a:custGeom>
            <a:noFill/>
            <a:ln w="127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93" name="Arc 7"/>
            <p:cNvSpPr/>
            <p:nvPr/>
          </p:nvSpPr>
          <p:spPr bwMode="auto">
            <a:xfrm>
              <a:off x="1292" y="2206"/>
              <a:ext cx="429" cy="217"/>
            </a:xfrm>
            <a:custGeom>
              <a:avLst/>
              <a:gdLst>
                <a:gd name="T0" fmla="*/ 8 w 20378"/>
                <a:gd name="T1" fmla="*/ 0 h 13157"/>
                <a:gd name="T2" fmla="*/ 9 w 20378"/>
                <a:gd name="T3" fmla="*/ 2 h 13157"/>
                <a:gd name="T4" fmla="*/ 0 w 20378"/>
                <a:gd name="T5" fmla="*/ 4 h 131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78" h="13157" fill="none" extrusionOk="0">
                  <a:moveTo>
                    <a:pt x="17130" y="0"/>
                  </a:moveTo>
                  <a:cubicBezTo>
                    <a:pt x="18523" y="1813"/>
                    <a:pt x="19619" y="3836"/>
                    <a:pt x="20377" y="5994"/>
                  </a:cubicBezTo>
                </a:path>
                <a:path w="20378" h="13157" stroke="0" extrusionOk="0">
                  <a:moveTo>
                    <a:pt x="17130" y="0"/>
                  </a:moveTo>
                  <a:cubicBezTo>
                    <a:pt x="18523" y="1813"/>
                    <a:pt x="19619" y="3836"/>
                    <a:pt x="20377" y="5994"/>
                  </a:cubicBezTo>
                  <a:lnTo>
                    <a:pt x="0" y="13157"/>
                  </a:lnTo>
                  <a:lnTo>
                    <a:pt x="17130" y="0"/>
                  </a:lnTo>
                  <a:close/>
                </a:path>
              </a:pathLst>
            </a:custGeom>
            <a:noFill/>
            <a:ln w="127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00840" name="Group 8"/>
          <p:cNvGrpSpPr/>
          <p:nvPr/>
        </p:nvGrpSpPr>
        <p:grpSpPr bwMode="auto">
          <a:xfrm>
            <a:off x="1825625" y="873125"/>
            <a:ext cx="527050" cy="457200"/>
            <a:chOff x="3515" y="466"/>
            <a:chExt cx="332" cy="288"/>
          </a:xfrm>
        </p:grpSpPr>
        <p:sp>
          <p:nvSpPr>
            <p:cNvPr id="184388" name="Text Box 9"/>
            <p:cNvSpPr txBox="1">
              <a:spLocks noChangeArrowheads="1"/>
            </p:cNvSpPr>
            <p:nvPr/>
          </p:nvSpPr>
          <p:spPr bwMode="auto">
            <a:xfrm>
              <a:off x="3560" y="46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S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  <a:endParaRPr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184389" name="Line 10"/>
            <p:cNvSpPr>
              <a:spLocks noChangeShapeType="1"/>
            </p:cNvSpPr>
            <p:nvPr/>
          </p:nvSpPr>
          <p:spPr bwMode="auto">
            <a:xfrm flipH="1">
              <a:off x="3515" y="663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00843" name="Text Box 11"/>
          <p:cNvSpPr txBox="1">
            <a:spLocks noChangeArrowheads="1"/>
          </p:cNvSpPr>
          <p:nvPr/>
        </p:nvSpPr>
        <p:spPr bwMode="auto">
          <a:xfrm>
            <a:off x="1322388" y="776288"/>
            <a:ext cx="44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i="1">
                <a:solidFill>
                  <a:srgbClr val="000000"/>
                </a:solidFill>
              </a:rPr>
              <a:t>L</a:t>
            </a:r>
            <a:endParaRPr kumimoji="0" lang="en-US" altLang="zh-CN" sz="2400" b="1" i="1">
              <a:solidFill>
                <a:srgbClr val="000000"/>
              </a:solidFill>
            </a:endParaRPr>
          </a:p>
        </p:txBody>
      </p:sp>
      <p:grpSp>
        <p:nvGrpSpPr>
          <p:cNvPr id="1400844" name="Group 12"/>
          <p:cNvGrpSpPr/>
          <p:nvPr/>
        </p:nvGrpSpPr>
        <p:grpSpPr bwMode="auto">
          <a:xfrm>
            <a:off x="503238" y="1233488"/>
            <a:ext cx="2835275" cy="2393950"/>
            <a:chOff x="2682" y="709"/>
            <a:chExt cx="1786" cy="1508"/>
          </a:xfrm>
        </p:grpSpPr>
        <p:sp>
          <p:nvSpPr>
            <p:cNvPr id="184368" name="Rectangle 13"/>
            <p:cNvSpPr>
              <a:spLocks noChangeArrowheads="1"/>
            </p:cNvSpPr>
            <p:nvPr/>
          </p:nvSpPr>
          <p:spPr bwMode="auto">
            <a:xfrm>
              <a:off x="3942" y="709"/>
              <a:ext cx="117" cy="63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84369" name="Line 14"/>
            <p:cNvSpPr>
              <a:spLocks noChangeShapeType="1"/>
            </p:cNvSpPr>
            <p:nvPr/>
          </p:nvSpPr>
          <p:spPr bwMode="auto">
            <a:xfrm>
              <a:off x="4059" y="1026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70" name="Line 15"/>
            <p:cNvSpPr>
              <a:spLocks noChangeShapeType="1"/>
            </p:cNvSpPr>
            <p:nvPr/>
          </p:nvSpPr>
          <p:spPr bwMode="auto">
            <a:xfrm>
              <a:off x="2880" y="1026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71" name="Line 16"/>
            <p:cNvSpPr>
              <a:spLocks noChangeShapeType="1"/>
            </p:cNvSpPr>
            <p:nvPr/>
          </p:nvSpPr>
          <p:spPr bwMode="auto">
            <a:xfrm>
              <a:off x="4468" y="1026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72" name="Line 17"/>
            <p:cNvSpPr>
              <a:spLocks noChangeShapeType="1"/>
            </p:cNvSpPr>
            <p:nvPr/>
          </p:nvSpPr>
          <p:spPr bwMode="auto">
            <a:xfrm>
              <a:off x="3328" y="179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73" name="Line 18"/>
            <p:cNvSpPr>
              <a:spLocks noChangeShapeType="1"/>
            </p:cNvSpPr>
            <p:nvPr/>
          </p:nvSpPr>
          <p:spPr bwMode="auto">
            <a:xfrm>
              <a:off x="3424" y="184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74" name="Rectangle 19"/>
            <p:cNvSpPr>
              <a:spLocks noChangeArrowheads="1"/>
            </p:cNvSpPr>
            <p:nvPr/>
          </p:nvSpPr>
          <p:spPr bwMode="auto">
            <a:xfrm>
              <a:off x="3787" y="1888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84375" name="Line 20"/>
            <p:cNvSpPr>
              <a:spLocks noChangeShapeType="1"/>
            </p:cNvSpPr>
            <p:nvPr/>
          </p:nvSpPr>
          <p:spPr bwMode="auto">
            <a:xfrm>
              <a:off x="2880" y="1933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76" name="Text Box 21"/>
            <p:cNvSpPr txBox="1">
              <a:spLocks noChangeArrowheads="1"/>
            </p:cNvSpPr>
            <p:nvPr/>
          </p:nvSpPr>
          <p:spPr bwMode="auto">
            <a:xfrm>
              <a:off x="3884" y="1606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grpSp>
          <p:nvGrpSpPr>
            <p:cNvPr id="184377" name="Group 22"/>
            <p:cNvGrpSpPr/>
            <p:nvPr/>
          </p:nvGrpSpPr>
          <p:grpSpPr bwMode="auto">
            <a:xfrm>
              <a:off x="2682" y="1379"/>
              <a:ext cx="289" cy="327"/>
              <a:chOff x="2682" y="1379"/>
              <a:chExt cx="289" cy="327"/>
            </a:xfrm>
          </p:grpSpPr>
          <p:sp>
            <p:nvSpPr>
              <p:cNvPr id="184386" name="Line 23"/>
              <p:cNvSpPr>
                <a:spLocks noChangeShapeType="1"/>
              </p:cNvSpPr>
              <p:nvPr/>
            </p:nvSpPr>
            <p:spPr bwMode="auto">
              <a:xfrm flipV="1">
                <a:off x="2880" y="143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4387" name="Text Box 24"/>
              <p:cNvSpPr txBox="1">
                <a:spLocks noChangeArrowheads="1"/>
              </p:cNvSpPr>
              <p:nvPr/>
            </p:nvSpPr>
            <p:spPr bwMode="auto">
              <a:xfrm>
                <a:off x="2682" y="1379"/>
                <a:ext cx="2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i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378" name="Text Box 25"/>
            <p:cNvSpPr txBox="1">
              <a:spLocks noChangeArrowheads="1"/>
            </p:cNvSpPr>
            <p:nvPr/>
          </p:nvSpPr>
          <p:spPr bwMode="auto">
            <a:xfrm>
              <a:off x="3515" y="12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C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84379" name="Text Box 26"/>
            <p:cNvSpPr txBox="1">
              <a:spLocks noChangeArrowheads="1"/>
            </p:cNvSpPr>
            <p:nvPr/>
          </p:nvSpPr>
          <p:spPr bwMode="auto">
            <a:xfrm>
              <a:off x="3878" y="709"/>
              <a:ext cx="195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kumimoji="0" lang="en-US" altLang="zh-CN" sz="1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84380" name="Text Box 27"/>
            <p:cNvSpPr txBox="1">
              <a:spLocks noChangeArrowheads="1"/>
            </p:cNvSpPr>
            <p:nvPr/>
          </p:nvSpPr>
          <p:spPr bwMode="auto">
            <a:xfrm>
              <a:off x="3256" y="1890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kumimoji="0"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84381" name="Line 28"/>
            <p:cNvSpPr>
              <a:spLocks noChangeShapeType="1"/>
            </p:cNvSpPr>
            <p:nvPr/>
          </p:nvSpPr>
          <p:spPr bwMode="auto">
            <a:xfrm>
              <a:off x="2880" y="1026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82" name="Line 29"/>
            <p:cNvSpPr>
              <a:spLocks noChangeShapeType="1"/>
            </p:cNvSpPr>
            <p:nvPr/>
          </p:nvSpPr>
          <p:spPr bwMode="auto">
            <a:xfrm>
              <a:off x="3424" y="193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83" name="Line 30"/>
            <p:cNvSpPr>
              <a:spLocks noChangeShapeType="1"/>
            </p:cNvSpPr>
            <p:nvPr/>
          </p:nvSpPr>
          <p:spPr bwMode="auto">
            <a:xfrm>
              <a:off x="4059" y="1933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84" name="Rectangle 31"/>
            <p:cNvSpPr>
              <a:spLocks noChangeArrowheads="1"/>
            </p:cNvSpPr>
            <p:nvPr/>
          </p:nvSpPr>
          <p:spPr bwMode="auto">
            <a:xfrm>
              <a:off x="3295" y="709"/>
              <a:ext cx="117" cy="63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84385" name="Text Box 32"/>
            <p:cNvSpPr txBox="1">
              <a:spLocks noChangeArrowheads="1"/>
            </p:cNvSpPr>
            <p:nvPr/>
          </p:nvSpPr>
          <p:spPr bwMode="auto">
            <a:xfrm>
              <a:off x="3288" y="725"/>
              <a:ext cx="188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+</a:t>
              </a:r>
              <a:endParaRPr kumimoji="0" lang="en-US" altLang="zh-CN" sz="1600">
                <a:solidFill>
                  <a:srgbClr val="000000"/>
                </a:solidFill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+</a:t>
              </a:r>
              <a:endParaRPr kumimoji="0" lang="en-US" altLang="zh-CN" sz="1600">
                <a:solidFill>
                  <a:srgbClr val="000000"/>
                </a:solidFill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+</a:t>
              </a:r>
              <a:endParaRPr kumimoji="0" lang="en-US" altLang="zh-CN" sz="1600">
                <a:solidFill>
                  <a:srgbClr val="000000"/>
                </a:solidFill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+</a:t>
              </a:r>
              <a:endParaRPr kumimoji="0" lang="en-US" altLang="zh-CN" sz="1600">
                <a:solidFill>
                  <a:srgbClr val="000000"/>
                </a:solidFill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+</a:t>
              </a:r>
              <a:endParaRPr kumimoji="0" lang="en-US" altLang="zh-CN" sz="1600">
                <a:solidFill>
                  <a:srgbClr val="000000"/>
                </a:solidFill>
              </a:endParaRPr>
            </a:p>
            <a:p>
              <a:pPr eaLnBrk="1" fontAlgn="base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</a:rPr>
                <a:t>+</a:t>
              </a:r>
              <a:endParaRPr kumimoji="0" lang="en-US" altLang="zh-CN" sz="1600">
                <a:solidFill>
                  <a:srgbClr val="000000"/>
                </a:solidFill>
              </a:endParaRPr>
            </a:p>
          </p:txBody>
        </p:sp>
      </p:grpSp>
      <p:sp>
        <p:nvSpPr>
          <p:cNvPr id="1400865" name="Oval 33" descr="宽下对角线"/>
          <p:cNvSpPr>
            <a:spLocks noChangeArrowheads="1"/>
          </p:cNvSpPr>
          <p:nvPr/>
        </p:nvSpPr>
        <p:spPr bwMode="auto">
          <a:xfrm>
            <a:off x="1393825" y="1160463"/>
            <a:ext cx="215900" cy="115252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wdDnDiag">
                  <a:fgClr>
                    <a:schemeClr val="bg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00866" name="Group 34"/>
          <p:cNvGrpSpPr/>
          <p:nvPr/>
        </p:nvGrpSpPr>
        <p:grpSpPr bwMode="auto">
          <a:xfrm>
            <a:off x="1033463" y="1160463"/>
            <a:ext cx="868362" cy="1128712"/>
            <a:chOff x="1837" y="1026"/>
            <a:chExt cx="547" cy="711"/>
          </a:xfrm>
        </p:grpSpPr>
        <p:sp>
          <p:nvSpPr>
            <p:cNvPr id="184361" name="Arc 35"/>
            <p:cNvSpPr/>
            <p:nvPr/>
          </p:nvSpPr>
          <p:spPr bwMode="auto">
            <a:xfrm flipH="1" flipV="1">
              <a:off x="1837" y="1026"/>
              <a:ext cx="318" cy="711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2 h 43200"/>
                <a:gd name="T4" fmla="*/ 0 w 21600"/>
                <a:gd name="T5" fmla="*/ 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1"/>
                    <a:pt x="11957" y="43174"/>
                    <a:pt x="46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1"/>
                    <a:pt x="11957" y="43174"/>
                    <a:pt x="46" y="431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62" name="Arc 36"/>
            <p:cNvSpPr/>
            <p:nvPr/>
          </p:nvSpPr>
          <p:spPr bwMode="auto">
            <a:xfrm flipH="1" flipV="1">
              <a:off x="1906" y="1387"/>
              <a:ext cx="429" cy="274"/>
            </a:xfrm>
            <a:custGeom>
              <a:avLst/>
              <a:gdLst>
                <a:gd name="T0" fmla="*/ 6 w 20378"/>
                <a:gd name="T1" fmla="*/ 0 h 16606"/>
                <a:gd name="T2" fmla="*/ 9 w 20378"/>
                <a:gd name="T3" fmla="*/ 3 h 16606"/>
                <a:gd name="T4" fmla="*/ 0 w 20378"/>
                <a:gd name="T5" fmla="*/ 5 h 166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78" h="16606" fill="none" extrusionOk="0">
                  <a:moveTo>
                    <a:pt x="13813" y="-1"/>
                  </a:moveTo>
                  <a:cubicBezTo>
                    <a:pt x="16814" y="2496"/>
                    <a:pt x="19083" y="5759"/>
                    <a:pt x="20377" y="9443"/>
                  </a:cubicBezTo>
                </a:path>
                <a:path w="20378" h="16606" stroke="0" extrusionOk="0">
                  <a:moveTo>
                    <a:pt x="13813" y="-1"/>
                  </a:moveTo>
                  <a:cubicBezTo>
                    <a:pt x="16814" y="2496"/>
                    <a:pt x="19083" y="5759"/>
                    <a:pt x="20377" y="9443"/>
                  </a:cubicBezTo>
                  <a:lnTo>
                    <a:pt x="0" y="16606"/>
                  </a:lnTo>
                  <a:lnTo>
                    <a:pt x="13813" y="-1"/>
                  </a:lnTo>
                  <a:close/>
                </a:path>
              </a:pathLst>
            </a:custGeom>
            <a:noFill/>
            <a:ln w="12700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63" name="Arc 37"/>
            <p:cNvSpPr/>
            <p:nvPr/>
          </p:nvSpPr>
          <p:spPr bwMode="auto">
            <a:xfrm flipH="1" flipV="1">
              <a:off x="1931" y="1387"/>
              <a:ext cx="429" cy="236"/>
            </a:xfrm>
            <a:custGeom>
              <a:avLst/>
              <a:gdLst>
                <a:gd name="T0" fmla="*/ 7 w 20378"/>
                <a:gd name="T1" fmla="*/ 0 h 14284"/>
                <a:gd name="T2" fmla="*/ 9 w 20378"/>
                <a:gd name="T3" fmla="*/ 2 h 14284"/>
                <a:gd name="T4" fmla="*/ 0 w 20378"/>
                <a:gd name="T5" fmla="*/ 4 h 142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78" h="14284" fill="none" extrusionOk="0">
                  <a:moveTo>
                    <a:pt x="16202" y="0"/>
                  </a:moveTo>
                  <a:cubicBezTo>
                    <a:pt x="18039" y="2083"/>
                    <a:pt x="19456" y="4501"/>
                    <a:pt x="20377" y="7121"/>
                  </a:cubicBezTo>
                </a:path>
                <a:path w="20378" h="14284" stroke="0" extrusionOk="0">
                  <a:moveTo>
                    <a:pt x="16202" y="0"/>
                  </a:moveTo>
                  <a:cubicBezTo>
                    <a:pt x="18039" y="2083"/>
                    <a:pt x="19456" y="4501"/>
                    <a:pt x="20377" y="7121"/>
                  </a:cubicBezTo>
                  <a:lnTo>
                    <a:pt x="0" y="14284"/>
                  </a:lnTo>
                  <a:lnTo>
                    <a:pt x="16202" y="0"/>
                  </a:lnTo>
                  <a:close/>
                </a:path>
              </a:pathLst>
            </a:custGeom>
            <a:noFill/>
            <a:ln w="12700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64" name="Arc 38"/>
            <p:cNvSpPr/>
            <p:nvPr/>
          </p:nvSpPr>
          <p:spPr bwMode="auto">
            <a:xfrm flipH="1" flipV="1">
              <a:off x="1952" y="1360"/>
              <a:ext cx="429" cy="217"/>
            </a:xfrm>
            <a:custGeom>
              <a:avLst/>
              <a:gdLst>
                <a:gd name="T0" fmla="*/ 8 w 20378"/>
                <a:gd name="T1" fmla="*/ 0 h 13157"/>
                <a:gd name="T2" fmla="*/ 9 w 20378"/>
                <a:gd name="T3" fmla="*/ 2 h 13157"/>
                <a:gd name="T4" fmla="*/ 0 w 20378"/>
                <a:gd name="T5" fmla="*/ 4 h 131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78" h="13157" fill="none" extrusionOk="0">
                  <a:moveTo>
                    <a:pt x="17130" y="0"/>
                  </a:moveTo>
                  <a:cubicBezTo>
                    <a:pt x="18523" y="1813"/>
                    <a:pt x="19619" y="3836"/>
                    <a:pt x="20377" y="5994"/>
                  </a:cubicBezTo>
                </a:path>
                <a:path w="20378" h="13157" stroke="0" extrusionOk="0">
                  <a:moveTo>
                    <a:pt x="17130" y="0"/>
                  </a:moveTo>
                  <a:cubicBezTo>
                    <a:pt x="18523" y="1813"/>
                    <a:pt x="19619" y="3836"/>
                    <a:pt x="20377" y="5994"/>
                  </a:cubicBezTo>
                  <a:lnTo>
                    <a:pt x="0" y="13157"/>
                  </a:lnTo>
                  <a:lnTo>
                    <a:pt x="17130" y="0"/>
                  </a:lnTo>
                  <a:close/>
                </a:path>
              </a:pathLst>
            </a:custGeom>
            <a:noFill/>
            <a:ln w="12700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65" name="Arc 39"/>
            <p:cNvSpPr/>
            <p:nvPr/>
          </p:nvSpPr>
          <p:spPr bwMode="auto">
            <a:xfrm rot="477185" flipH="1">
              <a:off x="1973" y="1115"/>
              <a:ext cx="372" cy="274"/>
            </a:xfrm>
            <a:custGeom>
              <a:avLst/>
              <a:gdLst>
                <a:gd name="T0" fmla="*/ 6 w 17679"/>
                <a:gd name="T1" fmla="*/ 0 h 16606"/>
                <a:gd name="T2" fmla="*/ 8 w 17679"/>
                <a:gd name="T3" fmla="*/ 1 h 16606"/>
                <a:gd name="T4" fmla="*/ 0 w 17679"/>
                <a:gd name="T5" fmla="*/ 5 h 166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79" h="16606" fill="none" extrusionOk="0">
                  <a:moveTo>
                    <a:pt x="13813" y="-1"/>
                  </a:moveTo>
                  <a:cubicBezTo>
                    <a:pt x="15281" y="1221"/>
                    <a:pt x="16581" y="2632"/>
                    <a:pt x="17679" y="4195"/>
                  </a:cubicBezTo>
                </a:path>
                <a:path w="17679" h="16606" stroke="0" extrusionOk="0">
                  <a:moveTo>
                    <a:pt x="13813" y="-1"/>
                  </a:moveTo>
                  <a:cubicBezTo>
                    <a:pt x="15281" y="1221"/>
                    <a:pt x="16581" y="2632"/>
                    <a:pt x="17679" y="4195"/>
                  </a:cubicBezTo>
                  <a:lnTo>
                    <a:pt x="0" y="16606"/>
                  </a:lnTo>
                  <a:lnTo>
                    <a:pt x="13813" y="-1"/>
                  </a:lnTo>
                  <a:close/>
                </a:path>
              </a:pathLst>
            </a:custGeom>
            <a:noFill/>
            <a:ln w="12700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66" name="Arc 40"/>
            <p:cNvSpPr/>
            <p:nvPr/>
          </p:nvSpPr>
          <p:spPr bwMode="auto">
            <a:xfrm rot="755685" flipH="1">
              <a:off x="1973" y="1099"/>
              <a:ext cx="411" cy="236"/>
            </a:xfrm>
            <a:custGeom>
              <a:avLst/>
              <a:gdLst>
                <a:gd name="T0" fmla="*/ 7 w 19500"/>
                <a:gd name="T1" fmla="*/ 0 h 14284"/>
                <a:gd name="T2" fmla="*/ 9 w 19500"/>
                <a:gd name="T3" fmla="*/ 1 h 14284"/>
                <a:gd name="T4" fmla="*/ 0 w 19500"/>
                <a:gd name="T5" fmla="*/ 4 h 142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00" h="14284" fill="none" extrusionOk="0">
                  <a:moveTo>
                    <a:pt x="16202" y="0"/>
                  </a:moveTo>
                  <a:cubicBezTo>
                    <a:pt x="17528" y="1503"/>
                    <a:pt x="18638" y="3184"/>
                    <a:pt x="19500" y="4993"/>
                  </a:cubicBezTo>
                </a:path>
                <a:path w="19500" h="14284" stroke="0" extrusionOk="0">
                  <a:moveTo>
                    <a:pt x="16202" y="0"/>
                  </a:moveTo>
                  <a:cubicBezTo>
                    <a:pt x="17528" y="1503"/>
                    <a:pt x="18638" y="3184"/>
                    <a:pt x="19500" y="4993"/>
                  </a:cubicBezTo>
                  <a:lnTo>
                    <a:pt x="0" y="14284"/>
                  </a:lnTo>
                  <a:lnTo>
                    <a:pt x="16202" y="0"/>
                  </a:lnTo>
                  <a:close/>
                </a:path>
              </a:pathLst>
            </a:custGeom>
            <a:noFill/>
            <a:ln w="12700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67" name="Arc 41"/>
            <p:cNvSpPr/>
            <p:nvPr/>
          </p:nvSpPr>
          <p:spPr bwMode="auto">
            <a:xfrm rot="1258976" flipH="1">
              <a:off x="1978" y="1208"/>
              <a:ext cx="404" cy="217"/>
            </a:xfrm>
            <a:custGeom>
              <a:avLst/>
              <a:gdLst>
                <a:gd name="T0" fmla="*/ 8 w 19172"/>
                <a:gd name="T1" fmla="*/ 0 h 13157"/>
                <a:gd name="T2" fmla="*/ 9 w 19172"/>
                <a:gd name="T3" fmla="*/ 1 h 13157"/>
                <a:gd name="T4" fmla="*/ 0 w 19172"/>
                <a:gd name="T5" fmla="*/ 4 h 131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172" h="13157" fill="none" extrusionOk="0">
                  <a:moveTo>
                    <a:pt x="17130" y="0"/>
                  </a:moveTo>
                  <a:cubicBezTo>
                    <a:pt x="17904" y="1007"/>
                    <a:pt x="18587" y="2080"/>
                    <a:pt x="19172" y="3207"/>
                  </a:cubicBezTo>
                </a:path>
                <a:path w="19172" h="13157" stroke="0" extrusionOk="0">
                  <a:moveTo>
                    <a:pt x="17130" y="0"/>
                  </a:moveTo>
                  <a:cubicBezTo>
                    <a:pt x="17904" y="1007"/>
                    <a:pt x="18587" y="2080"/>
                    <a:pt x="19172" y="3207"/>
                  </a:cubicBezTo>
                  <a:lnTo>
                    <a:pt x="0" y="13157"/>
                  </a:lnTo>
                  <a:lnTo>
                    <a:pt x="17130" y="0"/>
                  </a:lnTo>
                  <a:close/>
                </a:path>
              </a:pathLst>
            </a:custGeom>
            <a:noFill/>
            <a:ln w="12700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00874" name="Group 42"/>
          <p:cNvGrpSpPr/>
          <p:nvPr/>
        </p:nvGrpSpPr>
        <p:grpSpPr bwMode="auto">
          <a:xfrm>
            <a:off x="673100" y="1089025"/>
            <a:ext cx="576263" cy="457200"/>
            <a:chOff x="2744" y="618"/>
            <a:chExt cx="363" cy="288"/>
          </a:xfrm>
        </p:grpSpPr>
        <p:sp>
          <p:nvSpPr>
            <p:cNvPr id="184359" name="Text Box 43"/>
            <p:cNvSpPr txBox="1">
              <a:spLocks noChangeArrowheads="1"/>
            </p:cNvSpPr>
            <p:nvPr/>
          </p:nvSpPr>
          <p:spPr bwMode="auto">
            <a:xfrm>
              <a:off x="2744" y="61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S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  <a:endParaRPr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184360" name="Line 44"/>
            <p:cNvSpPr>
              <a:spLocks noChangeShapeType="1"/>
            </p:cNvSpPr>
            <p:nvPr/>
          </p:nvSpPr>
          <p:spPr bwMode="auto">
            <a:xfrm>
              <a:off x="2971" y="799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00877" name="Text Box 45"/>
          <p:cNvSpPr txBox="1">
            <a:spLocks noChangeArrowheads="1"/>
          </p:cNvSpPr>
          <p:nvPr/>
        </p:nvSpPr>
        <p:spPr bwMode="auto">
          <a:xfrm>
            <a:off x="3347864" y="476672"/>
            <a:ext cx="385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充电过程中任意时刻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400878" name="Object 46"/>
          <p:cNvGraphicFramePr>
            <a:graphicFrameLocks noChangeAspect="1"/>
          </p:cNvGraphicFramePr>
          <p:nvPr/>
        </p:nvGraphicFramePr>
        <p:xfrm>
          <a:off x="3528293" y="1016000"/>
          <a:ext cx="25558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公式" r:id="rId1" imgW="1282700" imgH="406400" progId="Equation.3">
                  <p:embed/>
                </p:oleObj>
              </mc:Choice>
              <mc:Fallback>
                <p:oleObj name="公式" r:id="rId1" imgW="1282700" imgH="406400" progId="Equation.3">
                  <p:embed/>
                  <p:pic>
                    <p:nvPicPr>
                      <p:cNvPr id="0" name="图片 15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293" y="1016000"/>
                        <a:ext cx="25558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0879" name="Object 47"/>
          <p:cNvGraphicFramePr>
            <a:graphicFrameLocks noChangeAspect="1"/>
          </p:cNvGraphicFramePr>
          <p:nvPr/>
        </p:nvGraphicFramePr>
        <p:xfrm>
          <a:off x="3567559" y="1700213"/>
          <a:ext cx="860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公式" r:id="rId3" imgW="431800" imgH="406400" progId="Equation.3">
                  <p:embed/>
                </p:oleObj>
              </mc:Choice>
              <mc:Fallback>
                <p:oleObj name="公式" r:id="rId3" imgW="431800" imgH="406400" progId="Equation.3">
                  <p:embed/>
                  <p:pic>
                    <p:nvPicPr>
                      <p:cNvPr id="0" name="图片 15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559" y="1700213"/>
                        <a:ext cx="8604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0880" name="AutoShape 48"/>
          <p:cNvSpPr/>
          <p:nvPr/>
        </p:nvSpPr>
        <p:spPr bwMode="auto">
          <a:xfrm>
            <a:off x="6047780" y="1412776"/>
            <a:ext cx="252412" cy="865187"/>
          </a:xfrm>
          <a:prstGeom prst="rightBrace">
            <a:avLst>
              <a:gd name="adj1" fmla="val 28564"/>
              <a:gd name="adj2" fmla="val 50000"/>
            </a:avLst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0881" name="Object 49"/>
          <p:cNvGraphicFramePr>
            <a:graphicFrameLocks noChangeAspect="1"/>
          </p:cNvGraphicFramePr>
          <p:nvPr/>
        </p:nvGraphicFramePr>
        <p:xfrm>
          <a:off x="6353175" y="1231900"/>
          <a:ext cx="27066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5" imgW="1358900" imgH="228600" progId="Equation.DSMT4">
                  <p:embed/>
                </p:oleObj>
              </mc:Choice>
              <mc:Fallback>
                <p:oleObj name="Equation" r:id="rId5" imgW="1358900" imgH="228600" progId="Equation.DSMT4">
                  <p:embed/>
                  <p:pic>
                    <p:nvPicPr>
                      <p:cNvPr id="0" name="图片 15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1231900"/>
                        <a:ext cx="27066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0882" name="Object 50"/>
          <p:cNvGraphicFramePr>
            <a:graphicFrameLocks noChangeAspect="1"/>
          </p:cNvGraphicFramePr>
          <p:nvPr/>
        </p:nvGraphicFramePr>
        <p:xfrm>
          <a:off x="6335713" y="1736725"/>
          <a:ext cx="19748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公式" r:id="rId7" imgW="989965" imgH="406400" progId="Equation.3">
                  <p:embed/>
                </p:oleObj>
              </mc:Choice>
              <mc:Fallback>
                <p:oleObj name="公式" r:id="rId7" imgW="989965" imgH="406400" progId="Equation.3">
                  <p:embed/>
                  <p:pic>
                    <p:nvPicPr>
                      <p:cNvPr id="0" name="图片 15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1736725"/>
                        <a:ext cx="197485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0883" name="Text Box 51"/>
          <p:cNvSpPr txBox="1">
            <a:spLocks noChangeArrowheads="1"/>
          </p:cNvSpPr>
          <p:nvPr/>
        </p:nvSpPr>
        <p:spPr bwMode="auto">
          <a:xfrm>
            <a:off x="3486150" y="25654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在一极板边缘取积分回路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400884" name="Text Box 52"/>
          <p:cNvSpPr txBox="1">
            <a:spLocks noChangeArrowheads="1"/>
          </p:cNvSpPr>
          <p:nvPr/>
        </p:nvSpPr>
        <p:spPr bwMode="auto">
          <a:xfrm>
            <a:off x="3486150" y="3070225"/>
            <a:ext cx="506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并以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</a:rPr>
              <a:t>为边界作曲面</a:t>
            </a:r>
            <a:r>
              <a:rPr lang="en-US" altLang="zh-CN" sz="2800" b="1" i="1" dirty="0">
                <a:solidFill>
                  <a:srgbClr val="000000"/>
                </a:solidFill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400885" name="Object 53"/>
          <p:cNvGraphicFramePr>
            <a:graphicFrameLocks noChangeAspect="1"/>
          </p:cNvGraphicFramePr>
          <p:nvPr/>
        </p:nvGraphicFramePr>
        <p:xfrm>
          <a:off x="576263" y="3844925"/>
          <a:ext cx="32877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公式" r:id="rId9" imgW="1574800" imgH="381000" progId="Equation.3">
                  <p:embed/>
                </p:oleObj>
              </mc:Choice>
              <mc:Fallback>
                <p:oleObj name="公式" r:id="rId9" imgW="1574800" imgH="381000" progId="Equation.3">
                  <p:embed/>
                  <p:pic>
                    <p:nvPicPr>
                      <p:cNvPr id="0" name="图片 15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844925"/>
                        <a:ext cx="3287712" cy="793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0886" name="Object 54"/>
          <p:cNvGraphicFramePr>
            <a:graphicFrameLocks noChangeAspect="1"/>
          </p:cNvGraphicFramePr>
          <p:nvPr/>
        </p:nvGraphicFramePr>
        <p:xfrm>
          <a:off x="5451475" y="3643313"/>
          <a:ext cx="13366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11" imgW="1752600" imgH="546100" progId="Equation.DSMT4">
                  <p:embed/>
                </p:oleObj>
              </mc:Choice>
              <mc:Fallback>
                <p:oleObj name="Equation" r:id="rId11" imgW="1752600" imgH="546100" progId="Equation.DSMT4">
                  <p:embed/>
                  <p:pic>
                    <p:nvPicPr>
                      <p:cNvPr id="0" name="图片 15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3643313"/>
                        <a:ext cx="13366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0887" name="Text Box 55"/>
          <p:cNvSpPr txBox="1">
            <a:spLocks noChangeArrowheads="1"/>
          </p:cNvSpPr>
          <p:nvPr/>
        </p:nvSpPr>
        <p:spPr bwMode="auto">
          <a:xfrm>
            <a:off x="4000500" y="360838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对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面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0888" name="Text Box 56"/>
          <p:cNvSpPr txBox="1">
            <a:spLocks noChangeArrowheads="1"/>
          </p:cNvSpPr>
          <p:nvPr/>
        </p:nvSpPr>
        <p:spPr bwMode="auto">
          <a:xfrm>
            <a:off x="4000500" y="4224338"/>
            <a:ext cx="234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对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面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00889" name="Group 57"/>
          <p:cNvGrpSpPr/>
          <p:nvPr/>
        </p:nvGrpSpPr>
        <p:grpSpPr bwMode="auto">
          <a:xfrm>
            <a:off x="6961212" y="3833813"/>
            <a:ext cx="419100" cy="574675"/>
            <a:chOff x="2736" y="1344"/>
            <a:chExt cx="192" cy="288"/>
          </a:xfrm>
        </p:grpSpPr>
        <p:sp>
          <p:nvSpPr>
            <p:cNvPr id="184357" name="Line 58"/>
            <p:cNvSpPr>
              <a:spLocks noChangeShapeType="1"/>
            </p:cNvSpPr>
            <p:nvPr/>
          </p:nvSpPr>
          <p:spPr bwMode="auto">
            <a:xfrm>
              <a:off x="2736" y="1344"/>
              <a:ext cx="19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358" name="Line 59"/>
            <p:cNvSpPr>
              <a:spLocks noChangeShapeType="1"/>
            </p:cNvSpPr>
            <p:nvPr/>
          </p:nvSpPr>
          <p:spPr bwMode="auto">
            <a:xfrm flipH="1">
              <a:off x="2736" y="1488"/>
              <a:ext cx="19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00892" name="Text Box 60"/>
          <p:cNvSpPr txBox="1">
            <a:spLocks noChangeArrowheads="1"/>
          </p:cNvSpPr>
          <p:nvPr/>
        </p:nvSpPr>
        <p:spPr bwMode="auto">
          <a:xfrm>
            <a:off x="7364413" y="3808413"/>
            <a:ext cx="177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相矛盾</a:t>
            </a:r>
            <a:r>
              <a:rPr lang="zh-CN" altLang="en-US" sz="2800" b="1">
                <a:solidFill>
                  <a:srgbClr val="FF0000"/>
                </a:solidFill>
              </a:rPr>
              <a:t>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1400893" name="Object 61"/>
          <p:cNvGraphicFramePr>
            <a:graphicFrameLocks noChangeAspect="1"/>
          </p:cNvGraphicFramePr>
          <p:nvPr/>
        </p:nvGraphicFramePr>
        <p:xfrm>
          <a:off x="5413375" y="4237038"/>
          <a:ext cx="14811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Equation" r:id="rId13" imgW="1803400" imgH="546100" progId="Equation.DSMT4">
                  <p:embed/>
                </p:oleObj>
              </mc:Choice>
              <mc:Fallback>
                <p:oleObj name="Equation" r:id="rId13" imgW="1803400" imgH="546100" progId="Equation.DSMT4">
                  <p:embed/>
                  <p:pic>
                    <p:nvPicPr>
                      <p:cNvPr id="0" name="图片 15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4237038"/>
                        <a:ext cx="14811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0894" name="Oval 62"/>
          <p:cNvSpPr>
            <a:spLocks noChangeArrowheads="1"/>
          </p:cNvSpPr>
          <p:nvPr/>
        </p:nvSpPr>
        <p:spPr bwMode="auto">
          <a:xfrm>
            <a:off x="5434013" y="4424363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0895" name="Oval 63"/>
          <p:cNvSpPr>
            <a:spLocks noChangeArrowheads="1"/>
          </p:cNvSpPr>
          <p:nvPr/>
        </p:nvSpPr>
        <p:spPr bwMode="auto">
          <a:xfrm>
            <a:off x="5464175" y="38306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0896" name="AutoShape 64"/>
          <p:cNvSpPr>
            <a:spLocks noChangeArrowheads="1"/>
          </p:cNvSpPr>
          <p:nvPr/>
        </p:nvSpPr>
        <p:spPr bwMode="auto">
          <a:xfrm>
            <a:off x="467544" y="4941168"/>
            <a:ext cx="539750" cy="360362"/>
          </a:xfrm>
          <a:prstGeom prst="rightArrow">
            <a:avLst>
              <a:gd name="adj1" fmla="val 50000"/>
              <a:gd name="adj2" fmla="val 37445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0897" name="Object 65"/>
          <p:cNvGraphicFramePr>
            <a:graphicFrameLocks noChangeAspect="1"/>
          </p:cNvGraphicFramePr>
          <p:nvPr/>
        </p:nvGraphicFramePr>
        <p:xfrm>
          <a:off x="5931099" y="4816475"/>
          <a:ext cx="14843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公式" r:id="rId15" imgW="711200" imgH="381000" progId="Equation.3">
                  <p:embed/>
                </p:oleObj>
              </mc:Choice>
              <mc:Fallback>
                <p:oleObj name="公式" r:id="rId15" imgW="711200" imgH="381000" progId="Equation.3">
                  <p:embed/>
                  <p:pic>
                    <p:nvPicPr>
                      <p:cNvPr id="0" name="图片 15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099" y="4816475"/>
                        <a:ext cx="14843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0898" name="Text Box 66"/>
          <p:cNvSpPr txBox="1">
            <a:spLocks noChangeArrowheads="1"/>
          </p:cNvSpPr>
          <p:nvPr/>
        </p:nvSpPr>
        <p:spPr bwMode="auto">
          <a:xfrm>
            <a:off x="1081286" y="4854104"/>
            <a:ext cx="2878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传导电流不连续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400899" name="Text Box 67"/>
          <p:cNvSpPr txBox="1">
            <a:spLocks noChangeArrowheads="1"/>
          </p:cNvSpPr>
          <p:nvPr/>
        </p:nvSpPr>
        <p:spPr bwMode="auto">
          <a:xfrm>
            <a:off x="4197549" y="4835525"/>
            <a:ext cx="189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ea typeface="黑体" panose="02010609060101010101" pitchFamily="49" charset="-122"/>
              </a:rPr>
              <a:t>稳恒电流：</a:t>
            </a:r>
            <a:endParaRPr lang="zh-CN" altLang="en-US" sz="2800" b="1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1400900" name="AutoShape 68"/>
          <p:cNvSpPr>
            <a:spLocks noChangeArrowheads="1"/>
          </p:cNvSpPr>
          <p:nvPr/>
        </p:nvSpPr>
        <p:spPr bwMode="auto">
          <a:xfrm rot="16200000" flipH="1" flipV="1">
            <a:off x="1187600" y="5480943"/>
            <a:ext cx="611187" cy="539750"/>
          </a:xfrm>
          <a:custGeom>
            <a:avLst/>
            <a:gdLst>
              <a:gd name="T0" fmla="*/ 12353165 w 21600"/>
              <a:gd name="T1" fmla="*/ 0 h 21600"/>
              <a:gd name="T2" fmla="*/ 7411576 w 21600"/>
              <a:gd name="T3" fmla="*/ 4495843 h 21600"/>
              <a:gd name="T4" fmla="*/ 0 w 21600"/>
              <a:gd name="T5" fmla="*/ 11240219 h 21600"/>
              <a:gd name="T6" fmla="*/ 7411576 w 21600"/>
              <a:gd name="T7" fmla="*/ 13487503 h 21600"/>
              <a:gd name="T8" fmla="*/ 14823152 w 21600"/>
              <a:gd name="T9" fmla="*/ 9366312 h 21600"/>
              <a:gd name="T10" fmla="*/ 17293961 w 21600"/>
              <a:gd name="T11" fmla="*/ 449584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28575" algn="ctr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0901" name="Text Box 69"/>
          <p:cNvSpPr txBox="1">
            <a:spLocks noChangeArrowheads="1"/>
          </p:cNvSpPr>
          <p:nvPr/>
        </p:nvSpPr>
        <p:spPr bwMode="auto">
          <a:xfrm>
            <a:off x="1799382" y="5590728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 0, q Q, E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</a:t>
            </a:r>
            <a:endParaRPr lang="en-US" altLang="zh-CN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400902" name="AutoShape 70"/>
          <p:cNvSpPr>
            <a:spLocks noChangeArrowheads="1"/>
          </p:cNvSpPr>
          <p:nvPr/>
        </p:nvSpPr>
        <p:spPr bwMode="auto">
          <a:xfrm>
            <a:off x="4572000" y="5679057"/>
            <a:ext cx="539750" cy="358775"/>
          </a:xfrm>
          <a:prstGeom prst="rightArrow">
            <a:avLst>
              <a:gd name="adj1" fmla="val 50000"/>
              <a:gd name="adj2" fmla="val 37611"/>
            </a:avLst>
          </a:prstGeom>
          <a:noFill/>
          <a:ln w="28575" algn="ctr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0903" name="Text Box 71"/>
          <p:cNvSpPr txBox="1">
            <a:spLocks noChangeArrowheads="1"/>
          </p:cNvSpPr>
          <p:nvPr/>
        </p:nvSpPr>
        <p:spPr bwMode="auto">
          <a:xfrm>
            <a:off x="5111750" y="5595738"/>
            <a:ext cx="3960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电场的变化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</a:t>
            </a:r>
            <a:r>
              <a:rPr lang="zh-CN" altLang="en-US" sz="2800" b="1" dirty="0">
                <a:solidFill>
                  <a:srgbClr val="FF0000"/>
                </a:solidFill>
              </a:rPr>
              <a:t>等效电流电流产生磁场？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00905" name="Line 73"/>
          <p:cNvSpPr>
            <a:spLocks noChangeShapeType="1"/>
          </p:cNvSpPr>
          <p:nvPr/>
        </p:nvSpPr>
        <p:spPr bwMode="auto">
          <a:xfrm>
            <a:off x="7200900" y="162877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0906" name="Text Box 74"/>
          <p:cNvSpPr txBox="1">
            <a:spLocks noChangeArrowheads="1"/>
          </p:cNvSpPr>
          <p:nvPr/>
        </p:nvSpPr>
        <p:spPr bwMode="auto">
          <a:xfrm>
            <a:off x="7127875" y="800100"/>
            <a:ext cx="652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</a:rPr>
              <a:t>Q</a:t>
            </a:r>
            <a:endParaRPr lang="en-US" altLang="zh-CN" sz="2800" b="1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40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40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0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0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0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0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0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75"/>
                                        <p:tgtEl>
                                          <p:spTgt spid="140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0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0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75"/>
                                        <p:tgtEl>
                                          <p:spTgt spid="140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0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0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0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0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0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140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0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0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00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00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40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0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0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00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0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1400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" fill="hold"/>
                                        <p:tgtEl>
                                          <p:spTgt spid="1400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0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0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0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40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0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40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0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4" grpId="0" autoUpdateAnimBg="0"/>
      <p:bldP spid="1400843" grpId="0"/>
      <p:bldP spid="1400865" grpId="0" animBg="1"/>
      <p:bldP spid="1400877" grpId="0"/>
      <p:bldP spid="1400880" grpId="0" animBg="1"/>
      <p:bldP spid="1400883" grpId="0" autoUpdateAnimBg="0"/>
      <p:bldP spid="1400884" grpId="0" autoUpdateAnimBg="0"/>
      <p:bldP spid="1400887" grpId="0" autoUpdateAnimBg="0"/>
      <p:bldP spid="1400888" grpId="0" autoUpdateAnimBg="0"/>
      <p:bldP spid="1400892" grpId="0" autoUpdateAnimBg="0"/>
      <p:bldP spid="1400894" grpId="0" animBg="1"/>
      <p:bldP spid="1400895" grpId="0" animBg="1"/>
      <p:bldP spid="1400896" grpId="0" animBg="1"/>
      <p:bldP spid="1400898" grpId="0"/>
      <p:bldP spid="1400899" grpId="0"/>
      <p:bldP spid="1400900" grpId="0" animBg="1"/>
      <p:bldP spid="1400901" grpId="0"/>
      <p:bldP spid="1400902" grpId="0" animBg="1"/>
      <p:bldP spid="1400903" grpId="0"/>
      <p:bldP spid="1400905" grpId="0" animBg="1"/>
      <p:bldP spid="14009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858" name="Group 2"/>
          <p:cNvGrpSpPr/>
          <p:nvPr/>
        </p:nvGrpSpPr>
        <p:grpSpPr bwMode="auto">
          <a:xfrm>
            <a:off x="5759450" y="115888"/>
            <a:ext cx="2835275" cy="2851150"/>
            <a:chOff x="3628" y="73"/>
            <a:chExt cx="1786" cy="1796"/>
          </a:xfrm>
        </p:grpSpPr>
        <p:grpSp>
          <p:nvGrpSpPr>
            <p:cNvPr id="185373" name="Group 3"/>
            <p:cNvGrpSpPr/>
            <p:nvPr/>
          </p:nvGrpSpPr>
          <p:grpSpPr bwMode="auto">
            <a:xfrm>
              <a:off x="4189" y="315"/>
              <a:ext cx="544" cy="711"/>
              <a:chOff x="1292" y="2024"/>
              <a:chExt cx="544" cy="711"/>
            </a:xfrm>
          </p:grpSpPr>
          <p:sp>
            <p:nvSpPr>
              <p:cNvPr id="185411" name="Arc 4"/>
              <p:cNvSpPr/>
              <p:nvPr/>
            </p:nvSpPr>
            <p:spPr bwMode="auto">
              <a:xfrm>
                <a:off x="1382" y="2024"/>
                <a:ext cx="454" cy="711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12 h 43200"/>
                  <a:gd name="T4" fmla="*/ 0 w 21600"/>
                  <a:gd name="T5" fmla="*/ 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11"/>
                      <a:pt x="11957" y="43174"/>
                      <a:pt x="46" y="43199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11"/>
                      <a:pt x="11957" y="43174"/>
                      <a:pt x="46" y="4319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412" name="Arc 5"/>
              <p:cNvSpPr/>
              <p:nvPr/>
            </p:nvSpPr>
            <p:spPr bwMode="auto">
              <a:xfrm>
                <a:off x="1338" y="2122"/>
                <a:ext cx="429" cy="274"/>
              </a:xfrm>
              <a:custGeom>
                <a:avLst/>
                <a:gdLst>
                  <a:gd name="T0" fmla="*/ 6 w 20378"/>
                  <a:gd name="T1" fmla="*/ 0 h 16606"/>
                  <a:gd name="T2" fmla="*/ 9 w 20378"/>
                  <a:gd name="T3" fmla="*/ 3 h 16606"/>
                  <a:gd name="T4" fmla="*/ 0 w 20378"/>
                  <a:gd name="T5" fmla="*/ 5 h 166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6606" fill="none" extrusionOk="0">
                    <a:moveTo>
                      <a:pt x="13813" y="-1"/>
                    </a:moveTo>
                    <a:cubicBezTo>
                      <a:pt x="16814" y="2496"/>
                      <a:pt x="19083" y="5759"/>
                      <a:pt x="20377" y="9443"/>
                    </a:cubicBezTo>
                  </a:path>
                  <a:path w="20378" h="16606" stroke="0" extrusionOk="0">
                    <a:moveTo>
                      <a:pt x="13813" y="-1"/>
                    </a:moveTo>
                    <a:cubicBezTo>
                      <a:pt x="16814" y="2496"/>
                      <a:pt x="19083" y="5759"/>
                      <a:pt x="20377" y="9443"/>
                    </a:cubicBezTo>
                    <a:lnTo>
                      <a:pt x="0" y="16606"/>
                    </a:lnTo>
                    <a:lnTo>
                      <a:pt x="13813" y="-1"/>
                    </a:lnTo>
                    <a:close/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413" name="Arc 6"/>
              <p:cNvSpPr/>
              <p:nvPr/>
            </p:nvSpPr>
            <p:spPr bwMode="auto">
              <a:xfrm>
                <a:off x="1313" y="2160"/>
                <a:ext cx="429" cy="236"/>
              </a:xfrm>
              <a:custGeom>
                <a:avLst/>
                <a:gdLst>
                  <a:gd name="T0" fmla="*/ 7 w 20378"/>
                  <a:gd name="T1" fmla="*/ 0 h 14284"/>
                  <a:gd name="T2" fmla="*/ 9 w 20378"/>
                  <a:gd name="T3" fmla="*/ 2 h 14284"/>
                  <a:gd name="T4" fmla="*/ 0 w 20378"/>
                  <a:gd name="T5" fmla="*/ 4 h 142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4284" fill="none" extrusionOk="0">
                    <a:moveTo>
                      <a:pt x="16202" y="0"/>
                    </a:moveTo>
                    <a:cubicBezTo>
                      <a:pt x="18039" y="2083"/>
                      <a:pt x="19456" y="4501"/>
                      <a:pt x="20377" y="7121"/>
                    </a:cubicBezTo>
                  </a:path>
                  <a:path w="20378" h="14284" stroke="0" extrusionOk="0">
                    <a:moveTo>
                      <a:pt x="16202" y="0"/>
                    </a:moveTo>
                    <a:cubicBezTo>
                      <a:pt x="18039" y="2083"/>
                      <a:pt x="19456" y="4501"/>
                      <a:pt x="20377" y="7121"/>
                    </a:cubicBezTo>
                    <a:lnTo>
                      <a:pt x="0" y="14284"/>
                    </a:lnTo>
                    <a:lnTo>
                      <a:pt x="16202" y="0"/>
                    </a:lnTo>
                    <a:close/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414" name="Arc 7"/>
              <p:cNvSpPr/>
              <p:nvPr/>
            </p:nvSpPr>
            <p:spPr bwMode="auto">
              <a:xfrm>
                <a:off x="1292" y="2206"/>
                <a:ext cx="429" cy="217"/>
              </a:xfrm>
              <a:custGeom>
                <a:avLst/>
                <a:gdLst>
                  <a:gd name="T0" fmla="*/ 8 w 20378"/>
                  <a:gd name="T1" fmla="*/ 0 h 13157"/>
                  <a:gd name="T2" fmla="*/ 9 w 20378"/>
                  <a:gd name="T3" fmla="*/ 2 h 13157"/>
                  <a:gd name="T4" fmla="*/ 0 w 20378"/>
                  <a:gd name="T5" fmla="*/ 4 h 1315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3157" fill="none" extrusionOk="0">
                    <a:moveTo>
                      <a:pt x="17130" y="0"/>
                    </a:moveTo>
                    <a:cubicBezTo>
                      <a:pt x="18523" y="1813"/>
                      <a:pt x="19619" y="3836"/>
                      <a:pt x="20377" y="5994"/>
                    </a:cubicBezTo>
                  </a:path>
                  <a:path w="20378" h="13157" stroke="0" extrusionOk="0">
                    <a:moveTo>
                      <a:pt x="17130" y="0"/>
                    </a:moveTo>
                    <a:cubicBezTo>
                      <a:pt x="18523" y="1813"/>
                      <a:pt x="19619" y="3836"/>
                      <a:pt x="20377" y="5994"/>
                    </a:cubicBezTo>
                    <a:lnTo>
                      <a:pt x="0" y="13157"/>
                    </a:lnTo>
                    <a:lnTo>
                      <a:pt x="1713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5374" name="Group 8"/>
            <p:cNvGrpSpPr/>
            <p:nvPr/>
          </p:nvGrpSpPr>
          <p:grpSpPr bwMode="auto">
            <a:xfrm>
              <a:off x="4461" y="134"/>
              <a:ext cx="332" cy="288"/>
              <a:chOff x="3515" y="466"/>
              <a:chExt cx="332" cy="288"/>
            </a:xfrm>
          </p:grpSpPr>
          <p:sp>
            <p:nvSpPr>
              <p:cNvPr id="185409" name="Text Box 9"/>
              <p:cNvSpPr txBox="1">
                <a:spLocks noChangeArrowheads="1"/>
              </p:cNvSpPr>
              <p:nvPr/>
            </p:nvSpPr>
            <p:spPr bwMode="auto">
              <a:xfrm>
                <a:off x="3560" y="46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S</a:t>
                </a:r>
                <a:r>
                  <a:rPr lang="en-US" altLang="zh-CN" sz="2400" b="1" baseline="-25000">
                    <a:solidFill>
                      <a:srgbClr val="000000"/>
                    </a:solidFill>
                  </a:rPr>
                  <a:t>2</a:t>
                </a:r>
                <a:endParaRPr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5410" name="Line 10"/>
              <p:cNvSpPr>
                <a:spLocks noChangeShapeType="1"/>
              </p:cNvSpPr>
              <p:nvPr/>
            </p:nvSpPr>
            <p:spPr bwMode="auto">
              <a:xfrm flipH="1">
                <a:off x="3515" y="663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85375" name="Text Box 11"/>
            <p:cNvSpPr txBox="1">
              <a:spLocks noChangeArrowheads="1"/>
            </p:cNvSpPr>
            <p:nvPr/>
          </p:nvSpPr>
          <p:spPr bwMode="auto">
            <a:xfrm>
              <a:off x="4144" y="73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400" b="1" i="1">
                  <a:solidFill>
                    <a:srgbClr val="000000"/>
                  </a:solidFill>
                </a:rPr>
                <a:t>L</a:t>
              </a:r>
              <a:endParaRPr kumimoji="0"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85376" name="Group 12"/>
            <p:cNvGrpSpPr/>
            <p:nvPr/>
          </p:nvGrpSpPr>
          <p:grpSpPr bwMode="auto">
            <a:xfrm>
              <a:off x="3628" y="361"/>
              <a:ext cx="1786" cy="1508"/>
              <a:chOff x="2682" y="709"/>
              <a:chExt cx="1786" cy="1508"/>
            </a:xfrm>
          </p:grpSpPr>
          <p:sp>
            <p:nvSpPr>
              <p:cNvPr id="185389" name="Rectangle 13"/>
              <p:cNvSpPr>
                <a:spLocks noChangeArrowheads="1"/>
              </p:cNvSpPr>
              <p:nvPr/>
            </p:nvSpPr>
            <p:spPr bwMode="auto">
              <a:xfrm>
                <a:off x="3942" y="709"/>
                <a:ext cx="117" cy="63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5390" name="Line 14"/>
              <p:cNvSpPr>
                <a:spLocks noChangeShapeType="1"/>
              </p:cNvSpPr>
              <p:nvPr/>
            </p:nvSpPr>
            <p:spPr bwMode="auto">
              <a:xfrm>
                <a:off x="4059" y="1026"/>
                <a:ext cx="4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91" name="Line 15"/>
              <p:cNvSpPr>
                <a:spLocks noChangeShapeType="1"/>
              </p:cNvSpPr>
              <p:nvPr/>
            </p:nvSpPr>
            <p:spPr bwMode="auto">
              <a:xfrm>
                <a:off x="2880" y="1026"/>
                <a:ext cx="0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92" name="Line 16"/>
              <p:cNvSpPr>
                <a:spLocks noChangeShapeType="1"/>
              </p:cNvSpPr>
              <p:nvPr/>
            </p:nvSpPr>
            <p:spPr bwMode="auto">
              <a:xfrm>
                <a:off x="4468" y="1026"/>
                <a:ext cx="0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93" name="Line 17"/>
              <p:cNvSpPr>
                <a:spLocks noChangeShapeType="1"/>
              </p:cNvSpPr>
              <p:nvPr/>
            </p:nvSpPr>
            <p:spPr bwMode="auto">
              <a:xfrm>
                <a:off x="3328" y="179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94" name="Line 18"/>
              <p:cNvSpPr>
                <a:spLocks noChangeShapeType="1"/>
              </p:cNvSpPr>
              <p:nvPr/>
            </p:nvSpPr>
            <p:spPr bwMode="auto">
              <a:xfrm>
                <a:off x="3424" y="184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95" name="Rectangle 19"/>
              <p:cNvSpPr>
                <a:spLocks noChangeArrowheads="1"/>
              </p:cNvSpPr>
              <p:nvPr/>
            </p:nvSpPr>
            <p:spPr bwMode="auto">
              <a:xfrm>
                <a:off x="3787" y="1888"/>
                <a:ext cx="288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5396" name="Line 20"/>
              <p:cNvSpPr>
                <a:spLocks noChangeShapeType="1"/>
              </p:cNvSpPr>
              <p:nvPr/>
            </p:nvSpPr>
            <p:spPr bwMode="auto">
              <a:xfrm>
                <a:off x="2880" y="1933"/>
                <a:ext cx="4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97" name="Text Box 21"/>
              <p:cNvSpPr txBox="1">
                <a:spLocks noChangeArrowheads="1"/>
              </p:cNvSpPr>
              <p:nvPr/>
            </p:nvSpPr>
            <p:spPr bwMode="auto">
              <a:xfrm>
                <a:off x="3884" y="160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R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5398" name="Group 22"/>
              <p:cNvGrpSpPr/>
              <p:nvPr/>
            </p:nvGrpSpPr>
            <p:grpSpPr bwMode="auto">
              <a:xfrm>
                <a:off x="2682" y="1379"/>
                <a:ext cx="289" cy="327"/>
                <a:chOff x="2682" y="1379"/>
                <a:chExt cx="289" cy="327"/>
              </a:xfrm>
            </p:grpSpPr>
            <p:sp>
              <p:nvSpPr>
                <p:cNvPr id="18540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880" y="143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5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82" y="1379"/>
                  <a:ext cx="28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800" b="1" i="1">
                      <a:solidFill>
                        <a:srgbClr val="000000"/>
                      </a:solidFill>
                    </a:rPr>
                    <a:t>i</a:t>
                  </a:r>
                  <a:endParaRPr lang="en-US" altLang="zh-CN" sz="2800" b="1" i="1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5399" name="Text Box 25"/>
              <p:cNvSpPr txBox="1">
                <a:spLocks noChangeArrowheads="1"/>
              </p:cNvSpPr>
              <p:nvPr/>
            </p:nvSpPr>
            <p:spPr bwMode="auto">
              <a:xfrm>
                <a:off x="3515" y="1253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C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5400" name="Text Box 26"/>
              <p:cNvSpPr txBox="1">
                <a:spLocks noChangeArrowheads="1"/>
              </p:cNvSpPr>
              <p:nvPr/>
            </p:nvSpPr>
            <p:spPr bwMode="auto">
              <a:xfrm>
                <a:off x="3878" y="709"/>
                <a:ext cx="195" cy="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8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85401" name="Text Box 27"/>
              <p:cNvSpPr txBox="1">
                <a:spLocks noChangeArrowheads="1"/>
              </p:cNvSpPr>
              <p:nvPr/>
            </p:nvSpPr>
            <p:spPr bwMode="auto">
              <a:xfrm>
                <a:off x="3256" y="1890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2800" b="1" i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</a:t>
                </a:r>
                <a:endParaRPr kumimoji="0"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85402" name="Line 28"/>
              <p:cNvSpPr>
                <a:spLocks noChangeShapeType="1"/>
              </p:cNvSpPr>
              <p:nvPr/>
            </p:nvSpPr>
            <p:spPr bwMode="auto">
              <a:xfrm>
                <a:off x="2880" y="1026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403" name="Line 29"/>
              <p:cNvSpPr>
                <a:spLocks noChangeShapeType="1"/>
              </p:cNvSpPr>
              <p:nvPr/>
            </p:nvSpPr>
            <p:spPr bwMode="auto">
              <a:xfrm>
                <a:off x="3424" y="1933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404" name="Line 30"/>
              <p:cNvSpPr>
                <a:spLocks noChangeShapeType="1"/>
              </p:cNvSpPr>
              <p:nvPr/>
            </p:nvSpPr>
            <p:spPr bwMode="auto">
              <a:xfrm>
                <a:off x="4059" y="1933"/>
                <a:ext cx="4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405" name="Rectangle 31"/>
              <p:cNvSpPr>
                <a:spLocks noChangeArrowheads="1"/>
              </p:cNvSpPr>
              <p:nvPr/>
            </p:nvSpPr>
            <p:spPr bwMode="auto">
              <a:xfrm>
                <a:off x="3295" y="709"/>
                <a:ext cx="117" cy="63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5406" name="Text Box 32"/>
              <p:cNvSpPr txBox="1">
                <a:spLocks noChangeArrowheads="1"/>
              </p:cNvSpPr>
              <p:nvPr/>
            </p:nvSpPr>
            <p:spPr bwMode="auto">
              <a:xfrm>
                <a:off x="3288" y="725"/>
                <a:ext cx="188" cy="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5377" name="Oval 33" descr="宽下对角线"/>
            <p:cNvSpPr>
              <a:spLocks noChangeArrowheads="1"/>
            </p:cNvSpPr>
            <p:nvPr/>
          </p:nvSpPr>
          <p:spPr bwMode="auto">
            <a:xfrm>
              <a:off x="4189" y="315"/>
              <a:ext cx="136" cy="72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pattFill prst="wdDnDiag">
                    <a:fgClr>
                      <a:schemeClr val="bg2"/>
                    </a:fgClr>
                    <a:bgClr>
                      <a:schemeClr val="bg1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85378" name="Group 34"/>
            <p:cNvGrpSpPr/>
            <p:nvPr/>
          </p:nvGrpSpPr>
          <p:grpSpPr bwMode="auto">
            <a:xfrm>
              <a:off x="3962" y="315"/>
              <a:ext cx="547" cy="711"/>
              <a:chOff x="1837" y="1026"/>
              <a:chExt cx="547" cy="711"/>
            </a:xfrm>
          </p:grpSpPr>
          <p:sp>
            <p:nvSpPr>
              <p:cNvPr id="185382" name="Arc 35"/>
              <p:cNvSpPr/>
              <p:nvPr/>
            </p:nvSpPr>
            <p:spPr bwMode="auto">
              <a:xfrm flipH="1" flipV="1">
                <a:off x="1837" y="1026"/>
                <a:ext cx="318" cy="711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12 h 43200"/>
                  <a:gd name="T4" fmla="*/ 0 w 21600"/>
                  <a:gd name="T5" fmla="*/ 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11"/>
                      <a:pt x="11957" y="43174"/>
                      <a:pt x="46" y="43199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11"/>
                      <a:pt x="11957" y="43174"/>
                      <a:pt x="46" y="4319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83" name="Arc 36"/>
              <p:cNvSpPr/>
              <p:nvPr/>
            </p:nvSpPr>
            <p:spPr bwMode="auto">
              <a:xfrm flipH="1" flipV="1">
                <a:off x="1906" y="1387"/>
                <a:ext cx="429" cy="274"/>
              </a:xfrm>
              <a:custGeom>
                <a:avLst/>
                <a:gdLst>
                  <a:gd name="T0" fmla="*/ 6 w 20378"/>
                  <a:gd name="T1" fmla="*/ 0 h 16606"/>
                  <a:gd name="T2" fmla="*/ 9 w 20378"/>
                  <a:gd name="T3" fmla="*/ 3 h 16606"/>
                  <a:gd name="T4" fmla="*/ 0 w 20378"/>
                  <a:gd name="T5" fmla="*/ 5 h 166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6606" fill="none" extrusionOk="0">
                    <a:moveTo>
                      <a:pt x="13813" y="-1"/>
                    </a:moveTo>
                    <a:cubicBezTo>
                      <a:pt x="16814" y="2496"/>
                      <a:pt x="19083" y="5759"/>
                      <a:pt x="20377" y="9443"/>
                    </a:cubicBezTo>
                  </a:path>
                  <a:path w="20378" h="16606" stroke="0" extrusionOk="0">
                    <a:moveTo>
                      <a:pt x="13813" y="-1"/>
                    </a:moveTo>
                    <a:cubicBezTo>
                      <a:pt x="16814" y="2496"/>
                      <a:pt x="19083" y="5759"/>
                      <a:pt x="20377" y="9443"/>
                    </a:cubicBezTo>
                    <a:lnTo>
                      <a:pt x="0" y="16606"/>
                    </a:lnTo>
                    <a:lnTo>
                      <a:pt x="13813" y="-1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84" name="Arc 37"/>
              <p:cNvSpPr/>
              <p:nvPr/>
            </p:nvSpPr>
            <p:spPr bwMode="auto">
              <a:xfrm flipH="1" flipV="1">
                <a:off x="1931" y="1387"/>
                <a:ext cx="429" cy="236"/>
              </a:xfrm>
              <a:custGeom>
                <a:avLst/>
                <a:gdLst>
                  <a:gd name="T0" fmla="*/ 7 w 20378"/>
                  <a:gd name="T1" fmla="*/ 0 h 14284"/>
                  <a:gd name="T2" fmla="*/ 9 w 20378"/>
                  <a:gd name="T3" fmla="*/ 2 h 14284"/>
                  <a:gd name="T4" fmla="*/ 0 w 20378"/>
                  <a:gd name="T5" fmla="*/ 4 h 142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4284" fill="none" extrusionOk="0">
                    <a:moveTo>
                      <a:pt x="16202" y="0"/>
                    </a:moveTo>
                    <a:cubicBezTo>
                      <a:pt x="18039" y="2083"/>
                      <a:pt x="19456" y="4501"/>
                      <a:pt x="20377" y="7121"/>
                    </a:cubicBezTo>
                  </a:path>
                  <a:path w="20378" h="14284" stroke="0" extrusionOk="0">
                    <a:moveTo>
                      <a:pt x="16202" y="0"/>
                    </a:moveTo>
                    <a:cubicBezTo>
                      <a:pt x="18039" y="2083"/>
                      <a:pt x="19456" y="4501"/>
                      <a:pt x="20377" y="7121"/>
                    </a:cubicBezTo>
                    <a:lnTo>
                      <a:pt x="0" y="14284"/>
                    </a:lnTo>
                    <a:lnTo>
                      <a:pt x="16202" y="0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85" name="Arc 38"/>
              <p:cNvSpPr/>
              <p:nvPr/>
            </p:nvSpPr>
            <p:spPr bwMode="auto">
              <a:xfrm flipH="1" flipV="1">
                <a:off x="1952" y="1360"/>
                <a:ext cx="429" cy="217"/>
              </a:xfrm>
              <a:custGeom>
                <a:avLst/>
                <a:gdLst>
                  <a:gd name="T0" fmla="*/ 8 w 20378"/>
                  <a:gd name="T1" fmla="*/ 0 h 13157"/>
                  <a:gd name="T2" fmla="*/ 9 w 20378"/>
                  <a:gd name="T3" fmla="*/ 2 h 13157"/>
                  <a:gd name="T4" fmla="*/ 0 w 20378"/>
                  <a:gd name="T5" fmla="*/ 4 h 1315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3157" fill="none" extrusionOk="0">
                    <a:moveTo>
                      <a:pt x="17130" y="0"/>
                    </a:moveTo>
                    <a:cubicBezTo>
                      <a:pt x="18523" y="1813"/>
                      <a:pt x="19619" y="3836"/>
                      <a:pt x="20377" y="5994"/>
                    </a:cubicBezTo>
                  </a:path>
                  <a:path w="20378" h="13157" stroke="0" extrusionOk="0">
                    <a:moveTo>
                      <a:pt x="17130" y="0"/>
                    </a:moveTo>
                    <a:cubicBezTo>
                      <a:pt x="18523" y="1813"/>
                      <a:pt x="19619" y="3836"/>
                      <a:pt x="20377" y="5994"/>
                    </a:cubicBezTo>
                    <a:lnTo>
                      <a:pt x="0" y="13157"/>
                    </a:lnTo>
                    <a:lnTo>
                      <a:pt x="17130" y="0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86" name="Arc 39"/>
              <p:cNvSpPr/>
              <p:nvPr/>
            </p:nvSpPr>
            <p:spPr bwMode="auto">
              <a:xfrm rot="477185" flipH="1">
                <a:off x="1973" y="1115"/>
                <a:ext cx="372" cy="274"/>
              </a:xfrm>
              <a:custGeom>
                <a:avLst/>
                <a:gdLst>
                  <a:gd name="T0" fmla="*/ 6 w 17679"/>
                  <a:gd name="T1" fmla="*/ 0 h 16606"/>
                  <a:gd name="T2" fmla="*/ 8 w 17679"/>
                  <a:gd name="T3" fmla="*/ 1 h 16606"/>
                  <a:gd name="T4" fmla="*/ 0 w 17679"/>
                  <a:gd name="T5" fmla="*/ 5 h 166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79" h="16606" fill="none" extrusionOk="0">
                    <a:moveTo>
                      <a:pt x="13813" y="-1"/>
                    </a:moveTo>
                    <a:cubicBezTo>
                      <a:pt x="15281" y="1221"/>
                      <a:pt x="16581" y="2632"/>
                      <a:pt x="17679" y="4195"/>
                    </a:cubicBezTo>
                  </a:path>
                  <a:path w="17679" h="16606" stroke="0" extrusionOk="0">
                    <a:moveTo>
                      <a:pt x="13813" y="-1"/>
                    </a:moveTo>
                    <a:cubicBezTo>
                      <a:pt x="15281" y="1221"/>
                      <a:pt x="16581" y="2632"/>
                      <a:pt x="17679" y="4195"/>
                    </a:cubicBezTo>
                    <a:lnTo>
                      <a:pt x="0" y="16606"/>
                    </a:lnTo>
                    <a:lnTo>
                      <a:pt x="13813" y="-1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87" name="Arc 40"/>
              <p:cNvSpPr/>
              <p:nvPr/>
            </p:nvSpPr>
            <p:spPr bwMode="auto">
              <a:xfrm rot="755685" flipH="1">
                <a:off x="1973" y="1099"/>
                <a:ext cx="411" cy="236"/>
              </a:xfrm>
              <a:custGeom>
                <a:avLst/>
                <a:gdLst>
                  <a:gd name="T0" fmla="*/ 7 w 19500"/>
                  <a:gd name="T1" fmla="*/ 0 h 14284"/>
                  <a:gd name="T2" fmla="*/ 9 w 19500"/>
                  <a:gd name="T3" fmla="*/ 1 h 14284"/>
                  <a:gd name="T4" fmla="*/ 0 w 19500"/>
                  <a:gd name="T5" fmla="*/ 4 h 142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00" h="14284" fill="none" extrusionOk="0">
                    <a:moveTo>
                      <a:pt x="16202" y="0"/>
                    </a:moveTo>
                    <a:cubicBezTo>
                      <a:pt x="17528" y="1503"/>
                      <a:pt x="18638" y="3184"/>
                      <a:pt x="19500" y="4993"/>
                    </a:cubicBezTo>
                  </a:path>
                  <a:path w="19500" h="14284" stroke="0" extrusionOk="0">
                    <a:moveTo>
                      <a:pt x="16202" y="0"/>
                    </a:moveTo>
                    <a:cubicBezTo>
                      <a:pt x="17528" y="1503"/>
                      <a:pt x="18638" y="3184"/>
                      <a:pt x="19500" y="4993"/>
                    </a:cubicBezTo>
                    <a:lnTo>
                      <a:pt x="0" y="14284"/>
                    </a:lnTo>
                    <a:lnTo>
                      <a:pt x="16202" y="0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5388" name="Arc 41"/>
              <p:cNvSpPr/>
              <p:nvPr/>
            </p:nvSpPr>
            <p:spPr bwMode="auto">
              <a:xfrm rot="1258976" flipH="1">
                <a:off x="1978" y="1208"/>
                <a:ext cx="404" cy="217"/>
              </a:xfrm>
              <a:custGeom>
                <a:avLst/>
                <a:gdLst>
                  <a:gd name="T0" fmla="*/ 8 w 19172"/>
                  <a:gd name="T1" fmla="*/ 0 h 13157"/>
                  <a:gd name="T2" fmla="*/ 9 w 19172"/>
                  <a:gd name="T3" fmla="*/ 1 h 13157"/>
                  <a:gd name="T4" fmla="*/ 0 w 19172"/>
                  <a:gd name="T5" fmla="*/ 4 h 1315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172" h="13157" fill="none" extrusionOk="0">
                    <a:moveTo>
                      <a:pt x="17130" y="0"/>
                    </a:moveTo>
                    <a:cubicBezTo>
                      <a:pt x="17904" y="1007"/>
                      <a:pt x="18587" y="2080"/>
                      <a:pt x="19172" y="3207"/>
                    </a:cubicBezTo>
                  </a:path>
                  <a:path w="19172" h="13157" stroke="0" extrusionOk="0">
                    <a:moveTo>
                      <a:pt x="17130" y="0"/>
                    </a:moveTo>
                    <a:cubicBezTo>
                      <a:pt x="17904" y="1007"/>
                      <a:pt x="18587" y="2080"/>
                      <a:pt x="19172" y="3207"/>
                    </a:cubicBezTo>
                    <a:lnTo>
                      <a:pt x="0" y="13157"/>
                    </a:lnTo>
                    <a:lnTo>
                      <a:pt x="17130" y="0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5379" name="Group 42"/>
            <p:cNvGrpSpPr/>
            <p:nvPr/>
          </p:nvGrpSpPr>
          <p:grpSpPr bwMode="auto">
            <a:xfrm>
              <a:off x="3735" y="270"/>
              <a:ext cx="363" cy="288"/>
              <a:chOff x="2744" y="618"/>
              <a:chExt cx="363" cy="288"/>
            </a:xfrm>
          </p:grpSpPr>
          <p:sp>
            <p:nvSpPr>
              <p:cNvPr id="185380" name="Text Box 43"/>
              <p:cNvSpPr txBox="1">
                <a:spLocks noChangeArrowheads="1"/>
              </p:cNvSpPr>
              <p:nvPr/>
            </p:nvSpPr>
            <p:spPr bwMode="auto">
              <a:xfrm>
                <a:off x="2744" y="61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S</a:t>
                </a:r>
                <a:r>
                  <a:rPr lang="en-US" altLang="zh-CN" sz="2400" b="1" baseline="-25000">
                    <a:solidFill>
                      <a:srgbClr val="000000"/>
                    </a:solidFill>
                  </a:rPr>
                  <a:t>1</a:t>
                </a:r>
                <a:endParaRPr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5381" name="Line 44"/>
              <p:cNvSpPr>
                <a:spLocks noChangeShapeType="1"/>
              </p:cNvSpPr>
              <p:nvPr/>
            </p:nvSpPr>
            <p:spPr bwMode="auto">
              <a:xfrm>
                <a:off x="2971" y="799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1401901" name="Object 45"/>
          <p:cNvGraphicFramePr>
            <a:graphicFrameLocks noChangeAspect="1"/>
          </p:cNvGraphicFramePr>
          <p:nvPr/>
        </p:nvGraphicFramePr>
        <p:xfrm>
          <a:off x="404590" y="847725"/>
          <a:ext cx="193516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公式" r:id="rId1" imgW="926465" imgH="444500" progId="Equation.3">
                  <p:embed/>
                </p:oleObj>
              </mc:Choice>
              <mc:Fallback>
                <p:oleObj name="公式" r:id="rId1" imgW="926465" imgH="444500" progId="Equation.3">
                  <p:embed/>
                  <p:pic>
                    <p:nvPicPr>
                      <p:cNvPr id="0" name="图片 16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90" y="847725"/>
                        <a:ext cx="193516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1902" name="Object 46"/>
          <p:cNvGraphicFramePr>
            <a:graphicFrameLocks noChangeAspect="1"/>
          </p:cNvGraphicFramePr>
          <p:nvPr/>
        </p:nvGraphicFramePr>
        <p:xfrm>
          <a:off x="395288" y="2600325"/>
          <a:ext cx="193516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公式" r:id="rId3" imgW="926465" imgH="444500" progId="Equation.3">
                  <p:embed/>
                </p:oleObj>
              </mc:Choice>
              <mc:Fallback>
                <p:oleObj name="公式" r:id="rId3" imgW="926465" imgH="444500" progId="Equation.3">
                  <p:embed/>
                  <p:pic>
                    <p:nvPicPr>
                      <p:cNvPr id="0" name="图片 16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0325"/>
                        <a:ext cx="193516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1903" name="Object 47"/>
          <p:cNvGraphicFramePr>
            <a:graphicFrameLocks noChangeAspect="1"/>
          </p:cNvGraphicFramePr>
          <p:nvPr/>
        </p:nvGraphicFramePr>
        <p:xfrm>
          <a:off x="2339752" y="2565400"/>
          <a:ext cx="19351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公式" r:id="rId5" imgW="926465" imgH="444500" progId="Equation.3">
                  <p:embed/>
                </p:oleObj>
              </mc:Choice>
              <mc:Fallback>
                <p:oleObj name="公式" r:id="rId5" imgW="926465" imgH="444500" progId="Equation.3">
                  <p:embed/>
                  <p:pic>
                    <p:nvPicPr>
                      <p:cNvPr id="0" name="图片 16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565400"/>
                        <a:ext cx="19351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1904" name="Object 48"/>
          <p:cNvGraphicFramePr>
            <a:graphicFrameLocks noChangeAspect="1"/>
          </p:cNvGraphicFramePr>
          <p:nvPr/>
        </p:nvGraphicFramePr>
        <p:xfrm>
          <a:off x="4283968" y="2528888"/>
          <a:ext cx="17224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公式" r:id="rId7" imgW="825500" imgH="457200" progId="Equation.3">
                  <p:embed/>
                </p:oleObj>
              </mc:Choice>
              <mc:Fallback>
                <p:oleObj name="公式" r:id="rId7" imgW="825500" imgH="457200" progId="Equation.3">
                  <p:embed/>
                  <p:pic>
                    <p:nvPicPr>
                      <p:cNvPr id="0" name="图片 16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528888"/>
                        <a:ext cx="172243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1905" name="Object 49"/>
          <p:cNvGraphicFramePr>
            <a:graphicFrameLocks noChangeAspect="1"/>
          </p:cNvGraphicFramePr>
          <p:nvPr/>
        </p:nvGraphicFramePr>
        <p:xfrm>
          <a:off x="405408" y="3789040"/>
          <a:ext cx="2438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公式" r:id="rId9" imgW="1168400" imgH="457200" progId="Equation.3">
                  <p:embed/>
                </p:oleObj>
              </mc:Choice>
              <mc:Fallback>
                <p:oleObj name="公式" r:id="rId9" imgW="1168400" imgH="457200" progId="Equation.3">
                  <p:embed/>
                  <p:pic>
                    <p:nvPicPr>
                      <p:cNvPr id="0" name="图片 16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08" y="3789040"/>
                        <a:ext cx="2438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1906" name="Rectangle 50"/>
          <p:cNvSpPr>
            <a:spLocks noChangeArrowheads="1"/>
          </p:cNvSpPr>
          <p:nvPr/>
        </p:nvSpPr>
        <p:spPr bwMode="auto">
          <a:xfrm>
            <a:off x="1224955" y="3789040"/>
            <a:ext cx="466725" cy="863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1907" name="Object 51"/>
          <p:cNvGraphicFramePr>
            <a:graphicFrameLocks noChangeAspect="1"/>
          </p:cNvGraphicFramePr>
          <p:nvPr/>
        </p:nvGraphicFramePr>
        <p:xfrm>
          <a:off x="3059832" y="3813943"/>
          <a:ext cx="11922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公式" r:id="rId11" imgW="571500" imgH="419100" progId="Equation.3">
                  <p:embed/>
                </p:oleObj>
              </mc:Choice>
              <mc:Fallback>
                <p:oleObj name="公式" r:id="rId11" imgW="571500" imgH="419100" progId="Equation.3">
                  <p:embed/>
                  <p:pic>
                    <p:nvPicPr>
                      <p:cNvPr id="0" name="图片 16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813943"/>
                        <a:ext cx="119221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1908" name="Text Box 52"/>
          <p:cNvSpPr txBox="1">
            <a:spLocks noChangeArrowheads="1"/>
          </p:cNvSpPr>
          <p:nvPr/>
        </p:nvSpPr>
        <p:spPr bwMode="auto">
          <a:xfrm>
            <a:off x="4499992" y="4023939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位移电流密度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01909" name="Object 53"/>
          <p:cNvGraphicFramePr>
            <a:graphicFrameLocks noChangeAspect="1"/>
          </p:cNvGraphicFramePr>
          <p:nvPr/>
        </p:nvGraphicFramePr>
        <p:xfrm>
          <a:off x="3072060" y="4707086"/>
          <a:ext cx="19319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公式" r:id="rId13" imgW="927100" imgH="457200" progId="Equation.3">
                  <p:embed/>
                </p:oleObj>
              </mc:Choice>
              <mc:Fallback>
                <p:oleObj name="公式" r:id="rId13" imgW="927100" imgH="457200" progId="Equation.3">
                  <p:embed/>
                  <p:pic>
                    <p:nvPicPr>
                      <p:cNvPr id="0" name="图片 16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060" y="4707086"/>
                        <a:ext cx="19319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1910" name="Text Box 54"/>
          <p:cNvSpPr txBox="1">
            <a:spLocks noChangeArrowheads="1"/>
          </p:cNvSpPr>
          <p:nvPr/>
        </p:nvSpPr>
        <p:spPr bwMode="auto">
          <a:xfrm>
            <a:off x="5235575" y="4867423"/>
            <a:ext cx="293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位移电流</a:t>
            </a:r>
            <a:endParaRPr lang="zh-CN" altLang="en-US" sz="28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01911" name="Object 55"/>
          <p:cNvGraphicFramePr>
            <a:graphicFrameLocks noChangeAspect="1"/>
          </p:cNvGraphicFramePr>
          <p:nvPr/>
        </p:nvGraphicFramePr>
        <p:xfrm>
          <a:off x="468313" y="5696098"/>
          <a:ext cx="15636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公式" r:id="rId15" imgW="748665" imgH="266700" progId="Equation.3">
                  <p:embed/>
                </p:oleObj>
              </mc:Choice>
              <mc:Fallback>
                <p:oleObj name="公式" r:id="rId15" imgW="748665" imgH="266700" progId="Equation.3">
                  <p:embed/>
                  <p:pic>
                    <p:nvPicPr>
                      <p:cNvPr id="0" name="图片 16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696098"/>
                        <a:ext cx="15636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1912" name="Text Box 56"/>
          <p:cNvSpPr txBox="1">
            <a:spLocks noChangeArrowheads="1"/>
          </p:cNvSpPr>
          <p:nvPr/>
        </p:nvSpPr>
        <p:spPr bwMode="auto">
          <a:xfrm>
            <a:off x="2067173" y="5680223"/>
            <a:ext cx="293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全电流密度</a:t>
            </a:r>
            <a:endParaRPr lang="zh-CN" altLang="en-US" sz="28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01913" name="Object 57"/>
          <p:cNvGraphicFramePr>
            <a:graphicFrameLocks noChangeAspect="1"/>
          </p:cNvGraphicFramePr>
          <p:nvPr/>
        </p:nvGraphicFramePr>
        <p:xfrm>
          <a:off x="4392613" y="5659586"/>
          <a:ext cx="1670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公式" r:id="rId17" imgW="799465" imgH="381000" progId="Equation.3">
                  <p:embed/>
                </p:oleObj>
              </mc:Choice>
              <mc:Fallback>
                <p:oleObj name="公式" r:id="rId17" imgW="799465" imgH="381000" progId="Equation.3">
                  <p:embed/>
                  <p:pic>
                    <p:nvPicPr>
                      <p:cNvPr id="0" name="图片 16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659586"/>
                        <a:ext cx="16700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1914" name="Text Box 58"/>
          <p:cNvSpPr txBox="1">
            <a:spLocks noChangeArrowheads="1"/>
          </p:cNvSpPr>
          <p:nvPr/>
        </p:nvSpPr>
        <p:spPr bwMode="auto">
          <a:xfrm>
            <a:off x="6207125" y="5657998"/>
            <a:ext cx="225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全电流连续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01915" name="Object 59"/>
          <p:cNvGraphicFramePr>
            <a:graphicFrameLocks noChangeAspect="1"/>
          </p:cNvGraphicFramePr>
          <p:nvPr/>
        </p:nvGraphicFramePr>
        <p:xfrm>
          <a:off x="3456186" y="1934542"/>
          <a:ext cx="5397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公式" r:id="rId19" imgW="254000" imgH="165100" progId="Equation.3">
                  <p:embed/>
                </p:oleObj>
              </mc:Choice>
              <mc:Fallback>
                <p:oleObj name="公式" r:id="rId19" imgW="254000" imgH="165100" progId="Equation.3">
                  <p:embed/>
                  <p:pic>
                    <p:nvPicPr>
                      <p:cNvPr id="0" name="图片 16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86" y="1934542"/>
                        <a:ext cx="5397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1916" name="Group 60"/>
          <p:cNvGrpSpPr/>
          <p:nvPr/>
        </p:nvGrpSpPr>
        <p:grpSpPr bwMode="auto">
          <a:xfrm>
            <a:off x="578817" y="1817762"/>
            <a:ext cx="2913063" cy="819150"/>
            <a:chOff x="272" y="1139"/>
            <a:chExt cx="1835" cy="516"/>
          </a:xfrm>
        </p:grpSpPr>
        <p:graphicFrame>
          <p:nvGraphicFramePr>
            <p:cNvPr id="185370" name="Object 61"/>
            <p:cNvGraphicFramePr>
              <a:graphicFrameLocks noChangeAspect="1"/>
            </p:cNvGraphicFramePr>
            <p:nvPr/>
          </p:nvGraphicFramePr>
          <p:xfrm>
            <a:off x="272" y="1139"/>
            <a:ext cx="183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4" name="Equation" r:id="rId21" imgW="3086100" imgH="787400" progId="Equation.DSMT4">
                    <p:embed/>
                  </p:oleObj>
                </mc:Choice>
                <mc:Fallback>
                  <p:oleObj name="Equation" r:id="rId21" imgW="3086100" imgH="787400" progId="Equation.DSMT4">
                    <p:embed/>
                    <p:pic>
                      <p:nvPicPr>
                        <p:cNvPr id="0" name="图片 16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1139"/>
                          <a:ext cx="1835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371" name="Text Box 62"/>
            <p:cNvSpPr txBox="1">
              <a:spLocks noChangeArrowheads="1"/>
            </p:cNvSpPr>
            <p:nvPr/>
          </p:nvSpPr>
          <p:spPr bwMode="auto">
            <a:xfrm>
              <a:off x="1787" y="1424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600" b="1">
                  <a:solidFill>
                    <a:srgbClr val="000000"/>
                  </a:solidFill>
                </a:rPr>
                <a:t>内</a:t>
              </a:r>
              <a:endParaRPr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85372" name="Oval 62"/>
            <p:cNvSpPr>
              <a:spLocks noChangeArrowheads="1"/>
            </p:cNvSpPr>
            <p:nvPr/>
          </p:nvSpPr>
          <p:spPr bwMode="auto">
            <a:xfrm>
              <a:off x="792" y="1281"/>
              <a:ext cx="99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1401920" name="Text Box 64"/>
          <p:cNvSpPr txBox="1">
            <a:spLocks noChangeArrowheads="1"/>
          </p:cNvSpPr>
          <p:nvPr/>
        </p:nvSpPr>
        <p:spPr bwMode="auto">
          <a:xfrm>
            <a:off x="2452688" y="825500"/>
            <a:ext cx="3297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电流密度方向：</a:t>
            </a:r>
            <a:endParaRPr lang="zh-CN" altLang="en-US" sz="28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流出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zh-CN" altLang="en-US" sz="2800" b="1">
                <a:solidFill>
                  <a:srgbClr val="000000"/>
                </a:solidFill>
              </a:rPr>
              <a:t>面为正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85364" name="Text Box 65"/>
          <p:cNvSpPr txBox="1">
            <a:spLocks noChangeArrowheads="1"/>
          </p:cNvSpPr>
          <p:nvPr/>
        </p:nvSpPr>
        <p:spPr bwMode="auto">
          <a:xfrm>
            <a:off x="287338" y="245592"/>
            <a:ext cx="477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对于闭合曲面：</a:t>
            </a:r>
            <a:r>
              <a:rPr lang="en-US" altLang="zh-CN" sz="2800" b="1" i="1" dirty="0">
                <a:solidFill>
                  <a:srgbClr val="0000FF"/>
                </a:solidFill>
              </a:rPr>
              <a:t>S = S</a:t>
            </a:r>
            <a:r>
              <a:rPr lang="en-US" altLang="zh-CN" sz="2800" b="1" i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i="1" dirty="0">
                <a:solidFill>
                  <a:srgbClr val="0000FF"/>
                </a:solidFill>
              </a:rPr>
              <a:t>+ S</a:t>
            </a:r>
            <a:r>
              <a:rPr lang="en-US" altLang="zh-CN" sz="2800" b="1" i="1" baseline="-25000" dirty="0">
                <a:solidFill>
                  <a:srgbClr val="0000FF"/>
                </a:solidFill>
              </a:rPr>
              <a:t>2</a:t>
            </a:r>
            <a:endParaRPr lang="en-US" altLang="zh-CN" sz="2800" b="1" i="1" dirty="0">
              <a:solidFill>
                <a:srgbClr val="0000FF"/>
              </a:solidFill>
            </a:endParaRPr>
          </a:p>
        </p:txBody>
      </p:sp>
      <p:grpSp>
        <p:nvGrpSpPr>
          <p:cNvPr id="1401927" name="Group 71"/>
          <p:cNvGrpSpPr/>
          <p:nvPr/>
        </p:nvGrpSpPr>
        <p:grpSpPr bwMode="auto">
          <a:xfrm>
            <a:off x="5754688" y="3141663"/>
            <a:ext cx="3246437" cy="793750"/>
            <a:chOff x="3625" y="1979"/>
            <a:chExt cx="2045" cy="500"/>
          </a:xfrm>
        </p:grpSpPr>
        <p:grpSp>
          <p:nvGrpSpPr>
            <p:cNvPr id="185366" name="Group 68"/>
            <p:cNvGrpSpPr/>
            <p:nvPr/>
          </p:nvGrpSpPr>
          <p:grpSpPr bwMode="auto">
            <a:xfrm>
              <a:off x="3625" y="1979"/>
              <a:ext cx="2027" cy="500"/>
              <a:chOff x="3625" y="1979"/>
              <a:chExt cx="2027" cy="500"/>
            </a:xfrm>
          </p:grpSpPr>
          <p:graphicFrame>
            <p:nvGraphicFramePr>
              <p:cNvPr id="185368" name="Object 66"/>
              <p:cNvGraphicFramePr>
                <a:graphicFrameLocks noChangeAspect="1"/>
              </p:cNvGraphicFramePr>
              <p:nvPr/>
            </p:nvGraphicFramePr>
            <p:xfrm>
              <a:off x="4717" y="1979"/>
              <a:ext cx="935" cy="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5" name="公式" r:id="rId23" imgW="711200" imgH="381000" progId="Equation.3">
                      <p:embed/>
                    </p:oleObj>
                  </mc:Choice>
                  <mc:Fallback>
                    <p:oleObj name="公式" r:id="rId23" imgW="711200" imgH="381000" progId="Equation.3">
                      <p:embed/>
                      <p:pic>
                        <p:nvPicPr>
                          <p:cNvPr id="0" name="图片 165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7" y="1979"/>
                            <a:ext cx="935" cy="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369" name="Text Box 67"/>
              <p:cNvSpPr txBox="1">
                <a:spLocks noChangeArrowheads="1"/>
              </p:cNvSpPr>
              <p:nvPr/>
            </p:nvSpPr>
            <p:spPr bwMode="auto">
              <a:xfrm>
                <a:off x="3625" y="1991"/>
                <a:ext cx="1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800" b="1">
                    <a:solidFill>
                      <a:srgbClr val="800000"/>
                    </a:solidFill>
                    <a:ea typeface="黑体" panose="02010609060101010101" pitchFamily="49" charset="-122"/>
                  </a:rPr>
                  <a:t>稳恒电流：</a:t>
                </a:r>
                <a:endParaRPr lang="zh-CN" altLang="en-US" sz="2800" b="1">
                  <a:solidFill>
                    <a:srgbClr val="800000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85367" name="Rectangle 69"/>
            <p:cNvSpPr>
              <a:spLocks noChangeArrowheads="1"/>
            </p:cNvSpPr>
            <p:nvPr/>
          </p:nvSpPr>
          <p:spPr bwMode="auto">
            <a:xfrm>
              <a:off x="3628" y="1979"/>
              <a:ext cx="2042" cy="49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0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0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0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0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0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0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0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0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0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906" grpId="0" animBg="1"/>
      <p:bldP spid="1401908" grpId="0"/>
      <p:bldP spid="1401910" grpId="0"/>
      <p:bldP spid="1401912" grpId="0"/>
      <p:bldP spid="1401914" grpId="0"/>
      <p:bldP spid="14019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ChangeArrowheads="1"/>
          </p:cNvSpPr>
          <p:nvPr/>
        </p:nvSpPr>
        <p:spPr bwMode="auto">
          <a:xfrm>
            <a:off x="4319588" y="476250"/>
            <a:ext cx="4306887" cy="20828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2883" name="Text Box 3"/>
          <p:cNvSpPr txBox="1">
            <a:spLocks noChangeArrowheads="1"/>
          </p:cNvSpPr>
          <p:nvPr/>
        </p:nvSpPr>
        <p:spPr bwMode="auto">
          <a:xfrm>
            <a:off x="5380038" y="404813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402884" name="Text Box 4"/>
          <p:cNvSpPr txBox="1">
            <a:spLocks noChangeArrowheads="1"/>
          </p:cNvSpPr>
          <p:nvPr/>
        </p:nvSpPr>
        <p:spPr bwMode="auto">
          <a:xfrm>
            <a:off x="5973763" y="427038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pSp>
        <p:nvGrpSpPr>
          <p:cNvPr id="1402885" name="Group 5"/>
          <p:cNvGrpSpPr/>
          <p:nvPr/>
        </p:nvGrpSpPr>
        <p:grpSpPr bwMode="auto">
          <a:xfrm>
            <a:off x="4437063" y="844550"/>
            <a:ext cx="4049712" cy="1481138"/>
            <a:chOff x="859" y="710"/>
            <a:chExt cx="2551" cy="933"/>
          </a:xfrm>
        </p:grpSpPr>
        <p:sp>
          <p:nvSpPr>
            <p:cNvPr id="186403" name="Line 6"/>
            <p:cNvSpPr>
              <a:spLocks noChangeShapeType="1"/>
            </p:cNvSpPr>
            <p:nvPr/>
          </p:nvSpPr>
          <p:spPr bwMode="auto">
            <a:xfrm>
              <a:off x="2064" y="932"/>
              <a:ext cx="16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86404" name="Group 7"/>
            <p:cNvGrpSpPr/>
            <p:nvPr/>
          </p:nvGrpSpPr>
          <p:grpSpPr bwMode="auto">
            <a:xfrm>
              <a:off x="859" y="772"/>
              <a:ext cx="972" cy="871"/>
              <a:chOff x="615" y="1320"/>
              <a:chExt cx="972" cy="871"/>
            </a:xfrm>
          </p:grpSpPr>
          <p:sp>
            <p:nvSpPr>
              <p:cNvPr id="186428" name="Rectangle 8"/>
              <p:cNvSpPr>
                <a:spLocks noChangeArrowheads="1"/>
              </p:cNvSpPr>
              <p:nvPr/>
            </p:nvSpPr>
            <p:spPr bwMode="auto">
              <a:xfrm>
                <a:off x="1214" y="1320"/>
                <a:ext cx="358" cy="87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29" name="Line 9"/>
              <p:cNvSpPr>
                <a:spLocks noChangeShapeType="1"/>
              </p:cNvSpPr>
              <p:nvPr/>
            </p:nvSpPr>
            <p:spPr bwMode="auto">
              <a:xfrm>
                <a:off x="772" y="164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30" name="Line 10"/>
              <p:cNvSpPr>
                <a:spLocks noChangeShapeType="1"/>
              </p:cNvSpPr>
              <p:nvPr/>
            </p:nvSpPr>
            <p:spPr bwMode="auto">
              <a:xfrm>
                <a:off x="772" y="1827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31" name="Rectangle 11"/>
              <p:cNvSpPr>
                <a:spLocks noChangeArrowheads="1"/>
              </p:cNvSpPr>
              <p:nvPr/>
            </p:nvSpPr>
            <p:spPr bwMode="auto">
              <a:xfrm>
                <a:off x="774" y="1659"/>
                <a:ext cx="493" cy="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32" name="Text Box 12"/>
              <p:cNvSpPr txBox="1">
                <a:spLocks noChangeArrowheads="1"/>
              </p:cNvSpPr>
              <p:nvPr/>
            </p:nvSpPr>
            <p:spPr bwMode="auto">
              <a:xfrm>
                <a:off x="615" y="1395"/>
                <a:ext cx="5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i</a:t>
                </a:r>
                <a:endParaRPr lang="en-US" altLang="zh-CN" b="1" i="1">
                  <a:solidFill>
                    <a:srgbClr val="FF3300"/>
                  </a:solidFill>
                </a:endParaRPr>
              </a:p>
            </p:txBody>
          </p:sp>
          <p:grpSp>
            <p:nvGrpSpPr>
              <p:cNvPr id="186433" name="Group 13"/>
              <p:cNvGrpSpPr/>
              <p:nvPr/>
            </p:nvGrpSpPr>
            <p:grpSpPr bwMode="auto">
              <a:xfrm>
                <a:off x="940" y="1453"/>
                <a:ext cx="565" cy="565"/>
                <a:chOff x="520" y="1453"/>
                <a:chExt cx="565" cy="565"/>
              </a:xfrm>
            </p:grpSpPr>
            <p:grpSp>
              <p:nvGrpSpPr>
                <p:cNvPr id="186438" name="Group 14"/>
                <p:cNvGrpSpPr/>
                <p:nvPr/>
              </p:nvGrpSpPr>
              <p:grpSpPr bwMode="auto">
                <a:xfrm>
                  <a:off x="522" y="1453"/>
                  <a:ext cx="556" cy="229"/>
                  <a:chOff x="1313" y="1911"/>
                  <a:chExt cx="556" cy="229"/>
                </a:xfrm>
              </p:grpSpPr>
              <p:sp>
                <p:nvSpPr>
                  <p:cNvPr id="18644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689" y="1911"/>
                    <a:ext cx="16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9900"/>
                    </a:solidFill>
                    <a:rou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86445" name="Freeform 16"/>
                  <p:cNvSpPr/>
                  <p:nvPr/>
                </p:nvSpPr>
                <p:spPr bwMode="auto">
                  <a:xfrm>
                    <a:off x="1313" y="1912"/>
                    <a:ext cx="556" cy="228"/>
                  </a:xfrm>
                  <a:custGeom>
                    <a:avLst/>
                    <a:gdLst>
                      <a:gd name="T0" fmla="*/ 0 w 1673"/>
                      <a:gd name="T1" fmla="*/ 62 h 836"/>
                      <a:gd name="T2" fmla="*/ 89 w 1673"/>
                      <a:gd name="T3" fmla="*/ 62 h 836"/>
                      <a:gd name="T4" fmla="*/ 99 w 1673"/>
                      <a:gd name="T5" fmla="*/ 60 h 836"/>
                      <a:gd name="T6" fmla="*/ 109 w 1673"/>
                      <a:gd name="T7" fmla="*/ 49 h 836"/>
                      <a:gd name="T8" fmla="*/ 109 w 1673"/>
                      <a:gd name="T9" fmla="*/ 13 h 836"/>
                      <a:gd name="T10" fmla="*/ 112 w 1673"/>
                      <a:gd name="T11" fmla="*/ 5 h 836"/>
                      <a:gd name="T12" fmla="*/ 122 w 1673"/>
                      <a:gd name="T13" fmla="*/ 0 h 836"/>
                      <a:gd name="T14" fmla="*/ 185 w 1673"/>
                      <a:gd name="T15" fmla="*/ 0 h 8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673" h="836">
                        <a:moveTo>
                          <a:pt x="0" y="836"/>
                        </a:moveTo>
                        <a:lnTo>
                          <a:pt x="805" y="836"/>
                        </a:lnTo>
                        <a:lnTo>
                          <a:pt x="900" y="804"/>
                        </a:lnTo>
                        <a:lnTo>
                          <a:pt x="986" y="662"/>
                        </a:lnTo>
                        <a:lnTo>
                          <a:pt x="986" y="173"/>
                        </a:lnTo>
                        <a:lnTo>
                          <a:pt x="1010" y="63"/>
                        </a:lnTo>
                        <a:lnTo>
                          <a:pt x="1105" y="0"/>
                        </a:lnTo>
                        <a:lnTo>
                          <a:pt x="1673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6600"/>
                    </a:solidFill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6439" name="Group 17"/>
                <p:cNvGrpSpPr/>
                <p:nvPr/>
              </p:nvGrpSpPr>
              <p:grpSpPr bwMode="auto">
                <a:xfrm flipV="1">
                  <a:off x="529" y="1789"/>
                  <a:ext cx="556" cy="229"/>
                  <a:chOff x="1313" y="1911"/>
                  <a:chExt cx="556" cy="229"/>
                </a:xfrm>
              </p:grpSpPr>
              <p:sp>
                <p:nvSpPr>
                  <p:cNvPr id="1864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89" y="1911"/>
                    <a:ext cx="16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9900"/>
                    </a:solidFill>
                    <a:rou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86443" name="Freeform 19"/>
                  <p:cNvSpPr/>
                  <p:nvPr/>
                </p:nvSpPr>
                <p:spPr bwMode="auto">
                  <a:xfrm>
                    <a:off x="1313" y="1912"/>
                    <a:ext cx="556" cy="228"/>
                  </a:xfrm>
                  <a:custGeom>
                    <a:avLst/>
                    <a:gdLst>
                      <a:gd name="T0" fmla="*/ 0 w 1673"/>
                      <a:gd name="T1" fmla="*/ 62 h 836"/>
                      <a:gd name="T2" fmla="*/ 89 w 1673"/>
                      <a:gd name="T3" fmla="*/ 62 h 836"/>
                      <a:gd name="T4" fmla="*/ 99 w 1673"/>
                      <a:gd name="T5" fmla="*/ 60 h 836"/>
                      <a:gd name="T6" fmla="*/ 109 w 1673"/>
                      <a:gd name="T7" fmla="*/ 49 h 836"/>
                      <a:gd name="T8" fmla="*/ 109 w 1673"/>
                      <a:gd name="T9" fmla="*/ 13 h 836"/>
                      <a:gd name="T10" fmla="*/ 112 w 1673"/>
                      <a:gd name="T11" fmla="*/ 5 h 836"/>
                      <a:gd name="T12" fmla="*/ 122 w 1673"/>
                      <a:gd name="T13" fmla="*/ 0 h 836"/>
                      <a:gd name="T14" fmla="*/ 185 w 1673"/>
                      <a:gd name="T15" fmla="*/ 0 h 8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673" h="836">
                        <a:moveTo>
                          <a:pt x="0" y="836"/>
                        </a:moveTo>
                        <a:lnTo>
                          <a:pt x="805" y="836"/>
                        </a:lnTo>
                        <a:lnTo>
                          <a:pt x="900" y="804"/>
                        </a:lnTo>
                        <a:lnTo>
                          <a:pt x="986" y="662"/>
                        </a:lnTo>
                        <a:lnTo>
                          <a:pt x="986" y="173"/>
                        </a:lnTo>
                        <a:lnTo>
                          <a:pt x="1010" y="63"/>
                        </a:lnTo>
                        <a:lnTo>
                          <a:pt x="1105" y="0"/>
                        </a:lnTo>
                        <a:lnTo>
                          <a:pt x="1673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6600"/>
                    </a:solidFill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86440" name="Line 20"/>
                <p:cNvSpPr>
                  <a:spLocks noChangeShapeType="1"/>
                </p:cNvSpPr>
                <p:nvPr/>
              </p:nvSpPr>
              <p:spPr bwMode="auto">
                <a:xfrm>
                  <a:off x="520" y="1743"/>
                  <a:ext cx="551" cy="0"/>
                </a:xfrm>
                <a:prstGeom prst="line">
                  <a:avLst/>
                </a:prstGeom>
                <a:noFill/>
                <a:ln w="1905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6441" name="Line 21"/>
                <p:cNvSpPr>
                  <a:spLocks noChangeShapeType="1"/>
                </p:cNvSpPr>
                <p:nvPr/>
              </p:nvSpPr>
              <p:spPr bwMode="auto">
                <a:xfrm>
                  <a:off x="867" y="1738"/>
                  <a:ext cx="168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6434" name="Oval 22"/>
              <p:cNvSpPr>
                <a:spLocks noChangeArrowheads="1"/>
              </p:cNvSpPr>
              <p:nvPr/>
            </p:nvSpPr>
            <p:spPr bwMode="auto">
              <a:xfrm>
                <a:off x="1433" y="1368"/>
                <a:ext cx="146" cy="15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>
                    <a:solidFill>
                      <a:srgbClr val="FFFFFF"/>
                    </a:solidFill>
                  </a:rPr>
                  <a:t>+</a:t>
                </a:r>
                <a:endParaRPr lang="en-US" altLang="zh-CN" sz="24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6435" name="Oval 23"/>
              <p:cNvSpPr>
                <a:spLocks noChangeArrowheads="1"/>
              </p:cNvSpPr>
              <p:nvPr/>
            </p:nvSpPr>
            <p:spPr bwMode="auto">
              <a:xfrm>
                <a:off x="1434" y="1639"/>
                <a:ext cx="146" cy="15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>
                    <a:solidFill>
                      <a:srgbClr val="FFFFFF"/>
                    </a:solidFill>
                  </a:rPr>
                  <a:t>+</a:t>
                </a:r>
                <a:endParaRPr lang="en-US" altLang="zh-CN" sz="24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6436" name="Oval 24"/>
              <p:cNvSpPr>
                <a:spLocks noChangeArrowheads="1"/>
              </p:cNvSpPr>
              <p:nvPr/>
            </p:nvSpPr>
            <p:spPr bwMode="auto">
              <a:xfrm>
                <a:off x="1441" y="1931"/>
                <a:ext cx="146" cy="15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>
                    <a:solidFill>
                      <a:srgbClr val="FFFFFF"/>
                    </a:solidFill>
                  </a:rPr>
                  <a:t>+</a:t>
                </a:r>
                <a:endParaRPr lang="en-US" altLang="zh-CN" sz="24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6437" name="AutoShape 25"/>
              <p:cNvSpPr>
                <a:spLocks noChangeArrowheads="1"/>
              </p:cNvSpPr>
              <p:nvPr/>
            </p:nvSpPr>
            <p:spPr bwMode="auto">
              <a:xfrm>
                <a:off x="640" y="1652"/>
                <a:ext cx="291" cy="159"/>
              </a:xfrm>
              <a:prstGeom prst="rightArrow">
                <a:avLst>
                  <a:gd name="adj1" fmla="val 49685"/>
                  <a:gd name="adj2" fmla="val 67920"/>
                </a:avLst>
              </a:prstGeom>
              <a:solidFill>
                <a:srgbClr val="FF9933"/>
              </a:solidFill>
              <a:ln w="9525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6405" name="Group 26"/>
            <p:cNvGrpSpPr/>
            <p:nvPr/>
          </p:nvGrpSpPr>
          <p:grpSpPr bwMode="auto">
            <a:xfrm>
              <a:off x="2447" y="710"/>
              <a:ext cx="963" cy="927"/>
              <a:chOff x="2517" y="710"/>
              <a:chExt cx="963" cy="927"/>
            </a:xfrm>
          </p:grpSpPr>
          <p:sp>
            <p:nvSpPr>
              <p:cNvPr id="186411" name="Rectangle 27"/>
              <p:cNvSpPr>
                <a:spLocks noChangeArrowheads="1"/>
              </p:cNvSpPr>
              <p:nvPr/>
            </p:nvSpPr>
            <p:spPr bwMode="auto">
              <a:xfrm flipH="1">
                <a:off x="2561" y="766"/>
                <a:ext cx="358" cy="87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12" name="Line 28"/>
              <p:cNvSpPr>
                <a:spLocks noChangeShapeType="1"/>
              </p:cNvSpPr>
              <p:nvPr/>
            </p:nvSpPr>
            <p:spPr bwMode="auto">
              <a:xfrm>
                <a:off x="2910" y="112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13" name="Line 29"/>
              <p:cNvSpPr>
                <a:spLocks noChangeShapeType="1"/>
              </p:cNvSpPr>
              <p:nvPr/>
            </p:nvSpPr>
            <p:spPr bwMode="auto">
              <a:xfrm>
                <a:off x="2910" y="1301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14" name="Rectangle 30"/>
              <p:cNvSpPr>
                <a:spLocks noChangeArrowheads="1"/>
              </p:cNvSpPr>
              <p:nvPr/>
            </p:nvSpPr>
            <p:spPr bwMode="auto">
              <a:xfrm>
                <a:off x="2856" y="1133"/>
                <a:ext cx="493" cy="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15" name="Line 31"/>
              <p:cNvSpPr>
                <a:spLocks noChangeShapeType="1"/>
              </p:cNvSpPr>
              <p:nvPr/>
            </p:nvSpPr>
            <p:spPr bwMode="auto">
              <a:xfrm flipH="1">
                <a:off x="2701" y="934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16" name="Freeform 32"/>
              <p:cNvSpPr/>
              <p:nvPr/>
            </p:nvSpPr>
            <p:spPr bwMode="auto">
              <a:xfrm flipH="1">
                <a:off x="2653" y="935"/>
                <a:ext cx="556" cy="228"/>
              </a:xfrm>
              <a:custGeom>
                <a:avLst/>
                <a:gdLst>
                  <a:gd name="T0" fmla="*/ 0 w 1673"/>
                  <a:gd name="T1" fmla="*/ 62 h 836"/>
                  <a:gd name="T2" fmla="*/ 89 w 1673"/>
                  <a:gd name="T3" fmla="*/ 62 h 836"/>
                  <a:gd name="T4" fmla="*/ 99 w 1673"/>
                  <a:gd name="T5" fmla="*/ 60 h 836"/>
                  <a:gd name="T6" fmla="*/ 109 w 1673"/>
                  <a:gd name="T7" fmla="*/ 49 h 836"/>
                  <a:gd name="T8" fmla="*/ 109 w 1673"/>
                  <a:gd name="T9" fmla="*/ 13 h 836"/>
                  <a:gd name="T10" fmla="*/ 112 w 1673"/>
                  <a:gd name="T11" fmla="*/ 5 h 836"/>
                  <a:gd name="T12" fmla="*/ 122 w 1673"/>
                  <a:gd name="T13" fmla="*/ 0 h 836"/>
                  <a:gd name="T14" fmla="*/ 185 w 1673"/>
                  <a:gd name="T15" fmla="*/ 0 h 8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73" h="836">
                    <a:moveTo>
                      <a:pt x="0" y="836"/>
                    </a:moveTo>
                    <a:lnTo>
                      <a:pt x="805" y="836"/>
                    </a:lnTo>
                    <a:lnTo>
                      <a:pt x="900" y="804"/>
                    </a:lnTo>
                    <a:lnTo>
                      <a:pt x="986" y="662"/>
                    </a:lnTo>
                    <a:lnTo>
                      <a:pt x="986" y="173"/>
                    </a:lnTo>
                    <a:lnTo>
                      <a:pt x="1010" y="63"/>
                    </a:lnTo>
                    <a:lnTo>
                      <a:pt x="1105" y="0"/>
                    </a:lnTo>
                    <a:lnTo>
                      <a:pt x="1673" y="0"/>
                    </a:lnTo>
                  </a:path>
                </a:pathLst>
              </a:custGeom>
              <a:noFill/>
              <a:ln w="19050" cmpd="sng">
                <a:solidFill>
                  <a:srgbClr val="FF6600"/>
                </a:solidFill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17" name="Line 33"/>
              <p:cNvSpPr>
                <a:spLocks noChangeShapeType="1"/>
              </p:cNvSpPr>
              <p:nvPr/>
            </p:nvSpPr>
            <p:spPr bwMode="auto">
              <a:xfrm flipH="1" flipV="1">
                <a:off x="2677" y="1485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18" name="Freeform 34"/>
              <p:cNvSpPr/>
              <p:nvPr/>
            </p:nvSpPr>
            <p:spPr bwMode="auto">
              <a:xfrm flipH="1" flipV="1">
                <a:off x="2643" y="1256"/>
                <a:ext cx="556" cy="228"/>
              </a:xfrm>
              <a:custGeom>
                <a:avLst/>
                <a:gdLst>
                  <a:gd name="T0" fmla="*/ 0 w 1673"/>
                  <a:gd name="T1" fmla="*/ 62 h 836"/>
                  <a:gd name="T2" fmla="*/ 89 w 1673"/>
                  <a:gd name="T3" fmla="*/ 62 h 836"/>
                  <a:gd name="T4" fmla="*/ 99 w 1673"/>
                  <a:gd name="T5" fmla="*/ 60 h 836"/>
                  <a:gd name="T6" fmla="*/ 109 w 1673"/>
                  <a:gd name="T7" fmla="*/ 49 h 836"/>
                  <a:gd name="T8" fmla="*/ 109 w 1673"/>
                  <a:gd name="T9" fmla="*/ 13 h 836"/>
                  <a:gd name="T10" fmla="*/ 112 w 1673"/>
                  <a:gd name="T11" fmla="*/ 5 h 836"/>
                  <a:gd name="T12" fmla="*/ 122 w 1673"/>
                  <a:gd name="T13" fmla="*/ 0 h 836"/>
                  <a:gd name="T14" fmla="*/ 185 w 1673"/>
                  <a:gd name="T15" fmla="*/ 0 h 8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73" h="836">
                    <a:moveTo>
                      <a:pt x="0" y="836"/>
                    </a:moveTo>
                    <a:lnTo>
                      <a:pt x="805" y="836"/>
                    </a:lnTo>
                    <a:lnTo>
                      <a:pt x="900" y="804"/>
                    </a:lnTo>
                    <a:lnTo>
                      <a:pt x="986" y="662"/>
                    </a:lnTo>
                    <a:lnTo>
                      <a:pt x="986" y="173"/>
                    </a:lnTo>
                    <a:lnTo>
                      <a:pt x="1010" y="63"/>
                    </a:lnTo>
                    <a:lnTo>
                      <a:pt x="1105" y="0"/>
                    </a:lnTo>
                    <a:lnTo>
                      <a:pt x="1673" y="0"/>
                    </a:lnTo>
                  </a:path>
                </a:pathLst>
              </a:custGeom>
              <a:noFill/>
              <a:ln w="19050" cmpd="sng">
                <a:solidFill>
                  <a:srgbClr val="FF6600"/>
                </a:solidFill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19" name="Line 35"/>
              <p:cNvSpPr>
                <a:spLocks noChangeShapeType="1"/>
              </p:cNvSpPr>
              <p:nvPr/>
            </p:nvSpPr>
            <p:spPr bwMode="auto">
              <a:xfrm>
                <a:off x="2665" y="1203"/>
                <a:ext cx="551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20" name="Line 36"/>
              <p:cNvSpPr>
                <a:spLocks noChangeShapeType="1"/>
              </p:cNvSpPr>
              <p:nvPr/>
            </p:nvSpPr>
            <p:spPr bwMode="auto">
              <a:xfrm>
                <a:off x="2697" y="1198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6421" name="Oval 37"/>
              <p:cNvSpPr>
                <a:spLocks noChangeArrowheads="1"/>
              </p:cNvSpPr>
              <p:nvPr/>
            </p:nvSpPr>
            <p:spPr bwMode="auto">
              <a:xfrm>
                <a:off x="2563" y="849"/>
                <a:ext cx="146" cy="159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zh-CN" sz="2800" b="1">
                  <a:solidFill>
                    <a:srgbClr val="FFFFFF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86422" name="Oval 38"/>
              <p:cNvSpPr>
                <a:spLocks noChangeArrowheads="1"/>
              </p:cNvSpPr>
              <p:nvPr/>
            </p:nvSpPr>
            <p:spPr bwMode="auto">
              <a:xfrm>
                <a:off x="2552" y="1113"/>
                <a:ext cx="146" cy="159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23" name="Oval 39"/>
              <p:cNvSpPr>
                <a:spLocks noChangeArrowheads="1"/>
              </p:cNvSpPr>
              <p:nvPr/>
            </p:nvSpPr>
            <p:spPr bwMode="auto">
              <a:xfrm>
                <a:off x="2538" y="1377"/>
                <a:ext cx="146" cy="159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zh-CN" sz="24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6424" name="AutoShape 40"/>
              <p:cNvSpPr>
                <a:spLocks noChangeArrowheads="1"/>
              </p:cNvSpPr>
              <p:nvPr/>
            </p:nvSpPr>
            <p:spPr bwMode="auto">
              <a:xfrm>
                <a:off x="3189" y="1126"/>
                <a:ext cx="291" cy="159"/>
              </a:xfrm>
              <a:prstGeom prst="rightArrow">
                <a:avLst>
                  <a:gd name="adj1" fmla="val 49685"/>
                  <a:gd name="adj2" fmla="val 67920"/>
                </a:avLst>
              </a:prstGeom>
              <a:solidFill>
                <a:srgbClr val="FF9933"/>
              </a:solidFill>
              <a:ln w="9525">
                <a:solidFill>
                  <a:srgbClr val="FF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25" name="Text Box 41"/>
              <p:cNvSpPr txBox="1">
                <a:spLocks noChangeArrowheads="1"/>
              </p:cNvSpPr>
              <p:nvPr/>
            </p:nvSpPr>
            <p:spPr bwMode="auto">
              <a:xfrm>
                <a:off x="2537" y="710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>
                    <a:solidFill>
                      <a:srgbClr val="000000"/>
                    </a:solidFill>
                  </a:rPr>
                  <a:t>-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26" name="Text Box 42"/>
              <p:cNvSpPr txBox="1">
                <a:spLocks noChangeArrowheads="1"/>
              </p:cNvSpPr>
              <p:nvPr/>
            </p:nvSpPr>
            <p:spPr bwMode="auto">
              <a:xfrm>
                <a:off x="2531" y="981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>
                    <a:solidFill>
                      <a:srgbClr val="000000"/>
                    </a:solidFill>
                  </a:rPr>
                  <a:t>-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27" name="Text Box 43"/>
              <p:cNvSpPr txBox="1">
                <a:spLocks noChangeArrowheads="1"/>
              </p:cNvSpPr>
              <p:nvPr/>
            </p:nvSpPr>
            <p:spPr bwMode="auto">
              <a:xfrm>
                <a:off x="2517" y="1238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>
                    <a:solidFill>
                      <a:srgbClr val="000000"/>
                    </a:solidFill>
                  </a:rPr>
                  <a:t>-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6406" name="Line 44"/>
            <p:cNvSpPr>
              <a:spLocks noChangeShapeType="1"/>
            </p:cNvSpPr>
            <p:nvPr/>
          </p:nvSpPr>
          <p:spPr bwMode="auto">
            <a:xfrm>
              <a:off x="1846" y="930"/>
              <a:ext cx="59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407" name="Line 45"/>
            <p:cNvSpPr>
              <a:spLocks noChangeShapeType="1"/>
            </p:cNvSpPr>
            <p:nvPr/>
          </p:nvSpPr>
          <p:spPr bwMode="auto">
            <a:xfrm>
              <a:off x="2072" y="1183"/>
              <a:ext cx="16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408" name="Line 46"/>
            <p:cNvSpPr>
              <a:spLocks noChangeShapeType="1"/>
            </p:cNvSpPr>
            <p:nvPr/>
          </p:nvSpPr>
          <p:spPr bwMode="auto">
            <a:xfrm>
              <a:off x="1854" y="1181"/>
              <a:ext cx="59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409" name="Line 47"/>
            <p:cNvSpPr>
              <a:spLocks noChangeShapeType="1"/>
            </p:cNvSpPr>
            <p:nvPr/>
          </p:nvSpPr>
          <p:spPr bwMode="auto">
            <a:xfrm>
              <a:off x="2072" y="1468"/>
              <a:ext cx="16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410" name="Line 48"/>
            <p:cNvSpPr>
              <a:spLocks noChangeShapeType="1"/>
            </p:cNvSpPr>
            <p:nvPr/>
          </p:nvSpPr>
          <p:spPr bwMode="auto">
            <a:xfrm>
              <a:off x="1854" y="1466"/>
              <a:ext cx="59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02929" name="Group 49"/>
          <p:cNvGrpSpPr/>
          <p:nvPr/>
        </p:nvGrpSpPr>
        <p:grpSpPr bwMode="auto">
          <a:xfrm>
            <a:off x="5722938" y="933450"/>
            <a:ext cx="377825" cy="1393825"/>
            <a:chOff x="4921" y="1480"/>
            <a:chExt cx="227" cy="816"/>
          </a:xfrm>
        </p:grpSpPr>
        <p:sp>
          <p:nvSpPr>
            <p:cNvPr id="186399" name="Line 50"/>
            <p:cNvSpPr>
              <a:spLocks noChangeShapeType="1"/>
            </p:cNvSpPr>
            <p:nvPr/>
          </p:nvSpPr>
          <p:spPr bwMode="auto">
            <a:xfrm>
              <a:off x="4921" y="1480"/>
              <a:ext cx="0" cy="81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400" name="Line 51"/>
            <p:cNvSpPr>
              <a:spLocks noChangeShapeType="1"/>
            </p:cNvSpPr>
            <p:nvPr/>
          </p:nvSpPr>
          <p:spPr bwMode="auto">
            <a:xfrm>
              <a:off x="4921" y="1480"/>
              <a:ext cx="227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401" name="Line 52"/>
            <p:cNvSpPr>
              <a:spLocks noChangeShapeType="1"/>
            </p:cNvSpPr>
            <p:nvPr/>
          </p:nvSpPr>
          <p:spPr bwMode="auto">
            <a:xfrm>
              <a:off x="4921" y="2296"/>
              <a:ext cx="227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402" name="Line 53"/>
            <p:cNvSpPr>
              <a:spLocks noChangeShapeType="1"/>
            </p:cNvSpPr>
            <p:nvPr/>
          </p:nvSpPr>
          <p:spPr bwMode="auto">
            <a:xfrm>
              <a:off x="5148" y="1480"/>
              <a:ext cx="0" cy="81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02934" name="Text Box 54"/>
          <p:cNvSpPr txBox="1">
            <a:spLocks noChangeArrowheads="1"/>
          </p:cNvSpPr>
          <p:nvPr/>
        </p:nvSpPr>
        <p:spPr bwMode="auto">
          <a:xfrm>
            <a:off x="610617" y="879971"/>
            <a:ext cx="388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如图取高斯面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1402935" name="Object 55"/>
          <p:cNvGraphicFramePr>
            <a:graphicFrameLocks noChangeAspect="1"/>
          </p:cNvGraphicFramePr>
          <p:nvPr/>
        </p:nvGraphicFramePr>
        <p:xfrm>
          <a:off x="772542" y="1492647"/>
          <a:ext cx="26812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Equation" r:id="rId1" imgW="3086100" imgH="787400" progId="Equation.DSMT4">
                  <p:embed/>
                </p:oleObj>
              </mc:Choice>
              <mc:Fallback>
                <p:oleObj name="Equation" r:id="rId1" imgW="3086100" imgH="787400" progId="Equation.DSMT4">
                  <p:embed/>
                  <p:pic>
                    <p:nvPicPr>
                      <p:cNvPr id="0" name="图片 17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542" y="1492647"/>
                        <a:ext cx="26812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6" name="Text Box 56"/>
          <p:cNvSpPr txBox="1">
            <a:spLocks noChangeArrowheads="1"/>
          </p:cNvSpPr>
          <p:nvPr/>
        </p:nvSpPr>
        <p:spPr bwMode="auto">
          <a:xfrm>
            <a:off x="2947417" y="1935559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</a:rPr>
              <a:t>内</a:t>
            </a:r>
            <a:endParaRPr lang="zh-CN" altLang="en-US" sz="1600" b="1">
              <a:solidFill>
                <a:srgbClr val="000000"/>
              </a:solidFill>
            </a:endParaRPr>
          </a:p>
        </p:txBody>
      </p:sp>
      <p:sp>
        <p:nvSpPr>
          <p:cNvPr id="1402937" name="Oval 57"/>
          <p:cNvSpPr>
            <a:spLocks noChangeArrowheads="1"/>
          </p:cNvSpPr>
          <p:nvPr/>
        </p:nvSpPr>
        <p:spPr bwMode="auto">
          <a:xfrm>
            <a:off x="1518667" y="1675209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2938" name="Object 58"/>
          <p:cNvGraphicFramePr>
            <a:graphicFrameLocks noChangeAspect="1"/>
          </p:cNvGraphicFramePr>
          <p:nvPr/>
        </p:nvGraphicFramePr>
        <p:xfrm>
          <a:off x="555625" y="2686050"/>
          <a:ext cx="3517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Equation" r:id="rId3" imgW="4470400" imgH="635000" progId="Equation.DSMT4">
                  <p:embed/>
                </p:oleObj>
              </mc:Choice>
              <mc:Fallback>
                <p:oleObj name="Equation" r:id="rId3" imgW="4470400" imgH="635000" progId="Equation.DSMT4">
                  <p:embed/>
                  <p:pic>
                    <p:nvPicPr>
                      <p:cNvPr id="0" name="图片 17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686050"/>
                        <a:ext cx="3517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9" name="Line 59"/>
          <p:cNvSpPr>
            <a:spLocks noChangeShapeType="1"/>
          </p:cNvSpPr>
          <p:nvPr/>
        </p:nvSpPr>
        <p:spPr bwMode="auto">
          <a:xfrm flipV="1">
            <a:off x="2057400" y="2738438"/>
            <a:ext cx="64770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2940" name="Text Box 60"/>
          <p:cNvSpPr txBox="1">
            <a:spLocks noChangeArrowheads="1"/>
          </p:cNvSpPr>
          <p:nvPr/>
        </p:nvSpPr>
        <p:spPr bwMode="auto">
          <a:xfrm>
            <a:off x="2630488" y="24574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1402941" name="Object 61"/>
          <p:cNvGraphicFramePr>
            <a:graphicFrameLocks noChangeAspect="1"/>
          </p:cNvGraphicFramePr>
          <p:nvPr/>
        </p:nvGraphicFramePr>
        <p:xfrm>
          <a:off x="4209281" y="2708920"/>
          <a:ext cx="866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0" name="Equation" r:id="rId5" imgW="1002665" imgH="495300" progId="Equation.DSMT4">
                  <p:embed/>
                </p:oleObj>
              </mc:Choice>
              <mc:Fallback>
                <p:oleObj name="Equation" r:id="rId5" imgW="1002665" imgH="495300" progId="Equation.DSMT4">
                  <p:embed/>
                  <p:pic>
                    <p:nvPicPr>
                      <p:cNvPr id="0" name="图片 17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281" y="2708920"/>
                        <a:ext cx="866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2" name="Object 62"/>
          <p:cNvGraphicFramePr>
            <a:graphicFrameLocks noChangeAspect="1"/>
          </p:cNvGraphicFramePr>
          <p:nvPr/>
        </p:nvGraphicFramePr>
        <p:xfrm>
          <a:off x="5076552" y="2682180"/>
          <a:ext cx="863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1" name="公式" r:id="rId7" imgW="812165" imgH="431800" progId="Equation.3">
                  <p:embed/>
                </p:oleObj>
              </mc:Choice>
              <mc:Fallback>
                <p:oleObj name="公式" r:id="rId7" imgW="812165" imgH="431800" progId="Equation.3">
                  <p:embed/>
                  <p:pic>
                    <p:nvPicPr>
                      <p:cNvPr id="0" name="图片 17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552" y="2682180"/>
                        <a:ext cx="863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3" name="Oval 63"/>
          <p:cNvSpPr>
            <a:spLocks noChangeArrowheads="1"/>
          </p:cNvSpPr>
          <p:nvPr/>
        </p:nvSpPr>
        <p:spPr bwMode="auto">
          <a:xfrm>
            <a:off x="558800" y="2898775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2944" name="Text Box 64"/>
          <p:cNvSpPr txBox="1">
            <a:spLocks noChangeArrowheads="1"/>
          </p:cNvSpPr>
          <p:nvPr/>
        </p:nvSpPr>
        <p:spPr bwMode="auto">
          <a:xfrm>
            <a:off x="446088" y="3413944"/>
            <a:ext cx="3741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穿过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的电流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2945" name="Object 65"/>
          <p:cNvGraphicFramePr>
            <a:graphicFrameLocks noChangeAspect="1"/>
          </p:cNvGraphicFramePr>
          <p:nvPr/>
        </p:nvGraphicFramePr>
        <p:xfrm>
          <a:off x="2963863" y="3252590"/>
          <a:ext cx="9667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2" name="Equation" r:id="rId9" imgW="1117600" imgH="850900" progId="Equation.DSMT4">
                  <p:embed/>
                </p:oleObj>
              </mc:Choice>
              <mc:Fallback>
                <p:oleObj name="Equation" r:id="rId9" imgW="1117600" imgH="850900" progId="Equation.DSMT4">
                  <p:embed/>
                  <p:pic>
                    <p:nvPicPr>
                      <p:cNvPr id="0" name="图片 17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3252590"/>
                        <a:ext cx="96678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6" name="Object 66"/>
          <p:cNvGraphicFramePr>
            <a:graphicFrameLocks noChangeAspect="1"/>
          </p:cNvGraphicFramePr>
          <p:nvPr/>
        </p:nvGraphicFramePr>
        <p:xfrm>
          <a:off x="3995738" y="3247827"/>
          <a:ext cx="7858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Equation" r:id="rId11" imgW="875665" imgH="862965" progId="Equation.DSMT4">
                  <p:embed/>
                </p:oleObj>
              </mc:Choice>
              <mc:Fallback>
                <p:oleObj name="Equation" r:id="rId11" imgW="875665" imgH="862965" progId="Equation.DSMT4">
                  <p:embed/>
                  <p:pic>
                    <p:nvPicPr>
                      <p:cNvPr id="0" name="图片 17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47827"/>
                        <a:ext cx="7858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7" name="Text Box 67"/>
          <p:cNvSpPr txBox="1">
            <a:spLocks noChangeArrowheads="1"/>
          </p:cNvSpPr>
          <p:nvPr/>
        </p:nvSpPr>
        <p:spPr bwMode="auto">
          <a:xfrm>
            <a:off x="446088" y="4062016"/>
            <a:ext cx="535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面不随时间</a:t>
            </a:r>
            <a:r>
              <a:rPr lang="en-US" altLang="zh-CN" sz="2800" b="1" i="1" dirty="0">
                <a:solidFill>
                  <a:srgbClr val="000000"/>
                </a:solidFill>
              </a:rPr>
              <a:t>t </a:t>
            </a:r>
            <a:r>
              <a:rPr lang="zh-CN" altLang="en-US" sz="2800" b="1" dirty="0">
                <a:solidFill>
                  <a:srgbClr val="000000"/>
                </a:solidFill>
              </a:rPr>
              <a:t>变化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402948" name="Object 68"/>
          <p:cNvGraphicFramePr>
            <a:graphicFrameLocks noChangeAspect="1"/>
          </p:cNvGraphicFramePr>
          <p:nvPr/>
        </p:nvGraphicFramePr>
        <p:xfrm>
          <a:off x="2700338" y="4716165"/>
          <a:ext cx="23653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Equation" r:id="rId13" imgW="2209800" imgH="711200" progId="Equation.DSMT4">
                  <p:embed/>
                </p:oleObj>
              </mc:Choice>
              <mc:Fallback>
                <p:oleObj name="Equation" r:id="rId13" imgW="2209800" imgH="711200" progId="Equation.DSMT4">
                  <p:embed/>
                  <p:pic>
                    <p:nvPicPr>
                      <p:cNvPr id="0" name="图片 17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16165"/>
                        <a:ext cx="23653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9" name="Object 69"/>
          <p:cNvGraphicFramePr>
            <a:graphicFrameLocks noChangeAspect="1"/>
          </p:cNvGraphicFramePr>
          <p:nvPr/>
        </p:nvGraphicFramePr>
        <p:xfrm>
          <a:off x="952500" y="4611390"/>
          <a:ext cx="16525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Equation" r:id="rId15" imgW="1676400" imgH="876300" progId="Equation.DSMT4">
                  <p:embed/>
                </p:oleObj>
              </mc:Choice>
              <mc:Fallback>
                <p:oleObj name="Equation" r:id="rId15" imgW="1676400" imgH="876300" progId="Equation.DSMT4">
                  <p:embed/>
                  <p:pic>
                    <p:nvPicPr>
                      <p:cNvPr id="0" name="图片 17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611390"/>
                        <a:ext cx="16525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0" name="Object 70"/>
          <p:cNvGraphicFramePr>
            <a:graphicFrameLocks noChangeAspect="1"/>
          </p:cNvGraphicFramePr>
          <p:nvPr/>
        </p:nvGraphicFramePr>
        <p:xfrm>
          <a:off x="4913313" y="3289102"/>
          <a:ext cx="9953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Equation" r:id="rId17" imgW="1054100" imgH="787400" progId="Equation.DSMT4">
                  <p:embed/>
                </p:oleObj>
              </mc:Choice>
              <mc:Fallback>
                <p:oleObj name="Equation" r:id="rId17" imgW="1054100" imgH="787400" progId="Equation.DSMT4">
                  <p:embed/>
                  <p:pic>
                    <p:nvPicPr>
                      <p:cNvPr id="0" name="图片 17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3289102"/>
                        <a:ext cx="99536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1" name="Object 71"/>
          <p:cNvGraphicFramePr>
            <a:graphicFrameLocks noChangeAspect="1"/>
          </p:cNvGraphicFramePr>
          <p:nvPr/>
        </p:nvGraphicFramePr>
        <p:xfrm>
          <a:off x="5434807" y="3300749"/>
          <a:ext cx="6048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19" imgW="927100" imgH="635000" progId="Equation.DSMT4">
                  <p:embed/>
                </p:oleObj>
              </mc:Choice>
              <mc:Fallback>
                <p:oleObj name="Equation" r:id="rId19" imgW="927100" imgH="635000" progId="Equation.DSMT4">
                  <p:embed/>
                  <p:pic>
                    <p:nvPicPr>
                      <p:cNvPr id="0" name="图片 17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807" y="3300749"/>
                        <a:ext cx="6048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52" name="Text Box 72"/>
          <p:cNvSpPr txBox="1">
            <a:spLocks noChangeArrowheads="1"/>
          </p:cNvSpPr>
          <p:nvPr/>
        </p:nvSpPr>
        <p:spPr bwMode="auto">
          <a:xfrm>
            <a:off x="4498975" y="3397052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</a:rPr>
              <a:t>极板</a:t>
            </a:r>
            <a:endParaRPr lang="zh-CN" altLang="en-US" sz="1600" b="1">
              <a:solidFill>
                <a:srgbClr val="000000"/>
              </a:solidFill>
            </a:endParaRPr>
          </a:p>
        </p:txBody>
      </p:sp>
      <p:graphicFrame>
        <p:nvGraphicFramePr>
          <p:cNvPr id="1402953" name="Object 73"/>
          <p:cNvGraphicFramePr>
            <a:graphicFrameLocks noChangeAspect="1"/>
          </p:cNvGraphicFramePr>
          <p:nvPr/>
        </p:nvGraphicFramePr>
        <p:xfrm>
          <a:off x="5095875" y="4649490"/>
          <a:ext cx="19192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Equation" r:id="rId21" imgW="1790700" imgH="774700" progId="Equation.DSMT4">
                  <p:embed/>
                </p:oleObj>
              </mc:Choice>
              <mc:Fallback>
                <p:oleObj name="Equation" r:id="rId21" imgW="1790700" imgH="774700" progId="Equation.DSMT4">
                  <p:embed/>
                  <p:pic>
                    <p:nvPicPr>
                      <p:cNvPr id="0" name="图片 17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649490"/>
                        <a:ext cx="191928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54" name="Text Box 74"/>
          <p:cNvSpPr txBox="1">
            <a:spLocks noChangeArrowheads="1"/>
          </p:cNvSpPr>
          <p:nvPr/>
        </p:nvSpPr>
        <p:spPr bwMode="auto">
          <a:xfrm>
            <a:off x="7034213" y="4822527"/>
            <a:ext cx="153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D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402955" name="Text Box 75"/>
          <p:cNvSpPr txBox="1">
            <a:spLocks noChangeArrowheads="1"/>
          </p:cNvSpPr>
          <p:nvPr/>
        </p:nvSpPr>
        <p:spPr bwMode="auto">
          <a:xfrm>
            <a:off x="823913" y="5548015"/>
            <a:ext cx="78613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结论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：在电容器中，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800" b="1" baseline="-25000" dirty="0">
                <a:solidFill>
                  <a:srgbClr val="000000"/>
                </a:solidFill>
                <a:ea typeface="楷体_GB2312" pitchFamily="49" charset="-122"/>
              </a:rPr>
              <a:t>总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，极板中断的电流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由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接替，保持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全电流的连续性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6397" name="Text Box 76"/>
          <p:cNvSpPr txBox="1">
            <a:spLocks noChangeArrowheads="1"/>
          </p:cNvSpPr>
          <p:nvPr/>
        </p:nvSpPr>
        <p:spPr bwMode="auto">
          <a:xfrm>
            <a:off x="323528" y="245591"/>
            <a:ext cx="4773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对于平行板电容器：</a:t>
            </a:r>
            <a:endParaRPr lang="zh-CN" altLang="en-US" sz="2800" b="1" i="1">
              <a:solidFill>
                <a:srgbClr val="0000FF"/>
              </a:solidFill>
            </a:endParaRPr>
          </a:p>
        </p:txBody>
      </p:sp>
      <p:graphicFrame>
        <p:nvGraphicFramePr>
          <p:cNvPr id="1402957" name="Object 77"/>
          <p:cNvGraphicFramePr>
            <a:graphicFrameLocks noChangeAspect="1"/>
          </p:cNvGraphicFramePr>
          <p:nvPr/>
        </p:nvGraphicFramePr>
        <p:xfrm>
          <a:off x="6300788" y="3213100"/>
          <a:ext cx="2438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9" name="公式" r:id="rId23" imgW="1168400" imgH="457200" progId="Equation.3">
                  <p:embed/>
                </p:oleObj>
              </mc:Choice>
              <mc:Fallback>
                <p:oleObj name="公式" r:id="rId23" imgW="1168400" imgH="457200" progId="Equation.3">
                  <p:embed/>
                  <p:pic>
                    <p:nvPicPr>
                      <p:cNvPr id="0" name="图片 17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213100"/>
                        <a:ext cx="2438400" cy="952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0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75"/>
                                        <p:tgtEl>
                                          <p:spTgt spid="140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0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0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40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0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02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02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02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02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75"/>
                                        <p:tgtEl>
                                          <p:spTgt spid="140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40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0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0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0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0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40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140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140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75"/>
                                        <p:tgtEl>
                                          <p:spTgt spid="140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0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0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6" dur="500"/>
                                        <p:tgtEl>
                                          <p:spTgt spid="140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140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500"/>
                                        <p:tgtEl>
                                          <p:spTgt spid="140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1" dur="500"/>
                                        <p:tgtEl>
                                          <p:spTgt spid="140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0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2" grpId="0" animBg="1"/>
      <p:bldP spid="1402883" grpId="0"/>
      <p:bldP spid="1402884" grpId="0"/>
      <p:bldP spid="1402934" grpId="0" autoUpdateAnimBg="0"/>
      <p:bldP spid="1402936" grpId="0"/>
      <p:bldP spid="1402937" grpId="0" animBg="1"/>
      <p:bldP spid="1402939" grpId="0" animBg="1"/>
      <p:bldP spid="1402940" grpId="0" autoUpdateAnimBg="0"/>
      <p:bldP spid="1402943" grpId="0" animBg="1"/>
      <p:bldP spid="1402944" grpId="0" autoUpdateAnimBg="0"/>
      <p:bldP spid="1402947" grpId="0" autoUpdateAnimBg="0"/>
      <p:bldP spid="1402952" grpId="0"/>
      <p:bldP spid="1402954" grpId="0"/>
      <p:bldP spid="140295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906" name="Group 2"/>
          <p:cNvGrpSpPr/>
          <p:nvPr/>
        </p:nvGrpSpPr>
        <p:grpSpPr bwMode="auto">
          <a:xfrm>
            <a:off x="431800" y="0"/>
            <a:ext cx="2835275" cy="2851150"/>
            <a:chOff x="272" y="0"/>
            <a:chExt cx="1786" cy="1796"/>
          </a:xfrm>
        </p:grpSpPr>
        <p:grpSp>
          <p:nvGrpSpPr>
            <p:cNvPr id="187423" name="Group 3"/>
            <p:cNvGrpSpPr/>
            <p:nvPr/>
          </p:nvGrpSpPr>
          <p:grpSpPr bwMode="auto">
            <a:xfrm>
              <a:off x="833" y="242"/>
              <a:ext cx="544" cy="711"/>
              <a:chOff x="1292" y="2024"/>
              <a:chExt cx="544" cy="711"/>
            </a:xfrm>
          </p:grpSpPr>
          <p:sp>
            <p:nvSpPr>
              <p:cNvPr id="187461" name="Arc 4"/>
              <p:cNvSpPr/>
              <p:nvPr/>
            </p:nvSpPr>
            <p:spPr bwMode="auto">
              <a:xfrm>
                <a:off x="1382" y="2024"/>
                <a:ext cx="454" cy="711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12 h 43200"/>
                  <a:gd name="T4" fmla="*/ 0 w 21600"/>
                  <a:gd name="T5" fmla="*/ 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11"/>
                      <a:pt x="11957" y="43174"/>
                      <a:pt x="46" y="43199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11"/>
                      <a:pt x="11957" y="43174"/>
                      <a:pt x="46" y="4319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62" name="Arc 5"/>
              <p:cNvSpPr/>
              <p:nvPr/>
            </p:nvSpPr>
            <p:spPr bwMode="auto">
              <a:xfrm>
                <a:off x="1338" y="2122"/>
                <a:ext cx="429" cy="274"/>
              </a:xfrm>
              <a:custGeom>
                <a:avLst/>
                <a:gdLst>
                  <a:gd name="T0" fmla="*/ 6 w 20378"/>
                  <a:gd name="T1" fmla="*/ 0 h 16606"/>
                  <a:gd name="T2" fmla="*/ 9 w 20378"/>
                  <a:gd name="T3" fmla="*/ 3 h 16606"/>
                  <a:gd name="T4" fmla="*/ 0 w 20378"/>
                  <a:gd name="T5" fmla="*/ 5 h 166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6606" fill="none" extrusionOk="0">
                    <a:moveTo>
                      <a:pt x="13813" y="-1"/>
                    </a:moveTo>
                    <a:cubicBezTo>
                      <a:pt x="16814" y="2496"/>
                      <a:pt x="19083" y="5759"/>
                      <a:pt x="20377" y="9443"/>
                    </a:cubicBezTo>
                  </a:path>
                  <a:path w="20378" h="16606" stroke="0" extrusionOk="0">
                    <a:moveTo>
                      <a:pt x="13813" y="-1"/>
                    </a:moveTo>
                    <a:cubicBezTo>
                      <a:pt x="16814" y="2496"/>
                      <a:pt x="19083" y="5759"/>
                      <a:pt x="20377" y="9443"/>
                    </a:cubicBezTo>
                    <a:lnTo>
                      <a:pt x="0" y="16606"/>
                    </a:lnTo>
                    <a:lnTo>
                      <a:pt x="13813" y="-1"/>
                    </a:lnTo>
                    <a:close/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63" name="Arc 6"/>
              <p:cNvSpPr/>
              <p:nvPr/>
            </p:nvSpPr>
            <p:spPr bwMode="auto">
              <a:xfrm>
                <a:off x="1313" y="2160"/>
                <a:ext cx="429" cy="236"/>
              </a:xfrm>
              <a:custGeom>
                <a:avLst/>
                <a:gdLst>
                  <a:gd name="T0" fmla="*/ 7 w 20378"/>
                  <a:gd name="T1" fmla="*/ 0 h 14284"/>
                  <a:gd name="T2" fmla="*/ 9 w 20378"/>
                  <a:gd name="T3" fmla="*/ 2 h 14284"/>
                  <a:gd name="T4" fmla="*/ 0 w 20378"/>
                  <a:gd name="T5" fmla="*/ 4 h 142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4284" fill="none" extrusionOk="0">
                    <a:moveTo>
                      <a:pt x="16202" y="0"/>
                    </a:moveTo>
                    <a:cubicBezTo>
                      <a:pt x="18039" y="2083"/>
                      <a:pt x="19456" y="4501"/>
                      <a:pt x="20377" y="7121"/>
                    </a:cubicBezTo>
                  </a:path>
                  <a:path w="20378" h="14284" stroke="0" extrusionOk="0">
                    <a:moveTo>
                      <a:pt x="16202" y="0"/>
                    </a:moveTo>
                    <a:cubicBezTo>
                      <a:pt x="18039" y="2083"/>
                      <a:pt x="19456" y="4501"/>
                      <a:pt x="20377" y="7121"/>
                    </a:cubicBezTo>
                    <a:lnTo>
                      <a:pt x="0" y="14284"/>
                    </a:lnTo>
                    <a:lnTo>
                      <a:pt x="16202" y="0"/>
                    </a:lnTo>
                    <a:close/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64" name="Arc 7"/>
              <p:cNvSpPr/>
              <p:nvPr/>
            </p:nvSpPr>
            <p:spPr bwMode="auto">
              <a:xfrm>
                <a:off x="1292" y="2206"/>
                <a:ext cx="429" cy="217"/>
              </a:xfrm>
              <a:custGeom>
                <a:avLst/>
                <a:gdLst>
                  <a:gd name="T0" fmla="*/ 8 w 20378"/>
                  <a:gd name="T1" fmla="*/ 0 h 13157"/>
                  <a:gd name="T2" fmla="*/ 9 w 20378"/>
                  <a:gd name="T3" fmla="*/ 2 h 13157"/>
                  <a:gd name="T4" fmla="*/ 0 w 20378"/>
                  <a:gd name="T5" fmla="*/ 4 h 1315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3157" fill="none" extrusionOk="0">
                    <a:moveTo>
                      <a:pt x="17130" y="0"/>
                    </a:moveTo>
                    <a:cubicBezTo>
                      <a:pt x="18523" y="1813"/>
                      <a:pt x="19619" y="3836"/>
                      <a:pt x="20377" y="5994"/>
                    </a:cubicBezTo>
                  </a:path>
                  <a:path w="20378" h="13157" stroke="0" extrusionOk="0">
                    <a:moveTo>
                      <a:pt x="17130" y="0"/>
                    </a:moveTo>
                    <a:cubicBezTo>
                      <a:pt x="18523" y="1813"/>
                      <a:pt x="19619" y="3836"/>
                      <a:pt x="20377" y="5994"/>
                    </a:cubicBezTo>
                    <a:lnTo>
                      <a:pt x="0" y="13157"/>
                    </a:lnTo>
                    <a:lnTo>
                      <a:pt x="1713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7424" name="Group 8"/>
            <p:cNvGrpSpPr/>
            <p:nvPr/>
          </p:nvGrpSpPr>
          <p:grpSpPr bwMode="auto">
            <a:xfrm>
              <a:off x="1105" y="61"/>
              <a:ext cx="332" cy="288"/>
              <a:chOff x="3515" y="466"/>
              <a:chExt cx="332" cy="288"/>
            </a:xfrm>
          </p:grpSpPr>
          <p:sp>
            <p:nvSpPr>
              <p:cNvPr id="187459" name="Text Box 9"/>
              <p:cNvSpPr txBox="1">
                <a:spLocks noChangeArrowheads="1"/>
              </p:cNvSpPr>
              <p:nvPr/>
            </p:nvSpPr>
            <p:spPr bwMode="auto">
              <a:xfrm>
                <a:off x="3560" y="46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S</a:t>
                </a:r>
                <a:r>
                  <a:rPr lang="en-US" altLang="zh-CN" sz="2400" b="1" baseline="-25000">
                    <a:solidFill>
                      <a:srgbClr val="000000"/>
                    </a:solidFill>
                  </a:rPr>
                  <a:t>2</a:t>
                </a:r>
                <a:endParaRPr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60" name="Line 10"/>
              <p:cNvSpPr>
                <a:spLocks noChangeShapeType="1"/>
              </p:cNvSpPr>
              <p:nvPr/>
            </p:nvSpPr>
            <p:spPr bwMode="auto">
              <a:xfrm flipH="1">
                <a:off x="3515" y="663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87425" name="Text Box 11"/>
            <p:cNvSpPr txBox="1">
              <a:spLocks noChangeArrowheads="1"/>
            </p:cNvSpPr>
            <p:nvPr/>
          </p:nvSpPr>
          <p:spPr bwMode="auto">
            <a:xfrm>
              <a:off x="788" y="0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400" b="1" i="1">
                  <a:solidFill>
                    <a:srgbClr val="000000"/>
                  </a:solidFill>
                </a:rPr>
                <a:t>L</a:t>
              </a:r>
              <a:endParaRPr kumimoji="0"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87426" name="Group 12"/>
            <p:cNvGrpSpPr/>
            <p:nvPr/>
          </p:nvGrpSpPr>
          <p:grpSpPr bwMode="auto">
            <a:xfrm>
              <a:off x="272" y="288"/>
              <a:ext cx="1786" cy="1508"/>
              <a:chOff x="2682" y="709"/>
              <a:chExt cx="1786" cy="1508"/>
            </a:xfrm>
          </p:grpSpPr>
          <p:sp>
            <p:nvSpPr>
              <p:cNvPr id="187439" name="Rectangle 13"/>
              <p:cNvSpPr>
                <a:spLocks noChangeArrowheads="1"/>
              </p:cNvSpPr>
              <p:nvPr/>
            </p:nvSpPr>
            <p:spPr bwMode="auto">
              <a:xfrm>
                <a:off x="3942" y="709"/>
                <a:ext cx="117" cy="63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40" name="Line 14"/>
              <p:cNvSpPr>
                <a:spLocks noChangeShapeType="1"/>
              </p:cNvSpPr>
              <p:nvPr/>
            </p:nvSpPr>
            <p:spPr bwMode="auto">
              <a:xfrm>
                <a:off x="4059" y="1026"/>
                <a:ext cx="4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41" name="Line 15"/>
              <p:cNvSpPr>
                <a:spLocks noChangeShapeType="1"/>
              </p:cNvSpPr>
              <p:nvPr/>
            </p:nvSpPr>
            <p:spPr bwMode="auto">
              <a:xfrm>
                <a:off x="2880" y="1026"/>
                <a:ext cx="0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42" name="Line 16"/>
              <p:cNvSpPr>
                <a:spLocks noChangeShapeType="1"/>
              </p:cNvSpPr>
              <p:nvPr/>
            </p:nvSpPr>
            <p:spPr bwMode="auto">
              <a:xfrm>
                <a:off x="4468" y="1026"/>
                <a:ext cx="0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43" name="Line 17"/>
              <p:cNvSpPr>
                <a:spLocks noChangeShapeType="1"/>
              </p:cNvSpPr>
              <p:nvPr/>
            </p:nvSpPr>
            <p:spPr bwMode="auto">
              <a:xfrm>
                <a:off x="3328" y="179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44" name="Line 18"/>
              <p:cNvSpPr>
                <a:spLocks noChangeShapeType="1"/>
              </p:cNvSpPr>
              <p:nvPr/>
            </p:nvSpPr>
            <p:spPr bwMode="auto">
              <a:xfrm>
                <a:off x="3424" y="184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45" name="Rectangle 19"/>
              <p:cNvSpPr>
                <a:spLocks noChangeArrowheads="1"/>
              </p:cNvSpPr>
              <p:nvPr/>
            </p:nvSpPr>
            <p:spPr bwMode="auto">
              <a:xfrm>
                <a:off x="3787" y="1888"/>
                <a:ext cx="288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46" name="Line 20"/>
              <p:cNvSpPr>
                <a:spLocks noChangeShapeType="1"/>
              </p:cNvSpPr>
              <p:nvPr/>
            </p:nvSpPr>
            <p:spPr bwMode="auto">
              <a:xfrm>
                <a:off x="2880" y="1933"/>
                <a:ext cx="4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47" name="Text Box 21"/>
              <p:cNvSpPr txBox="1">
                <a:spLocks noChangeArrowheads="1"/>
              </p:cNvSpPr>
              <p:nvPr/>
            </p:nvSpPr>
            <p:spPr bwMode="auto">
              <a:xfrm>
                <a:off x="3884" y="160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R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7448" name="Group 22"/>
              <p:cNvGrpSpPr/>
              <p:nvPr/>
            </p:nvGrpSpPr>
            <p:grpSpPr bwMode="auto">
              <a:xfrm>
                <a:off x="2682" y="1379"/>
                <a:ext cx="289" cy="327"/>
                <a:chOff x="2682" y="1379"/>
                <a:chExt cx="289" cy="327"/>
              </a:xfrm>
            </p:grpSpPr>
            <p:sp>
              <p:nvSpPr>
                <p:cNvPr id="18745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880" y="143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745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82" y="1379"/>
                  <a:ext cx="28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800" b="1" i="1">
                      <a:solidFill>
                        <a:srgbClr val="000000"/>
                      </a:solidFill>
                    </a:rPr>
                    <a:t>i</a:t>
                  </a:r>
                  <a:endParaRPr lang="en-US" altLang="zh-CN" sz="2800" b="1" i="1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7449" name="Text Box 25"/>
              <p:cNvSpPr txBox="1">
                <a:spLocks noChangeArrowheads="1"/>
              </p:cNvSpPr>
              <p:nvPr/>
            </p:nvSpPr>
            <p:spPr bwMode="auto">
              <a:xfrm>
                <a:off x="3515" y="1253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C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50" name="Text Box 26"/>
              <p:cNvSpPr txBox="1">
                <a:spLocks noChangeArrowheads="1"/>
              </p:cNvSpPr>
              <p:nvPr/>
            </p:nvSpPr>
            <p:spPr bwMode="auto">
              <a:xfrm>
                <a:off x="3878" y="709"/>
                <a:ext cx="195" cy="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8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87451" name="Text Box 27"/>
              <p:cNvSpPr txBox="1">
                <a:spLocks noChangeArrowheads="1"/>
              </p:cNvSpPr>
              <p:nvPr/>
            </p:nvSpPr>
            <p:spPr bwMode="auto">
              <a:xfrm>
                <a:off x="3256" y="1890"/>
                <a:ext cx="2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2800" b="1" i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</a:t>
                </a:r>
                <a:endParaRPr kumimoji="0"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87452" name="Line 28"/>
              <p:cNvSpPr>
                <a:spLocks noChangeShapeType="1"/>
              </p:cNvSpPr>
              <p:nvPr/>
            </p:nvSpPr>
            <p:spPr bwMode="auto">
              <a:xfrm>
                <a:off x="2880" y="1026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53" name="Line 29"/>
              <p:cNvSpPr>
                <a:spLocks noChangeShapeType="1"/>
              </p:cNvSpPr>
              <p:nvPr/>
            </p:nvSpPr>
            <p:spPr bwMode="auto">
              <a:xfrm>
                <a:off x="3424" y="1933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54" name="Line 30"/>
              <p:cNvSpPr>
                <a:spLocks noChangeShapeType="1"/>
              </p:cNvSpPr>
              <p:nvPr/>
            </p:nvSpPr>
            <p:spPr bwMode="auto">
              <a:xfrm>
                <a:off x="4059" y="1933"/>
                <a:ext cx="4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55" name="Rectangle 31"/>
              <p:cNvSpPr>
                <a:spLocks noChangeArrowheads="1"/>
              </p:cNvSpPr>
              <p:nvPr/>
            </p:nvSpPr>
            <p:spPr bwMode="auto">
              <a:xfrm>
                <a:off x="3295" y="709"/>
                <a:ext cx="117" cy="63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56" name="Text Box 32"/>
              <p:cNvSpPr txBox="1">
                <a:spLocks noChangeArrowheads="1"/>
              </p:cNvSpPr>
              <p:nvPr/>
            </p:nvSpPr>
            <p:spPr bwMode="auto">
              <a:xfrm>
                <a:off x="3288" y="725"/>
                <a:ext cx="188" cy="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600">
                    <a:solidFill>
                      <a:srgbClr val="000000"/>
                    </a:solidFill>
                  </a:rPr>
                  <a:t>+</a:t>
                </a:r>
                <a:endParaRPr kumimoji="0" lang="en-US" altLang="zh-CN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7427" name="Oval 33" descr="宽下对角线"/>
            <p:cNvSpPr>
              <a:spLocks noChangeArrowheads="1"/>
            </p:cNvSpPr>
            <p:nvPr/>
          </p:nvSpPr>
          <p:spPr bwMode="auto">
            <a:xfrm>
              <a:off x="833" y="242"/>
              <a:ext cx="136" cy="72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pattFill prst="wdDnDiag">
                    <a:fgClr>
                      <a:schemeClr val="bg2"/>
                    </a:fgClr>
                    <a:bgClr>
                      <a:schemeClr val="bg1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87428" name="Group 34"/>
            <p:cNvGrpSpPr/>
            <p:nvPr/>
          </p:nvGrpSpPr>
          <p:grpSpPr bwMode="auto">
            <a:xfrm>
              <a:off x="606" y="242"/>
              <a:ext cx="547" cy="711"/>
              <a:chOff x="1837" y="1026"/>
              <a:chExt cx="547" cy="711"/>
            </a:xfrm>
          </p:grpSpPr>
          <p:sp>
            <p:nvSpPr>
              <p:cNvPr id="187432" name="Arc 35"/>
              <p:cNvSpPr/>
              <p:nvPr/>
            </p:nvSpPr>
            <p:spPr bwMode="auto">
              <a:xfrm flipH="1" flipV="1">
                <a:off x="1837" y="1026"/>
                <a:ext cx="318" cy="711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12 h 43200"/>
                  <a:gd name="T4" fmla="*/ 0 w 21600"/>
                  <a:gd name="T5" fmla="*/ 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11"/>
                      <a:pt x="11957" y="43174"/>
                      <a:pt x="46" y="43199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11"/>
                      <a:pt x="11957" y="43174"/>
                      <a:pt x="46" y="4319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33" name="Arc 36"/>
              <p:cNvSpPr/>
              <p:nvPr/>
            </p:nvSpPr>
            <p:spPr bwMode="auto">
              <a:xfrm flipH="1" flipV="1">
                <a:off x="1906" y="1387"/>
                <a:ext cx="429" cy="274"/>
              </a:xfrm>
              <a:custGeom>
                <a:avLst/>
                <a:gdLst>
                  <a:gd name="T0" fmla="*/ 6 w 20378"/>
                  <a:gd name="T1" fmla="*/ 0 h 16606"/>
                  <a:gd name="T2" fmla="*/ 9 w 20378"/>
                  <a:gd name="T3" fmla="*/ 3 h 16606"/>
                  <a:gd name="T4" fmla="*/ 0 w 20378"/>
                  <a:gd name="T5" fmla="*/ 5 h 166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6606" fill="none" extrusionOk="0">
                    <a:moveTo>
                      <a:pt x="13813" y="-1"/>
                    </a:moveTo>
                    <a:cubicBezTo>
                      <a:pt x="16814" y="2496"/>
                      <a:pt x="19083" y="5759"/>
                      <a:pt x="20377" y="9443"/>
                    </a:cubicBezTo>
                  </a:path>
                  <a:path w="20378" h="16606" stroke="0" extrusionOk="0">
                    <a:moveTo>
                      <a:pt x="13813" y="-1"/>
                    </a:moveTo>
                    <a:cubicBezTo>
                      <a:pt x="16814" y="2496"/>
                      <a:pt x="19083" y="5759"/>
                      <a:pt x="20377" y="9443"/>
                    </a:cubicBezTo>
                    <a:lnTo>
                      <a:pt x="0" y="16606"/>
                    </a:lnTo>
                    <a:lnTo>
                      <a:pt x="13813" y="-1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34" name="Arc 37"/>
              <p:cNvSpPr/>
              <p:nvPr/>
            </p:nvSpPr>
            <p:spPr bwMode="auto">
              <a:xfrm flipH="1" flipV="1">
                <a:off x="1931" y="1387"/>
                <a:ext cx="429" cy="236"/>
              </a:xfrm>
              <a:custGeom>
                <a:avLst/>
                <a:gdLst>
                  <a:gd name="T0" fmla="*/ 7 w 20378"/>
                  <a:gd name="T1" fmla="*/ 0 h 14284"/>
                  <a:gd name="T2" fmla="*/ 9 w 20378"/>
                  <a:gd name="T3" fmla="*/ 2 h 14284"/>
                  <a:gd name="T4" fmla="*/ 0 w 20378"/>
                  <a:gd name="T5" fmla="*/ 4 h 142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4284" fill="none" extrusionOk="0">
                    <a:moveTo>
                      <a:pt x="16202" y="0"/>
                    </a:moveTo>
                    <a:cubicBezTo>
                      <a:pt x="18039" y="2083"/>
                      <a:pt x="19456" y="4501"/>
                      <a:pt x="20377" y="7121"/>
                    </a:cubicBezTo>
                  </a:path>
                  <a:path w="20378" h="14284" stroke="0" extrusionOk="0">
                    <a:moveTo>
                      <a:pt x="16202" y="0"/>
                    </a:moveTo>
                    <a:cubicBezTo>
                      <a:pt x="18039" y="2083"/>
                      <a:pt x="19456" y="4501"/>
                      <a:pt x="20377" y="7121"/>
                    </a:cubicBezTo>
                    <a:lnTo>
                      <a:pt x="0" y="14284"/>
                    </a:lnTo>
                    <a:lnTo>
                      <a:pt x="16202" y="0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35" name="Arc 38"/>
              <p:cNvSpPr/>
              <p:nvPr/>
            </p:nvSpPr>
            <p:spPr bwMode="auto">
              <a:xfrm flipH="1" flipV="1">
                <a:off x="1952" y="1360"/>
                <a:ext cx="429" cy="217"/>
              </a:xfrm>
              <a:custGeom>
                <a:avLst/>
                <a:gdLst>
                  <a:gd name="T0" fmla="*/ 8 w 20378"/>
                  <a:gd name="T1" fmla="*/ 0 h 13157"/>
                  <a:gd name="T2" fmla="*/ 9 w 20378"/>
                  <a:gd name="T3" fmla="*/ 2 h 13157"/>
                  <a:gd name="T4" fmla="*/ 0 w 20378"/>
                  <a:gd name="T5" fmla="*/ 4 h 1315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78" h="13157" fill="none" extrusionOk="0">
                    <a:moveTo>
                      <a:pt x="17130" y="0"/>
                    </a:moveTo>
                    <a:cubicBezTo>
                      <a:pt x="18523" y="1813"/>
                      <a:pt x="19619" y="3836"/>
                      <a:pt x="20377" y="5994"/>
                    </a:cubicBezTo>
                  </a:path>
                  <a:path w="20378" h="13157" stroke="0" extrusionOk="0">
                    <a:moveTo>
                      <a:pt x="17130" y="0"/>
                    </a:moveTo>
                    <a:cubicBezTo>
                      <a:pt x="18523" y="1813"/>
                      <a:pt x="19619" y="3836"/>
                      <a:pt x="20377" y="5994"/>
                    </a:cubicBezTo>
                    <a:lnTo>
                      <a:pt x="0" y="13157"/>
                    </a:lnTo>
                    <a:lnTo>
                      <a:pt x="17130" y="0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36" name="Arc 39"/>
              <p:cNvSpPr/>
              <p:nvPr/>
            </p:nvSpPr>
            <p:spPr bwMode="auto">
              <a:xfrm rot="477185" flipH="1">
                <a:off x="1973" y="1115"/>
                <a:ext cx="372" cy="274"/>
              </a:xfrm>
              <a:custGeom>
                <a:avLst/>
                <a:gdLst>
                  <a:gd name="T0" fmla="*/ 6 w 17679"/>
                  <a:gd name="T1" fmla="*/ 0 h 16606"/>
                  <a:gd name="T2" fmla="*/ 8 w 17679"/>
                  <a:gd name="T3" fmla="*/ 1 h 16606"/>
                  <a:gd name="T4" fmla="*/ 0 w 17679"/>
                  <a:gd name="T5" fmla="*/ 5 h 166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79" h="16606" fill="none" extrusionOk="0">
                    <a:moveTo>
                      <a:pt x="13813" y="-1"/>
                    </a:moveTo>
                    <a:cubicBezTo>
                      <a:pt x="15281" y="1221"/>
                      <a:pt x="16581" y="2632"/>
                      <a:pt x="17679" y="4195"/>
                    </a:cubicBezTo>
                  </a:path>
                  <a:path w="17679" h="16606" stroke="0" extrusionOk="0">
                    <a:moveTo>
                      <a:pt x="13813" y="-1"/>
                    </a:moveTo>
                    <a:cubicBezTo>
                      <a:pt x="15281" y="1221"/>
                      <a:pt x="16581" y="2632"/>
                      <a:pt x="17679" y="4195"/>
                    </a:cubicBezTo>
                    <a:lnTo>
                      <a:pt x="0" y="16606"/>
                    </a:lnTo>
                    <a:lnTo>
                      <a:pt x="13813" y="-1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37" name="Arc 40"/>
              <p:cNvSpPr/>
              <p:nvPr/>
            </p:nvSpPr>
            <p:spPr bwMode="auto">
              <a:xfrm rot="755685" flipH="1">
                <a:off x="1973" y="1099"/>
                <a:ext cx="411" cy="236"/>
              </a:xfrm>
              <a:custGeom>
                <a:avLst/>
                <a:gdLst>
                  <a:gd name="T0" fmla="*/ 7 w 19500"/>
                  <a:gd name="T1" fmla="*/ 0 h 14284"/>
                  <a:gd name="T2" fmla="*/ 9 w 19500"/>
                  <a:gd name="T3" fmla="*/ 1 h 14284"/>
                  <a:gd name="T4" fmla="*/ 0 w 19500"/>
                  <a:gd name="T5" fmla="*/ 4 h 142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00" h="14284" fill="none" extrusionOk="0">
                    <a:moveTo>
                      <a:pt x="16202" y="0"/>
                    </a:moveTo>
                    <a:cubicBezTo>
                      <a:pt x="17528" y="1503"/>
                      <a:pt x="18638" y="3184"/>
                      <a:pt x="19500" y="4993"/>
                    </a:cubicBezTo>
                  </a:path>
                  <a:path w="19500" h="14284" stroke="0" extrusionOk="0">
                    <a:moveTo>
                      <a:pt x="16202" y="0"/>
                    </a:moveTo>
                    <a:cubicBezTo>
                      <a:pt x="17528" y="1503"/>
                      <a:pt x="18638" y="3184"/>
                      <a:pt x="19500" y="4993"/>
                    </a:cubicBezTo>
                    <a:lnTo>
                      <a:pt x="0" y="14284"/>
                    </a:lnTo>
                    <a:lnTo>
                      <a:pt x="16202" y="0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38" name="Arc 41"/>
              <p:cNvSpPr/>
              <p:nvPr/>
            </p:nvSpPr>
            <p:spPr bwMode="auto">
              <a:xfrm rot="1258976" flipH="1">
                <a:off x="1978" y="1208"/>
                <a:ext cx="404" cy="217"/>
              </a:xfrm>
              <a:custGeom>
                <a:avLst/>
                <a:gdLst>
                  <a:gd name="T0" fmla="*/ 8 w 19172"/>
                  <a:gd name="T1" fmla="*/ 0 h 13157"/>
                  <a:gd name="T2" fmla="*/ 9 w 19172"/>
                  <a:gd name="T3" fmla="*/ 1 h 13157"/>
                  <a:gd name="T4" fmla="*/ 0 w 19172"/>
                  <a:gd name="T5" fmla="*/ 4 h 1315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172" h="13157" fill="none" extrusionOk="0">
                    <a:moveTo>
                      <a:pt x="17130" y="0"/>
                    </a:moveTo>
                    <a:cubicBezTo>
                      <a:pt x="17904" y="1007"/>
                      <a:pt x="18587" y="2080"/>
                      <a:pt x="19172" y="3207"/>
                    </a:cubicBezTo>
                  </a:path>
                  <a:path w="19172" h="13157" stroke="0" extrusionOk="0">
                    <a:moveTo>
                      <a:pt x="17130" y="0"/>
                    </a:moveTo>
                    <a:cubicBezTo>
                      <a:pt x="17904" y="1007"/>
                      <a:pt x="18587" y="2080"/>
                      <a:pt x="19172" y="3207"/>
                    </a:cubicBezTo>
                    <a:lnTo>
                      <a:pt x="0" y="13157"/>
                    </a:lnTo>
                    <a:lnTo>
                      <a:pt x="17130" y="0"/>
                    </a:lnTo>
                    <a:close/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7429" name="Group 42"/>
            <p:cNvGrpSpPr/>
            <p:nvPr/>
          </p:nvGrpSpPr>
          <p:grpSpPr bwMode="auto">
            <a:xfrm>
              <a:off x="379" y="197"/>
              <a:ext cx="363" cy="288"/>
              <a:chOff x="2744" y="618"/>
              <a:chExt cx="363" cy="288"/>
            </a:xfrm>
          </p:grpSpPr>
          <p:sp>
            <p:nvSpPr>
              <p:cNvPr id="187430" name="Text Box 43"/>
              <p:cNvSpPr txBox="1">
                <a:spLocks noChangeArrowheads="1"/>
              </p:cNvSpPr>
              <p:nvPr/>
            </p:nvSpPr>
            <p:spPr bwMode="auto">
              <a:xfrm>
                <a:off x="2744" y="61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S</a:t>
                </a:r>
                <a:r>
                  <a:rPr lang="en-US" altLang="zh-CN" sz="2400" b="1" baseline="-25000">
                    <a:solidFill>
                      <a:srgbClr val="000000"/>
                    </a:solidFill>
                  </a:rPr>
                  <a:t>1</a:t>
                </a:r>
                <a:endParaRPr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31" name="Line 44"/>
              <p:cNvSpPr>
                <a:spLocks noChangeShapeType="1"/>
              </p:cNvSpPr>
              <p:nvPr/>
            </p:nvSpPr>
            <p:spPr bwMode="auto">
              <a:xfrm>
                <a:off x="2971" y="799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403949" name="Group 45"/>
          <p:cNvGrpSpPr/>
          <p:nvPr/>
        </p:nvGrpSpPr>
        <p:grpSpPr bwMode="auto">
          <a:xfrm>
            <a:off x="3384551" y="765175"/>
            <a:ext cx="5688013" cy="1344613"/>
            <a:chOff x="2132" y="482"/>
            <a:chExt cx="3583" cy="847"/>
          </a:xfrm>
        </p:grpSpPr>
        <p:sp>
          <p:nvSpPr>
            <p:cNvPr id="187414" name="Text Box 46"/>
            <p:cNvSpPr txBox="1">
              <a:spLocks noChangeArrowheads="1"/>
            </p:cNvSpPr>
            <p:nvPr/>
          </p:nvSpPr>
          <p:spPr bwMode="auto">
            <a:xfrm>
              <a:off x="2143" y="504"/>
              <a:ext cx="1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对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S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面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87415" name="Text Box 47"/>
            <p:cNvSpPr txBox="1">
              <a:spLocks noChangeArrowheads="1"/>
            </p:cNvSpPr>
            <p:nvPr/>
          </p:nvSpPr>
          <p:spPr bwMode="auto">
            <a:xfrm>
              <a:off x="2132" y="981"/>
              <a:ext cx="14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对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S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zh-CN" altLang="en-US" sz="2800" b="1">
                  <a:solidFill>
                    <a:srgbClr val="000000"/>
                  </a:solidFill>
                </a:rPr>
                <a:t>面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87416" name="Group 48"/>
            <p:cNvGrpSpPr/>
            <p:nvPr/>
          </p:nvGrpSpPr>
          <p:grpSpPr bwMode="auto">
            <a:xfrm>
              <a:off x="4341" y="737"/>
              <a:ext cx="264" cy="362"/>
              <a:chOff x="2736" y="1344"/>
              <a:chExt cx="192" cy="288"/>
            </a:xfrm>
          </p:grpSpPr>
          <p:sp>
            <p:nvSpPr>
              <p:cNvPr id="187421" name="Line 49"/>
              <p:cNvSpPr>
                <a:spLocks noChangeShapeType="1"/>
              </p:cNvSpPr>
              <p:nvPr/>
            </p:nvSpPr>
            <p:spPr bwMode="auto">
              <a:xfrm>
                <a:off x="2736" y="1344"/>
                <a:ext cx="19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7422" name="Line 50"/>
              <p:cNvSpPr>
                <a:spLocks noChangeShapeType="1"/>
              </p:cNvSpPr>
              <p:nvPr/>
            </p:nvSpPr>
            <p:spPr bwMode="auto">
              <a:xfrm flipH="1">
                <a:off x="2736" y="1488"/>
                <a:ext cx="19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87417" name="Text Box 51"/>
            <p:cNvSpPr txBox="1">
              <a:spLocks noChangeArrowheads="1"/>
            </p:cNvSpPr>
            <p:nvPr/>
          </p:nvSpPr>
          <p:spPr bwMode="auto">
            <a:xfrm>
              <a:off x="4594" y="721"/>
              <a:ext cx="11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相矛盾</a:t>
              </a:r>
              <a:r>
                <a:rPr lang="zh-CN" altLang="en-US" sz="2800" b="1">
                  <a:solidFill>
                    <a:srgbClr val="FF0000"/>
                  </a:solidFill>
                </a:rPr>
                <a:t>！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187418" name="Object 52"/>
            <p:cNvGraphicFramePr>
              <a:graphicFrameLocks noChangeAspect="1"/>
            </p:cNvGraphicFramePr>
            <p:nvPr/>
          </p:nvGraphicFramePr>
          <p:xfrm>
            <a:off x="3094" y="1003"/>
            <a:ext cx="93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2" name="Equation" r:id="rId1" imgW="1803400" imgH="546100" progId="Equation.DSMT4">
                    <p:embed/>
                  </p:oleObj>
                </mc:Choice>
                <mc:Fallback>
                  <p:oleObj name="Equation" r:id="rId1" imgW="1803400" imgH="546100" progId="Equation.DSMT4">
                    <p:embed/>
                    <p:pic>
                      <p:nvPicPr>
                        <p:cNvPr id="0" name="图片 18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1003"/>
                          <a:ext cx="933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19" name="Oval 53"/>
            <p:cNvSpPr>
              <a:spLocks noChangeArrowheads="1"/>
            </p:cNvSpPr>
            <p:nvPr/>
          </p:nvSpPr>
          <p:spPr bwMode="auto">
            <a:xfrm>
              <a:off x="3094" y="1113"/>
              <a:ext cx="91" cy="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87420" name="Object 54"/>
            <p:cNvGraphicFramePr>
              <a:graphicFrameLocks noChangeAspect="1"/>
            </p:cNvGraphicFramePr>
            <p:nvPr/>
          </p:nvGraphicFramePr>
          <p:xfrm>
            <a:off x="2880" y="482"/>
            <a:ext cx="146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" name="公式" r:id="rId3" imgW="1116965" imgH="406400" progId="Equation.3">
                    <p:embed/>
                  </p:oleObj>
                </mc:Choice>
                <mc:Fallback>
                  <p:oleObj name="公式" r:id="rId3" imgW="1116965" imgH="406400" progId="Equation.3">
                    <p:embed/>
                    <p:pic>
                      <p:nvPicPr>
                        <p:cNvPr id="0" name="图片 18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482"/>
                          <a:ext cx="1468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959" name="Object 55"/>
          <p:cNvGraphicFramePr>
            <a:graphicFrameLocks noChangeAspect="1"/>
          </p:cNvGraphicFramePr>
          <p:nvPr/>
        </p:nvGraphicFramePr>
        <p:xfrm>
          <a:off x="4464050" y="2116138"/>
          <a:ext cx="2438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公式" r:id="rId5" imgW="1168400" imgH="457200" progId="Equation.3">
                  <p:embed/>
                </p:oleObj>
              </mc:Choice>
              <mc:Fallback>
                <p:oleObj name="公式" r:id="rId5" imgW="1168400" imgH="457200" progId="Equation.3">
                  <p:embed/>
                  <p:pic>
                    <p:nvPicPr>
                      <p:cNvPr id="0" name="图片 18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116138"/>
                        <a:ext cx="2438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960" name="Object 56"/>
          <p:cNvGraphicFramePr>
            <a:graphicFrameLocks noChangeAspect="1"/>
          </p:cNvGraphicFramePr>
          <p:nvPr/>
        </p:nvGraphicFramePr>
        <p:xfrm>
          <a:off x="719138" y="3033713"/>
          <a:ext cx="3257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公式" r:id="rId7" imgW="1562100" imgH="457200" progId="Equation.3">
                  <p:embed/>
                </p:oleObj>
              </mc:Choice>
              <mc:Fallback>
                <p:oleObj name="公式" r:id="rId7" imgW="1562100" imgH="457200" progId="Equation.3">
                  <p:embed/>
                  <p:pic>
                    <p:nvPicPr>
                      <p:cNvPr id="0" name="图片 18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033713"/>
                        <a:ext cx="3257550" cy="952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961" name="AutoShape 57"/>
          <p:cNvSpPr>
            <a:spLocks noChangeArrowheads="1"/>
          </p:cNvSpPr>
          <p:nvPr/>
        </p:nvSpPr>
        <p:spPr bwMode="auto">
          <a:xfrm rot="-5400000">
            <a:off x="4372521" y="3124994"/>
            <a:ext cx="228600" cy="693738"/>
          </a:xfrm>
          <a:prstGeom prst="downArrow">
            <a:avLst>
              <a:gd name="adj1" fmla="val 50000"/>
              <a:gd name="adj2" fmla="val 75868"/>
            </a:avLst>
          </a:prstGeom>
          <a:solidFill>
            <a:srgbClr val="FF0000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3962" name="Text Box 58"/>
          <p:cNvSpPr txBox="1">
            <a:spLocks noChangeArrowheads="1"/>
          </p:cNvSpPr>
          <p:nvPr/>
        </p:nvSpPr>
        <p:spPr bwMode="auto">
          <a:xfrm>
            <a:off x="4856882" y="3213100"/>
            <a:ext cx="223539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全电流定理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403963" name="Text Box 59"/>
          <p:cNvSpPr txBox="1">
            <a:spLocks noChangeArrowheads="1"/>
          </p:cNvSpPr>
          <p:nvPr/>
        </p:nvSpPr>
        <p:spPr bwMode="auto">
          <a:xfrm>
            <a:off x="5057105" y="3716338"/>
            <a:ext cx="2035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任意磁场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sp>
        <p:nvSpPr>
          <p:cNvPr id="1403964" name="Text Box 60"/>
          <p:cNvSpPr txBox="1">
            <a:spLocks noChangeArrowheads="1"/>
          </p:cNvSpPr>
          <p:nvPr/>
        </p:nvSpPr>
        <p:spPr bwMode="auto">
          <a:xfrm>
            <a:off x="647700" y="4257675"/>
            <a:ext cx="716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对于电容器充电的非稳恒情况，有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1403965" name="Object 61"/>
          <p:cNvGraphicFramePr>
            <a:graphicFrameLocks noChangeAspect="1"/>
          </p:cNvGraphicFramePr>
          <p:nvPr/>
        </p:nvGraphicFramePr>
        <p:xfrm>
          <a:off x="2692400" y="4859338"/>
          <a:ext cx="15589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9" imgW="1600200" imgH="571500" progId="Equation.DSMT4">
                  <p:embed/>
                </p:oleObj>
              </mc:Choice>
              <mc:Fallback>
                <p:oleObj name="Equation" r:id="rId9" imgW="1600200" imgH="571500" progId="Equation.DSMT4">
                  <p:embed/>
                  <p:pic>
                    <p:nvPicPr>
                      <p:cNvPr id="0" name="图片 18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859338"/>
                        <a:ext cx="15589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966" name="Text Box 62"/>
          <p:cNvSpPr txBox="1">
            <a:spLocks noChangeArrowheads="1"/>
          </p:cNvSpPr>
          <p:nvPr/>
        </p:nvSpPr>
        <p:spPr bwMode="auto">
          <a:xfrm>
            <a:off x="1576388" y="48339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面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3967" name="Text Box 63"/>
          <p:cNvSpPr txBox="1">
            <a:spLocks noChangeArrowheads="1"/>
          </p:cNvSpPr>
          <p:nvPr/>
        </p:nvSpPr>
        <p:spPr bwMode="auto">
          <a:xfrm>
            <a:off x="1576388" y="546258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面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3968" name="Object 64"/>
          <p:cNvGraphicFramePr>
            <a:graphicFrameLocks noChangeAspect="1"/>
          </p:cNvGraphicFramePr>
          <p:nvPr/>
        </p:nvGraphicFramePr>
        <p:xfrm>
          <a:off x="2653159" y="5464175"/>
          <a:ext cx="17748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11" imgW="1854200" imgH="571500" progId="Equation.DSMT4">
                  <p:embed/>
                </p:oleObj>
              </mc:Choice>
              <mc:Fallback>
                <p:oleObj name="Equation" r:id="rId11" imgW="1854200" imgH="571500" progId="Equation.DSMT4">
                  <p:embed/>
                  <p:pic>
                    <p:nvPicPr>
                      <p:cNvPr id="0" name="图片 18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159" y="5464175"/>
                        <a:ext cx="17748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969" name="Text Box 65"/>
          <p:cNvSpPr txBox="1">
            <a:spLocks noChangeArrowheads="1"/>
          </p:cNvSpPr>
          <p:nvPr/>
        </p:nvSpPr>
        <p:spPr bwMode="auto">
          <a:xfrm>
            <a:off x="1943100" y="6078239"/>
            <a:ext cx="272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而 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</a:rPr>
              <a:t> = I</a:t>
            </a:r>
            <a:r>
              <a:rPr lang="en-US" altLang="zh-CN" sz="2800" b="1" i="1" baseline="-25000" dirty="0">
                <a:solidFill>
                  <a:srgbClr val="000000"/>
                </a:solidFill>
              </a:rPr>
              <a:t>D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403970" name="Text Box 66"/>
          <p:cNvSpPr txBox="1">
            <a:spLocks noChangeArrowheads="1"/>
          </p:cNvSpPr>
          <p:nvPr/>
        </p:nvSpPr>
        <p:spPr bwMode="auto">
          <a:xfrm>
            <a:off x="5148263" y="5121275"/>
            <a:ext cx="271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故两式相等！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03971" name="Oval 67"/>
          <p:cNvSpPr>
            <a:spLocks noChangeArrowheads="1"/>
          </p:cNvSpPr>
          <p:nvPr/>
        </p:nvSpPr>
        <p:spPr bwMode="auto">
          <a:xfrm>
            <a:off x="2682850" y="565785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3972" name="Oval 68"/>
          <p:cNvSpPr>
            <a:spLocks noChangeArrowheads="1"/>
          </p:cNvSpPr>
          <p:nvPr/>
        </p:nvSpPr>
        <p:spPr bwMode="auto">
          <a:xfrm>
            <a:off x="2699792" y="504348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3973" name="Text Box 69"/>
          <p:cNvSpPr txBox="1">
            <a:spLocks noChangeArrowheads="1"/>
          </p:cNvSpPr>
          <p:nvPr/>
        </p:nvSpPr>
        <p:spPr bwMode="auto">
          <a:xfrm>
            <a:off x="7272338" y="29972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变化电场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3974" name="AutoShape 70"/>
          <p:cNvSpPr>
            <a:spLocks noChangeArrowheads="1"/>
          </p:cNvSpPr>
          <p:nvPr/>
        </p:nvSpPr>
        <p:spPr bwMode="auto">
          <a:xfrm>
            <a:off x="7885113" y="2528888"/>
            <a:ext cx="323850" cy="504825"/>
          </a:xfrm>
          <a:prstGeom prst="upDownArrow">
            <a:avLst>
              <a:gd name="adj1" fmla="val 50000"/>
              <a:gd name="adj2" fmla="val 31176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3975" name="Text Box 71"/>
          <p:cNvSpPr txBox="1">
            <a:spLocks noChangeArrowheads="1"/>
          </p:cNvSpPr>
          <p:nvPr/>
        </p:nvSpPr>
        <p:spPr bwMode="auto">
          <a:xfrm>
            <a:off x="7235825" y="2024063"/>
            <a:ext cx="190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位移电流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3976" name="Object 72"/>
          <p:cNvGraphicFramePr>
            <a:graphicFrameLocks noChangeAspect="1"/>
          </p:cNvGraphicFramePr>
          <p:nvPr/>
        </p:nvGraphicFramePr>
        <p:xfrm>
          <a:off x="7235825" y="368300"/>
          <a:ext cx="14843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公式" r:id="rId13" imgW="711200" imgH="381000" progId="Equation.3">
                  <p:embed/>
                </p:oleObj>
              </mc:Choice>
              <mc:Fallback>
                <p:oleObj name="公式" r:id="rId13" imgW="711200" imgH="381000" progId="Equation.3">
                  <p:embed/>
                  <p:pic>
                    <p:nvPicPr>
                      <p:cNvPr id="0" name="图片 18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68300"/>
                        <a:ext cx="148431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0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0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0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0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0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0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1403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1403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5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40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0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403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403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40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40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961" grpId="0" animBg="1"/>
      <p:bldP spid="1403962" grpId="0"/>
      <p:bldP spid="1403963" grpId="0"/>
      <p:bldP spid="1403964" grpId="0"/>
      <p:bldP spid="1403966" grpId="0" autoUpdateAnimBg="0"/>
      <p:bldP spid="1403967" grpId="0" autoUpdateAnimBg="0"/>
      <p:bldP spid="1403969" grpId="0" autoUpdateAnimBg="0"/>
      <p:bldP spid="1403970" grpId="0" autoUpdateAnimBg="0"/>
      <p:bldP spid="1403971" grpId="0" animBg="1"/>
      <p:bldP spid="1403972" grpId="0" animBg="1"/>
      <p:bldP spid="1403973" grpId="0"/>
      <p:bldP spid="1403974" grpId="0" animBg="1"/>
      <p:bldP spid="14039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4"/>
          <p:cNvSpPr>
            <a:spLocks noChangeArrowheads="1"/>
          </p:cNvSpPr>
          <p:nvPr/>
        </p:nvSpPr>
        <p:spPr bwMode="auto">
          <a:xfrm>
            <a:off x="3059113" y="509141"/>
            <a:ext cx="3060700" cy="57943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FFFFFF"/>
                </a:solidFill>
                <a:ea typeface="黑体" panose="02010609060101010101" pitchFamily="49" charset="-122"/>
              </a:rPr>
              <a:t>电磁感应</a:t>
            </a:r>
            <a:endParaRPr lang="zh-CN" altLang="en-US" b="1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59749" name="Text Box 59"/>
          <p:cNvSpPr txBox="1">
            <a:spLocks noChangeArrowheads="1"/>
          </p:cNvSpPr>
          <p:nvPr/>
        </p:nvSpPr>
        <p:spPr bwMode="auto">
          <a:xfrm>
            <a:off x="900113" y="1556792"/>
            <a:ext cx="543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动生电动势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9750" name="Text Box 60"/>
          <p:cNvSpPr txBox="1">
            <a:spLocks noChangeArrowheads="1"/>
          </p:cNvSpPr>
          <p:nvPr/>
        </p:nvSpPr>
        <p:spPr bwMode="auto">
          <a:xfrm>
            <a:off x="900113" y="3890491"/>
            <a:ext cx="543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感生电动势、感应电场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159751" name="Object 14"/>
          <p:cNvGraphicFramePr>
            <a:graphicFrameLocks noChangeAspect="1"/>
          </p:cNvGraphicFramePr>
          <p:nvPr/>
        </p:nvGraphicFramePr>
        <p:xfrm>
          <a:off x="2183011" y="2196728"/>
          <a:ext cx="1812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1" imgW="1955800" imgH="571500" progId="Equation.DSMT4">
                  <p:embed/>
                </p:oleObj>
              </mc:Choice>
              <mc:Fallback>
                <p:oleObj name="Equation" r:id="rId1" imgW="1955800" imgH="571500" progId="Equation.DSMT4">
                  <p:embed/>
                  <p:pic>
                    <p:nvPicPr>
                      <p:cNvPr id="0" name="图片 13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011" y="2196728"/>
                        <a:ext cx="1812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15"/>
          <p:cNvGraphicFramePr>
            <a:graphicFrameLocks noChangeAspect="1"/>
          </p:cNvGraphicFramePr>
          <p:nvPr/>
        </p:nvGraphicFramePr>
        <p:xfrm>
          <a:off x="4067944" y="2191966"/>
          <a:ext cx="18859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3" imgW="2146300" imgH="571500" progId="Equation.DSMT4">
                  <p:embed/>
                </p:oleObj>
              </mc:Choice>
              <mc:Fallback>
                <p:oleObj name="Equation" r:id="rId3" imgW="2146300" imgH="571500" progId="Equation.DSMT4">
                  <p:embed/>
                  <p:pic>
                    <p:nvPicPr>
                      <p:cNvPr id="0" name="图片 13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191966"/>
                        <a:ext cx="18859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Text Box 63"/>
          <p:cNvSpPr txBox="1">
            <a:spLocks noChangeArrowheads="1"/>
          </p:cNvSpPr>
          <p:nvPr/>
        </p:nvSpPr>
        <p:spPr bwMode="auto">
          <a:xfrm>
            <a:off x="1368425" y="2924944"/>
            <a:ext cx="6551613" cy="5191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800" b="1" baseline="-25000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动</a:t>
            </a:r>
            <a:r>
              <a:rPr lang="zh-CN" altLang="en-US" sz="2800" b="1" dirty="0">
                <a:solidFill>
                  <a:srgbClr val="FFFFFF"/>
                </a:solidFill>
              </a:rPr>
              <a:t>是由洛仑兹力（一个分量）引起的！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59754" name="Object 19"/>
          <p:cNvGraphicFramePr>
            <a:graphicFrameLocks noChangeAspect="1"/>
          </p:cNvGraphicFramePr>
          <p:nvPr/>
        </p:nvGraphicFramePr>
        <p:xfrm>
          <a:off x="1547664" y="4588544"/>
          <a:ext cx="31924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5" imgW="3263900" imgH="850900" progId="Equation.DSMT4">
                  <p:embed/>
                </p:oleObj>
              </mc:Choice>
              <mc:Fallback>
                <p:oleObj name="Equation" r:id="rId5" imgW="3263900" imgH="850900" progId="Equation.DSMT4">
                  <p:embed/>
                  <p:pic>
                    <p:nvPicPr>
                      <p:cNvPr id="0" name="图片 13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88544"/>
                        <a:ext cx="31924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3"/>
          <p:cNvGraphicFramePr>
            <a:graphicFrameLocks noChangeAspect="1"/>
          </p:cNvGraphicFramePr>
          <p:nvPr/>
        </p:nvGraphicFramePr>
        <p:xfrm>
          <a:off x="5401270" y="4625057"/>
          <a:ext cx="20510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7" imgW="1917700" imgH="647700" progId="Equation.DSMT4">
                  <p:embed/>
                </p:oleObj>
              </mc:Choice>
              <mc:Fallback>
                <p:oleObj name="Equation" r:id="rId7" imgW="1917700" imgH="647700" progId="Equation.DSMT4">
                  <p:embed/>
                  <p:pic>
                    <p:nvPicPr>
                      <p:cNvPr id="0" name="图片 13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270" y="4625057"/>
                        <a:ext cx="20510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Text Box 2"/>
          <p:cNvSpPr txBox="1">
            <a:spLocks noChangeArrowheads="1"/>
          </p:cNvSpPr>
          <p:nvPr/>
        </p:nvSpPr>
        <p:spPr bwMode="auto">
          <a:xfrm>
            <a:off x="323528" y="549275"/>
            <a:ext cx="5414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位移电流</a:t>
            </a:r>
            <a:r>
              <a:rPr lang="en-US" altLang="zh-CN" sz="2800" b="1" i="1" dirty="0">
                <a:solidFill>
                  <a:srgbClr val="000099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="1" i="1" baseline="-25000" dirty="0">
                <a:solidFill>
                  <a:srgbClr val="000099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的性质</a:t>
            </a:r>
            <a:endParaRPr lang="zh-CN" altLang="en-US" sz="28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4931" name="Text Box 3"/>
          <p:cNvSpPr txBox="1">
            <a:spLocks noChangeArrowheads="1"/>
          </p:cNvSpPr>
          <p:nvPr/>
        </p:nvSpPr>
        <p:spPr bwMode="auto">
          <a:xfrm>
            <a:off x="250825" y="1340768"/>
            <a:ext cx="7993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 </a:t>
            </a:r>
            <a:r>
              <a:rPr lang="en-US" altLang="zh-CN" sz="2800" b="1" i="1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的实质就是变化电场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它不依赖导体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可在</a:t>
            </a:r>
            <a:b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任何有变化电场的空间出现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不产生焦耳热。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404932" name="Text Box 4"/>
          <p:cNvSpPr txBox="1">
            <a:spLocks noChangeArrowheads="1"/>
          </p:cNvSpPr>
          <p:nvPr/>
        </p:nvSpPr>
        <p:spPr bwMode="auto">
          <a:xfrm>
            <a:off x="250825" y="2312988"/>
            <a:ext cx="815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（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位移电流与传导电流一样激发磁场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404933" name="Object 5"/>
          <p:cNvGraphicFramePr>
            <a:graphicFrameLocks noChangeAspect="1"/>
          </p:cNvGraphicFramePr>
          <p:nvPr/>
        </p:nvGraphicFramePr>
        <p:xfrm>
          <a:off x="3419872" y="296863"/>
          <a:ext cx="51641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公式" r:id="rId1" imgW="2476500" imgH="457200" progId="Equation.3">
                  <p:embed/>
                </p:oleObj>
              </mc:Choice>
              <mc:Fallback>
                <p:oleObj name="公式" r:id="rId1" imgW="2476500" imgH="457200" progId="Equation.3">
                  <p:embed/>
                  <p:pic>
                    <p:nvPicPr>
                      <p:cNvPr id="0" name="图片 19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6863"/>
                        <a:ext cx="5164137" cy="952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4934" name="Text Box 6"/>
          <p:cNvSpPr txBox="1">
            <a:spLocks noChangeArrowheads="1"/>
          </p:cNvSpPr>
          <p:nvPr/>
        </p:nvSpPr>
        <p:spPr bwMode="auto">
          <a:xfrm>
            <a:off x="1187624" y="4005064"/>
            <a:ext cx="7469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 smtClean="0">
                <a:solidFill>
                  <a:srgbClr val="000000"/>
                </a:solidFill>
              </a:rPr>
              <a:t>I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D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激发</a:t>
            </a:r>
            <a:r>
              <a:rPr lang="zh-CN" altLang="en-US" sz="2800" b="1" dirty="0">
                <a:solidFill>
                  <a:srgbClr val="000000"/>
                </a:solidFill>
              </a:rPr>
              <a:t>的磁场 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与其</a:t>
            </a:r>
            <a:r>
              <a:rPr lang="zh-CN" altLang="en-US" sz="2800" b="1" dirty="0">
                <a:solidFill>
                  <a:srgbClr val="000000"/>
                </a:solidFill>
              </a:rPr>
              <a:t>成右手螺旋关系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1404935" name="Group 7"/>
          <p:cNvGrpSpPr/>
          <p:nvPr/>
        </p:nvGrpSpPr>
        <p:grpSpPr bwMode="auto">
          <a:xfrm>
            <a:off x="1582738" y="5248870"/>
            <a:ext cx="914400" cy="685800"/>
            <a:chOff x="1008" y="672"/>
            <a:chExt cx="576" cy="432"/>
          </a:xfrm>
        </p:grpSpPr>
        <p:sp>
          <p:nvSpPr>
            <p:cNvPr id="188461" name="Line 8"/>
            <p:cNvSpPr>
              <a:spLocks noChangeShapeType="1"/>
            </p:cNvSpPr>
            <p:nvPr/>
          </p:nvSpPr>
          <p:spPr bwMode="auto">
            <a:xfrm>
              <a:off x="1008" y="672"/>
              <a:ext cx="0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62" name="Line 9"/>
            <p:cNvSpPr>
              <a:spLocks noChangeShapeType="1"/>
            </p:cNvSpPr>
            <p:nvPr/>
          </p:nvSpPr>
          <p:spPr bwMode="auto">
            <a:xfrm>
              <a:off x="1200" y="672"/>
              <a:ext cx="0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63" name="Line 10"/>
            <p:cNvSpPr>
              <a:spLocks noChangeShapeType="1"/>
            </p:cNvSpPr>
            <p:nvPr/>
          </p:nvSpPr>
          <p:spPr bwMode="auto">
            <a:xfrm>
              <a:off x="1392" y="672"/>
              <a:ext cx="0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64" name="Line 11"/>
            <p:cNvSpPr>
              <a:spLocks noChangeShapeType="1"/>
            </p:cNvSpPr>
            <p:nvPr/>
          </p:nvSpPr>
          <p:spPr bwMode="auto">
            <a:xfrm>
              <a:off x="1584" y="672"/>
              <a:ext cx="0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404940" name="Object 12"/>
          <p:cNvGraphicFramePr>
            <a:graphicFrameLocks noChangeAspect="1"/>
          </p:cNvGraphicFramePr>
          <p:nvPr/>
        </p:nvGraphicFramePr>
        <p:xfrm>
          <a:off x="2897188" y="4905970"/>
          <a:ext cx="1066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3" imgW="1066165" imgH="774065" progId="Equation.DSMT4">
                  <p:embed/>
                </p:oleObj>
              </mc:Choice>
              <mc:Fallback>
                <p:oleObj name="Equation" r:id="rId3" imgW="1066165" imgH="774065" progId="Equation.DSMT4">
                  <p:embed/>
                  <p:pic>
                    <p:nvPicPr>
                      <p:cNvPr id="0" name="图片 19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905970"/>
                        <a:ext cx="1066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941" name="Object 13"/>
          <p:cNvGraphicFramePr>
            <a:graphicFrameLocks noChangeAspect="1"/>
          </p:cNvGraphicFramePr>
          <p:nvPr/>
        </p:nvGraphicFramePr>
        <p:xfrm>
          <a:off x="3030538" y="5706070"/>
          <a:ext cx="87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公式" r:id="rId5" imgW="876300" imgH="457200" progId="Equation.3">
                  <p:embed/>
                </p:oleObj>
              </mc:Choice>
              <mc:Fallback>
                <p:oleObj name="公式" r:id="rId5" imgW="876300" imgH="457200" progId="Equation.3">
                  <p:embed/>
                  <p:pic>
                    <p:nvPicPr>
                      <p:cNvPr id="0" name="图片 19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5706070"/>
                        <a:ext cx="87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942" name="Object 14"/>
          <p:cNvGraphicFramePr>
            <a:graphicFrameLocks noChangeAspect="1"/>
          </p:cNvGraphicFramePr>
          <p:nvPr/>
        </p:nvGraphicFramePr>
        <p:xfrm>
          <a:off x="1658938" y="4747220"/>
          <a:ext cx="341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公式" r:id="rId7" imgW="342900" imgH="457200" progId="Equation.3">
                  <p:embed/>
                </p:oleObj>
              </mc:Choice>
              <mc:Fallback>
                <p:oleObj name="公式" r:id="rId7" imgW="342900" imgH="457200" progId="Equation.3">
                  <p:embed/>
                  <p:pic>
                    <p:nvPicPr>
                      <p:cNvPr id="0" name="图片 19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747220"/>
                        <a:ext cx="3413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4943" name="Group 15"/>
          <p:cNvGrpSpPr/>
          <p:nvPr/>
        </p:nvGrpSpPr>
        <p:grpSpPr bwMode="auto">
          <a:xfrm>
            <a:off x="1277938" y="5169495"/>
            <a:ext cx="1524000" cy="533400"/>
            <a:chOff x="864" y="1296"/>
            <a:chExt cx="960" cy="384"/>
          </a:xfrm>
        </p:grpSpPr>
        <p:sp>
          <p:nvSpPr>
            <p:cNvPr id="188459" name="Oval 16"/>
            <p:cNvSpPr>
              <a:spLocks noChangeArrowheads="1"/>
            </p:cNvSpPr>
            <p:nvPr/>
          </p:nvSpPr>
          <p:spPr bwMode="auto">
            <a:xfrm>
              <a:off x="864" y="1296"/>
              <a:ext cx="960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88460" name="Line 17"/>
            <p:cNvSpPr>
              <a:spLocks noChangeShapeType="1"/>
            </p:cNvSpPr>
            <p:nvPr/>
          </p:nvSpPr>
          <p:spPr bwMode="auto">
            <a:xfrm>
              <a:off x="1248" y="1680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04946" name="Group 18"/>
          <p:cNvGrpSpPr/>
          <p:nvPr/>
        </p:nvGrpSpPr>
        <p:grpSpPr bwMode="auto">
          <a:xfrm>
            <a:off x="1735138" y="5172670"/>
            <a:ext cx="609600" cy="304800"/>
            <a:chOff x="1104" y="576"/>
            <a:chExt cx="384" cy="192"/>
          </a:xfrm>
        </p:grpSpPr>
        <p:sp>
          <p:nvSpPr>
            <p:cNvPr id="188456" name="Line 19"/>
            <p:cNvSpPr>
              <a:spLocks noChangeShapeType="1"/>
            </p:cNvSpPr>
            <p:nvPr/>
          </p:nvSpPr>
          <p:spPr bwMode="auto">
            <a:xfrm flipV="1">
              <a:off x="1104" y="576"/>
              <a:ext cx="0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57" name="Line 20"/>
            <p:cNvSpPr>
              <a:spLocks noChangeShapeType="1"/>
            </p:cNvSpPr>
            <p:nvPr/>
          </p:nvSpPr>
          <p:spPr bwMode="auto">
            <a:xfrm flipV="1">
              <a:off x="1296" y="576"/>
              <a:ext cx="0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58" name="Line 21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04950" name="AutoShape 22"/>
          <p:cNvSpPr>
            <a:spLocks noChangeArrowheads="1"/>
          </p:cNvSpPr>
          <p:nvPr/>
        </p:nvSpPr>
        <p:spPr bwMode="auto">
          <a:xfrm>
            <a:off x="1963738" y="4755158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4951" name="Object 23"/>
          <p:cNvGraphicFramePr>
            <a:graphicFrameLocks noChangeAspect="1"/>
          </p:cNvGraphicFramePr>
          <p:nvPr/>
        </p:nvGraphicFramePr>
        <p:xfrm>
          <a:off x="1882775" y="578862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公式" r:id="rId9" imgW="292100" imgH="368300" progId="Equation.3">
                  <p:embed/>
                </p:oleObj>
              </mc:Choice>
              <mc:Fallback>
                <p:oleObj name="公式" r:id="rId9" imgW="292100" imgH="368300" progId="Equation.3">
                  <p:embed/>
                  <p:pic>
                    <p:nvPicPr>
                      <p:cNvPr id="0" name="图片 19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578862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952" name="Object 24"/>
          <p:cNvGraphicFramePr>
            <a:graphicFrameLocks noChangeAspect="1"/>
          </p:cNvGraphicFramePr>
          <p:nvPr/>
        </p:nvGraphicFramePr>
        <p:xfrm>
          <a:off x="1049338" y="5096470"/>
          <a:ext cx="3159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公式" r:id="rId11" imgW="317500" imgH="368300" progId="Equation.3">
                  <p:embed/>
                </p:oleObj>
              </mc:Choice>
              <mc:Fallback>
                <p:oleObj name="公式" r:id="rId11" imgW="317500" imgH="368300" progId="Equation.3">
                  <p:embed/>
                  <p:pic>
                    <p:nvPicPr>
                      <p:cNvPr id="0" name="图片 19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5096470"/>
                        <a:ext cx="3159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4953" name="Group 25"/>
          <p:cNvGrpSpPr/>
          <p:nvPr/>
        </p:nvGrpSpPr>
        <p:grpSpPr bwMode="auto">
          <a:xfrm>
            <a:off x="5316686" y="4929783"/>
            <a:ext cx="609600" cy="304800"/>
            <a:chOff x="1104" y="576"/>
            <a:chExt cx="384" cy="192"/>
          </a:xfrm>
        </p:grpSpPr>
        <p:sp>
          <p:nvSpPr>
            <p:cNvPr id="188453" name="Line 26"/>
            <p:cNvSpPr>
              <a:spLocks noChangeShapeType="1"/>
            </p:cNvSpPr>
            <p:nvPr/>
          </p:nvSpPr>
          <p:spPr bwMode="auto">
            <a:xfrm flipV="1">
              <a:off x="1104" y="576"/>
              <a:ext cx="0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54" name="Line 27"/>
            <p:cNvSpPr>
              <a:spLocks noChangeShapeType="1"/>
            </p:cNvSpPr>
            <p:nvPr/>
          </p:nvSpPr>
          <p:spPr bwMode="auto">
            <a:xfrm flipV="1">
              <a:off x="1296" y="576"/>
              <a:ext cx="0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55" name="Line 28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404957" name="Object 29"/>
          <p:cNvGraphicFramePr>
            <a:graphicFrameLocks noChangeAspect="1"/>
          </p:cNvGraphicFramePr>
          <p:nvPr/>
        </p:nvGraphicFramePr>
        <p:xfrm>
          <a:off x="6478736" y="4739283"/>
          <a:ext cx="1066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13" imgW="1066165" imgH="774065" progId="Equation.DSMT4">
                  <p:embed/>
                </p:oleObj>
              </mc:Choice>
              <mc:Fallback>
                <p:oleObj name="Equation" r:id="rId13" imgW="1066165" imgH="774065" progId="Equation.DSMT4">
                  <p:embed/>
                  <p:pic>
                    <p:nvPicPr>
                      <p:cNvPr id="0" name="图片 19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736" y="4739283"/>
                        <a:ext cx="1066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4958" name="Group 30"/>
          <p:cNvGrpSpPr/>
          <p:nvPr/>
        </p:nvGrpSpPr>
        <p:grpSpPr bwMode="auto">
          <a:xfrm>
            <a:off x="4859486" y="5374283"/>
            <a:ext cx="1524000" cy="533400"/>
            <a:chOff x="3216" y="720"/>
            <a:chExt cx="960" cy="336"/>
          </a:xfrm>
        </p:grpSpPr>
        <p:sp>
          <p:nvSpPr>
            <p:cNvPr id="188451" name="Oval 31"/>
            <p:cNvSpPr>
              <a:spLocks noChangeArrowheads="1"/>
            </p:cNvSpPr>
            <p:nvPr/>
          </p:nvSpPr>
          <p:spPr bwMode="auto">
            <a:xfrm>
              <a:off x="3216" y="720"/>
              <a:ext cx="960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88452" name="Line 32"/>
            <p:cNvSpPr>
              <a:spLocks noChangeShapeType="1"/>
            </p:cNvSpPr>
            <p:nvPr/>
          </p:nvSpPr>
          <p:spPr bwMode="auto">
            <a:xfrm>
              <a:off x="3600" y="1056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04961" name="AutoShape 33"/>
          <p:cNvSpPr>
            <a:spLocks noChangeArrowheads="1"/>
          </p:cNvSpPr>
          <p:nvPr/>
        </p:nvSpPr>
        <p:spPr bwMode="auto">
          <a:xfrm flipH="1" flipV="1">
            <a:off x="5545286" y="4872633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04962" name="Group 34"/>
          <p:cNvGrpSpPr/>
          <p:nvPr/>
        </p:nvGrpSpPr>
        <p:grpSpPr bwMode="auto">
          <a:xfrm>
            <a:off x="5164286" y="5158383"/>
            <a:ext cx="914400" cy="685800"/>
            <a:chOff x="1008" y="672"/>
            <a:chExt cx="576" cy="432"/>
          </a:xfrm>
        </p:grpSpPr>
        <p:sp>
          <p:nvSpPr>
            <p:cNvPr id="188447" name="Line 35"/>
            <p:cNvSpPr>
              <a:spLocks noChangeShapeType="1"/>
            </p:cNvSpPr>
            <p:nvPr/>
          </p:nvSpPr>
          <p:spPr bwMode="auto">
            <a:xfrm>
              <a:off x="1008" y="672"/>
              <a:ext cx="0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48" name="Line 36"/>
            <p:cNvSpPr>
              <a:spLocks noChangeShapeType="1"/>
            </p:cNvSpPr>
            <p:nvPr/>
          </p:nvSpPr>
          <p:spPr bwMode="auto">
            <a:xfrm>
              <a:off x="1200" y="672"/>
              <a:ext cx="0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49" name="Line 37"/>
            <p:cNvSpPr>
              <a:spLocks noChangeShapeType="1"/>
            </p:cNvSpPr>
            <p:nvPr/>
          </p:nvSpPr>
          <p:spPr bwMode="auto">
            <a:xfrm>
              <a:off x="1392" y="672"/>
              <a:ext cx="0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8450" name="Line 38"/>
            <p:cNvSpPr>
              <a:spLocks noChangeShapeType="1"/>
            </p:cNvSpPr>
            <p:nvPr/>
          </p:nvSpPr>
          <p:spPr bwMode="auto">
            <a:xfrm>
              <a:off x="1584" y="672"/>
              <a:ext cx="0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404967" name="Object 39"/>
          <p:cNvGraphicFramePr>
            <a:graphicFrameLocks noChangeAspect="1"/>
          </p:cNvGraphicFramePr>
          <p:nvPr/>
        </p:nvGraphicFramePr>
        <p:xfrm>
          <a:off x="6504136" y="5463183"/>
          <a:ext cx="109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公式" r:id="rId15" imgW="1091565" imgH="469900" progId="Equation.3">
                  <p:embed/>
                </p:oleObj>
              </mc:Choice>
              <mc:Fallback>
                <p:oleObj name="公式" r:id="rId15" imgW="1091565" imgH="469900" progId="Equation.3">
                  <p:embed/>
                  <p:pic>
                    <p:nvPicPr>
                      <p:cNvPr id="0" name="图片 19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136" y="5463183"/>
                        <a:ext cx="109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968" name="Object 40"/>
          <p:cNvGraphicFramePr>
            <a:graphicFrameLocks noChangeAspect="1"/>
          </p:cNvGraphicFramePr>
          <p:nvPr/>
        </p:nvGraphicFramePr>
        <p:xfrm>
          <a:off x="5300811" y="4747220"/>
          <a:ext cx="341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公式" r:id="rId17" imgW="342900" imgH="457200" progId="Equation.3">
                  <p:embed/>
                </p:oleObj>
              </mc:Choice>
              <mc:Fallback>
                <p:oleObj name="公式" r:id="rId17" imgW="342900" imgH="457200" progId="Equation.3">
                  <p:embed/>
                  <p:pic>
                    <p:nvPicPr>
                      <p:cNvPr id="0" name="图片 19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811" y="4747220"/>
                        <a:ext cx="3413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969" name="Object 41"/>
          <p:cNvGraphicFramePr>
            <a:graphicFrameLocks noChangeAspect="1"/>
          </p:cNvGraphicFramePr>
          <p:nvPr/>
        </p:nvGraphicFramePr>
        <p:xfrm>
          <a:off x="4707086" y="5005983"/>
          <a:ext cx="3159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公式" r:id="rId18" imgW="317500" imgH="368300" progId="Equation.3">
                  <p:embed/>
                </p:oleObj>
              </mc:Choice>
              <mc:Fallback>
                <p:oleObj name="公式" r:id="rId18" imgW="317500" imgH="368300" progId="Equation.3">
                  <p:embed/>
                  <p:pic>
                    <p:nvPicPr>
                      <p:cNvPr id="0" name="图片 19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086" y="5005983"/>
                        <a:ext cx="3159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970" name="Object 42"/>
          <p:cNvGraphicFramePr>
            <a:graphicFrameLocks noChangeAspect="1"/>
          </p:cNvGraphicFramePr>
          <p:nvPr/>
        </p:nvGraphicFramePr>
        <p:xfrm>
          <a:off x="5584973" y="594102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公式" r:id="rId19" imgW="292100" imgH="368300" progId="Equation.3">
                  <p:embed/>
                </p:oleObj>
              </mc:Choice>
              <mc:Fallback>
                <p:oleObj name="公式" r:id="rId19" imgW="292100" imgH="368300" progId="Equation.3">
                  <p:embed/>
                  <p:pic>
                    <p:nvPicPr>
                      <p:cNvPr id="0" name="图片 19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973" y="594102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971" name="Object 43"/>
          <p:cNvGraphicFramePr>
            <a:graphicFrameLocks noChangeAspect="1"/>
          </p:cNvGraphicFramePr>
          <p:nvPr/>
        </p:nvGraphicFramePr>
        <p:xfrm>
          <a:off x="3417392" y="4068812"/>
          <a:ext cx="290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公式" r:id="rId20" imgW="292100" imgH="368300" progId="Equation.3">
                  <p:embed/>
                </p:oleObj>
              </mc:Choice>
              <mc:Fallback>
                <p:oleObj name="公式" r:id="rId20" imgW="292100" imgH="368300" progId="Equation.3">
                  <p:embed/>
                  <p:pic>
                    <p:nvPicPr>
                      <p:cNvPr id="0" name="图片 19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392" y="4068812"/>
                        <a:ext cx="2905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972" name="Object 44"/>
          <p:cNvGraphicFramePr>
            <a:graphicFrameLocks noChangeAspect="1"/>
          </p:cNvGraphicFramePr>
          <p:nvPr/>
        </p:nvGraphicFramePr>
        <p:xfrm>
          <a:off x="3779912" y="3298303"/>
          <a:ext cx="1800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21" imgW="1841500" imgH="571500" progId="Equation.DSMT4">
                  <p:embed/>
                </p:oleObj>
              </mc:Choice>
              <mc:Fallback>
                <p:oleObj name="Equation" r:id="rId21" imgW="1841500" imgH="571500" progId="Equation.DSMT4">
                  <p:embed/>
                  <p:pic>
                    <p:nvPicPr>
                      <p:cNvPr id="0" name="图片 19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98303"/>
                        <a:ext cx="18002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4973" name="Text Box 45"/>
          <p:cNvSpPr txBox="1">
            <a:spLocks noChangeArrowheads="1"/>
          </p:cNvSpPr>
          <p:nvPr/>
        </p:nvSpPr>
        <p:spPr bwMode="auto">
          <a:xfrm>
            <a:off x="1132210" y="3284984"/>
            <a:ext cx="307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如无传导电流：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404974" name="Oval 46"/>
          <p:cNvSpPr>
            <a:spLocks noChangeArrowheads="1"/>
          </p:cNvSpPr>
          <p:nvPr/>
        </p:nvSpPr>
        <p:spPr bwMode="auto">
          <a:xfrm>
            <a:off x="3792612" y="3508747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4975" name="Object 47"/>
          <p:cNvGraphicFramePr>
            <a:graphicFrameLocks noChangeAspect="1"/>
          </p:cNvGraphicFramePr>
          <p:nvPr/>
        </p:nvGraphicFramePr>
        <p:xfrm>
          <a:off x="5615682" y="3097584"/>
          <a:ext cx="14827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name="Equation" r:id="rId23" imgW="711200" imgH="469900" progId="Equation.DSMT4">
                  <p:embed/>
                </p:oleObj>
              </mc:Choice>
              <mc:Fallback>
                <p:oleObj name="Equation" r:id="rId23" imgW="711200" imgH="469900" progId="Equation.DSMT4">
                  <p:embed/>
                  <p:pic>
                    <p:nvPicPr>
                      <p:cNvPr id="0" name="图片 19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682" y="3097584"/>
                        <a:ext cx="14827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4976" name="Text Box 48"/>
          <p:cNvSpPr txBox="1">
            <a:spLocks noChangeArrowheads="1"/>
          </p:cNvSpPr>
          <p:nvPr/>
        </p:nvSpPr>
        <p:spPr bwMode="auto">
          <a:xfrm>
            <a:off x="926927" y="2809552"/>
            <a:ext cx="2420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变化的电场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40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40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40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40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0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140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25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0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04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04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4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04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0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0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04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04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40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04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04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0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0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40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140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40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0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0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140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04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04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04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04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140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0" dur="500"/>
                                        <p:tgtEl>
                                          <p:spTgt spid="140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0" grpId="0" autoUpdateAnimBg="0"/>
      <p:bldP spid="1404931" grpId="0"/>
      <p:bldP spid="1404932" grpId="0" autoUpdateAnimBg="0"/>
      <p:bldP spid="1404934" grpId="0" autoUpdateAnimBg="0"/>
      <p:bldP spid="1404950" grpId="0" animBg="1"/>
      <p:bldP spid="1404961" grpId="0" animBg="1"/>
      <p:bldP spid="1404973" grpId="0"/>
      <p:bldP spid="1404974" grpId="0" animBg="1"/>
      <p:bldP spid="14049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 descr="再生纸"/>
          <p:cNvSpPr>
            <a:spLocks noChangeArrowheads="1"/>
          </p:cNvSpPr>
          <p:nvPr/>
        </p:nvSpPr>
        <p:spPr bwMode="auto">
          <a:xfrm>
            <a:off x="5762873" y="3816052"/>
            <a:ext cx="1895475" cy="9810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5955" name="Text Box 3"/>
          <p:cNvSpPr txBox="1">
            <a:spLocks noChangeArrowheads="1"/>
          </p:cNvSpPr>
          <p:nvPr/>
        </p:nvSpPr>
        <p:spPr bwMode="auto">
          <a:xfrm>
            <a:off x="395536" y="243607"/>
            <a:ext cx="8402637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</a:t>
            </a:r>
            <a:r>
              <a:rPr lang="zh-CN" altLang="en-US" sz="2800" b="1" dirty="0">
                <a:solidFill>
                  <a:srgbClr val="000000"/>
                </a:solidFill>
              </a:rPr>
              <a:t>设圆形平行板电容器均匀充放电，其极板的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半径为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，内部充满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、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</a:rPr>
              <a:t>介质，且电场的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35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变化率       ＝常数。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35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求：两极板间任意点的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j</a:t>
            </a:r>
            <a:r>
              <a:rPr lang="en-US" altLang="zh-CN" sz="2800" b="1" i="1" baseline="-25000" dirty="0" err="1">
                <a:solidFill>
                  <a:srgbClr val="000000"/>
                </a:solidFill>
              </a:rPr>
              <a:t>D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和 </a:t>
            </a:r>
            <a:r>
              <a:rPr lang="en-US" altLang="zh-CN" sz="2800" b="1" i="1" dirty="0">
                <a:solidFill>
                  <a:srgbClr val="000000"/>
                </a:solidFill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</a:rPr>
              <a:t>？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</a:rPr>
              <a:t>忽略边缘效应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405956" name="Text Box 4"/>
          <p:cNvSpPr txBox="1">
            <a:spLocks noChangeArrowheads="1"/>
          </p:cNvSpPr>
          <p:nvPr/>
        </p:nvSpPr>
        <p:spPr bwMode="auto">
          <a:xfrm>
            <a:off x="465386" y="2476202"/>
            <a:ext cx="2027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1405957" name="Object 5"/>
          <p:cNvGraphicFramePr>
            <a:graphicFrameLocks noChangeAspect="1"/>
          </p:cNvGraphicFramePr>
          <p:nvPr/>
        </p:nvGraphicFramePr>
        <p:xfrm>
          <a:off x="2078286" y="4039890"/>
          <a:ext cx="12827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2" imgW="1282700" imgH="723900" progId="Equation.DSMT4">
                  <p:embed/>
                </p:oleObj>
              </mc:Choice>
              <mc:Fallback>
                <p:oleObj name="Equation" r:id="rId2" imgW="1282700" imgH="723900" progId="Equation.DSMT4">
                  <p:embed/>
                  <p:pic>
                    <p:nvPicPr>
                      <p:cNvPr id="0" name="图片 20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286" y="4039890"/>
                        <a:ext cx="12827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5958" name="Text Box 6"/>
          <p:cNvSpPr txBox="1">
            <a:spLocks noChangeArrowheads="1"/>
          </p:cNvSpPr>
          <p:nvPr/>
        </p:nvSpPr>
        <p:spPr bwMode="auto">
          <a:xfrm>
            <a:off x="1132805" y="2965152"/>
            <a:ext cx="530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平行板之间的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电位移矢量为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405959" name="Text Box 7"/>
          <p:cNvSpPr txBox="1">
            <a:spLocks noChangeArrowheads="1"/>
          </p:cNvSpPr>
          <p:nvPr/>
        </p:nvSpPr>
        <p:spPr bwMode="auto">
          <a:xfrm>
            <a:off x="2122736" y="3481090"/>
            <a:ext cx="144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graphicFrame>
        <p:nvGraphicFramePr>
          <p:cNvPr id="1405960" name="Object 8"/>
          <p:cNvGraphicFramePr>
            <a:graphicFrameLocks noChangeAspect="1"/>
          </p:cNvGraphicFramePr>
          <p:nvPr/>
        </p:nvGraphicFramePr>
        <p:xfrm>
          <a:off x="2524373" y="3603327"/>
          <a:ext cx="785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4" imgW="786765" imgH="304800" progId="Equation.DSMT4">
                  <p:embed/>
                </p:oleObj>
              </mc:Choice>
              <mc:Fallback>
                <p:oleObj name="Equation" r:id="rId4" imgW="786765" imgH="304800" progId="Equation.DSMT4">
                  <p:embed/>
                  <p:pic>
                    <p:nvPicPr>
                      <p:cNvPr id="0" name="图片 20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373" y="3603327"/>
                        <a:ext cx="7858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5961" name="Object 9"/>
          <p:cNvGraphicFramePr>
            <a:graphicFrameLocks noChangeAspect="1"/>
          </p:cNvGraphicFramePr>
          <p:nvPr/>
        </p:nvGraphicFramePr>
        <p:xfrm>
          <a:off x="3438773" y="4038302"/>
          <a:ext cx="1054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6" imgW="1054100" imgH="723900" progId="Equation.DSMT4">
                  <p:embed/>
                </p:oleObj>
              </mc:Choice>
              <mc:Fallback>
                <p:oleObj name="Equation" r:id="rId6" imgW="1054100" imgH="723900" progId="Equation.DSMT4">
                  <p:embed/>
                  <p:pic>
                    <p:nvPicPr>
                      <p:cNvPr id="0" name="图片 20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773" y="4038302"/>
                        <a:ext cx="1054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5962" name="Text Box 10"/>
          <p:cNvSpPr txBox="1">
            <a:spLocks noChangeArrowheads="1"/>
          </p:cNvSpPr>
          <p:nvPr/>
        </p:nvSpPr>
        <p:spPr bwMode="auto">
          <a:xfrm>
            <a:off x="4843338" y="5505152"/>
            <a:ext cx="4121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800" b="1" i="1" baseline="-25000" dirty="0" err="1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均匀分布在横截面上，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与传导电流同向。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05963" name="Text Box 11"/>
          <p:cNvSpPr txBox="1">
            <a:spLocks noChangeArrowheads="1"/>
          </p:cNvSpPr>
          <p:nvPr/>
        </p:nvSpPr>
        <p:spPr bwMode="auto">
          <a:xfrm>
            <a:off x="1187351" y="4112915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则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5964" name="Text Box 12"/>
          <p:cNvSpPr txBox="1">
            <a:spLocks noChangeArrowheads="1"/>
          </p:cNvSpPr>
          <p:nvPr/>
        </p:nvSpPr>
        <p:spPr bwMode="auto">
          <a:xfrm>
            <a:off x="1149598" y="2507952"/>
            <a:ext cx="7129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忽略边缘效应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两极板间为均匀电场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pSp>
        <p:nvGrpSpPr>
          <p:cNvPr id="1405965" name="Group 13"/>
          <p:cNvGrpSpPr/>
          <p:nvPr/>
        </p:nvGrpSpPr>
        <p:grpSpPr bwMode="auto">
          <a:xfrm>
            <a:off x="5753348" y="3276302"/>
            <a:ext cx="1917700" cy="2190750"/>
            <a:chOff x="1582" y="1392"/>
            <a:chExt cx="1208" cy="1581"/>
          </a:xfrm>
        </p:grpSpPr>
        <p:sp>
          <p:nvSpPr>
            <p:cNvPr id="189470" name="AutoShape 14"/>
            <p:cNvSpPr>
              <a:spLocks noChangeArrowheads="1"/>
            </p:cNvSpPr>
            <p:nvPr/>
          </p:nvSpPr>
          <p:spPr bwMode="auto">
            <a:xfrm>
              <a:off x="2136" y="2637"/>
              <a:ext cx="47" cy="336"/>
            </a:xfrm>
            <a:prstGeom prst="can">
              <a:avLst>
                <a:gd name="adj" fmla="val 76752"/>
              </a:avLst>
            </a:prstGeom>
            <a:gradFill rotWithShape="1">
              <a:gsLst>
                <a:gs pos="0">
                  <a:srgbClr val="6C6C6C"/>
                </a:gs>
                <a:gs pos="50000">
                  <a:srgbClr val="EAEAEA"/>
                </a:gs>
                <a:gs pos="100000">
                  <a:srgbClr val="6C6C6C"/>
                </a:gs>
              </a:gsLst>
              <a:lin ang="0" scaled="1"/>
            </a:gradFill>
            <a:ln w="19050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89471" name="Group 15"/>
            <p:cNvGrpSpPr/>
            <p:nvPr/>
          </p:nvGrpSpPr>
          <p:grpSpPr bwMode="auto">
            <a:xfrm>
              <a:off x="1588" y="1512"/>
              <a:ext cx="1202" cy="520"/>
              <a:chOff x="1588" y="1512"/>
              <a:chExt cx="1202" cy="520"/>
            </a:xfrm>
          </p:grpSpPr>
          <p:sp>
            <p:nvSpPr>
              <p:cNvPr id="189478" name="Oval 16"/>
              <p:cNvSpPr>
                <a:spLocks noChangeArrowheads="1"/>
              </p:cNvSpPr>
              <p:nvPr/>
            </p:nvSpPr>
            <p:spPr bwMode="auto">
              <a:xfrm>
                <a:off x="1588" y="1621"/>
                <a:ext cx="1200" cy="411"/>
              </a:xfrm>
              <a:prstGeom prst="ellipse">
                <a:avLst/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9479" name="Oval 17"/>
              <p:cNvSpPr>
                <a:spLocks noChangeArrowheads="1"/>
              </p:cNvSpPr>
              <p:nvPr/>
            </p:nvSpPr>
            <p:spPr bwMode="auto">
              <a:xfrm>
                <a:off x="1588" y="1550"/>
                <a:ext cx="1200" cy="41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9480" name="Line 18"/>
              <p:cNvSpPr>
                <a:spLocks noChangeShapeType="1"/>
              </p:cNvSpPr>
              <p:nvPr/>
            </p:nvSpPr>
            <p:spPr bwMode="auto">
              <a:xfrm flipV="1">
                <a:off x="2142" y="1592"/>
                <a:ext cx="461" cy="1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9481" name="Text Box 19"/>
              <p:cNvSpPr txBox="1">
                <a:spLocks noChangeArrowheads="1"/>
              </p:cNvSpPr>
              <p:nvPr/>
            </p:nvSpPr>
            <p:spPr bwMode="auto">
              <a:xfrm>
                <a:off x="2304" y="1512"/>
                <a:ext cx="265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R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9482" name="Line 20"/>
              <p:cNvSpPr>
                <a:spLocks noChangeShapeType="1"/>
              </p:cNvSpPr>
              <p:nvPr/>
            </p:nvSpPr>
            <p:spPr bwMode="auto">
              <a:xfrm>
                <a:off x="1589" y="1763"/>
                <a:ext cx="0" cy="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9483" name="Line 21"/>
              <p:cNvSpPr>
                <a:spLocks noChangeShapeType="1"/>
              </p:cNvSpPr>
              <p:nvPr/>
            </p:nvSpPr>
            <p:spPr bwMode="auto">
              <a:xfrm>
                <a:off x="2790" y="1757"/>
                <a:ext cx="0" cy="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89472" name="AutoShape 22"/>
            <p:cNvSpPr>
              <a:spLocks noChangeArrowheads="1"/>
            </p:cNvSpPr>
            <p:nvPr/>
          </p:nvSpPr>
          <p:spPr bwMode="auto">
            <a:xfrm>
              <a:off x="2136" y="1392"/>
              <a:ext cx="55" cy="336"/>
            </a:xfrm>
            <a:prstGeom prst="can">
              <a:avLst>
                <a:gd name="adj" fmla="val 65588"/>
              </a:avLst>
            </a:prstGeom>
            <a:gradFill rotWithShape="1">
              <a:gsLst>
                <a:gs pos="0">
                  <a:srgbClr val="6C6C6C"/>
                </a:gs>
                <a:gs pos="50000">
                  <a:srgbClr val="EAEAEA"/>
                </a:gs>
                <a:gs pos="100000">
                  <a:srgbClr val="6C6C6C"/>
                </a:gs>
              </a:gsLst>
              <a:lin ang="0" scaled="1"/>
            </a:gradFill>
            <a:ln w="19050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89473" name="Group 23"/>
            <p:cNvGrpSpPr/>
            <p:nvPr/>
          </p:nvGrpSpPr>
          <p:grpSpPr bwMode="auto">
            <a:xfrm>
              <a:off x="1582" y="2210"/>
              <a:ext cx="1200" cy="482"/>
              <a:chOff x="1554" y="2231"/>
              <a:chExt cx="1200" cy="482"/>
            </a:xfrm>
          </p:grpSpPr>
          <p:sp>
            <p:nvSpPr>
              <p:cNvPr id="189474" name="Oval 24"/>
              <p:cNvSpPr>
                <a:spLocks noChangeArrowheads="1"/>
              </p:cNvSpPr>
              <p:nvPr/>
            </p:nvSpPr>
            <p:spPr bwMode="auto">
              <a:xfrm>
                <a:off x="1554" y="2302"/>
                <a:ext cx="1200" cy="411"/>
              </a:xfrm>
              <a:prstGeom prst="ellipse">
                <a:avLst/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9475" name="Oval 25" descr="再生纸"/>
              <p:cNvSpPr>
                <a:spLocks noChangeArrowheads="1"/>
              </p:cNvSpPr>
              <p:nvPr/>
            </p:nvSpPr>
            <p:spPr bwMode="auto">
              <a:xfrm>
                <a:off x="1554" y="2231"/>
                <a:ext cx="1200" cy="412"/>
              </a:xfrm>
              <a:prstGeom prst="ellipse">
                <a:avLst/>
              </a:prstGeom>
              <a:blipFill dpi="0" rotWithShape="1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9476" name="Line 26"/>
              <p:cNvSpPr>
                <a:spLocks noChangeShapeType="1"/>
              </p:cNvSpPr>
              <p:nvPr/>
            </p:nvSpPr>
            <p:spPr bwMode="auto">
              <a:xfrm>
                <a:off x="1555" y="2444"/>
                <a:ext cx="0" cy="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9477" name="Line 27"/>
              <p:cNvSpPr>
                <a:spLocks noChangeShapeType="1"/>
              </p:cNvSpPr>
              <p:nvPr/>
            </p:nvSpPr>
            <p:spPr bwMode="auto">
              <a:xfrm>
                <a:off x="2749" y="2458"/>
                <a:ext cx="0" cy="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1405980" name="Object 28"/>
          <p:cNvGraphicFramePr>
            <a:graphicFrameLocks noChangeAspect="1"/>
          </p:cNvGraphicFramePr>
          <p:nvPr/>
        </p:nvGraphicFramePr>
        <p:xfrm>
          <a:off x="2376736" y="1140544"/>
          <a:ext cx="533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8" imgW="533400" imgH="723900" progId="Equation.DSMT4">
                  <p:embed/>
                </p:oleObj>
              </mc:Choice>
              <mc:Fallback>
                <p:oleObj name="Equation" r:id="rId8" imgW="533400" imgH="723900" progId="Equation.DSMT4">
                  <p:embed/>
                  <p:pic>
                    <p:nvPicPr>
                      <p:cNvPr id="0" name="图片 20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736" y="1140544"/>
                        <a:ext cx="533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5981" name="Rectangle 29"/>
          <p:cNvSpPr>
            <a:spLocks noChangeArrowheads="1"/>
          </p:cNvSpPr>
          <p:nvPr/>
        </p:nvSpPr>
        <p:spPr bwMode="auto">
          <a:xfrm>
            <a:off x="3691186" y="4847927"/>
            <a:ext cx="2459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indent="-285750" defTabSz="7620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228600" defTabSz="7620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228600" defTabSz="7620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充电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05982" name="Rectangle 30"/>
          <p:cNvSpPr>
            <a:spLocks noChangeArrowheads="1"/>
          </p:cNvSpPr>
          <p:nvPr/>
        </p:nvSpPr>
        <p:spPr bwMode="auto">
          <a:xfrm>
            <a:off x="3768973" y="5859165"/>
            <a:ext cx="184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indent="-285750" defTabSz="7620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228600" defTabSz="7620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228600" defTabSz="7620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放电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05983" name="Text Box 31"/>
          <p:cNvSpPr txBox="1">
            <a:spLocks noChangeArrowheads="1"/>
          </p:cNvSpPr>
          <p:nvPr/>
        </p:nvSpPr>
        <p:spPr bwMode="auto">
          <a:xfrm>
            <a:off x="2532311" y="4860627"/>
            <a:ext cx="291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indent="-285750" defTabSz="7620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228600" defTabSz="7620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228600" defTabSz="7620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j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方向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05984" name="Line 32"/>
          <p:cNvSpPr>
            <a:spLocks noChangeShapeType="1"/>
          </p:cNvSpPr>
          <p:nvPr/>
        </p:nvSpPr>
        <p:spPr bwMode="auto">
          <a:xfrm>
            <a:off x="3668961" y="4813002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05985" name="Object 33"/>
          <p:cNvGraphicFramePr/>
          <p:nvPr/>
        </p:nvGraphicFramePr>
        <p:xfrm>
          <a:off x="1227386" y="4824115"/>
          <a:ext cx="11890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10" imgW="914400" imgH="635000" progId="Equation.DSMT4">
                  <p:embed/>
                </p:oleObj>
              </mc:Choice>
              <mc:Fallback>
                <p:oleObj name="Equation" r:id="rId10" imgW="914400" imgH="635000" progId="Equation.DSMT4">
                  <p:embed/>
                  <p:pic>
                    <p:nvPicPr>
                      <p:cNvPr id="0" name="图片 2058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386" y="4824115"/>
                        <a:ext cx="11890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5986" name="Line 34"/>
          <p:cNvSpPr>
            <a:spLocks noChangeShapeType="1"/>
          </p:cNvSpPr>
          <p:nvPr/>
        </p:nvSpPr>
        <p:spPr bwMode="auto">
          <a:xfrm>
            <a:off x="6677273" y="2968327"/>
            <a:ext cx="0" cy="319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05987" name="Object 35"/>
          <p:cNvGraphicFramePr/>
          <p:nvPr/>
        </p:nvGraphicFramePr>
        <p:xfrm>
          <a:off x="1219919" y="5781377"/>
          <a:ext cx="11890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12" imgW="914400" imgH="635000" progId="Equation.DSMT4">
                  <p:embed/>
                </p:oleObj>
              </mc:Choice>
              <mc:Fallback>
                <p:oleObj name="Equation" r:id="rId12" imgW="914400" imgH="635000" progId="Equation.DSMT4">
                  <p:embed/>
                  <p:pic>
                    <p:nvPicPr>
                      <p:cNvPr id="0" name="图片 2058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919" y="5781377"/>
                        <a:ext cx="11890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5988" name="Text Box 36"/>
          <p:cNvSpPr txBox="1">
            <a:spLocks noChangeArrowheads="1"/>
          </p:cNvSpPr>
          <p:nvPr/>
        </p:nvSpPr>
        <p:spPr bwMode="auto">
          <a:xfrm>
            <a:off x="2513880" y="5863927"/>
            <a:ext cx="291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indent="-285750" defTabSz="7620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228600" defTabSz="7620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228600" defTabSz="7620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j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方向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05989" name="Line 37"/>
          <p:cNvSpPr>
            <a:spLocks noChangeShapeType="1"/>
          </p:cNvSpPr>
          <p:nvPr/>
        </p:nvSpPr>
        <p:spPr bwMode="auto">
          <a:xfrm>
            <a:off x="3691186" y="585281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5990" name="Line 38"/>
          <p:cNvSpPr>
            <a:spLocks noChangeShapeType="1"/>
          </p:cNvSpPr>
          <p:nvPr/>
        </p:nvSpPr>
        <p:spPr bwMode="auto">
          <a:xfrm>
            <a:off x="5762873" y="3860502"/>
            <a:ext cx="0" cy="9032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5991" name="Line 39"/>
          <p:cNvSpPr>
            <a:spLocks noChangeShapeType="1"/>
          </p:cNvSpPr>
          <p:nvPr/>
        </p:nvSpPr>
        <p:spPr bwMode="auto">
          <a:xfrm>
            <a:off x="7658348" y="3928765"/>
            <a:ext cx="0" cy="903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5992" name="Arc 40"/>
          <p:cNvSpPr/>
          <p:nvPr/>
        </p:nvSpPr>
        <p:spPr bwMode="auto">
          <a:xfrm>
            <a:off x="5753348" y="4641552"/>
            <a:ext cx="1919288" cy="346075"/>
          </a:xfrm>
          <a:custGeom>
            <a:avLst/>
            <a:gdLst>
              <a:gd name="T0" fmla="*/ 84970034 w 43200"/>
              <a:gd name="T1" fmla="*/ 0 h 24157"/>
              <a:gd name="T2" fmla="*/ 15772 w 43200"/>
              <a:gd name="T3" fmla="*/ 401030 h 24157"/>
              <a:gd name="T4" fmla="*/ 42635028 w 43200"/>
              <a:gd name="T5" fmla="*/ 524793 h 241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157" fill="none" extrusionOk="0">
                <a:moveTo>
                  <a:pt x="43048" y="-1"/>
                </a:moveTo>
                <a:cubicBezTo>
                  <a:pt x="43149" y="848"/>
                  <a:pt x="43200" y="1702"/>
                  <a:pt x="43200" y="2557"/>
                </a:cubicBezTo>
                <a:cubicBezTo>
                  <a:pt x="43200" y="14486"/>
                  <a:pt x="33529" y="24157"/>
                  <a:pt x="21600" y="24157"/>
                </a:cubicBezTo>
                <a:cubicBezTo>
                  <a:pt x="9670" y="24157"/>
                  <a:pt x="0" y="14486"/>
                  <a:pt x="0" y="2557"/>
                </a:cubicBezTo>
                <a:cubicBezTo>
                  <a:pt x="-1" y="2355"/>
                  <a:pt x="2" y="2154"/>
                  <a:pt x="8" y="1954"/>
                </a:cubicBezTo>
              </a:path>
              <a:path w="43200" h="24157" stroke="0" extrusionOk="0">
                <a:moveTo>
                  <a:pt x="43048" y="-1"/>
                </a:moveTo>
                <a:cubicBezTo>
                  <a:pt x="43149" y="848"/>
                  <a:pt x="43200" y="1702"/>
                  <a:pt x="43200" y="2557"/>
                </a:cubicBezTo>
                <a:cubicBezTo>
                  <a:pt x="43200" y="14486"/>
                  <a:pt x="33529" y="24157"/>
                  <a:pt x="21600" y="24157"/>
                </a:cubicBezTo>
                <a:cubicBezTo>
                  <a:pt x="9670" y="24157"/>
                  <a:pt x="0" y="14486"/>
                  <a:pt x="0" y="2557"/>
                </a:cubicBezTo>
                <a:cubicBezTo>
                  <a:pt x="-1" y="2355"/>
                  <a:pt x="2" y="2154"/>
                  <a:pt x="8" y="1954"/>
                </a:cubicBezTo>
                <a:lnTo>
                  <a:pt x="21600" y="2557"/>
                </a:lnTo>
                <a:lnTo>
                  <a:pt x="43048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5993" name="AutoShape 41"/>
          <p:cNvSpPr/>
          <p:nvPr/>
        </p:nvSpPr>
        <p:spPr bwMode="auto">
          <a:xfrm>
            <a:off x="4573836" y="5182890"/>
            <a:ext cx="220662" cy="979487"/>
          </a:xfrm>
          <a:prstGeom prst="rightBrace">
            <a:avLst>
              <a:gd name="adj1" fmla="val 36990"/>
              <a:gd name="adj2" fmla="val 65801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5994" name="Line 42"/>
          <p:cNvSpPr>
            <a:spLocks noChangeShapeType="1"/>
          </p:cNvSpPr>
          <p:nvPr/>
        </p:nvSpPr>
        <p:spPr bwMode="auto">
          <a:xfrm>
            <a:off x="8025061" y="3949402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05995" name="Object 43"/>
          <p:cNvGraphicFramePr>
            <a:graphicFrameLocks noChangeAspect="1"/>
          </p:cNvGraphicFramePr>
          <p:nvPr/>
        </p:nvGraphicFramePr>
        <p:xfrm>
          <a:off x="7845673" y="4597102"/>
          <a:ext cx="409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公式" r:id="rId14" imgW="165100" imgH="203200" progId="Equation.3">
                  <p:embed/>
                </p:oleObj>
              </mc:Choice>
              <mc:Fallback>
                <p:oleObj name="公式" r:id="rId14" imgW="165100" imgH="203200" progId="Equation.3">
                  <p:embed/>
                  <p:pic>
                    <p:nvPicPr>
                      <p:cNvPr id="0" name="图片 20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673" y="4597102"/>
                        <a:ext cx="409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140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0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0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0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0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0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0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75"/>
                                        <p:tgtEl>
                                          <p:spTgt spid="140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40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75"/>
                                        <p:tgtEl>
                                          <p:spTgt spid="140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"/>
                            </p:stCondLst>
                            <p:childTnLst>
                              <p:par>
                                <p:cTn id="6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0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0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0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0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0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0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05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05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05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05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0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0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140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0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0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0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0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40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75"/>
                                        <p:tgtEl>
                                          <p:spTgt spid="140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4" grpId="0" animBg="1"/>
      <p:bldP spid="1405955" grpId="0" autoUpdateAnimBg="0"/>
      <p:bldP spid="1405956" grpId="0" autoUpdateAnimBg="0"/>
      <p:bldP spid="1405958" grpId="0" autoUpdateAnimBg="0"/>
      <p:bldP spid="1405959" grpId="0" autoUpdateAnimBg="0"/>
      <p:bldP spid="1405962" grpId="0" autoUpdateAnimBg="0"/>
      <p:bldP spid="1405963" grpId="0" autoUpdateAnimBg="0"/>
      <p:bldP spid="1405964" grpId="0"/>
      <p:bldP spid="1405981" grpId="0" autoUpdateAnimBg="0"/>
      <p:bldP spid="1405982" grpId="0" autoUpdateAnimBg="0"/>
      <p:bldP spid="1405983" grpId="0"/>
      <p:bldP spid="1405984" grpId="0" animBg="1"/>
      <p:bldP spid="1405986" grpId="0" animBg="1"/>
      <p:bldP spid="1405988" grpId="0"/>
      <p:bldP spid="1405989" grpId="0" animBg="1"/>
      <p:bldP spid="1405990" grpId="0" animBg="1"/>
      <p:bldP spid="1405991" grpId="0" animBg="1"/>
      <p:bldP spid="1405992" grpId="0" animBg="1"/>
      <p:bldP spid="1405993" grpId="0" animBg="1"/>
      <p:bldP spid="14059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 descr="再生纸"/>
          <p:cNvSpPr>
            <a:spLocks noChangeArrowheads="1"/>
          </p:cNvSpPr>
          <p:nvPr/>
        </p:nvSpPr>
        <p:spPr bwMode="auto">
          <a:xfrm>
            <a:off x="6467549" y="2203450"/>
            <a:ext cx="1895475" cy="9810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6979" name="Text Box 3"/>
          <p:cNvSpPr txBox="1">
            <a:spLocks noChangeArrowheads="1"/>
          </p:cNvSpPr>
          <p:nvPr/>
        </p:nvSpPr>
        <p:spPr bwMode="auto">
          <a:xfrm>
            <a:off x="762000" y="1651000"/>
            <a:ext cx="6084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</a:rPr>
              <a:t>根据电场的柱对称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在极板间取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半径为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的同心圆环为积分回路：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406980" name="Oval 4"/>
          <p:cNvSpPr>
            <a:spLocks noChangeArrowheads="1"/>
          </p:cNvSpPr>
          <p:nvPr/>
        </p:nvSpPr>
        <p:spPr bwMode="auto">
          <a:xfrm>
            <a:off x="6475040" y="4265613"/>
            <a:ext cx="1828800" cy="18288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6981" name="Oval 5"/>
          <p:cNvSpPr>
            <a:spLocks noChangeArrowheads="1"/>
          </p:cNvSpPr>
          <p:nvPr/>
        </p:nvSpPr>
        <p:spPr bwMode="auto">
          <a:xfrm>
            <a:off x="6856040" y="4646613"/>
            <a:ext cx="1066800" cy="1066800"/>
          </a:xfrm>
          <a:prstGeom prst="ellipse">
            <a:avLst/>
          </a:prstGeom>
          <a:noFill/>
          <a:ln w="38100">
            <a:solidFill>
              <a:srgbClr val="6600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6982" name="Line 6"/>
          <p:cNvSpPr>
            <a:spLocks noChangeShapeType="1"/>
          </p:cNvSpPr>
          <p:nvPr/>
        </p:nvSpPr>
        <p:spPr bwMode="auto">
          <a:xfrm flipV="1">
            <a:off x="7389440" y="4799013"/>
            <a:ext cx="38100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06983" name="Object 7"/>
          <p:cNvGraphicFramePr>
            <a:graphicFrameLocks noChangeAspect="1"/>
          </p:cNvGraphicFramePr>
          <p:nvPr/>
        </p:nvGraphicFramePr>
        <p:xfrm>
          <a:off x="7416427" y="4799013"/>
          <a:ext cx="2016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公式" r:id="rId2" imgW="203200" imgH="228600" progId="Equation.3">
                  <p:embed/>
                </p:oleObj>
              </mc:Choice>
              <mc:Fallback>
                <p:oleObj name="公式" r:id="rId2" imgW="203200" imgH="228600" progId="Equation.3">
                  <p:embed/>
                  <p:pic>
                    <p:nvPicPr>
                      <p:cNvPr id="0" name="图片 21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427" y="4799013"/>
                        <a:ext cx="2016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84" name="Text Box 8"/>
          <p:cNvSpPr txBox="1">
            <a:spLocks noChangeArrowheads="1"/>
          </p:cNvSpPr>
          <p:nvPr/>
        </p:nvSpPr>
        <p:spPr bwMode="auto">
          <a:xfrm>
            <a:off x="909389" y="2549525"/>
            <a:ext cx="3230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时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406985" name="Object 9"/>
          <p:cNvGraphicFramePr>
            <a:graphicFrameLocks noChangeAspect="1"/>
          </p:cNvGraphicFramePr>
          <p:nvPr/>
        </p:nvGraphicFramePr>
        <p:xfrm>
          <a:off x="2627784" y="2916238"/>
          <a:ext cx="20796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Equation" r:id="rId4" imgW="2438400" imgH="571500" progId="Equation.DSMT4">
                  <p:embed/>
                </p:oleObj>
              </mc:Choice>
              <mc:Fallback>
                <p:oleObj name="Equation" r:id="rId4" imgW="2438400" imgH="571500" progId="Equation.DSMT4">
                  <p:embed/>
                  <p:pic>
                    <p:nvPicPr>
                      <p:cNvPr id="0" name="图片 21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16238"/>
                        <a:ext cx="20796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6986" name="Object 10"/>
          <p:cNvGraphicFramePr>
            <a:graphicFrameLocks noChangeAspect="1"/>
          </p:cNvGraphicFramePr>
          <p:nvPr/>
        </p:nvGraphicFramePr>
        <p:xfrm>
          <a:off x="2547293" y="3527425"/>
          <a:ext cx="1012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Equation" r:id="rId6" imgW="1193800" imgH="571500" progId="Equation.DSMT4">
                  <p:embed/>
                </p:oleObj>
              </mc:Choice>
              <mc:Fallback>
                <p:oleObj name="Equation" r:id="rId6" imgW="1193800" imgH="571500" progId="Equation.DSMT4">
                  <p:embed/>
                  <p:pic>
                    <p:nvPicPr>
                      <p:cNvPr id="0" name="图片 21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293" y="3527425"/>
                        <a:ext cx="1012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87" name="Line 11"/>
          <p:cNvSpPr>
            <a:spLocks noChangeShapeType="1"/>
          </p:cNvSpPr>
          <p:nvPr/>
        </p:nvSpPr>
        <p:spPr bwMode="auto">
          <a:xfrm flipH="1" flipV="1">
            <a:off x="1166168" y="353695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6988" name="Text Box 12"/>
          <p:cNvSpPr txBox="1">
            <a:spLocks noChangeArrowheads="1"/>
          </p:cNvSpPr>
          <p:nvPr/>
        </p:nvSpPr>
        <p:spPr bwMode="auto">
          <a:xfrm>
            <a:off x="908993" y="3152775"/>
            <a:ext cx="33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1406989" name="Object 13"/>
          <p:cNvGraphicFramePr>
            <a:graphicFrameLocks noChangeAspect="1"/>
          </p:cNvGraphicFramePr>
          <p:nvPr/>
        </p:nvGraphicFramePr>
        <p:xfrm>
          <a:off x="3558530" y="3465513"/>
          <a:ext cx="12001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公式" r:id="rId8" imgW="647700" imgH="241300" progId="Equation.3">
                  <p:embed/>
                </p:oleObj>
              </mc:Choice>
              <mc:Fallback>
                <p:oleObj name="公式" r:id="rId8" imgW="647700" imgH="241300" progId="Equation.3">
                  <p:embed/>
                  <p:pic>
                    <p:nvPicPr>
                      <p:cNvPr id="0" name="图片 21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530" y="3465513"/>
                        <a:ext cx="12001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90" name="AutoShape 14"/>
          <p:cNvSpPr/>
          <p:nvPr/>
        </p:nvSpPr>
        <p:spPr bwMode="auto">
          <a:xfrm>
            <a:off x="4788024" y="3148013"/>
            <a:ext cx="195262" cy="714375"/>
          </a:xfrm>
          <a:prstGeom prst="rightBrace">
            <a:avLst>
              <a:gd name="adj1" fmla="val 30488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406991" name="Object 15"/>
          <p:cNvGraphicFramePr>
            <a:graphicFrameLocks noChangeAspect="1"/>
          </p:cNvGraphicFramePr>
          <p:nvPr/>
        </p:nvGraphicFramePr>
        <p:xfrm>
          <a:off x="5076056" y="3212976"/>
          <a:ext cx="11795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2" name="Equation" r:id="rId10" imgW="1282700" imgH="698500" progId="Equation.DSMT4">
                  <p:embed/>
                </p:oleObj>
              </mc:Choice>
              <mc:Fallback>
                <p:oleObj name="Equation" r:id="rId10" imgW="1282700" imgH="698500" progId="Equation.DSMT4">
                  <p:embed/>
                  <p:pic>
                    <p:nvPicPr>
                      <p:cNvPr id="0" name="图片 21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212976"/>
                        <a:ext cx="11795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6992" name="Object 16"/>
          <p:cNvGraphicFramePr>
            <a:graphicFrameLocks noChangeAspect="1"/>
          </p:cNvGraphicFramePr>
          <p:nvPr/>
        </p:nvGraphicFramePr>
        <p:xfrm>
          <a:off x="2403475" y="4316413"/>
          <a:ext cx="11652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Equation" r:id="rId12" imgW="1054100" imgH="330200" progId="Equation.DSMT4">
                  <p:embed/>
                </p:oleObj>
              </mc:Choice>
              <mc:Fallback>
                <p:oleObj name="Equation" r:id="rId12" imgW="1054100" imgH="330200" progId="Equation.DSMT4">
                  <p:embed/>
                  <p:pic>
                    <p:nvPicPr>
                      <p:cNvPr id="0" name="图片 21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316413"/>
                        <a:ext cx="11652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6993" name="Object 17"/>
          <p:cNvGraphicFramePr>
            <a:graphicFrameLocks noChangeAspect="1"/>
          </p:cNvGraphicFramePr>
          <p:nvPr/>
        </p:nvGraphicFramePr>
        <p:xfrm>
          <a:off x="3557588" y="4133850"/>
          <a:ext cx="15843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Equation" r:id="rId14" imgW="1485900" imgH="711200" progId="Equation.DSMT4">
                  <p:embed/>
                </p:oleObj>
              </mc:Choice>
              <mc:Fallback>
                <p:oleObj name="Equation" r:id="rId14" imgW="1485900" imgH="711200" progId="Equation.DSMT4">
                  <p:embed/>
                  <p:pic>
                    <p:nvPicPr>
                      <p:cNvPr id="0" name="图片 21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133850"/>
                        <a:ext cx="15843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94" name="Text Box 18"/>
          <p:cNvSpPr txBox="1">
            <a:spLocks noChangeArrowheads="1"/>
          </p:cNvSpPr>
          <p:nvPr/>
        </p:nvSpPr>
        <p:spPr bwMode="auto">
          <a:xfrm>
            <a:off x="898525" y="4718050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时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406995" name="Object 19"/>
          <p:cNvGraphicFramePr>
            <a:graphicFrameLocks noChangeAspect="1"/>
          </p:cNvGraphicFramePr>
          <p:nvPr/>
        </p:nvGraphicFramePr>
        <p:xfrm>
          <a:off x="3430588" y="5316538"/>
          <a:ext cx="1143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Equation" r:id="rId16" imgW="1257300" imgH="571500" progId="Equation.DSMT4">
                  <p:embed/>
                </p:oleObj>
              </mc:Choice>
              <mc:Fallback>
                <p:oleObj name="Equation" r:id="rId16" imgW="1257300" imgH="571500" progId="Equation.DSMT4">
                  <p:embed/>
                  <p:pic>
                    <p:nvPicPr>
                      <p:cNvPr id="0" name="图片 21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5316538"/>
                        <a:ext cx="1143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96" name="Line 20"/>
          <p:cNvSpPr>
            <a:spLocks noChangeShapeType="1"/>
          </p:cNvSpPr>
          <p:nvPr/>
        </p:nvSpPr>
        <p:spPr bwMode="auto">
          <a:xfrm flipV="1">
            <a:off x="1944688" y="5353050"/>
            <a:ext cx="431800" cy="427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06997" name="Object 21"/>
          <p:cNvGraphicFramePr>
            <a:graphicFrameLocks noChangeAspect="1"/>
          </p:cNvGraphicFramePr>
          <p:nvPr/>
        </p:nvGraphicFramePr>
        <p:xfrm>
          <a:off x="4665663" y="5283200"/>
          <a:ext cx="132873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6" name="Equation" r:id="rId18" imgW="1397000" imgH="482600" progId="Equation.DSMT4">
                  <p:embed/>
                </p:oleObj>
              </mc:Choice>
              <mc:Fallback>
                <p:oleObj name="Equation" r:id="rId18" imgW="1397000" imgH="482600" progId="Equation.DSMT4">
                  <p:embed/>
                  <p:pic>
                    <p:nvPicPr>
                      <p:cNvPr id="0" name="图片 21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5283200"/>
                        <a:ext cx="132873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98" name="Oval 22"/>
          <p:cNvSpPr>
            <a:spLocks noChangeArrowheads="1"/>
          </p:cNvSpPr>
          <p:nvPr/>
        </p:nvSpPr>
        <p:spPr bwMode="auto">
          <a:xfrm>
            <a:off x="6246440" y="4037013"/>
            <a:ext cx="2286000" cy="2286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6999" name="Text Box 23"/>
          <p:cNvSpPr txBox="1">
            <a:spLocks noChangeArrowheads="1"/>
          </p:cNvSpPr>
          <p:nvPr/>
        </p:nvSpPr>
        <p:spPr bwMode="auto">
          <a:xfrm>
            <a:off x="2124075" y="5013325"/>
            <a:ext cx="722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1407000" name="Object 24"/>
          <p:cNvGraphicFramePr>
            <a:graphicFrameLocks noChangeAspect="1"/>
          </p:cNvGraphicFramePr>
          <p:nvPr/>
        </p:nvGraphicFramePr>
        <p:xfrm>
          <a:off x="1803400" y="5942013"/>
          <a:ext cx="1612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7" name="Equation" r:id="rId20" imgW="1612900" imgH="736600" progId="Equation.DSMT4">
                  <p:embed/>
                </p:oleObj>
              </mc:Choice>
              <mc:Fallback>
                <p:oleObj name="Equation" r:id="rId20" imgW="1612900" imgH="736600" progId="Equation.DSMT4">
                  <p:embed/>
                  <p:pic>
                    <p:nvPicPr>
                      <p:cNvPr id="0" name="图片 21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942013"/>
                        <a:ext cx="1612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7001" name="Object 25"/>
          <p:cNvGraphicFramePr>
            <a:graphicFrameLocks noChangeAspect="1"/>
          </p:cNvGraphicFramePr>
          <p:nvPr/>
        </p:nvGraphicFramePr>
        <p:xfrm>
          <a:off x="3776663" y="5862638"/>
          <a:ext cx="22431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8" name="Equation" r:id="rId22" imgW="2044700" imgH="889000" progId="Equation.DSMT4">
                  <p:embed/>
                </p:oleObj>
              </mc:Choice>
              <mc:Fallback>
                <p:oleObj name="Equation" r:id="rId22" imgW="2044700" imgH="889000" progId="Equation.DSMT4">
                  <p:embed/>
                  <p:pic>
                    <p:nvPicPr>
                      <p:cNvPr id="0" name="图片 21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5862638"/>
                        <a:ext cx="22431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7002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3568" y="3584575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9" name="Equation" r:id="rId24" imgW="1879600" imgH="673100" progId="Equation.DSMT4">
                  <p:embed/>
                </p:oleObj>
              </mc:Choice>
              <mc:Fallback>
                <p:oleObj name="Equation" r:id="rId24" imgW="1879600" imgH="673100" progId="Equation.DSMT4">
                  <p:embed/>
                  <p:pic>
                    <p:nvPicPr>
                      <p:cNvPr id="0" name="图片 21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84575"/>
                        <a:ext cx="1879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7003" name="Object 27"/>
          <p:cNvGraphicFramePr>
            <a:graphicFrameLocks noChangeAspect="1"/>
          </p:cNvGraphicFramePr>
          <p:nvPr/>
        </p:nvGraphicFramePr>
        <p:xfrm>
          <a:off x="1584325" y="5353050"/>
          <a:ext cx="18272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0" name="Equation" r:id="rId26" imgW="1917065" imgH="673100" progId="Equation.DSMT4">
                  <p:embed/>
                </p:oleObj>
              </mc:Choice>
              <mc:Fallback>
                <p:oleObj name="Equation" r:id="rId26" imgW="1917065" imgH="673100" progId="Equation.DSMT4">
                  <p:embed/>
                  <p:pic>
                    <p:nvPicPr>
                      <p:cNvPr id="0" name="图片 21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353050"/>
                        <a:ext cx="182721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7004" name="Oval 28"/>
          <p:cNvSpPr>
            <a:spLocks noChangeArrowheads="1"/>
          </p:cNvSpPr>
          <p:nvPr/>
        </p:nvSpPr>
        <p:spPr bwMode="auto">
          <a:xfrm>
            <a:off x="2627337" y="3103563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07005" name="Group 29"/>
          <p:cNvGrpSpPr/>
          <p:nvPr/>
        </p:nvGrpSpPr>
        <p:grpSpPr bwMode="auto">
          <a:xfrm>
            <a:off x="937593" y="188640"/>
            <a:ext cx="2554287" cy="790575"/>
            <a:chOff x="415" y="203"/>
            <a:chExt cx="1609" cy="498"/>
          </a:xfrm>
        </p:grpSpPr>
        <p:sp>
          <p:nvSpPr>
            <p:cNvPr id="190538" name="Rectangle 30"/>
            <p:cNvSpPr>
              <a:spLocks noChangeArrowheads="1"/>
            </p:cNvSpPr>
            <p:nvPr/>
          </p:nvSpPr>
          <p:spPr bwMode="auto">
            <a:xfrm>
              <a:off x="839" y="225"/>
              <a:ext cx="1185" cy="4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90539" name="Object 31"/>
            <p:cNvGraphicFramePr>
              <a:graphicFrameLocks noChangeAspect="1"/>
            </p:cNvGraphicFramePr>
            <p:nvPr/>
          </p:nvGraphicFramePr>
          <p:xfrm>
            <a:off x="888" y="210"/>
            <a:ext cx="994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1" name="Equation" r:id="rId28" imgW="1511300" imgH="723900" progId="Equation.DSMT4">
                    <p:embed/>
                  </p:oleObj>
                </mc:Choice>
                <mc:Fallback>
                  <p:oleObj name="Equation" r:id="rId28" imgW="1511300" imgH="723900" progId="Equation.DSMT4">
                    <p:embed/>
                    <p:pic>
                      <p:nvPicPr>
                        <p:cNvPr id="0" name="图片 217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210"/>
                          <a:ext cx="994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540" name="Object 32"/>
            <p:cNvGraphicFramePr>
              <a:graphicFrameLocks noChangeAspect="1"/>
            </p:cNvGraphicFramePr>
            <p:nvPr/>
          </p:nvGraphicFramePr>
          <p:xfrm>
            <a:off x="415" y="203"/>
            <a:ext cx="435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" name="剪辑" r:id="rId30" imgW="4356100" imgH="4025900" progId="MS_ClipArt_Gallery.2">
                    <p:embed/>
                  </p:oleObj>
                </mc:Choice>
                <mc:Fallback>
                  <p:oleObj name="剪辑" r:id="rId30" imgW="4356100" imgH="4025900" progId="MS_ClipArt_Gallery.2">
                    <p:embed/>
                    <p:pic>
                      <p:nvPicPr>
                        <p:cNvPr id="0" name="图片 217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203"/>
                          <a:ext cx="435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7009" name="Text Box 33"/>
          <p:cNvSpPr txBox="1">
            <a:spLocks noChangeArrowheads="1"/>
          </p:cNvSpPr>
          <p:nvPr/>
        </p:nvSpPr>
        <p:spPr bwMode="auto">
          <a:xfrm>
            <a:off x="762000" y="1124744"/>
            <a:ext cx="810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可见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</a:rPr>
              <a:t>位移电流均匀分布在极板间的横截面上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1407010" name="Group 34"/>
          <p:cNvGrpSpPr/>
          <p:nvPr/>
        </p:nvGrpSpPr>
        <p:grpSpPr bwMode="auto">
          <a:xfrm>
            <a:off x="4489252" y="284460"/>
            <a:ext cx="3887787" cy="747713"/>
            <a:chOff x="2903" y="232"/>
            <a:chExt cx="2449" cy="471"/>
          </a:xfrm>
        </p:grpSpPr>
        <p:graphicFrame>
          <p:nvGraphicFramePr>
            <p:cNvPr id="190534" name="Object 35"/>
            <p:cNvGraphicFramePr>
              <a:graphicFrameLocks noChangeAspect="1"/>
            </p:cNvGraphicFramePr>
            <p:nvPr/>
          </p:nvGraphicFramePr>
          <p:xfrm>
            <a:off x="3036" y="255"/>
            <a:ext cx="178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3" name="Equation" r:id="rId32" imgW="2882900" imgH="723900" progId="Equation.DSMT4">
                    <p:embed/>
                  </p:oleObj>
                </mc:Choice>
                <mc:Fallback>
                  <p:oleObj name="Equation" r:id="rId32" imgW="2882900" imgH="723900" progId="Equation.DSMT4">
                    <p:embed/>
                    <p:pic>
                      <p:nvPicPr>
                        <p:cNvPr id="0" name="图片 217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255"/>
                          <a:ext cx="1784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535" name="Oval 36"/>
            <p:cNvSpPr>
              <a:spLocks noChangeArrowheads="1"/>
            </p:cNvSpPr>
            <p:nvPr/>
          </p:nvSpPr>
          <p:spPr bwMode="auto">
            <a:xfrm>
              <a:off x="3034" y="361"/>
              <a:ext cx="91" cy="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90536" name="Object 37"/>
            <p:cNvGraphicFramePr>
              <a:graphicFrameLocks noChangeAspect="1"/>
            </p:cNvGraphicFramePr>
            <p:nvPr/>
          </p:nvGraphicFramePr>
          <p:xfrm>
            <a:off x="4943" y="300"/>
            <a:ext cx="40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4" name="位图图像" r:id="rId34" imgW="742950" imgH="657225" progId="Paint.Picture">
                    <p:embed/>
                  </p:oleObj>
                </mc:Choice>
                <mc:Fallback>
                  <p:oleObj name="位图图像" r:id="rId34" imgW="742950" imgH="657225" progId="Paint.Picture">
                    <p:embed/>
                    <p:pic>
                      <p:nvPicPr>
                        <p:cNvPr id="0" name="图片 217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300"/>
                          <a:ext cx="40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537" name="Rectangle 38"/>
            <p:cNvSpPr>
              <a:spLocks noChangeArrowheads="1"/>
            </p:cNvSpPr>
            <p:nvPr/>
          </p:nvSpPr>
          <p:spPr bwMode="auto">
            <a:xfrm>
              <a:off x="2903" y="232"/>
              <a:ext cx="2064" cy="459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407015" name="Group 39"/>
          <p:cNvGrpSpPr/>
          <p:nvPr/>
        </p:nvGrpSpPr>
        <p:grpSpPr bwMode="auto">
          <a:xfrm>
            <a:off x="6470724" y="1663700"/>
            <a:ext cx="1917700" cy="2190750"/>
            <a:chOff x="1582" y="1392"/>
            <a:chExt cx="1208" cy="1581"/>
          </a:xfrm>
        </p:grpSpPr>
        <p:sp>
          <p:nvSpPr>
            <p:cNvPr id="190520" name="AutoShape 40"/>
            <p:cNvSpPr>
              <a:spLocks noChangeArrowheads="1"/>
            </p:cNvSpPr>
            <p:nvPr/>
          </p:nvSpPr>
          <p:spPr bwMode="auto">
            <a:xfrm>
              <a:off x="2136" y="2637"/>
              <a:ext cx="47" cy="336"/>
            </a:xfrm>
            <a:prstGeom prst="can">
              <a:avLst>
                <a:gd name="adj" fmla="val 76752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19050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90521" name="Group 41"/>
            <p:cNvGrpSpPr/>
            <p:nvPr/>
          </p:nvGrpSpPr>
          <p:grpSpPr bwMode="auto">
            <a:xfrm>
              <a:off x="1588" y="1512"/>
              <a:ext cx="1202" cy="520"/>
              <a:chOff x="1588" y="1512"/>
              <a:chExt cx="1202" cy="520"/>
            </a:xfrm>
          </p:grpSpPr>
          <p:sp>
            <p:nvSpPr>
              <p:cNvPr id="190528" name="Oval 42"/>
              <p:cNvSpPr>
                <a:spLocks noChangeArrowheads="1"/>
              </p:cNvSpPr>
              <p:nvPr/>
            </p:nvSpPr>
            <p:spPr bwMode="auto">
              <a:xfrm>
                <a:off x="1588" y="1621"/>
                <a:ext cx="1200" cy="411"/>
              </a:xfrm>
              <a:prstGeom prst="ellipse">
                <a:avLst/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0529" name="Oval 43"/>
              <p:cNvSpPr>
                <a:spLocks noChangeArrowheads="1"/>
              </p:cNvSpPr>
              <p:nvPr/>
            </p:nvSpPr>
            <p:spPr bwMode="auto">
              <a:xfrm>
                <a:off x="1588" y="1550"/>
                <a:ext cx="1200" cy="41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0530" name="Line 44"/>
              <p:cNvSpPr>
                <a:spLocks noChangeShapeType="1"/>
              </p:cNvSpPr>
              <p:nvPr/>
            </p:nvSpPr>
            <p:spPr bwMode="auto">
              <a:xfrm flipV="1">
                <a:off x="2142" y="1592"/>
                <a:ext cx="461" cy="1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0531" name="Text Box 45"/>
              <p:cNvSpPr txBox="1">
                <a:spLocks noChangeArrowheads="1"/>
              </p:cNvSpPr>
              <p:nvPr/>
            </p:nvSpPr>
            <p:spPr bwMode="auto">
              <a:xfrm>
                <a:off x="2304" y="1512"/>
                <a:ext cx="265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R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0532" name="Line 46"/>
              <p:cNvSpPr>
                <a:spLocks noChangeShapeType="1"/>
              </p:cNvSpPr>
              <p:nvPr/>
            </p:nvSpPr>
            <p:spPr bwMode="auto">
              <a:xfrm>
                <a:off x="1589" y="1763"/>
                <a:ext cx="0" cy="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0533" name="Line 47"/>
              <p:cNvSpPr>
                <a:spLocks noChangeShapeType="1"/>
              </p:cNvSpPr>
              <p:nvPr/>
            </p:nvSpPr>
            <p:spPr bwMode="auto">
              <a:xfrm>
                <a:off x="2790" y="1757"/>
                <a:ext cx="0" cy="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90522" name="AutoShape 48"/>
            <p:cNvSpPr>
              <a:spLocks noChangeArrowheads="1"/>
            </p:cNvSpPr>
            <p:nvPr/>
          </p:nvSpPr>
          <p:spPr bwMode="auto">
            <a:xfrm>
              <a:off x="2136" y="1392"/>
              <a:ext cx="55" cy="336"/>
            </a:xfrm>
            <a:prstGeom prst="can">
              <a:avLst>
                <a:gd name="adj" fmla="val 65588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19050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90523" name="Group 49"/>
            <p:cNvGrpSpPr/>
            <p:nvPr/>
          </p:nvGrpSpPr>
          <p:grpSpPr bwMode="auto">
            <a:xfrm>
              <a:off x="1582" y="2210"/>
              <a:ext cx="1200" cy="482"/>
              <a:chOff x="1554" y="2231"/>
              <a:chExt cx="1200" cy="482"/>
            </a:xfrm>
          </p:grpSpPr>
          <p:sp>
            <p:nvSpPr>
              <p:cNvPr id="190524" name="Oval 50"/>
              <p:cNvSpPr>
                <a:spLocks noChangeArrowheads="1"/>
              </p:cNvSpPr>
              <p:nvPr/>
            </p:nvSpPr>
            <p:spPr bwMode="auto">
              <a:xfrm>
                <a:off x="1554" y="2302"/>
                <a:ext cx="1200" cy="411"/>
              </a:xfrm>
              <a:prstGeom prst="ellipse">
                <a:avLst/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0525" name="Oval 51" descr="再生纸"/>
              <p:cNvSpPr>
                <a:spLocks noChangeArrowheads="1"/>
              </p:cNvSpPr>
              <p:nvPr/>
            </p:nvSpPr>
            <p:spPr bwMode="auto">
              <a:xfrm>
                <a:off x="1554" y="2231"/>
                <a:ext cx="1200" cy="412"/>
              </a:xfrm>
              <a:prstGeom prst="ellipse">
                <a:avLst/>
              </a:prstGeom>
              <a:blipFill dpi="0" rotWithShape="1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0526" name="Line 52"/>
              <p:cNvSpPr>
                <a:spLocks noChangeShapeType="1"/>
              </p:cNvSpPr>
              <p:nvPr/>
            </p:nvSpPr>
            <p:spPr bwMode="auto">
              <a:xfrm>
                <a:off x="1555" y="2444"/>
                <a:ext cx="0" cy="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0527" name="Line 53"/>
              <p:cNvSpPr>
                <a:spLocks noChangeShapeType="1"/>
              </p:cNvSpPr>
              <p:nvPr/>
            </p:nvSpPr>
            <p:spPr bwMode="auto">
              <a:xfrm>
                <a:off x="2749" y="2458"/>
                <a:ext cx="0" cy="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407030" name="Line 54"/>
          <p:cNvSpPr>
            <a:spLocks noChangeShapeType="1"/>
          </p:cNvSpPr>
          <p:nvPr/>
        </p:nvSpPr>
        <p:spPr bwMode="auto">
          <a:xfrm>
            <a:off x="6480249" y="2247900"/>
            <a:ext cx="0" cy="9032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7031" name="Line 55"/>
          <p:cNvSpPr>
            <a:spLocks noChangeShapeType="1"/>
          </p:cNvSpPr>
          <p:nvPr/>
        </p:nvSpPr>
        <p:spPr bwMode="auto">
          <a:xfrm>
            <a:off x="8375724" y="2316163"/>
            <a:ext cx="0" cy="903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7032" name="Arc 56"/>
          <p:cNvSpPr/>
          <p:nvPr/>
        </p:nvSpPr>
        <p:spPr bwMode="auto">
          <a:xfrm>
            <a:off x="6648524" y="2574925"/>
            <a:ext cx="1646238" cy="315913"/>
          </a:xfrm>
          <a:custGeom>
            <a:avLst/>
            <a:gdLst>
              <a:gd name="T0" fmla="*/ 0 w 42978"/>
              <a:gd name="T1" fmla="*/ 3524273 h 22896"/>
              <a:gd name="T2" fmla="*/ 63000607 w 42978"/>
              <a:gd name="T3" fmla="*/ 4358885 h 22896"/>
              <a:gd name="T4" fmla="*/ 31366047 w 42978"/>
              <a:gd name="T5" fmla="*/ 4112154 h 228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978" h="22896" fill="none" extrusionOk="0">
                <a:moveTo>
                  <a:pt x="-1" y="18511"/>
                </a:moveTo>
                <a:cubicBezTo>
                  <a:pt x="1534" y="7885"/>
                  <a:pt x="10641" y="-1"/>
                  <a:pt x="21378" y="0"/>
                </a:cubicBezTo>
                <a:cubicBezTo>
                  <a:pt x="33307" y="0"/>
                  <a:pt x="42978" y="9670"/>
                  <a:pt x="42978" y="21600"/>
                </a:cubicBezTo>
                <a:cubicBezTo>
                  <a:pt x="42978" y="22032"/>
                  <a:pt x="42965" y="22464"/>
                  <a:pt x="42939" y="22896"/>
                </a:cubicBezTo>
              </a:path>
              <a:path w="42978" h="22896" stroke="0" extrusionOk="0">
                <a:moveTo>
                  <a:pt x="-1" y="18511"/>
                </a:moveTo>
                <a:cubicBezTo>
                  <a:pt x="1534" y="7885"/>
                  <a:pt x="10641" y="-1"/>
                  <a:pt x="21378" y="0"/>
                </a:cubicBezTo>
                <a:cubicBezTo>
                  <a:pt x="33307" y="0"/>
                  <a:pt x="42978" y="9670"/>
                  <a:pt x="42978" y="21600"/>
                </a:cubicBezTo>
                <a:cubicBezTo>
                  <a:pt x="42978" y="22032"/>
                  <a:pt x="42965" y="22464"/>
                  <a:pt x="42939" y="22896"/>
                </a:cubicBezTo>
                <a:lnTo>
                  <a:pt x="21378" y="21600"/>
                </a:lnTo>
                <a:lnTo>
                  <a:pt x="-1" y="1851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407033" name="Group 57"/>
          <p:cNvGrpSpPr/>
          <p:nvPr/>
        </p:nvGrpSpPr>
        <p:grpSpPr bwMode="auto">
          <a:xfrm>
            <a:off x="6978724" y="2757488"/>
            <a:ext cx="958850" cy="223837"/>
            <a:chOff x="3757" y="3226"/>
            <a:chExt cx="604" cy="141"/>
          </a:xfrm>
        </p:grpSpPr>
        <p:sp>
          <p:nvSpPr>
            <p:cNvPr id="190518" name="Arc 58"/>
            <p:cNvSpPr/>
            <p:nvPr/>
          </p:nvSpPr>
          <p:spPr bwMode="auto">
            <a:xfrm>
              <a:off x="3757" y="3226"/>
              <a:ext cx="604" cy="141"/>
            </a:xfrm>
            <a:custGeom>
              <a:avLst/>
              <a:gdLst>
                <a:gd name="T0" fmla="*/ 5 w 43200"/>
                <a:gd name="T1" fmla="*/ 0 h 43200"/>
                <a:gd name="T2" fmla="*/ 5 w 43200"/>
                <a:gd name="T3" fmla="*/ 0 h 43200"/>
                <a:gd name="T4" fmla="*/ 4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5422" y="42858"/>
                  </a:moveTo>
                  <a:cubicBezTo>
                    <a:pt x="24161" y="43085"/>
                    <a:pt x="2288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493"/>
                    <a:pt x="36479" y="40121"/>
                    <a:pt x="26886" y="42542"/>
                  </a:cubicBezTo>
                </a:path>
                <a:path w="43200" h="43200" stroke="0" extrusionOk="0">
                  <a:moveTo>
                    <a:pt x="25422" y="42858"/>
                  </a:moveTo>
                  <a:cubicBezTo>
                    <a:pt x="24161" y="43085"/>
                    <a:pt x="2288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493"/>
                    <a:pt x="36479" y="40121"/>
                    <a:pt x="26886" y="42542"/>
                  </a:cubicBezTo>
                  <a:lnTo>
                    <a:pt x="21600" y="21600"/>
                  </a:lnTo>
                  <a:lnTo>
                    <a:pt x="25422" y="42858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0519" name="Line 59"/>
            <p:cNvSpPr>
              <a:spLocks noChangeShapeType="1"/>
            </p:cNvSpPr>
            <p:nvPr/>
          </p:nvSpPr>
          <p:spPr bwMode="auto">
            <a:xfrm flipV="1">
              <a:off x="4074" y="3359"/>
              <a:ext cx="83" cy="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07036" name="Group 60"/>
          <p:cNvGrpSpPr/>
          <p:nvPr/>
        </p:nvGrpSpPr>
        <p:grpSpPr bwMode="auto">
          <a:xfrm>
            <a:off x="6342137" y="2533650"/>
            <a:ext cx="1819275" cy="717550"/>
            <a:chOff x="1475" y="2038"/>
            <a:chExt cx="1146" cy="486"/>
          </a:xfrm>
        </p:grpSpPr>
        <p:graphicFrame>
          <p:nvGraphicFramePr>
            <p:cNvPr id="190505" name="Object 61"/>
            <p:cNvGraphicFramePr>
              <a:graphicFrameLocks noChangeAspect="1"/>
            </p:cNvGraphicFramePr>
            <p:nvPr/>
          </p:nvGraphicFramePr>
          <p:xfrm>
            <a:off x="1475" y="2038"/>
            <a:ext cx="1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5" name="公式" r:id="rId36" imgW="317500" imgH="368300" progId="Equation.3">
                    <p:embed/>
                  </p:oleObj>
                </mc:Choice>
                <mc:Fallback>
                  <p:oleObj name="公式" r:id="rId36" imgW="317500" imgH="368300" progId="Equation.3">
                    <p:embed/>
                    <p:pic>
                      <p:nvPicPr>
                        <p:cNvPr id="0" name="图片 21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2038"/>
                          <a:ext cx="19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0506" name="Group 62"/>
            <p:cNvGrpSpPr/>
            <p:nvPr/>
          </p:nvGrpSpPr>
          <p:grpSpPr bwMode="auto">
            <a:xfrm>
              <a:off x="1763" y="2051"/>
              <a:ext cx="858" cy="473"/>
              <a:chOff x="1763" y="2072"/>
              <a:chExt cx="858" cy="473"/>
            </a:xfrm>
          </p:grpSpPr>
          <p:grpSp>
            <p:nvGrpSpPr>
              <p:cNvPr id="190507" name="Group 63"/>
              <p:cNvGrpSpPr/>
              <p:nvPr/>
            </p:nvGrpSpPr>
            <p:grpSpPr bwMode="auto">
              <a:xfrm>
                <a:off x="1915" y="2113"/>
                <a:ext cx="576" cy="432"/>
                <a:chOff x="1008" y="672"/>
                <a:chExt cx="576" cy="432"/>
              </a:xfrm>
            </p:grpSpPr>
            <p:sp>
              <p:nvSpPr>
                <p:cNvPr id="190514" name="Line 64"/>
                <p:cNvSpPr>
                  <a:spLocks noChangeShapeType="1"/>
                </p:cNvSpPr>
                <p:nvPr/>
              </p:nvSpPr>
              <p:spPr bwMode="auto">
                <a:xfrm>
                  <a:off x="1008" y="67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90515" name="Line 65"/>
                <p:cNvSpPr>
                  <a:spLocks noChangeShapeType="1"/>
                </p:cNvSpPr>
                <p:nvPr/>
              </p:nvSpPr>
              <p:spPr bwMode="auto">
                <a:xfrm>
                  <a:off x="1200" y="67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90516" name="Line 66"/>
                <p:cNvSpPr>
                  <a:spLocks noChangeShapeType="1"/>
                </p:cNvSpPr>
                <p:nvPr/>
              </p:nvSpPr>
              <p:spPr bwMode="auto">
                <a:xfrm>
                  <a:off x="1392" y="67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90517" name="Line 67"/>
                <p:cNvSpPr>
                  <a:spLocks noChangeShapeType="1"/>
                </p:cNvSpPr>
                <p:nvPr/>
              </p:nvSpPr>
              <p:spPr bwMode="auto">
                <a:xfrm>
                  <a:off x="1584" y="67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0508" name="Group 68"/>
              <p:cNvGrpSpPr/>
              <p:nvPr/>
            </p:nvGrpSpPr>
            <p:grpSpPr bwMode="auto">
              <a:xfrm>
                <a:off x="2005" y="2072"/>
                <a:ext cx="390" cy="292"/>
                <a:chOff x="1104" y="576"/>
                <a:chExt cx="384" cy="192"/>
              </a:xfrm>
            </p:grpSpPr>
            <p:sp>
              <p:nvSpPr>
                <p:cNvPr id="19051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104" y="57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90512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296" y="57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9051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488" y="57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90509" name="Line 72"/>
              <p:cNvSpPr>
                <a:spLocks noChangeShapeType="1"/>
              </p:cNvSpPr>
              <p:nvPr/>
            </p:nvSpPr>
            <p:spPr bwMode="auto">
              <a:xfrm>
                <a:off x="1763" y="2114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0510" name="Line 73"/>
              <p:cNvSpPr>
                <a:spLocks noChangeShapeType="1"/>
              </p:cNvSpPr>
              <p:nvPr/>
            </p:nvSpPr>
            <p:spPr bwMode="auto">
              <a:xfrm>
                <a:off x="2621" y="2100"/>
                <a:ext cx="0" cy="32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407050" name="Arc 74"/>
          <p:cNvSpPr/>
          <p:nvPr/>
        </p:nvSpPr>
        <p:spPr bwMode="auto">
          <a:xfrm>
            <a:off x="6635824" y="2816225"/>
            <a:ext cx="1654175" cy="373063"/>
          </a:xfrm>
          <a:custGeom>
            <a:avLst/>
            <a:gdLst>
              <a:gd name="T0" fmla="*/ 63307919 w 43200"/>
              <a:gd name="T1" fmla="*/ 851502 h 27048"/>
              <a:gd name="T2" fmla="*/ 1023406 w 43200"/>
              <a:gd name="T3" fmla="*/ 0 h 27048"/>
              <a:gd name="T4" fmla="*/ 31670099 w 43200"/>
              <a:gd name="T5" fmla="*/ 1036406 h 270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7048" fill="none" extrusionOk="0">
                <a:moveTo>
                  <a:pt x="43178" y="4475"/>
                </a:moveTo>
                <a:cubicBezTo>
                  <a:pt x="43192" y="4799"/>
                  <a:pt x="43200" y="5123"/>
                  <a:pt x="43200" y="5448"/>
                </a:cubicBezTo>
                <a:cubicBezTo>
                  <a:pt x="43200" y="17377"/>
                  <a:pt x="33529" y="27048"/>
                  <a:pt x="21600" y="27048"/>
                </a:cubicBezTo>
                <a:cubicBezTo>
                  <a:pt x="9670" y="27048"/>
                  <a:pt x="0" y="17377"/>
                  <a:pt x="0" y="5448"/>
                </a:cubicBezTo>
                <a:cubicBezTo>
                  <a:pt x="-1" y="3609"/>
                  <a:pt x="234" y="1778"/>
                  <a:pt x="698" y="0"/>
                </a:cubicBezTo>
              </a:path>
              <a:path w="43200" h="27048" stroke="0" extrusionOk="0">
                <a:moveTo>
                  <a:pt x="43178" y="4475"/>
                </a:moveTo>
                <a:cubicBezTo>
                  <a:pt x="43192" y="4799"/>
                  <a:pt x="43200" y="5123"/>
                  <a:pt x="43200" y="5448"/>
                </a:cubicBezTo>
                <a:cubicBezTo>
                  <a:pt x="43200" y="17377"/>
                  <a:pt x="33529" y="27048"/>
                  <a:pt x="21600" y="27048"/>
                </a:cubicBezTo>
                <a:cubicBezTo>
                  <a:pt x="9670" y="27048"/>
                  <a:pt x="0" y="17377"/>
                  <a:pt x="0" y="5448"/>
                </a:cubicBezTo>
                <a:cubicBezTo>
                  <a:pt x="-1" y="3609"/>
                  <a:pt x="234" y="1778"/>
                  <a:pt x="698" y="0"/>
                </a:cubicBezTo>
                <a:lnTo>
                  <a:pt x="21600" y="5448"/>
                </a:lnTo>
                <a:lnTo>
                  <a:pt x="43178" y="4475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7051" name="Arc 75"/>
          <p:cNvSpPr/>
          <p:nvPr/>
        </p:nvSpPr>
        <p:spPr bwMode="auto">
          <a:xfrm>
            <a:off x="6458024" y="3028950"/>
            <a:ext cx="1919288" cy="346075"/>
          </a:xfrm>
          <a:custGeom>
            <a:avLst/>
            <a:gdLst>
              <a:gd name="T0" fmla="*/ 84970034 w 43200"/>
              <a:gd name="T1" fmla="*/ 0 h 24157"/>
              <a:gd name="T2" fmla="*/ 15772 w 43200"/>
              <a:gd name="T3" fmla="*/ 401030 h 24157"/>
              <a:gd name="T4" fmla="*/ 42635028 w 43200"/>
              <a:gd name="T5" fmla="*/ 524793 h 241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157" fill="none" extrusionOk="0">
                <a:moveTo>
                  <a:pt x="43048" y="-1"/>
                </a:moveTo>
                <a:cubicBezTo>
                  <a:pt x="43149" y="848"/>
                  <a:pt x="43200" y="1702"/>
                  <a:pt x="43200" y="2557"/>
                </a:cubicBezTo>
                <a:cubicBezTo>
                  <a:pt x="43200" y="14486"/>
                  <a:pt x="33529" y="24157"/>
                  <a:pt x="21600" y="24157"/>
                </a:cubicBezTo>
                <a:cubicBezTo>
                  <a:pt x="9670" y="24157"/>
                  <a:pt x="0" y="14486"/>
                  <a:pt x="0" y="2557"/>
                </a:cubicBezTo>
                <a:cubicBezTo>
                  <a:pt x="-1" y="2355"/>
                  <a:pt x="2" y="2154"/>
                  <a:pt x="8" y="1954"/>
                </a:cubicBezTo>
              </a:path>
              <a:path w="43200" h="24157" stroke="0" extrusionOk="0">
                <a:moveTo>
                  <a:pt x="43048" y="-1"/>
                </a:moveTo>
                <a:cubicBezTo>
                  <a:pt x="43149" y="848"/>
                  <a:pt x="43200" y="1702"/>
                  <a:pt x="43200" y="2557"/>
                </a:cubicBezTo>
                <a:cubicBezTo>
                  <a:pt x="43200" y="14486"/>
                  <a:pt x="33529" y="24157"/>
                  <a:pt x="21600" y="24157"/>
                </a:cubicBezTo>
                <a:cubicBezTo>
                  <a:pt x="9670" y="24157"/>
                  <a:pt x="0" y="14486"/>
                  <a:pt x="0" y="2557"/>
                </a:cubicBezTo>
                <a:cubicBezTo>
                  <a:pt x="-1" y="2355"/>
                  <a:pt x="2" y="2154"/>
                  <a:pt x="8" y="1954"/>
                </a:cubicBezTo>
                <a:lnTo>
                  <a:pt x="21600" y="2557"/>
                </a:lnTo>
                <a:lnTo>
                  <a:pt x="43048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7052" name="Line 76"/>
          <p:cNvSpPr>
            <a:spLocks noChangeShapeType="1"/>
          </p:cNvSpPr>
          <p:nvPr/>
        </p:nvSpPr>
        <p:spPr bwMode="auto">
          <a:xfrm>
            <a:off x="7426399" y="3186113"/>
            <a:ext cx="1714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0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0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0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0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0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0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0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0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0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0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07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7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40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40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40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6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06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0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0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06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06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0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0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7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7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0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0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06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06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06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06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6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6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06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06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8" dur="500"/>
                                        <p:tgtEl>
                                          <p:spTgt spid="140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140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140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0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06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06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500"/>
                                        <p:tgtEl>
                                          <p:spTgt spid="140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0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0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07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407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0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0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0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406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06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0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40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3" dur="500"/>
                                        <p:tgtEl>
                                          <p:spTgt spid="140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6978" grpId="0" animBg="1"/>
      <p:bldP spid="1406979" grpId="0" autoUpdateAnimBg="0"/>
      <p:bldP spid="1406980" grpId="0" animBg="1"/>
      <p:bldP spid="1406981" grpId="0" animBg="1"/>
      <p:bldP spid="1406982" grpId="0" animBg="1"/>
      <p:bldP spid="1406984" grpId="0" autoUpdateAnimBg="0"/>
      <p:bldP spid="1406987" grpId="0" animBg="1"/>
      <p:bldP spid="1406988" grpId="0" autoUpdateAnimBg="0"/>
      <p:bldP spid="1406990" grpId="0" animBg="1"/>
      <p:bldP spid="1406994" grpId="0" autoUpdateAnimBg="0"/>
      <p:bldP spid="1406996" grpId="0" animBg="1"/>
      <p:bldP spid="1406998" grpId="0" animBg="1"/>
      <p:bldP spid="1406999" grpId="0" autoUpdateAnimBg="0"/>
      <p:bldP spid="1407004" grpId="0" animBg="1"/>
      <p:bldP spid="1407009" grpId="0" autoUpdateAnimBg="0"/>
      <p:bldP spid="1407030" grpId="0" animBg="1"/>
      <p:bldP spid="1407031" grpId="0" animBg="1"/>
      <p:bldP spid="1407032" grpId="0" animBg="1"/>
      <p:bldP spid="1407050" grpId="0" animBg="1"/>
      <p:bldP spid="1407051" grpId="0" animBg="1"/>
      <p:bldP spid="14070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 descr="再生纸"/>
          <p:cNvSpPr>
            <a:spLocks noChangeArrowheads="1"/>
          </p:cNvSpPr>
          <p:nvPr/>
        </p:nvSpPr>
        <p:spPr bwMode="auto">
          <a:xfrm>
            <a:off x="7016750" y="839788"/>
            <a:ext cx="1895475" cy="9810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8003" name="Text Box 3"/>
          <p:cNvSpPr txBox="1">
            <a:spLocks noChangeArrowheads="1"/>
          </p:cNvSpPr>
          <p:nvPr/>
        </p:nvSpPr>
        <p:spPr bwMode="auto">
          <a:xfrm>
            <a:off x="1187450" y="2103438"/>
            <a:ext cx="2319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r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</a:rPr>
              <a:t>R</a:t>
            </a:r>
            <a:r>
              <a:rPr lang="zh-CN" altLang="en-US" sz="2800" b="1">
                <a:solidFill>
                  <a:srgbClr val="000000"/>
                </a:solidFill>
              </a:rPr>
              <a:t>处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8004" name="Line 4"/>
          <p:cNvSpPr>
            <a:spLocks noChangeShapeType="1"/>
          </p:cNvSpPr>
          <p:nvPr/>
        </p:nvSpPr>
        <p:spPr bwMode="auto">
          <a:xfrm>
            <a:off x="6291263" y="5000625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8005" name="Line 5"/>
          <p:cNvSpPr>
            <a:spLocks noChangeShapeType="1"/>
          </p:cNvSpPr>
          <p:nvPr/>
        </p:nvSpPr>
        <p:spPr bwMode="auto">
          <a:xfrm>
            <a:off x="6672263" y="3095625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8006" name="Line 6"/>
          <p:cNvSpPr>
            <a:spLocks noChangeShapeType="1"/>
          </p:cNvSpPr>
          <p:nvPr/>
        </p:nvSpPr>
        <p:spPr bwMode="auto">
          <a:xfrm>
            <a:off x="7662863" y="248602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8007" name="Line 7"/>
          <p:cNvSpPr>
            <a:spLocks noChangeShapeType="1"/>
          </p:cNvSpPr>
          <p:nvPr/>
        </p:nvSpPr>
        <p:spPr bwMode="auto">
          <a:xfrm rot="5400000" flipH="1" flipV="1">
            <a:off x="6519863" y="3857625"/>
            <a:ext cx="1295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08008" name="Object 8"/>
          <p:cNvGraphicFramePr>
            <a:graphicFrameLocks noChangeAspect="1"/>
          </p:cNvGraphicFramePr>
          <p:nvPr/>
        </p:nvGraphicFramePr>
        <p:xfrm>
          <a:off x="8577263" y="5076825"/>
          <a:ext cx="2016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公式" r:id="rId2" imgW="203200" imgH="228600" progId="Equation.3">
                  <p:embed/>
                </p:oleObj>
              </mc:Choice>
              <mc:Fallback>
                <p:oleObj name="公式" r:id="rId2" imgW="203200" imgH="228600" progId="Equation.3">
                  <p:embed/>
                  <p:pic>
                    <p:nvPicPr>
                      <p:cNvPr id="0" name="图片 22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263" y="5076825"/>
                        <a:ext cx="20161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8009" name="Object 9"/>
          <p:cNvGraphicFramePr>
            <a:graphicFrameLocks noChangeAspect="1"/>
          </p:cNvGraphicFramePr>
          <p:nvPr/>
        </p:nvGraphicFramePr>
        <p:xfrm>
          <a:off x="6291263" y="3095625"/>
          <a:ext cx="29051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公式" r:id="rId4" imgW="292100" imgH="292100" progId="Equation.3">
                  <p:embed/>
                </p:oleObj>
              </mc:Choice>
              <mc:Fallback>
                <p:oleObj name="公式" r:id="rId4" imgW="292100" imgH="292100" progId="Equation.3">
                  <p:embed/>
                  <p:pic>
                    <p:nvPicPr>
                      <p:cNvPr id="0" name="图片 22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3095625"/>
                        <a:ext cx="290512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8010" name="Object 10"/>
          <p:cNvGraphicFramePr>
            <a:graphicFrameLocks noChangeAspect="1"/>
          </p:cNvGraphicFramePr>
          <p:nvPr/>
        </p:nvGraphicFramePr>
        <p:xfrm>
          <a:off x="7556500" y="5064125"/>
          <a:ext cx="2667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6" imgW="266065" imgH="266065" progId="Equation.DSMT4">
                  <p:embed/>
                </p:oleObj>
              </mc:Choice>
              <mc:Fallback>
                <p:oleObj name="Equation" r:id="rId6" imgW="266065" imgH="266065" progId="Equation.DSMT4">
                  <p:embed/>
                  <p:pic>
                    <p:nvPicPr>
                      <p:cNvPr id="0" name="图片 22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5064125"/>
                        <a:ext cx="2667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8011" name="Object 11"/>
          <p:cNvGraphicFramePr>
            <a:graphicFrameLocks noChangeAspect="1"/>
          </p:cNvGraphicFramePr>
          <p:nvPr/>
        </p:nvGraphicFramePr>
        <p:xfrm>
          <a:off x="2532063" y="1989138"/>
          <a:ext cx="28368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8" imgW="3009900" imgH="787400" progId="Equation.DSMT4">
                  <p:embed/>
                </p:oleObj>
              </mc:Choice>
              <mc:Fallback>
                <p:oleObj name="Equation" r:id="rId8" imgW="3009900" imgH="787400" progId="Equation.DSMT4">
                  <p:embed/>
                  <p:pic>
                    <p:nvPicPr>
                      <p:cNvPr id="0" name="图片 22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1989138"/>
                        <a:ext cx="28368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8012" name="Text Box 12"/>
          <p:cNvSpPr txBox="1">
            <a:spLocks noChangeArrowheads="1"/>
          </p:cNvSpPr>
          <p:nvPr/>
        </p:nvSpPr>
        <p:spPr bwMode="auto">
          <a:xfrm>
            <a:off x="684213" y="3530600"/>
            <a:ext cx="6435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</a:rPr>
              <a:t>*</a:t>
            </a:r>
            <a:r>
              <a:rPr lang="zh-CN" altLang="en-US" sz="2800" b="1">
                <a:solidFill>
                  <a:srgbClr val="000000"/>
                </a:solidFill>
              </a:rPr>
              <a:t>一般变化的电场产生的磁场很小。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8013" name="Text Box 13"/>
          <p:cNvSpPr txBox="1">
            <a:spLocks noChangeArrowheads="1"/>
          </p:cNvSpPr>
          <p:nvPr/>
        </p:nvSpPr>
        <p:spPr bwMode="auto">
          <a:xfrm>
            <a:off x="971550" y="4314825"/>
            <a:ext cx="5319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例：</a:t>
            </a:r>
            <a:r>
              <a:rPr lang="en-US" altLang="zh-CN" sz="2800" b="1" i="1">
                <a:solidFill>
                  <a:srgbClr val="000000"/>
                </a:solidFill>
              </a:rPr>
              <a:t>R </a:t>
            </a:r>
            <a:r>
              <a:rPr lang="en-US" altLang="zh-CN" sz="2800" b="1">
                <a:solidFill>
                  <a:srgbClr val="000000"/>
                </a:solidFill>
              </a:rPr>
              <a:t>= 0.1m,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baseline="-25000">
                <a:solidFill>
                  <a:srgbClr val="000000"/>
                </a:solidFill>
                <a:sym typeface="Symbol" panose="05050102010706020507" pitchFamily="18" charset="2"/>
              </a:rPr>
              <a:t>0 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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800" b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endParaRPr lang="en-US" altLang="en-US" sz="2800" b="1" baseline="-25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08014" name="Object 14"/>
          <p:cNvGraphicFramePr>
            <a:graphicFrameLocks noChangeAspect="1"/>
          </p:cNvGraphicFramePr>
          <p:nvPr/>
        </p:nvGraphicFramePr>
        <p:xfrm>
          <a:off x="2200275" y="4970463"/>
          <a:ext cx="28082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10" imgW="2552700" imgH="723900" progId="Equation.DSMT4">
                  <p:embed/>
                </p:oleObj>
              </mc:Choice>
              <mc:Fallback>
                <p:oleObj name="Equation" r:id="rId10" imgW="2552700" imgH="723900" progId="Equation.DSMT4">
                  <p:embed/>
                  <p:pic>
                    <p:nvPicPr>
                      <p:cNvPr id="0" name="图片 2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970463"/>
                        <a:ext cx="280828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8015" name="Text Box 15"/>
          <p:cNvSpPr txBox="1">
            <a:spLocks noChangeArrowheads="1"/>
          </p:cNvSpPr>
          <p:nvPr/>
        </p:nvSpPr>
        <p:spPr bwMode="auto">
          <a:xfrm>
            <a:off x="2092325" y="5800725"/>
            <a:ext cx="403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max</a:t>
            </a:r>
            <a:r>
              <a:rPr lang="en-US" altLang="zh-CN" sz="2800" b="1">
                <a:solidFill>
                  <a:srgbClr val="000000"/>
                </a:solidFill>
              </a:rPr>
              <a:t>=5.56×10</a:t>
            </a:r>
            <a:r>
              <a:rPr lang="en-US" altLang="zh-CN" sz="2800" b="1" baseline="30000">
                <a:solidFill>
                  <a:srgbClr val="000000"/>
                </a:solidFill>
              </a:rPr>
              <a:t>-6 </a:t>
            </a:r>
            <a:r>
              <a:rPr lang="en-US" altLang="zh-CN" sz="2800" b="1">
                <a:solidFill>
                  <a:srgbClr val="000000"/>
                </a:solidFill>
              </a:rPr>
              <a:t> T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408016" name="Text Box 16"/>
          <p:cNvSpPr txBox="1">
            <a:spLocks noChangeArrowheads="1"/>
          </p:cNvSpPr>
          <p:nvPr/>
        </p:nvSpPr>
        <p:spPr bwMode="auto">
          <a:xfrm>
            <a:off x="5000625" y="5794375"/>
            <a:ext cx="3967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当时无法验证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408017" name="Arc 17"/>
          <p:cNvSpPr/>
          <p:nvPr/>
        </p:nvSpPr>
        <p:spPr bwMode="auto">
          <a:xfrm flipH="1" flipV="1">
            <a:off x="7654925" y="3186113"/>
            <a:ext cx="1116013" cy="1573212"/>
          </a:xfrm>
          <a:custGeom>
            <a:avLst/>
            <a:gdLst>
              <a:gd name="T0" fmla="*/ 6987940 w 20396"/>
              <a:gd name="T1" fmla="*/ 0 h 21474"/>
              <a:gd name="T2" fmla="*/ 61065161 w 20396"/>
              <a:gd name="T3" fmla="*/ 77089220 h 21474"/>
              <a:gd name="T4" fmla="*/ 0 w 20396"/>
              <a:gd name="T5" fmla="*/ 115255472 h 214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96" h="21474" fill="none" extrusionOk="0">
                <a:moveTo>
                  <a:pt x="2333" y="0"/>
                </a:moveTo>
                <a:cubicBezTo>
                  <a:pt x="10621" y="901"/>
                  <a:pt x="17651" y="6491"/>
                  <a:pt x="20395" y="14363"/>
                </a:cubicBezTo>
              </a:path>
              <a:path w="20396" h="21474" stroke="0" extrusionOk="0">
                <a:moveTo>
                  <a:pt x="2333" y="0"/>
                </a:moveTo>
                <a:cubicBezTo>
                  <a:pt x="10621" y="901"/>
                  <a:pt x="17651" y="6491"/>
                  <a:pt x="20395" y="14363"/>
                </a:cubicBezTo>
                <a:lnTo>
                  <a:pt x="0" y="21474"/>
                </a:lnTo>
                <a:lnTo>
                  <a:pt x="2333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8018" name="Text Box 18"/>
          <p:cNvSpPr txBox="1">
            <a:spLocks noChangeArrowheads="1"/>
          </p:cNvSpPr>
          <p:nvPr/>
        </p:nvSpPr>
        <p:spPr bwMode="auto">
          <a:xfrm>
            <a:off x="1625600" y="4995863"/>
            <a:ext cx="154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若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8019" name="AutoShape 19"/>
          <p:cNvSpPr>
            <a:spLocks noChangeArrowheads="1"/>
          </p:cNvSpPr>
          <p:nvPr/>
        </p:nvSpPr>
        <p:spPr bwMode="auto">
          <a:xfrm>
            <a:off x="800100" y="2901950"/>
            <a:ext cx="1584325" cy="609600"/>
          </a:xfrm>
          <a:prstGeom prst="cloudCallout">
            <a:avLst>
              <a:gd name="adj1" fmla="val -33569"/>
              <a:gd name="adj2" fmla="val 101042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2800" b="1">
              <a:solidFill>
                <a:srgbClr val="000000"/>
              </a:solidFill>
            </a:endParaRPr>
          </a:p>
        </p:txBody>
      </p:sp>
      <p:sp>
        <p:nvSpPr>
          <p:cNvPr id="1408020" name="Text Box 20"/>
          <p:cNvSpPr txBox="1">
            <a:spLocks noChangeArrowheads="1"/>
          </p:cNvSpPr>
          <p:nvPr/>
        </p:nvSpPr>
        <p:spPr bwMode="auto">
          <a:xfrm>
            <a:off x="1150938" y="2809875"/>
            <a:ext cx="20272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ea typeface="隶书" panose="02010509060101010101" pitchFamily="49" charset="-122"/>
              </a:rPr>
              <a:t>注</a:t>
            </a:r>
            <a:endParaRPr lang="zh-CN" altLang="en-US" sz="40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1408021" name="Text Box 21"/>
          <p:cNvSpPr txBox="1">
            <a:spLocks noChangeArrowheads="1"/>
          </p:cNvSpPr>
          <p:nvPr/>
        </p:nvSpPr>
        <p:spPr bwMode="auto">
          <a:xfrm>
            <a:off x="1625600" y="5788025"/>
            <a:ext cx="154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则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08022" name="Group 22"/>
          <p:cNvGrpSpPr/>
          <p:nvPr/>
        </p:nvGrpSpPr>
        <p:grpSpPr bwMode="auto">
          <a:xfrm>
            <a:off x="222250" y="373063"/>
            <a:ext cx="5449888" cy="1636712"/>
            <a:chOff x="409" y="257"/>
            <a:chExt cx="3433" cy="1031"/>
          </a:xfrm>
        </p:grpSpPr>
        <p:sp>
          <p:nvSpPr>
            <p:cNvPr id="191531" name="Text Box 23"/>
            <p:cNvSpPr txBox="1">
              <a:spLocks noChangeArrowheads="1"/>
            </p:cNvSpPr>
            <p:nvPr/>
          </p:nvSpPr>
          <p:spPr bwMode="auto">
            <a:xfrm>
              <a:off x="2357" y="292"/>
              <a:ext cx="14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(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r 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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R 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91532" name="Text Box 24"/>
            <p:cNvSpPr txBox="1">
              <a:spLocks noChangeArrowheads="1"/>
            </p:cNvSpPr>
            <p:nvPr/>
          </p:nvSpPr>
          <p:spPr bwMode="auto">
            <a:xfrm>
              <a:off x="2399" y="840"/>
              <a:ext cx="1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(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r 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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R 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91533" name="AutoShape 25"/>
            <p:cNvSpPr/>
            <p:nvPr/>
          </p:nvSpPr>
          <p:spPr bwMode="auto">
            <a:xfrm>
              <a:off x="872" y="483"/>
              <a:ext cx="190" cy="486"/>
            </a:xfrm>
            <a:prstGeom prst="leftBrace">
              <a:avLst>
                <a:gd name="adj1" fmla="val 21316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91534" name="Object 26"/>
            <p:cNvGraphicFramePr>
              <a:graphicFrameLocks noChangeAspect="1"/>
            </p:cNvGraphicFramePr>
            <p:nvPr/>
          </p:nvGraphicFramePr>
          <p:xfrm>
            <a:off x="409" y="561"/>
            <a:ext cx="476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5" name="剪辑" r:id="rId12" imgW="4356100" imgH="4025900" progId="MS_ClipArt_Gallery.2">
                    <p:embed/>
                  </p:oleObj>
                </mc:Choice>
                <mc:Fallback>
                  <p:oleObj name="剪辑" r:id="rId12" imgW="4356100" imgH="4025900" progId="MS_ClipArt_Gallery.2">
                    <p:embed/>
                    <p:pic>
                      <p:nvPicPr>
                        <p:cNvPr id="0" name="图片 22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561"/>
                          <a:ext cx="476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35" name="Object 27"/>
            <p:cNvGraphicFramePr>
              <a:graphicFrameLocks noChangeAspect="1"/>
            </p:cNvGraphicFramePr>
            <p:nvPr/>
          </p:nvGraphicFramePr>
          <p:xfrm>
            <a:off x="1071" y="257"/>
            <a:ext cx="122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6" name="Equation" r:id="rId14" imgW="1828800" imgH="711200" progId="Equation.DSMT4">
                    <p:embed/>
                  </p:oleObj>
                </mc:Choice>
                <mc:Fallback>
                  <p:oleObj name="Equation" r:id="rId14" imgW="1828800" imgH="711200" progId="Equation.DSMT4">
                    <p:embed/>
                    <p:pic>
                      <p:nvPicPr>
                        <p:cNvPr id="0" name="图片 22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257"/>
                          <a:ext cx="122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36" name="Object 28"/>
            <p:cNvGraphicFramePr>
              <a:graphicFrameLocks noChangeAspect="1"/>
            </p:cNvGraphicFramePr>
            <p:nvPr/>
          </p:nvGraphicFramePr>
          <p:xfrm>
            <a:off x="1055" y="716"/>
            <a:ext cx="1302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7" name="Equation" r:id="rId16" imgW="2044700" imgH="889000" progId="Equation.DSMT4">
                    <p:embed/>
                  </p:oleObj>
                </mc:Choice>
                <mc:Fallback>
                  <p:oleObj name="Equation" r:id="rId16" imgW="2044700" imgH="889000" progId="Equation.DSMT4">
                    <p:embed/>
                    <p:pic>
                      <p:nvPicPr>
                        <p:cNvPr id="0" name="图片 22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716"/>
                          <a:ext cx="1302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8029" name="Group 29"/>
          <p:cNvGrpSpPr/>
          <p:nvPr/>
        </p:nvGrpSpPr>
        <p:grpSpPr bwMode="auto">
          <a:xfrm>
            <a:off x="7007225" y="309563"/>
            <a:ext cx="1917700" cy="2190750"/>
            <a:chOff x="1582" y="1392"/>
            <a:chExt cx="1208" cy="1581"/>
          </a:xfrm>
        </p:grpSpPr>
        <p:sp>
          <p:nvSpPr>
            <p:cNvPr id="191517" name="AutoShape 30"/>
            <p:cNvSpPr>
              <a:spLocks noChangeArrowheads="1"/>
            </p:cNvSpPr>
            <p:nvPr/>
          </p:nvSpPr>
          <p:spPr bwMode="auto">
            <a:xfrm>
              <a:off x="2136" y="2637"/>
              <a:ext cx="47" cy="336"/>
            </a:xfrm>
            <a:prstGeom prst="can">
              <a:avLst>
                <a:gd name="adj" fmla="val 76752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19050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91518" name="Group 31"/>
            <p:cNvGrpSpPr/>
            <p:nvPr/>
          </p:nvGrpSpPr>
          <p:grpSpPr bwMode="auto">
            <a:xfrm>
              <a:off x="1588" y="1512"/>
              <a:ext cx="1202" cy="520"/>
              <a:chOff x="1588" y="1512"/>
              <a:chExt cx="1202" cy="520"/>
            </a:xfrm>
          </p:grpSpPr>
          <p:sp>
            <p:nvSpPr>
              <p:cNvPr id="191525" name="Oval 32"/>
              <p:cNvSpPr>
                <a:spLocks noChangeArrowheads="1"/>
              </p:cNvSpPr>
              <p:nvPr/>
            </p:nvSpPr>
            <p:spPr bwMode="auto">
              <a:xfrm>
                <a:off x="1588" y="1621"/>
                <a:ext cx="1200" cy="411"/>
              </a:xfrm>
              <a:prstGeom prst="ellipse">
                <a:avLst/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26" name="Oval 33"/>
              <p:cNvSpPr>
                <a:spLocks noChangeArrowheads="1"/>
              </p:cNvSpPr>
              <p:nvPr/>
            </p:nvSpPr>
            <p:spPr bwMode="auto">
              <a:xfrm>
                <a:off x="1588" y="1550"/>
                <a:ext cx="1200" cy="41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27" name="Line 34"/>
              <p:cNvSpPr>
                <a:spLocks noChangeShapeType="1"/>
              </p:cNvSpPr>
              <p:nvPr/>
            </p:nvSpPr>
            <p:spPr bwMode="auto">
              <a:xfrm flipV="1">
                <a:off x="2142" y="1592"/>
                <a:ext cx="461" cy="1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1528" name="Text Box 35"/>
              <p:cNvSpPr txBox="1">
                <a:spLocks noChangeArrowheads="1"/>
              </p:cNvSpPr>
              <p:nvPr/>
            </p:nvSpPr>
            <p:spPr bwMode="auto">
              <a:xfrm>
                <a:off x="2304" y="1512"/>
                <a:ext cx="265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R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29" name="Line 36"/>
              <p:cNvSpPr>
                <a:spLocks noChangeShapeType="1"/>
              </p:cNvSpPr>
              <p:nvPr/>
            </p:nvSpPr>
            <p:spPr bwMode="auto">
              <a:xfrm>
                <a:off x="1589" y="1763"/>
                <a:ext cx="0" cy="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1530" name="Line 37"/>
              <p:cNvSpPr>
                <a:spLocks noChangeShapeType="1"/>
              </p:cNvSpPr>
              <p:nvPr/>
            </p:nvSpPr>
            <p:spPr bwMode="auto">
              <a:xfrm>
                <a:off x="2790" y="1757"/>
                <a:ext cx="0" cy="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91519" name="AutoShape 38"/>
            <p:cNvSpPr>
              <a:spLocks noChangeArrowheads="1"/>
            </p:cNvSpPr>
            <p:nvPr/>
          </p:nvSpPr>
          <p:spPr bwMode="auto">
            <a:xfrm>
              <a:off x="2136" y="1392"/>
              <a:ext cx="55" cy="336"/>
            </a:xfrm>
            <a:prstGeom prst="can">
              <a:avLst>
                <a:gd name="adj" fmla="val 65588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19050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91520" name="Group 39"/>
            <p:cNvGrpSpPr/>
            <p:nvPr/>
          </p:nvGrpSpPr>
          <p:grpSpPr bwMode="auto">
            <a:xfrm>
              <a:off x="1582" y="2210"/>
              <a:ext cx="1200" cy="482"/>
              <a:chOff x="1554" y="2231"/>
              <a:chExt cx="1200" cy="482"/>
            </a:xfrm>
          </p:grpSpPr>
          <p:sp>
            <p:nvSpPr>
              <p:cNvPr id="191521" name="Oval 40"/>
              <p:cNvSpPr>
                <a:spLocks noChangeArrowheads="1"/>
              </p:cNvSpPr>
              <p:nvPr/>
            </p:nvSpPr>
            <p:spPr bwMode="auto">
              <a:xfrm>
                <a:off x="1554" y="2302"/>
                <a:ext cx="1200" cy="411"/>
              </a:xfrm>
              <a:prstGeom prst="ellipse">
                <a:avLst/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22" name="Oval 41" descr="再生纸"/>
              <p:cNvSpPr>
                <a:spLocks noChangeArrowheads="1"/>
              </p:cNvSpPr>
              <p:nvPr/>
            </p:nvSpPr>
            <p:spPr bwMode="auto">
              <a:xfrm>
                <a:off x="1554" y="2231"/>
                <a:ext cx="1200" cy="412"/>
              </a:xfrm>
              <a:prstGeom prst="ellipse">
                <a:avLst/>
              </a:prstGeom>
              <a:blipFill dpi="0" rotWithShape="1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23" name="Line 42"/>
              <p:cNvSpPr>
                <a:spLocks noChangeShapeType="1"/>
              </p:cNvSpPr>
              <p:nvPr/>
            </p:nvSpPr>
            <p:spPr bwMode="auto">
              <a:xfrm>
                <a:off x="1555" y="2444"/>
                <a:ext cx="0" cy="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1524" name="Line 43"/>
              <p:cNvSpPr>
                <a:spLocks noChangeShapeType="1"/>
              </p:cNvSpPr>
              <p:nvPr/>
            </p:nvSpPr>
            <p:spPr bwMode="auto">
              <a:xfrm>
                <a:off x="2749" y="2458"/>
                <a:ext cx="0" cy="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408044" name="Line 44"/>
          <p:cNvSpPr>
            <a:spLocks noChangeShapeType="1"/>
          </p:cNvSpPr>
          <p:nvPr/>
        </p:nvSpPr>
        <p:spPr bwMode="auto">
          <a:xfrm>
            <a:off x="7007225" y="939800"/>
            <a:ext cx="0" cy="9032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8045" name="Line 45"/>
          <p:cNvSpPr>
            <a:spLocks noChangeShapeType="1"/>
          </p:cNvSpPr>
          <p:nvPr/>
        </p:nvSpPr>
        <p:spPr bwMode="auto">
          <a:xfrm>
            <a:off x="8902700" y="1008063"/>
            <a:ext cx="0" cy="903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8046" name="Arc 46"/>
          <p:cNvSpPr/>
          <p:nvPr/>
        </p:nvSpPr>
        <p:spPr bwMode="auto">
          <a:xfrm>
            <a:off x="6985000" y="1665288"/>
            <a:ext cx="1919288" cy="346075"/>
          </a:xfrm>
          <a:custGeom>
            <a:avLst/>
            <a:gdLst>
              <a:gd name="T0" fmla="*/ 84970034 w 43200"/>
              <a:gd name="T1" fmla="*/ 0 h 24157"/>
              <a:gd name="T2" fmla="*/ 15772 w 43200"/>
              <a:gd name="T3" fmla="*/ 401030 h 24157"/>
              <a:gd name="T4" fmla="*/ 42635028 w 43200"/>
              <a:gd name="T5" fmla="*/ 524793 h 241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157" fill="none" extrusionOk="0">
                <a:moveTo>
                  <a:pt x="43048" y="-1"/>
                </a:moveTo>
                <a:cubicBezTo>
                  <a:pt x="43149" y="848"/>
                  <a:pt x="43200" y="1702"/>
                  <a:pt x="43200" y="2557"/>
                </a:cubicBezTo>
                <a:cubicBezTo>
                  <a:pt x="43200" y="14486"/>
                  <a:pt x="33529" y="24157"/>
                  <a:pt x="21600" y="24157"/>
                </a:cubicBezTo>
                <a:cubicBezTo>
                  <a:pt x="9670" y="24157"/>
                  <a:pt x="0" y="14486"/>
                  <a:pt x="0" y="2557"/>
                </a:cubicBezTo>
                <a:cubicBezTo>
                  <a:pt x="-1" y="2355"/>
                  <a:pt x="2" y="2154"/>
                  <a:pt x="8" y="1954"/>
                </a:cubicBezTo>
              </a:path>
              <a:path w="43200" h="24157" stroke="0" extrusionOk="0">
                <a:moveTo>
                  <a:pt x="43048" y="-1"/>
                </a:moveTo>
                <a:cubicBezTo>
                  <a:pt x="43149" y="848"/>
                  <a:pt x="43200" y="1702"/>
                  <a:pt x="43200" y="2557"/>
                </a:cubicBezTo>
                <a:cubicBezTo>
                  <a:pt x="43200" y="14486"/>
                  <a:pt x="33529" y="24157"/>
                  <a:pt x="21600" y="24157"/>
                </a:cubicBezTo>
                <a:cubicBezTo>
                  <a:pt x="9670" y="24157"/>
                  <a:pt x="0" y="14486"/>
                  <a:pt x="0" y="2557"/>
                </a:cubicBezTo>
                <a:cubicBezTo>
                  <a:pt x="-1" y="2355"/>
                  <a:pt x="2" y="2154"/>
                  <a:pt x="8" y="1954"/>
                </a:cubicBezTo>
                <a:lnTo>
                  <a:pt x="21600" y="2557"/>
                </a:lnTo>
                <a:lnTo>
                  <a:pt x="43048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92616" name="Object 8"/>
          <p:cNvGraphicFramePr>
            <a:graphicFrameLocks noChangeAspect="1"/>
          </p:cNvGraphicFramePr>
          <p:nvPr/>
        </p:nvGraphicFramePr>
        <p:xfrm>
          <a:off x="4895378" y="296863"/>
          <a:ext cx="16208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8" name="Equation" r:id="rId18" imgW="685800" imgH="355600" progId="Equation.DSMT4">
                  <p:embed/>
                </p:oleObj>
              </mc:Choice>
              <mc:Fallback>
                <p:oleObj name="Equation" r:id="rId18" imgW="685800" imgH="355600" progId="Equation.DSMT4">
                  <p:embed/>
                  <p:pic>
                    <p:nvPicPr>
                      <p:cNvPr id="0" name="图片 22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378" y="296863"/>
                        <a:ext cx="16208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49" name="Object 41"/>
          <p:cNvGraphicFramePr>
            <a:graphicFrameLocks noChangeAspect="1"/>
          </p:cNvGraphicFramePr>
          <p:nvPr/>
        </p:nvGraphicFramePr>
        <p:xfrm>
          <a:off x="4927699" y="1160463"/>
          <a:ext cx="16605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9" name="Equation" r:id="rId20" imgW="786765" imgH="393700" progId="Equation.DSMT4">
                  <p:embed/>
                </p:oleObj>
              </mc:Choice>
              <mc:Fallback>
                <p:oleObj name="Equation" r:id="rId20" imgW="786765" imgH="393700" progId="Equation.DSMT4">
                  <p:embed/>
                  <p:pic>
                    <p:nvPicPr>
                      <p:cNvPr id="0" name="图片 22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99" y="1160463"/>
                        <a:ext cx="16605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932040" y="332656"/>
            <a:ext cx="1731294" cy="16812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0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0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0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0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0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08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08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0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109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40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140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0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0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0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0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140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2" grpId="0" animBg="1"/>
      <p:bldP spid="1408003" grpId="0" autoUpdateAnimBg="0"/>
      <p:bldP spid="1408004" grpId="0" animBg="1"/>
      <p:bldP spid="1408005" grpId="0" animBg="1"/>
      <p:bldP spid="1408006" grpId="0" animBg="1"/>
      <p:bldP spid="1408007" grpId="0" animBg="1"/>
      <p:bldP spid="1408012" grpId="0" autoUpdateAnimBg="0"/>
      <p:bldP spid="1408013" grpId="0"/>
      <p:bldP spid="1408015" grpId="0" autoUpdateAnimBg="0"/>
      <p:bldP spid="1408016" grpId="0" autoUpdateAnimBg="0"/>
      <p:bldP spid="1408017" grpId="0" animBg="1"/>
      <p:bldP spid="1408018" grpId="0"/>
      <p:bldP spid="1408019" grpId="0" animBg="1"/>
      <p:bldP spid="1408020" grpId="0" autoUpdateAnimBg="0"/>
      <p:bldP spid="1408021" grpId="0"/>
      <p:bldP spid="1408044" grpId="0" animBg="1"/>
      <p:bldP spid="1408045" grpId="0" animBg="1"/>
      <p:bldP spid="1408046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 descr="再生纸"/>
          <p:cNvSpPr>
            <a:spLocks noChangeArrowheads="1"/>
          </p:cNvSpPr>
          <p:nvPr/>
        </p:nvSpPr>
        <p:spPr bwMode="auto">
          <a:xfrm>
            <a:off x="6467475" y="2368550"/>
            <a:ext cx="1895475" cy="9810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9027" name="Text Box 3"/>
          <p:cNvSpPr txBox="1">
            <a:spLocks noChangeArrowheads="1"/>
          </p:cNvSpPr>
          <p:nvPr/>
        </p:nvSpPr>
        <p:spPr bwMode="auto">
          <a:xfrm>
            <a:off x="1247775" y="4713288"/>
            <a:ext cx="7588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充电完毕后，断开电源，然后拉开两极板。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此过程中两极板间是否有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800" b="1" i="1" baseline="-2500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？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09028" name="Text Box 4"/>
          <p:cNvSpPr txBox="1">
            <a:spLocks noChangeArrowheads="1"/>
          </p:cNvSpPr>
          <p:nvPr/>
        </p:nvSpPr>
        <p:spPr bwMode="auto">
          <a:xfrm>
            <a:off x="1247775" y="5651500"/>
            <a:ext cx="7775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充电完毕后，仍接通电源，然后拉开两极板。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此过程中两极板间是否有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800" b="1" i="1" baseline="-2500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？为什么？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09029" name="Text Box 5"/>
          <p:cNvSpPr txBox="1">
            <a:spLocks noChangeArrowheads="1"/>
          </p:cNvSpPr>
          <p:nvPr/>
        </p:nvSpPr>
        <p:spPr bwMode="auto">
          <a:xfrm>
            <a:off x="431800" y="4233863"/>
            <a:ext cx="825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（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）一空气平行板电容器，略去边缘效应。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9030" name="Text Box 6"/>
          <p:cNvSpPr txBox="1">
            <a:spLocks noChangeArrowheads="1"/>
          </p:cNvSpPr>
          <p:nvPr/>
        </p:nvSpPr>
        <p:spPr bwMode="auto">
          <a:xfrm>
            <a:off x="425450" y="1373188"/>
            <a:ext cx="85423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（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）在上例中两极板间的位移电流为</a:t>
            </a:r>
            <a:r>
              <a:rPr lang="en-US" altLang="zh-CN" sz="2800" b="1" i="1">
                <a:solidFill>
                  <a:srgbClr val="000000"/>
                </a:solidFill>
              </a:rPr>
              <a:t>j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极板间的   </a:t>
            </a:r>
            <a:endParaRPr lang="zh-CN" altLang="en-US" sz="28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10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磁场为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09031" name="Group 7"/>
          <p:cNvGrpSpPr/>
          <p:nvPr/>
        </p:nvGrpSpPr>
        <p:grpSpPr bwMode="auto">
          <a:xfrm>
            <a:off x="2781300" y="1773238"/>
            <a:ext cx="3011488" cy="1533525"/>
            <a:chOff x="1927" y="1117"/>
            <a:chExt cx="1897" cy="966"/>
          </a:xfrm>
        </p:grpSpPr>
        <p:graphicFrame>
          <p:nvGraphicFramePr>
            <p:cNvPr id="192547" name="Object 8"/>
            <p:cNvGraphicFramePr>
              <a:graphicFrameLocks noChangeAspect="1"/>
            </p:cNvGraphicFramePr>
            <p:nvPr/>
          </p:nvGraphicFramePr>
          <p:xfrm>
            <a:off x="2051" y="1117"/>
            <a:ext cx="93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0" name="Equation" r:id="rId2" imgW="1663700" imgH="800100" progId="Equation.DSMT4">
                    <p:embed/>
                  </p:oleObj>
                </mc:Choice>
                <mc:Fallback>
                  <p:oleObj name="Equation" r:id="rId2" imgW="1663700" imgH="800100" progId="Equation.DSMT4">
                    <p:embed/>
                    <p:pic>
                      <p:nvPicPr>
                        <p:cNvPr id="0" name="图片 23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1117"/>
                          <a:ext cx="93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48" name="Text Box 9"/>
            <p:cNvSpPr txBox="1">
              <a:spLocks noChangeArrowheads="1"/>
            </p:cNvSpPr>
            <p:nvPr/>
          </p:nvSpPr>
          <p:spPr bwMode="auto">
            <a:xfrm>
              <a:off x="2975" y="1217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(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r 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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R 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92549" name="Object 10"/>
            <p:cNvGraphicFramePr>
              <a:graphicFrameLocks noChangeAspect="1"/>
            </p:cNvGraphicFramePr>
            <p:nvPr/>
          </p:nvGraphicFramePr>
          <p:xfrm>
            <a:off x="2037" y="1556"/>
            <a:ext cx="1046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1" name="Equation" r:id="rId4" imgW="1866900" imgH="838200" progId="Equation.DSMT4">
                    <p:embed/>
                  </p:oleObj>
                </mc:Choice>
                <mc:Fallback>
                  <p:oleObj name="Equation" r:id="rId4" imgW="1866900" imgH="838200" progId="Equation.DSMT4">
                    <p:embed/>
                    <p:pic>
                      <p:nvPicPr>
                        <p:cNvPr id="0" name="图片 23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" y="1556"/>
                          <a:ext cx="1046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50" name="Text Box 11"/>
            <p:cNvSpPr txBox="1">
              <a:spLocks noChangeArrowheads="1"/>
            </p:cNvSpPr>
            <p:nvPr/>
          </p:nvSpPr>
          <p:spPr bwMode="auto">
            <a:xfrm>
              <a:off x="3015" y="1676"/>
              <a:ext cx="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(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r 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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92551" name="AutoShape 12"/>
            <p:cNvSpPr/>
            <p:nvPr/>
          </p:nvSpPr>
          <p:spPr bwMode="auto">
            <a:xfrm>
              <a:off x="1927" y="1340"/>
              <a:ext cx="116" cy="549"/>
            </a:xfrm>
            <a:prstGeom prst="leftBrace">
              <a:avLst>
                <a:gd name="adj1" fmla="val 3944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1409037" name="Text Box 13"/>
          <p:cNvSpPr txBox="1">
            <a:spLocks noChangeArrowheads="1"/>
          </p:cNvSpPr>
          <p:nvPr/>
        </p:nvSpPr>
        <p:spPr bwMode="auto">
          <a:xfrm>
            <a:off x="1331913" y="3203575"/>
            <a:ext cx="75549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则该磁场就是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位移电流 </a:t>
            </a:r>
            <a:r>
              <a:rPr lang="en-US" altLang="zh-CN" sz="2800" b="1" i="1" dirty="0" err="1" smtClean="0">
                <a:solidFill>
                  <a:srgbClr val="000000"/>
                </a:solidFill>
              </a:rPr>
              <a:t>j</a:t>
            </a:r>
            <a:r>
              <a:rPr lang="en-US" altLang="zh-CN" sz="2800" b="1" i="1" baseline="-25000" dirty="0" err="1" smtClean="0">
                <a:solidFill>
                  <a:srgbClr val="000000"/>
                </a:solidFill>
              </a:rPr>
              <a:t>D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所</a:t>
            </a:r>
            <a:r>
              <a:rPr lang="zh-CN" altLang="en-US" sz="2800" b="1" dirty="0">
                <a:solidFill>
                  <a:srgbClr val="000000"/>
                </a:solidFill>
              </a:rPr>
              <a:t>激发。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这个说法对吗？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1409038" name="Group 14"/>
          <p:cNvGrpSpPr/>
          <p:nvPr/>
        </p:nvGrpSpPr>
        <p:grpSpPr bwMode="auto">
          <a:xfrm>
            <a:off x="639763" y="288925"/>
            <a:ext cx="3384550" cy="1052513"/>
            <a:chOff x="340" y="0"/>
            <a:chExt cx="2132" cy="663"/>
          </a:xfrm>
        </p:grpSpPr>
        <p:sp>
          <p:nvSpPr>
            <p:cNvPr id="192544" name="AutoShape 15"/>
            <p:cNvSpPr>
              <a:spLocks noChangeArrowheads="1"/>
            </p:cNvSpPr>
            <p:nvPr/>
          </p:nvSpPr>
          <p:spPr bwMode="auto">
            <a:xfrm>
              <a:off x="340" y="0"/>
              <a:ext cx="1406" cy="663"/>
            </a:xfrm>
            <a:prstGeom prst="cloudCallout">
              <a:avLst>
                <a:gd name="adj1" fmla="val 25176"/>
                <a:gd name="adj2" fmla="val -38838"/>
              </a:avLst>
            </a:prstGeom>
            <a:solidFill>
              <a:schemeClr val="bg1"/>
            </a:solidFill>
            <a:ln w="28575">
              <a:solidFill>
                <a:srgbClr val="FF3399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92545" name="Text Box 16"/>
            <p:cNvSpPr txBox="1">
              <a:spLocks noChangeArrowheads="1"/>
            </p:cNvSpPr>
            <p:nvPr/>
          </p:nvSpPr>
          <p:spPr bwMode="auto">
            <a:xfrm>
              <a:off x="612" y="119"/>
              <a:ext cx="1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FF0066"/>
                  </a:solidFill>
                </a:rPr>
                <a:t>问题</a:t>
              </a:r>
              <a:endParaRPr lang="zh-CN" altLang="en-US" sz="2800" b="1">
                <a:solidFill>
                  <a:srgbClr val="FF0066"/>
                </a:solidFill>
              </a:endParaRPr>
            </a:p>
          </p:txBody>
        </p:sp>
        <p:sp>
          <p:nvSpPr>
            <p:cNvPr id="192546" name="Text Box 17"/>
            <p:cNvSpPr txBox="1">
              <a:spLocks noChangeArrowheads="1"/>
            </p:cNvSpPr>
            <p:nvPr/>
          </p:nvSpPr>
          <p:spPr bwMode="auto">
            <a:xfrm>
              <a:off x="1111" y="85"/>
              <a:ext cx="4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4000" b="1">
                  <a:solidFill>
                    <a:srgbClr val="FF3399"/>
                  </a:solidFill>
                </a:rPr>
                <a:t>？</a:t>
              </a:r>
              <a:endParaRPr lang="zh-CN" altLang="en-US" sz="4000" b="1">
                <a:solidFill>
                  <a:srgbClr val="FF3399"/>
                </a:solidFill>
              </a:endParaRPr>
            </a:p>
          </p:txBody>
        </p:sp>
      </p:grpSp>
      <p:grpSp>
        <p:nvGrpSpPr>
          <p:cNvPr id="1409042" name="Group 18"/>
          <p:cNvGrpSpPr/>
          <p:nvPr/>
        </p:nvGrpSpPr>
        <p:grpSpPr bwMode="auto">
          <a:xfrm>
            <a:off x="2843214" y="381000"/>
            <a:ext cx="4217988" cy="815975"/>
            <a:chOff x="1747" y="0"/>
            <a:chExt cx="2657" cy="514"/>
          </a:xfrm>
        </p:grpSpPr>
        <p:graphicFrame>
          <p:nvGraphicFramePr>
            <p:cNvPr id="192542" name="Object 19"/>
            <p:cNvGraphicFramePr>
              <a:graphicFrameLocks noChangeAspect="1"/>
            </p:cNvGraphicFramePr>
            <p:nvPr/>
          </p:nvGraphicFramePr>
          <p:xfrm>
            <a:off x="2220" y="0"/>
            <a:ext cx="218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2" name="Equation" r:id="rId6" imgW="3467100" imgH="774700" progId="Equation.DSMT4">
                    <p:embed/>
                  </p:oleObj>
                </mc:Choice>
                <mc:Fallback>
                  <p:oleObj name="Equation" r:id="rId6" imgW="3467100" imgH="774700" progId="Equation.DSMT4">
                    <p:embed/>
                    <p:pic>
                      <p:nvPicPr>
                        <p:cNvPr id="0" name="图片 23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0"/>
                          <a:ext cx="2184" cy="48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33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43" name="Object 20"/>
            <p:cNvGraphicFramePr>
              <a:graphicFrameLocks noChangeAspect="1"/>
            </p:cNvGraphicFramePr>
            <p:nvPr/>
          </p:nvGraphicFramePr>
          <p:xfrm>
            <a:off x="1747" y="0"/>
            <a:ext cx="48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3" name="剪辑" r:id="rId8" imgW="4356100" imgH="4025900" progId="MS_ClipArt_Gallery.2">
                    <p:embed/>
                  </p:oleObj>
                </mc:Choice>
                <mc:Fallback>
                  <p:oleObj name="剪辑" r:id="rId8" imgW="4356100" imgH="4025900" progId="MS_ClipArt_Gallery.2">
                    <p:embed/>
                    <p:pic>
                      <p:nvPicPr>
                        <p:cNvPr id="0" name="图片 23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0"/>
                          <a:ext cx="480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9045" name="Oval 21"/>
          <p:cNvSpPr>
            <a:spLocks noChangeArrowheads="1"/>
          </p:cNvSpPr>
          <p:nvPr/>
        </p:nvSpPr>
        <p:spPr bwMode="auto">
          <a:xfrm>
            <a:off x="3619500" y="70485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09046" name="Group 22"/>
          <p:cNvGrpSpPr/>
          <p:nvPr/>
        </p:nvGrpSpPr>
        <p:grpSpPr bwMode="auto">
          <a:xfrm>
            <a:off x="6459538" y="1828800"/>
            <a:ext cx="1917700" cy="2190750"/>
            <a:chOff x="1582" y="1392"/>
            <a:chExt cx="1208" cy="1581"/>
          </a:xfrm>
        </p:grpSpPr>
        <p:sp>
          <p:nvSpPr>
            <p:cNvPr id="192528" name="AutoShape 23"/>
            <p:cNvSpPr>
              <a:spLocks noChangeArrowheads="1"/>
            </p:cNvSpPr>
            <p:nvPr/>
          </p:nvSpPr>
          <p:spPr bwMode="auto">
            <a:xfrm>
              <a:off x="2136" y="2637"/>
              <a:ext cx="47" cy="336"/>
            </a:xfrm>
            <a:prstGeom prst="can">
              <a:avLst>
                <a:gd name="adj" fmla="val 76752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19050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92529" name="Group 24"/>
            <p:cNvGrpSpPr/>
            <p:nvPr/>
          </p:nvGrpSpPr>
          <p:grpSpPr bwMode="auto">
            <a:xfrm>
              <a:off x="1588" y="1512"/>
              <a:ext cx="1202" cy="520"/>
              <a:chOff x="1588" y="1512"/>
              <a:chExt cx="1202" cy="520"/>
            </a:xfrm>
          </p:grpSpPr>
          <p:sp>
            <p:nvSpPr>
              <p:cNvPr id="192536" name="Oval 25"/>
              <p:cNvSpPr>
                <a:spLocks noChangeArrowheads="1"/>
              </p:cNvSpPr>
              <p:nvPr/>
            </p:nvSpPr>
            <p:spPr bwMode="auto">
              <a:xfrm>
                <a:off x="1588" y="1621"/>
                <a:ext cx="1200" cy="411"/>
              </a:xfrm>
              <a:prstGeom prst="ellipse">
                <a:avLst/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37" name="Oval 26"/>
              <p:cNvSpPr>
                <a:spLocks noChangeArrowheads="1"/>
              </p:cNvSpPr>
              <p:nvPr/>
            </p:nvSpPr>
            <p:spPr bwMode="auto">
              <a:xfrm>
                <a:off x="1588" y="1550"/>
                <a:ext cx="1200" cy="41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38" name="Line 27"/>
              <p:cNvSpPr>
                <a:spLocks noChangeShapeType="1"/>
              </p:cNvSpPr>
              <p:nvPr/>
            </p:nvSpPr>
            <p:spPr bwMode="auto">
              <a:xfrm flipV="1">
                <a:off x="2142" y="1592"/>
                <a:ext cx="461" cy="1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2539" name="Text Box 28"/>
              <p:cNvSpPr txBox="1">
                <a:spLocks noChangeArrowheads="1"/>
              </p:cNvSpPr>
              <p:nvPr/>
            </p:nvSpPr>
            <p:spPr bwMode="auto">
              <a:xfrm>
                <a:off x="2304" y="1512"/>
                <a:ext cx="265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R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40" name="Line 29"/>
              <p:cNvSpPr>
                <a:spLocks noChangeShapeType="1"/>
              </p:cNvSpPr>
              <p:nvPr/>
            </p:nvSpPr>
            <p:spPr bwMode="auto">
              <a:xfrm>
                <a:off x="1589" y="1763"/>
                <a:ext cx="0" cy="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2541" name="Line 30"/>
              <p:cNvSpPr>
                <a:spLocks noChangeShapeType="1"/>
              </p:cNvSpPr>
              <p:nvPr/>
            </p:nvSpPr>
            <p:spPr bwMode="auto">
              <a:xfrm>
                <a:off x="2790" y="1757"/>
                <a:ext cx="0" cy="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92530" name="AutoShape 31"/>
            <p:cNvSpPr>
              <a:spLocks noChangeArrowheads="1"/>
            </p:cNvSpPr>
            <p:nvPr/>
          </p:nvSpPr>
          <p:spPr bwMode="auto">
            <a:xfrm>
              <a:off x="2136" y="1392"/>
              <a:ext cx="55" cy="336"/>
            </a:xfrm>
            <a:prstGeom prst="can">
              <a:avLst>
                <a:gd name="adj" fmla="val 65588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19050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92531" name="Group 32"/>
            <p:cNvGrpSpPr/>
            <p:nvPr/>
          </p:nvGrpSpPr>
          <p:grpSpPr bwMode="auto">
            <a:xfrm>
              <a:off x="1582" y="2210"/>
              <a:ext cx="1200" cy="482"/>
              <a:chOff x="1554" y="2231"/>
              <a:chExt cx="1200" cy="482"/>
            </a:xfrm>
          </p:grpSpPr>
          <p:sp>
            <p:nvSpPr>
              <p:cNvPr id="192532" name="Oval 33"/>
              <p:cNvSpPr>
                <a:spLocks noChangeArrowheads="1"/>
              </p:cNvSpPr>
              <p:nvPr/>
            </p:nvSpPr>
            <p:spPr bwMode="auto">
              <a:xfrm>
                <a:off x="1554" y="2302"/>
                <a:ext cx="1200" cy="411"/>
              </a:xfrm>
              <a:prstGeom prst="ellipse">
                <a:avLst/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33" name="Oval 34" descr="再生纸"/>
              <p:cNvSpPr>
                <a:spLocks noChangeArrowheads="1"/>
              </p:cNvSpPr>
              <p:nvPr/>
            </p:nvSpPr>
            <p:spPr bwMode="auto">
              <a:xfrm>
                <a:off x="1554" y="2231"/>
                <a:ext cx="1200" cy="412"/>
              </a:xfrm>
              <a:prstGeom prst="ellipse">
                <a:avLst/>
              </a:prstGeom>
              <a:blipFill dpi="0" rotWithShape="1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34" name="Line 35"/>
              <p:cNvSpPr>
                <a:spLocks noChangeShapeType="1"/>
              </p:cNvSpPr>
              <p:nvPr/>
            </p:nvSpPr>
            <p:spPr bwMode="auto">
              <a:xfrm>
                <a:off x="1555" y="2444"/>
                <a:ext cx="0" cy="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2535" name="Line 36"/>
              <p:cNvSpPr>
                <a:spLocks noChangeShapeType="1"/>
              </p:cNvSpPr>
              <p:nvPr/>
            </p:nvSpPr>
            <p:spPr bwMode="auto">
              <a:xfrm>
                <a:off x="2749" y="2458"/>
                <a:ext cx="0" cy="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409061" name="Line 37"/>
          <p:cNvSpPr>
            <a:spLocks noChangeShapeType="1"/>
          </p:cNvSpPr>
          <p:nvPr/>
        </p:nvSpPr>
        <p:spPr bwMode="auto">
          <a:xfrm>
            <a:off x="6469063" y="2470150"/>
            <a:ext cx="0" cy="9032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9062" name="Line 38"/>
          <p:cNvSpPr>
            <a:spLocks noChangeShapeType="1"/>
          </p:cNvSpPr>
          <p:nvPr/>
        </p:nvSpPr>
        <p:spPr bwMode="auto">
          <a:xfrm>
            <a:off x="8364538" y="2538413"/>
            <a:ext cx="0" cy="903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9063" name="Arc 39"/>
          <p:cNvSpPr/>
          <p:nvPr/>
        </p:nvSpPr>
        <p:spPr bwMode="auto">
          <a:xfrm>
            <a:off x="6457950" y="3194050"/>
            <a:ext cx="1919288" cy="346075"/>
          </a:xfrm>
          <a:custGeom>
            <a:avLst/>
            <a:gdLst>
              <a:gd name="T0" fmla="*/ 84970034 w 43200"/>
              <a:gd name="T1" fmla="*/ 0 h 24157"/>
              <a:gd name="T2" fmla="*/ 15772 w 43200"/>
              <a:gd name="T3" fmla="*/ 401030 h 24157"/>
              <a:gd name="T4" fmla="*/ 42635028 w 43200"/>
              <a:gd name="T5" fmla="*/ 524793 h 241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157" fill="none" extrusionOk="0">
                <a:moveTo>
                  <a:pt x="43048" y="-1"/>
                </a:moveTo>
                <a:cubicBezTo>
                  <a:pt x="43149" y="848"/>
                  <a:pt x="43200" y="1702"/>
                  <a:pt x="43200" y="2557"/>
                </a:cubicBezTo>
                <a:cubicBezTo>
                  <a:pt x="43200" y="14486"/>
                  <a:pt x="33529" y="24157"/>
                  <a:pt x="21600" y="24157"/>
                </a:cubicBezTo>
                <a:cubicBezTo>
                  <a:pt x="9670" y="24157"/>
                  <a:pt x="0" y="14486"/>
                  <a:pt x="0" y="2557"/>
                </a:cubicBezTo>
                <a:cubicBezTo>
                  <a:pt x="-1" y="2355"/>
                  <a:pt x="2" y="2154"/>
                  <a:pt x="8" y="1954"/>
                </a:cubicBezTo>
              </a:path>
              <a:path w="43200" h="24157" stroke="0" extrusionOk="0">
                <a:moveTo>
                  <a:pt x="43048" y="-1"/>
                </a:moveTo>
                <a:cubicBezTo>
                  <a:pt x="43149" y="848"/>
                  <a:pt x="43200" y="1702"/>
                  <a:pt x="43200" y="2557"/>
                </a:cubicBezTo>
                <a:cubicBezTo>
                  <a:pt x="43200" y="14486"/>
                  <a:pt x="33529" y="24157"/>
                  <a:pt x="21600" y="24157"/>
                </a:cubicBezTo>
                <a:cubicBezTo>
                  <a:pt x="9670" y="24157"/>
                  <a:pt x="0" y="14486"/>
                  <a:pt x="0" y="2557"/>
                </a:cubicBezTo>
                <a:cubicBezTo>
                  <a:pt x="-1" y="2355"/>
                  <a:pt x="2" y="2154"/>
                  <a:pt x="8" y="1954"/>
                </a:cubicBezTo>
                <a:lnTo>
                  <a:pt x="21600" y="2557"/>
                </a:lnTo>
                <a:lnTo>
                  <a:pt x="43048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0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0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0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0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0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0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0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40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40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40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40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140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26" grpId="0" animBg="1"/>
      <p:bldP spid="1409027" grpId="0" autoUpdateAnimBg="0"/>
      <p:bldP spid="1409028" grpId="0" autoUpdateAnimBg="0"/>
      <p:bldP spid="1409029" grpId="0" autoUpdateAnimBg="0"/>
      <p:bldP spid="1409030" grpId="0" autoUpdateAnimBg="0"/>
      <p:bldP spid="1409037" grpId="0" autoUpdateAnimBg="0"/>
      <p:bldP spid="1409045" grpId="0" animBg="1"/>
      <p:bldP spid="1409061" grpId="0" animBg="1"/>
      <p:bldP spid="1409062" grpId="0" animBg="1"/>
      <p:bldP spid="14090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76250"/>
            <a:ext cx="8208963" cy="5400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en-US" altLang="zh-CN" sz="3600" b="1" u="sng" kern="0" dirty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zh-CN" altLang="en-US" sz="3600" b="1" u="sng" kern="0" dirty="0" smtClean="0">
                <a:solidFill>
                  <a:srgbClr val="000000"/>
                </a:solidFill>
              </a:rPr>
              <a:t>作业</a:t>
            </a:r>
            <a:r>
              <a:rPr lang="zh-CN" altLang="en-US" sz="3600" kern="0" dirty="0" smtClean="0">
                <a:solidFill>
                  <a:srgbClr val="000000"/>
                </a:solidFill>
              </a:rPr>
              <a:t>：</a:t>
            </a:r>
            <a:r>
              <a:rPr lang="zh-CN" altLang="en-US" sz="3600" kern="0" smtClean="0">
                <a:solidFill>
                  <a:srgbClr val="000000"/>
                </a:solidFill>
              </a:rPr>
              <a:t>第8章 T</a:t>
            </a:r>
            <a:r>
              <a:rPr lang="en-US" altLang="zh-CN" sz="3600" kern="0" smtClean="0">
                <a:solidFill>
                  <a:srgbClr val="000000"/>
                </a:solidFill>
              </a:rPr>
              <a:t>16-24</a:t>
            </a:r>
            <a:endParaRPr lang="zh-CN" altLang="en-US" sz="3600" kern="0" smtClean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en-US" altLang="zh-CN" sz="3600" kern="0" dirty="0" smtClean="0">
                <a:solidFill>
                  <a:srgbClr val="000000"/>
                </a:solidFill>
              </a:rPr>
              <a:t>       </a:t>
            </a:r>
            <a:endParaRPr lang="zh-CN" altLang="en-US" sz="3600" kern="0" dirty="0">
              <a:solidFill>
                <a:srgbClr val="000000"/>
              </a:solidFill>
            </a:endParaRPr>
          </a:p>
          <a:p>
            <a:pPr algn="l">
              <a:defRPr/>
            </a:pPr>
            <a:endParaRPr lang="zh-CN" altLang="en-US" sz="36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7" name="Text Box 3"/>
          <p:cNvSpPr txBox="1">
            <a:spLocks noChangeArrowheads="1"/>
          </p:cNvSpPr>
          <p:nvPr/>
        </p:nvSpPr>
        <p:spPr bwMode="auto">
          <a:xfrm>
            <a:off x="684213" y="692696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由一自感线圈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</a:rPr>
              <a:t>，电阻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，与电源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组成电路。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6948" name="Text Box 4"/>
          <p:cNvSpPr txBox="1">
            <a:spLocks noChangeArrowheads="1"/>
          </p:cNvSpPr>
          <p:nvPr/>
        </p:nvSpPr>
        <p:spPr bwMode="auto">
          <a:xfrm>
            <a:off x="690563" y="1268760"/>
            <a:ext cx="61928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求：电键</a:t>
            </a:r>
            <a:r>
              <a:rPr lang="en-US" altLang="zh-CN" sz="2800" b="1" i="1" dirty="0">
                <a:solidFill>
                  <a:srgbClr val="000000"/>
                </a:solidFill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</a:rPr>
              <a:t>接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上一段时间后，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又接到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上回路里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的变化。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6949" name="Text Box 5"/>
          <p:cNvSpPr txBox="1">
            <a:spLocks noChangeArrowheads="1"/>
          </p:cNvSpPr>
          <p:nvPr/>
        </p:nvSpPr>
        <p:spPr bwMode="auto">
          <a:xfrm>
            <a:off x="1311275" y="2276872"/>
            <a:ext cx="511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</a:rPr>
              <a:t>→1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 err="1">
                <a:solidFill>
                  <a:srgbClr val="000000"/>
                </a:solidFill>
              </a:rPr>
              <a:t>↗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</a:rPr>
              <a:t>上产生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06950" name="Object 6"/>
          <p:cNvGraphicFramePr>
            <a:graphicFrameLocks noChangeAspect="1"/>
          </p:cNvGraphicFramePr>
          <p:nvPr/>
        </p:nvGraphicFramePr>
        <p:xfrm>
          <a:off x="1704975" y="2765425"/>
          <a:ext cx="17637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Equation" r:id="rId1" imgW="786765" imgH="355600" progId="Equation.DSMT4">
                  <p:embed/>
                </p:oleObj>
              </mc:Choice>
              <mc:Fallback>
                <p:oleObj name="Equation" r:id="rId1" imgW="786765" imgH="355600" progId="Equation.DSMT4">
                  <p:embed/>
                  <p:pic>
                    <p:nvPicPr>
                      <p:cNvPr id="0" name="图片 10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2765425"/>
                        <a:ext cx="17637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51" name="Text Box 7"/>
          <p:cNvSpPr txBox="1">
            <a:spLocks noChangeArrowheads="1"/>
          </p:cNvSpPr>
          <p:nvPr/>
        </p:nvSpPr>
        <p:spPr bwMode="auto">
          <a:xfrm>
            <a:off x="3619500" y="2863850"/>
            <a:ext cx="265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b="1" baseline="-25000">
                <a:solidFill>
                  <a:srgbClr val="000000"/>
                </a:solidFill>
                <a:sym typeface="Symbol" panose="05050102010706020507" pitchFamily="18" charset="2"/>
              </a:rPr>
              <a:t>总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endParaRPr lang="en-US" altLang="zh-CN" sz="2800" b="1" i="1" baseline="-25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6952" name="Text Box 8"/>
          <p:cNvSpPr txBox="1">
            <a:spLocks noChangeArrowheads="1"/>
          </p:cNvSpPr>
          <p:nvPr/>
        </p:nvSpPr>
        <p:spPr bwMode="auto">
          <a:xfrm>
            <a:off x="1346646" y="3519488"/>
            <a:ext cx="3081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即  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iR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6953" name="Text Box 9"/>
          <p:cNvSpPr txBox="1">
            <a:spLocks noChangeArrowheads="1"/>
          </p:cNvSpPr>
          <p:nvPr/>
        </p:nvSpPr>
        <p:spPr bwMode="auto">
          <a:xfrm>
            <a:off x="1049338" y="5085184"/>
            <a:ext cx="416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则回路中的电流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06954" name="Object 10"/>
          <p:cNvGraphicFramePr>
            <a:graphicFrameLocks noChangeAspect="1"/>
          </p:cNvGraphicFramePr>
          <p:nvPr/>
        </p:nvGraphicFramePr>
        <p:xfrm>
          <a:off x="3881438" y="4929188"/>
          <a:ext cx="21097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Equation" r:id="rId3" imgW="1002665" imgH="342900" progId="Equation.DSMT4">
                  <p:embed/>
                </p:oleObj>
              </mc:Choice>
              <mc:Fallback>
                <p:oleObj name="Equation" r:id="rId3" imgW="1002665" imgH="342900" progId="Equation.DSMT4">
                  <p:embed/>
                  <p:pic>
                    <p:nvPicPr>
                      <p:cNvPr id="0" name="图片 10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4929188"/>
                        <a:ext cx="21097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55" name="Text Box 11"/>
          <p:cNvSpPr txBox="1">
            <a:spLocks noChangeArrowheads="1"/>
          </p:cNvSpPr>
          <p:nvPr/>
        </p:nvSpPr>
        <p:spPr bwMode="auto">
          <a:xfrm>
            <a:off x="1049338" y="580189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由初始条件：</a:t>
            </a:r>
            <a:r>
              <a:rPr lang="en-US" altLang="zh-CN" sz="2800" b="1" i="1" dirty="0">
                <a:solidFill>
                  <a:srgbClr val="000000"/>
                </a:solidFill>
              </a:rPr>
              <a:t>t </a:t>
            </a:r>
            <a:r>
              <a:rPr lang="en-US" altLang="zh-CN" sz="2800" b="1" dirty="0">
                <a:solidFill>
                  <a:srgbClr val="000000"/>
                </a:solidFill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</a:rPr>
              <a:t>，则 </a:t>
            </a: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b="1" i="1" dirty="0">
                <a:solidFill>
                  <a:srgbClr val="000000"/>
                </a:solidFill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/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6956" name="Object 12"/>
          <p:cNvGraphicFramePr>
            <a:graphicFrameLocks noChangeAspect="1"/>
          </p:cNvGraphicFramePr>
          <p:nvPr/>
        </p:nvGraphicFramePr>
        <p:xfrm>
          <a:off x="5849938" y="4910138"/>
          <a:ext cx="22875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Equation" r:id="rId5" imgW="1016000" imgH="342900" progId="Equation.DSMT4">
                  <p:embed/>
                </p:oleObj>
              </mc:Choice>
              <mc:Fallback>
                <p:oleObj name="Equation" r:id="rId5" imgW="1016000" imgH="342900" progId="Equation.DSMT4">
                  <p:embed/>
                  <p:pic>
                    <p:nvPicPr>
                      <p:cNvPr id="0" name="图片 10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4910138"/>
                        <a:ext cx="22875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57" name="Object 13"/>
          <p:cNvGraphicFramePr>
            <a:graphicFrameLocks noChangeAspect="1"/>
          </p:cNvGraphicFramePr>
          <p:nvPr/>
        </p:nvGraphicFramePr>
        <p:xfrm>
          <a:off x="1936750" y="4073525"/>
          <a:ext cx="21478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Equation" r:id="rId7" imgW="850265" imgH="355600" progId="Equation.DSMT4">
                  <p:embed/>
                </p:oleObj>
              </mc:Choice>
              <mc:Fallback>
                <p:oleObj name="Equation" r:id="rId7" imgW="850265" imgH="355600" progId="Equation.DSMT4">
                  <p:embed/>
                  <p:pic>
                    <p:nvPicPr>
                      <p:cNvPr id="0" name="图片 10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4073525"/>
                        <a:ext cx="21478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 bwMode="auto">
          <a:xfrm>
            <a:off x="6437313" y="2408238"/>
            <a:ext cx="488950" cy="627062"/>
            <a:chOff x="4189" y="813"/>
            <a:chExt cx="308" cy="395"/>
          </a:xfrm>
        </p:grpSpPr>
        <p:sp>
          <p:nvSpPr>
            <p:cNvPr id="171057" name="Line 17"/>
            <p:cNvSpPr>
              <a:spLocks noChangeShapeType="1"/>
            </p:cNvSpPr>
            <p:nvPr/>
          </p:nvSpPr>
          <p:spPr bwMode="auto">
            <a:xfrm flipV="1">
              <a:off x="4467" y="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58" name="Text Box 18"/>
            <p:cNvSpPr txBox="1">
              <a:spLocks noChangeArrowheads="1"/>
            </p:cNvSpPr>
            <p:nvPr/>
          </p:nvSpPr>
          <p:spPr bwMode="auto">
            <a:xfrm>
              <a:off x="4189" y="813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800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L</a:t>
              </a:r>
              <a:endParaRPr lang="en-US" altLang="zh-CN" sz="2400" b="1" i="1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5700713" y="1525588"/>
            <a:ext cx="2471737" cy="2217737"/>
            <a:chOff x="3733" y="209"/>
            <a:chExt cx="1557" cy="1397"/>
          </a:xfrm>
        </p:grpSpPr>
        <p:sp>
          <p:nvSpPr>
            <p:cNvPr id="171031" name="Line 20"/>
            <p:cNvSpPr>
              <a:spLocks noChangeShapeType="1"/>
            </p:cNvSpPr>
            <p:nvPr/>
          </p:nvSpPr>
          <p:spPr bwMode="auto">
            <a:xfrm>
              <a:off x="3938" y="107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2" name="Line 21"/>
            <p:cNvSpPr>
              <a:spLocks noChangeShapeType="1"/>
            </p:cNvSpPr>
            <p:nvPr/>
          </p:nvSpPr>
          <p:spPr bwMode="auto">
            <a:xfrm>
              <a:off x="3938" y="50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1033" name="Group 22"/>
            <p:cNvGrpSpPr/>
            <p:nvPr/>
          </p:nvGrpSpPr>
          <p:grpSpPr bwMode="auto">
            <a:xfrm>
              <a:off x="3801" y="1025"/>
              <a:ext cx="254" cy="45"/>
              <a:chOff x="1056" y="3552"/>
              <a:chExt cx="192" cy="48"/>
            </a:xfrm>
          </p:grpSpPr>
          <p:sp>
            <p:nvSpPr>
              <p:cNvPr id="171055" name="Line 23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1056" name="Line 24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1034" name="Line 25"/>
            <p:cNvSpPr>
              <a:spLocks noChangeShapeType="1"/>
            </p:cNvSpPr>
            <p:nvPr/>
          </p:nvSpPr>
          <p:spPr bwMode="auto">
            <a:xfrm>
              <a:off x="3938" y="1606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5" name="Line 26"/>
            <p:cNvSpPr>
              <a:spLocks noChangeShapeType="1"/>
            </p:cNvSpPr>
            <p:nvPr/>
          </p:nvSpPr>
          <p:spPr bwMode="auto">
            <a:xfrm>
              <a:off x="5290" y="502"/>
              <a:ext cx="0" cy="1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6" name="Line 27"/>
            <p:cNvSpPr>
              <a:spLocks noChangeShapeType="1"/>
            </p:cNvSpPr>
            <p:nvPr/>
          </p:nvSpPr>
          <p:spPr bwMode="auto">
            <a:xfrm>
              <a:off x="3938" y="50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7" name="Line 28"/>
            <p:cNvSpPr>
              <a:spLocks noChangeShapeType="1"/>
            </p:cNvSpPr>
            <p:nvPr/>
          </p:nvSpPr>
          <p:spPr bwMode="auto">
            <a:xfrm>
              <a:off x="4822" y="50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8" name="Line 29"/>
            <p:cNvSpPr>
              <a:spLocks noChangeShapeType="1"/>
            </p:cNvSpPr>
            <p:nvPr/>
          </p:nvSpPr>
          <p:spPr bwMode="auto">
            <a:xfrm>
              <a:off x="4579" y="151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9" name="Rectangle 30"/>
            <p:cNvSpPr>
              <a:spLocks noChangeArrowheads="1"/>
            </p:cNvSpPr>
            <p:nvPr/>
          </p:nvSpPr>
          <p:spPr bwMode="auto">
            <a:xfrm>
              <a:off x="4527" y="1222"/>
              <a:ext cx="10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1040" name="Line 31"/>
            <p:cNvSpPr>
              <a:spLocks noChangeShapeType="1"/>
            </p:cNvSpPr>
            <p:nvPr/>
          </p:nvSpPr>
          <p:spPr bwMode="auto">
            <a:xfrm>
              <a:off x="4579" y="742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1041" name="Object 32"/>
            <p:cNvGraphicFramePr>
              <a:graphicFrameLocks noChangeAspect="1"/>
            </p:cNvGraphicFramePr>
            <p:nvPr/>
          </p:nvGraphicFramePr>
          <p:xfrm>
            <a:off x="4674" y="1309"/>
            <a:ext cx="2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2" name="公式" r:id="rId9" imgW="165100" imgH="165100" progId="Equation.3">
                    <p:embed/>
                  </p:oleObj>
                </mc:Choice>
                <mc:Fallback>
                  <p:oleObj name="公式" r:id="rId9" imgW="165100" imgH="165100" progId="Equation.3">
                    <p:embed/>
                    <p:pic>
                      <p:nvPicPr>
                        <p:cNvPr id="0" name="图片 10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1309"/>
                          <a:ext cx="2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2" name="Object 33"/>
            <p:cNvGraphicFramePr>
              <a:graphicFrameLocks noChangeAspect="1"/>
            </p:cNvGraphicFramePr>
            <p:nvPr/>
          </p:nvGraphicFramePr>
          <p:xfrm>
            <a:off x="4675" y="877"/>
            <a:ext cx="2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" name="公式" r:id="rId11" imgW="152400" imgH="165100" progId="Equation.3">
                    <p:embed/>
                  </p:oleObj>
                </mc:Choice>
                <mc:Fallback>
                  <p:oleObj name="公式" r:id="rId11" imgW="152400" imgH="165100" progId="Equation.3">
                    <p:embed/>
                    <p:pic>
                      <p:nvPicPr>
                        <p:cNvPr id="0" name="图片 104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877"/>
                          <a:ext cx="2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3" name="Object 34"/>
            <p:cNvGraphicFramePr>
              <a:graphicFrameLocks noChangeAspect="1"/>
            </p:cNvGraphicFramePr>
            <p:nvPr/>
          </p:nvGraphicFramePr>
          <p:xfrm>
            <a:off x="4322" y="209"/>
            <a:ext cx="17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" name="公式" r:id="rId13" imgW="114300" imgH="165100" progId="Equation.3">
                    <p:embed/>
                  </p:oleObj>
                </mc:Choice>
                <mc:Fallback>
                  <p:oleObj name="公式" r:id="rId13" imgW="114300" imgH="165100" progId="Equation.3">
                    <p:embed/>
                    <p:pic>
                      <p:nvPicPr>
                        <p:cNvPr id="0" name="图片 104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09"/>
                          <a:ext cx="17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4" name="Object 35"/>
            <p:cNvGraphicFramePr>
              <a:graphicFrameLocks noChangeAspect="1"/>
            </p:cNvGraphicFramePr>
            <p:nvPr/>
          </p:nvGraphicFramePr>
          <p:xfrm>
            <a:off x="3733" y="1093"/>
            <a:ext cx="1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" name="公式" r:id="rId15" imgW="114300" imgH="139700" progId="Equation.3">
                    <p:embed/>
                  </p:oleObj>
                </mc:Choice>
                <mc:Fallback>
                  <p:oleObj name="公式" r:id="rId15" imgW="114300" imgH="139700" progId="Equation.3">
                    <p:embed/>
                    <p:pic>
                      <p:nvPicPr>
                        <p:cNvPr id="0" name="图片 10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1093"/>
                          <a:ext cx="1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1045" name="Group 36"/>
            <p:cNvGrpSpPr/>
            <p:nvPr/>
          </p:nvGrpSpPr>
          <p:grpSpPr bwMode="auto">
            <a:xfrm>
              <a:off x="4504" y="890"/>
              <a:ext cx="159" cy="226"/>
              <a:chOff x="4059" y="2932"/>
              <a:chExt cx="228" cy="226"/>
            </a:xfrm>
          </p:grpSpPr>
          <p:sp>
            <p:nvSpPr>
              <p:cNvPr id="171052" name="Arc 37"/>
              <p:cNvSpPr/>
              <p:nvPr/>
            </p:nvSpPr>
            <p:spPr bwMode="auto">
              <a:xfrm>
                <a:off x="4059" y="2932"/>
                <a:ext cx="227" cy="94"/>
              </a:xfrm>
              <a:custGeom>
                <a:avLst/>
                <a:gdLst>
                  <a:gd name="T0" fmla="*/ 0 w 38071"/>
                  <a:gd name="T1" fmla="*/ 0 h 43078"/>
                  <a:gd name="T2" fmla="*/ 0 w 38071"/>
                  <a:gd name="T3" fmla="*/ 0 h 43078"/>
                  <a:gd name="T4" fmla="*/ 0 w 38071"/>
                  <a:gd name="T5" fmla="*/ 0 h 43078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078"/>
                  <a:gd name="T11" fmla="*/ 38071 w 38071"/>
                  <a:gd name="T12" fmla="*/ 43078 h 430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078" fill="none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</a:path>
                  <a:path w="38071" h="43078" stroke="0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  <a:lnTo>
                      <a:pt x="16471" y="21478"/>
                    </a:lnTo>
                    <a:lnTo>
                      <a:pt x="18763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1053" name="Arc 38"/>
              <p:cNvSpPr/>
              <p:nvPr/>
            </p:nvSpPr>
            <p:spPr bwMode="auto">
              <a:xfrm>
                <a:off x="4059" y="2996"/>
                <a:ext cx="227" cy="94"/>
              </a:xfrm>
              <a:custGeom>
                <a:avLst/>
                <a:gdLst>
                  <a:gd name="T0" fmla="*/ 0 w 38071"/>
                  <a:gd name="T1" fmla="*/ 0 h 43200"/>
                  <a:gd name="T2" fmla="*/ 0 w 38071"/>
                  <a:gd name="T3" fmla="*/ 0 h 43200"/>
                  <a:gd name="T4" fmla="*/ 0 w 3807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200"/>
                  <a:gd name="T11" fmla="*/ 38071 w 3807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200" fill="none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</a:path>
                  <a:path w="38071" h="43200" stroke="0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  <a:lnTo>
                      <a:pt x="16471" y="21600"/>
                    </a:lnTo>
                    <a:lnTo>
                      <a:pt x="66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1054" name="Arc 39"/>
              <p:cNvSpPr/>
              <p:nvPr/>
            </p:nvSpPr>
            <p:spPr bwMode="auto">
              <a:xfrm>
                <a:off x="4060" y="3064"/>
                <a:ext cx="227" cy="94"/>
              </a:xfrm>
              <a:custGeom>
                <a:avLst/>
                <a:gdLst>
                  <a:gd name="T0" fmla="*/ 0 w 38004"/>
                  <a:gd name="T1" fmla="*/ 0 h 43066"/>
                  <a:gd name="T2" fmla="*/ 0 w 38004"/>
                  <a:gd name="T3" fmla="*/ 0 h 43066"/>
                  <a:gd name="T4" fmla="*/ 0 w 38004"/>
                  <a:gd name="T5" fmla="*/ 0 h 43066"/>
                  <a:gd name="T6" fmla="*/ 0 60000 65536"/>
                  <a:gd name="T7" fmla="*/ 0 60000 65536"/>
                  <a:gd name="T8" fmla="*/ 0 60000 65536"/>
                  <a:gd name="T9" fmla="*/ 0 w 38004"/>
                  <a:gd name="T10" fmla="*/ 0 h 43066"/>
                  <a:gd name="T11" fmla="*/ 38004 w 38004"/>
                  <a:gd name="T12" fmla="*/ 43066 h 430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04" h="43066" fill="none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</a:path>
                  <a:path w="38004" h="43066" stroke="0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  <a:lnTo>
                      <a:pt x="16404" y="21600"/>
                    </a:lnTo>
                    <a:lnTo>
                      <a:pt x="-1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1046" name="Line 40"/>
            <p:cNvSpPr>
              <a:spLocks noChangeShapeType="1"/>
            </p:cNvSpPr>
            <p:nvPr/>
          </p:nvSpPr>
          <p:spPr bwMode="auto">
            <a:xfrm>
              <a:off x="4578" y="1106"/>
              <a:ext cx="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1047" name="Object 41"/>
            <p:cNvGraphicFramePr>
              <a:graphicFrameLocks noChangeAspect="1"/>
            </p:cNvGraphicFramePr>
            <p:nvPr/>
          </p:nvGraphicFramePr>
          <p:xfrm>
            <a:off x="4763" y="209"/>
            <a:ext cx="1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" name="公式" r:id="rId17" imgW="127000" imgH="165100" progId="Equation.3">
                    <p:embed/>
                  </p:oleObj>
                </mc:Choice>
                <mc:Fallback>
                  <p:oleObj name="公式" r:id="rId17" imgW="127000" imgH="165100" progId="Equation.3">
                    <p:embed/>
                    <p:pic>
                      <p:nvPicPr>
                        <p:cNvPr id="0" name="图片 104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209"/>
                          <a:ext cx="19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48" name="Oval 42"/>
            <p:cNvSpPr>
              <a:spLocks noChangeArrowheads="1"/>
            </p:cNvSpPr>
            <p:nvPr/>
          </p:nvSpPr>
          <p:spPr bwMode="auto">
            <a:xfrm>
              <a:off x="4794" y="47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1049" name="Oval 43"/>
            <p:cNvSpPr>
              <a:spLocks noChangeArrowheads="1"/>
            </p:cNvSpPr>
            <p:nvPr/>
          </p:nvSpPr>
          <p:spPr bwMode="auto">
            <a:xfrm>
              <a:off x="4410" y="47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1050" name="Oval 44"/>
            <p:cNvSpPr>
              <a:spLocks noChangeArrowheads="1"/>
            </p:cNvSpPr>
            <p:nvPr/>
          </p:nvSpPr>
          <p:spPr bwMode="auto">
            <a:xfrm>
              <a:off x="4557" y="69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1051" name="Line 45"/>
            <p:cNvSpPr>
              <a:spLocks noChangeShapeType="1"/>
            </p:cNvSpPr>
            <p:nvPr/>
          </p:nvSpPr>
          <p:spPr bwMode="auto">
            <a:xfrm rot="18495612" flipV="1">
              <a:off x="4499" y="513"/>
              <a:ext cx="227" cy="11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06990" name="Line 46"/>
          <p:cNvSpPr>
            <a:spLocks noChangeShapeType="1"/>
          </p:cNvSpPr>
          <p:nvPr/>
        </p:nvSpPr>
        <p:spPr bwMode="auto">
          <a:xfrm rot="18495612" flipV="1">
            <a:off x="6923881" y="2005807"/>
            <a:ext cx="360363" cy="17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06991" name="Line 47"/>
          <p:cNvSpPr>
            <a:spLocks noChangeShapeType="1"/>
          </p:cNvSpPr>
          <p:nvPr/>
        </p:nvSpPr>
        <p:spPr bwMode="auto">
          <a:xfrm rot="18495612" flipV="1">
            <a:off x="6858794" y="1916906"/>
            <a:ext cx="179388" cy="403225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48"/>
          <p:cNvGrpSpPr/>
          <p:nvPr/>
        </p:nvGrpSpPr>
        <p:grpSpPr bwMode="auto">
          <a:xfrm>
            <a:off x="5732463" y="2176463"/>
            <a:ext cx="292100" cy="566737"/>
            <a:chOff x="3518" y="603"/>
            <a:chExt cx="184" cy="357"/>
          </a:xfrm>
        </p:grpSpPr>
        <p:sp>
          <p:nvSpPr>
            <p:cNvPr id="171029" name="Line 49"/>
            <p:cNvSpPr>
              <a:spLocks noChangeShapeType="1"/>
            </p:cNvSpPr>
            <p:nvPr/>
          </p:nvSpPr>
          <p:spPr bwMode="auto">
            <a:xfrm flipH="1">
              <a:off x="3700" y="603"/>
              <a:ext cx="2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1030" name="Object 50"/>
            <p:cNvGraphicFramePr>
              <a:graphicFrameLocks noChangeAspect="1"/>
            </p:cNvGraphicFramePr>
            <p:nvPr/>
          </p:nvGraphicFramePr>
          <p:xfrm>
            <a:off x="3518" y="677"/>
            <a:ext cx="16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" name="公式" r:id="rId19" imgW="101600" imgH="177800" progId="Equation.3">
                    <p:embed/>
                  </p:oleObj>
                </mc:Choice>
                <mc:Fallback>
                  <p:oleObj name="公式" r:id="rId19" imgW="101600" imgH="177800" progId="Equation.3">
                    <p:embed/>
                    <p:pic>
                      <p:nvPicPr>
                        <p:cNvPr id="0" name="图片 10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677"/>
                          <a:ext cx="16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995" name="Object 51"/>
          <p:cNvGraphicFramePr>
            <a:graphicFrameLocks noChangeAspect="1"/>
          </p:cNvGraphicFramePr>
          <p:nvPr/>
        </p:nvGraphicFramePr>
        <p:xfrm>
          <a:off x="7081838" y="2106613"/>
          <a:ext cx="4333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公式" r:id="rId21" imgW="177800" imgH="165100" progId="Equation.3">
                  <p:embed/>
                </p:oleObj>
              </mc:Choice>
              <mc:Fallback>
                <p:oleObj name="公式" r:id="rId21" imgW="177800" imgH="165100" progId="Equation.3">
                  <p:embed/>
                  <p:pic>
                    <p:nvPicPr>
                      <p:cNvPr id="0" name="图片 10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2106613"/>
                        <a:ext cx="4333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850" name="Text Box 2"/>
          <p:cNvSpPr txBox="1">
            <a:spLocks noChangeArrowheads="1"/>
          </p:cNvSpPr>
          <p:nvPr/>
        </p:nvSpPr>
        <p:spPr bwMode="auto">
          <a:xfrm>
            <a:off x="539750" y="244475"/>
            <a:ext cx="346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三、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LR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电路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84498" name="Object 50"/>
          <p:cNvGraphicFramePr>
            <a:graphicFrameLocks noChangeAspect="1"/>
          </p:cNvGraphicFramePr>
          <p:nvPr/>
        </p:nvGraphicFramePr>
        <p:xfrm>
          <a:off x="4500563" y="4005263"/>
          <a:ext cx="16922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公式" r:id="rId23" imgW="748665" imgH="406400" progId="Equation.3">
                  <p:embed/>
                </p:oleObj>
              </mc:Choice>
              <mc:Fallback>
                <p:oleObj name="公式" r:id="rId23" imgW="748665" imgH="406400" progId="Equation.3">
                  <p:embed/>
                  <p:pic>
                    <p:nvPicPr>
                      <p:cNvPr id="0" name="图片 10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05263"/>
                        <a:ext cx="16922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75"/>
                                        <p:tgtEl>
                                          <p:spTgt spid="110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110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10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10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8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110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47" grpId="0" autoUpdateAnimBg="0"/>
      <p:bldP spid="1106948" grpId="0" autoUpdateAnimBg="0"/>
      <p:bldP spid="1106949" grpId="0" autoUpdateAnimBg="0"/>
      <p:bldP spid="1106951" grpId="0" autoUpdateAnimBg="0"/>
      <p:bldP spid="1106952" grpId="0" autoUpdateAnimBg="0"/>
      <p:bldP spid="1106953" grpId="0" autoUpdateAnimBg="0"/>
      <p:bldP spid="1106955" grpId="0" autoUpdateAnimBg="0"/>
      <p:bldP spid="1106990" grpId="0" animBg="1"/>
      <p:bldP spid="1106991" grpId="0" animBg="1"/>
      <p:bldP spid="11028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Text Box 2"/>
          <p:cNvSpPr txBox="1">
            <a:spLocks noChangeArrowheads="1"/>
          </p:cNvSpPr>
          <p:nvPr/>
        </p:nvSpPr>
        <p:spPr bwMode="auto">
          <a:xfrm>
            <a:off x="827088" y="13065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sym typeface="Math1" pitchFamily="2" charset="2"/>
              </a:rPr>
              <a:t>º</a:t>
            </a:r>
            <a:r>
              <a:rPr lang="en-US" altLang="zh-CN" sz="2800" b="1">
                <a:solidFill>
                  <a:srgbClr val="000000"/>
                </a:solidFill>
              </a:rPr>
              <a:t>  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>
                <a:solidFill>
                  <a:srgbClr val="000000"/>
                </a:solidFill>
              </a:rPr>
              <a:t>→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7971" name="Text Box 3"/>
          <p:cNvSpPr txBox="1">
            <a:spLocks noChangeArrowheads="1"/>
          </p:cNvSpPr>
          <p:nvPr/>
        </p:nvSpPr>
        <p:spPr bwMode="auto">
          <a:xfrm>
            <a:off x="827088" y="1916832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sym typeface="Math1" pitchFamily="2" charset="2"/>
              </a:rPr>
              <a:t>º 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</a:rPr>
              <a:t>t</a:t>
            </a:r>
            <a:r>
              <a:rPr lang="en-US" altLang="zh-CN" sz="2800" b="1" dirty="0">
                <a:solidFill>
                  <a:srgbClr val="000000"/>
                </a:solidFill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107972" name="Text Box 4"/>
          <p:cNvSpPr txBox="1">
            <a:spLocks noChangeArrowheads="1"/>
          </p:cNvSpPr>
          <p:nvPr/>
        </p:nvSpPr>
        <p:spPr bwMode="auto">
          <a:xfrm>
            <a:off x="1079500" y="2589213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令 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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/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:   </a:t>
            </a:r>
            <a:r>
              <a:rPr lang="en-US" altLang="zh-CN" sz="2800" b="1" i="1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从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</a:rPr>
              <a:t>→0.63</a:t>
            </a:r>
            <a:r>
              <a:rPr lang="en-US" altLang="zh-CN" sz="2800" b="1" i="1" dirty="0">
                <a:solidFill>
                  <a:srgbClr val="000000"/>
                </a:solidFill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</a:rPr>
              <a:t>所需时间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7973" name="Text Box 5"/>
          <p:cNvSpPr txBox="1">
            <a:spLocks noChangeArrowheads="1"/>
          </p:cNvSpPr>
          <p:nvPr/>
        </p:nvSpPr>
        <p:spPr bwMode="auto">
          <a:xfrm>
            <a:off x="1223963" y="3105150"/>
            <a:ext cx="47720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 </a:t>
            </a:r>
            <a:r>
              <a:rPr lang="zh-CN" altLang="en-US" sz="2800" b="1">
                <a:solidFill>
                  <a:srgbClr val="000000"/>
                </a:solidFill>
              </a:rPr>
              <a:t>大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大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增长慢，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L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阻力大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电磁惯性大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;</a:t>
            </a:r>
            <a:endParaRPr lang="en-US" altLang="zh-CN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7974" name="Text Box 6"/>
          <p:cNvSpPr txBox="1">
            <a:spLocks noChangeArrowheads="1"/>
          </p:cNvSpPr>
          <p:nvPr/>
        </p:nvSpPr>
        <p:spPr bwMode="auto">
          <a:xfrm>
            <a:off x="1150938" y="4235450"/>
            <a:ext cx="47005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 </a:t>
            </a:r>
            <a:r>
              <a:rPr lang="zh-CN" altLang="en-US" sz="2800" b="1">
                <a:solidFill>
                  <a:srgbClr val="000000"/>
                </a:solidFill>
              </a:rPr>
              <a:t>小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小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增长快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endParaRPr lang="en-US" altLang="zh-CN" sz="2800" b="1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L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阻力小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电磁惯性小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7975" name="Text Box 7"/>
          <p:cNvSpPr txBox="1">
            <a:spLocks noChangeArrowheads="1"/>
          </p:cNvSpPr>
          <p:nvPr/>
        </p:nvSpPr>
        <p:spPr bwMode="auto">
          <a:xfrm>
            <a:off x="4355976" y="1905000"/>
            <a:ext cx="1681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 0.63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7976" name="Object 8"/>
          <p:cNvGraphicFramePr>
            <a:graphicFrameLocks noChangeAspect="1"/>
          </p:cNvGraphicFramePr>
          <p:nvPr/>
        </p:nvGraphicFramePr>
        <p:xfrm>
          <a:off x="2627784" y="1798712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1" imgW="812165" imgH="355600" progId="Equation.DSMT4">
                  <p:embed/>
                </p:oleObj>
              </mc:Choice>
              <mc:Fallback>
                <p:oleObj name="Equation" r:id="rId1" imgW="812165" imgH="355600" progId="Equation.DSMT4">
                  <p:embed/>
                  <p:pic>
                    <p:nvPicPr>
                      <p:cNvPr id="0" name="图片 11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98712"/>
                        <a:ext cx="191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7977" name="Object 9"/>
          <p:cNvGraphicFramePr>
            <a:graphicFrameLocks noChangeAspect="1"/>
          </p:cNvGraphicFramePr>
          <p:nvPr/>
        </p:nvGraphicFramePr>
        <p:xfrm>
          <a:off x="2365375" y="1196975"/>
          <a:ext cx="9144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公式" r:id="rId3" imgW="393700" imgH="342900" progId="Equation.3">
                  <p:embed/>
                </p:oleObj>
              </mc:Choice>
              <mc:Fallback>
                <p:oleObj name="公式" r:id="rId3" imgW="393700" imgH="342900" progId="Equation.3">
                  <p:embed/>
                  <p:pic>
                    <p:nvPicPr>
                      <p:cNvPr id="0" name="图片 11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196975"/>
                        <a:ext cx="9144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8" name="Text Box 10"/>
          <p:cNvSpPr txBox="1">
            <a:spLocks noChangeArrowheads="1"/>
          </p:cNvSpPr>
          <p:nvPr/>
        </p:nvSpPr>
        <p:spPr bwMode="auto">
          <a:xfrm>
            <a:off x="3203575" y="132873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107979" name="AutoShape 11"/>
          <p:cNvSpPr/>
          <p:nvPr/>
        </p:nvSpPr>
        <p:spPr bwMode="auto">
          <a:xfrm>
            <a:off x="899269" y="3356992"/>
            <a:ext cx="360363" cy="1584325"/>
          </a:xfrm>
          <a:prstGeom prst="leftBrace">
            <a:avLst>
              <a:gd name="adj1" fmla="val 36637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107980" name="AutoShape 12"/>
          <p:cNvSpPr>
            <a:spLocks noChangeArrowheads="1"/>
          </p:cNvSpPr>
          <p:nvPr/>
        </p:nvSpPr>
        <p:spPr bwMode="auto">
          <a:xfrm>
            <a:off x="5724525" y="1881188"/>
            <a:ext cx="2665413" cy="685800"/>
          </a:xfrm>
          <a:prstGeom prst="wedgeEllipseCallout">
            <a:avLst>
              <a:gd name="adj1" fmla="val -53931"/>
              <a:gd name="adj2" fmla="val 77083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 b="1">
              <a:solidFill>
                <a:srgbClr val="FFFFFF"/>
              </a:solidFill>
              <a:sym typeface="Symbol" panose="05050102010706020507" pitchFamily="18" charset="2"/>
            </a:endParaRPr>
          </a:p>
        </p:txBody>
      </p:sp>
      <p:grpSp>
        <p:nvGrpSpPr>
          <p:cNvPr id="3" name="Group 32"/>
          <p:cNvGrpSpPr/>
          <p:nvPr/>
        </p:nvGrpSpPr>
        <p:grpSpPr bwMode="auto">
          <a:xfrm>
            <a:off x="615950" y="260648"/>
            <a:ext cx="2084388" cy="1081087"/>
            <a:chOff x="340" y="300"/>
            <a:chExt cx="1313" cy="681"/>
          </a:xfrm>
        </p:grpSpPr>
        <p:sp>
          <p:nvSpPr>
            <p:cNvPr id="172060" name="AutoShape 33"/>
            <p:cNvSpPr>
              <a:spLocks noChangeArrowheads="1"/>
            </p:cNvSpPr>
            <p:nvPr/>
          </p:nvSpPr>
          <p:spPr bwMode="auto">
            <a:xfrm>
              <a:off x="340" y="300"/>
              <a:ext cx="1089" cy="681"/>
            </a:xfrm>
            <a:prstGeom prst="irregularSeal1">
              <a:avLst/>
            </a:prstGeom>
            <a:solidFill>
              <a:schemeClr val="bg1"/>
            </a:solidFill>
            <a:ln w="9525">
              <a:solidFill>
                <a:srgbClr val="FF505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2061" name="Text Box 34"/>
            <p:cNvSpPr txBox="1">
              <a:spLocks noChangeArrowheads="1"/>
            </p:cNvSpPr>
            <p:nvPr/>
          </p:nvSpPr>
          <p:spPr bwMode="auto">
            <a:xfrm>
              <a:off x="567" y="436"/>
              <a:ext cx="10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ea typeface="隶书" panose="02010509060101010101" pitchFamily="49" charset="-122"/>
                </a:rPr>
                <a:t>讨论</a:t>
              </a:r>
              <a:endParaRPr lang="zh-CN" altLang="en-US" b="1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4" name="Group 35"/>
          <p:cNvGrpSpPr/>
          <p:nvPr/>
        </p:nvGrpSpPr>
        <p:grpSpPr bwMode="auto">
          <a:xfrm>
            <a:off x="4140200" y="333375"/>
            <a:ext cx="3809999" cy="1008063"/>
            <a:chOff x="2567" y="119"/>
            <a:chExt cx="2400" cy="635"/>
          </a:xfrm>
        </p:grpSpPr>
        <p:graphicFrame>
          <p:nvGraphicFramePr>
            <p:cNvPr id="172057" name="Object 36"/>
            <p:cNvGraphicFramePr>
              <a:graphicFrameLocks noChangeAspect="1"/>
            </p:cNvGraphicFramePr>
            <p:nvPr/>
          </p:nvGraphicFramePr>
          <p:xfrm>
            <a:off x="3148" y="145"/>
            <a:ext cx="1769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name="Equation" r:id="rId5" imgW="1104900" imgH="342900" progId="Equation.DSMT4">
                    <p:embed/>
                  </p:oleObj>
                </mc:Choice>
                <mc:Fallback>
                  <p:oleObj name="Equation" r:id="rId5" imgW="1104900" imgH="342900" progId="Equation.DSMT4">
                    <p:embed/>
                    <p:pic>
                      <p:nvPicPr>
                        <p:cNvPr id="0" name="图片 11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145"/>
                          <a:ext cx="1769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58" name="Rectangle 37"/>
            <p:cNvSpPr>
              <a:spLocks noChangeArrowheads="1"/>
            </p:cNvSpPr>
            <p:nvPr/>
          </p:nvSpPr>
          <p:spPr bwMode="auto">
            <a:xfrm>
              <a:off x="3107" y="164"/>
              <a:ext cx="1860" cy="544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72059" name="Object 38"/>
            <p:cNvGraphicFramePr>
              <a:graphicFrameLocks noChangeAspect="1"/>
            </p:cNvGraphicFramePr>
            <p:nvPr/>
          </p:nvGraphicFramePr>
          <p:xfrm>
            <a:off x="2567" y="119"/>
            <a:ext cx="562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name="剪辑" r:id="rId7" imgW="4356100" imgH="4025900" progId="MS_ClipArt_Gallery.2">
                    <p:embed/>
                  </p:oleObj>
                </mc:Choice>
                <mc:Fallback>
                  <p:oleObj name="剪辑" r:id="rId7" imgW="4356100" imgH="4025900" progId="MS_ClipArt_Gallery.2">
                    <p:embed/>
                    <p:pic>
                      <p:nvPicPr>
                        <p:cNvPr id="0" name="图片 11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119"/>
                          <a:ext cx="562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8008" name="Text Box 40"/>
          <p:cNvSpPr txBox="1">
            <a:spLocks noChangeArrowheads="1"/>
          </p:cNvSpPr>
          <p:nvPr/>
        </p:nvSpPr>
        <p:spPr bwMode="auto">
          <a:xfrm>
            <a:off x="6227763" y="1955800"/>
            <a:ext cx="257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sym typeface="Symbol" panose="05050102010706020507" pitchFamily="18" charset="2"/>
              </a:rPr>
              <a:t>时间常数</a:t>
            </a:r>
            <a:endParaRPr lang="zh-CN" altLang="en-US" sz="2800" b="1">
              <a:solidFill>
                <a:srgbClr val="FFFFFF"/>
              </a:solidFill>
              <a:sym typeface="Symbol" panose="05050102010706020507" pitchFamily="18" charset="2"/>
            </a:endParaRPr>
          </a:p>
        </p:txBody>
      </p:sp>
      <p:sp>
        <p:nvSpPr>
          <p:cNvPr id="1109017" name="Text Box 25"/>
          <p:cNvSpPr txBox="1">
            <a:spLocks noChangeArrowheads="1"/>
          </p:cNvSpPr>
          <p:nvPr/>
        </p:nvSpPr>
        <p:spPr bwMode="auto">
          <a:xfrm>
            <a:off x="684213" y="5178127"/>
            <a:ext cx="46085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从开始变化到趋于恒定状态的过程叫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暂态过程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385494" name="Group 22"/>
          <p:cNvGrpSpPr/>
          <p:nvPr/>
        </p:nvGrpSpPr>
        <p:grpSpPr bwMode="auto">
          <a:xfrm>
            <a:off x="5219700" y="3221038"/>
            <a:ext cx="3887788" cy="2944812"/>
            <a:chOff x="3288" y="2029"/>
            <a:chExt cx="2449" cy="1855"/>
          </a:xfrm>
        </p:grpSpPr>
        <p:pic>
          <p:nvPicPr>
            <p:cNvPr id="172051" name="Picture 23" descr="untitl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" y="2097"/>
              <a:ext cx="2382" cy="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052" name="Text Box 24"/>
            <p:cNvSpPr txBox="1">
              <a:spLocks noChangeArrowheads="1"/>
            </p:cNvSpPr>
            <p:nvPr/>
          </p:nvSpPr>
          <p:spPr bwMode="auto">
            <a:xfrm>
              <a:off x="3288" y="2029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i/I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2053" name="Text Box 25"/>
            <p:cNvSpPr txBox="1">
              <a:spLocks noChangeArrowheads="1"/>
            </p:cNvSpPr>
            <p:nvPr/>
          </p:nvSpPr>
          <p:spPr bwMode="auto">
            <a:xfrm>
              <a:off x="5420" y="354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t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2054" name="Text Box 26"/>
            <p:cNvSpPr txBox="1">
              <a:spLocks noChangeArrowheads="1"/>
            </p:cNvSpPr>
            <p:nvPr/>
          </p:nvSpPr>
          <p:spPr bwMode="auto">
            <a:xfrm>
              <a:off x="4455" y="2531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0.63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72055" name="Text Box 27"/>
            <p:cNvSpPr txBox="1">
              <a:spLocks noChangeArrowheads="1"/>
            </p:cNvSpPr>
            <p:nvPr/>
          </p:nvSpPr>
          <p:spPr bwMode="auto">
            <a:xfrm>
              <a:off x="3900" y="3276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800" b="1" i="1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2056" name="Text Box 28"/>
            <p:cNvSpPr txBox="1">
              <a:spLocks noChangeArrowheads="1"/>
            </p:cNvSpPr>
            <p:nvPr/>
          </p:nvSpPr>
          <p:spPr bwMode="auto">
            <a:xfrm>
              <a:off x="4240" y="329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800" b="1" i="1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385501" name="Rectangle 29"/>
          <p:cNvSpPr>
            <a:spLocks noChangeArrowheads="1"/>
          </p:cNvSpPr>
          <p:nvPr/>
        </p:nvSpPr>
        <p:spPr bwMode="auto">
          <a:xfrm>
            <a:off x="683568" y="6093296"/>
            <a:ext cx="5072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时间常数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</a:t>
            </a:r>
            <a:r>
              <a:rPr lang="zh-CN" altLang="en-US" sz="2800" b="1" i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表征该过程的快慢。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0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7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7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10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300"/>
                                        <p:tgtEl>
                                          <p:spTgt spid="11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75"/>
                                        <p:tgtEl>
                                          <p:spTgt spid="11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8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11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10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0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10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0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8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0" grpId="0" autoUpdateAnimBg="0"/>
      <p:bldP spid="1107971" grpId="0" autoUpdateAnimBg="0"/>
      <p:bldP spid="1107972" grpId="0" autoUpdateAnimBg="0"/>
      <p:bldP spid="1107973" grpId="0" autoUpdateAnimBg="0"/>
      <p:bldP spid="1107974" grpId="0" autoUpdateAnimBg="0"/>
      <p:bldP spid="1107975" grpId="0" autoUpdateAnimBg="0"/>
      <p:bldP spid="1107978" grpId="0" autoUpdateAnimBg="0"/>
      <p:bldP spid="1107979" grpId="0" animBg="1"/>
      <p:bldP spid="1107980" grpId="0" animBg="1" autoUpdateAnimBg="0"/>
      <p:bldP spid="1108008" grpId="0"/>
      <p:bldP spid="1109017" grpId="0"/>
      <p:bldP spid="13855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Text Box 2"/>
          <p:cNvSpPr txBox="1">
            <a:spLocks noChangeArrowheads="1"/>
          </p:cNvSpPr>
          <p:nvPr/>
        </p:nvSpPr>
        <p:spPr bwMode="auto">
          <a:xfrm>
            <a:off x="746125" y="388938"/>
            <a:ext cx="3154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 err="1">
                <a:solidFill>
                  <a:srgbClr val="000000"/>
                </a:solidFill>
              </a:rPr>
              <a:t>→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后，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solidFill>
                  <a:srgbClr val="000000"/>
                </a:solidFill>
              </a:rPr>
              <a:t>→2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108995" name="Text Box 3"/>
          <p:cNvSpPr txBox="1">
            <a:spLocks noChangeArrowheads="1"/>
          </p:cNvSpPr>
          <p:nvPr/>
        </p:nvSpPr>
        <p:spPr bwMode="auto">
          <a:xfrm>
            <a:off x="660400" y="908050"/>
            <a:ext cx="693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自感电动势将使电流维持一段时间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08996" name="Object 4"/>
          <p:cNvGraphicFramePr>
            <a:graphicFrameLocks noChangeAspect="1"/>
          </p:cNvGraphicFramePr>
          <p:nvPr/>
        </p:nvGraphicFramePr>
        <p:xfrm>
          <a:off x="1404938" y="1341438"/>
          <a:ext cx="19002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1" imgW="850265" imgH="355600" progId="Equation.DSMT4">
                  <p:embed/>
                </p:oleObj>
              </mc:Choice>
              <mc:Fallback>
                <p:oleObj name="Equation" r:id="rId1" imgW="850265" imgH="355600" progId="Equation.DSMT4">
                  <p:embed/>
                  <p:pic>
                    <p:nvPicPr>
                      <p:cNvPr id="0" name="图片 12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341438"/>
                        <a:ext cx="19002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7" name="Text Box 5"/>
          <p:cNvSpPr txBox="1">
            <a:spLocks noChangeArrowheads="1"/>
          </p:cNvSpPr>
          <p:nvPr/>
        </p:nvSpPr>
        <p:spPr bwMode="auto">
          <a:xfrm>
            <a:off x="683568" y="2492896"/>
            <a:ext cx="5545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初始条件：</a:t>
            </a:r>
            <a:r>
              <a:rPr lang="en-US" altLang="zh-CN" sz="2800" b="1" i="1">
                <a:solidFill>
                  <a:srgbClr val="000000"/>
                </a:solidFill>
              </a:rPr>
              <a:t>t </a:t>
            </a:r>
            <a:r>
              <a:rPr lang="en-US" altLang="zh-CN" sz="2800" b="1">
                <a:solidFill>
                  <a:srgbClr val="000000"/>
                </a:solidFill>
              </a:rPr>
              <a:t>=0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</a:rPr>
              <a:t>i 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>
                <a:solidFill>
                  <a:srgbClr val="000000"/>
                </a:solidFill>
              </a:rPr>
              <a:t>C</a:t>
            </a:r>
            <a:r>
              <a:rPr lang="en-US" altLang="zh-CN" sz="2800" b="1" i="1">
                <a:solidFill>
                  <a:srgbClr val="000000"/>
                </a:solidFill>
              </a:rPr>
              <a:t>=I=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endParaRPr lang="en-US" altLang="zh-CN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8998" name="Object 6"/>
          <p:cNvGraphicFramePr>
            <a:graphicFrameLocks noChangeAspect="1"/>
          </p:cNvGraphicFramePr>
          <p:nvPr/>
        </p:nvGraphicFramePr>
        <p:xfrm>
          <a:off x="2225675" y="3068960"/>
          <a:ext cx="23415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3" imgW="1016000" imgH="342900" progId="Equation.DSMT4">
                  <p:embed/>
                </p:oleObj>
              </mc:Choice>
              <mc:Fallback>
                <p:oleObj name="Equation" r:id="rId3" imgW="1016000" imgH="342900" progId="Equation.DSMT4">
                  <p:embed/>
                  <p:pic>
                    <p:nvPicPr>
                      <p:cNvPr id="0" name="图片 12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068960"/>
                        <a:ext cx="23415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9" name="Text Box 7"/>
          <p:cNvSpPr txBox="1">
            <a:spLocks noChangeArrowheads="1"/>
          </p:cNvSpPr>
          <p:nvPr/>
        </p:nvSpPr>
        <p:spPr bwMode="auto">
          <a:xfrm>
            <a:off x="755576" y="4257675"/>
            <a:ext cx="2938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FF3300"/>
                </a:solidFill>
              </a:rPr>
              <a:t>t </a:t>
            </a:r>
            <a:r>
              <a:rPr lang="en-US" altLang="zh-CN" sz="2800" b="1" dirty="0">
                <a:solidFill>
                  <a:srgbClr val="FF3300"/>
                </a:solidFill>
              </a:rPr>
              <a:t>=</a:t>
            </a:r>
            <a:r>
              <a:rPr lang="en-US" altLang="zh-CN" sz="2800" b="1" i="1" dirty="0">
                <a:solidFill>
                  <a:srgbClr val="FF3300"/>
                </a:solidFill>
                <a:sym typeface="Symbol" panose="05050102010706020507" pitchFamily="18" charset="2"/>
              </a:rPr>
              <a:t>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  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=0.37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9011" name="Object 19"/>
          <p:cNvGraphicFramePr>
            <a:graphicFrameLocks noChangeAspect="1"/>
          </p:cNvGraphicFramePr>
          <p:nvPr/>
        </p:nvGraphicFramePr>
        <p:xfrm>
          <a:off x="3700463" y="1570038"/>
          <a:ext cx="159226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5" imgW="711200" imgH="355600" progId="Equation.DSMT4">
                  <p:embed/>
                </p:oleObj>
              </mc:Choice>
              <mc:Fallback>
                <p:oleObj name="Equation" r:id="rId5" imgW="711200" imgH="355600" progId="Equation.DSMT4">
                  <p:embed/>
                  <p:pic>
                    <p:nvPicPr>
                      <p:cNvPr id="0" name="图片 12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1570038"/>
                        <a:ext cx="159226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9012" name="Rectangle 20"/>
          <p:cNvSpPr>
            <a:spLocks noChangeArrowheads="1"/>
          </p:cNvSpPr>
          <p:nvPr/>
        </p:nvSpPr>
        <p:spPr bwMode="auto">
          <a:xfrm>
            <a:off x="2082800" y="3175248"/>
            <a:ext cx="2819400" cy="685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109013" name="Object 21"/>
          <p:cNvGraphicFramePr>
            <a:graphicFrameLocks noChangeAspect="1"/>
          </p:cNvGraphicFramePr>
          <p:nvPr/>
        </p:nvGraphicFramePr>
        <p:xfrm>
          <a:off x="1692275" y="2005013"/>
          <a:ext cx="11604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7" imgW="520700" imgH="215900" progId="Equation.3">
                  <p:embed/>
                </p:oleObj>
              </mc:Choice>
              <mc:Fallback>
                <p:oleObj name="Equation" r:id="rId7" imgW="520700" imgH="215900" progId="Equation.3">
                  <p:embed/>
                  <p:pic>
                    <p:nvPicPr>
                      <p:cNvPr id="0" name="图片 12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005013"/>
                        <a:ext cx="11604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9015" name="AutoShape 23"/>
          <p:cNvSpPr/>
          <p:nvPr/>
        </p:nvSpPr>
        <p:spPr bwMode="auto">
          <a:xfrm>
            <a:off x="3349625" y="1641475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109018" name="Text Box 26"/>
          <p:cNvSpPr txBox="1">
            <a:spLocks noChangeArrowheads="1"/>
          </p:cNvSpPr>
          <p:nvPr/>
        </p:nvSpPr>
        <p:spPr bwMode="auto">
          <a:xfrm>
            <a:off x="827088" y="4869160"/>
            <a:ext cx="41402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当 </a:t>
            </a:r>
            <a:r>
              <a:rPr lang="en-US" altLang="en-US" sz="2800" b="1" i="1" dirty="0">
                <a:solidFill>
                  <a:srgbClr val="000000"/>
                </a:solidFill>
              </a:rPr>
              <a:t>t</a:t>
            </a:r>
            <a:r>
              <a:rPr lang="en-US" altLang="en-US" b="1" i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大于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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的若干倍后，暂态过程基本结束。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 0</a:t>
            </a:r>
            <a:endParaRPr lang="en-US" altLang="zh-CN" sz="2800" b="1" i="1" dirty="0">
              <a:solidFill>
                <a:srgbClr val="000000"/>
              </a:solidFill>
            </a:endParaRPr>
          </a:p>
        </p:txBody>
      </p:sp>
      <p:grpSp>
        <p:nvGrpSpPr>
          <p:cNvPr id="1386510" name="Group 14"/>
          <p:cNvGrpSpPr/>
          <p:nvPr/>
        </p:nvGrpSpPr>
        <p:grpSpPr bwMode="auto">
          <a:xfrm>
            <a:off x="7037388" y="2043113"/>
            <a:ext cx="488950" cy="627062"/>
            <a:chOff x="4197" y="765"/>
            <a:chExt cx="308" cy="395"/>
          </a:xfrm>
        </p:grpSpPr>
        <p:sp>
          <p:nvSpPr>
            <p:cNvPr id="173107" name="Line 15"/>
            <p:cNvSpPr>
              <a:spLocks noChangeShapeType="1"/>
            </p:cNvSpPr>
            <p:nvPr/>
          </p:nvSpPr>
          <p:spPr bwMode="auto">
            <a:xfrm flipV="1">
              <a:off x="4475" y="82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108" name="Text Box 16"/>
            <p:cNvSpPr txBox="1">
              <a:spLocks noChangeArrowheads="1"/>
            </p:cNvSpPr>
            <p:nvPr/>
          </p:nvSpPr>
          <p:spPr bwMode="auto">
            <a:xfrm>
              <a:off x="4197" y="765"/>
              <a:ext cx="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800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L</a:t>
              </a:r>
              <a:endParaRPr lang="en-US" altLang="zh-CN" sz="2400" b="1" i="1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386513" name="Line 17"/>
          <p:cNvSpPr>
            <a:spLocks noChangeShapeType="1"/>
          </p:cNvSpPr>
          <p:nvPr/>
        </p:nvSpPr>
        <p:spPr bwMode="auto">
          <a:xfrm rot="-3104388" flipH="1" flipV="1">
            <a:off x="7582694" y="1754982"/>
            <a:ext cx="466725" cy="5238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73071" name="Group 18"/>
          <p:cNvGrpSpPr/>
          <p:nvPr/>
        </p:nvGrpSpPr>
        <p:grpSpPr bwMode="auto">
          <a:xfrm>
            <a:off x="6300788" y="1160463"/>
            <a:ext cx="2471737" cy="2217737"/>
            <a:chOff x="3927" y="768"/>
            <a:chExt cx="1557" cy="1397"/>
          </a:xfrm>
        </p:grpSpPr>
        <p:sp>
          <p:nvSpPr>
            <p:cNvPr id="173080" name="Line 19"/>
            <p:cNvSpPr>
              <a:spLocks noChangeShapeType="1"/>
            </p:cNvSpPr>
            <p:nvPr/>
          </p:nvSpPr>
          <p:spPr bwMode="auto">
            <a:xfrm>
              <a:off x="4132" y="1637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1" name="Line 20"/>
            <p:cNvSpPr>
              <a:spLocks noChangeShapeType="1"/>
            </p:cNvSpPr>
            <p:nvPr/>
          </p:nvSpPr>
          <p:spPr bwMode="auto">
            <a:xfrm>
              <a:off x="4132" y="1061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3082" name="Group 21"/>
            <p:cNvGrpSpPr/>
            <p:nvPr/>
          </p:nvGrpSpPr>
          <p:grpSpPr bwMode="auto">
            <a:xfrm>
              <a:off x="3995" y="1584"/>
              <a:ext cx="254" cy="45"/>
              <a:chOff x="1056" y="3552"/>
              <a:chExt cx="192" cy="48"/>
            </a:xfrm>
          </p:grpSpPr>
          <p:sp>
            <p:nvSpPr>
              <p:cNvPr id="173105" name="Line 22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3106" name="Line 23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3083" name="Line 24"/>
            <p:cNvSpPr>
              <a:spLocks noChangeShapeType="1"/>
            </p:cNvSpPr>
            <p:nvPr/>
          </p:nvSpPr>
          <p:spPr bwMode="auto">
            <a:xfrm>
              <a:off x="4132" y="2165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4" name="Line 25"/>
            <p:cNvSpPr>
              <a:spLocks noChangeShapeType="1"/>
            </p:cNvSpPr>
            <p:nvPr/>
          </p:nvSpPr>
          <p:spPr bwMode="auto">
            <a:xfrm>
              <a:off x="5484" y="1061"/>
              <a:ext cx="0" cy="1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5" name="Line 26"/>
            <p:cNvSpPr>
              <a:spLocks noChangeShapeType="1"/>
            </p:cNvSpPr>
            <p:nvPr/>
          </p:nvSpPr>
          <p:spPr bwMode="auto">
            <a:xfrm>
              <a:off x="4132" y="1061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6" name="Line 27"/>
            <p:cNvSpPr>
              <a:spLocks noChangeShapeType="1"/>
            </p:cNvSpPr>
            <p:nvPr/>
          </p:nvSpPr>
          <p:spPr bwMode="auto">
            <a:xfrm>
              <a:off x="5016" y="1061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7" name="Line 28"/>
            <p:cNvSpPr>
              <a:spLocks noChangeShapeType="1"/>
            </p:cNvSpPr>
            <p:nvPr/>
          </p:nvSpPr>
          <p:spPr bwMode="auto">
            <a:xfrm>
              <a:off x="4773" y="206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8" name="Rectangle 29"/>
            <p:cNvSpPr>
              <a:spLocks noChangeArrowheads="1"/>
            </p:cNvSpPr>
            <p:nvPr/>
          </p:nvSpPr>
          <p:spPr bwMode="auto">
            <a:xfrm>
              <a:off x="4721" y="1781"/>
              <a:ext cx="10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3089" name="Line 30"/>
            <p:cNvSpPr>
              <a:spLocks noChangeShapeType="1"/>
            </p:cNvSpPr>
            <p:nvPr/>
          </p:nvSpPr>
          <p:spPr bwMode="auto">
            <a:xfrm>
              <a:off x="4773" y="1301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3090" name="Object 31"/>
            <p:cNvGraphicFramePr>
              <a:graphicFrameLocks noChangeAspect="1"/>
            </p:cNvGraphicFramePr>
            <p:nvPr/>
          </p:nvGraphicFramePr>
          <p:xfrm>
            <a:off x="4868" y="1868"/>
            <a:ext cx="2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4" name="公式" r:id="rId9" imgW="165100" imgH="165100" progId="Equation.3">
                    <p:embed/>
                  </p:oleObj>
                </mc:Choice>
                <mc:Fallback>
                  <p:oleObj name="公式" r:id="rId9" imgW="165100" imgH="165100" progId="Equation.3">
                    <p:embed/>
                    <p:pic>
                      <p:nvPicPr>
                        <p:cNvPr id="0" name="图片 12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1868"/>
                          <a:ext cx="2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91" name="Object 32"/>
            <p:cNvGraphicFramePr>
              <a:graphicFrameLocks noChangeAspect="1"/>
            </p:cNvGraphicFramePr>
            <p:nvPr/>
          </p:nvGraphicFramePr>
          <p:xfrm>
            <a:off x="4869" y="1436"/>
            <a:ext cx="2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5" name="公式" r:id="rId11" imgW="152400" imgH="165100" progId="Equation.3">
                    <p:embed/>
                  </p:oleObj>
                </mc:Choice>
                <mc:Fallback>
                  <p:oleObj name="公式" r:id="rId11" imgW="152400" imgH="165100" progId="Equation.3">
                    <p:embed/>
                    <p:pic>
                      <p:nvPicPr>
                        <p:cNvPr id="0" name="图片 12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1436"/>
                          <a:ext cx="2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92" name="Object 33"/>
            <p:cNvGraphicFramePr>
              <a:graphicFrameLocks noChangeAspect="1"/>
            </p:cNvGraphicFramePr>
            <p:nvPr/>
          </p:nvGraphicFramePr>
          <p:xfrm>
            <a:off x="4516" y="768"/>
            <a:ext cx="17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6" name="公式" r:id="rId13" imgW="114300" imgH="165100" progId="Equation.3">
                    <p:embed/>
                  </p:oleObj>
                </mc:Choice>
                <mc:Fallback>
                  <p:oleObj name="公式" r:id="rId13" imgW="114300" imgH="165100" progId="Equation.3">
                    <p:embed/>
                    <p:pic>
                      <p:nvPicPr>
                        <p:cNvPr id="0" name="图片 12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768"/>
                          <a:ext cx="17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93" name="Object 34"/>
            <p:cNvGraphicFramePr>
              <a:graphicFrameLocks noChangeAspect="1"/>
            </p:cNvGraphicFramePr>
            <p:nvPr/>
          </p:nvGraphicFramePr>
          <p:xfrm>
            <a:off x="3927" y="1652"/>
            <a:ext cx="1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7" name="公式" r:id="rId15" imgW="114300" imgH="139700" progId="Equation.3">
                    <p:embed/>
                  </p:oleObj>
                </mc:Choice>
                <mc:Fallback>
                  <p:oleObj name="公式" r:id="rId15" imgW="114300" imgH="139700" progId="Equation.3">
                    <p:embed/>
                    <p:pic>
                      <p:nvPicPr>
                        <p:cNvPr id="0" name="图片 12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1652"/>
                          <a:ext cx="1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3094" name="Group 35"/>
            <p:cNvGrpSpPr/>
            <p:nvPr/>
          </p:nvGrpSpPr>
          <p:grpSpPr bwMode="auto">
            <a:xfrm>
              <a:off x="4698" y="1449"/>
              <a:ext cx="159" cy="226"/>
              <a:chOff x="4059" y="2932"/>
              <a:chExt cx="228" cy="226"/>
            </a:xfrm>
          </p:grpSpPr>
          <p:sp>
            <p:nvSpPr>
              <p:cNvPr id="173102" name="Arc 36"/>
              <p:cNvSpPr/>
              <p:nvPr/>
            </p:nvSpPr>
            <p:spPr bwMode="auto">
              <a:xfrm>
                <a:off x="4059" y="2932"/>
                <a:ext cx="227" cy="94"/>
              </a:xfrm>
              <a:custGeom>
                <a:avLst/>
                <a:gdLst>
                  <a:gd name="T0" fmla="*/ 1 w 38071"/>
                  <a:gd name="T1" fmla="*/ 0 h 43078"/>
                  <a:gd name="T2" fmla="*/ 0 w 38071"/>
                  <a:gd name="T3" fmla="*/ 0 h 43078"/>
                  <a:gd name="T4" fmla="*/ 1 w 38071"/>
                  <a:gd name="T5" fmla="*/ 0 h 430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71" h="43078" fill="none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</a:path>
                  <a:path w="38071" h="43078" stroke="0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  <a:lnTo>
                      <a:pt x="16471" y="21478"/>
                    </a:lnTo>
                    <a:lnTo>
                      <a:pt x="18763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3103" name="Arc 37"/>
              <p:cNvSpPr/>
              <p:nvPr/>
            </p:nvSpPr>
            <p:spPr bwMode="auto">
              <a:xfrm>
                <a:off x="4059" y="2996"/>
                <a:ext cx="227" cy="94"/>
              </a:xfrm>
              <a:custGeom>
                <a:avLst/>
                <a:gdLst>
                  <a:gd name="T0" fmla="*/ 0 w 38071"/>
                  <a:gd name="T1" fmla="*/ 0 h 43200"/>
                  <a:gd name="T2" fmla="*/ 0 w 38071"/>
                  <a:gd name="T3" fmla="*/ 0 h 43200"/>
                  <a:gd name="T4" fmla="*/ 1 w 38071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71" h="43200" fill="none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</a:path>
                  <a:path w="38071" h="43200" stroke="0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  <a:lnTo>
                      <a:pt x="16471" y="21600"/>
                    </a:lnTo>
                    <a:lnTo>
                      <a:pt x="66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3104" name="Arc 38"/>
              <p:cNvSpPr/>
              <p:nvPr/>
            </p:nvSpPr>
            <p:spPr bwMode="auto">
              <a:xfrm>
                <a:off x="4060" y="3064"/>
                <a:ext cx="227" cy="94"/>
              </a:xfrm>
              <a:custGeom>
                <a:avLst/>
                <a:gdLst>
                  <a:gd name="T0" fmla="*/ 0 w 38004"/>
                  <a:gd name="T1" fmla="*/ 0 h 43066"/>
                  <a:gd name="T2" fmla="*/ 1 w 38004"/>
                  <a:gd name="T3" fmla="*/ 0 h 43066"/>
                  <a:gd name="T4" fmla="*/ 1 w 38004"/>
                  <a:gd name="T5" fmla="*/ 0 h 430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04" h="43066" fill="none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</a:path>
                  <a:path w="38004" h="43066" stroke="0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  <a:lnTo>
                      <a:pt x="16404" y="21600"/>
                    </a:lnTo>
                    <a:lnTo>
                      <a:pt x="-1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4772" y="1665"/>
              <a:ext cx="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3096" name="Object 40"/>
            <p:cNvGraphicFramePr>
              <a:graphicFrameLocks noChangeAspect="1"/>
            </p:cNvGraphicFramePr>
            <p:nvPr/>
          </p:nvGraphicFramePr>
          <p:xfrm>
            <a:off x="4957" y="768"/>
            <a:ext cx="1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8" name="公式" r:id="rId17" imgW="127000" imgH="165100" progId="Equation.3">
                    <p:embed/>
                  </p:oleObj>
                </mc:Choice>
                <mc:Fallback>
                  <p:oleObj name="公式" r:id="rId17" imgW="127000" imgH="165100" progId="Equation.3">
                    <p:embed/>
                    <p:pic>
                      <p:nvPicPr>
                        <p:cNvPr id="0" name="图片 12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768"/>
                          <a:ext cx="19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97" name="Oval 41"/>
            <p:cNvSpPr>
              <a:spLocks noChangeArrowheads="1"/>
            </p:cNvSpPr>
            <p:nvPr/>
          </p:nvSpPr>
          <p:spPr bwMode="auto">
            <a:xfrm>
              <a:off x="4988" y="103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>
              <a:off x="4604" y="103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>
              <a:off x="4751" y="125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 rot="18495612" flipV="1">
              <a:off x="4669" y="1020"/>
              <a:ext cx="98" cy="237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3101" name="Object 45"/>
            <p:cNvGraphicFramePr>
              <a:graphicFrameLocks noChangeAspect="1"/>
            </p:cNvGraphicFramePr>
            <p:nvPr/>
          </p:nvGraphicFramePr>
          <p:xfrm>
            <a:off x="4848" y="1153"/>
            <a:ext cx="27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9" name="公式" r:id="rId19" imgW="177800" imgH="165100" progId="Equation.3">
                    <p:embed/>
                  </p:oleObj>
                </mc:Choice>
                <mc:Fallback>
                  <p:oleObj name="公式" r:id="rId19" imgW="177800" imgH="165100" progId="Equation.3">
                    <p:embed/>
                    <p:pic>
                      <p:nvPicPr>
                        <p:cNvPr id="0" name="图片 12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153"/>
                          <a:ext cx="27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6542" name="Line 46"/>
          <p:cNvSpPr>
            <a:spLocks noChangeShapeType="1"/>
          </p:cNvSpPr>
          <p:nvPr/>
        </p:nvSpPr>
        <p:spPr bwMode="auto">
          <a:xfrm rot="18495612" flipV="1">
            <a:off x="7467601" y="1536700"/>
            <a:ext cx="165100" cy="38417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386543" name="Group 47"/>
          <p:cNvGrpSpPr/>
          <p:nvPr/>
        </p:nvGrpSpPr>
        <p:grpSpPr bwMode="auto">
          <a:xfrm>
            <a:off x="4967288" y="3644900"/>
            <a:ext cx="4176712" cy="2932113"/>
            <a:chOff x="3129" y="2296"/>
            <a:chExt cx="2631" cy="1847"/>
          </a:xfrm>
        </p:grpSpPr>
        <p:pic>
          <p:nvPicPr>
            <p:cNvPr id="173074" name="Picture 48" descr="untitled2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296"/>
              <a:ext cx="2427" cy="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075" name="Text Box 49"/>
            <p:cNvSpPr txBox="1">
              <a:spLocks noChangeArrowheads="1"/>
            </p:cNvSpPr>
            <p:nvPr/>
          </p:nvSpPr>
          <p:spPr bwMode="auto">
            <a:xfrm>
              <a:off x="3129" y="2296"/>
              <a:ext cx="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i/I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3076" name="Text Box 50"/>
            <p:cNvSpPr txBox="1">
              <a:spLocks noChangeArrowheads="1"/>
            </p:cNvSpPr>
            <p:nvPr/>
          </p:nvSpPr>
          <p:spPr bwMode="auto">
            <a:xfrm>
              <a:off x="5307" y="381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t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3077" name="Text Box 51"/>
            <p:cNvSpPr txBox="1">
              <a:spLocks noChangeArrowheads="1"/>
            </p:cNvSpPr>
            <p:nvPr/>
          </p:nvSpPr>
          <p:spPr bwMode="auto">
            <a:xfrm>
              <a:off x="3606" y="3579"/>
              <a:ext cx="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800" b="1" i="1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3078" name="Text Box 52"/>
            <p:cNvSpPr txBox="1">
              <a:spLocks noChangeArrowheads="1"/>
            </p:cNvSpPr>
            <p:nvPr/>
          </p:nvSpPr>
          <p:spPr bwMode="auto">
            <a:xfrm>
              <a:off x="3901" y="3589"/>
              <a:ext cx="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800" b="1" i="1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3079" name="Text Box 53"/>
            <p:cNvSpPr txBox="1">
              <a:spLocks noChangeArrowheads="1"/>
            </p:cNvSpPr>
            <p:nvPr/>
          </p:nvSpPr>
          <p:spPr bwMode="auto">
            <a:xfrm>
              <a:off x="4354" y="3158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0.37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0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8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75"/>
                                        <p:tgtEl>
                                          <p:spTgt spid="110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10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10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10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75"/>
                                        <p:tgtEl>
                                          <p:spTgt spid="110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10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10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38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108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108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4" grpId="0" autoUpdateAnimBg="0"/>
      <p:bldP spid="1108995" grpId="0" autoUpdateAnimBg="0"/>
      <p:bldP spid="1108997" grpId="0" autoUpdateAnimBg="0"/>
      <p:bldP spid="1108999" grpId="0" autoUpdateAnimBg="0"/>
      <p:bldP spid="1109012" grpId="0" animBg="1"/>
      <p:bldP spid="1109015" grpId="0" animBg="1"/>
      <p:bldP spid="1109018" grpId="0" autoUpdateAnimBg="0"/>
      <p:bldP spid="1386513" grpId="0" animBg="1"/>
      <p:bldP spid="13865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871296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磁场的能量</a:t>
            </a:r>
            <a:endParaRPr lang="zh-CN" altLang="en-US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0020" name="Text Box 4"/>
          <p:cNvSpPr txBox="1">
            <a:spLocks noChangeArrowheads="1"/>
          </p:cNvSpPr>
          <p:nvPr/>
        </p:nvSpPr>
        <p:spPr bwMode="auto">
          <a:xfrm>
            <a:off x="503238" y="1038225"/>
            <a:ext cx="417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一、自感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储存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磁能</a:t>
            </a:r>
            <a:endParaRPr lang="zh-CN" altLang="en-US" sz="28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grpSp>
        <p:nvGrpSpPr>
          <p:cNvPr id="1387524" name="Group 4"/>
          <p:cNvGrpSpPr/>
          <p:nvPr/>
        </p:nvGrpSpPr>
        <p:grpSpPr bwMode="auto">
          <a:xfrm>
            <a:off x="1654175" y="1757363"/>
            <a:ext cx="1393825" cy="457200"/>
            <a:chOff x="823" y="1282"/>
            <a:chExt cx="878" cy="288"/>
          </a:xfrm>
        </p:grpSpPr>
        <p:sp>
          <p:nvSpPr>
            <p:cNvPr id="174163" name="Rectangle 5"/>
            <p:cNvSpPr>
              <a:spLocks noChangeArrowheads="1"/>
            </p:cNvSpPr>
            <p:nvPr/>
          </p:nvSpPr>
          <p:spPr bwMode="auto">
            <a:xfrm>
              <a:off x="823" y="1282"/>
              <a:ext cx="3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FF0000"/>
                  </a:solidFill>
                </a:rPr>
                <a:t>Q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174164" name="Rectangle 6"/>
            <p:cNvSpPr>
              <a:spLocks noChangeArrowheads="1"/>
            </p:cNvSpPr>
            <p:nvPr/>
          </p:nvSpPr>
          <p:spPr bwMode="auto">
            <a:xfrm>
              <a:off x="1250" y="1282"/>
              <a:ext cx="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3000" b="1" i="1">
                  <a:solidFill>
                    <a:srgbClr val="FF0000"/>
                  </a:solidFill>
                </a:rPr>
                <a:t>Q</a:t>
              </a:r>
              <a:endParaRPr lang="en-US" altLang="zh-CN" sz="3000" b="1" i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387527" name="Object 7"/>
          <p:cNvGraphicFramePr>
            <a:graphicFrameLocks noChangeAspect="1"/>
          </p:cNvGraphicFramePr>
          <p:nvPr/>
        </p:nvGraphicFramePr>
        <p:xfrm>
          <a:off x="1943100" y="2500313"/>
          <a:ext cx="161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公式" r:id="rId1" imgW="266700" imgH="1396365" progId="Equation.3">
                  <p:embed/>
                </p:oleObj>
              </mc:Choice>
              <mc:Fallback>
                <p:oleObj name="公式" r:id="rId1" imgW="266700" imgH="1396365" progId="Equation.3">
                  <p:embed/>
                  <p:pic>
                    <p:nvPicPr>
                      <p:cNvPr id="0" name="图片 1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500313"/>
                        <a:ext cx="161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7528" name="Group 8"/>
          <p:cNvGrpSpPr/>
          <p:nvPr/>
        </p:nvGrpSpPr>
        <p:grpSpPr bwMode="auto">
          <a:xfrm>
            <a:off x="2339975" y="2573338"/>
            <a:ext cx="254000" cy="762000"/>
            <a:chOff x="816" y="1632"/>
            <a:chExt cx="160" cy="480"/>
          </a:xfrm>
        </p:grpSpPr>
        <p:graphicFrame>
          <p:nvGraphicFramePr>
            <p:cNvPr id="174160" name="Object 9"/>
            <p:cNvGraphicFramePr>
              <a:graphicFrameLocks noChangeAspect="1"/>
            </p:cNvGraphicFramePr>
            <p:nvPr/>
          </p:nvGraphicFramePr>
          <p:xfrm>
            <a:off x="816" y="1632"/>
            <a:ext cx="160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" name="Equation" r:id="rId3" imgW="253365" imgH="76200" progId="Equation.3">
                    <p:embed/>
                  </p:oleObj>
                </mc:Choice>
                <mc:Fallback>
                  <p:oleObj name="Equation" r:id="rId3" imgW="253365" imgH="76200" progId="Equation.3">
                    <p:embed/>
                    <p:pic>
                      <p:nvPicPr>
                        <p:cNvPr id="0" name="图片 1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32"/>
                          <a:ext cx="160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1" name="Object 10"/>
            <p:cNvGraphicFramePr>
              <a:graphicFrameLocks noChangeAspect="1"/>
            </p:cNvGraphicFramePr>
            <p:nvPr/>
          </p:nvGraphicFramePr>
          <p:xfrm>
            <a:off x="816" y="1824"/>
            <a:ext cx="160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" name="Equation" r:id="rId5" imgW="253365" imgH="76200" progId="Equation.3">
                    <p:embed/>
                  </p:oleObj>
                </mc:Choice>
                <mc:Fallback>
                  <p:oleObj name="Equation" r:id="rId5" imgW="253365" imgH="76200" progId="Equation.3">
                    <p:embed/>
                    <p:pic>
                      <p:nvPicPr>
                        <p:cNvPr id="0" name="图片 1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4"/>
                          <a:ext cx="160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2" name="Object 11"/>
            <p:cNvGraphicFramePr>
              <a:graphicFrameLocks noChangeAspect="1"/>
            </p:cNvGraphicFramePr>
            <p:nvPr/>
          </p:nvGraphicFramePr>
          <p:xfrm>
            <a:off x="816" y="2064"/>
            <a:ext cx="160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" name="Equation" r:id="rId6" imgW="253365" imgH="76200" progId="Equation.3">
                    <p:embed/>
                  </p:oleObj>
                </mc:Choice>
                <mc:Fallback>
                  <p:oleObj name="Equation" r:id="rId6" imgW="253365" imgH="76200" progId="Equation.3">
                    <p:embed/>
                    <p:pic>
                      <p:nvPicPr>
                        <p:cNvPr id="0" name="图片 1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064"/>
                          <a:ext cx="160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7532" name="Group 12"/>
          <p:cNvGrpSpPr/>
          <p:nvPr/>
        </p:nvGrpSpPr>
        <p:grpSpPr bwMode="auto">
          <a:xfrm>
            <a:off x="1560513" y="2957513"/>
            <a:ext cx="1371600" cy="1143000"/>
            <a:chOff x="288" y="2976"/>
            <a:chExt cx="864" cy="720"/>
          </a:xfrm>
        </p:grpSpPr>
        <p:sp>
          <p:nvSpPr>
            <p:cNvPr id="174156" name="Line 13"/>
            <p:cNvSpPr>
              <a:spLocks noChangeShapeType="1"/>
            </p:cNvSpPr>
            <p:nvPr/>
          </p:nvSpPr>
          <p:spPr bwMode="auto">
            <a:xfrm>
              <a:off x="288" y="29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7" name="Line 14"/>
            <p:cNvSpPr>
              <a:spLocks noChangeShapeType="1"/>
            </p:cNvSpPr>
            <p:nvPr/>
          </p:nvSpPr>
          <p:spPr bwMode="auto">
            <a:xfrm>
              <a:off x="1152" y="29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8" name="Line 15"/>
            <p:cNvSpPr>
              <a:spLocks noChangeShapeType="1"/>
            </p:cNvSpPr>
            <p:nvPr/>
          </p:nvSpPr>
          <p:spPr bwMode="auto">
            <a:xfrm>
              <a:off x="288" y="340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59" name="Object 16"/>
            <p:cNvGraphicFramePr>
              <a:graphicFrameLocks noChangeAspect="1"/>
            </p:cNvGraphicFramePr>
            <p:nvPr/>
          </p:nvGraphicFramePr>
          <p:xfrm>
            <a:off x="532" y="3424"/>
            <a:ext cx="3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" name="Equation" r:id="rId7" imgW="596900" imgH="431800" progId="Equation.DSMT4">
                    <p:embed/>
                  </p:oleObj>
                </mc:Choice>
                <mc:Fallback>
                  <p:oleObj name="Equation" r:id="rId7" imgW="596900" imgH="431800" progId="Equation.DSMT4">
                    <p:embed/>
                    <p:pic>
                      <p:nvPicPr>
                        <p:cNvPr id="0" name="图片 1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3424"/>
                          <a:ext cx="3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7537" name="Group 17"/>
          <p:cNvGrpSpPr/>
          <p:nvPr/>
        </p:nvGrpSpPr>
        <p:grpSpPr bwMode="auto">
          <a:xfrm>
            <a:off x="2016125" y="2897188"/>
            <a:ext cx="592138" cy="396875"/>
            <a:chOff x="4752" y="1215"/>
            <a:chExt cx="373" cy="250"/>
          </a:xfrm>
        </p:grpSpPr>
        <p:sp>
          <p:nvSpPr>
            <p:cNvPr id="174154" name="Text Box 18"/>
            <p:cNvSpPr txBox="1">
              <a:spLocks noChangeArrowheads="1"/>
            </p:cNvSpPr>
            <p:nvPr/>
          </p:nvSpPr>
          <p:spPr bwMode="auto">
            <a:xfrm>
              <a:off x="4886" y="1215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CC0099"/>
                  </a:solidFill>
                  <a:sym typeface="Symbol" panose="05050102010706020507" pitchFamily="18" charset="2"/>
                </a:rPr>
                <a:t></a:t>
              </a:r>
              <a:endParaRPr lang="en-US" altLang="zh-CN" sz="2000" b="1">
                <a:solidFill>
                  <a:srgbClr val="CC0099"/>
                </a:solidFill>
              </a:endParaRPr>
            </a:p>
          </p:txBody>
        </p:sp>
        <p:sp>
          <p:nvSpPr>
            <p:cNvPr id="174155" name="Line 19"/>
            <p:cNvSpPr>
              <a:spLocks noChangeShapeType="1"/>
            </p:cNvSpPr>
            <p:nvPr/>
          </p:nvSpPr>
          <p:spPr bwMode="auto">
            <a:xfrm flipH="1">
              <a:off x="4752" y="1344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87540" name="Line 20"/>
          <p:cNvSpPr>
            <a:spLocks noChangeShapeType="1"/>
          </p:cNvSpPr>
          <p:nvPr/>
        </p:nvSpPr>
        <p:spPr bwMode="auto">
          <a:xfrm flipV="1">
            <a:off x="2555875" y="4149725"/>
            <a:ext cx="215900" cy="142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387541" name="Group 21"/>
          <p:cNvGrpSpPr/>
          <p:nvPr/>
        </p:nvGrpSpPr>
        <p:grpSpPr bwMode="auto">
          <a:xfrm>
            <a:off x="1331913" y="2349500"/>
            <a:ext cx="2087562" cy="2160588"/>
            <a:chOff x="816" y="1487"/>
            <a:chExt cx="1315" cy="1361"/>
          </a:xfrm>
        </p:grpSpPr>
        <p:sp>
          <p:nvSpPr>
            <p:cNvPr id="174141" name="Line 22"/>
            <p:cNvSpPr>
              <a:spLocks noChangeShapeType="1"/>
            </p:cNvSpPr>
            <p:nvPr/>
          </p:nvSpPr>
          <p:spPr bwMode="auto">
            <a:xfrm>
              <a:off x="1587" y="186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2" name="Line 23"/>
            <p:cNvSpPr>
              <a:spLocks noChangeShapeType="1"/>
            </p:cNvSpPr>
            <p:nvPr/>
          </p:nvSpPr>
          <p:spPr bwMode="auto">
            <a:xfrm>
              <a:off x="1161" y="1487"/>
              <a:ext cx="0" cy="720"/>
            </a:xfrm>
            <a:prstGeom prst="line">
              <a:avLst/>
            </a:prstGeom>
            <a:noFill/>
            <a:ln w="76200">
              <a:solidFill>
                <a:srgbClr val="66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3" name="Line 24"/>
            <p:cNvSpPr>
              <a:spLocks noChangeShapeType="1"/>
            </p:cNvSpPr>
            <p:nvPr/>
          </p:nvSpPr>
          <p:spPr bwMode="auto">
            <a:xfrm>
              <a:off x="1584" y="1492"/>
              <a:ext cx="0" cy="720"/>
            </a:xfrm>
            <a:prstGeom prst="line">
              <a:avLst/>
            </a:prstGeom>
            <a:noFill/>
            <a:ln w="76200">
              <a:solidFill>
                <a:srgbClr val="66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44" name="Object 25"/>
            <p:cNvGraphicFramePr>
              <a:graphicFrameLocks noChangeAspect="1"/>
            </p:cNvGraphicFramePr>
            <p:nvPr/>
          </p:nvGraphicFramePr>
          <p:xfrm>
            <a:off x="957" y="1537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1" name="Equation" r:id="rId9" imgW="317500" imgH="317500" progId="Equation.3">
                    <p:embed/>
                  </p:oleObj>
                </mc:Choice>
                <mc:Fallback>
                  <p:oleObj name="Equation" r:id="rId9" imgW="317500" imgH="317500" progId="Equation.3">
                    <p:embed/>
                    <p:pic>
                      <p:nvPicPr>
                        <p:cNvPr id="0" name="图片 1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1537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5" name="Object 26"/>
            <p:cNvGraphicFramePr>
              <a:graphicFrameLocks noChangeAspect="1"/>
            </p:cNvGraphicFramePr>
            <p:nvPr/>
          </p:nvGraphicFramePr>
          <p:xfrm>
            <a:off x="1584" y="1542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2" name="Equation" r:id="rId11" imgW="317500" imgH="317500" progId="Equation.3">
                    <p:embed/>
                  </p:oleObj>
                </mc:Choice>
                <mc:Fallback>
                  <p:oleObj name="Equation" r:id="rId11" imgW="317500" imgH="317500" progId="Equation.3">
                    <p:embed/>
                    <p:pic>
                      <p:nvPicPr>
                        <p:cNvPr id="0" name="图片 14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542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6" name="Line 27"/>
            <p:cNvSpPr>
              <a:spLocks noChangeShapeType="1"/>
            </p:cNvSpPr>
            <p:nvPr/>
          </p:nvSpPr>
          <p:spPr bwMode="auto">
            <a:xfrm flipH="1">
              <a:off x="816" y="188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7" name="Line 28"/>
            <p:cNvSpPr>
              <a:spLocks noChangeShapeType="1"/>
            </p:cNvSpPr>
            <p:nvPr/>
          </p:nvSpPr>
          <p:spPr bwMode="auto">
            <a:xfrm>
              <a:off x="816" y="188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8" name="Line 29"/>
            <p:cNvSpPr>
              <a:spLocks noChangeShapeType="1"/>
            </p:cNvSpPr>
            <p:nvPr/>
          </p:nvSpPr>
          <p:spPr bwMode="auto">
            <a:xfrm>
              <a:off x="816" y="270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9" name="Line 30"/>
            <p:cNvSpPr>
              <a:spLocks noChangeShapeType="1"/>
            </p:cNvSpPr>
            <p:nvPr/>
          </p:nvSpPr>
          <p:spPr bwMode="auto">
            <a:xfrm>
              <a:off x="1152" y="260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0" name="Line 31"/>
            <p:cNvSpPr>
              <a:spLocks noChangeShapeType="1"/>
            </p:cNvSpPr>
            <p:nvPr/>
          </p:nvSpPr>
          <p:spPr bwMode="auto">
            <a:xfrm>
              <a:off x="1248" y="2656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1" name="Line 32"/>
            <p:cNvSpPr>
              <a:spLocks noChangeShapeType="1"/>
            </p:cNvSpPr>
            <p:nvPr/>
          </p:nvSpPr>
          <p:spPr bwMode="auto">
            <a:xfrm>
              <a:off x="1247" y="270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2" name="Line 33"/>
            <p:cNvSpPr>
              <a:spLocks noChangeShapeType="1"/>
            </p:cNvSpPr>
            <p:nvPr/>
          </p:nvSpPr>
          <p:spPr bwMode="auto">
            <a:xfrm>
              <a:off x="2109" y="187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3" name="Line 34"/>
            <p:cNvSpPr>
              <a:spLocks noChangeShapeType="1"/>
            </p:cNvSpPr>
            <p:nvPr/>
          </p:nvSpPr>
          <p:spPr bwMode="auto">
            <a:xfrm>
              <a:off x="1723" y="270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87555" name="Line 35"/>
          <p:cNvSpPr>
            <a:spLocks noChangeShapeType="1"/>
          </p:cNvSpPr>
          <p:nvPr/>
        </p:nvSpPr>
        <p:spPr bwMode="auto">
          <a:xfrm>
            <a:off x="1187450" y="3652838"/>
            <a:ext cx="0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87556" name="Text Box 36"/>
          <p:cNvSpPr txBox="1">
            <a:spLocks noChangeArrowheads="1"/>
          </p:cNvSpPr>
          <p:nvPr/>
        </p:nvSpPr>
        <p:spPr bwMode="auto">
          <a:xfrm>
            <a:off x="792163" y="3328988"/>
            <a:ext cx="42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e</a:t>
            </a:r>
            <a:r>
              <a:rPr lang="en-US" altLang="zh-CN" sz="2800" b="1" baseline="30000">
                <a:solidFill>
                  <a:srgbClr val="000000"/>
                </a:solidFill>
              </a:rPr>
              <a:t>-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387557" name="Text Box 37"/>
          <p:cNvSpPr txBox="1">
            <a:spLocks noChangeArrowheads="1"/>
          </p:cNvSpPr>
          <p:nvPr/>
        </p:nvSpPr>
        <p:spPr bwMode="auto">
          <a:xfrm>
            <a:off x="1295400" y="4337050"/>
            <a:ext cx="42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e</a:t>
            </a:r>
            <a:r>
              <a:rPr lang="en-US" altLang="zh-CN" sz="2800" b="1" baseline="30000">
                <a:solidFill>
                  <a:srgbClr val="000000"/>
                </a:solidFill>
              </a:rPr>
              <a:t>-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387558" name="Line 38"/>
          <p:cNvSpPr>
            <a:spLocks noChangeShapeType="1"/>
          </p:cNvSpPr>
          <p:nvPr/>
        </p:nvSpPr>
        <p:spPr bwMode="auto">
          <a:xfrm>
            <a:off x="1727200" y="4625975"/>
            <a:ext cx="541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87559" name="Line 39"/>
          <p:cNvSpPr>
            <a:spLocks noChangeShapeType="1"/>
          </p:cNvSpPr>
          <p:nvPr/>
        </p:nvSpPr>
        <p:spPr bwMode="auto">
          <a:xfrm flipV="1">
            <a:off x="2532063" y="4279900"/>
            <a:ext cx="287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87560" name="Object 40"/>
          <p:cNvGraphicFramePr>
            <a:graphicFrameLocks noChangeAspect="1"/>
          </p:cNvGraphicFramePr>
          <p:nvPr/>
        </p:nvGraphicFramePr>
        <p:xfrm>
          <a:off x="2376488" y="4833938"/>
          <a:ext cx="8524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Equation" r:id="rId13" imgW="1079500" imgH="1130300" progId="Equation.DSMT4">
                  <p:embed/>
                </p:oleObj>
              </mc:Choice>
              <mc:Fallback>
                <p:oleObj name="Equation" r:id="rId13" imgW="1079500" imgH="1130300" progId="Equation.DSMT4">
                  <p:embed/>
                  <p:pic>
                    <p:nvPicPr>
                      <p:cNvPr id="0" name="图片 1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833938"/>
                        <a:ext cx="852487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7561" name="Group 41"/>
          <p:cNvGrpSpPr/>
          <p:nvPr/>
        </p:nvGrpSpPr>
        <p:grpSpPr bwMode="auto">
          <a:xfrm>
            <a:off x="1368425" y="5068888"/>
            <a:ext cx="1295400" cy="579437"/>
            <a:chOff x="2448" y="3840"/>
            <a:chExt cx="816" cy="365"/>
          </a:xfrm>
        </p:grpSpPr>
        <p:graphicFrame>
          <p:nvGraphicFramePr>
            <p:cNvPr id="174139" name="Object 42"/>
            <p:cNvGraphicFramePr>
              <a:graphicFrameLocks noChangeAspect="1"/>
            </p:cNvGraphicFramePr>
            <p:nvPr/>
          </p:nvGraphicFramePr>
          <p:xfrm>
            <a:off x="2448" y="3936"/>
            <a:ext cx="25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" name="Equation" r:id="rId15" imgW="482600" imgH="381000" progId="Equation.3">
                    <p:embed/>
                  </p:oleObj>
                </mc:Choice>
                <mc:Fallback>
                  <p:oleObj name="Equation" r:id="rId15" imgW="482600" imgH="381000" progId="Equation.3">
                    <p:embed/>
                    <p:pic>
                      <p:nvPicPr>
                        <p:cNvPr id="0" name="图片 1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936"/>
                          <a:ext cx="25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0" name="Text Box 43"/>
            <p:cNvSpPr txBox="1">
              <a:spLocks noChangeArrowheads="1"/>
            </p:cNvSpPr>
            <p:nvPr/>
          </p:nvSpPr>
          <p:spPr bwMode="auto">
            <a:xfrm>
              <a:off x="2657" y="3840"/>
              <a:ext cx="6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</a:rPr>
                <a:t>=</a:t>
              </a:r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87564" name="Object 6"/>
          <p:cNvGraphicFramePr>
            <a:graphicFrameLocks noChangeAspect="1"/>
          </p:cNvGraphicFramePr>
          <p:nvPr/>
        </p:nvGraphicFramePr>
        <p:xfrm>
          <a:off x="5580063" y="3248025"/>
          <a:ext cx="1965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Equation" r:id="rId17" imgW="1739900" imgH="711200" progId="Equation.DSMT4">
                  <p:embed/>
                </p:oleObj>
              </mc:Choice>
              <mc:Fallback>
                <p:oleObj name="Equation" r:id="rId17" imgW="1739900" imgH="711200" progId="Equation.DSMT4">
                  <p:embed/>
                  <p:pic>
                    <p:nvPicPr>
                      <p:cNvPr id="0" name="图片 1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48025"/>
                        <a:ext cx="1965325" cy="7191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7565" name="Text Box 45"/>
          <p:cNvSpPr txBox="1">
            <a:spLocks noChangeArrowheads="1"/>
          </p:cNvSpPr>
          <p:nvPr/>
        </p:nvSpPr>
        <p:spPr bwMode="auto">
          <a:xfrm>
            <a:off x="3995738" y="3355975"/>
            <a:ext cx="173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</a:rPr>
              <a:t>K:1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</a:t>
            </a:r>
            <a:r>
              <a:rPr lang="en-US" altLang="zh-CN" sz="2800" b="1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：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87566" name="Rectangle 46"/>
          <p:cNvSpPr>
            <a:spLocks noChangeArrowheads="1"/>
          </p:cNvSpPr>
          <p:nvPr/>
        </p:nvSpPr>
        <p:spPr bwMode="auto">
          <a:xfrm>
            <a:off x="4140200" y="4040188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i: I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0, </a:t>
            </a:r>
            <a:r>
              <a:rPr lang="zh-CN" altLang="en-US" sz="2800" b="1">
                <a:solidFill>
                  <a:srgbClr val="000000"/>
                </a:solidFill>
              </a:rPr>
              <a:t>电阻</a:t>
            </a:r>
            <a:r>
              <a:rPr lang="en-US" altLang="zh-CN" sz="2800" b="1">
                <a:solidFill>
                  <a:srgbClr val="000000"/>
                </a:solidFill>
              </a:rPr>
              <a:t>R</a:t>
            </a:r>
            <a:r>
              <a:rPr lang="zh-CN" altLang="en-US" sz="2800" b="1">
                <a:solidFill>
                  <a:srgbClr val="000000"/>
                </a:solidFill>
              </a:rPr>
              <a:t>发热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11042" name="Object 2"/>
          <p:cNvGraphicFramePr>
            <a:graphicFrameLocks noChangeAspect="1"/>
          </p:cNvGraphicFramePr>
          <p:nvPr/>
        </p:nvGraphicFramePr>
        <p:xfrm>
          <a:off x="4176713" y="4400550"/>
          <a:ext cx="42513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Equation" r:id="rId19" imgW="4165600" imgH="723900" progId="Equation.DSMT4">
                  <p:embed/>
                </p:oleObj>
              </mc:Choice>
              <mc:Fallback>
                <p:oleObj name="Equation" r:id="rId19" imgW="4165600" imgH="723900" progId="Equation.DSMT4">
                  <p:embed/>
                  <p:pic>
                    <p:nvPicPr>
                      <p:cNvPr id="0" name="图片 1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4400550"/>
                        <a:ext cx="42513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1043" name="Object 3"/>
          <p:cNvGraphicFramePr>
            <a:graphicFrameLocks noChangeAspect="1"/>
          </p:cNvGraphicFramePr>
          <p:nvPr/>
        </p:nvGraphicFramePr>
        <p:xfrm>
          <a:off x="4500563" y="5048250"/>
          <a:ext cx="24907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Equation" r:id="rId21" imgW="2425700" imgH="749300" progId="Equation.DSMT4">
                  <p:embed/>
                </p:oleObj>
              </mc:Choice>
              <mc:Fallback>
                <p:oleObj name="Equation" r:id="rId21" imgW="2425700" imgH="749300" progId="Equation.DSMT4">
                  <p:embed/>
                  <p:pic>
                    <p:nvPicPr>
                      <p:cNvPr id="0" name="图片 1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048250"/>
                        <a:ext cx="2490787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1044" name="Object 4"/>
          <p:cNvGraphicFramePr>
            <a:graphicFrameLocks noChangeAspect="1"/>
          </p:cNvGraphicFramePr>
          <p:nvPr/>
        </p:nvGraphicFramePr>
        <p:xfrm>
          <a:off x="4498975" y="5732463"/>
          <a:ext cx="1225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" name="Equation" r:id="rId23" imgW="520700" imgH="342900" progId="Equation.DSMT4">
                  <p:embed/>
                </p:oleObj>
              </mc:Choice>
              <mc:Fallback>
                <p:oleObj name="Equation" r:id="rId23" imgW="520700" imgH="342900" progId="Equation.DSMT4">
                  <p:embed/>
                  <p:pic>
                    <p:nvPicPr>
                      <p:cNvPr id="0" name="图片 1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5732463"/>
                        <a:ext cx="12255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7570" name="Text Box 50"/>
          <p:cNvSpPr txBox="1">
            <a:spLocks noChangeArrowheads="1"/>
          </p:cNvSpPr>
          <p:nvPr/>
        </p:nvSpPr>
        <p:spPr bwMode="auto">
          <a:xfrm>
            <a:off x="5991225" y="5661025"/>
            <a:ext cx="315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热能从哪儿来？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387571" name="Text Box 51"/>
          <p:cNvSpPr txBox="1">
            <a:spLocks noChangeArrowheads="1"/>
          </p:cNvSpPr>
          <p:nvPr/>
        </p:nvSpPr>
        <p:spPr bwMode="auto">
          <a:xfrm>
            <a:off x="5991225" y="6092825"/>
            <a:ext cx="315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自感储能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1387572" name="Group 52"/>
          <p:cNvGrpSpPr/>
          <p:nvPr/>
        </p:nvGrpSpPr>
        <p:grpSpPr bwMode="auto">
          <a:xfrm>
            <a:off x="5561013" y="1719263"/>
            <a:ext cx="488950" cy="627062"/>
            <a:chOff x="4197" y="765"/>
            <a:chExt cx="308" cy="395"/>
          </a:xfrm>
        </p:grpSpPr>
        <p:sp>
          <p:nvSpPr>
            <p:cNvPr id="174137" name="Line 53"/>
            <p:cNvSpPr>
              <a:spLocks noChangeShapeType="1"/>
            </p:cNvSpPr>
            <p:nvPr/>
          </p:nvSpPr>
          <p:spPr bwMode="auto">
            <a:xfrm flipV="1">
              <a:off x="4475" y="82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38" name="Text Box 54"/>
            <p:cNvSpPr txBox="1">
              <a:spLocks noChangeArrowheads="1"/>
            </p:cNvSpPr>
            <p:nvPr/>
          </p:nvSpPr>
          <p:spPr bwMode="auto">
            <a:xfrm>
              <a:off x="4197" y="765"/>
              <a:ext cx="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800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L</a:t>
              </a:r>
              <a:endParaRPr lang="en-US" altLang="zh-CN" sz="2400" b="1" i="1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387575" name="Line 55"/>
          <p:cNvSpPr>
            <a:spLocks noChangeShapeType="1"/>
          </p:cNvSpPr>
          <p:nvPr/>
        </p:nvSpPr>
        <p:spPr bwMode="auto">
          <a:xfrm rot="-3104388" flipH="1" flipV="1">
            <a:off x="6106319" y="1431132"/>
            <a:ext cx="466725" cy="5238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387576" name="Group 56"/>
          <p:cNvGrpSpPr/>
          <p:nvPr/>
        </p:nvGrpSpPr>
        <p:grpSpPr bwMode="auto">
          <a:xfrm>
            <a:off x="4824413" y="836613"/>
            <a:ext cx="2471737" cy="2217737"/>
            <a:chOff x="3927" y="768"/>
            <a:chExt cx="1557" cy="1397"/>
          </a:xfrm>
        </p:grpSpPr>
        <p:sp>
          <p:nvSpPr>
            <p:cNvPr id="174110" name="Line 57"/>
            <p:cNvSpPr>
              <a:spLocks noChangeShapeType="1"/>
            </p:cNvSpPr>
            <p:nvPr/>
          </p:nvSpPr>
          <p:spPr bwMode="auto">
            <a:xfrm>
              <a:off x="4132" y="1637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1" name="Line 58"/>
            <p:cNvSpPr>
              <a:spLocks noChangeShapeType="1"/>
            </p:cNvSpPr>
            <p:nvPr/>
          </p:nvSpPr>
          <p:spPr bwMode="auto">
            <a:xfrm>
              <a:off x="4132" y="1061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4112" name="Group 59"/>
            <p:cNvGrpSpPr/>
            <p:nvPr/>
          </p:nvGrpSpPr>
          <p:grpSpPr bwMode="auto">
            <a:xfrm>
              <a:off x="3995" y="1584"/>
              <a:ext cx="254" cy="45"/>
              <a:chOff x="1056" y="3552"/>
              <a:chExt cx="192" cy="48"/>
            </a:xfrm>
          </p:grpSpPr>
          <p:sp>
            <p:nvSpPr>
              <p:cNvPr id="174135" name="Line 60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4136" name="Line 61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4113" name="Line 62"/>
            <p:cNvSpPr>
              <a:spLocks noChangeShapeType="1"/>
            </p:cNvSpPr>
            <p:nvPr/>
          </p:nvSpPr>
          <p:spPr bwMode="auto">
            <a:xfrm>
              <a:off x="4132" y="2165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4" name="Line 63"/>
            <p:cNvSpPr>
              <a:spLocks noChangeShapeType="1"/>
            </p:cNvSpPr>
            <p:nvPr/>
          </p:nvSpPr>
          <p:spPr bwMode="auto">
            <a:xfrm>
              <a:off x="5484" y="1061"/>
              <a:ext cx="0" cy="1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5" name="Line 64"/>
            <p:cNvSpPr>
              <a:spLocks noChangeShapeType="1"/>
            </p:cNvSpPr>
            <p:nvPr/>
          </p:nvSpPr>
          <p:spPr bwMode="auto">
            <a:xfrm>
              <a:off x="4132" y="1061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6" name="Line 65"/>
            <p:cNvSpPr>
              <a:spLocks noChangeShapeType="1"/>
            </p:cNvSpPr>
            <p:nvPr/>
          </p:nvSpPr>
          <p:spPr bwMode="auto">
            <a:xfrm>
              <a:off x="5016" y="1061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7" name="Line 66"/>
            <p:cNvSpPr>
              <a:spLocks noChangeShapeType="1"/>
            </p:cNvSpPr>
            <p:nvPr/>
          </p:nvSpPr>
          <p:spPr bwMode="auto">
            <a:xfrm>
              <a:off x="4773" y="206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8" name="Rectangle 67"/>
            <p:cNvSpPr>
              <a:spLocks noChangeArrowheads="1"/>
            </p:cNvSpPr>
            <p:nvPr/>
          </p:nvSpPr>
          <p:spPr bwMode="auto">
            <a:xfrm>
              <a:off x="4721" y="1781"/>
              <a:ext cx="10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4119" name="Line 68"/>
            <p:cNvSpPr>
              <a:spLocks noChangeShapeType="1"/>
            </p:cNvSpPr>
            <p:nvPr/>
          </p:nvSpPr>
          <p:spPr bwMode="auto">
            <a:xfrm>
              <a:off x="4773" y="1301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20" name="Object 69"/>
            <p:cNvGraphicFramePr>
              <a:graphicFrameLocks noChangeAspect="1"/>
            </p:cNvGraphicFramePr>
            <p:nvPr/>
          </p:nvGraphicFramePr>
          <p:xfrm>
            <a:off x="4868" y="1868"/>
            <a:ext cx="2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" name="公式" r:id="rId25" imgW="165100" imgH="165100" progId="Equation.3">
                    <p:embed/>
                  </p:oleObj>
                </mc:Choice>
                <mc:Fallback>
                  <p:oleObj name="公式" r:id="rId25" imgW="165100" imgH="165100" progId="Equation.3">
                    <p:embed/>
                    <p:pic>
                      <p:nvPicPr>
                        <p:cNvPr id="0" name="图片 1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1868"/>
                          <a:ext cx="2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1" name="Object 70"/>
            <p:cNvGraphicFramePr>
              <a:graphicFrameLocks noChangeAspect="1"/>
            </p:cNvGraphicFramePr>
            <p:nvPr/>
          </p:nvGraphicFramePr>
          <p:xfrm>
            <a:off x="4869" y="1436"/>
            <a:ext cx="2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" name="公式" r:id="rId27" imgW="152400" imgH="165100" progId="Equation.3">
                    <p:embed/>
                  </p:oleObj>
                </mc:Choice>
                <mc:Fallback>
                  <p:oleObj name="公式" r:id="rId27" imgW="152400" imgH="165100" progId="Equation.3">
                    <p:embed/>
                    <p:pic>
                      <p:nvPicPr>
                        <p:cNvPr id="0" name="图片 1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1436"/>
                          <a:ext cx="2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2" name="Object 71"/>
            <p:cNvGraphicFramePr>
              <a:graphicFrameLocks noChangeAspect="1"/>
            </p:cNvGraphicFramePr>
            <p:nvPr/>
          </p:nvGraphicFramePr>
          <p:xfrm>
            <a:off x="4516" y="768"/>
            <a:ext cx="17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" name="公式" r:id="rId29" imgW="114300" imgH="165100" progId="Equation.3">
                    <p:embed/>
                  </p:oleObj>
                </mc:Choice>
                <mc:Fallback>
                  <p:oleObj name="公式" r:id="rId29" imgW="114300" imgH="165100" progId="Equation.3">
                    <p:embed/>
                    <p:pic>
                      <p:nvPicPr>
                        <p:cNvPr id="0" name="图片 1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768"/>
                          <a:ext cx="17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3" name="Object 72"/>
            <p:cNvGraphicFramePr>
              <a:graphicFrameLocks noChangeAspect="1"/>
            </p:cNvGraphicFramePr>
            <p:nvPr/>
          </p:nvGraphicFramePr>
          <p:xfrm>
            <a:off x="3927" y="1652"/>
            <a:ext cx="1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2" name="公式" r:id="rId31" imgW="114300" imgH="139700" progId="Equation.3">
                    <p:embed/>
                  </p:oleObj>
                </mc:Choice>
                <mc:Fallback>
                  <p:oleObj name="公式" r:id="rId31" imgW="114300" imgH="139700" progId="Equation.3">
                    <p:embed/>
                    <p:pic>
                      <p:nvPicPr>
                        <p:cNvPr id="0" name="图片 1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1652"/>
                          <a:ext cx="1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124" name="Group 73"/>
            <p:cNvGrpSpPr/>
            <p:nvPr/>
          </p:nvGrpSpPr>
          <p:grpSpPr bwMode="auto">
            <a:xfrm>
              <a:off x="4698" y="1449"/>
              <a:ext cx="159" cy="226"/>
              <a:chOff x="4059" y="2932"/>
              <a:chExt cx="228" cy="226"/>
            </a:xfrm>
          </p:grpSpPr>
          <p:sp>
            <p:nvSpPr>
              <p:cNvPr id="174132" name="Arc 74"/>
              <p:cNvSpPr/>
              <p:nvPr/>
            </p:nvSpPr>
            <p:spPr bwMode="auto">
              <a:xfrm>
                <a:off x="4059" y="2932"/>
                <a:ext cx="227" cy="94"/>
              </a:xfrm>
              <a:custGeom>
                <a:avLst/>
                <a:gdLst>
                  <a:gd name="T0" fmla="*/ 1 w 38071"/>
                  <a:gd name="T1" fmla="*/ 0 h 43078"/>
                  <a:gd name="T2" fmla="*/ 0 w 38071"/>
                  <a:gd name="T3" fmla="*/ 0 h 43078"/>
                  <a:gd name="T4" fmla="*/ 1 w 38071"/>
                  <a:gd name="T5" fmla="*/ 0 h 430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71" h="43078" fill="none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</a:path>
                  <a:path w="38071" h="43078" stroke="0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  <a:lnTo>
                      <a:pt x="16471" y="21478"/>
                    </a:lnTo>
                    <a:lnTo>
                      <a:pt x="18763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4133" name="Arc 75"/>
              <p:cNvSpPr/>
              <p:nvPr/>
            </p:nvSpPr>
            <p:spPr bwMode="auto">
              <a:xfrm>
                <a:off x="4059" y="2996"/>
                <a:ext cx="227" cy="94"/>
              </a:xfrm>
              <a:custGeom>
                <a:avLst/>
                <a:gdLst>
                  <a:gd name="T0" fmla="*/ 0 w 38071"/>
                  <a:gd name="T1" fmla="*/ 0 h 43200"/>
                  <a:gd name="T2" fmla="*/ 0 w 38071"/>
                  <a:gd name="T3" fmla="*/ 0 h 43200"/>
                  <a:gd name="T4" fmla="*/ 1 w 38071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71" h="43200" fill="none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</a:path>
                  <a:path w="38071" h="43200" stroke="0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  <a:lnTo>
                      <a:pt x="16471" y="21600"/>
                    </a:lnTo>
                    <a:lnTo>
                      <a:pt x="66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4134" name="Arc 76"/>
              <p:cNvSpPr/>
              <p:nvPr/>
            </p:nvSpPr>
            <p:spPr bwMode="auto">
              <a:xfrm>
                <a:off x="4060" y="3064"/>
                <a:ext cx="227" cy="94"/>
              </a:xfrm>
              <a:custGeom>
                <a:avLst/>
                <a:gdLst>
                  <a:gd name="T0" fmla="*/ 0 w 38004"/>
                  <a:gd name="T1" fmla="*/ 0 h 43066"/>
                  <a:gd name="T2" fmla="*/ 1 w 38004"/>
                  <a:gd name="T3" fmla="*/ 0 h 43066"/>
                  <a:gd name="T4" fmla="*/ 1 w 38004"/>
                  <a:gd name="T5" fmla="*/ 0 h 430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04" h="43066" fill="none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</a:path>
                  <a:path w="38004" h="43066" stroke="0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  <a:lnTo>
                      <a:pt x="16404" y="21600"/>
                    </a:lnTo>
                    <a:lnTo>
                      <a:pt x="-1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4125" name="Line 77"/>
            <p:cNvSpPr>
              <a:spLocks noChangeShapeType="1"/>
            </p:cNvSpPr>
            <p:nvPr/>
          </p:nvSpPr>
          <p:spPr bwMode="auto">
            <a:xfrm>
              <a:off x="4772" y="1665"/>
              <a:ext cx="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26" name="Object 78"/>
            <p:cNvGraphicFramePr>
              <a:graphicFrameLocks noChangeAspect="1"/>
            </p:cNvGraphicFramePr>
            <p:nvPr/>
          </p:nvGraphicFramePr>
          <p:xfrm>
            <a:off x="4957" y="768"/>
            <a:ext cx="1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" name="公式" r:id="rId33" imgW="127000" imgH="165100" progId="Equation.3">
                    <p:embed/>
                  </p:oleObj>
                </mc:Choice>
                <mc:Fallback>
                  <p:oleObj name="公式" r:id="rId33" imgW="127000" imgH="165100" progId="Equation.3">
                    <p:embed/>
                    <p:pic>
                      <p:nvPicPr>
                        <p:cNvPr id="0" name="图片 1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768"/>
                          <a:ext cx="19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27" name="Oval 79"/>
            <p:cNvSpPr>
              <a:spLocks noChangeArrowheads="1"/>
            </p:cNvSpPr>
            <p:nvPr/>
          </p:nvSpPr>
          <p:spPr bwMode="auto">
            <a:xfrm>
              <a:off x="4988" y="103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4128" name="Oval 80"/>
            <p:cNvSpPr>
              <a:spLocks noChangeArrowheads="1"/>
            </p:cNvSpPr>
            <p:nvPr/>
          </p:nvSpPr>
          <p:spPr bwMode="auto">
            <a:xfrm>
              <a:off x="4604" y="103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4129" name="Oval 81"/>
            <p:cNvSpPr>
              <a:spLocks noChangeArrowheads="1"/>
            </p:cNvSpPr>
            <p:nvPr/>
          </p:nvSpPr>
          <p:spPr bwMode="auto">
            <a:xfrm>
              <a:off x="4751" y="125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4130" name="Line 82"/>
            <p:cNvSpPr>
              <a:spLocks noChangeShapeType="1"/>
            </p:cNvSpPr>
            <p:nvPr/>
          </p:nvSpPr>
          <p:spPr bwMode="auto">
            <a:xfrm rot="18495612" flipV="1">
              <a:off x="4669" y="1020"/>
              <a:ext cx="98" cy="237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31" name="Object 83"/>
            <p:cNvGraphicFramePr>
              <a:graphicFrameLocks noChangeAspect="1"/>
            </p:cNvGraphicFramePr>
            <p:nvPr/>
          </p:nvGraphicFramePr>
          <p:xfrm>
            <a:off x="4848" y="1153"/>
            <a:ext cx="27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" name="公式" r:id="rId35" imgW="177800" imgH="165100" progId="Equation.3">
                    <p:embed/>
                  </p:oleObj>
                </mc:Choice>
                <mc:Fallback>
                  <p:oleObj name="公式" r:id="rId35" imgW="177800" imgH="165100" progId="Equation.3">
                    <p:embed/>
                    <p:pic>
                      <p:nvPicPr>
                        <p:cNvPr id="0" name="图片 1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153"/>
                          <a:ext cx="27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7604" name="Line 84"/>
          <p:cNvSpPr>
            <a:spLocks noChangeShapeType="1"/>
          </p:cNvSpPr>
          <p:nvPr/>
        </p:nvSpPr>
        <p:spPr bwMode="auto">
          <a:xfrm rot="18495612" flipV="1">
            <a:off x="5991226" y="1212850"/>
            <a:ext cx="165100" cy="38417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8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8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11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1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8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" fill="hold"/>
                                        <p:tgtEl>
                                          <p:spTgt spid="1110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" fill="hold"/>
                                        <p:tgtEl>
                                          <p:spTgt spid="1110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75"/>
                                        <p:tgtEl>
                                          <p:spTgt spid="111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8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8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8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8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8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8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8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8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38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8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138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87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87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8" grpId="0" autoUpdateAnimBg="0"/>
      <p:bldP spid="1110020" grpId="0" autoUpdateAnimBg="0"/>
      <p:bldP spid="1387540" grpId="0" animBg="1"/>
      <p:bldP spid="1387540" grpId="1" animBg="1"/>
      <p:bldP spid="1387555" grpId="0" animBg="1"/>
      <p:bldP spid="1387556" grpId="0"/>
      <p:bldP spid="1387557" grpId="0"/>
      <p:bldP spid="1387558" grpId="0" animBg="1"/>
      <p:bldP spid="1387559" grpId="0" animBg="1"/>
      <p:bldP spid="1387565" grpId="0"/>
      <p:bldP spid="1387566" grpId="0"/>
      <p:bldP spid="1387570" grpId="0"/>
      <p:bldP spid="1387575" grpId="0" animBg="1"/>
      <p:bldP spid="13876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503238" y="260648"/>
            <a:ext cx="558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自感储能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 如何存储进去的？</a:t>
            </a:r>
            <a:endParaRPr lang="zh-CN" altLang="en-US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6335713" y="1269430"/>
            <a:ext cx="488950" cy="627062"/>
            <a:chOff x="4189" y="813"/>
            <a:chExt cx="308" cy="395"/>
          </a:xfrm>
        </p:grpSpPr>
        <p:sp>
          <p:nvSpPr>
            <p:cNvPr id="175168" name="Line 17"/>
            <p:cNvSpPr>
              <a:spLocks noChangeShapeType="1"/>
            </p:cNvSpPr>
            <p:nvPr/>
          </p:nvSpPr>
          <p:spPr bwMode="auto">
            <a:xfrm flipV="1">
              <a:off x="4467" y="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69" name="Text Box 18"/>
            <p:cNvSpPr txBox="1">
              <a:spLocks noChangeArrowheads="1"/>
            </p:cNvSpPr>
            <p:nvPr/>
          </p:nvSpPr>
          <p:spPr bwMode="auto">
            <a:xfrm>
              <a:off x="4189" y="813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800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L</a:t>
              </a:r>
              <a:endParaRPr lang="en-US" altLang="zh-CN" sz="2400" b="1" i="1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5616575" y="369317"/>
            <a:ext cx="2471738" cy="2217738"/>
            <a:chOff x="3733" y="209"/>
            <a:chExt cx="1557" cy="1397"/>
          </a:xfrm>
        </p:grpSpPr>
        <p:sp>
          <p:nvSpPr>
            <p:cNvPr id="175142" name="Line 20"/>
            <p:cNvSpPr>
              <a:spLocks noChangeShapeType="1"/>
            </p:cNvSpPr>
            <p:nvPr/>
          </p:nvSpPr>
          <p:spPr bwMode="auto">
            <a:xfrm>
              <a:off x="3938" y="107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3" name="Line 21"/>
            <p:cNvSpPr>
              <a:spLocks noChangeShapeType="1"/>
            </p:cNvSpPr>
            <p:nvPr/>
          </p:nvSpPr>
          <p:spPr bwMode="auto">
            <a:xfrm>
              <a:off x="3938" y="50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5144" name="Group 22"/>
            <p:cNvGrpSpPr/>
            <p:nvPr/>
          </p:nvGrpSpPr>
          <p:grpSpPr bwMode="auto">
            <a:xfrm>
              <a:off x="3801" y="1025"/>
              <a:ext cx="254" cy="45"/>
              <a:chOff x="1056" y="3552"/>
              <a:chExt cx="192" cy="48"/>
            </a:xfrm>
          </p:grpSpPr>
          <p:sp>
            <p:nvSpPr>
              <p:cNvPr id="175166" name="Line 23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5167" name="Line 24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5145" name="Line 25"/>
            <p:cNvSpPr>
              <a:spLocks noChangeShapeType="1"/>
            </p:cNvSpPr>
            <p:nvPr/>
          </p:nvSpPr>
          <p:spPr bwMode="auto">
            <a:xfrm>
              <a:off x="3938" y="1606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6" name="Line 26"/>
            <p:cNvSpPr>
              <a:spLocks noChangeShapeType="1"/>
            </p:cNvSpPr>
            <p:nvPr/>
          </p:nvSpPr>
          <p:spPr bwMode="auto">
            <a:xfrm>
              <a:off x="5290" y="502"/>
              <a:ext cx="0" cy="1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7" name="Line 27"/>
            <p:cNvSpPr>
              <a:spLocks noChangeShapeType="1"/>
            </p:cNvSpPr>
            <p:nvPr/>
          </p:nvSpPr>
          <p:spPr bwMode="auto">
            <a:xfrm>
              <a:off x="3938" y="50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8" name="Line 28"/>
            <p:cNvSpPr>
              <a:spLocks noChangeShapeType="1"/>
            </p:cNvSpPr>
            <p:nvPr/>
          </p:nvSpPr>
          <p:spPr bwMode="auto">
            <a:xfrm>
              <a:off x="4822" y="50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9" name="Line 29"/>
            <p:cNvSpPr>
              <a:spLocks noChangeShapeType="1"/>
            </p:cNvSpPr>
            <p:nvPr/>
          </p:nvSpPr>
          <p:spPr bwMode="auto">
            <a:xfrm>
              <a:off x="4579" y="151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50" name="Rectangle 30"/>
            <p:cNvSpPr>
              <a:spLocks noChangeArrowheads="1"/>
            </p:cNvSpPr>
            <p:nvPr/>
          </p:nvSpPr>
          <p:spPr bwMode="auto">
            <a:xfrm>
              <a:off x="4527" y="1222"/>
              <a:ext cx="10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51" name="Line 31"/>
            <p:cNvSpPr>
              <a:spLocks noChangeShapeType="1"/>
            </p:cNvSpPr>
            <p:nvPr/>
          </p:nvSpPr>
          <p:spPr bwMode="auto">
            <a:xfrm>
              <a:off x="4579" y="742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5152" name="Object 32"/>
            <p:cNvGraphicFramePr>
              <a:graphicFrameLocks noChangeAspect="1"/>
            </p:cNvGraphicFramePr>
            <p:nvPr/>
          </p:nvGraphicFramePr>
          <p:xfrm>
            <a:off x="4674" y="1309"/>
            <a:ext cx="2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0" name="公式" r:id="rId1" imgW="165100" imgH="165100" progId="Equation.3">
                    <p:embed/>
                  </p:oleObj>
                </mc:Choice>
                <mc:Fallback>
                  <p:oleObj name="公式" r:id="rId1" imgW="165100" imgH="165100" progId="Equation.3">
                    <p:embed/>
                    <p:pic>
                      <p:nvPicPr>
                        <p:cNvPr id="0" name="图片 2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1309"/>
                          <a:ext cx="2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3" name="Object 33"/>
            <p:cNvGraphicFramePr>
              <a:graphicFrameLocks noChangeAspect="1"/>
            </p:cNvGraphicFramePr>
            <p:nvPr/>
          </p:nvGraphicFramePr>
          <p:xfrm>
            <a:off x="4675" y="877"/>
            <a:ext cx="2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1" name="公式" r:id="rId3" imgW="152400" imgH="165100" progId="Equation.3">
                    <p:embed/>
                  </p:oleObj>
                </mc:Choice>
                <mc:Fallback>
                  <p:oleObj name="公式" r:id="rId3" imgW="152400" imgH="165100" progId="Equation.3">
                    <p:embed/>
                    <p:pic>
                      <p:nvPicPr>
                        <p:cNvPr id="0" name="图片 2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877"/>
                          <a:ext cx="2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4" name="Object 34"/>
            <p:cNvGraphicFramePr>
              <a:graphicFrameLocks noChangeAspect="1"/>
            </p:cNvGraphicFramePr>
            <p:nvPr/>
          </p:nvGraphicFramePr>
          <p:xfrm>
            <a:off x="4322" y="209"/>
            <a:ext cx="17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" name="公式" r:id="rId5" imgW="114300" imgH="165100" progId="Equation.3">
                    <p:embed/>
                  </p:oleObj>
                </mc:Choice>
                <mc:Fallback>
                  <p:oleObj name="公式" r:id="rId5" imgW="114300" imgH="165100" progId="Equation.3">
                    <p:embed/>
                    <p:pic>
                      <p:nvPicPr>
                        <p:cNvPr id="0" name="图片 2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09"/>
                          <a:ext cx="17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5" name="Object 35"/>
            <p:cNvGraphicFramePr>
              <a:graphicFrameLocks noChangeAspect="1"/>
            </p:cNvGraphicFramePr>
            <p:nvPr/>
          </p:nvGraphicFramePr>
          <p:xfrm>
            <a:off x="3733" y="1093"/>
            <a:ext cx="1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" name="公式" r:id="rId7" imgW="114300" imgH="139700" progId="Equation.3">
                    <p:embed/>
                  </p:oleObj>
                </mc:Choice>
                <mc:Fallback>
                  <p:oleObj name="公式" r:id="rId7" imgW="114300" imgH="139700" progId="Equation.3">
                    <p:embed/>
                    <p:pic>
                      <p:nvPicPr>
                        <p:cNvPr id="0" name="图片 2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1093"/>
                          <a:ext cx="1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5156" name="Group 36"/>
            <p:cNvGrpSpPr/>
            <p:nvPr/>
          </p:nvGrpSpPr>
          <p:grpSpPr bwMode="auto">
            <a:xfrm>
              <a:off x="4504" y="890"/>
              <a:ext cx="159" cy="226"/>
              <a:chOff x="4059" y="2932"/>
              <a:chExt cx="228" cy="226"/>
            </a:xfrm>
          </p:grpSpPr>
          <p:sp>
            <p:nvSpPr>
              <p:cNvPr id="175163" name="Arc 37"/>
              <p:cNvSpPr/>
              <p:nvPr/>
            </p:nvSpPr>
            <p:spPr bwMode="auto">
              <a:xfrm>
                <a:off x="4059" y="2932"/>
                <a:ext cx="227" cy="94"/>
              </a:xfrm>
              <a:custGeom>
                <a:avLst/>
                <a:gdLst>
                  <a:gd name="T0" fmla="*/ 0 w 38071"/>
                  <a:gd name="T1" fmla="*/ 0 h 43078"/>
                  <a:gd name="T2" fmla="*/ 0 w 38071"/>
                  <a:gd name="T3" fmla="*/ 0 h 43078"/>
                  <a:gd name="T4" fmla="*/ 0 w 38071"/>
                  <a:gd name="T5" fmla="*/ 0 h 43078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078"/>
                  <a:gd name="T11" fmla="*/ 38071 w 38071"/>
                  <a:gd name="T12" fmla="*/ 43078 h 430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078" fill="none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</a:path>
                  <a:path w="38071" h="43078" stroke="0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  <a:lnTo>
                      <a:pt x="16471" y="21478"/>
                    </a:lnTo>
                    <a:lnTo>
                      <a:pt x="18763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5164" name="Arc 38"/>
              <p:cNvSpPr/>
              <p:nvPr/>
            </p:nvSpPr>
            <p:spPr bwMode="auto">
              <a:xfrm>
                <a:off x="4059" y="2996"/>
                <a:ext cx="227" cy="94"/>
              </a:xfrm>
              <a:custGeom>
                <a:avLst/>
                <a:gdLst>
                  <a:gd name="T0" fmla="*/ 0 w 38071"/>
                  <a:gd name="T1" fmla="*/ 0 h 43200"/>
                  <a:gd name="T2" fmla="*/ 0 w 38071"/>
                  <a:gd name="T3" fmla="*/ 0 h 43200"/>
                  <a:gd name="T4" fmla="*/ 0 w 3807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200"/>
                  <a:gd name="T11" fmla="*/ 38071 w 3807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200" fill="none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</a:path>
                  <a:path w="38071" h="43200" stroke="0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  <a:lnTo>
                      <a:pt x="16471" y="21600"/>
                    </a:lnTo>
                    <a:lnTo>
                      <a:pt x="66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5165" name="Arc 39"/>
              <p:cNvSpPr/>
              <p:nvPr/>
            </p:nvSpPr>
            <p:spPr bwMode="auto">
              <a:xfrm>
                <a:off x="4060" y="3064"/>
                <a:ext cx="227" cy="94"/>
              </a:xfrm>
              <a:custGeom>
                <a:avLst/>
                <a:gdLst>
                  <a:gd name="T0" fmla="*/ 0 w 38004"/>
                  <a:gd name="T1" fmla="*/ 0 h 43066"/>
                  <a:gd name="T2" fmla="*/ 0 w 38004"/>
                  <a:gd name="T3" fmla="*/ 0 h 43066"/>
                  <a:gd name="T4" fmla="*/ 0 w 38004"/>
                  <a:gd name="T5" fmla="*/ 0 h 43066"/>
                  <a:gd name="T6" fmla="*/ 0 60000 65536"/>
                  <a:gd name="T7" fmla="*/ 0 60000 65536"/>
                  <a:gd name="T8" fmla="*/ 0 60000 65536"/>
                  <a:gd name="T9" fmla="*/ 0 w 38004"/>
                  <a:gd name="T10" fmla="*/ 0 h 43066"/>
                  <a:gd name="T11" fmla="*/ 38004 w 38004"/>
                  <a:gd name="T12" fmla="*/ 43066 h 430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04" h="43066" fill="none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</a:path>
                  <a:path w="38004" h="43066" stroke="0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  <a:lnTo>
                      <a:pt x="16404" y="21600"/>
                    </a:lnTo>
                    <a:lnTo>
                      <a:pt x="-1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5157" name="Line 40"/>
            <p:cNvSpPr>
              <a:spLocks noChangeShapeType="1"/>
            </p:cNvSpPr>
            <p:nvPr/>
          </p:nvSpPr>
          <p:spPr bwMode="auto">
            <a:xfrm>
              <a:off x="4578" y="1106"/>
              <a:ext cx="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5158" name="Object 41"/>
            <p:cNvGraphicFramePr>
              <a:graphicFrameLocks noChangeAspect="1"/>
            </p:cNvGraphicFramePr>
            <p:nvPr/>
          </p:nvGraphicFramePr>
          <p:xfrm>
            <a:off x="4763" y="209"/>
            <a:ext cx="1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" name="公式" r:id="rId9" imgW="127000" imgH="165100" progId="Equation.3">
                    <p:embed/>
                  </p:oleObj>
                </mc:Choice>
                <mc:Fallback>
                  <p:oleObj name="公式" r:id="rId9" imgW="127000" imgH="165100" progId="Equation.3">
                    <p:embed/>
                    <p:pic>
                      <p:nvPicPr>
                        <p:cNvPr id="0" name="图片 2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209"/>
                          <a:ext cx="19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59" name="Oval 42"/>
            <p:cNvSpPr>
              <a:spLocks noChangeArrowheads="1"/>
            </p:cNvSpPr>
            <p:nvPr/>
          </p:nvSpPr>
          <p:spPr bwMode="auto">
            <a:xfrm>
              <a:off x="4794" y="47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60" name="Oval 43"/>
            <p:cNvSpPr>
              <a:spLocks noChangeArrowheads="1"/>
            </p:cNvSpPr>
            <p:nvPr/>
          </p:nvSpPr>
          <p:spPr bwMode="auto">
            <a:xfrm>
              <a:off x="4410" y="47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61" name="Oval 44"/>
            <p:cNvSpPr>
              <a:spLocks noChangeArrowheads="1"/>
            </p:cNvSpPr>
            <p:nvPr/>
          </p:nvSpPr>
          <p:spPr bwMode="auto">
            <a:xfrm>
              <a:off x="4557" y="69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62" name="Line 45"/>
            <p:cNvSpPr>
              <a:spLocks noChangeShapeType="1"/>
            </p:cNvSpPr>
            <p:nvPr/>
          </p:nvSpPr>
          <p:spPr bwMode="auto">
            <a:xfrm rot="18495612" flipV="1">
              <a:off x="4499" y="513"/>
              <a:ext cx="227" cy="11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06990" name="Line 46"/>
          <p:cNvSpPr>
            <a:spLocks noChangeShapeType="1"/>
          </p:cNvSpPr>
          <p:nvPr/>
        </p:nvSpPr>
        <p:spPr bwMode="auto">
          <a:xfrm rot="18495612" flipV="1">
            <a:off x="6839744" y="849536"/>
            <a:ext cx="360362" cy="17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06991" name="Line 47"/>
          <p:cNvSpPr>
            <a:spLocks noChangeShapeType="1"/>
          </p:cNvSpPr>
          <p:nvPr/>
        </p:nvSpPr>
        <p:spPr bwMode="auto">
          <a:xfrm rot="18495612" flipV="1">
            <a:off x="6774657" y="760636"/>
            <a:ext cx="179387" cy="403225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48"/>
          <p:cNvGrpSpPr/>
          <p:nvPr/>
        </p:nvGrpSpPr>
        <p:grpSpPr bwMode="auto">
          <a:xfrm>
            <a:off x="5648325" y="1020192"/>
            <a:ext cx="292100" cy="566738"/>
            <a:chOff x="3518" y="603"/>
            <a:chExt cx="184" cy="357"/>
          </a:xfrm>
        </p:grpSpPr>
        <p:sp>
          <p:nvSpPr>
            <p:cNvPr id="175140" name="Line 49"/>
            <p:cNvSpPr>
              <a:spLocks noChangeShapeType="1"/>
            </p:cNvSpPr>
            <p:nvPr/>
          </p:nvSpPr>
          <p:spPr bwMode="auto">
            <a:xfrm flipH="1">
              <a:off x="3700" y="603"/>
              <a:ext cx="2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5141" name="Object 50"/>
            <p:cNvGraphicFramePr>
              <a:graphicFrameLocks noChangeAspect="1"/>
            </p:cNvGraphicFramePr>
            <p:nvPr/>
          </p:nvGraphicFramePr>
          <p:xfrm>
            <a:off x="3518" y="677"/>
            <a:ext cx="16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" name="公式" r:id="rId11" imgW="101600" imgH="177800" progId="Equation.3">
                    <p:embed/>
                  </p:oleObj>
                </mc:Choice>
                <mc:Fallback>
                  <p:oleObj name="公式" r:id="rId11" imgW="101600" imgH="177800" progId="Equation.3">
                    <p:embed/>
                    <p:pic>
                      <p:nvPicPr>
                        <p:cNvPr id="0" name="图片 2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677"/>
                          <a:ext cx="16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995" name="Object 51"/>
          <p:cNvGraphicFramePr>
            <a:graphicFrameLocks noChangeAspect="1"/>
          </p:cNvGraphicFramePr>
          <p:nvPr/>
        </p:nvGraphicFramePr>
        <p:xfrm>
          <a:off x="6997700" y="950342"/>
          <a:ext cx="433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" name="公式" r:id="rId13" imgW="177800" imgH="165100" progId="Equation.3">
                  <p:embed/>
                </p:oleObj>
              </mc:Choice>
              <mc:Fallback>
                <p:oleObj name="公式" r:id="rId13" imgW="177800" imgH="165100" progId="Equation.3">
                  <p:embed/>
                  <p:pic>
                    <p:nvPicPr>
                      <p:cNvPr id="0" name="图片 2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950342"/>
                        <a:ext cx="4333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583" name="Text Box 39"/>
          <p:cNvSpPr txBox="1">
            <a:spLocks noChangeArrowheads="1"/>
          </p:cNvSpPr>
          <p:nvPr/>
        </p:nvSpPr>
        <p:spPr bwMode="auto">
          <a:xfrm>
            <a:off x="688628" y="821655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</a:t>
            </a:r>
            <a:r>
              <a:rPr lang="en-US" altLang="zh-CN" sz="2800" b="1" dirty="0">
                <a:solidFill>
                  <a:srgbClr val="000099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：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388584" name="Object 40"/>
          <p:cNvGraphicFramePr>
            <a:graphicFrameLocks noChangeAspect="1"/>
          </p:cNvGraphicFramePr>
          <p:nvPr/>
        </p:nvGraphicFramePr>
        <p:xfrm>
          <a:off x="610965" y="1268760"/>
          <a:ext cx="17287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公式" r:id="rId15" imgW="723900" imgH="406400" progId="Equation.3">
                  <p:embed/>
                </p:oleObj>
              </mc:Choice>
              <mc:Fallback>
                <p:oleObj name="公式" r:id="rId15" imgW="723900" imgH="406400" progId="Equation.3">
                  <p:embed/>
                  <p:pic>
                    <p:nvPicPr>
                      <p:cNvPr id="0" name="图片 2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65" y="1268760"/>
                        <a:ext cx="172878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8585" name="Object 36"/>
          <p:cNvGraphicFramePr>
            <a:graphicFrameLocks noChangeAspect="1"/>
          </p:cNvGraphicFramePr>
          <p:nvPr/>
        </p:nvGraphicFramePr>
        <p:xfrm>
          <a:off x="2555875" y="1377380"/>
          <a:ext cx="28082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Equation" r:id="rId17" imgW="1104900" imgH="342900" progId="Equation.DSMT4">
                  <p:embed/>
                </p:oleObj>
              </mc:Choice>
              <mc:Fallback>
                <p:oleObj name="Equation" r:id="rId17" imgW="1104900" imgH="342900" progId="Equation.DSMT4">
                  <p:embed/>
                  <p:pic>
                    <p:nvPicPr>
                      <p:cNvPr id="0" name="图片 2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77380"/>
                        <a:ext cx="28082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586" name="Text Box 42"/>
          <p:cNvSpPr txBox="1">
            <a:spLocks noChangeArrowheads="1"/>
          </p:cNvSpPr>
          <p:nvPr/>
        </p:nvSpPr>
        <p:spPr bwMode="auto">
          <a:xfrm>
            <a:off x="468313" y="2312417"/>
            <a:ext cx="5291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/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: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电源克服自感电动势做功：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10060" name="Text Box 44"/>
          <p:cNvSpPr txBox="1">
            <a:spLocks noChangeArrowheads="1"/>
          </p:cNvSpPr>
          <p:nvPr/>
        </p:nvSpPr>
        <p:spPr bwMode="auto">
          <a:xfrm>
            <a:off x="900113" y="2852936"/>
            <a:ext cx="343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dirty="0" err="1">
                <a:solidFill>
                  <a:srgbClr val="000000"/>
                </a:solidFill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</a:rPr>
              <a:t>= –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endParaRPr lang="en-US" altLang="zh-CN" sz="2800" b="1" i="1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110061" name="Text Box 45"/>
          <p:cNvSpPr txBox="1">
            <a:spLocks noChangeArrowheads="1"/>
          </p:cNvSpPr>
          <p:nvPr/>
        </p:nvSpPr>
        <p:spPr bwMode="auto">
          <a:xfrm>
            <a:off x="2606675" y="2852936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</a:rPr>
              <a:t> –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endParaRPr lang="en-US" altLang="zh-CN" sz="2800" b="1" i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1388589" name="Group 45"/>
          <p:cNvGrpSpPr/>
          <p:nvPr/>
        </p:nvGrpSpPr>
        <p:grpSpPr bwMode="auto">
          <a:xfrm>
            <a:off x="5543550" y="620142"/>
            <a:ext cx="576263" cy="576263"/>
            <a:chOff x="3492" y="436"/>
            <a:chExt cx="363" cy="363"/>
          </a:xfrm>
        </p:grpSpPr>
        <p:sp>
          <p:nvSpPr>
            <p:cNvPr id="175138" name="Oval 46"/>
            <p:cNvSpPr>
              <a:spLocks noChangeArrowheads="1"/>
            </p:cNvSpPr>
            <p:nvPr/>
          </p:nvSpPr>
          <p:spPr bwMode="auto">
            <a:xfrm>
              <a:off x="3492" y="663"/>
              <a:ext cx="136" cy="136"/>
            </a:xfrm>
            <a:prstGeom prst="ellipse">
              <a:avLst/>
            </a:prstGeom>
            <a:noFill/>
            <a:ln w="2857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</a:rPr>
                <a:t>+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39" name="Arc 47"/>
            <p:cNvSpPr/>
            <p:nvPr/>
          </p:nvSpPr>
          <p:spPr bwMode="auto">
            <a:xfrm rot="-5400000">
              <a:off x="3606" y="436"/>
              <a:ext cx="249" cy="249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88592" name="Oval 48"/>
          <p:cNvSpPr>
            <a:spLocks noChangeArrowheads="1"/>
          </p:cNvSpPr>
          <p:nvPr/>
        </p:nvSpPr>
        <p:spPr bwMode="auto">
          <a:xfrm>
            <a:off x="6624638" y="1952055"/>
            <a:ext cx="215900" cy="2159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+</a:t>
            </a: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110059" name="Object 43"/>
          <p:cNvGraphicFramePr>
            <a:graphicFrameLocks noChangeAspect="1"/>
          </p:cNvGraphicFramePr>
          <p:nvPr/>
        </p:nvGraphicFramePr>
        <p:xfrm>
          <a:off x="1079500" y="3573016"/>
          <a:ext cx="22510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Equation" r:id="rId19" imgW="888365" imgH="203200" progId="Equation.DSMT4">
                  <p:embed/>
                </p:oleObj>
              </mc:Choice>
              <mc:Fallback>
                <p:oleObj name="Equation" r:id="rId19" imgW="888365" imgH="203200" progId="Equation.DSMT4">
                  <p:embed/>
                  <p:pic>
                    <p:nvPicPr>
                      <p:cNvPr id="0" name="图片 2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573016"/>
                        <a:ext cx="22510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0063" name="Object 47"/>
          <p:cNvGraphicFramePr>
            <a:graphicFrameLocks noChangeAspect="1"/>
          </p:cNvGraphicFramePr>
          <p:nvPr/>
        </p:nvGraphicFramePr>
        <p:xfrm>
          <a:off x="2339975" y="4277742"/>
          <a:ext cx="13128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Equation" r:id="rId21" imgW="520700" imgH="254000" progId="Equation.DSMT4">
                  <p:embed/>
                </p:oleObj>
              </mc:Choice>
              <mc:Fallback>
                <p:oleObj name="Equation" r:id="rId21" imgW="520700" imgH="254000" progId="Equation.DSMT4">
                  <p:embed/>
                  <p:pic>
                    <p:nvPicPr>
                      <p:cNvPr id="0" name="图片 2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77742"/>
                        <a:ext cx="13128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64" name="Text Box 48"/>
          <p:cNvSpPr txBox="1">
            <a:spLocks noChangeArrowheads="1"/>
          </p:cNvSpPr>
          <p:nvPr/>
        </p:nvSpPr>
        <p:spPr bwMode="auto">
          <a:xfrm>
            <a:off x="2744788" y="456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0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110065" name="Text Box 49"/>
          <p:cNvSpPr txBox="1">
            <a:spLocks noChangeArrowheads="1"/>
          </p:cNvSpPr>
          <p:nvPr/>
        </p:nvSpPr>
        <p:spPr bwMode="auto">
          <a:xfrm>
            <a:off x="2760663" y="4098355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I</a:t>
            </a:r>
            <a:endParaRPr lang="en-US" altLang="zh-CN" sz="2000" b="1" i="1">
              <a:solidFill>
                <a:srgbClr val="000000"/>
              </a:solidFill>
            </a:endParaRPr>
          </a:p>
        </p:txBody>
      </p:sp>
      <p:graphicFrame>
        <p:nvGraphicFramePr>
          <p:cNvPr id="1110066" name="Object 50"/>
          <p:cNvGraphicFramePr>
            <a:graphicFrameLocks noChangeAspect="1"/>
          </p:cNvGraphicFramePr>
          <p:nvPr/>
        </p:nvGraphicFramePr>
        <p:xfrm>
          <a:off x="3619500" y="4157092"/>
          <a:ext cx="11795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公式" r:id="rId23" imgW="520700" imgH="342900" progId="Equation.3">
                  <p:embed/>
                </p:oleObj>
              </mc:Choice>
              <mc:Fallback>
                <p:oleObj name="公式" r:id="rId23" imgW="520700" imgH="342900" progId="Equation.3">
                  <p:embed/>
                  <p:pic>
                    <p:nvPicPr>
                      <p:cNvPr id="0" name="图片 2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157092"/>
                        <a:ext cx="11795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0067" name="Object 51"/>
          <p:cNvGraphicFramePr>
            <a:graphicFrameLocks noChangeAspect="1"/>
          </p:cNvGraphicFramePr>
          <p:nvPr/>
        </p:nvGraphicFramePr>
        <p:xfrm>
          <a:off x="6083300" y="4199955"/>
          <a:ext cx="16494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Equation" r:id="rId25" imgW="1625600" imgH="698500" progId="Equation.DSMT4">
                  <p:embed/>
                </p:oleObj>
              </mc:Choice>
              <mc:Fallback>
                <p:oleObj name="Equation" r:id="rId25" imgW="1625600" imgH="698500" progId="Equation.DSMT4">
                  <p:embed/>
                  <p:pic>
                    <p:nvPicPr>
                      <p:cNvPr id="0" name="图片 2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199955"/>
                        <a:ext cx="16494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68" name="AutoShape 52"/>
          <p:cNvSpPr>
            <a:spLocks noChangeArrowheads="1"/>
          </p:cNvSpPr>
          <p:nvPr/>
        </p:nvSpPr>
        <p:spPr bwMode="auto">
          <a:xfrm>
            <a:off x="4967288" y="4473005"/>
            <a:ext cx="863600" cy="180975"/>
          </a:xfrm>
          <a:prstGeom prst="rightArrow">
            <a:avLst>
              <a:gd name="adj1" fmla="val 50000"/>
              <a:gd name="adj2" fmla="val 119298"/>
            </a:avLst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110069" name="Text Box 53"/>
          <p:cNvSpPr txBox="1">
            <a:spLocks noChangeArrowheads="1"/>
          </p:cNvSpPr>
          <p:nvPr/>
        </p:nvSpPr>
        <p:spPr bwMode="auto">
          <a:xfrm>
            <a:off x="4932040" y="3933255"/>
            <a:ext cx="1719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储存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10070" name="Object 54"/>
          <p:cNvGraphicFramePr>
            <a:graphicFrameLocks noChangeAspect="1"/>
          </p:cNvGraphicFramePr>
          <p:nvPr/>
        </p:nvGraphicFramePr>
        <p:xfrm>
          <a:off x="968375" y="4253930"/>
          <a:ext cx="13287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Equation" r:id="rId27" imgW="571500" imgH="254000" progId="Equation.DSMT4">
                  <p:embed/>
                </p:oleObj>
              </mc:Choice>
              <mc:Fallback>
                <p:oleObj name="Equation" r:id="rId27" imgW="571500" imgH="254000" progId="Equation.DSMT4">
                  <p:embed/>
                  <p:pic>
                    <p:nvPicPr>
                      <p:cNvPr id="0" name="图片 2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253930"/>
                        <a:ext cx="132873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602" name="Text Box 58"/>
          <p:cNvSpPr txBox="1">
            <a:spLocks noChangeArrowheads="1"/>
          </p:cNvSpPr>
          <p:nvPr/>
        </p:nvSpPr>
        <p:spPr bwMode="auto">
          <a:xfrm>
            <a:off x="5076825" y="3320480"/>
            <a:ext cx="286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功能原理</a:t>
            </a:r>
            <a:endParaRPr lang="zh-CN" altLang="en-US" sz="28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sp>
        <p:nvSpPr>
          <p:cNvPr id="1388603" name="Text Box 59"/>
          <p:cNvSpPr txBox="1">
            <a:spLocks noChangeArrowheads="1"/>
          </p:cNvSpPr>
          <p:nvPr/>
        </p:nvSpPr>
        <p:spPr bwMode="auto">
          <a:xfrm>
            <a:off x="576263" y="4941317"/>
            <a:ext cx="1820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</a:rPr>
              <a:t>K: 1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</a:t>
            </a:r>
            <a:r>
              <a:rPr lang="en-US" altLang="zh-CN" sz="2800" b="1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：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88604" name="Text Box 60"/>
          <p:cNvSpPr txBox="1">
            <a:spLocks noChangeArrowheads="1"/>
          </p:cNvSpPr>
          <p:nvPr/>
        </p:nvSpPr>
        <p:spPr bwMode="auto">
          <a:xfrm>
            <a:off x="2232025" y="4941317"/>
            <a:ext cx="5888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自感电动势做功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电流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电阻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发热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88605" name="Text Box 61"/>
          <p:cNvSpPr txBox="1">
            <a:spLocks noChangeArrowheads="1"/>
          </p:cNvSpPr>
          <p:nvPr/>
        </p:nvSpPr>
        <p:spPr bwMode="auto">
          <a:xfrm>
            <a:off x="827584" y="5502175"/>
            <a:ext cx="304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自感电动势做功：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11079" name="Object 39"/>
          <p:cNvGraphicFramePr>
            <a:graphicFrameLocks noChangeAspect="1"/>
          </p:cNvGraphicFramePr>
          <p:nvPr/>
        </p:nvGraphicFramePr>
        <p:xfrm>
          <a:off x="3636963" y="5509642"/>
          <a:ext cx="2114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" name="Equation" r:id="rId29" imgW="1701800" imgH="457200" progId="Equation.DSMT4">
                  <p:embed/>
                </p:oleObj>
              </mc:Choice>
              <mc:Fallback>
                <p:oleObj name="Equation" r:id="rId29" imgW="1701800" imgH="457200" progId="Equation.DSMT4">
                  <p:embed/>
                  <p:pic>
                    <p:nvPicPr>
                      <p:cNvPr id="0" name="图片 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509642"/>
                        <a:ext cx="21145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1080" name="Object 40"/>
          <p:cNvGraphicFramePr>
            <a:graphicFrameLocks noChangeAspect="1"/>
          </p:cNvGraphicFramePr>
          <p:nvPr/>
        </p:nvGraphicFramePr>
        <p:xfrm>
          <a:off x="5832475" y="5482655"/>
          <a:ext cx="16208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Equation" r:id="rId31" imgW="1422400" imgH="533400" progId="Equation.DSMT4">
                  <p:embed/>
                </p:oleObj>
              </mc:Choice>
              <mc:Fallback>
                <p:oleObj name="Equation" r:id="rId31" imgW="1422400" imgH="533400" progId="Equation.DSMT4">
                  <p:embed/>
                  <p:pic>
                    <p:nvPicPr>
                      <p:cNvPr id="0" name="图片 2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5482655"/>
                        <a:ext cx="16208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1081" name="Object 41"/>
          <p:cNvGraphicFramePr>
            <a:graphicFrameLocks noChangeAspect="1"/>
          </p:cNvGraphicFramePr>
          <p:nvPr/>
        </p:nvGraphicFramePr>
        <p:xfrm>
          <a:off x="5839461" y="6189935"/>
          <a:ext cx="847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Equation" r:id="rId33" imgW="673100" imgH="381000" progId="Equation.DSMT4">
                  <p:embed/>
                </p:oleObj>
              </mc:Choice>
              <mc:Fallback>
                <p:oleObj name="Equation" r:id="rId33" imgW="673100" imgH="381000" progId="Equation.DSMT4">
                  <p:embed/>
                  <p:pic>
                    <p:nvPicPr>
                      <p:cNvPr id="0" name="图片 2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461" y="6189935"/>
                        <a:ext cx="8477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609" name="Rectangle 65"/>
          <p:cNvSpPr>
            <a:spLocks noChangeArrowheads="1"/>
          </p:cNvSpPr>
          <p:nvPr/>
        </p:nvSpPr>
        <p:spPr bwMode="auto">
          <a:xfrm>
            <a:off x="6084888" y="5481067"/>
            <a:ext cx="395287" cy="6492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8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8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8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8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111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111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" fill="hold"/>
                                        <p:tgtEl>
                                          <p:spTgt spid="1110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" fill="hold"/>
                                        <p:tgtEl>
                                          <p:spTgt spid="1110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1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8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8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1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1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8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1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90" grpId="0" animBg="1"/>
      <p:bldP spid="1106991" grpId="0" animBg="1"/>
      <p:bldP spid="1388583" grpId="0"/>
      <p:bldP spid="1388586" grpId="0"/>
      <p:bldP spid="1110060" grpId="0" autoUpdateAnimBg="0"/>
      <p:bldP spid="1110061" grpId="0" autoUpdateAnimBg="0"/>
      <p:bldP spid="1388592" grpId="0" animBg="1"/>
      <p:bldP spid="1110064" grpId="0" autoUpdateAnimBg="0"/>
      <p:bldP spid="1110065" grpId="0" autoUpdateAnimBg="0"/>
      <p:bldP spid="1110068" grpId="0" animBg="1"/>
      <p:bldP spid="1110069" grpId="0" autoUpdateAnimBg="0"/>
      <p:bldP spid="1388602" grpId="0"/>
      <p:bldP spid="1388603" grpId="0"/>
      <p:bldP spid="1388604" grpId="0"/>
      <p:bldP spid="1388605" grpId="0"/>
      <p:bldP spid="13886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Text Box 2"/>
          <p:cNvSpPr txBox="1">
            <a:spLocks noChangeArrowheads="1"/>
          </p:cNvSpPr>
          <p:nvPr/>
        </p:nvSpPr>
        <p:spPr bwMode="auto">
          <a:xfrm>
            <a:off x="432247" y="188640"/>
            <a:ext cx="4783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二、磁能与磁能密度</a:t>
            </a:r>
            <a:endParaRPr lang="zh-CN" altLang="en-US" sz="28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sp>
        <p:nvSpPr>
          <p:cNvPr id="1112068" name="Text Box 4"/>
          <p:cNvSpPr txBox="1">
            <a:spLocks noChangeArrowheads="1"/>
          </p:cNvSpPr>
          <p:nvPr/>
        </p:nvSpPr>
        <p:spPr bwMode="auto">
          <a:xfrm>
            <a:off x="751334" y="772741"/>
            <a:ext cx="765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由上可知，通有电流 </a:t>
            </a:r>
            <a:r>
              <a:rPr lang="en-US" altLang="zh-CN" sz="2800" b="1" i="1">
                <a:solidFill>
                  <a:srgbClr val="000000"/>
                </a:solidFill>
              </a:rPr>
              <a:t>I </a:t>
            </a:r>
            <a:r>
              <a:rPr lang="zh-CN" altLang="en-US" sz="2800" b="1">
                <a:solidFill>
                  <a:srgbClr val="000000"/>
                </a:solidFill>
              </a:rPr>
              <a:t>的自感线圈中储能：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12074" name="Object 10"/>
          <p:cNvGraphicFramePr>
            <a:graphicFrameLocks noChangeAspect="1"/>
          </p:cNvGraphicFramePr>
          <p:nvPr/>
        </p:nvGraphicFramePr>
        <p:xfrm>
          <a:off x="3153222" y="1204541"/>
          <a:ext cx="16287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1" imgW="711200" imgH="342900" progId="Equation.DSMT4">
                  <p:embed/>
                </p:oleObj>
              </mc:Choice>
              <mc:Fallback>
                <p:oleObj name="Equation" r:id="rId1" imgW="711200" imgH="342900" progId="Equation.DSMT4">
                  <p:embed/>
                  <p:pic>
                    <p:nvPicPr>
                      <p:cNvPr id="0" name="图片 3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222" y="1204541"/>
                        <a:ext cx="16287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9573" name="Group 5"/>
          <p:cNvGrpSpPr/>
          <p:nvPr/>
        </p:nvGrpSpPr>
        <p:grpSpPr bwMode="auto">
          <a:xfrm>
            <a:off x="903560" y="1787154"/>
            <a:ext cx="2300288" cy="895350"/>
            <a:chOff x="634" y="1207"/>
            <a:chExt cx="1449" cy="564"/>
          </a:xfrm>
        </p:grpSpPr>
        <p:sp>
          <p:nvSpPr>
            <p:cNvPr id="176153" name="Text Box 6"/>
            <p:cNvSpPr txBox="1">
              <a:spLocks noChangeArrowheads="1"/>
            </p:cNvSpPr>
            <p:nvPr/>
          </p:nvSpPr>
          <p:spPr bwMode="auto">
            <a:xfrm>
              <a:off x="634" y="1329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电容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：</a:t>
              </a:r>
              <a:endParaRPr lang="zh-CN" altLang="en-US" sz="2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76154" name="Object 7"/>
            <p:cNvGraphicFramePr>
              <a:graphicFrameLocks noChangeAspect="1"/>
            </p:cNvGraphicFramePr>
            <p:nvPr/>
          </p:nvGraphicFramePr>
          <p:xfrm>
            <a:off x="1315" y="1207"/>
            <a:ext cx="76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公式" r:id="rId3" imgW="571500" imgH="419100" progId="Equation.3">
                    <p:embed/>
                  </p:oleObj>
                </mc:Choice>
                <mc:Fallback>
                  <p:oleObj name="公式" r:id="rId3" imgW="571500" imgH="419100" progId="Equation.3">
                    <p:embed/>
                    <p:pic>
                      <p:nvPicPr>
                        <p:cNvPr id="0" name="图片 3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1207"/>
                          <a:ext cx="768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9576" name="Text Box 8"/>
          <p:cNvSpPr txBox="1">
            <a:spLocks noChangeArrowheads="1"/>
          </p:cNvSpPr>
          <p:nvPr/>
        </p:nvSpPr>
        <p:spPr bwMode="auto">
          <a:xfrm>
            <a:off x="871935" y="2717429"/>
            <a:ext cx="2547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自感线圈</a:t>
            </a:r>
            <a:r>
              <a:rPr lang="zh-CN" altLang="en-US" sz="2800" b="1" dirty="0">
                <a:solidFill>
                  <a:srgbClr val="000000"/>
                </a:solidFill>
              </a:rPr>
              <a:t>：</a:t>
            </a:r>
            <a:r>
              <a:rPr lang="en-US" altLang="zh-CN" sz="2800" b="1" i="1" dirty="0">
                <a:solidFill>
                  <a:srgbClr val="000000"/>
                </a:solidFill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389577" name="Object 9"/>
          <p:cNvGraphicFramePr>
            <a:graphicFrameLocks noChangeAspect="1"/>
          </p:cNvGraphicFramePr>
          <p:nvPr/>
        </p:nvGraphicFramePr>
        <p:xfrm>
          <a:off x="3237433" y="2717429"/>
          <a:ext cx="3984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公式" r:id="rId5" imgW="165100" imgH="203200" progId="Equation.3">
                  <p:embed/>
                </p:oleObj>
              </mc:Choice>
              <mc:Fallback>
                <p:oleObj name="公式" r:id="rId5" imgW="165100" imgH="203200" progId="Equation.3">
                  <p:embed/>
                  <p:pic>
                    <p:nvPicPr>
                      <p:cNvPr id="0" name="图片 3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433" y="2717429"/>
                        <a:ext cx="3984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67" name="Text Box 3"/>
          <p:cNvSpPr txBox="1">
            <a:spLocks noChangeArrowheads="1"/>
          </p:cNvSpPr>
          <p:nvPr/>
        </p:nvSpPr>
        <p:spPr bwMode="auto">
          <a:xfrm>
            <a:off x="683568" y="3292104"/>
            <a:ext cx="484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以长直螺线管为例：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112070" name="Object 6"/>
          <p:cNvGraphicFramePr>
            <a:graphicFrameLocks noChangeAspect="1"/>
          </p:cNvGraphicFramePr>
          <p:nvPr/>
        </p:nvGraphicFramePr>
        <p:xfrm>
          <a:off x="3995936" y="3300041"/>
          <a:ext cx="17287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7" imgW="1778000" imgH="520700" progId="Equation.DSMT4">
                  <p:embed/>
                </p:oleObj>
              </mc:Choice>
              <mc:Fallback>
                <p:oleObj name="Equation" r:id="rId7" imgW="1778000" imgH="520700" progId="Equation.DSMT4">
                  <p:embed/>
                  <p:pic>
                    <p:nvPicPr>
                      <p:cNvPr id="0" name="图片 3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300041"/>
                        <a:ext cx="17287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2071" name="Object 7"/>
          <p:cNvGraphicFramePr>
            <a:graphicFrameLocks noChangeAspect="1"/>
          </p:cNvGraphicFramePr>
          <p:nvPr/>
        </p:nvGraphicFramePr>
        <p:xfrm>
          <a:off x="1098227" y="3762004"/>
          <a:ext cx="17319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9" imgW="786765" imgH="342900" progId="Equation.DSMT4">
                  <p:embed/>
                </p:oleObj>
              </mc:Choice>
              <mc:Fallback>
                <p:oleObj name="Equation" r:id="rId9" imgW="786765" imgH="342900" progId="Equation.DSMT4">
                  <p:embed/>
                  <p:pic>
                    <p:nvPicPr>
                      <p:cNvPr id="0" name="图片 3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227" y="3762004"/>
                        <a:ext cx="17319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2072" name="Object 8"/>
          <p:cNvGraphicFramePr>
            <a:graphicFrameLocks noChangeAspect="1"/>
          </p:cNvGraphicFramePr>
          <p:nvPr/>
        </p:nvGraphicFramePr>
        <p:xfrm>
          <a:off x="2861940" y="3804097"/>
          <a:ext cx="20701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11" imgW="2286000" imgH="698500" progId="Equation.DSMT4">
                  <p:embed/>
                </p:oleObj>
              </mc:Choice>
              <mc:Fallback>
                <p:oleObj name="Equation" r:id="rId11" imgW="2286000" imgH="698500" progId="Equation.DSMT4">
                  <p:embed/>
                  <p:pic>
                    <p:nvPicPr>
                      <p:cNvPr id="0" name="图片 3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940" y="3804097"/>
                        <a:ext cx="20701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2075" name="Object 11"/>
          <p:cNvGraphicFramePr>
            <a:graphicFrameLocks noChangeAspect="1"/>
          </p:cNvGraphicFramePr>
          <p:nvPr/>
        </p:nvGraphicFramePr>
        <p:xfrm>
          <a:off x="1325463" y="4658916"/>
          <a:ext cx="1230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13" imgW="1397000" imgH="431800" progId="Equation.DSMT4">
                  <p:embed/>
                </p:oleObj>
              </mc:Choice>
              <mc:Fallback>
                <p:oleObj name="Equation" r:id="rId13" imgW="1397000" imgH="431800" progId="Equation.DSMT4">
                  <p:embed/>
                  <p:pic>
                    <p:nvPicPr>
                      <p:cNvPr id="0" name="图片 3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463" y="4658916"/>
                        <a:ext cx="12303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78" name="Text Box 14"/>
          <p:cNvSpPr txBox="1">
            <a:spLocks noChangeArrowheads="1"/>
          </p:cNvSpPr>
          <p:nvPr/>
        </p:nvSpPr>
        <p:spPr bwMode="auto">
          <a:xfrm>
            <a:off x="683568" y="4581128"/>
            <a:ext cx="1317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而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12073" name="Object 9"/>
          <p:cNvGraphicFramePr>
            <a:graphicFrameLocks noChangeAspect="1"/>
          </p:cNvGraphicFramePr>
          <p:nvPr/>
        </p:nvGraphicFramePr>
        <p:xfrm>
          <a:off x="1331640" y="5127154"/>
          <a:ext cx="18748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15" imgW="1993900" imgH="812800" progId="Equation.DSMT4">
                  <p:embed/>
                </p:oleObj>
              </mc:Choice>
              <mc:Fallback>
                <p:oleObj name="Equation" r:id="rId15" imgW="1993900" imgH="812800" progId="Equation.DSMT4">
                  <p:embed/>
                  <p:pic>
                    <p:nvPicPr>
                      <p:cNvPr id="0" name="图片 3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27154"/>
                        <a:ext cx="187483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80" name="Text Box 16"/>
          <p:cNvSpPr txBox="1">
            <a:spLocks noChangeArrowheads="1"/>
          </p:cNvSpPr>
          <p:nvPr/>
        </p:nvSpPr>
        <p:spPr bwMode="auto">
          <a:xfrm>
            <a:off x="683568" y="5229200"/>
            <a:ext cx="1182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即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389586" name="Object 18"/>
          <p:cNvGraphicFramePr>
            <a:graphicFrameLocks noChangeAspect="1"/>
          </p:cNvGraphicFramePr>
          <p:nvPr/>
        </p:nvGraphicFramePr>
        <p:xfrm>
          <a:off x="5004247" y="1823666"/>
          <a:ext cx="28479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公式" r:id="rId17" imgW="1332865" imgH="406400" progId="Equation.3">
                  <p:embed/>
                </p:oleObj>
              </mc:Choice>
              <mc:Fallback>
                <p:oleObj name="公式" r:id="rId17" imgW="1332865" imgH="406400" progId="Equation.3">
                  <p:embed/>
                  <p:pic>
                    <p:nvPicPr>
                      <p:cNvPr id="0" name="图片 3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247" y="1823666"/>
                        <a:ext cx="28479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3093" name="Text Box 5"/>
          <p:cNvSpPr txBox="1">
            <a:spLocks noChangeArrowheads="1"/>
          </p:cNvSpPr>
          <p:nvPr/>
        </p:nvSpPr>
        <p:spPr bwMode="auto">
          <a:xfrm>
            <a:off x="3702497" y="4437112"/>
            <a:ext cx="5005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长直螺线管管内为均匀磁场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113094" name="Object 6"/>
          <p:cNvGraphicFramePr>
            <a:graphicFrameLocks noChangeAspect="1"/>
          </p:cNvGraphicFramePr>
          <p:nvPr/>
        </p:nvGraphicFramePr>
        <p:xfrm>
          <a:off x="4067622" y="5445224"/>
          <a:ext cx="3675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19" imgW="3848100" imgH="838200" progId="Equation.DSMT4">
                  <p:embed/>
                </p:oleObj>
              </mc:Choice>
              <mc:Fallback>
                <p:oleObj name="Equation" r:id="rId19" imgW="3848100" imgH="838200" progId="Equation.DSMT4">
                  <p:embed/>
                  <p:pic>
                    <p:nvPicPr>
                      <p:cNvPr id="0" name="图片 3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622" y="5445224"/>
                        <a:ext cx="36750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3100" name="Text Box 12"/>
          <p:cNvSpPr txBox="1">
            <a:spLocks noChangeArrowheads="1"/>
          </p:cNvSpPr>
          <p:nvPr/>
        </p:nvSpPr>
        <p:spPr bwMode="auto">
          <a:xfrm>
            <a:off x="3707904" y="4941168"/>
            <a:ext cx="51845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 </a:t>
            </a:r>
            <a:r>
              <a:rPr lang="zh-CN" altLang="en-US" sz="2800" b="1" dirty="0">
                <a:solidFill>
                  <a:srgbClr val="000000"/>
                </a:solidFill>
              </a:rPr>
              <a:t>单位体积储存的磁场能量为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13101" name="Text Box 13"/>
          <p:cNvSpPr txBox="1">
            <a:spLocks noChangeArrowheads="1"/>
          </p:cNvSpPr>
          <p:nvPr/>
        </p:nvSpPr>
        <p:spPr bwMode="auto">
          <a:xfrm>
            <a:off x="6150992" y="6165304"/>
            <a:ext cx="259747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—— 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磁能密度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5862960" y="2636913"/>
            <a:ext cx="2957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—— 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电能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密度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1389592" name="Group 24"/>
          <p:cNvGrpSpPr/>
          <p:nvPr/>
        </p:nvGrpSpPr>
        <p:grpSpPr bwMode="auto">
          <a:xfrm>
            <a:off x="3419922" y="1968129"/>
            <a:ext cx="1262062" cy="527050"/>
            <a:chOff x="2245" y="1321"/>
            <a:chExt cx="795" cy="332"/>
          </a:xfrm>
        </p:grpSpPr>
        <p:graphicFrame>
          <p:nvGraphicFramePr>
            <p:cNvPr id="176151" name="Object 25"/>
            <p:cNvGraphicFramePr>
              <a:graphicFrameLocks noChangeAspect="1"/>
            </p:cNvGraphicFramePr>
            <p:nvPr/>
          </p:nvGraphicFramePr>
          <p:xfrm>
            <a:off x="2789" y="1344"/>
            <a:ext cx="25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公式" r:id="rId21" imgW="165100" imgH="203200" progId="Equation.3">
                    <p:embed/>
                  </p:oleObj>
                </mc:Choice>
                <mc:Fallback>
                  <p:oleObj name="公式" r:id="rId21" imgW="165100" imgH="203200" progId="Equation.3">
                    <p:embed/>
                    <p:pic>
                      <p:nvPicPr>
                        <p:cNvPr id="0" name="图片 3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344"/>
                          <a:ext cx="251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52" name="Rectangle 26"/>
            <p:cNvSpPr>
              <a:spLocks noChangeArrowheads="1"/>
            </p:cNvSpPr>
            <p:nvPr/>
          </p:nvSpPr>
          <p:spPr bwMode="auto">
            <a:xfrm>
              <a:off x="2245" y="1321"/>
              <a:ext cx="6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Q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sz="2800">
                  <a:solidFill>
                    <a:srgbClr val="000000"/>
                  </a:solidFill>
                  <a:sym typeface="Symbol" panose="05050102010706020507" pitchFamily="18" charset="2"/>
                </a:rPr>
                <a:t> </a:t>
              </a:r>
              <a:endParaRPr lang="en-US" altLang="zh-CN" sz="2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"/>
                                        <p:tgtEl>
                                          <p:spTgt spid="11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11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75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8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38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8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75"/>
                                        <p:tgtEl>
                                          <p:spTgt spid="11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5"/>
                            </p:stCondLst>
                            <p:childTnLst>
                              <p:par>
                                <p:cTn id="5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1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1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1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1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1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1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1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12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12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111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111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111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6" grpId="0" autoUpdateAnimBg="0"/>
      <p:bldP spid="1112068" grpId="0" autoUpdateAnimBg="0"/>
      <p:bldP spid="1389576" grpId="0"/>
      <p:bldP spid="1112067" grpId="0" autoUpdateAnimBg="0"/>
      <p:bldP spid="1112078" grpId="0"/>
      <p:bldP spid="1112080" grpId="0"/>
      <p:bldP spid="1113093" grpId="0" autoUpdateAnimBg="0"/>
      <p:bldP spid="1113100" grpId="0" autoUpdateAnimBg="0"/>
      <p:bldP spid="1113101" grpId="0" autoUpdateAnimBg="0"/>
      <p:bldP spid="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3094" name="Object 6"/>
          <p:cNvGraphicFramePr>
            <a:graphicFrameLocks noChangeAspect="1"/>
          </p:cNvGraphicFramePr>
          <p:nvPr/>
        </p:nvGraphicFramePr>
        <p:xfrm>
          <a:off x="3097286" y="400347"/>
          <a:ext cx="36750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1" imgW="3848100" imgH="838200" progId="Equation.DSMT4">
                  <p:embed/>
                </p:oleObj>
              </mc:Choice>
              <mc:Fallback>
                <p:oleObj name="Equation" r:id="rId1" imgW="3848100" imgH="838200" progId="Equation.DSMT4">
                  <p:embed/>
                  <p:pic>
                    <p:nvPicPr>
                      <p:cNvPr id="0" name="图片 4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86" y="400347"/>
                        <a:ext cx="367506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008136" y="508297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磁能密度：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113091" name="Text Box 3"/>
          <p:cNvSpPr txBox="1">
            <a:spLocks noChangeArrowheads="1"/>
          </p:cNvSpPr>
          <p:nvPr/>
        </p:nvSpPr>
        <p:spPr bwMode="auto">
          <a:xfrm>
            <a:off x="954161" y="1362943"/>
            <a:ext cx="5494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一般地，对非均匀磁场：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13092" name="Object 4"/>
          <p:cNvGraphicFramePr>
            <a:graphicFrameLocks noChangeAspect="1"/>
          </p:cNvGraphicFramePr>
          <p:nvPr/>
        </p:nvGraphicFramePr>
        <p:xfrm>
          <a:off x="2508324" y="1988840"/>
          <a:ext cx="4260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3" imgW="4178300" imgH="711200" progId="Equation.DSMT4">
                  <p:embed/>
                </p:oleObj>
              </mc:Choice>
              <mc:Fallback>
                <p:oleObj name="Equation" r:id="rId3" imgW="4178300" imgH="711200" progId="Equation.DSMT4">
                  <p:embed/>
                  <p:pic>
                    <p:nvPicPr>
                      <p:cNvPr id="0" name="图片 4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324" y="1988840"/>
                        <a:ext cx="42608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0598" name="Object 6"/>
          <p:cNvGraphicFramePr>
            <a:graphicFrameLocks noChangeAspect="1"/>
          </p:cNvGraphicFramePr>
          <p:nvPr/>
        </p:nvGraphicFramePr>
        <p:xfrm>
          <a:off x="1662186" y="3198663"/>
          <a:ext cx="28479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公式" r:id="rId5" imgW="1332865" imgH="406400" progId="Equation.3">
                  <p:embed/>
                </p:oleObj>
              </mc:Choice>
              <mc:Fallback>
                <p:oleObj name="公式" r:id="rId5" imgW="1332865" imgH="406400" progId="Equation.3">
                  <p:embed/>
                  <p:pic>
                    <p:nvPicPr>
                      <p:cNvPr id="0" name="图片 4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86" y="3198663"/>
                        <a:ext cx="2847975" cy="8683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0599" name="Object 7"/>
          <p:cNvGraphicFramePr>
            <a:graphicFrameLocks noChangeAspect="1"/>
          </p:cNvGraphicFramePr>
          <p:nvPr/>
        </p:nvGraphicFramePr>
        <p:xfrm>
          <a:off x="5113411" y="3176438"/>
          <a:ext cx="26035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公式" r:id="rId7" imgW="1218565" imgH="444500" progId="Equation.3">
                  <p:embed/>
                </p:oleObj>
              </mc:Choice>
              <mc:Fallback>
                <p:oleObj name="公式" r:id="rId7" imgW="1218565" imgH="444500" progId="Equation.3">
                  <p:embed/>
                  <p:pic>
                    <p:nvPicPr>
                      <p:cNvPr id="0" name="图片 4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411" y="3176438"/>
                        <a:ext cx="2603500" cy="9509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3090" name="Text Box 2"/>
          <p:cNvSpPr txBox="1">
            <a:spLocks noChangeArrowheads="1"/>
          </p:cNvSpPr>
          <p:nvPr/>
        </p:nvSpPr>
        <p:spPr bwMode="auto">
          <a:xfrm>
            <a:off x="1528836" y="4494063"/>
            <a:ext cx="6859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以上结论对任意形式的电、磁场都成立！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390601" name="Object 9"/>
          <p:cNvGraphicFramePr>
            <a:graphicFrameLocks noChangeAspect="1"/>
          </p:cNvGraphicFramePr>
          <p:nvPr/>
        </p:nvGraphicFramePr>
        <p:xfrm>
          <a:off x="5004692" y="836712"/>
          <a:ext cx="3254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公式" r:id="rId9" imgW="152400" imgH="165100" progId="Equation.3">
                  <p:embed/>
                </p:oleObj>
              </mc:Choice>
              <mc:Fallback>
                <p:oleObj name="公式" r:id="rId9" imgW="152400" imgH="165100" progId="Equation.3">
                  <p:embed/>
                  <p:pic>
                    <p:nvPicPr>
                      <p:cNvPr id="0" name="图片 4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692" y="836712"/>
                        <a:ext cx="325438" cy="354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1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75"/>
                                        <p:tgtEl>
                                          <p:spTgt spid="111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9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9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75"/>
                                        <p:tgtEl>
                                          <p:spTgt spid="111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1" grpId="0" autoUpdateAnimBg="0"/>
      <p:bldP spid="1113090" grpId="0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2455</Words>
  <Application>WPS 演示</Application>
  <PresentationFormat>全屏显示(4:3)</PresentationFormat>
  <Paragraphs>610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226</vt:i4>
      </vt:variant>
      <vt:variant>
        <vt:lpstr>幻灯片标题</vt:lpstr>
      </vt:variant>
      <vt:variant>
        <vt:i4>25</vt:i4>
      </vt:variant>
    </vt:vector>
  </HeadingPairs>
  <TitlesOfParts>
    <vt:vector size="268" baseType="lpstr">
      <vt:lpstr>Arial</vt:lpstr>
      <vt:lpstr>宋体</vt:lpstr>
      <vt:lpstr>Wingdings</vt:lpstr>
      <vt:lpstr>Times New Roman</vt:lpstr>
      <vt:lpstr>Calibri</vt:lpstr>
      <vt:lpstr>Symbol</vt:lpstr>
      <vt:lpstr>黑体</vt:lpstr>
      <vt:lpstr>楷体_GB2312</vt:lpstr>
      <vt:lpstr>新宋体</vt:lpstr>
      <vt:lpstr>Math1</vt:lpstr>
      <vt:lpstr>Segoe Print</vt:lpstr>
      <vt:lpstr>隶书</vt:lpstr>
      <vt:lpstr>微软雅黑</vt:lpstr>
      <vt:lpstr>Arial Unicode MS</vt:lpstr>
      <vt:lpstr>1_默认设计模板</vt:lpstr>
      <vt:lpstr>2_Office 主题​​</vt:lpstr>
      <vt:lpstr>5_默认设计模板</vt:lpstr>
      <vt:lpstr>Equation.DSMT4</vt:lpstr>
      <vt:lpstr>Equation.3</vt:lpstr>
      <vt:lpstr>Equation.DSMT4</vt:lpstr>
      <vt:lpstr>MS_ClipArt_Gallery.2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MS_ClipArt_Gallery.2</vt:lpstr>
      <vt:lpstr>Equation.DSMT4</vt:lpstr>
      <vt:lpstr>Equation.DSMT4</vt:lpstr>
      <vt:lpstr>Equation.DSMT4</vt:lpstr>
      <vt:lpstr>Equation.DSMT4</vt:lpstr>
      <vt:lpstr>Equation.3</vt:lpstr>
      <vt:lpstr>Equation.DSMT4</vt:lpstr>
      <vt:lpstr>MS_ClipArt_Gallery.2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MS_ClipArt_Gallery.2</vt:lpstr>
      <vt:lpstr>Equation.DSMT4</vt:lpstr>
      <vt:lpstr>Equation.DSMT4</vt:lpstr>
      <vt:lpstr>Paint.Picture</vt:lpstr>
      <vt:lpstr>Equation.3</vt:lpstr>
      <vt:lpstr>Equation.3</vt:lpstr>
      <vt:lpstr>Equation.3</vt:lpstr>
      <vt:lpstr>Equation.DSMT4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MS_ClipArt_Gallery.2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王炎:  ywang12@hust.edu.cn  答疑安排：2-18周，晚上7:30-9:30 单周：周1 (西5-116)，周3 (东9-A210) 双周：周2 (西5-116)，周4 (东9-A210)   作业交接：周四  公邮：hustphys2017@163.com  (d9a109)</dc:title>
  <dc:creator>Yan</dc:creator>
  <cp:lastModifiedBy>王炎</cp:lastModifiedBy>
  <cp:revision>21</cp:revision>
  <dcterms:created xsi:type="dcterms:W3CDTF">2017-06-07T03:55:00Z</dcterms:created>
  <dcterms:modified xsi:type="dcterms:W3CDTF">2022-09-19T08:38:16Z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F3AC1BEED63D40E1B499E28922EA1043</vt:lpwstr>
  </property>
  <property fmtid="{D5CDD505-2E9C-101B-9397-08002B2CF9AE}" pid="3" name="KSOProductBuildVer">
    <vt:lpwstr>2052-11.1.0.11544</vt:lpwstr>
  </property>
</Properties>
</file>