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336" r:id="rId3"/>
    <p:sldId id="381" r:id="rId5"/>
    <p:sldId id="337" r:id="rId6"/>
    <p:sldId id="338" r:id="rId7"/>
    <p:sldId id="339" r:id="rId8"/>
    <p:sldId id="340" r:id="rId9"/>
    <p:sldId id="418" r:id="rId10"/>
    <p:sldId id="383" r:id="rId11"/>
    <p:sldId id="386" r:id="rId12"/>
    <p:sldId id="387" r:id="rId13"/>
    <p:sldId id="389" r:id="rId14"/>
    <p:sldId id="455" r:id="rId15"/>
    <p:sldId id="333" r:id="rId16"/>
    <p:sldId id="308" r:id="rId17"/>
    <p:sldId id="319" r:id="rId18"/>
    <p:sldId id="344" r:id="rId19"/>
    <p:sldId id="263" r:id="rId20"/>
    <p:sldId id="391" r:id="rId21"/>
    <p:sldId id="412" r:id="rId22"/>
    <p:sldId id="456" r:id="rId23"/>
    <p:sldId id="419" r:id="rId24"/>
    <p:sldId id="345" r:id="rId25"/>
    <p:sldId id="420" r:id="rId26"/>
    <p:sldId id="346" r:id="rId27"/>
    <p:sldId id="311" r:id="rId28"/>
    <p:sldId id="257" r:id="rId29"/>
    <p:sldId id="421" r:id="rId30"/>
    <p:sldId id="416" r:id="rId31"/>
    <p:sldId id="422" r:id="rId32"/>
    <p:sldId id="310" r:id="rId33"/>
    <p:sldId id="332" r:id="rId34"/>
    <p:sldId id="313" r:id="rId35"/>
    <p:sldId id="322" r:id="rId36"/>
    <p:sldId id="314" r:id="rId37"/>
    <p:sldId id="278" r:id="rId38"/>
    <p:sldId id="417" r:id="rId39"/>
    <p:sldId id="458" r:id="rId40"/>
    <p:sldId id="335" r:id="rId41"/>
    <p:sldId id="349" r:id="rId42"/>
    <p:sldId id="351" r:id="rId43"/>
    <p:sldId id="350" r:id="rId44"/>
    <p:sldId id="35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0066"/>
    <a:srgbClr val="2C2494"/>
    <a:srgbClr val="FF66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98" autoAdjust="0"/>
    <p:restoredTop sz="93883" autoAdjust="0"/>
  </p:normalViewPr>
  <p:slideViewPr>
    <p:cSldViewPr snapToGrid="0">
      <p:cViewPr varScale="1">
        <p:scale>
          <a:sx n="68" d="100"/>
          <a:sy n="68" d="100"/>
        </p:scale>
        <p:origin x="-1014" y="-60"/>
      </p:cViewPr>
      <p:guideLst>
        <p:guide orient="horz" pos="2109"/>
        <p:guide pos="392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1">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088C577-48B4-4B20-8EE4-C528C4B1FE8D}" type="doc">
      <dgm:prSet loTypeId="relationship" loCatId="relationship" qsTypeId="urn:microsoft.com/office/officeart/2005/8/quickstyle/simple1" qsCatId="simple" csTypeId="urn:microsoft.com/office/officeart/2005/8/colors/accent1_2" csCatId="accent1"/>
      <dgm:spPr/>
      <dgm:t>
        <a:bodyPr/>
        <a:lstStyle/>
        <a:p>
          <a:endParaRPr lang="zh-CN" altLang="en-US"/>
        </a:p>
      </dgm:t>
    </dgm:pt>
    <dgm:pt modelId="{2C1AC454-724D-44F9-B71A-7A8538DE33B4}" type="pres">
      <dgm:prSet presAssocID="{9088C577-48B4-4B20-8EE4-C528C4B1FE8D}" presName="Name0" presStyleCnt="0">
        <dgm:presLayoutVars>
          <dgm:chMax val="7"/>
          <dgm:dir/>
          <dgm:animLvl val="lvl"/>
          <dgm:resizeHandles val="exact"/>
        </dgm:presLayoutVars>
      </dgm:prSet>
      <dgm:spPr/>
      <dgm:t>
        <a:bodyPr/>
        <a:lstStyle/>
        <a:p>
          <a:endParaRPr lang="zh-CN" altLang="en-US"/>
        </a:p>
      </dgm:t>
    </dgm:pt>
  </dgm:ptLst>
  <dgm:cxnLst>
    <dgm:cxn modelId="{AC308D6F-BBAC-4308-BBB7-0CD373D660EC}" type="presOf" srcId="{9088C577-48B4-4B20-8EE4-C528C4B1FE8D}" destId="{2C1AC454-724D-44F9-B71A-7A8538DE33B4}" srcOrd="0"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88C577-48B4-4B20-8EE4-C528C4B1FE8D}" type="doc">
      <dgm:prSet loTypeId="relationship" loCatId="relationship" qsTypeId="urn:microsoft.com/office/officeart/2005/8/quickstyle/simple1" qsCatId="simple" csTypeId="urn:microsoft.com/office/officeart/2005/8/colors/accent1_2" csCatId="accent1"/>
      <dgm:spPr/>
      <dgm:t>
        <a:bodyPr/>
        <a:lstStyle/>
        <a:p>
          <a:endParaRPr lang="zh-CN" altLang="en-US"/>
        </a:p>
      </dgm:t>
    </dgm:pt>
    <dgm:pt modelId="{2C1AC454-724D-44F9-B71A-7A8538DE33B4}" type="pres">
      <dgm:prSet presAssocID="{9088C577-48B4-4B20-8EE4-C528C4B1FE8D}" presName="Name0" presStyleCnt="0">
        <dgm:presLayoutVars>
          <dgm:chMax val="7"/>
          <dgm:dir/>
          <dgm:animLvl val="lvl"/>
          <dgm:resizeHandles val="exact"/>
        </dgm:presLayoutVars>
      </dgm:prSet>
      <dgm:spPr/>
      <dgm:t>
        <a:bodyPr/>
        <a:lstStyle/>
        <a:p>
          <a:endParaRPr lang="zh-CN" altLang="en-US"/>
        </a:p>
      </dgm:t>
    </dgm:pt>
  </dgm:ptLst>
  <dgm:cxnLst>
    <dgm:cxn modelId="{AC308D6F-BBAC-4308-BBB7-0CD373D660EC}" type="presOf" srcId="{9088C577-48B4-4B20-8EE4-C528C4B1FE8D}" destId="{2C1AC454-724D-44F9-B71A-7A8538DE33B4}" srcOrd="0"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88C065-003F-4790-BF43-4CB5B649DF45}"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ED0D2717-DB6C-4D7D-B6AA-99D482C782ED}">
      <dgm:prSet/>
      <dgm:spPr/>
      <dgm:t>
        <a:bodyPr/>
        <a:lstStyle/>
        <a:p>
          <a:pPr algn="ctr" rtl="0"/>
          <a:r>
            <a:rPr lang="zh-CN" b="0" dirty="0" smtClean="0"/>
            <a:t>一、实证经济学与规范经济学</a:t>
          </a:r>
          <a:endParaRPr lang="en-US" b="0" dirty="0"/>
        </a:p>
      </dgm:t>
    </dgm:pt>
    <dgm:pt modelId="{69A76DE8-6CAB-4845-96E7-DC3409A0268C}" cxnId="{3DFACF90-ACEF-4124-A45D-8581F51CE8C2}" type="parTrans">
      <dgm:prSet/>
      <dgm:spPr/>
      <dgm:t>
        <a:bodyPr/>
        <a:lstStyle/>
        <a:p>
          <a:pPr algn="ctr"/>
          <a:endParaRPr lang="zh-CN" altLang="en-US" b="0"/>
        </a:p>
      </dgm:t>
    </dgm:pt>
    <dgm:pt modelId="{05F2D6A7-6300-44D8-8798-991104000CE8}" cxnId="{3DFACF90-ACEF-4124-A45D-8581F51CE8C2}" type="sibTrans">
      <dgm:prSet/>
      <dgm:spPr/>
      <dgm:t>
        <a:bodyPr/>
        <a:lstStyle/>
        <a:p>
          <a:pPr algn="ctr"/>
          <a:endParaRPr lang="zh-CN" altLang="en-US" b="0"/>
        </a:p>
      </dgm:t>
    </dgm:pt>
    <dgm:pt modelId="{0B0AF3AF-DE31-4547-A0F7-D36212DD2E17}">
      <dgm:prSet/>
      <dgm:spPr/>
      <dgm:t>
        <a:bodyPr/>
        <a:lstStyle/>
        <a:p>
          <a:pPr algn="ctr" rtl="0"/>
          <a:r>
            <a:rPr lang="zh-CN" b="0" dirty="0" smtClean="0"/>
            <a:t>二、个量分析与总量分析</a:t>
          </a:r>
          <a:endParaRPr lang="en-US" b="0" dirty="0"/>
        </a:p>
      </dgm:t>
    </dgm:pt>
    <dgm:pt modelId="{E226BCAC-F6FD-4D76-A9D8-A7A8AF0AD4C6}" cxnId="{A7D7A53C-146D-49A2-B8FE-07082758663C}" type="parTrans">
      <dgm:prSet/>
      <dgm:spPr/>
      <dgm:t>
        <a:bodyPr/>
        <a:lstStyle/>
        <a:p>
          <a:pPr algn="ctr"/>
          <a:endParaRPr lang="zh-CN" altLang="en-US" b="0"/>
        </a:p>
      </dgm:t>
    </dgm:pt>
    <dgm:pt modelId="{BD5F7B2F-23A5-4B51-A499-08EE39BDAB74}" cxnId="{A7D7A53C-146D-49A2-B8FE-07082758663C}" type="sibTrans">
      <dgm:prSet/>
      <dgm:spPr/>
      <dgm:t>
        <a:bodyPr/>
        <a:lstStyle/>
        <a:p>
          <a:pPr algn="ctr"/>
          <a:endParaRPr lang="zh-CN" altLang="en-US" b="0"/>
        </a:p>
      </dgm:t>
    </dgm:pt>
    <dgm:pt modelId="{7433E9F9-088F-4D76-B7B2-621DAABF9CB5}">
      <dgm:prSet/>
      <dgm:spPr/>
      <dgm:t>
        <a:bodyPr/>
        <a:lstStyle/>
        <a:p>
          <a:pPr algn="ctr" rtl="0"/>
          <a:r>
            <a:rPr lang="zh-CN" b="0" dirty="0" smtClean="0"/>
            <a:t>三、局部均衡分析与一般均衡分析</a:t>
          </a:r>
          <a:endParaRPr lang="en-US" b="0" dirty="0"/>
        </a:p>
      </dgm:t>
    </dgm:pt>
    <dgm:pt modelId="{FF7C1FDA-F389-426C-88D0-0CD684748EC3}" cxnId="{DEDDFDDD-7016-48AD-A7A3-835D77FC061A}" type="parTrans">
      <dgm:prSet/>
      <dgm:spPr/>
      <dgm:t>
        <a:bodyPr/>
        <a:lstStyle/>
        <a:p>
          <a:pPr algn="ctr"/>
          <a:endParaRPr lang="zh-CN" altLang="en-US" b="0"/>
        </a:p>
      </dgm:t>
    </dgm:pt>
    <dgm:pt modelId="{63CFB2A0-A54E-4B24-AE9A-A2A91D9E379A}" cxnId="{DEDDFDDD-7016-48AD-A7A3-835D77FC061A}" type="sibTrans">
      <dgm:prSet/>
      <dgm:spPr/>
      <dgm:t>
        <a:bodyPr/>
        <a:lstStyle/>
        <a:p>
          <a:pPr algn="ctr"/>
          <a:endParaRPr lang="zh-CN" altLang="en-US" b="0"/>
        </a:p>
      </dgm:t>
    </dgm:pt>
    <dgm:pt modelId="{F0F01969-D9B4-4868-AAAB-428DB35D5650}">
      <dgm:prSet/>
      <dgm:spPr/>
      <dgm:t>
        <a:bodyPr/>
        <a:lstStyle/>
        <a:p>
          <a:pPr algn="ctr" rtl="0"/>
          <a:r>
            <a:rPr lang="zh-CN" b="0" dirty="0" smtClean="0"/>
            <a:t>四、静态、比较静态与动态分析</a:t>
          </a:r>
          <a:endParaRPr lang="en-US" b="0" dirty="0"/>
        </a:p>
      </dgm:t>
    </dgm:pt>
    <dgm:pt modelId="{FB930270-07D8-42AD-B56E-2AC97B0A12A8}" cxnId="{57F9EA9A-592D-40EC-A730-7B7A6E22A624}" type="parTrans">
      <dgm:prSet/>
      <dgm:spPr/>
      <dgm:t>
        <a:bodyPr/>
        <a:lstStyle/>
        <a:p>
          <a:pPr algn="ctr"/>
          <a:endParaRPr lang="zh-CN" altLang="en-US" b="0"/>
        </a:p>
      </dgm:t>
    </dgm:pt>
    <dgm:pt modelId="{6534D698-E277-42F5-BF18-6F87DDA5BB3F}" cxnId="{57F9EA9A-592D-40EC-A730-7B7A6E22A624}" type="sibTrans">
      <dgm:prSet/>
      <dgm:spPr/>
      <dgm:t>
        <a:bodyPr/>
        <a:lstStyle/>
        <a:p>
          <a:pPr algn="ctr"/>
          <a:endParaRPr lang="zh-CN" altLang="en-US" b="0"/>
        </a:p>
      </dgm:t>
    </dgm:pt>
    <dgm:pt modelId="{85642FC3-C322-43D3-895E-86B2355C2457}">
      <dgm:prSet/>
      <dgm:spPr/>
      <dgm:t>
        <a:bodyPr/>
        <a:lstStyle/>
        <a:p>
          <a:pPr algn="ctr" rtl="0"/>
          <a:r>
            <a:rPr lang="zh-CN" b="0" dirty="0" smtClean="0"/>
            <a:t>五、经济模型分析</a:t>
          </a:r>
          <a:br>
            <a:rPr lang="zh-CN" b="0" dirty="0" smtClean="0"/>
          </a:br>
          <a:endParaRPr lang="zh-CN" b="0" dirty="0"/>
        </a:p>
      </dgm:t>
    </dgm:pt>
    <dgm:pt modelId="{BD065912-A604-4DB4-BF7E-C6F3D8B9255E}" cxnId="{05288C9E-51F4-47A9-A7A0-B793D1EC9D0C}" type="parTrans">
      <dgm:prSet/>
      <dgm:spPr/>
      <dgm:t>
        <a:bodyPr/>
        <a:lstStyle/>
        <a:p>
          <a:pPr algn="ctr"/>
          <a:endParaRPr lang="zh-CN" altLang="en-US" b="0"/>
        </a:p>
      </dgm:t>
    </dgm:pt>
    <dgm:pt modelId="{633A99D4-FCEA-4932-9209-C80BEEB6AE83}" cxnId="{05288C9E-51F4-47A9-A7A0-B793D1EC9D0C}" type="sibTrans">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t>
        <a:bodyPr/>
        <a:lstStyle/>
        <a:p>
          <a:endParaRPr lang="zh-CN" altLang="en-US"/>
        </a:p>
      </dgm:t>
    </dgm:pt>
    <dgm:pt modelId="{3237A41F-B002-448E-968F-D3500FEE4354}" type="pres">
      <dgm:prSet presAssocID="{6F88C065-003F-4790-BF43-4CB5B649DF45}" presName="arrow" presStyleLbl="bgShp" presStyleIdx="0" presStyleCnt="1"/>
      <dgm:spPr/>
      <dgm:t>
        <a:bodyPr/>
        <a:lstStyle/>
        <a:p>
          <a:endParaRPr lang="zh-CN" altLang="en-US"/>
        </a:p>
      </dgm:t>
    </dgm:pt>
    <dgm:pt modelId="{3654A4F6-7CD3-41AE-810B-82A46383B383}" type="pres">
      <dgm:prSet presAssocID="{6F88C065-003F-4790-BF43-4CB5B649DF45}" presName="linearProcess" presStyleCnt="0"/>
      <dgm:spPr/>
      <dgm:t>
        <a:bodyPr/>
        <a:lstStyle/>
        <a:p>
          <a:endParaRPr lang="zh-CN" altLang="en-US"/>
        </a:p>
      </dgm:t>
    </dgm:pt>
    <dgm:pt modelId="{C4168185-FE0D-47D1-A741-C7BB169928DD}" type="pres">
      <dgm:prSet presAssocID="{ED0D2717-DB6C-4D7D-B6AA-99D482C782ED}" presName="textNode" presStyleLbl="node1" presStyleIdx="0" presStyleCnt="5">
        <dgm:presLayoutVars>
          <dgm:bulletEnabled val="1"/>
        </dgm:presLayoutVars>
      </dgm:prSet>
      <dgm:spPr/>
      <dgm:t>
        <a:bodyPr/>
        <a:lstStyle/>
        <a:p>
          <a:endParaRPr lang="zh-CN" altLang="en-US"/>
        </a:p>
      </dgm:t>
    </dgm:pt>
    <dgm:pt modelId="{8FB4CDBA-14B6-43F9-AF4B-4E7D9E81B55A}" type="pres">
      <dgm:prSet presAssocID="{05F2D6A7-6300-44D8-8798-991104000CE8}" presName="sibTrans" presStyleCnt="0"/>
      <dgm:spPr/>
      <dgm:t>
        <a:bodyPr/>
        <a:lstStyle/>
        <a:p>
          <a:endParaRPr lang="zh-CN" altLang="en-US"/>
        </a:p>
      </dgm:t>
    </dgm:pt>
    <dgm:pt modelId="{373DD85F-74CC-4633-8056-FEF497171B75}" type="pres">
      <dgm:prSet presAssocID="{0B0AF3AF-DE31-4547-A0F7-D36212DD2E17}" presName="textNode" presStyleLbl="node1" presStyleIdx="1" presStyleCnt="5">
        <dgm:presLayoutVars>
          <dgm:bulletEnabled val="1"/>
        </dgm:presLayoutVars>
      </dgm:prSet>
      <dgm:spPr/>
      <dgm:t>
        <a:bodyPr/>
        <a:lstStyle/>
        <a:p>
          <a:endParaRPr lang="zh-CN" altLang="en-US"/>
        </a:p>
      </dgm:t>
    </dgm:pt>
    <dgm:pt modelId="{C17694D2-A105-4856-B16E-B260BAF00031}" type="pres">
      <dgm:prSet presAssocID="{BD5F7B2F-23A5-4B51-A499-08EE39BDAB74}" presName="sibTrans" presStyleCnt="0"/>
      <dgm:spPr/>
      <dgm:t>
        <a:bodyPr/>
        <a:lstStyle/>
        <a:p>
          <a:endParaRPr lang="zh-CN" altLang="en-US"/>
        </a:p>
      </dgm:t>
    </dgm:pt>
    <dgm:pt modelId="{85402E09-C3A8-45D3-9868-DCBCC6734990}" type="pres">
      <dgm:prSet presAssocID="{7433E9F9-088F-4D76-B7B2-621DAABF9CB5}" presName="textNode" presStyleLbl="node1" presStyleIdx="2" presStyleCnt="5">
        <dgm:presLayoutVars>
          <dgm:bulletEnabled val="1"/>
        </dgm:presLayoutVars>
      </dgm:prSet>
      <dgm:spPr/>
      <dgm:t>
        <a:bodyPr/>
        <a:lstStyle/>
        <a:p>
          <a:endParaRPr lang="zh-CN" altLang="en-US"/>
        </a:p>
      </dgm:t>
    </dgm:pt>
    <dgm:pt modelId="{E6FBB0E9-053B-40B7-A3AE-1DC455CA9DD8}" type="pres">
      <dgm:prSet presAssocID="{63CFB2A0-A54E-4B24-AE9A-A2A91D9E379A}" presName="sibTrans" presStyleCnt="0"/>
      <dgm:spPr/>
      <dgm:t>
        <a:bodyPr/>
        <a:lstStyle/>
        <a:p>
          <a:endParaRPr lang="zh-CN" altLang="en-US"/>
        </a:p>
      </dgm:t>
    </dgm:pt>
    <dgm:pt modelId="{08571B65-ED19-45F4-98FC-86B87C4F9276}" type="pres">
      <dgm:prSet presAssocID="{F0F01969-D9B4-4868-AAAB-428DB35D5650}" presName="textNode" presStyleLbl="node1" presStyleIdx="3" presStyleCnt="5">
        <dgm:presLayoutVars>
          <dgm:bulletEnabled val="1"/>
        </dgm:presLayoutVars>
      </dgm:prSet>
      <dgm:spPr/>
      <dgm:t>
        <a:bodyPr/>
        <a:lstStyle/>
        <a:p>
          <a:endParaRPr lang="zh-CN" altLang="en-US"/>
        </a:p>
      </dgm:t>
    </dgm:pt>
    <dgm:pt modelId="{95813412-8066-4F57-853E-C9218C3B33A5}" type="pres">
      <dgm:prSet presAssocID="{6534D698-E277-42F5-BF18-6F87DDA5BB3F}" presName="sibTrans" presStyleCnt="0"/>
      <dgm:spPr/>
      <dgm:t>
        <a:bodyPr/>
        <a:lstStyle/>
        <a:p>
          <a:endParaRPr lang="zh-CN" altLang="en-US"/>
        </a:p>
      </dgm:t>
    </dgm:pt>
    <dgm:pt modelId="{891DEFD3-5709-4F64-8954-39317A548FC1}" type="pres">
      <dgm:prSet presAssocID="{85642FC3-C322-43D3-895E-86B2355C2457}" presName="textNode" presStyleLbl="node1" presStyleIdx="4" presStyleCnt="5">
        <dgm:presLayoutVars>
          <dgm:bulletEnabled val="1"/>
        </dgm:presLayoutVars>
      </dgm:prSet>
      <dgm:spPr/>
      <dgm:t>
        <a:bodyPr/>
        <a:lstStyle/>
        <a:p>
          <a:endParaRPr lang="zh-CN" altLang="en-US"/>
        </a:p>
      </dgm:t>
    </dgm:pt>
  </dgm:ptLst>
  <dgm:cxnLst>
    <dgm:cxn modelId="{FBD07A7A-C747-47CE-B0DF-97C27E455525}" type="presOf" srcId="{ED0D2717-DB6C-4D7D-B6AA-99D482C782ED}" destId="{C4168185-FE0D-47D1-A741-C7BB169928DD}" srcOrd="0" destOrd="0" presId="urn:microsoft.com/office/officeart/2005/8/layout/hProcess9"/>
    <dgm:cxn modelId="{A7D7A53C-146D-49A2-B8FE-07082758663C}" srcId="{6F88C065-003F-4790-BF43-4CB5B649DF45}" destId="{0B0AF3AF-DE31-4547-A0F7-D36212DD2E17}" srcOrd="1" destOrd="0" parTransId="{E226BCAC-F6FD-4D76-A9D8-A7A8AF0AD4C6}" sibTransId="{BD5F7B2F-23A5-4B51-A499-08EE39BDAB74}"/>
    <dgm:cxn modelId="{D6FE2F9B-4074-4C9E-AAE5-C64D5ABDAEAE}" type="presOf" srcId="{0B0AF3AF-DE31-4547-A0F7-D36212DD2E17}" destId="{373DD85F-74CC-4633-8056-FEF497171B75}" srcOrd="0" destOrd="0" presId="urn:microsoft.com/office/officeart/2005/8/layout/hProcess9"/>
    <dgm:cxn modelId="{8CA0C2BD-90C9-489F-9BAF-4D500F41E7FD}" type="presOf" srcId="{85642FC3-C322-43D3-895E-86B2355C2457}" destId="{891DEFD3-5709-4F64-8954-39317A548FC1}" srcOrd="0" destOrd="0" presId="urn:microsoft.com/office/officeart/2005/8/layout/hProcess9"/>
    <dgm:cxn modelId="{17F33453-16F3-41EC-8839-EDC1CCACC0BB}" type="presOf" srcId="{7433E9F9-088F-4D76-B7B2-621DAABF9CB5}" destId="{85402E09-C3A8-45D3-9868-DCBCC6734990}" srcOrd="0" destOrd="0" presId="urn:microsoft.com/office/officeart/2005/8/layout/hProcess9"/>
    <dgm:cxn modelId="{8E00FC72-95A3-4106-A3E2-2E2411442CC7}" type="presOf" srcId="{6F88C065-003F-4790-BF43-4CB5B649DF45}" destId="{5DD264B3-6856-4C5C-8263-9C21106FF5A2}" srcOrd="0" destOrd="0" presId="urn:microsoft.com/office/officeart/2005/8/layout/hProcess9"/>
    <dgm:cxn modelId="{05288C9E-51F4-47A9-A7A0-B793D1EC9D0C}" srcId="{6F88C065-003F-4790-BF43-4CB5B649DF45}" destId="{85642FC3-C322-43D3-895E-86B2355C2457}" srcOrd="4" destOrd="0" parTransId="{BD065912-A604-4DB4-BF7E-C6F3D8B9255E}" sibTransId="{633A99D4-FCEA-4932-9209-C80BEEB6AE83}"/>
    <dgm:cxn modelId="{DEDDFDDD-7016-48AD-A7A3-835D77FC061A}" srcId="{6F88C065-003F-4790-BF43-4CB5B649DF45}" destId="{7433E9F9-088F-4D76-B7B2-621DAABF9CB5}" srcOrd="2" destOrd="0" parTransId="{FF7C1FDA-F389-426C-88D0-0CD684748EC3}" sibTransId="{63CFB2A0-A54E-4B24-AE9A-A2A91D9E379A}"/>
    <dgm:cxn modelId="{3DFACF90-ACEF-4124-A45D-8581F51CE8C2}" srcId="{6F88C065-003F-4790-BF43-4CB5B649DF45}" destId="{ED0D2717-DB6C-4D7D-B6AA-99D482C782ED}" srcOrd="0" destOrd="0" parTransId="{69A76DE8-6CAB-4845-96E7-DC3409A0268C}" sibTransId="{05F2D6A7-6300-44D8-8798-991104000CE8}"/>
    <dgm:cxn modelId="{05718F2E-AED6-4C53-9DB9-CA6A8A27B470}" type="presOf" srcId="{F0F01969-D9B4-4868-AAAB-428DB35D5650}" destId="{08571B65-ED19-45F4-98FC-86B87C4F9276}" srcOrd="0" destOrd="0" presId="urn:microsoft.com/office/officeart/2005/8/layout/hProcess9"/>
    <dgm:cxn modelId="{57F9EA9A-592D-40EC-A730-7B7A6E22A624}" srcId="{6F88C065-003F-4790-BF43-4CB5B649DF45}" destId="{F0F01969-D9B4-4868-AAAB-428DB35D5650}" srcOrd="3" destOrd="0" parTransId="{FB930270-07D8-42AD-B56E-2AC97B0A12A8}" sibTransId="{6534D698-E277-42F5-BF18-6F87DDA5BB3F}"/>
    <dgm:cxn modelId="{02C2FBEB-BB70-438C-B5DE-E4DB2FE6968F}" type="presParOf" srcId="{5DD264B3-6856-4C5C-8263-9C21106FF5A2}" destId="{3237A41F-B002-448E-968F-D3500FEE4354}" srcOrd="0" destOrd="0" presId="urn:microsoft.com/office/officeart/2005/8/layout/hProcess9"/>
    <dgm:cxn modelId="{A3DB37CA-5E79-423F-96D8-C275CC384C58}" type="presParOf" srcId="{5DD264B3-6856-4C5C-8263-9C21106FF5A2}" destId="{3654A4F6-7CD3-41AE-810B-82A46383B383}" srcOrd="1" destOrd="0" presId="urn:microsoft.com/office/officeart/2005/8/layout/hProcess9"/>
    <dgm:cxn modelId="{E0F85E18-C2E3-45C3-A2D2-58B1F3913361}" type="presParOf" srcId="{3654A4F6-7CD3-41AE-810B-82A46383B383}" destId="{C4168185-FE0D-47D1-A741-C7BB169928DD}" srcOrd="0" destOrd="0" presId="urn:microsoft.com/office/officeart/2005/8/layout/hProcess9"/>
    <dgm:cxn modelId="{C8155ABF-BC3F-40E5-9CC9-612FA83D2A07}" type="presParOf" srcId="{3654A4F6-7CD3-41AE-810B-82A46383B383}" destId="{8FB4CDBA-14B6-43F9-AF4B-4E7D9E81B55A}" srcOrd="1" destOrd="0" presId="urn:microsoft.com/office/officeart/2005/8/layout/hProcess9"/>
    <dgm:cxn modelId="{597E03F2-95C2-415D-9929-B8117C2E3160}" type="presParOf" srcId="{3654A4F6-7CD3-41AE-810B-82A46383B383}" destId="{373DD85F-74CC-4633-8056-FEF497171B75}" srcOrd="2" destOrd="0" presId="urn:microsoft.com/office/officeart/2005/8/layout/hProcess9"/>
    <dgm:cxn modelId="{F0E2515F-B6FE-491A-AAEA-4F410CAC9130}" type="presParOf" srcId="{3654A4F6-7CD3-41AE-810B-82A46383B383}" destId="{C17694D2-A105-4856-B16E-B260BAF00031}" srcOrd="3" destOrd="0" presId="urn:microsoft.com/office/officeart/2005/8/layout/hProcess9"/>
    <dgm:cxn modelId="{8BDDEC01-BA07-46F3-AB0A-595C1591CD9D}" type="presParOf" srcId="{3654A4F6-7CD3-41AE-810B-82A46383B383}" destId="{85402E09-C3A8-45D3-9868-DCBCC6734990}" srcOrd="4" destOrd="0" presId="urn:microsoft.com/office/officeart/2005/8/layout/hProcess9"/>
    <dgm:cxn modelId="{5058BC0C-C6FA-429B-9F84-743B7CC9A340}" type="presParOf" srcId="{3654A4F6-7CD3-41AE-810B-82A46383B383}" destId="{E6FBB0E9-053B-40B7-A3AE-1DC455CA9DD8}" srcOrd="5" destOrd="0" presId="urn:microsoft.com/office/officeart/2005/8/layout/hProcess9"/>
    <dgm:cxn modelId="{9AF20CFA-BF12-4C1D-8EFE-BF0849E1B0D3}" type="presParOf" srcId="{3654A4F6-7CD3-41AE-810B-82A46383B383}" destId="{08571B65-ED19-45F4-98FC-86B87C4F9276}" srcOrd="6" destOrd="0" presId="urn:microsoft.com/office/officeart/2005/8/layout/hProcess9"/>
    <dgm:cxn modelId="{D3398061-4BCA-4964-AEB1-F15CF0D1894F}" type="presParOf" srcId="{3654A4F6-7CD3-41AE-810B-82A46383B383}" destId="{95813412-8066-4F57-853E-C9218C3B33A5}" srcOrd="7" destOrd="0" presId="urn:microsoft.com/office/officeart/2005/8/layout/hProcess9"/>
    <dgm:cxn modelId="{CC46CC79-F903-49B1-9DCD-49D5CAD1E588}" type="presParOf" srcId="{3654A4F6-7CD3-41AE-810B-82A46383B383}" destId="{891DEFD3-5709-4F64-8954-39317A548FC1}" srcOrd="8"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A8C44C-B826-4E3A-BA38-FEF9E2471CBB}" type="doc">
      <dgm:prSet loTypeId="urn:microsoft.com/office/officeart/2005/8/layout/venn1" loCatId="relationship" qsTypeId="urn:microsoft.com/office/officeart/2005/8/quickstyle/3d1" qsCatId="3D" csTypeId="urn:microsoft.com/office/officeart/2005/8/colors/accent1_2" csCatId="accent1" phldr="1"/>
      <dgm:spPr/>
      <dgm:t>
        <a:bodyPr/>
        <a:lstStyle/>
        <a:p>
          <a:endParaRPr lang="zh-CN" altLang="en-US"/>
        </a:p>
      </dgm:t>
    </dgm:pt>
    <dgm:pt modelId="{74FBDEA9-59B4-4C59-ADCC-8FE22ACC5379}">
      <dgm:prSet custT="1"/>
      <dgm:spPr/>
      <dgm:t>
        <a:bodyPr/>
        <a:lstStyle/>
        <a:p>
          <a:pPr rtl="0"/>
          <a:r>
            <a:rPr lang="en-US" altLang="zh-CN" sz="9600" dirty="0" smtClean="0">
              <a:solidFill>
                <a:srgbClr val="FFFF00"/>
              </a:solidFill>
              <a:latin typeface="华文彩云" panose="02010800040101010101" pitchFamily="2" charset="-122"/>
              <a:ea typeface="华文彩云" panose="02010800040101010101" pitchFamily="2" charset="-122"/>
            </a:rPr>
            <a:t>  </a:t>
          </a:r>
          <a:r>
            <a:rPr lang="zh-CN" sz="9600" dirty="0" smtClean="0">
              <a:solidFill>
                <a:srgbClr val="FFFF00"/>
              </a:solidFill>
              <a:latin typeface="华文彩云" panose="02010800040101010101" pitchFamily="2" charset="-122"/>
              <a:ea typeface="华文彩云" panose="02010800040101010101" pitchFamily="2" charset="-122"/>
            </a:rPr>
            <a:t>？</a:t>
          </a:r>
          <a:endParaRPr lang="zh-CN" sz="9600" dirty="0">
            <a:solidFill>
              <a:srgbClr val="FFFF00"/>
            </a:solidFill>
            <a:latin typeface="华文彩云" panose="02010800040101010101" pitchFamily="2" charset="-122"/>
            <a:ea typeface="华文彩云" panose="02010800040101010101" pitchFamily="2" charset="-122"/>
          </a:endParaRPr>
        </a:p>
      </dgm:t>
    </dgm:pt>
    <dgm:pt modelId="{8256EDE6-84B2-4BC6-9FDB-8F69F6A84877}" cxnId="{3B57E81C-4CD0-4A25-9FF5-7C076256D5D5}" type="parTrans">
      <dgm:prSet/>
      <dgm:spPr/>
      <dgm:t>
        <a:bodyPr/>
        <a:lstStyle/>
        <a:p>
          <a:endParaRPr lang="zh-CN" altLang="en-US" sz="9600">
            <a:solidFill>
              <a:srgbClr val="FFFF00"/>
            </a:solidFill>
            <a:latin typeface="华文彩云" panose="02010800040101010101" pitchFamily="2" charset="-122"/>
            <a:ea typeface="华文彩云" panose="02010800040101010101" pitchFamily="2" charset="-122"/>
          </a:endParaRPr>
        </a:p>
      </dgm:t>
    </dgm:pt>
    <dgm:pt modelId="{BE846B60-A587-4BBE-9687-EE4055F13D41}" cxnId="{3B57E81C-4CD0-4A25-9FF5-7C076256D5D5}" type="sibTrans">
      <dgm:prSet/>
      <dgm:spPr/>
      <dgm:t>
        <a:bodyPr/>
        <a:lstStyle/>
        <a:p>
          <a:endParaRPr lang="zh-CN" altLang="en-US" sz="9600">
            <a:solidFill>
              <a:srgbClr val="FFFF00"/>
            </a:solidFill>
            <a:latin typeface="华文彩云" panose="02010800040101010101" pitchFamily="2" charset="-122"/>
            <a:ea typeface="华文彩云" panose="02010800040101010101" pitchFamily="2" charset="-122"/>
          </a:endParaRPr>
        </a:p>
      </dgm:t>
    </dgm:pt>
    <dgm:pt modelId="{7AAFFD20-3300-4284-AAD6-6CED22919C21}" type="pres">
      <dgm:prSet presAssocID="{F3A8C44C-B826-4E3A-BA38-FEF9E2471CBB}" presName="compositeShape" presStyleCnt="0">
        <dgm:presLayoutVars>
          <dgm:chMax val="7"/>
          <dgm:dir/>
          <dgm:resizeHandles val="exact"/>
        </dgm:presLayoutVars>
      </dgm:prSet>
      <dgm:spPr/>
      <dgm:t>
        <a:bodyPr/>
        <a:lstStyle/>
        <a:p>
          <a:endParaRPr lang="zh-CN" altLang="en-US"/>
        </a:p>
      </dgm:t>
    </dgm:pt>
    <dgm:pt modelId="{304DA2FA-7641-4391-82B8-685E244586DE}" type="pres">
      <dgm:prSet presAssocID="{74FBDEA9-59B4-4C59-ADCC-8FE22ACC5379}" presName="circ1TxSh" presStyleLbl="vennNode1" presStyleIdx="0" presStyleCnt="1"/>
      <dgm:spPr/>
      <dgm:t>
        <a:bodyPr/>
        <a:lstStyle/>
        <a:p>
          <a:endParaRPr lang="zh-CN" altLang="en-US"/>
        </a:p>
      </dgm:t>
    </dgm:pt>
  </dgm:ptLst>
  <dgm:cxnLst>
    <dgm:cxn modelId="{9EDB8C61-0B88-4B9F-9FAC-9316982C94A1}" type="presOf" srcId="{F3A8C44C-B826-4E3A-BA38-FEF9E2471CBB}" destId="{7AAFFD20-3300-4284-AAD6-6CED22919C21}" srcOrd="0" destOrd="0" presId="urn:microsoft.com/office/officeart/2005/8/layout/venn1"/>
    <dgm:cxn modelId="{C4781252-7C95-4D57-9BCF-B30ED5B8EFCE}" type="presOf" srcId="{74FBDEA9-59B4-4C59-ADCC-8FE22ACC5379}" destId="{304DA2FA-7641-4391-82B8-685E244586DE}" srcOrd="0" destOrd="0" presId="urn:microsoft.com/office/officeart/2005/8/layout/venn1"/>
    <dgm:cxn modelId="{3B57E81C-4CD0-4A25-9FF5-7C076256D5D5}" srcId="{F3A8C44C-B826-4E3A-BA38-FEF9E2471CBB}" destId="{74FBDEA9-59B4-4C59-ADCC-8FE22ACC5379}" srcOrd="0" destOrd="0" parTransId="{8256EDE6-84B2-4BC6-9FDB-8F69F6A84877}" sibTransId="{BE846B60-A587-4BBE-9687-EE4055F13D41}"/>
    <dgm:cxn modelId="{1C116EED-35F1-418E-891E-B33E591D1496}" type="presParOf" srcId="{7AAFFD20-3300-4284-AAD6-6CED22919C21}" destId="{304DA2FA-7641-4391-82B8-685E244586DE}" srcOrd="0" destOrd="0" presId="urn:microsoft.com/office/officeart/2005/8/layout/ven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5F3EC6-F553-48DE-BC5C-A62A7C90BE36}" type="doc">
      <dgm:prSet loTypeId="urn:microsoft.com/office/officeart/2005/8/layout/pyramid2#1" loCatId="pyramid" qsTypeId="urn:microsoft.com/office/officeart/2005/8/quickstyle/simple3#1" qsCatId="simple" csTypeId="urn:microsoft.com/office/officeart/2005/8/colors/accent3_2#1" csCatId="accent3" phldr="1"/>
      <dgm:spPr/>
    </dgm:pt>
    <dgm:pt modelId="{E0E69D3F-5767-4ACE-8EB2-F05837269EEB}">
      <dgm:prSet phldrT="[文本]" phldr="0" custT="1"/>
      <dgm:spPr/>
      <dgm:t>
        <a:bodyPr vert="horz" wrap="square"/>
        <a:lstStyle/>
        <a:p>
          <a:pPr>
            <a:lnSpc>
              <a:spcPct val="100000"/>
            </a:lnSpc>
            <a:spcBef>
              <a:spcPct val="0"/>
            </a:spcBef>
            <a:spcAft>
              <a:spcPct val="35000"/>
            </a:spcAft>
            <a:buFont typeface="Wingdings" panose="05000000000000000000" pitchFamily="2" charset="2"/>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文字说明</a:t>
          </a:r>
          <a:endParaRPr lang="zh-CN" altLang="en-US" sz="2000" dirty="0">
            <a:latin typeface="微软雅黑" panose="020B0503020204020204" pitchFamily="34" charset="-122"/>
            <a:ea typeface="微软雅黑" panose="020B0503020204020204" pitchFamily="34" charset="-122"/>
          </a:endParaRPr>
        </a:p>
      </dgm:t>
    </dgm:pt>
    <dgm:pt modelId="{F78151B9-E063-4DE5-8BC7-4AE7BE7566A5}" cxnId="{FE77565E-E610-4C78-AB86-166CCCA0ACD9}" type="parTrans">
      <dgm:prSet/>
      <dgm:spPr/>
      <dgm:t>
        <a:bodyPr/>
        <a:lstStyle/>
        <a:p>
          <a:endParaRPr lang="zh-CN" altLang="en-US"/>
        </a:p>
      </dgm:t>
    </dgm:pt>
    <dgm:pt modelId="{8D5F2CBB-FE1D-40DD-872F-85931C4268E3}" cxnId="{FE77565E-E610-4C78-AB86-166CCCA0ACD9}" type="sibTrans">
      <dgm:prSet/>
      <dgm:spPr/>
      <dgm:t>
        <a:bodyPr/>
        <a:lstStyle/>
        <a:p>
          <a:endParaRPr lang="zh-CN" altLang="en-US"/>
        </a:p>
      </dgm:t>
    </dgm:pt>
    <dgm:pt modelId="{1DE2F0BE-9845-4A13-B5DC-88B23E3AC7DF}">
      <dgm:prSet phldrT="[文本]" phldr="0" custT="1"/>
      <dgm:spPr/>
      <dgm:t>
        <a:bodyPr vert="horz" wrap="square"/>
        <a:lstStyle/>
        <a:p>
          <a:pPr>
            <a:lnSpc>
              <a:spcPct val="100000"/>
            </a:lnSpc>
            <a:spcBef>
              <a:spcPct val="0"/>
            </a:spcBef>
            <a:spcAft>
              <a:spcPct val="35000"/>
            </a:spcAft>
            <a:buFont typeface="Wingdings" panose="05000000000000000000" pitchFamily="2" charset="2"/>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数学方程</a:t>
          </a:r>
          <a:endParaRPr lang="zh-CN" altLang="en-US" sz="2000" dirty="0">
            <a:latin typeface="微软雅黑" panose="020B0503020204020204" pitchFamily="34" charset="-122"/>
            <a:ea typeface="微软雅黑" panose="020B0503020204020204" pitchFamily="34" charset="-122"/>
          </a:endParaRPr>
        </a:p>
      </dgm:t>
    </dgm:pt>
    <dgm:pt modelId="{6CC37903-4BD3-435B-AAB8-1B3C60FA35D0}" cxnId="{21862619-4E3F-43E8-B1FF-95AF78C948D9}" type="parTrans">
      <dgm:prSet/>
      <dgm:spPr/>
      <dgm:t>
        <a:bodyPr/>
        <a:lstStyle/>
        <a:p>
          <a:endParaRPr lang="zh-CN" altLang="en-US"/>
        </a:p>
      </dgm:t>
    </dgm:pt>
    <dgm:pt modelId="{F14E5A29-9CF3-409A-9572-D0C42CD5B90A}" cxnId="{21862619-4E3F-43E8-B1FF-95AF78C948D9}" type="sibTrans">
      <dgm:prSet/>
      <dgm:spPr/>
      <dgm:t>
        <a:bodyPr/>
        <a:lstStyle/>
        <a:p>
          <a:endParaRPr lang="zh-CN" altLang="en-US"/>
        </a:p>
      </dgm:t>
    </dgm:pt>
    <dgm:pt modelId="{7BCD6E86-6D73-464F-B1EE-87DE4E1F2554}">
      <dgm:prSet phldrT="[文本]" phldr="0" custT="1"/>
      <dgm:spPr/>
      <dgm:t>
        <a:bodyPr vert="horz" wrap="square"/>
        <a:lstStyle/>
        <a:p>
          <a:pPr>
            <a:lnSpc>
              <a:spcPct val="100000"/>
            </a:lnSpc>
            <a:spcBef>
              <a:spcPct val="0"/>
            </a:spcBef>
            <a:spcAft>
              <a:spcPct val="35000"/>
            </a:spcAft>
            <a:buFont typeface="Wingdings" panose="05000000000000000000" pitchFamily="2" charset="2"/>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几何图形</a:t>
          </a:r>
          <a:endParaRPr lang="zh-CN" altLang="en-US" sz="2000" dirty="0">
            <a:latin typeface="微软雅黑" panose="020B0503020204020204" pitchFamily="34" charset="-122"/>
            <a:ea typeface="微软雅黑" panose="020B0503020204020204" pitchFamily="34" charset="-122"/>
          </a:endParaRPr>
        </a:p>
      </dgm:t>
    </dgm:pt>
    <dgm:pt modelId="{6682E607-8F76-4DD6-90A0-81E6BD3E24F6}" cxnId="{64D85C40-9C0F-4D71-AC29-15959AF5A8FE}" type="parTrans">
      <dgm:prSet/>
      <dgm:spPr/>
      <dgm:t>
        <a:bodyPr/>
        <a:lstStyle/>
        <a:p>
          <a:endParaRPr lang="zh-CN" altLang="en-US"/>
        </a:p>
      </dgm:t>
    </dgm:pt>
    <dgm:pt modelId="{70F720D3-AB6A-4ED9-B1DC-BD4E6F04A288}" cxnId="{64D85C40-9C0F-4D71-AC29-15959AF5A8FE}" type="sibTrans">
      <dgm:prSet/>
      <dgm:spPr/>
      <dgm:t>
        <a:bodyPr/>
        <a:lstStyle/>
        <a:p>
          <a:endParaRPr lang="zh-CN" altLang="en-US"/>
        </a:p>
      </dgm:t>
    </dgm:pt>
    <dgm:pt modelId="{7A402721-BFB8-4D32-9BDA-DF2D600F9757}" type="pres">
      <dgm:prSet presAssocID="{665F3EC6-F553-48DE-BC5C-A62A7C90BE36}" presName="compositeShape" presStyleCnt="0">
        <dgm:presLayoutVars>
          <dgm:dir/>
          <dgm:resizeHandles/>
        </dgm:presLayoutVars>
      </dgm:prSet>
      <dgm:spPr/>
    </dgm:pt>
    <dgm:pt modelId="{1D03775C-887D-481C-96AA-05A14627A71A}" type="pres">
      <dgm:prSet presAssocID="{665F3EC6-F553-48DE-BC5C-A62A7C90BE36}" presName="pyramid" presStyleLbl="node1" presStyleIdx="0" presStyleCnt="1" custLinFactNeighborX="735" custLinFactNeighborY="-367"/>
      <dgm:spPr/>
    </dgm:pt>
    <dgm:pt modelId="{B43C9739-0BD7-44CB-A343-9D6343651F04}" type="pres">
      <dgm:prSet presAssocID="{665F3EC6-F553-48DE-BC5C-A62A7C90BE36}" presName="theList" presStyleCnt="0"/>
      <dgm:spPr/>
    </dgm:pt>
    <dgm:pt modelId="{7BA8A537-007C-43CA-9276-B77C501AA035}" type="pres">
      <dgm:prSet presAssocID="{E0E69D3F-5767-4ACE-8EB2-F05837269EEB}" presName="aNode" presStyleLbl="fgAcc1" presStyleIdx="0" presStyleCnt="3">
        <dgm:presLayoutVars>
          <dgm:bulletEnabled val="1"/>
        </dgm:presLayoutVars>
      </dgm:prSet>
      <dgm:spPr/>
      <dgm:t>
        <a:bodyPr/>
        <a:lstStyle/>
        <a:p>
          <a:endParaRPr lang="zh-CN" altLang="en-US"/>
        </a:p>
      </dgm:t>
    </dgm:pt>
    <dgm:pt modelId="{C56851DA-CA6B-4FEE-802D-96C002FC6B6C}" type="pres">
      <dgm:prSet presAssocID="{E0E69D3F-5767-4ACE-8EB2-F05837269EEB}" presName="aSpace" presStyleCnt="0"/>
      <dgm:spPr/>
    </dgm:pt>
    <dgm:pt modelId="{9BE0371C-6FA0-40AE-8391-E24BFEFFC76C}" type="pres">
      <dgm:prSet presAssocID="{1DE2F0BE-9845-4A13-B5DC-88B23E3AC7DF}" presName="aNode" presStyleLbl="fgAcc1" presStyleIdx="1" presStyleCnt="3">
        <dgm:presLayoutVars>
          <dgm:bulletEnabled val="1"/>
        </dgm:presLayoutVars>
      </dgm:prSet>
      <dgm:spPr/>
      <dgm:t>
        <a:bodyPr/>
        <a:lstStyle/>
        <a:p>
          <a:endParaRPr lang="zh-CN" altLang="en-US"/>
        </a:p>
      </dgm:t>
    </dgm:pt>
    <dgm:pt modelId="{85A2A3FD-9958-4290-9464-19FE8977F58E}" type="pres">
      <dgm:prSet presAssocID="{1DE2F0BE-9845-4A13-B5DC-88B23E3AC7DF}" presName="aSpace" presStyleCnt="0"/>
      <dgm:spPr/>
    </dgm:pt>
    <dgm:pt modelId="{D66BB246-8AFD-4F6C-BFB8-BC2BD722ED4E}" type="pres">
      <dgm:prSet presAssocID="{7BCD6E86-6D73-464F-B1EE-87DE4E1F2554}" presName="aNode" presStyleLbl="fgAcc1" presStyleIdx="2" presStyleCnt="3">
        <dgm:presLayoutVars>
          <dgm:bulletEnabled val="1"/>
        </dgm:presLayoutVars>
      </dgm:prSet>
      <dgm:spPr/>
      <dgm:t>
        <a:bodyPr/>
        <a:lstStyle/>
        <a:p>
          <a:endParaRPr lang="zh-CN" altLang="en-US"/>
        </a:p>
      </dgm:t>
    </dgm:pt>
    <dgm:pt modelId="{36290BB6-A75D-438B-A88D-D816364E3D99}" type="pres">
      <dgm:prSet presAssocID="{7BCD6E86-6D73-464F-B1EE-87DE4E1F2554}" presName="aSpace" presStyleCnt="0"/>
      <dgm:spPr/>
    </dgm:pt>
  </dgm:ptLst>
  <dgm:cxnLst>
    <dgm:cxn modelId="{3451F4DA-623F-43C1-80E3-3C22826A7357}" type="presOf" srcId="{1DE2F0BE-9845-4A13-B5DC-88B23E3AC7DF}" destId="{9BE0371C-6FA0-40AE-8391-E24BFEFFC76C}" srcOrd="0" destOrd="0" presId="urn:microsoft.com/office/officeart/2005/8/layout/pyramid2#1"/>
    <dgm:cxn modelId="{FE77565E-E610-4C78-AB86-166CCCA0ACD9}" srcId="{665F3EC6-F553-48DE-BC5C-A62A7C90BE36}" destId="{E0E69D3F-5767-4ACE-8EB2-F05837269EEB}" srcOrd="0" destOrd="0" parTransId="{F78151B9-E063-4DE5-8BC7-4AE7BE7566A5}" sibTransId="{8D5F2CBB-FE1D-40DD-872F-85931C4268E3}"/>
    <dgm:cxn modelId="{21862619-4E3F-43E8-B1FF-95AF78C948D9}" srcId="{665F3EC6-F553-48DE-BC5C-A62A7C90BE36}" destId="{1DE2F0BE-9845-4A13-B5DC-88B23E3AC7DF}" srcOrd="1" destOrd="0" parTransId="{6CC37903-4BD3-435B-AAB8-1B3C60FA35D0}" sibTransId="{F14E5A29-9CF3-409A-9572-D0C42CD5B90A}"/>
    <dgm:cxn modelId="{ED671AD6-46C7-4735-A8FE-85EBFEC2DAE4}" type="presOf" srcId="{7BCD6E86-6D73-464F-B1EE-87DE4E1F2554}" destId="{D66BB246-8AFD-4F6C-BFB8-BC2BD722ED4E}" srcOrd="0" destOrd="0" presId="urn:microsoft.com/office/officeart/2005/8/layout/pyramid2#1"/>
    <dgm:cxn modelId="{F3FB4EF4-B61E-4F93-A535-68AD2ADA643A}" type="presOf" srcId="{665F3EC6-F553-48DE-BC5C-A62A7C90BE36}" destId="{7A402721-BFB8-4D32-9BDA-DF2D600F9757}" srcOrd="0" destOrd="0" presId="urn:microsoft.com/office/officeart/2005/8/layout/pyramid2#1"/>
    <dgm:cxn modelId="{64D85C40-9C0F-4D71-AC29-15959AF5A8FE}" srcId="{665F3EC6-F553-48DE-BC5C-A62A7C90BE36}" destId="{7BCD6E86-6D73-464F-B1EE-87DE4E1F2554}" srcOrd="2" destOrd="0" parTransId="{6682E607-8F76-4DD6-90A0-81E6BD3E24F6}" sibTransId="{70F720D3-AB6A-4ED9-B1DC-BD4E6F04A288}"/>
    <dgm:cxn modelId="{7B3FB75C-B7C2-4AEB-B3FF-77983FEBCCBE}" type="presOf" srcId="{E0E69D3F-5767-4ACE-8EB2-F05837269EEB}" destId="{7BA8A537-007C-43CA-9276-B77C501AA035}" srcOrd="0" destOrd="0" presId="urn:microsoft.com/office/officeart/2005/8/layout/pyramid2#1"/>
    <dgm:cxn modelId="{52D9DD22-4E5D-4984-B186-546C404995F4}" type="presParOf" srcId="{7A402721-BFB8-4D32-9BDA-DF2D600F9757}" destId="{1D03775C-887D-481C-96AA-05A14627A71A}" srcOrd="0" destOrd="0" presId="urn:microsoft.com/office/officeart/2005/8/layout/pyramid2#1"/>
    <dgm:cxn modelId="{94222F0A-9DC5-43D8-A2BE-8957FE39A875}" type="presParOf" srcId="{7A402721-BFB8-4D32-9BDA-DF2D600F9757}" destId="{B43C9739-0BD7-44CB-A343-9D6343651F04}" srcOrd="1" destOrd="0" presId="urn:microsoft.com/office/officeart/2005/8/layout/pyramid2#1"/>
    <dgm:cxn modelId="{EB8115DF-F2A8-43CC-95B0-53BCE90E17A6}" type="presParOf" srcId="{B43C9739-0BD7-44CB-A343-9D6343651F04}" destId="{7BA8A537-007C-43CA-9276-B77C501AA035}" srcOrd="0" destOrd="0" presId="urn:microsoft.com/office/officeart/2005/8/layout/pyramid2#1"/>
    <dgm:cxn modelId="{06BB6DD2-45FF-4238-A830-BB0C015AAFCA}" type="presParOf" srcId="{B43C9739-0BD7-44CB-A343-9D6343651F04}" destId="{C56851DA-CA6B-4FEE-802D-96C002FC6B6C}" srcOrd="1" destOrd="0" presId="urn:microsoft.com/office/officeart/2005/8/layout/pyramid2#1"/>
    <dgm:cxn modelId="{09D5CA82-801B-438E-B365-99946D93BFA7}" type="presParOf" srcId="{B43C9739-0BD7-44CB-A343-9D6343651F04}" destId="{9BE0371C-6FA0-40AE-8391-E24BFEFFC76C}" srcOrd="2" destOrd="0" presId="urn:microsoft.com/office/officeart/2005/8/layout/pyramid2#1"/>
    <dgm:cxn modelId="{E6C576E4-4C2D-4369-A427-385802FD02DA}" type="presParOf" srcId="{B43C9739-0BD7-44CB-A343-9D6343651F04}" destId="{85A2A3FD-9958-4290-9464-19FE8977F58E}" srcOrd="3" destOrd="0" presId="urn:microsoft.com/office/officeart/2005/8/layout/pyramid2#1"/>
    <dgm:cxn modelId="{51EA5308-2B7F-4955-91E9-CF72A4248F1A}" type="presParOf" srcId="{B43C9739-0BD7-44CB-A343-9D6343651F04}" destId="{D66BB246-8AFD-4F6C-BFB8-BC2BD722ED4E}" srcOrd="4" destOrd="0" presId="urn:microsoft.com/office/officeart/2005/8/layout/pyramid2#1"/>
    <dgm:cxn modelId="{676EC300-F2E6-4EEE-A86D-26CCF9502778}" type="presParOf" srcId="{B43C9739-0BD7-44CB-A343-9D6343651F04}" destId="{36290BB6-A75D-438B-A88D-D816364E3D99}" srcOrd="5" destOrd="0" presId="urn:microsoft.com/office/officeart/2005/8/layout/pyramid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5AB9A6-DBFE-456A-A212-B88077203FA5}" type="doc">
      <dgm:prSet loTypeId="relationship" loCatId="relationship" qsTypeId="urn:microsoft.com/office/officeart/2005/8/quickstyle/simple2" qsCatId="simple" csTypeId="urn:microsoft.com/office/officeart/2005/8/colors/accent6_1" csCatId="accent1"/>
      <dgm:spPr/>
      <dgm:t>
        <a:bodyPr/>
        <a:lstStyle/>
        <a:p>
          <a:endParaRPr lang="zh-CN" altLang="en-US"/>
        </a:p>
      </dgm:t>
    </dgm:pt>
    <dgm:pt modelId="{6C17A349-666B-4BCD-95A3-5CFC7D5FAFC3}">
      <dgm:prSet phldr="0" custT="1"/>
      <dgm:spPr/>
      <dgm:t>
        <a:bodyPr vert="horz" wrap="square"/>
        <a:p>
          <a:pPr algn="l" rtl="0">
            <a:lnSpc>
              <a:spcPct val="100000"/>
            </a:lnSpc>
            <a:spcBef>
              <a:spcPct val="0"/>
            </a:spcBef>
            <a:spcAft>
              <a:spcPct val="35000"/>
            </a:spcAft>
          </a:pPr>
          <a:r>
            <a:rPr lang="zh-CN" altLang="en-US" sz="2800" dirty="0" smtClean="0">
              <a:latin typeface="微软雅黑" panose="020B0503020204020204" pitchFamily="34" charset="-122"/>
              <a:ea typeface="微软雅黑" panose="020B0503020204020204" pitchFamily="34" charset="-122"/>
            </a:rPr>
            <a:t>一、坚持用马克思主义立场、观点和方法进行分析</a:t>
          </a:r>
          <a:r>
            <a:rPr lang="zh-CN" altLang="en-US" sz="2800" b="1" dirty="0"/>
            <a:t/>
          </a:r>
          <a:endParaRPr lang="zh-CN" altLang="en-US" sz="2800" b="1" dirty="0"/>
        </a:p>
      </dgm:t>
    </dgm:pt>
    <dgm:pt modelId="{AE682B0E-446D-415A-AA3F-F4836A5ADA4E}" cxnId="{14E4ED7A-4BF3-4934-BA1B-4C57322B399C}" type="parTrans">
      <dgm:prSet/>
      <dgm:spPr/>
      <dgm:t>
        <a:bodyPr/>
        <a:lstStyle/>
        <a:p>
          <a:pPr algn="l"/>
          <a:endParaRPr lang="zh-CN" altLang="en-US" sz="2000"/>
        </a:p>
      </dgm:t>
    </dgm:pt>
    <dgm:pt modelId="{9F6828AC-F676-4968-A761-490F13B9CFFF}" cxnId="{14E4ED7A-4BF3-4934-BA1B-4C57322B399C}" type="sibTrans">
      <dgm:prSet/>
      <dgm:spPr/>
      <dgm:t>
        <a:bodyPr/>
        <a:lstStyle/>
        <a:p>
          <a:pPr algn="l"/>
          <a:endParaRPr lang="zh-CN" altLang="en-US" sz="2000"/>
        </a:p>
      </dgm:t>
    </dgm:pt>
    <dgm:pt modelId="{A49F0B6F-6EFC-412B-93D5-D8414DA469EC}">
      <dgm:prSet phldr="0" custT="1"/>
      <dgm:spPr/>
      <dgm:t>
        <a:bodyPr vert="horz" wrap="square"/>
        <a:p>
          <a:pPr algn="l" rtl="0">
            <a:lnSpc>
              <a:spcPct val="100000"/>
            </a:lnSpc>
            <a:spcBef>
              <a:spcPct val="0"/>
            </a:spcBef>
            <a:spcAft>
              <a:spcPct val="35000"/>
            </a:spcAft>
          </a:pPr>
          <a:r>
            <a:rPr lang="zh-CN" sz="2800" dirty="0" smtClean="0">
              <a:latin typeface="微软雅黑" panose="020B0503020204020204" pitchFamily="34" charset="-122"/>
              <a:ea typeface="微软雅黑" panose="020B0503020204020204" pitchFamily="34" charset="-122"/>
            </a:rPr>
            <a:t>二、深入了解资本主义发展的历史</a:t>
          </a:r>
          <a:r>
            <a:rPr lang="en-US" sz="2800" dirty="0">
              <a:latin typeface="微软雅黑" panose="020B0503020204020204" pitchFamily="34" charset="-122"/>
              <a:ea typeface="微软雅黑" panose="020B0503020204020204" pitchFamily="34" charset="-122"/>
            </a:rPr>
            <a:t/>
          </a:r>
          <a:endParaRPr lang="en-US" sz="2800" dirty="0">
            <a:latin typeface="微软雅黑" panose="020B0503020204020204" pitchFamily="34" charset="-122"/>
            <a:ea typeface="微软雅黑" panose="020B0503020204020204" pitchFamily="34" charset="-122"/>
          </a:endParaRPr>
        </a:p>
      </dgm:t>
    </dgm:pt>
    <dgm:pt modelId="{6224E89B-A39F-48CC-9C71-08655F93A5CB}" cxnId="{E9D2273D-B87E-4D5E-8AB7-3BEC7A4A25B4}" type="parTrans">
      <dgm:prSet/>
      <dgm:spPr/>
      <dgm:t>
        <a:bodyPr/>
        <a:lstStyle/>
        <a:p>
          <a:pPr algn="l"/>
          <a:endParaRPr lang="zh-CN" altLang="en-US" sz="2000"/>
        </a:p>
      </dgm:t>
    </dgm:pt>
    <dgm:pt modelId="{2056B612-5660-4BB4-BB84-2508B0312729}" cxnId="{E9D2273D-B87E-4D5E-8AB7-3BEC7A4A25B4}" type="sibTrans">
      <dgm:prSet/>
      <dgm:spPr/>
      <dgm:t>
        <a:bodyPr/>
        <a:lstStyle/>
        <a:p>
          <a:pPr algn="l"/>
          <a:endParaRPr lang="zh-CN" altLang="en-US" sz="2000"/>
        </a:p>
      </dgm:t>
    </dgm:pt>
    <dgm:pt modelId="{A93CFFDE-E712-4482-AAAB-0F0B42B83CA8}">
      <dgm:prSet phldr="0" custT="1"/>
      <dgm:spPr/>
      <dgm:t>
        <a:bodyPr vert="horz" wrap="square"/>
        <a:p>
          <a:pPr algn="l" rtl="0">
            <a:lnSpc>
              <a:spcPct val="100000"/>
            </a:lnSpc>
            <a:spcBef>
              <a:spcPct val="0"/>
            </a:spcBef>
            <a:spcAft>
              <a:spcPct val="35000"/>
            </a:spcAft>
          </a:pPr>
          <a:r>
            <a:rPr lang="zh-CN" altLang="en-US" sz="2800" dirty="0" smtClean="0">
              <a:latin typeface="微软雅黑" panose="020B0503020204020204" pitchFamily="34" charset="-122"/>
              <a:ea typeface="微软雅黑" panose="020B0503020204020204" pitchFamily="34" charset="-122"/>
            </a:rPr>
            <a:t>三、紧密联系中国特色社会主义的实践</a:t>
          </a:r>
          <a:br>
            <a:rPr lang="zh-CN" altLang="en-US" sz="2800" b="1" dirty="0" smtClean="0"/>
          </a:br>
          <a:r>
            <a:rPr lang="zh-CN" altLang="en-US" sz="2800" b="1" dirty="0"/>
            <a:t/>
          </a:r>
          <a:endParaRPr lang="zh-CN" altLang="en-US" sz="2800" b="1" dirty="0"/>
        </a:p>
      </dgm:t>
    </dgm:pt>
    <dgm:pt modelId="{FEEBAFAB-FC75-4B40-A1AB-FB6F917E03E3}" cxnId="{F654918E-1F8F-4072-AD2A-FAEFD5E140C7}" type="parTrans">
      <dgm:prSet/>
      <dgm:spPr/>
      <dgm:t>
        <a:bodyPr/>
        <a:lstStyle/>
        <a:p>
          <a:pPr algn="l"/>
          <a:endParaRPr lang="zh-CN" altLang="en-US" sz="2000"/>
        </a:p>
      </dgm:t>
    </dgm:pt>
    <dgm:pt modelId="{6AE84058-AC3C-4D4B-A390-7424C47BDB0E}" cxnId="{F654918E-1F8F-4072-AD2A-FAEFD5E140C7}" type="sibTrans">
      <dgm:prSet/>
      <dgm:spPr/>
      <dgm:t>
        <a:bodyPr/>
        <a:lstStyle/>
        <a:p>
          <a:pPr algn="l"/>
          <a:endParaRPr lang="zh-CN" altLang="en-US" sz="2000"/>
        </a:p>
      </dgm:t>
    </dgm:pt>
    <dgm:pt modelId="{A63D32F9-E7F6-4091-B6FE-DD412D7370BB}">
      <dgm:prSet phldr="0" custT="1"/>
      <dgm:spPr/>
      <dgm:t>
        <a:bodyPr vert="horz" wrap="square"/>
        <a:p>
          <a:pPr algn="l" rtl="0">
            <a:lnSpc>
              <a:spcPct val="100000"/>
            </a:lnSpc>
            <a:spcBef>
              <a:spcPct val="0"/>
            </a:spcBef>
            <a:spcAft>
              <a:spcPct val="35000"/>
            </a:spcAft>
          </a:pPr>
          <a:r>
            <a:rPr lang="zh-CN" altLang="en-US" sz="2800" dirty="0" smtClean="0">
              <a:latin typeface="微软雅黑" panose="020B0503020204020204" pitchFamily="34" charset="-122"/>
              <a:ea typeface="微软雅黑" panose="020B0503020204020204" pitchFamily="34" charset="-122"/>
            </a:rPr>
            <a:t>四、正确看待西方经济学的方法论</a:t>
          </a:r>
          <a:r>
            <a:rPr lang="zh-CN" altLang="en-US" sz="2800" dirty="0">
              <a:latin typeface="微软雅黑" panose="020B0503020204020204" pitchFamily="34" charset="-122"/>
              <a:ea typeface="微软雅黑" panose="020B0503020204020204" pitchFamily="34" charset="-122"/>
            </a:rPr>
            <a:t/>
          </a:r>
          <a:endParaRPr lang="zh-CN" altLang="en-US" sz="2800" dirty="0">
            <a:latin typeface="微软雅黑" panose="020B0503020204020204" pitchFamily="34" charset="-122"/>
            <a:ea typeface="微软雅黑" panose="020B0503020204020204" pitchFamily="34" charset="-122"/>
          </a:endParaRPr>
        </a:p>
      </dgm:t>
    </dgm:pt>
    <dgm:pt modelId="{B1ED8097-9DCE-4017-91C6-580E10A2868A}" cxnId="{E98C59FB-ACDB-4DDF-8FD7-491C8675088F}" type="parTrans">
      <dgm:prSet/>
      <dgm:spPr/>
      <dgm:t>
        <a:bodyPr/>
        <a:lstStyle/>
        <a:p>
          <a:pPr algn="l"/>
          <a:endParaRPr lang="zh-CN" altLang="en-US" sz="2000"/>
        </a:p>
      </dgm:t>
    </dgm:pt>
    <dgm:pt modelId="{712A8CAA-F26F-4F48-B33D-B9D2F23CD588}" cxnId="{E98C59FB-ACDB-4DDF-8FD7-491C8675088F}" type="sibTrans">
      <dgm:prSet/>
      <dgm:spPr/>
      <dgm:t>
        <a:bodyPr/>
        <a:lstStyle/>
        <a:p>
          <a:pPr algn="l"/>
          <a:endParaRPr lang="zh-CN" altLang="en-US" sz="2000"/>
        </a:p>
      </dgm:t>
    </dgm:pt>
    <dgm:pt modelId="{4E54DBF0-16C8-4D08-86BE-33E43336E46E}" type="pres">
      <dgm:prSet presAssocID="{275AB9A6-DBFE-456A-A212-B88077203FA5}" presName="Name0" presStyleCnt="0">
        <dgm:presLayoutVars>
          <dgm:chMax val="7"/>
          <dgm:dir/>
          <dgm:animLvl val="lvl"/>
          <dgm:resizeHandles val="exact"/>
        </dgm:presLayoutVars>
      </dgm:prSet>
      <dgm:spPr/>
      <dgm:t>
        <a:bodyPr/>
        <a:lstStyle/>
        <a:p>
          <a:endParaRPr lang="zh-CN" altLang="en-US"/>
        </a:p>
      </dgm:t>
    </dgm:pt>
    <dgm:pt modelId="{F27180A2-1345-411A-9013-7D805486D70D}" type="pres">
      <dgm:prSet presAssocID="{6C17A349-666B-4BCD-95A3-5CFC7D5FAFC3}" presName="circle1" presStyleLbl="node1" presStyleIdx="0" presStyleCnt="4"/>
      <dgm:spPr/>
    </dgm:pt>
    <dgm:pt modelId="{D46A9F53-D5DD-4FEE-969A-EE7AFDE276F1}" type="pres">
      <dgm:prSet presAssocID="{6C17A349-666B-4BCD-95A3-5CFC7D5FAFC3}" presName="space" presStyleCnt="0"/>
      <dgm:spPr/>
    </dgm:pt>
    <dgm:pt modelId="{D5ABC08E-0B98-4F9E-80D6-9E9163B00F83}" type="pres">
      <dgm:prSet presAssocID="{6C17A349-666B-4BCD-95A3-5CFC7D5FAFC3}" presName="rect1" presStyleLbl="alignAcc1" presStyleIdx="0" presStyleCnt="4"/>
      <dgm:spPr/>
      <dgm:t>
        <a:bodyPr/>
        <a:lstStyle/>
        <a:p>
          <a:endParaRPr lang="zh-CN" altLang="en-US"/>
        </a:p>
      </dgm:t>
    </dgm:pt>
    <dgm:pt modelId="{8ACA423F-B835-402E-8757-6837160926F2}" type="pres">
      <dgm:prSet presAssocID="{A49F0B6F-6EFC-412B-93D5-D8414DA469EC}" presName="vertSpace2" presStyleCnt="0"/>
      <dgm:spPr/>
    </dgm:pt>
    <dgm:pt modelId="{71BA35C1-6EED-40D0-9055-2466454C1854}" type="pres">
      <dgm:prSet presAssocID="{A49F0B6F-6EFC-412B-93D5-D8414DA469EC}" presName="circle2" presStyleLbl="node1" presStyleIdx="1" presStyleCnt="4"/>
      <dgm:spPr/>
    </dgm:pt>
    <dgm:pt modelId="{2E0677B2-F0A1-402F-B368-6914CB237C4C}" type="pres">
      <dgm:prSet presAssocID="{A49F0B6F-6EFC-412B-93D5-D8414DA469EC}" presName="rect2" presStyleLbl="alignAcc1" presStyleIdx="1" presStyleCnt="4"/>
      <dgm:spPr/>
      <dgm:t>
        <a:bodyPr/>
        <a:lstStyle/>
        <a:p>
          <a:endParaRPr lang="zh-CN" altLang="en-US"/>
        </a:p>
      </dgm:t>
    </dgm:pt>
    <dgm:pt modelId="{8F7A30AB-38CD-4800-B045-449D7AC7E369}" type="pres">
      <dgm:prSet presAssocID="{A93CFFDE-E712-4482-AAAB-0F0B42B83CA8}" presName="vertSpace3" presStyleCnt="0"/>
      <dgm:spPr/>
    </dgm:pt>
    <dgm:pt modelId="{23B571BF-2C64-4837-A2CC-709859596216}" type="pres">
      <dgm:prSet presAssocID="{A93CFFDE-E712-4482-AAAB-0F0B42B83CA8}" presName="circle3" presStyleLbl="node1" presStyleIdx="2" presStyleCnt="4"/>
      <dgm:spPr/>
    </dgm:pt>
    <dgm:pt modelId="{B2BBCD40-8A3F-43E2-9335-08372DB1489E}" type="pres">
      <dgm:prSet presAssocID="{A93CFFDE-E712-4482-AAAB-0F0B42B83CA8}" presName="rect3" presStyleLbl="alignAcc1" presStyleIdx="2" presStyleCnt="4"/>
      <dgm:spPr/>
      <dgm:t>
        <a:bodyPr/>
        <a:lstStyle/>
        <a:p>
          <a:endParaRPr lang="zh-CN" altLang="en-US"/>
        </a:p>
      </dgm:t>
    </dgm:pt>
    <dgm:pt modelId="{C4C4CF0F-EEF0-42F2-BBB5-1ED4FA3EE9CD}" type="pres">
      <dgm:prSet presAssocID="{A63D32F9-E7F6-4091-B6FE-DD412D7370BB}" presName="vertSpace4" presStyleCnt="0"/>
      <dgm:spPr/>
    </dgm:pt>
    <dgm:pt modelId="{B3300A47-B129-4E5C-962E-387995584596}" type="pres">
      <dgm:prSet presAssocID="{A63D32F9-E7F6-4091-B6FE-DD412D7370BB}" presName="circle4" presStyleLbl="node1" presStyleIdx="3" presStyleCnt="4"/>
      <dgm:spPr/>
    </dgm:pt>
    <dgm:pt modelId="{4F60FBAB-0417-43AD-86A7-551CA8137C39}" type="pres">
      <dgm:prSet presAssocID="{A63D32F9-E7F6-4091-B6FE-DD412D7370BB}" presName="rect4" presStyleLbl="alignAcc1" presStyleIdx="3" presStyleCnt="4"/>
      <dgm:spPr/>
      <dgm:t>
        <a:bodyPr/>
        <a:lstStyle/>
        <a:p>
          <a:endParaRPr lang="zh-CN" altLang="en-US"/>
        </a:p>
      </dgm:t>
    </dgm:pt>
    <dgm:pt modelId="{7FC84BD7-B745-4804-862D-D7CD78B64D1A}" type="pres">
      <dgm:prSet presAssocID="{6C17A349-666B-4BCD-95A3-5CFC7D5FAFC3}" presName="rect1ParTxNoCh" presStyleCnt="0">
        <dgm:presLayoutVars>
          <dgm:chMax val="1"/>
          <dgm:bulletEnabled val="1"/>
        </dgm:presLayoutVars>
      </dgm:prSet>
      <dgm:spPr/>
      <dgm:t>
        <a:bodyPr/>
        <a:lstStyle/>
        <a:p>
          <a:endParaRPr lang="zh-CN" altLang="en-US"/>
        </a:p>
      </dgm:t>
    </dgm:pt>
    <dgm:pt modelId="{6BCFDDB6-E9BE-4E52-B59F-8E8337C361DB}" type="pres">
      <dgm:prSet presAssocID="{A49F0B6F-6EFC-412B-93D5-D8414DA469EC}" presName="rect2ParTxNoCh" presStyleCnt="0">
        <dgm:presLayoutVars>
          <dgm:chMax val="1"/>
          <dgm:bulletEnabled val="1"/>
        </dgm:presLayoutVars>
      </dgm:prSet>
      <dgm:spPr/>
      <dgm:t>
        <a:bodyPr/>
        <a:lstStyle/>
        <a:p>
          <a:endParaRPr lang="zh-CN" altLang="en-US"/>
        </a:p>
      </dgm:t>
    </dgm:pt>
    <dgm:pt modelId="{89DB4903-E899-4CC6-94C3-522CE4A90F8D}" type="pres">
      <dgm:prSet presAssocID="{A93CFFDE-E712-4482-AAAB-0F0B42B83CA8}" presName="rect3ParTxNoCh" presStyleCnt="0">
        <dgm:presLayoutVars>
          <dgm:chMax val="1"/>
          <dgm:bulletEnabled val="1"/>
        </dgm:presLayoutVars>
      </dgm:prSet>
      <dgm:spPr/>
      <dgm:t>
        <a:bodyPr/>
        <a:lstStyle/>
        <a:p>
          <a:endParaRPr lang="zh-CN" altLang="en-US"/>
        </a:p>
      </dgm:t>
    </dgm:pt>
    <dgm:pt modelId="{4632057F-7224-4ED9-912B-49B816E7D555}" type="pres">
      <dgm:prSet presAssocID="{A63D32F9-E7F6-4091-B6FE-DD412D7370BB}" presName="rect4ParTxNoCh" presStyleCnt="0">
        <dgm:presLayoutVars>
          <dgm:chMax val="1"/>
          <dgm:bulletEnabled val="1"/>
        </dgm:presLayoutVars>
      </dgm:prSet>
      <dgm:spPr/>
      <dgm:t>
        <a:bodyPr/>
        <a:lstStyle/>
        <a:p>
          <a:endParaRPr lang="zh-CN" altLang="en-US"/>
        </a:p>
      </dgm:t>
    </dgm:pt>
  </dgm:ptLst>
  <dgm:cxnLst>
    <dgm:cxn modelId="{14E4ED7A-4BF3-4934-BA1B-4C57322B399C}" srcId="{275AB9A6-DBFE-456A-A212-B88077203FA5}" destId="{6C17A349-666B-4BCD-95A3-5CFC7D5FAFC3}" srcOrd="0" destOrd="0" parTransId="{AE682B0E-446D-415A-AA3F-F4836A5ADA4E}" sibTransId="{9F6828AC-F676-4968-A761-490F13B9CFFF}"/>
    <dgm:cxn modelId="{E9D2273D-B87E-4D5E-8AB7-3BEC7A4A25B4}" srcId="{275AB9A6-DBFE-456A-A212-B88077203FA5}" destId="{A49F0B6F-6EFC-412B-93D5-D8414DA469EC}" srcOrd="1" destOrd="0" parTransId="{6224E89B-A39F-48CC-9C71-08655F93A5CB}" sibTransId="{2056B612-5660-4BB4-BB84-2508B0312729}"/>
    <dgm:cxn modelId="{F654918E-1F8F-4072-AD2A-FAEFD5E140C7}" srcId="{275AB9A6-DBFE-456A-A212-B88077203FA5}" destId="{A93CFFDE-E712-4482-AAAB-0F0B42B83CA8}" srcOrd="2" destOrd="0" parTransId="{FEEBAFAB-FC75-4B40-A1AB-FB6F917E03E3}" sibTransId="{6AE84058-AC3C-4D4B-A390-7424C47BDB0E}"/>
    <dgm:cxn modelId="{E98C59FB-ACDB-4DDF-8FD7-491C8675088F}" srcId="{275AB9A6-DBFE-456A-A212-B88077203FA5}" destId="{A63D32F9-E7F6-4091-B6FE-DD412D7370BB}" srcOrd="3" destOrd="0" parTransId="{B1ED8097-9DCE-4017-91C6-580E10A2868A}" sibTransId="{712A8CAA-F26F-4F48-B33D-B9D2F23CD588}"/>
    <dgm:cxn modelId="{57A574E8-E32F-45E7-91A8-A8BAB42EC482}" type="presOf" srcId="{275AB9A6-DBFE-456A-A212-B88077203FA5}" destId="{4E54DBF0-16C8-4D08-86BE-33E43336E46E}" srcOrd="0" destOrd="0" presId="urn:microsoft.com/office/officeart/2005/8/layout/target3"/>
    <dgm:cxn modelId="{78A01A20-F9F7-4675-B860-055946FB68EE}" type="presParOf" srcId="{4E54DBF0-16C8-4D08-86BE-33E43336E46E}" destId="{F27180A2-1345-411A-9013-7D805486D70D}" srcOrd="0" destOrd="0" presId="urn:microsoft.com/office/officeart/2005/8/layout/target3"/>
    <dgm:cxn modelId="{3E4A3090-CEE6-4A40-A5A6-FE6FDA683FCA}" type="presParOf" srcId="{4E54DBF0-16C8-4D08-86BE-33E43336E46E}" destId="{D46A9F53-D5DD-4FEE-969A-EE7AFDE276F1}" srcOrd="1" destOrd="0" presId="urn:microsoft.com/office/officeart/2005/8/layout/target3"/>
    <dgm:cxn modelId="{2E9DD1FF-0063-4167-9029-A75B84C67703}" type="presParOf" srcId="{4E54DBF0-16C8-4D08-86BE-33E43336E46E}" destId="{D5ABC08E-0B98-4F9E-80D6-9E9163B00F83}" srcOrd="2" destOrd="0" presId="urn:microsoft.com/office/officeart/2005/8/layout/target3"/>
    <dgm:cxn modelId="{21240E1B-1AB4-48D5-8FE3-05EE88D0BE7C}" type="presOf" srcId="{6C17A349-666B-4BCD-95A3-5CFC7D5FAFC3}" destId="{D5ABC08E-0B98-4F9E-80D6-9E9163B00F83}" srcOrd="0" destOrd="0" presId="urn:microsoft.com/office/officeart/2005/8/layout/target3"/>
    <dgm:cxn modelId="{FB1FD1E7-D15E-4536-923F-3BD5F87D03C1}" type="presParOf" srcId="{4E54DBF0-16C8-4D08-86BE-33E43336E46E}" destId="{8ACA423F-B835-402E-8757-6837160926F2}" srcOrd="3" destOrd="0" presId="urn:microsoft.com/office/officeart/2005/8/layout/target3"/>
    <dgm:cxn modelId="{D45CB917-B0D3-430B-AE40-B02EE33642F1}" type="presParOf" srcId="{4E54DBF0-16C8-4D08-86BE-33E43336E46E}" destId="{71BA35C1-6EED-40D0-9055-2466454C1854}" srcOrd="4" destOrd="0" presId="urn:microsoft.com/office/officeart/2005/8/layout/target3"/>
    <dgm:cxn modelId="{9D729CDA-BDB3-408D-A9BC-F3DB01ADBF85}" type="presParOf" srcId="{4E54DBF0-16C8-4D08-86BE-33E43336E46E}" destId="{2E0677B2-F0A1-402F-B368-6914CB237C4C}" srcOrd="5" destOrd="0" presId="urn:microsoft.com/office/officeart/2005/8/layout/target3"/>
    <dgm:cxn modelId="{0E1D3C36-1F76-4093-A3B6-928549397552}" type="presOf" srcId="{A49F0B6F-6EFC-412B-93D5-D8414DA469EC}" destId="{2E0677B2-F0A1-402F-B368-6914CB237C4C}" srcOrd="0" destOrd="0" presId="urn:microsoft.com/office/officeart/2005/8/layout/target3"/>
    <dgm:cxn modelId="{3B185604-409C-4026-8202-508A0D13529C}" type="presParOf" srcId="{4E54DBF0-16C8-4D08-86BE-33E43336E46E}" destId="{8F7A30AB-38CD-4800-B045-449D7AC7E369}" srcOrd="6" destOrd="0" presId="urn:microsoft.com/office/officeart/2005/8/layout/target3"/>
    <dgm:cxn modelId="{0E6E907B-B9BD-4607-B9AC-0769CDAAA7AC}" type="presParOf" srcId="{4E54DBF0-16C8-4D08-86BE-33E43336E46E}" destId="{23B571BF-2C64-4837-A2CC-709859596216}" srcOrd="7" destOrd="0" presId="urn:microsoft.com/office/officeart/2005/8/layout/target3"/>
    <dgm:cxn modelId="{DC5116D1-6C81-4727-99F9-2686256D5F1D}" type="presParOf" srcId="{4E54DBF0-16C8-4D08-86BE-33E43336E46E}" destId="{B2BBCD40-8A3F-43E2-9335-08372DB1489E}" srcOrd="8" destOrd="0" presId="urn:microsoft.com/office/officeart/2005/8/layout/target3"/>
    <dgm:cxn modelId="{C1AE323C-1429-4BCF-A878-F7CC4669B789}" type="presOf" srcId="{A93CFFDE-E712-4482-AAAB-0F0B42B83CA8}" destId="{B2BBCD40-8A3F-43E2-9335-08372DB1489E}" srcOrd="0" destOrd="0" presId="urn:microsoft.com/office/officeart/2005/8/layout/target3"/>
    <dgm:cxn modelId="{F0C14DA5-8C36-46BB-8E3C-53039197BE39}" type="presParOf" srcId="{4E54DBF0-16C8-4D08-86BE-33E43336E46E}" destId="{C4C4CF0F-EEF0-42F2-BBB5-1ED4FA3EE9CD}" srcOrd="9" destOrd="0" presId="urn:microsoft.com/office/officeart/2005/8/layout/target3"/>
    <dgm:cxn modelId="{A7CF6DC1-30CD-4D4E-BC28-4DBE0A5B1FB1}" type="presParOf" srcId="{4E54DBF0-16C8-4D08-86BE-33E43336E46E}" destId="{B3300A47-B129-4E5C-962E-387995584596}" srcOrd="10" destOrd="0" presId="urn:microsoft.com/office/officeart/2005/8/layout/target3"/>
    <dgm:cxn modelId="{3227152A-6DFB-43F8-AA5D-4B389162E6CB}" type="presParOf" srcId="{4E54DBF0-16C8-4D08-86BE-33E43336E46E}" destId="{4F60FBAB-0417-43AD-86A7-551CA8137C39}" srcOrd="11" destOrd="0" presId="urn:microsoft.com/office/officeart/2005/8/layout/target3"/>
    <dgm:cxn modelId="{1899E756-F7BF-4493-9F14-3BAC7327327E}" type="presOf" srcId="{A63D32F9-E7F6-4091-B6FE-DD412D7370BB}" destId="{4F60FBAB-0417-43AD-86A7-551CA8137C39}" srcOrd="0" destOrd="0" presId="urn:microsoft.com/office/officeart/2005/8/layout/target3"/>
    <dgm:cxn modelId="{8C1766C9-C675-4C23-956C-F3AA52B4E8A8}" type="presParOf" srcId="{4E54DBF0-16C8-4D08-86BE-33E43336E46E}" destId="{7FC84BD7-B745-4804-862D-D7CD78B64D1A}" srcOrd="12" destOrd="0" presId="urn:microsoft.com/office/officeart/2005/8/layout/target3"/>
    <dgm:cxn modelId="{C45BC241-3A51-4C20-82C3-85AD03689331}" type="presOf" srcId="{6C17A349-666B-4BCD-95A3-5CFC7D5FAFC3}" destId="{7FC84BD7-B745-4804-862D-D7CD78B64D1A}" srcOrd="1" destOrd="0" presId="urn:microsoft.com/office/officeart/2005/8/layout/target3"/>
    <dgm:cxn modelId="{CA7B62C9-5BC3-45A6-BDF4-2F422126EB95}" type="presParOf" srcId="{4E54DBF0-16C8-4D08-86BE-33E43336E46E}" destId="{6BCFDDB6-E9BE-4E52-B59F-8E8337C361DB}" srcOrd="13" destOrd="0" presId="urn:microsoft.com/office/officeart/2005/8/layout/target3"/>
    <dgm:cxn modelId="{EFA01DD8-6EC2-4F2B-B8F3-9CE7E822A762}" type="presOf" srcId="{A49F0B6F-6EFC-412B-93D5-D8414DA469EC}" destId="{6BCFDDB6-E9BE-4E52-B59F-8E8337C361DB}" srcOrd="1" destOrd="0" presId="urn:microsoft.com/office/officeart/2005/8/layout/target3"/>
    <dgm:cxn modelId="{123F9C7B-1F1A-4001-9594-4D7391927E36}" type="presParOf" srcId="{4E54DBF0-16C8-4D08-86BE-33E43336E46E}" destId="{89DB4903-E899-4CC6-94C3-522CE4A90F8D}" srcOrd="14" destOrd="0" presId="urn:microsoft.com/office/officeart/2005/8/layout/target3"/>
    <dgm:cxn modelId="{726DD0F6-F45F-486B-91A8-4F1AE14B6383}" type="presOf" srcId="{A93CFFDE-E712-4482-AAAB-0F0B42B83CA8}" destId="{89DB4903-E899-4CC6-94C3-522CE4A90F8D}" srcOrd="1" destOrd="0" presId="urn:microsoft.com/office/officeart/2005/8/layout/target3"/>
    <dgm:cxn modelId="{B6B596CE-2DE3-4E94-A7E6-456854BC2DCA}" type="presParOf" srcId="{4E54DBF0-16C8-4D08-86BE-33E43336E46E}" destId="{4632057F-7224-4ED9-912B-49B816E7D555}" srcOrd="15" destOrd="0" presId="urn:microsoft.com/office/officeart/2005/8/layout/target3"/>
    <dgm:cxn modelId="{3476FE28-9AD8-4B33-91ED-9B505629ABBF}" type="presOf" srcId="{A63D32F9-E7F6-4091-B6FE-DD412D7370BB}" destId="{4632057F-7224-4ED9-912B-49B816E7D555}" srcOrd="1"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2" qsCatId="simple" csTypeId="urn:microsoft.com/office/officeart/2005/8/colors/accent5_1" csCatId="accent1" phldr="0"/>
      <dgm:spPr/>
      <dgm:t>
        <a:bodyPr/>
        <a:p>
          <a:endParaRPr lang="zh-CN" altLang="en-US"/>
        </a:p>
      </dgm:t>
    </dgm:pt>
    <dgm:pt modelId="{9CF950A0-AF63-4EEF-9FFD-96C1F7E7E392}">
      <dgm:prSet phldrT="[文本]" phldr="1"/>
      <dgm:spPr/>
      <dgm:t>
        <a:bodyPr/>
        <a:p>
          <a:endParaRPr lang="zh-CN" altLang="en-US"/>
        </a:p>
      </dgm:t>
    </dgm:pt>
    <dgm:pt modelId="{C208B5D8-5995-4479-A42A-8A55E56C12D9}" cxnId="{01C4F103-71C3-41BB-85A6-6667B6E540D2}" type="parTrans">
      <dgm:prSet/>
      <dgm:spPr/>
      <dgm:t>
        <a:bodyPr/>
        <a:p>
          <a:endParaRPr lang="zh-CN" altLang="en-US"/>
        </a:p>
      </dgm:t>
    </dgm:pt>
    <dgm:pt modelId="{789CBC20-C209-4F6E-8277-16D1CD2BC23E}" cxnId="{01C4F103-71C3-41BB-85A6-6667B6E540D2}" type="sibTrans">
      <dgm:prSet/>
      <dgm:spPr/>
      <dgm:t>
        <a:bodyPr/>
        <a:p>
          <a:endParaRPr lang="zh-CN" altLang="en-US"/>
        </a:p>
      </dgm:t>
    </dgm:pt>
    <dgm:pt modelId="{43C98814-3703-4708-9480-0269618948C5}">
      <dgm:prSet phldrT="[文本]" phldr="0" custT="0"/>
      <dgm:spPr/>
      <dgm:t>
        <a:bodyPr vert="horz" wrap="square"/>
        <a:p>
          <a:pPr>
            <a:lnSpc>
              <a:spcPct val="100000"/>
            </a:lnSpc>
            <a:spcBef>
              <a:spcPct val="0"/>
            </a:spcBef>
            <a:spcAft>
              <a:spcPct val="35000"/>
            </a:spcAft>
          </a:pPr>
          <a:r>
            <a:rPr lang="zh-CN" altLang="en-US"/>
            <a:t/>
          </a:r>
          <a:endParaRPr lang="zh-CN" altLang="en-US"/>
        </a:p>
      </dgm:t>
    </dgm:pt>
    <dgm:pt modelId="{CEE48522-27B1-4F7F-84F9-D98425D345C1}" cxnId="{BEE86E8C-DB3D-4CE4-AAFE-6B06F5D48241}" type="parTrans">
      <dgm:prSet/>
      <dgm:spPr/>
      <dgm:t>
        <a:bodyPr/>
        <a:p>
          <a:endParaRPr lang="zh-CN" altLang="en-US"/>
        </a:p>
      </dgm:t>
    </dgm:pt>
    <dgm:pt modelId="{8F8E0805-276C-4375-BEB7-3681B4D5E062}" cxnId="{BEE86E8C-DB3D-4CE4-AAFE-6B06F5D48241}" type="sibTrans">
      <dgm:prSet/>
      <dgm:spPr/>
      <dgm:t>
        <a:bodyPr/>
        <a:p>
          <a:endParaRPr lang="zh-CN" altLang="en-US"/>
        </a:p>
      </dgm:t>
    </dgm:pt>
    <dgm:pt modelId="{D6724AD2-AA95-4043-97F7-6C12D7199BB0}">
      <dgm:prSet/>
      <dgm:spPr/>
      <dgm:t>
        <a:bodyPr/>
        <a:p>
          <a:endParaRPr altLang="en-US"/>
        </a:p>
      </dgm:t>
    </dgm:pt>
    <dgm:pt modelId="{C0CFBA06-04B4-4BAD-B257-BC96474F9BC6}" cxnId="{47C3DC78-166C-4DE5-BED4-DD76481F5BCE}" type="parTrans">
      <dgm:prSet/>
      <dgm:spPr/>
    </dgm:pt>
    <dgm:pt modelId="{80926B1C-DD32-4257-998B-02CD41AF1E24}" cxnId="{47C3DC78-166C-4DE5-BED4-DD76481F5BCE}" type="sibTrans">
      <dgm:prSet/>
      <dgm:spPr/>
    </dgm:pt>
    <dgm:pt modelId="{EEA9BF43-52EA-422D-B843-A7E2D98344F1}">
      <dgm:prSet phldrT="[文本]" phldr="0" custT="0"/>
      <dgm:spPr/>
      <dgm:t>
        <a:bodyPr vert="horz" wrap="square"/>
        <a:p>
          <a:pPr>
            <a:lnSpc>
              <a:spcPct val="100000"/>
            </a:lnSpc>
            <a:spcBef>
              <a:spcPct val="0"/>
            </a:spcBef>
            <a:spcAft>
              <a:spcPct val="35000"/>
            </a:spcAft>
          </a:pPr>
          <a:r>
            <a:rPr lang="zh-CN" altLang="en-US"/>
            <a:t/>
          </a:r>
          <a:endParaRPr lang="zh-CN" altLang="en-US"/>
        </a:p>
      </dgm:t>
    </dgm:pt>
    <dgm:pt modelId="{DD4B9A5E-AF0E-4E40-AE50-8ADA48B6C96E}" cxnId="{40AC20DA-ED25-462F-AE53-BE59E8A8D0FF}" type="parTrans">
      <dgm:prSet/>
      <dgm:spPr/>
      <dgm:t>
        <a:bodyPr/>
        <a:p>
          <a:endParaRPr lang="zh-CN" altLang="en-US"/>
        </a:p>
      </dgm:t>
    </dgm:pt>
    <dgm:pt modelId="{35829CFD-40BE-4AAC-B481-B24731CD799F}" cxnId="{40AC20DA-ED25-462F-AE53-BE59E8A8D0FF}" type="sibTrans">
      <dgm:prSet/>
      <dgm:spPr/>
      <dgm:t>
        <a:bodyPr/>
        <a:p>
          <a:endParaRPr lang="zh-CN" altLang="en-US"/>
        </a:p>
      </dgm:t>
    </dgm:pt>
    <dgm:pt modelId="{05B7883E-08CA-4B11-978A-0E031766AB04}">
      <dgm:prSet phldrT="[文本]" phldr="0" custT="0"/>
      <dgm:spPr/>
      <dgm:t>
        <a:bodyPr vert="horz" wrap="square"/>
        <a:p>
          <a:pPr>
            <a:lnSpc>
              <a:spcPct val="100000"/>
            </a:lnSpc>
            <a:spcBef>
              <a:spcPct val="0"/>
            </a:spcBef>
            <a:spcAft>
              <a:spcPct val="35000"/>
            </a:spcAft>
          </a:pPr>
          <a:r>
            <a:rPr lang="zh-CN" altLang="en-US"/>
            <a:t/>
          </a:r>
          <a:endParaRPr lang="zh-CN" altLang="en-US"/>
        </a:p>
      </dgm:t>
    </dgm:pt>
    <dgm:pt modelId="{D3AE5FBF-22B8-495D-8175-D008E6DBE25A}" cxnId="{8A9AA737-F51A-4361-8E6A-86011BD0DAC9}" type="parTrans">
      <dgm:prSet/>
      <dgm:spPr/>
      <dgm:t>
        <a:bodyPr/>
        <a:p>
          <a:endParaRPr lang="zh-CN" altLang="en-US"/>
        </a:p>
      </dgm:t>
    </dgm:pt>
    <dgm:pt modelId="{07129F62-24FE-4443-9066-E2A8C0818369}" cxnId="{8A9AA737-F51A-4361-8E6A-86011BD0DAC9}" type="sibTrans">
      <dgm:prSet/>
      <dgm:spPr/>
      <dgm:t>
        <a:bodyPr/>
        <a:p>
          <a:endParaRPr lang="zh-CN" altLang="en-US"/>
        </a:p>
      </dgm:t>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4"/>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4">
        <dgm:presLayoutVars>
          <dgm:chPref val="3"/>
        </dgm:presLayoutVars>
      </dgm:prSet>
      <dgm:spPr/>
    </dgm:pt>
    <dgm:pt modelId="{72E265FC-36E6-4BBF-AC05-214FD6415DAB}" type="pres">
      <dgm:prSet presAssocID="{43C98814-3703-4708-9480-0269618948C5}" presName="level3hierChild" presStyleCnt="0"/>
      <dgm:spPr/>
    </dgm:pt>
    <dgm:pt modelId="{70322CA0-AAD9-46AA-A8B0-B9833279B987}" type="pres">
      <dgm:prSet presAssocID="{C0CFBA06-04B4-4BAD-B257-BC96474F9BC6}" presName="conn2-1" presStyleLbl="parChTrans1D2" presStyleIdx="1" presStyleCnt="4"/>
      <dgm:spPr/>
    </dgm:pt>
    <dgm:pt modelId="{8D6AE51B-B297-420C-A2C0-980AF72BB16D}" type="pres">
      <dgm:prSet presAssocID="{C0CFBA06-04B4-4BAD-B257-BC96474F9BC6}" presName="connTx" presStyleCnt="0"/>
      <dgm:spPr/>
    </dgm:pt>
    <dgm:pt modelId="{B005504E-1D89-425B-A747-0EB3B8B5C165}" type="pres">
      <dgm:prSet presAssocID="{D6724AD2-AA95-4043-97F7-6C12D7199BB0}" presName="root2" presStyleCnt="0"/>
      <dgm:spPr/>
    </dgm:pt>
    <dgm:pt modelId="{6A36FFA5-254C-41FB-ADE5-F13B606F5D57}" type="pres">
      <dgm:prSet presAssocID="{D6724AD2-AA95-4043-97F7-6C12D7199BB0}" presName="LevelTwoTextNode" presStyleLbl="node2" presStyleIdx="1" presStyleCnt="4">
        <dgm:presLayoutVars>
          <dgm:chPref val="3"/>
        </dgm:presLayoutVars>
      </dgm:prSet>
      <dgm:spPr/>
    </dgm:pt>
    <dgm:pt modelId="{8E9D1B7D-2D30-4463-9F96-2555828B655C}" type="pres">
      <dgm:prSet presAssocID="{D6724AD2-AA95-4043-97F7-6C12D7199BB0}" presName="level3hierChild" presStyleCnt="0"/>
      <dgm:spPr/>
    </dgm:pt>
    <dgm:pt modelId="{2F66960D-CF7A-443C-8CB9-E7DD0B261214}" type="pres">
      <dgm:prSet presAssocID="{DD4B9A5E-AF0E-4E40-AE50-8ADA48B6C96E}" presName="conn2-1" presStyleLbl="parChTrans1D2" presStyleIdx="2" presStyleCnt="4"/>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2" presStyleCnt="4">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2" presStyleIdx="3" presStyleCnt="4"/>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2" presStyleIdx="3" presStyleCnt="4">
        <dgm:presLayoutVars>
          <dgm:chPref val="3"/>
        </dgm:presLayoutVars>
      </dgm:prSet>
      <dgm:spPr/>
    </dgm:pt>
    <dgm:pt modelId="{8A9817AD-1B7B-4DD1-A786-15A6E30FA3D8}" type="pres">
      <dgm:prSet presAssocID="{05B7883E-08CA-4B11-978A-0E031766AB04}" presName="level3hierChild" presStyleCnt="0"/>
      <dgm:spPr/>
    </dgm:pt>
  </dgm:ptLst>
  <dgm:cxnLst>
    <dgm:cxn modelId="{01C4F103-71C3-41BB-85A6-6667B6E540D2}" srcId="{D6047DBF-95AA-40BC-A783-377E8F18B84D}" destId="{9CF950A0-AF63-4EEF-9FFD-96C1F7E7E392}" srcOrd="0" destOrd="0" parTransId="{C208B5D8-5995-4479-A42A-8A55E56C12D9}" sibTransId="{789CBC20-C209-4F6E-8277-16D1CD2BC23E}"/>
    <dgm:cxn modelId="{BEE86E8C-DB3D-4CE4-AAFE-6B06F5D48241}" srcId="{9CF950A0-AF63-4EEF-9FFD-96C1F7E7E392}" destId="{43C98814-3703-4708-9480-0269618948C5}" srcOrd="0" destOrd="0" parTransId="{CEE48522-27B1-4F7F-84F9-D98425D345C1}" sibTransId="{8F8E0805-276C-4375-BEB7-3681B4D5E062}"/>
    <dgm:cxn modelId="{47C3DC78-166C-4DE5-BED4-DD76481F5BCE}" srcId="{9CF950A0-AF63-4EEF-9FFD-96C1F7E7E392}" destId="{D6724AD2-AA95-4043-97F7-6C12D7199BB0}" srcOrd="1" destOrd="0" parTransId="{C0CFBA06-04B4-4BAD-B257-BC96474F9BC6}" sibTransId="{80926B1C-DD32-4257-998B-02CD41AF1E24}"/>
    <dgm:cxn modelId="{40AC20DA-ED25-462F-AE53-BE59E8A8D0FF}" srcId="{9CF950A0-AF63-4EEF-9FFD-96C1F7E7E392}" destId="{EEA9BF43-52EA-422D-B843-A7E2D98344F1}" srcOrd="2" destOrd="0" parTransId="{DD4B9A5E-AF0E-4E40-AE50-8ADA48B6C96E}" sibTransId="{35829CFD-40BE-4AAC-B481-B24731CD799F}"/>
    <dgm:cxn modelId="{8A9AA737-F51A-4361-8E6A-86011BD0DAC9}" srcId="{9CF950A0-AF63-4EEF-9FFD-96C1F7E7E392}" destId="{05B7883E-08CA-4B11-978A-0E031766AB04}" srcOrd="3" destOrd="0" parTransId="{D3AE5FBF-22B8-495D-8175-D008E6DBE25A}" sibTransId="{07129F62-24FE-4443-9066-E2A8C0818369}"/>
    <dgm:cxn modelId="{AB6CA675-E098-4DC8-88F8-07772FE29DDC}" type="presOf" srcId="{D6047DBF-95AA-40BC-A783-377E8F18B84D}" destId="{D46EE152-774F-4CA8-9116-98CB08AEFA88}" srcOrd="0" destOrd="0" presId="urn:microsoft.com/office/officeart/2008/layout/HorizontalMultiLevelHierarchy"/>
    <dgm:cxn modelId="{65A445E5-C66F-4BD5-8AB2-4848AC520DF7}" type="presParOf" srcId="{D46EE152-774F-4CA8-9116-98CB08AEFA88}" destId="{D1C58439-AB41-4D73-94D5-800644F6883C}" srcOrd="0" destOrd="0" presId="urn:microsoft.com/office/officeart/2008/layout/HorizontalMultiLevelHierarchy"/>
    <dgm:cxn modelId="{44F046E1-7B48-4A81-B052-C00BAF9311DD}" type="presParOf" srcId="{D1C58439-AB41-4D73-94D5-800644F6883C}" destId="{9B9BF0AB-5901-4E79-B4D7-EC064A6E4281}" srcOrd="0" destOrd="0" presId="urn:microsoft.com/office/officeart/2008/layout/HorizontalMultiLevelHierarchy"/>
    <dgm:cxn modelId="{02D7718C-6E08-456A-A020-3F03C3E74A10}" type="presOf" srcId="{9CF950A0-AF63-4EEF-9FFD-96C1F7E7E392}" destId="{9B9BF0AB-5901-4E79-B4D7-EC064A6E4281}" srcOrd="0" destOrd="0" presId="urn:microsoft.com/office/officeart/2008/layout/HorizontalMultiLevelHierarchy"/>
    <dgm:cxn modelId="{EDB5FC32-60A1-4302-9638-686EE5EAFED3}" type="presParOf" srcId="{D1C58439-AB41-4D73-94D5-800644F6883C}" destId="{A6E13702-6C97-4911-A4E2-59EE8E68C431}" srcOrd="1" destOrd="0" presId="urn:microsoft.com/office/officeart/2008/layout/HorizontalMultiLevelHierarchy"/>
    <dgm:cxn modelId="{A80ABF0A-7BF6-4C01-B89F-A2839122F5A4}" type="presParOf" srcId="{A6E13702-6C97-4911-A4E2-59EE8E68C431}" destId="{64B430B3-FF1B-406C-9FF2-27BA23788747}" srcOrd="0" destOrd="1" presId="urn:microsoft.com/office/officeart/2008/layout/HorizontalMultiLevelHierarchy"/>
    <dgm:cxn modelId="{42B716A1-1FAA-4193-8D1B-A0D072E68A1C}" type="presOf" srcId="{CEE48522-27B1-4F7F-84F9-D98425D345C1}" destId="{64B430B3-FF1B-406C-9FF2-27BA23788747}" srcOrd="0" destOrd="0" presId="urn:microsoft.com/office/officeart/2008/layout/HorizontalMultiLevelHierarchy"/>
    <dgm:cxn modelId="{D58D6C04-2B5C-4B5D-A73E-5F8DD9E152E1}" type="presParOf" srcId="{64B430B3-FF1B-406C-9FF2-27BA23788747}" destId="{C069D299-1B39-4BB1-9C27-833B58C46156}" srcOrd="0" destOrd="0" presId="urn:microsoft.com/office/officeart/2008/layout/HorizontalMultiLevelHierarchy"/>
    <dgm:cxn modelId="{D317BB29-4C87-4CA0-9933-52556302AEE4}" type="presOf" srcId="{CEE48522-27B1-4F7F-84F9-D98425D345C1}" destId="{C069D299-1B39-4BB1-9C27-833B58C46156}" srcOrd="1" destOrd="0" presId="urn:microsoft.com/office/officeart/2008/layout/HorizontalMultiLevelHierarchy"/>
    <dgm:cxn modelId="{6954B1FF-DCA1-4388-A027-9324A4214297}" type="presParOf" srcId="{A6E13702-6C97-4911-A4E2-59EE8E68C431}" destId="{9C4BE19C-8DBD-46B6-9067-607184141480}" srcOrd="1" destOrd="1" presId="urn:microsoft.com/office/officeart/2008/layout/HorizontalMultiLevelHierarchy"/>
    <dgm:cxn modelId="{DAAFD060-35DE-4C70-88FD-08933B3B1934}" type="presParOf" srcId="{9C4BE19C-8DBD-46B6-9067-607184141480}" destId="{CDA235D6-AC41-4ED3-AF28-D9CD9EDCBAED}" srcOrd="0" destOrd="1" presId="urn:microsoft.com/office/officeart/2008/layout/HorizontalMultiLevelHierarchy"/>
    <dgm:cxn modelId="{9BFEA065-4309-460C-BFB2-0D2E8E58FB0B}" type="presOf" srcId="{43C98814-3703-4708-9480-0269618948C5}" destId="{CDA235D6-AC41-4ED3-AF28-D9CD9EDCBAED}" srcOrd="0" destOrd="0" presId="urn:microsoft.com/office/officeart/2008/layout/HorizontalMultiLevelHierarchy"/>
    <dgm:cxn modelId="{C6162999-C2E6-4AF0-B35F-62162EE3B2A1}" type="presParOf" srcId="{9C4BE19C-8DBD-46B6-9067-607184141480}" destId="{72E265FC-36E6-4BBF-AC05-214FD6415DAB}" srcOrd="1" destOrd="1" presId="urn:microsoft.com/office/officeart/2008/layout/HorizontalMultiLevelHierarchy"/>
    <dgm:cxn modelId="{D605B5F3-FEEE-42CD-BCA1-4F1A80A829CF}" type="presParOf" srcId="{A6E13702-6C97-4911-A4E2-59EE8E68C431}" destId="{70322CA0-AAD9-46AA-A8B0-B9833279B987}" srcOrd="2" destOrd="1" presId="urn:microsoft.com/office/officeart/2008/layout/HorizontalMultiLevelHierarchy"/>
    <dgm:cxn modelId="{0BD8C502-F795-4E02-A830-B359DAF43243}" type="presOf" srcId="{C0CFBA06-04B4-4BAD-B257-BC96474F9BC6}" destId="{70322CA0-AAD9-46AA-A8B0-B9833279B987}" srcOrd="0" destOrd="0" presId="urn:microsoft.com/office/officeart/2008/layout/HorizontalMultiLevelHierarchy"/>
    <dgm:cxn modelId="{A540397E-5E4B-46D7-979F-A23796D2A8E3}" type="presParOf" srcId="{70322CA0-AAD9-46AA-A8B0-B9833279B987}" destId="{8D6AE51B-B297-420C-A2C0-980AF72BB16D}" srcOrd="0" destOrd="2" presId="urn:microsoft.com/office/officeart/2008/layout/HorizontalMultiLevelHierarchy"/>
    <dgm:cxn modelId="{FB010164-BC14-4C66-8BB3-7279158986CB}" type="presOf" srcId="{C0CFBA06-04B4-4BAD-B257-BC96474F9BC6}" destId="{8D6AE51B-B297-420C-A2C0-980AF72BB16D}" srcOrd="1" destOrd="0" presId="urn:microsoft.com/office/officeart/2008/layout/HorizontalMultiLevelHierarchy"/>
    <dgm:cxn modelId="{D3FD16B6-8732-47EF-9CAD-62530D36969E}" type="presParOf" srcId="{A6E13702-6C97-4911-A4E2-59EE8E68C431}" destId="{B005504E-1D89-425B-A747-0EB3B8B5C165}" srcOrd="3" destOrd="1" presId="urn:microsoft.com/office/officeart/2008/layout/HorizontalMultiLevelHierarchy"/>
    <dgm:cxn modelId="{3E7432E0-CC47-43D7-A141-BAA8A8CF8089}" type="presParOf" srcId="{B005504E-1D89-425B-A747-0EB3B8B5C165}" destId="{6A36FFA5-254C-41FB-ADE5-F13B606F5D57}" srcOrd="0" destOrd="3" presId="urn:microsoft.com/office/officeart/2008/layout/HorizontalMultiLevelHierarchy"/>
    <dgm:cxn modelId="{89D1D6F8-889B-4374-A7C4-D793D12E4256}" type="presOf" srcId="{D6724AD2-AA95-4043-97F7-6C12D7199BB0}" destId="{6A36FFA5-254C-41FB-ADE5-F13B606F5D57}" srcOrd="0" destOrd="0" presId="urn:microsoft.com/office/officeart/2008/layout/HorizontalMultiLevelHierarchy"/>
    <dgm:cxn modelId="{87268051-2B81-482B-83C5-0B6E3757733C}" type="presParOf" srcId="{B005504E-1D89-425B-A747-0EB3B8B5C165}" destId="{8E9D1B7D-2D30-4463-9F96-2555828B655C}" srcOrd="1" destOrd="3" presId="urn:microsoft.com/office/officeart/2008/layout/HorizontalMultiLevelHierarchy"/>
    <dgm:cxn modelId="{67115DF6-E5BA-4212-A491-B98495FF7B17}" type="presParOf" srcId="{A6E13702-6C97-4911-A4E2-59EE8E68C431}" destId="{2F66960D-CF7A-443C-8CB9-E7DD0B261214}" srcOrd="4" destOrd="1" presId="urn:microsoft.com/office/officeart/2008/layout/HorizontalMultiLevelHierarchy"/>
    <dgm:cxn modelId="{D554B94C-D53C-4BB1-992F-068C40E90235}" type="presOf" srcId="{DD4B9A5E-AF0E-4E40-AE50-8ADA48B6C96E}" destId="{2F66960D-CF7A-443C-8CB9-E7DD0B261214}" srcOrd="0" destOrd="0" presId="urn:microsoft.com/office/officeart/2008/layout/HorizontalMultiLevelHierarchy"/>
    <dgm:cxn modelId="{3DB468B5-E7E8-4CA1-B406-789A55643B49}" type="presParOf" srcId="{2F66960D-CF7A-443C-8CB9-E7DD0B261214}" destId="{5BBFF12A-A69F-4078-A83D-A1EAB54C5269}" srcOrd="0" destOrd="4" presId="urn:microsoft.com/office/officeart/2008/layout/HorizontalMultiLevelHierarchy"/>
    <dgm:cxn modelId="{77D4106E-E85E-4080-BEC6-925A08E548BA}" type="presOf" srcId="{DD4B9A5E-AF0E-4E40-AE50-8ADA48B6C96E}" destId="{5BBFF12A-A69F-4078-A83D-A1EAB54C5269}" srcOrd="1" destOrd="0" presId="urn:microsoft.com/office/officeart/2008/layout/HorizontalMultiLevelHierarchy"/>
    <dgm:cxn modelId="{81C91F5F-745C-4596-A3B4-91BB53C972C5}" type="presParOf" srcId="{A6E13702-6C97-4911-A4E2-59EE8E68C431}" destId="{C34060C1-0884-4F60-ADDF-610222CEEF01}" srcOrd="5" destOrd="1" presId="urn:microsoft.com/office/officeart/2008/layout/HorizontalMultiLevelHierarchy"/>
    <dgm:cxn modelId="{EB0A5C1D-0A0C-413F-814E-A805D8A2945A}" type="presParOf" srcId="{C34060C1-0884-4F60-ADDF-610222CEEF01}" destId="{3540059A-19CD-4FBD-A598-B7A4BB9DA52D}" srcOrd="0" destOrd="5" presId="urn:microsoft.com/office/officeart/2008/layout/HorizontalMultiLevelHierarchy"/>
    <dgm:cxn modelId="{8D0F987D-C67E-43DC-A6B0-155FD9825F61}" type="presOf" srcId="{EEA9BF43-52EA-422D-B843-A7E2D98344F1}" destId="{3540059A-19CD-4FBD-A598-B7A4BB9DA52D}" srcOrd="0" destOrd="0" presId="urn:microsoft.com/office/officeart/2008/layout/HorizontalMultiLevelHierarchy"/>
    <dgm:cxn modelId="{5408A110-D510-4AEA-83D7-4DCE8720F3FD}" type="presParOf" srcId="{C34060C1-0884-4F60-ADDF-610222CEEF01}" destId="{5F2B1077-175E-4F04-9ED5-8097B74233FF}" srcOrd="1" destOrd="5" presId="urn:microsoft.com/office/officeart/2008/layout/HorizontalMultiLevelHierarchy"/>
    <dgm:cxn modelId="{90E39349-68F1-412A-ABB5-106D53302A8C}" type="presParOf" srcId="{A6E13702-6C97-4911-A4E2-59EE8E68C431}" destId="{CED1A3A3-B184-469E-86AE-670623BA4E5D}" srcOrd="6" destOrd="1" presId="urn:microsoft.com/office/officeart/2008/layout/HorizontalMultiLevelHierarchy"/>
    <dgm:cxn modelId="{0EB643EB-FD8C-4013-B001-C5E0B6C778DF}" type="presOf" srcId="{D3AE5FBF-22B8-495D-8175-D008E6DBE25A}" destId="{CED1A3A3-B184-469E-86AE-670623BA4E5D}" srcOrd="0" destOrd="0" presId="urn:microsoft.com/office/officeart/2008/layout/HorizontalMultiLevelHierarchy"/>
    <dgm:cxn modelId="{204C5983-1D7F-483D-BB7B-817BB2DB0E81}" type="presParOf" srcId="{CED1A3A3-B184-469E-86AE-670623BA4E5D}" destId="{925CFC76-454F-4CEF-ADE7-B0D5EBC96571}" srcOrd="0" destOrd="6" presId="urn:microsoft.com/office/officeart/2008/layout/HorizontalMultiLevelHierarchy"/>
    <dgm:cxn modelId="{C4E0594B-FC3E-4E95-A626-5A126825F697}" type="presOf" srcId="{D3AE5FBF-22B8-495D-8175-D008E6DBE25A}" destId="{925CFC76-454F-4CEF-ADE7-B0D5EBC96571}" srcOrd="1" destOrd="0" presId="urn:microsoft.com/office/officeart/2008/layout/HorizontalMultiLevelHierarchy"/>
    <dgm:cxn modelId="{54588A2C-2226-4676-9C19-0B3E4318E8FB}" type="presParOf" srcId="{A6E13702-6C97-4911-A4E2-59EE8E68C431}" destId="{FE25D188-752C-49DB-8CF7-81DAD4AA116D}" srcOrd="7" destOrd="1" presId="urn:microsoft.com/office/officeart/2008/layout/HorizontalMultiLevelHierarchy"/>
    <dgm:cxn modelId="{B732A109-C388-4274-85CC-99F00D3E2DE1}" type="presParOf" srcId="{FE25D188-752C-49DB-8CF7-81DAD4AA116D}" destId="{E8D2105A-5421-473B-835F-F6E08D9D2D9B}" srcOrd="0" destOrd="7" presId="urn:microsoft.com/office/officeart/2008/layout/HorizontalMultiLevelHierarchy"/>
    <dgm:cxn modelId="{71A08973-893F-48F0-87F3-1A0D63486CCB}" type="presOf" srcId="{05B7883E-08CA-4B11-978A-0E031766AB04}" destId="{E8D2105A-5421-473B-835F-F6E08D9D2D9B}" srcOrd="0" destOrd="0" presId="urn:microsoft.com/office/officeart/2008/layout/HorizontalMultiLevelHierarchy"/>
    <dgm:cxn modelId="{6B26B51C-4ADB-4F80-B557-E35AA9BA4172}" type="presParOf" srcId="{FE25D188-752C-49DB-8CF7-81DAD4AA116D}" destId="{8A9817AD-1B7B-4DD1-A786-15A6E30FA3D8}" srcOrd="1" destOrd="7"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46135" cy="121920"/>
        <a:chOff x="0" y="0"/>
        <a:chExt cx="8446135" cy="121920"/>
      </a:xfrm>
    </dsp:grpSpPr>
    <dsp:sp modelId="{2362DE29-8B13-4763-A0CD-78E09D731C71}">
      <dsp:nvSpPr>
        <dsp:cNvPr id="22" name="饼形 21"/>
        <dsp:cNvSpPr/>
      </dsp:nvSpPr>
      <dsp:spPr bwMode="white">
        <a:xfrm>
          <a:off x="0" y="-2472880"/>
          <a:ext cx="5067681" cy="5067681"/>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2472880"/>
        <a:ext cx="5067681" cy="5067681"/>
      </dsp:txXfrm>
    </dsp:sp>
    <dsp:sp modelId="{6FDD9B0F-19C5-4FC2-925B-0174AD6F4019}">
      <dsp:nvSpPr>
        <dsp:cNvPr id="23" name="矩形 22"/>
        <dsp:cNvSpPr/>
      </dsp:nvSpPr>
      <dsp:spPr bwMode="white">
        <a:xfrm>
          <a:off x="2533841" y="-2472880"/>
          <a:ext cx="5912295" cy="5067681"/>
        </a:xfrm>
        <a:prstGeom prst="rect">
          <a:avLst/>
        </a:prstGeom>
      </dsp:spPr>
      <dsp:style>
        <a:lnRef idx="2">
          <a:schemeClr val="accent1"/>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一、重商主义</a:t>
          </a:r>
          <a:endParaRPr lang="zh-CN" sz="2400" dirty="0" smtClean="0">
            <a:solidFill>
              <a:schemeClr val="dk1"/>
            </a:solidFill>
            <a:latin typeface="微软雅黑" panose="020B0503020204020204" pitchFamily="34" charset="-122"/>
            <a:ea typeface="微软雅黑" panose="020B0503020204020204" pitchFamily="34" charset="-122"/>
          </a:endParaRPr>
        </a:p>
      </dsp:txBody>
      <dsp:txXfrm>
        <a:off x="2533841" y="-2472880"/>
        <a:ext cx="5912295" cy="5067681"/>
      </dsp:txXfrm>
    </dsp:sp>
    <dsp:sp modelId="{9C83754B-AA85-4A54-8A04-58C6708A29BF}">
      <dsp:nvSpPr>
        <dsp:cNvPr id="25" name="饼形 24"/>
        <dsp:cNvSpPr/>
      </dsp:nvSpPr>
      <dsp:spPr bwMode="white">
        <a:xfrm>
          <a:off x="665133" y="-1395998"/>
          <a:ext cx="3737415" cy="3737415"/>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665133" y="-1395998"/>
        <a:ext cx="3737415" cy="3737415"/>
      </dsp:txXfrm>
    </dsp:sp>
    <dsp:sp modelId="{5A9A956E-35E2-4656-BB53-EBF661287FDF}">
      <dsp:nvSpPr>
        <dsp:cNvPr id="26" name="矩形 25"/>
        <dsp:cNvSpPr/>
      </dsp:nvSpPr>
      <dsp:spPr bwMode="white">
        <a:xfrm>
          <a:off x="2533841" y="-1395998"/>
          <a:ext cx="5912295" cy="3737415"/>
        </a:xfrm>
        <a:prstGeom prst="rect">
          <a:avLst/>
        </a:prstGeom>
      </dsp:spPr>
      <dsp:style>
        <a:lnRef idx="2">
          <a:schemeClr val="accent1"/>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二、古典经济学</a:t>
          </a:r>
          <a:endParaRPr lang="en-US" sz="2400" dirty="0">
            <a:solidFill>
              <a:schemeClr val="dk1"/>
            </a:solidFill>
            <a:latin typeface="微软雅黑" panose="020B0503020204020204" pitchFamily="34" charset="-122"/>
            <a:ea typeface="微软雅黑" panose="020B0503020204020204" pitchFamily="34" charset="-122"/>
          </a:endParaRPr>
        </a:p>
      </dsp:txBody>
      <dsp:txXfrm>
        <a:off x="2533841" y="-1395998"/>
        <a:ext cx="5912295" cy="3737415"/>
      </dsp:txXfrm>
    </dsp:sp>
    <dsp:sp modelId="{2E380BDF-7219-4707-8DB4-423639D7E501}">
      <dsp:nvSpPr>
        <dsp:cNvPr id="28" name="饼形 27"/>
        <dsp:cNvSpPr/>
      </dsp:nvSpPr>
      <dsp:spPr bwMode="white">
        <a:xfrm>
          <a:off x="1330266" y="-319116"/>
          <a:ext cx="2407148" cy="2407148"/>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1330266" y="-319116"/>
        <a:ext cx="2407148" cy="2407148"/>
      </dsp:txXfrm>
    </dsp:sp>
    <dsp:sp modelId="{1F519367-2755-4779-BD63-1FCDCF0636C6}">
      <dsp:nvSpPr>
        <dsp:cNvPr id="29" name="矩形 28"/>
        <dsp:cNvSpPr/>
      </dsp:nvSpPr>
      <dsp:spPr bwMode="white">
        <a:xfrm>
          <a:off x="2533841" y="-319116"/>
          <a:ext cx="5912295" cy="2407148"/>
        </a:xfrm>
        <a:prstGeom prst="rect">
          <a:avLst/>
        </a:prstGeom>
      </dsp:spPr>
      <dsp:style>
        <a:lnRef idx="2">
          <a:schemeClr val="accent1"/>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三、新古典经济学</a:t>
          </a:r>
          <a:endParaRPr lang="en-US" sz="2400" dirty="0">
            <a:solidFill>
              <a:schemeClr val="dk1"/>
            </a:solidFill>
            <a:latin typeface="微软雅黑" panose="020B0503020204020204" pitchFamily="34" charset="-122"/>
            <a:ea typeface="微软雅黑" panose="020B0503020204020204" pitchFamily="34" charset="-122"/>
          </a:endParaRPr>
        </a:p>
      </dsp:txBody>
      <dsp:txXfrm>
        <a:off x="2533841" y="-319116"/>
        <a:ext cx="5912295" cy="2407148"/>
      </dsp:txXfrm>
    </dsp:sp>
    <dsp:sp modelId="{F1275718-AFEC-4AE6-B5F1-9D7D5D12D525}">
      <dsp:nvSpPr>
        <dsp:cNvPr id="31" name="饼形 30"/>
        <dsp:cNvSpPr/>
      </dsp:nvSpPr>
      <dsp:spPr bwMode="white">
        <a:xfrm>
          <a:off x="1995399" y="757766"/>
          <a:ext cx="1076882" cy="1076882"/>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1995399" y="757766"/>
        <a:ext cx="1076882" cy="1076882"/>
      </dsp:txXfrm>
    </dsp:sp>
    <dsp:sp modelId="{EF04BE79-2065-4AAA-A1B6-7398BFB644E0}">
      <dsp:nvSpPr>
        <dsp:cNvPr id="32" name="矩形 31"/>
        <dsp:cNvSpPr/>
      </dsp:nvSpPr>
      <dsp:spPr bwMode="white">
        <a:xfrm>
          <a:off x="2533841" y="757766"/>
          <a:ext cx="5912295" cy="1076882"/>
        </a:xfrm>
        <a:prstGeom prst="rect">
          <a:avLst/>
        </a:prstGeom>
      </dsp:spPr>
      <dsp:style>
        <a:lnRef idx="2">
          <a:schemeClr val="accent1"/>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四、当代西方经济学</a:t>
          </a:r>
          <a:endParaRPr lang="zh-CN" sz="2400" dirty="0">
            <a:solidFill>
              <a:schemeClr val="dk1"/>
            </a:solidFill>
            <a:latin typeface="微软雅黑" panose="020B0503020204020204" pitchFamily="34" charset="-122"/>
            <a:ea typeface="微软雅黑" panose="020B0503020204020204" pitchFamily="34" charset="-122"/>
          </a:endParaRPr>
        </a:p>
      </dsp:txBody>
      <dsp:txXfrm>
        <a:off x="2533841" y="757766"/>
        <a:ext cx="5912295" cy="1076882"/>
      </dsp:txXfrm>
    </dsp:sp>
    <dsp:sp modelId="{8E9CEF5F-466C-41CC-81BF-5C80EB51E4EB}">
      <dsp:nvSpPr>
        <dsp:cNvPr id="24" name="矩形 23" hidden="1"/>
        <dsp:cNvSpPr/>
      </dsp:nvSpPr>
      <dsp:spPr>
        <a:xfrm>
          <a:off x="0" y="2341416"/>
          <a:ext cx="8446135" cy="253384"/>
        </a:xfrm>
        <a:prstGeom prst="rect">
          <a:avLst/>
        </a:prstGeom>
      </dsp:spPr>
      <dsp:txXfrm>
        <a:off x="0" y="2341416"/>
        <a:ext cx="8446135" cy="253384"/>
      </dsp:txXfrm>
    </dsp:sp>
    <dsp:sp modelId="{EE845896-A379-460F-8D2F-55D135B1B73B}">
      <dsp:nvSpPr>
        <dsp:cNvPr id="27" name="矩形 26" hidden="1"/>
        <dsp:cNvSpPr/>
      </dsp:nvSpPr>
      <dsp:spPr>
        <a:xfrm>
          <a:off x="0" y="2088032"/>
          <a:ext cx="8446135" cy="253384"/>
        </a:xfrm>
        <a:prstGeom prst="rect">
          <a:avLst/>
        </a:prstGeom>
      </dsp:spPr>
      <dsp:txXfrm>
        <a:off x="0" y="2088032"/>
        <a:ext cx="8446135" cy="253384"/>
      </dsp:txXfrm>
    </dsp:sp>
    <dsp:sp modelId="{5979DA8A-FC2C-4CF2-842B-E1F7B754ACA5}">
      <dsp:nvSpPr>
        <dsp:cNvPr id="30" name="矩形 29" hidden="1"/>
        <dsp:cNvSpPr/>
      </dsp:nvSpPr>
      <dsp:spPr>
        <a:xfrm>
          <a:off x="0" y="1834648"/>
          <a:ext cx="8446135" cy="253384"/>
        </a:xfrm>
        <a:prstGeom prst="rect">
          <a:avLst/>
        </a:prstGeom>
      </dsp:spPr>
      <dsp:txXfrm>
        <a:off x="0" y="1834648"/>
        <a:ext cx="8446135" cy="253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46135" cy="121920"/>
        <a:chOff x="0" y="0"/>
        <a:chExt cx="8446135" cy="121920"/>
      </a:xfrm>
    </dsp:grpSpPr>
    <dsp:sp modelId="{2362DE29-8B13-4763-A0CD-78E09D731C71}">
      <dsp:nvSpPr>
        <dsp:cNvPr id="22" name="饼形 21"/>
        <dsp:cNvSpPr/>
      </dsp:nvSpPr>
      <dsp:spPr bwMode="white">
        <a:xfrm>
          <a:off x="0" y="-2472880"/>
          <a:ext cx="5067681" cy="5067681"/>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2472880"/>
        <a:ext cx="5067681" cy="5067681"/>
      </dsp:txXfrm>
    </dsp:sp>
    <dsp:sp modelId="{6FDD9B0F-19C5-4FC2-925B-0174AD6F4019}">
      <dsp:nvSpPr>
        <dsp:cNvPr id="23" name="矩形 22"/>
        <dsp:cNvSpPr/>
      </dsp:nvSpPr>
      <dsp:spPr bwMode="white">
        <a:xfrm>
          <a:off x="2533841" y="-2472880"/>
          <a:ext cx="5912295" cy="5067681"/>
        </a:xfrm>
        <a:prstGeom prst="rect">
          <a:avLst/>
        </a:prstGeom>
      </dsp:spPr>
      <dsp:style>
        <a:lnRef idx="2">
          <a:schemeClr val="accent1"/>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一、重商主义</a:t>
          </a:r>
          <a:endParaRPr lang="zh-CN" sz="2400" dirty="0" smtClean="0">
            <a:solidFill>
              <a:schemeClr val="dk1"/>
            </a:solidFill>
            <a:latin typeface="微软雅黑" panose="020B0503020204020204" pitchFamily="34" charset="-122"/>
            <a:ea typeface="微软雅黑" panose="020B0503020204020204" pitchFamily="34" charset="-122"/>
          </a:endParaRPr>
        </a:p>
      </dsp:txBody>
      <dsp:txXfrm>
        <a:off x="2533841" y="-2472880"/>
        <a:ext cx="5912295" cy="5067681"/>
      </dsp:txXfrm>
    </dsp:sp>
    <dsp:sp modelId="{9C83754B-AA85-4A54-8A04-58C6708A29BF}">
      <dsp:nvSpPr>
        <dsp:cNvPr id="25" name="饼形 24"/>
        <dsp:cNvSpPr/>
      </dsp:nvSpPr>
      <dsp:spPr bwMode="white">
        <a:xfrm>
          <a:off x="665133" y="-1395998"/>
          <a:ext cx="3737415" cy="3737415"/>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665133" y="-1395998"/>
        <a:ext cx="3737415" cy="3737415"/>
      </dsp:txXfrm>
    </dsp:sp>
    <dsp:sp modelId="{5A9A956E-35E2-4656-BB53-EBF661287FDF}">
      <dsp:nvSpPr>
        <dsp:cNvPr id="26" name="矩形 25"/>
        <dsp:cNvSpPr/>
      </dsp:nvSpPr>
      <dsp:spPr bwMode="white">
        <a:xfrm>
          <a:off x="2533841" y="-1395998"/>
          <a:ext cx="5912295" cy="3737415"/>
        </a:xfrm>
        <a:prstGeom prst="rect">
          <a:avLst/>
        </a:prstGeom>
      </dsp:spPr>
      <dsp:style>
        <a:lnRef idx="2">
          <a:schemeClr val="accent1"/>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二、古典经济学</a:t>
          </a:r>
          <a:endParaRPr lang="en-US" sz="2400" dirty="0">
            <a:solidFill>
              <a:schemeClr val="dk1"/>
            </a:solidFill>
            <a:latin typeface="微软雅黑" panose="020B0503020204020204" pitchFamily="34" charset="-122"/>
            <a:ea typeface="微软雅黑" panose="020B0503020204020204" pitchFamily="34" charset="-122"/>
          </a:endParaRPr>
        </a:p>
      </dsp:txBody>
      <dsp:txXfrm>
        <a:off x="2533841" y="-1395998"/>
        <a:ext cx="5912295" cy="3737415"/>
      </dsp:txXfrm>
    </dsp:sp>
    <dsp:sp modelId="{2E380BDF-7219-4707-8DB4-423639D7E501}">
      <dsp:nvSpPr>
        <dsp:cNvPr id="28" name="饼形 27"/>
        <dsp:cNvSpPr/>
      </dsp:nvSpPr>
      <dsp:spPr bwMode="white">
        <a:xfrm>
          <a:off x="1330266" y="-319116"/>
          <a:ext cx="2407148" cy="2407148"/>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1330266" y="-319116"/>
        <a:ext cx="2407148" cy="2407148"/>
      </dsp:txXfrm>
    </dsp:sp>
    <dsp:sp modelId="{1F519367-2755-4779-BD63-1FCDCF0636C6}">
      <dsp:nvSpPr>
        <dsp:cNvPr id="29" name="矩形 28"/>
        <dsp:cNvSpPr/>
      </dsp:nvSpPr>
      <dsp:spPr bwMode="white">
        <a:xfrm>
          <a:off x="2533841" y="-319116"/>
          <a:ext cx="5912295" cy="2407148"/>
        </a:xfrm>
        <a:prstGeom prst="rect">
          <a:avLst/>
        </a:prstGeom>
      </dsp:spPr>
      <dsp:style>
        <a:lnRef idx="2">
          <a:schemeClr val="accent1"/>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三、新古典经济学</a:t>
          </a:r>
          <a:endParaRPr lang="en-US" sz="2400" dirty="0">
            <a:solidFill>
              <a:schemeClr val="dk1"/>
            </a:solidFill>
            <a:latin typeface="微软雅黑" panose="020B0503020204020204" pitchFamily="34" charset="-122"/>
            <a:ea typeface="微软雅黑" panose="020B0503020204020204" pitchFamily="34" charset="-122"/>
          </a:endParaRPr>
        </a:p>
      </dsp:txBody>
      <dsp:txXfrm>
        <a:off x="2533841" y="-319116"/>
        <a:ext cx="5912295" cy="2407148"/>
      </dsp:txXfrm>
    </dsp:sp>
    <dsp:sp modelId="{F1275718-AFEC-4AE6-B5F1-9D7D5D12D525}">
      <dsp:nvSpPr>
        <dsp:cNvPr id="31" name="饼形 30"/>
        <dsp:cNvSpPr/>
      </dsp:nvSpPr>
      <dsp:spPr bwMode="white">
        <a:xfrm>
          <a:off x="1995399" y="757766"/>
          <a:ext cx="1076882" cy="1076882"/>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1995399" y="757766"/>
        <a:ext cx="1076882" cy="1076882"/>
      </dsp:txXfrm>
    </dsp:sp>
    <dsp:sp modelId="{EF04BE79-2065-4AAA-A1B6-7398BFB644E0}">
      <dsp:nvSpPr>
        <dsp:cNvPr id="32" name="矩形 31"/>
        <dsp:cNvSpPr/>
      </dsp:nvSpPr>
      <dsp:spPr bwMode="white">
        <a:xfrm>
          <a:off x="2533841" y="757766"/>
          <a:ext cx="5912295" cy="1076882"/>
        </a:xfrm>
        <a:prstGeom prst="rect">
          <a:avLst/>
        </a:prstGeom>
      </dsp:spPr>
      <dsp:style>
        <a:lnRef idx="2">
          <a:schemeClr val="accent1"/>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四、当代西方经济学</a:t>
          </a:r>
          <a:endParaRPr lang="zh-CN" sz="2400" dirty="0">
            <a:solidFill>
              <a:schemeClr val="dk1"/>
            </a:solidFill>
            <a:latin typeface="微软雅黑" panose="020B0503020204020204" pitchFamily="34" charset="-122"/>
            <a:ea typeface="微软雅黑" panose="020B0503020204020204" pitchFamily="34" charset="-122"/>
          </a:endParaRPr>
        </a:p>
      </dsp:txBody>
      <dsp:txXfrm>
        <a:off x="2533841" y="757766"/>
        <a:ext cx="5912295" cy="1076882"/>
      </dsp:txXfrm>
    </dsp:sp>
    <dsp:sp modelId="{8E9CEF5F-466C-41CC-81BF-5C80EB51E4EB}">
      <dsp:nvSpPr>
        <dsp:cNvPr id="24" name="矩形 23" hidden="1"/>
        <dsp:cNvSpPr/>
      </dsp:nvSpPr>
      <dsp:spPr>
        <a:xfrm>
          <a:off x="0" y="2341416"/>
          <a:ext cx="8446135" cy="253384"/>
        </a:xfrm>
        <a:prstGeom prst="rect">
          <a:avLst/>
        </a:prstGeom>
      </dsp:spPr>
      <dsp:txXfrm>
        <a:off x="0" y="2341416"/>
        <a:ext cx="8446135" cy="253384"/>
      </dsp:txXfrm>
    </dsp:sp>
    <dsp:sp modelId="{EE845896-A379-460F-8D2F-55D135B1B73B}">
      <dsp:nvSpPr>
        <dsp:cNvPr id="27" name="矩形 26" hidden="1"/>
        <dsp:cNvSpPr/>
      </dsp:nvSpPr>
      <dsp:spPr>
        <a:xfrm>
          <a:off x="0" y="2088032"/>
          <a:ext cx="8446135" cy="253384"/>
        </a:xfrm>
        <a:prstGeom prst="rect">
          <a:avLst/>
        </a:prstGeom>
      </dsp:spPr>
      <dsp:txXfrm>
        <a:off x="0" y="2088032"/>
        <a:ext cx="8446135" cy="253384"/>
      </dsp:txXfrm>
    </dsp:sp>
    <dsp:sp modelId="{5979DA8A-FC2C-4CF2-842B-E1F7B754ACA5}">
      <dsp:nvSpPr>
        <dsp:cNvPr id="30" name="矩形 29" hidden="1"/>
        <dsp:cNvSpPr/>
      </dsp:nvSpPr>
      <dsp:spPr>
        <a:xfrm>
          <a:off x="0" y="1834648"/>
          <a:ext cx="8446135" cy="253384"/>
        </a:xfrm>
        <a:prstGeom prst="rect">
          <a:avLst/>
        </a:prstGeom>
      </dsp:spPr>
      <dsp:txXfrm>
        <a:off x="0" y="1834648"/>
        <a:ext cx="8446135" cy="253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3237A41F-B002-448E-968F-D3500FEE4354}">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C4168185-FE0D-47D1-A741-C7BB169928DD}">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一、实证经济学与规范经济学</a:t>
          </a:r>
          <a:endParaRPr lang="en-US" b="0" dirty="0">
            <a:solidFill>
              <a:schemeClr val="dk1"/>
            </a:solidFill>
          </a:endParaRPr>
        </a:p>
      </dsp:txBody>
      <dsp:txXfrm>
        <a:off x="0" y="1305401"/>
        <a:ext cx="1855694" cy="1740535"/>
      </dsp:txXfrm>
    </dsp:sp>
    <dsp:sp modelId="{373DD85F-74CC-4633-8056-FEF497171B75}">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二、个量分析与总量分析</a:t>
          </a:r>
          <a:endParaRPr lang="en-US" b="0" dirty="0">
            <a:solidFill>
              <a:schemeClr val="dk1"/>
            </a:solidFill>
          </a:endParaRPr>
        </a:p>
      </dsp:txBody>
      <dsp:txXfrm>
        <a:off x="2164976" y="1305401"/>
        <a:ext cx="1855694" cy="1740535"/>
      </dsp:txXfrm>
    </dsp:sp>
    <dsp:sp modelId="{85402E09-C3A8-45D3-9868-DCBCC6734990}">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三、局部均衡分析与一般均衡分析</a:t>
          </a:r>
          <a:endParaRPr lang="en-US" b="0" dirty="0">
            <a:solidFill>
              <a:schemeClr val="dk1"/>
            </a:solidFill>
          </a:endParaRPr>
        </a:p>
      </dsp:txBody>
      <dsp:txXfrm>
        <a:off x="4329953" y="1305401"/>
        <a:ext cx="1855694" cy="1740535"/>
      </dsp:txXfrm>
    </dsp:sp>
    <dsp:sp modelId="{08571B65-ED19-45F4-98FC-86B87C4F9276}">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四、静态、比较静态与动态分析</a:t>
          </a:r>
          <a:endParaRPr lang="en-US" b="0" dirty="0">
            <a:solidFill>
              <a:schemeClr val="dk1"/>
            </a:solidFill>
          </a:endParaRPr>
        </a:p>
      </dsp:txBody>
      <dsp:txXfrm>
        <a:off x="6494929" y="1305401"/>
        <a:ext cx="1855694" cy="1740535"/>
      </dsp:txXfrm>
    </dsp:sp>
    <dsp:sp modelId="{891DEFD3-5709-4F64-8954-39317A548FC1}">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五、经济模型分析</a:t>
          </a:r>
          <a:br>
            <a:rPr lang="zh-CN" b="0" dirty="0" smtClean="0">
              <a:solidFill>
                <a:schemeClr val="dk1"/>
              </a:solidFill>
            </a:rPr>
          </a:br>
          <a:endParaRPr lang="zh-CN" b="0" dirty="0">
            <a:solidFill>
              <a:schemeClr val="dk1"/>
            </a:solidFill>
          </a:endParaRPr>
        </a:p>
      </dsp:txBody>
      <dsp:txXfrm>
        <a:off x="8659906" y="1305401"/>
        <a:ext cx="1855694" cy="174053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004931" cy="3004931"/>
        <a:chOff x="0" y="0"/>
        <a:chExt cx="3004931" cy="3004931"/>
      </a:xfrm>
    </dsp:grpSpPr>
    <dsp:sp modelId="{304DA2FA-7641-4391-82B8-685E244586DE}">
      <dsp:nvSpPr>
        <dsp:cNvPr id="3" name="椭圆 2"/>
        <dsp:cNvSpPr/>
      </dsp:nvSpPr>
      <dsp:spPr bwMode="white">
        <a:xfrm>
          <a:off x="1245448" y="0"/>
          <a:ext cx="3004931" cy="3004931"/>
        </a:xfrm>
        <a:prstGeom prst="ellipse">
          <a:avLst/>
        </a:prstGeom>
        <a:sp3d prstMaterial="plastic">
          <a:bevelT w="120900" h="88900"/>
          <a:bevelB w="88900" h="31750" prst="angle"/>
        </a:sp3d>
      </dsp:spPr>
      <dsp:style>
        <a:lnRef idx="0">
          <a:schemeClr val="lt1"/>
        </a:lnRef>
        <a:fillRef idx="1">
          <a:schemeClr val="accent1">
            <a:alpha val="50000"/>
          </a:schemeClr>
        </a:fillRef>
        <a:effectRef idx="1">
          <a:scrgbClr r="0" g="0" b="0"/>
        </a:effectRef>
        <a:fontRef idx="minor">
          <a:schemeClr val="tx1"/>
        </a:fontRef>
      </dsp:style>
      <dsp:txBody>
        <a:bodyPr lIns="0" tIns="0" rIns="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CN" sz="9600" dirty="0" smtClean="0">
              <a:solidFill>
                <a:srgbClr val="FFFF00"/>
              </a:solidFill>
              <a:latin typeface="华文彩云" panose="02010800040101010101" pitchFamily="2" charset="-122"/>
              <a:ea typeface="华文彩云" panose="02010800040101010101" pitchFamily="2" charset="-122"/>
            </a:rPr>
            <a:t>  </a:t>
          </a:r>
          <a:r>
            <a:rPr lang="zh-CN" sz="9600" dirty="0" smtClean="0">
              <a:solidFill>
                <a:srgbClr val="FFFF00"/>
              </a:solidFill>
              <a:latin typeface="华文彩云" panose="02010800040101010101" pitchFamily="2" charset="-122"/>
              <a:ea typeface="华文彩云" panose="02010800040101010101" pitchFamily="2" charset="-122"/>
            </a:rPr>
            <a:t>？</a:t>
          </a:r>
          <a:endParaRPr lang="zh-CN" sz="9600" dirty="0">
            <a:solidFill>
              <a:srgbClr val="FFFF00"/>
            </a:solidFill>
            <a:latin typeface="华文彩云" panose="02010800040101010101" pitchFamily="2" charset="-122"/>
            <a:ea typeface="华文彩云" panose="02010800040101010101" pitchFamily="2" charset="-122"/>
          </a:endParaRPr>
        </a:p>
      </dsp:txBody>
      <dsp:txXfrm>
        <a:off x="1245448" y="0"/>
        <a:ext cx="3004931" cy="3004931"/>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77048" cy="3830320"/>
        <a:chOff x="0" y="0"/>
        <a:chExt cx="8277048" cy="3830320"/>
      </a:xfrm>
    </dsp:grpSpPr>
    <dsp:sp modelId="{1D03775C-887D-481C-96AA-05A14627A71A}">
      <dsp:nvSpPr>
        <dsp:cNvPr id="3" name="等腰三角形 2"/>
        <dsp:cNvSpPr/>
      </dsp:nvSpPr>
      <dsp:spPr bwMode="white">
        <a:xfrm>
          <a:off x="1964243" y="0"/>
          <a:ext cx="3830320" cy="3830320"/>
        </a:xfrm>
        <a:prstGeom prst="triangle">
          <a:avLst/>
        </a:prstGeom>
        <a:sp3d prstMaterial="dkEdge">
          <a:bevelT w="8200" h="38100"/>
        </a:sp3d>
      </dsp:spPr>
      <dsp:style>
        <a:lnRef idx="0">
          <a:schemeClr val="lt1"/>
        </a:lnRef>
        <a:fillRef idx="2">
          <a:schemeClr val="accent3"/>
        </a:fillRef>
        <a:effectRef idx="1">
          <a:scrgbClr r="0" g="0" b="0"/>
        </a:effectRef>
        <a:fontRef idx="minor">
          <a:schemeClr val="dk1"/>
        </a:fontRef>
      </dsp:style>
      <dsp:txXfrm>
        <a:off x="1964243" y="0"/>
        <a:ext cx="3830320" cy="3830320"/>
      </dsp:txXfrm>
    </dsp:sp>
    <dsp:sp modelId="{7BA8A537-007C-43CA-9276-B77C501AA035}">
      <dsp:nvSpPr>
        <dsp:cNvPr id="4" name="圆角矩形 3"/>
        <dsp:cNvSpPr/>
      </dsp:nvSpPr>
      <dsp:spPr bwMode="white">
        <a:xfrm>
          <a:off x="3851250" y="383032"/>
          <a:ext cx="2489708" cy="907928"/>
        </a:xfrm>
        <a:prstGeom prst="roundRect">
          <a:avLst/>
        </a:prstGeom>
      </dsp:spPr>
      <dsp:style>
        <a:lnRef idx="1">
          <a:schemeClr val="accent3"/>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Font typeface="Wingdings" panose="05000000000000000000" pitchFamily="2" charset="2"/>
          </a:pPr>
          <a:r>
            <a:rPr lang="zh-CN" altLang="en-US" sz="2000" dirty="0">
              <a:solidFill>
                <a:schemeClr val="dk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文字说明</a:t>
          </a:r>
          <a:endParaRPr lang="zh-CN" altLang="en-US" sz="2000" dirty="0">
            <a:solidFill>
              <a:schemeClr val="dk1"/>
            </a:solidFill>
            <a:latin typeface="微软雅黑" panose="020B0503020204020204" pitchFamily="34" charset="-122"/>
            <a:ea typeface="微软雅黑" panose="020B0503020204020204" pitchFamily="34" charset="-122"/>
          </a:endParaRPr>
        </a:p>
      </dsp:txBody>
      <dsp:txXfrm>
        <a:off x="3851250" y="383032"/>
        <a:ext cx="2489708" cy="907928"/>
      </dsp:txXfrm>
    </dsp:sp>
    <dsp:sp modelId="{9BE0371C-6FA0-40AE-8391-E24BFEFFC76C}">
      <dsp:nvSpPr>
        <dsp:cNvPr id="5" name="圆角矩形 4"/>
        <dsp:cNvSpPr/>
      </dsp:nvSpPr>
      <dsp:spPr bwMode="white">
        <a:xfrm>
          <a:off x="3851250" y="1404451"/>
          <a:ext cx="2489708" cy="907928"/>
        </a:xfrm>
        <a:prstGeom prst="roundRect">
          <a:avLst/>
        </a:prstGeom>
      </dsp:spPr>
      <dsp:style>
        <a:lnRef idx="1">
          <a:schemeClr val="accent3"/>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Font typeface="Wingdings" panose="05000000000000000000" pitchFamily="2" charset="2"/>
          </a:pPr>
          <a:r>
            <a:rPr lang="zh-CN" altLang="en-US" sz="2000" dirty="0">
              <a:solidFill>
                <a:schemeClr val="dk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数学方程</a:t>
          </a:r>
          <a:endParaRPr lang="zh-CN" altLang="en-US" sz="2000" dirty="0">
            <a:solidFill>
              <a:schemeClr val="dk1"/>
            </a:solidFill>
            <a:latin typeface="微软雅黑" panose="020B0503020204020204" pitchFamily="34" charset="-122"/>
            <a:ea typeface="微软雅黑" panose="020B0503020204020204" pitchFamily="34" charset="-122"/>
          </a:endParaRPr>
        </a:p>
      </dsp:txBody>
      <dsp:txXfrm>
        <a:off x="3851250" y="1404451"/>
        <a:ext cx="2489708" cy="907928"/>
      </dsp:txXfrm>
    </dsp:sp>
    <dsp:sp modelId="{D66BB246-8AFD-4F6C-BFB8-BC2BD722ED4E}">
      <dsp:nvSpPr>
        <dsp:cNvPr id="6" name="圆角矩形 5"/>
        <dsp:cNvSpPr/>
      </dsp:nvSpPr>
      <dsp:spPr bwMode="white">
        <a:xfrm>
          <a:off x="3851250" y="2425869"/>
          <a:ext cx="2489708" cy="907928"/>
        </a:xfrm>
        <a:prstGeom prst="roundRect">
          <a:avLst/>
        </a:prstGeom>
      </dsp:spPr>
      <dsp:style>
        <a:lnRef idx="1">
          <a:schemeClr val="accent3"/>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Font typeface="Wingdings" panose="05000000000000000000" pitchFamily="2" charset="2"/>
          </a:pPr>
          <a:r>
            <a:rPr lang="zh-CN" altLang="en-US" sz="2000" dirty="0">
              <a:solidFill>
                <a:schemeClr val="dk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几何图形</a:t>
          </a:r>
          <a:endParaRPr lang="zh-CN" altLang="en-US" sz="2000" dirty="0">
            <a:solidFill>
              <a:schemeClr val="dk1"/>
            </a:solidFill>
            <a:latin typeface="微软雅黑" panose="020B0503020204020204" pitchFamily="34" charset="-122"/>
            <a:ea typeface="微软雅黑" panose="020B0503020204020204" pitchFamily="34" charset="-122"/>
          </a:endParaRPr>
        </a:p>
      </dsp:txBody>
      <dsp:txXfrm>
        <a:off x="3851250" y="2425869"/>
        <a:ext cx="2489708" cy="907928"/>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081260" cy="444500"/>
        <a:chOff x="0" y="0"/>
        <a:chExt cx="10081260" cy="444500"/>
      </a:xfrm>
    </dsp:grpSpPr>
    <dsp:sp modelId="{F27180A2-1345-411A-9013-7D805486D70D}">
      <dsp:nvSpPr>
        <dsp:cNvPr id="3" name="饼形 2"/>
        <dsp:cNvSpPr/>
      </dsp:nvSpPr>
      <dsp:spPr bwMode="white">
        <a:xfrm>
          <a:off x="0" y="-2802128"/>
          <a:ext cx="6048756" cy="6048756"/>
        </a:xfrm>
        <a:prstGeom prst="pie">
          <a:avLst>
            <a:gd name="adj1" fmla="val 5400000"/>
            <a:gd name="adj2" fmla="val 16200000"/>
          </a:avLst>
        </a:prstGeom>
      </dsp:spPr>
      <dsp:style>
        <a:lnRef idx="3">
          <a:schemeClr val="accent6">
            <a:shade val="80000"/>
          </a:schemeClr>
        </a:lnRef>
        <a:fillRef idx="1">
          <a:schemeClr val="lt1"/>
        </a:fillRef>
        <a:effectRef idx="1">
          <a:scrgbClr r="0" g="0" b="0"/>
        </a:effectRef>
        <a:fontRef idx="minor">
          <a:schemeClr val="lt1"/>
        </a:fontRef>
      </dsp:style>
      <dsp:txXfrm>
        <a:off x="0" y="-2802128"/>
        <a:ext cx="6048756" cy="6048756"/>
      </dsp:txXfrm>
    </dsp:sp>
    <dsp:sp modelId="{D5ABC08E-0B98-4F9E-80D6-9E9163B00F83}">
      <dsp:nvSpPr>
        <dsp:cNvPr id="4" name="矩形 3"/>
        <dsp:cNvSpPr/>
      </dsp:nvSpPr>
      <dsp:spPr bwMode="white">
        <a:xfrm>
          <a:off x="3024378" y="-2802128"/>
          <a:ext cx="7056882" cy="6048756"/>
        </a:xfrm>
        <a:prstGeom prst="rect">
          <a:avLst/>
        </a:prstGeom>
      </dsp:spPr>
      <dsp:style>
        <a:lnRef idx="2">
          <a:schemeClr val="accent6"/>
        </a:lnRef>
        <a:fillRef idx="1">
          <a:schemeClr val="accent6">
            <a:alpha val="90000"/>
            <a:tint val="40000"/>
          </a:schemeClr>
        </a:fillRef>
        <a:effectRef idx="0">
          <a:scrgbClr r="0" g="0" b="0"/>
        </a:effectRef>
        <a:fontRef idx="minor"/>
      </dsp:style>
      <dsp:txBody>
        <a:bodyPr vert="horz" wrap="square" lIns="106680" tIns="106680" rIns="106680" bIns="10668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altLang="en-US" sz="2800" dirty="0" smtClean="0">
              <a:solidFill>
                <a:schemeClr val="dk1"/>
              </a:solidFill>
              <a:latin typeface="微软雅黑" panose="020B0503020204020204" pitchFamily="34" charset="-122"/>
              <a:ea typeface="微软雅黑" panose="020B0503020204020204" pitchFamily="34" charset="-122"/>
            </a:rPr>
            <a:t>一、坚持用马克思主义立场、观点和方法进行分析</a:t>
          </a:r>
          <a:endParaRPr lang="zh-CN" altLang="en-US" sz="2800" b="1" dirty="0">
            <a:solidFill>
              <a:schemeClr val="dk1"/>
            </a:solidFill>
          </a:endParaRPr>
        </a:p>
      </dsp:txBody>
      <dsp:txXfrm>
        <a:off x="3024378" y="-2802128"/>
        <a:ext cx="7056882" cy="6048756"/>
      </dsp:txXfrm>
    </dsp:sp>
    <dsp:sp modelId="{71BA35C1-6EED-40D0-9055-2466454C1854}">
      <dsp:nvSpPr>
        <dsp:cNvPr id="21" name="饼形 20"/>
        <dsp:cNvSpPr/>
      </dsp:nvSpPr>
      <dsp:spPr bwMode="white">
        <a:xfrm>
          <a:off x="793899" y="-1516767"/>
          <a:ext cx="4460958" cy="4460958"/>
        </a:xfrm>
        <a:prstGeom prst="pie">
          <a:avLst>
            <a:gd name="adj1" fmla="val 5400000"/>
            <a:gd name="adj2" fmla="val 16200000"/>
          </a:avLst>
        </a:prstGeom>
      </dsp:spPr>
      <dsp:style>
        <a:lnRef idx="3">
          <a:schemeClr val="accent6">
            <a:shade val="80000"/>
          </a:schemeClr>
        </a:lnRef>
        <a:fillRef idx="1">
          <a:schemeClr val="lt1"/>
        </a:fillRef>
        <a:effectRef idx="1">
          <a:scrgbClr r="0" g="0" b="0"/>
        </a:effectRef>
        <a:fontRef idx="minor">
          <a:schemeClr val="lt1"/>
        </a:fontRef>
      </dsp:style>
      <dsp:txXfrm>
        <a:off x="793899" y="-1516767"/>
        <a:ext cx="4460958" cy="4460958"/>
      </dsp:txXfrm>
    </dsp:sp>
    <dsp:sp modelId="{2E0677B2-F0A1-402F-B368-6914CB237C4C}">
      <dsp:nvSpPr>
        <dsp:cNvPr id="22" name="矩形 21"/>
        <dsp:cNvSpPr/>
      </dsp:nvSpPr>
      <dsp:spPr bwMode="white">
        <a:xfrm>
          <a:off x="3024378" y="-1516767"/>
          <a:ext cx="7056882" cy="4460958"/>
        </a:xfrm>
        <a:prstGeom prst="rect">
          <a:avLst/>
        </a:prstGeom>
      </dsp:spPr>
      <dsp:style>
        <a:lnRef idx="2">
          <a:schemeClr val="accent6"/>
        </a:lnRef>
        <a:fillRef idx="1">
          <a:schemeClr val="accent6">
            <a:alpha val="90000"/>
            <a:tint val="40000"/>
          </a:schemeClr>
        </a:fillRef>
        <a:effectRef idx="0">
          <a:scrgbClr r="0" g="0" b="0"/>
        </a:effectRef>
        <a:fontRef idx="minor"/>
      </dsp:style>
      <dsp:txBody>
        <a:bodyPr vert="horz" wrap="square" lIns="106680" tIns="106680" rIns="106680" bIns="10668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sz="2800" dirty="0" smtClean="0">
              <a:solidFill>
                <a:schemeClr val="dk1"/>
              </a:solidFill>
              <a:latin typeface="微软雅黑" panose="020B0503020204020204" pitchFamily="34" charset="-122"/>
              <a:ea typeface="微软雅黑" panose="020B0503020204020204" pitchFamily="34" charset="-122"/>
            </a:rPr>
            <a:t>二、深入了解资本主义发展的历史</a:t>
          </a:r>
          <a:endParaRPr lang="en-US" sz="2800" dirty="0">
            <a:solidFill>
              <a:schemeClr val="dk1"/>
            </a:solidFill>
            <a:latin typeface="微软雅黑" panose="020B0503020204020204" pitchFamily="34" charset="-122"/>
            <a:ea typeface="微软雅黑" panose="020B0503020204020204" pitchFamily="34" charset="-122"/>
          </a:endParaRPr>
        </a:p>
      </dsp:txBody>
      <dsp:txXfrm>
        <a:off x="3024378" y="-1516767"/>
        <a:ext cx="7056882" cy="4460958"/>
      </dsp:txXfrm>
    </dsp:sp>
    <dsp:sp modelId="{23B571BF-2C64-4837-A2CC-709859596216}">
      <dsp:nvSpPr>
        <dsp:cNvPr id="24" name="饼形 23"/>
        <dsp:cNvSpPr/>
      </dsp:nvSpPr>
      <dsp:spPr bwMode="white">
        <a:xfrm>
          <a:off x="1587798" y="-231407"/>
          <a:ext cx="2873159" cy="2873159"/>
        </a:xfrm>
        <a:prstGeom prst="pie">
          <a:avLst>
            <a:gd name="adj1" fmla="val 5400000"/>
            <a:gd name="adj2" fmla="val 16200000"/>
          </a:avLst>
        </a:prstGeom>
      </dsp:spPr>
      <dsp:style>
        <a:lnRef idx="3">
          <a:schemeClr val="accent6">
            <a:shade val="80000"/>
          </a:schemeClr>
        </a:lnRef>
        <a:fillRef idx="1">
          <a:schemeClr val="lt1"/>
        </a:fillRef>
        <a:effectRef idx="1">
          <a:scrgbClr r="0" g="0" b="0"/>
        </a:effectRef>
        <a:fontRef idx="minor">
          <a:schemeClr val="lt1"/>
        </a:fontRef>
      </dsp:style>
      <dsp:txXfrm>
        <a:off x="1587798" y="-231407"/>
        <a:ext cx="2873159" cy="2873159"/>
      </dsp:txXfrm>
    </dsp:sp>
    <dsp:sp modelId="{B2BBCD40-8A3F-43E2-9335-08372DB1489E}">
      <dsp:nvSpPr>
        <dsp:cNvPr id="25" name="矩形 24"/>
        <dsp:cNvSpPr/>
      </dsp:nvSpPr>
      <dsp:spPr bwMode="white">
        <a:xfrm>
          <a:off x="3024378" y="-231407"/>
          <a:ext cx="7056882" cy="2873159"/>
        </a:xfrm>
        <a:prstGeom prst="rect">
          <a:avLst/>
        </a:prstGeom>
      </dsp:spPr>
      <dsp:style>
        <a:lnRef idx="2">
          <a:schemeClr val="accent6"/>
        </a:lnRef>
        <a:fillRef idx="1">
          <a:schemeClr val="accent6">
            <a:alpha val="90000"/>
            <a:tint val="40000"/>
          </a:schemeClr>
        </a:fillRef>
        <a:effectRef idx="0">
          <a:scrgbClr r="0" g="0" b="0"/>
        </a:effectRef>
        <a:fontRef idx="minor"/>
      </dsp:style>
      <dsp:txBody>
        <a:bodyPr vert="horz" wrap="square" lIns="106680" tIns="106680" rIns="106680" bIns="10668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altLang="en-US" sz="2800" dirty="0" smtClean="0">
              <a:solidFill>
                <a:schemeClr val="dk1"/>
              </a:solidFill>
              <a:latin typeface="微软雅黑" panose="020B0503020204020204" pitchFamily="34" charset="-122"/>
              <a:ea typeface="微软雅黑" panose="020B0503020204020204" pitchFamily="34" charset="-122"/>
            </a:rPr>
            <a:t>三、紧密联系中国特色社会主义的实践</a:t>
          </a:r>
          <a:br>
            <a:rPr lang="zh-CN" altLang="en-US" sz="2800" b="1" dirty="0" smtClean="0">
              <a:solidFill>
                <a:schemeClr val="dk1"/>
              </a:solidFill>
            </a:rPr>
          </a:br>
          <a:endParaRPr lang="zh-CN" altLang="en-US" sz="2800" b="1" dirty="0">
            <a:solidFill>
              <a:schemeClr val="dk1"/>
            </a:solidFill>
          </a:endParaRPr>
        </a:p>
      </dsp:txBody>
      <dsp:txXfrm>
        <a:off x="3024378" y="-231407"/>
        <a:ext cx="7056882" cy="2873159"/>
      </dsp:txXfrm>
    </dsp:sp>
    <dsp:sp modelId="{B3300A47-B129-4E5C-962E-387995584596}">
      <dsp:nvSpPr>
        <dsp:cNvPr id="27" name="饼形 26"/>
        <dsp:cNvSpPr/>
      </dsp:nvSpPr>
      <dsp:spPr bwMode="white">
        <a:xfrm>
          <a:off x="2381698" y="1053954"/>
          <a:ext cx="1285361" cy="1285361"/>
        </a:xfrm>
        <a:prstGeom prst="pie">
          <a:avLst>
            <a:gd name="adj1" fmla="val 5400000"/>
            <a:gd name="adj2" fmla="val 16200000"/>
          </a:avLst>
        </a:prstGeom>
      </dsp:spPr>
      <dsp:style>
        <a:lnRef idx="3">
          <a:schemeClr val="accent6">
            <a:shade val="80000"/>
          </a:schemeClr>
        </a:lnRef>
        <a:fillRef idx="1">
          <a:schemeClr val="lt1"/>
        </a:fillRef>
        <a:effectRef idx="1">
          <a:scrgbClr r="0" g="0" b="0"/>
        </a:effectRef>
        <a:fontRef idx="minor">
          <a:schemeClr val="lt1"/>
        </a:fontRef>
      </dsp:style>
      <dsp:txXfrm>
        <a:off x="2381698" y="1053954"/>
        <a:ext cx="1285361" cy="1285361"/>
      </dsp:txXfrm>
    </dsp:sp>
    <dsp:sp modelId="{4F60FBAB-0417-43AD-86A7-551CA8137C39}">
      <dsp:nvSpPr>
        <dsp:cNvPr id="28" name="矩形 27"/>
        <dsp:cNvSpPr/>
      </dsp:nvSpPr>
      <dsp:spPr bwMode="white">
        <a:xfrm>
          <a:off x="3024378" y="1053954"/>
          <a:ext cx="7056882" cy="1285361"/>
        </a:xfrm>
        <a:prstGeom prst="rect">
          <a:avLst/>
        </a:prstGeom>
      </dsp:spPr>
      <dsp:style>
        <a:lnRef idx="2">
          <a:schemeClr val="accent6"/>
        </a:lnRef>
        <a:fillRef idx="1">
          <a:schemeClr val="accent6">
            <a:alpha val="90000"/>
            <a:tint val="40000"/>
          </a:schemeClr>
        </a:fillRef>
        <a:effectRef idx="0">
          <a:scrgbClr r="0" g="0" b="0"/>
        </a:effectRef>
        <a:fontRef idx="minor"/>
      </dsp:style>
      <dsp:txBody>
        <a:bodyPr vert="horz" wrap="square" lIns="106680" tIns="106680" rIns="106680" bIns="10668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gn="l" rtl="0">
            <a:lnSpc>
              <a:spcPct val="100000"/>
            </a:lnSpc>
            <a:spcBef>
              <a:spcPct val="0"/>
            </a:spcBef>
            <a:spcAft>
              <a:spcPct val="35000"/>
            </a:spcAft>
          </a:pPr>
          <a:r>
            <a:rPr lang="zh-CN" altLang="en-US" sz="2800" dirty="0" smtClean="0">
              <a:solidFill>
                <a:schemeClr val="dk1"/>
              </a:solidFill>
              <a:latin typeface="微软雅黑" panose="020B0503020204020204" pitchFamily="34" charset="-122"/>
              <a:ea typeface="微软雅黑" panose="020B0503020204020204" pitchFamily="34" charset="-122"/>
            </a:rPr>
            <a:t>四、正确看待西方经济学的方法论</a:t>
          </a:r>
          <a:endParaRPr lang="zh-CN" altLang="en-US" sz="2800" dirty="0">
            <a:solidFill>
              <a:schemeClr val="dk1"/>
            </a:solidFill>
            <a:latin typeface="微软雅黑" panose="020B0503020204020204" pitchFamily="34" charset="-122"/>
            <a:ea typeface="微软雅黑" panose="020B0503020204020204" pitchFamily="34" charset="-122"/>
          </a:endParaRPr>
        </a:p>
      </dsp:txBody>
      <dsp:txXfrm>
        <a:off x="3024378" y="1053954"/>
        <a:ext cx="7056882" cy="1285361"/>
      </dsp:txXfrm>
    </dsp:sp>
    <dsp:sp modelId="{8ACA423F-B835-402E-8757-6837160926F2}">
      <dsp:nvSpPr>
        <dsp:cNvPr id="20" name="矩形 19" hidden="1"/>
        <dsp:cNvSpPr/>
      </dsp:nvSpPr>
      <dsp:spPr>
        <a:xfrm>
          <a:off x="0" y="2944190"/>
          <a:ext cx="10081260" cy="302438"/>
        </a:xfrm>
        <a:prstGeom prst="rect">
          <a:avLst/>
        </a:prstGeom>
      </dsp:spPr>
      <dsp:txXfrm>
        <a:off x="0" y="2944190"/>
        <a:ext cx="10081260" cy="302438"/>
      </dsp:txXfrm>
    </dsp:sp>
    <dsp:sp modelId="{8F7A30AB-38CD-4800-B045-449D7AC7E369}">
      <dsp:nvSpPr>
        <dsp:cNvPr id="23" name="矩形 22" hidden="1"/>
        <dsp:cNvSpPr/>
      </dsp:nvSpPr>
      <dsp:spPr>
        <a:xfrm>
          <a:off x="0" y="2641752"/>
          <a:ext cx="10081260" cy="302438"/>
        </a:xfrm>
        <a:prstGeom prst="rect">
          <a:avLst/>
        </a:prstGeom>
      </dsp:spPr>
      <dsp:txXfrm>
        <a:off x="0" y="2641752"/>
        <a:ext cx="10081260" cy="302438"/>
      </dsp:txXfrm>
    </dsp:sp>
    <dsp:sp modelId="{C4C4CF0F-EEF0-42F2-BBB5-1ED4FA3EE9CD}">
      <dsp:nvSpPr>
        <dsp:cNvPr id="26" name="矩形 25" hidden="1"/>
        <dsp:cNvSpPr/>
      </dsp:nvSpPr>
      <dsp:spPr>
        <a:xfrm>
          <a:off x="0" y="2339315"/>
          <a:ext cx="10081260" cy="302438"/>
        </a:xfrm>
        <a:prstGeom prst="rect">
          <a:avLst/>
        </a:prstGeom>
      </dsp:spPr>
      <dsp:txXfrm>
        <a:off x="0" y="2339315"/>
        <a:ext cx="10081260" cy="302438"/>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64B430B3-FF1B-406C-9FF2-27BA23788747}">
      <dsp:nvSpPr>
        <dsp:cNvPr id="4" name="任意多边形 3"/>
        <dsp:cNvSpPr/>
      </dsp:nvSpPr>
      <dsp:spPr bwMode="white">
        <a:xfrm>
          <a:off x="2552685" y="778903"/>
          <a:ext cx="675356" cy="1930325"/>
        </a:xfrm>
        <a:custGeom>
          <a:avLst/>
          <a:gdLst/>
          <a:ahLst/>
          <a:cxnLst/>
          <a:pathLst>
            <a:path w="1064" h="3040">
              <a:moveTo>
                <a:pt x="0" y="3040"/>
              </a:moveTo>
              <a:lnTo>
                <a:pt x="532" y="3040"/>
              </a:lnTo>
              <a:lnTo>
                <a:pt x="532" y="0"/>
              </a:lnTo>
              <a:lnTo>
                <a:pt x="1064" y="0"/>
              </a:lnTo>
            </a:path>
          </a:pathLst>
        </a:custGeom>
      </dsp:spPr>
      <dsp:style>
        <a:lnRef idx="2">
          <a:schemeClr val="accent5">
            <a:shade val="60000"/>
          </a:schemeClr>
        </a:lnRef>
        <a:fillRef idx="0">
          <a:schemeClr val="accent5"/>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dk1"/>
            </a:solidFill>
          </a:endParaRPr>
        </a:p>
      </dsp:txBody>
      <dsp:txXfrm>
        <a:off x="2552685" y="778903"/>
        <a:ext cx="675356" cy="1930325"/>
      </dsp:txXfrm>
    </dsp:sp>
    <dsp:sp modelId="{70322CA0-AAD9-46AA-A8B0-B9833279B987}">
      <dsp:nvSpPr>
        <dsp:cNvPr id="12" name="任意多边形 11"/>
        <dsp:cNvSpPr/>
      </dsp:nvSpPr>
      <dsp:spPr bwMode="white">
        <a:xfrm>
          <a:off x="2552685" y="2065786"/>
          <a:ext cx="675356" cy="643442"/>
        </a:xfrm>
        <a:custGeom>
          <a:avLst/>
          <a:gdLst/>
          <a:ahLst/>
          <a:cxnLst/>
          <a:pathLst>
            <a:path w="1064" h="1013">
              <a:moveTo>
                <a:pt x="0" y="1013"/>
              </a:moveTo>
              <a:lnTo>
                <a:pt x="532" y="1013"/>
              </a:lnTo>
              <a:lnTo>
                <a:pt x="532" y="0"/>
              </a:lnTo>
              <a:lnTo>
                <a:pt x="1064" y="0"/>
              </a:lnTo>
            </a:path>
          </a:pathLst>
        </a:custGeom>
      </dsp:spPr>
      <dsp:style>
        <a:lnRef idx="2">
          <a:schemeClr val="accent5">
            <a:shade val="60000"/>
          </a:schemeClr>
        </a:lnRef>
        <a:fillRef idx="0">
          <a:schemeClr val="accent5"/>
        </a:fillRef>
        <a:effectRef idx="0">
          <a:scrgbClr r="0" g="0" b="0"/>
        </a:effectRef>
        <a:fontRef idx="minor"/>
      </dsp:style>
      <dsp:txBody>
        <a:bodyPr lIns="12700" tIns="0" rIns="12700" bIns="0" anchor="ctr"/>
        <a:lstStyle>
          <a:lvl1pPr algn="ctr">
            <a:defRPr sz="41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endParaRPr>
            <a:solidFill>
              <a:schemeClr val="dk1"/>
            </a:solidFill>
          </a:endParaRPr>
        </a:p>
      </dsp:txBody>
      <dsp:txXfrm>
        <a:off x="2552685" y="2065786"/>
        <a:ext cx="675356" cy="643442"/>
      </dsp:txXfrm>
    </dsp:sp>
    <dsp:sp modelId="{2F66960D-CF7A-443C-8CB9-E7DD0B261214}">
      <dsp:nvSpPr>
        <dsp:cNvPr id="6" name="任意多边形 5"/>
        <dsp:cNvSpPr/>
      </dsp:nvSpPr>
      <dsp:spPr bwMode="white">
        <a:xfrm>
          <a:off x="2552685" y="2709228"/>
          <a:ext cx="675356" cy="643442"/>
        </a:xfrm>
        <a:custGeom>
          <a:avLst/>
          <a:gdLst/>
          <a:ahLst/>
          <a:cxnLst/>
          <a:pathLst>
            <a:path w="1064" h="1013">
              <a:moveTo>
                <a:pt x="0" y="0"/>
              </a:moveTo>
              <a:lnTo>
                <a:pt x="532" y="0"/>
              </a:lnTo>
              <a:lnTo>
                <a:pt x="532" y="1013"/>
              </a:lnTo>
              <a:lnTo>
                <a:pt x="1064" y="1013"/>
              </a:lnTo>
            </a:path>
          </a:pathLst>
        </a:custGeom>
      </dsp:spPr>
      <dsp:style>
        <a:lnRef idx="2">
          <a:schemeClr val="accent5">
            <a:shade val="60000"/>
          </a:schemeClr>
        </a:lnRef>
        <a:fillRef idx="0">
          <a:schemeClr val="accent5"/>
        </a:fillRef>
        <a:effectRef idx="0">
          <a:scrgbClr r="0" g="0" b="0"/>
        </a:effectRef>
        <a:fontRef idx="minor"/>
      </dsp:style>
      <dsp:txBody>
        <a:bodyPr lIns="12700" tIns="0" rIns="12700" bIns="0" anchor="ctr"/>
        <a:lstStyle>
          <a:lvl1pPr algn="ctr">
            <a:defRPr sz="41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endParaRPr lang="zh-CN" altLang="en-US">
            <a:solidFill>
              <a:schemeClr val="dk1"/>
            </a:solidFill>
          </a:endParaRPr>
        </a:p>
      </dsp:txBody>
      <dsp:txXfrm>
        <a:off x="2552685" y="2709228"/>
        <a:ext cx="675356" cy="643442"/>
      </dsp:txXfrm>
    </dsp:sp>
    <dsp:sp modelId="{CED1A3A3-B184-469E-86AE-670623BA4E5D}">
      <dsp:nvSpPr>
        <dsp:cNvPr id="8" name="任意多边形 7"/>
        <dsp:cNvSpPr/>
      </dsp:nvSpPr>
      <dsp:spPr bwMode="white">
        <a:xfrm>
          <a:off x="2552685" y="2709228"/>
          <a:ext cx="675356" cy="1930325"/>
        </a:xfrm>
        <a:custGeom>
          <a:avLst/>
          <a:gdLst/>
          <a:ahLst/>
          <a:cxnLst/>
          <a:pathLst>
            <a:path w="1064" h="3040">
              <a:moveTo>
                <a:pt x="0" y="0"/>
              </a:moveTo>
              <a:lnTo>
                <a:pt x="532" y="0"/>
              </a:lnTo>
              <a:lnTo>
                <a:pt x="532" y="3040"/>
              </a:lnTo>
              <a:lnTo>
                <a:pt x="1064" y="3040"/>
              </a:lnTo>
            </a:path>
          </a:pathLst>
        </a:custGeom>
      </dsp:spPr>
      <dsp:style>
        <a:lnRef idx="2">
          <a:schemeClr val="accent5">
            <a:shade val="60000"/>
          </a:schemeClr>
        </a:lnRef>
        <a:fillRef idx="0">
          <a:schemeClr val="accent5"/>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dk1"/>
            </a:solidFill>
          </a:endParaRPr>
        </a:p>
      </dsp:txBody>
      <dsp:txXfrm>
        <a:off x="2552685" y="2709228"/>
        <a:ext cx="675356" cy="1930325"/>
      </dsp:txXfrm>
    </dsp:sp>
    <dsp:sp modelId="{9B9BF0AB-5901-4E79-B4D7-EC064A6E4281}">
      <dsp:nvSpPr>
        <dsp:cNvPr id="3" name="矩形 2"/>
        <dsp:cNvSpPr/>
      </dsp:nvSpPr>
      <dsp:spPr bwMode="white">
        <a:xfrm rot="16200000">
          <a:off x="-671296" y="2194474"/>
          <a:ext cx="5418455" cy="1029506"/>
        </a:xfrm>
        <a:prstGeom prst="rect">
          <a:avLst/>
        </a:prstGeom>
      </dsp:spPr>
      <dsp:style>
        <a:lnRef idx="3">
          <a:schemeClr val="accent5">
            <a:shade val="80000"/>
          </a:schemeClr>
        </a:lnRef>
        <a:fillRef idx="1">
          <a:schemeClr val="lt1"/>
        </a:fillRef>
        <a:effectRef idx="1">
          <a:scrgbClr r="0" g="0" b="0"/>
        </a:effectRef>
        <a:fontRef idx="minor">
          <a:schemeClr val="lt1"/>
        </a:fontRef>
      </dsp:style>
      <dsp:txBody>
        <a:bodyPr lIns="38735" tIns="38735" rIns="38735" bIns="38735"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endParaRPr lang="zh-CN" altLang="en-US">
            <a:solidFill>
              <a:schemeClr val="dk1"/>
            </a:solidFill>
          </a:endParaRPr>
        </a:p>
      </dsp:txBody>
      <dsp:txXfrm rot="16200000">
        <a:off x="-671296" y="2194474"/>
        <a:ext cx="5418455" cy="1029506"/>
      </dsp:txXfrm>
    </dsp:sp>
    <dsp:sp modelId="{CDA235D6-AC41-4ED3-AF28-D9CD9EDCBAED}">
      <dsp:nvSpPr>
        <dsp:cNvPr id="5" name="矩形 4"/>
        <dsp:cNvSpPr/>
      </dsp:nvSpPr>
      <dsp:spPr bwMode="white">
        <a:xfrm>
          <a:off x="3228041" y="264150"/>
          <a:ext cx="3376781" cy="1029506"/>
        </a:xfrm>
        <a:prstGeom prst="rect">
          <a:avLst/>
        </a:prstGeom>
      </dsp:spPr>
      <dsp:style>
        <a:lnRef idx="3">
          <a:schemeClr val="accent5">
            <a:shade val="80000"/>
          </a:schemeClr>
        </a:lnRef>
        <a:fillRef idx="1">
          <a:schemeClr val="lt1"/>
        </a:fillRef>
        <a:effectRef idx="1">
          <a:scrgbClr r="0" g="0" b="0"/>
        </a:effectRef>
        <a:fontRef idx="minor">
          <a:schemeClr val="lt1"/>
        </a:fontRef>
      </dsp:style>
      <dsp:txBody>
        <a:bodyPr lIns="38735" tIns="38735" rIns="38735" bIns="38735"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endParaRPr lang="zh-CN" altLang="en-US">
            <a:solidFill>
              <a:schemeClr val="dk1"/>
            </a:solidFill>
          </a:endParaRPr>
        </a:p>
      </dsp:txBody>
      <dsp:txXfrm>
        <a:off x="3228041" y="264150"/>
        <a:ext cx="3376781" cy="1029506"/>
      </dsp:txXfrm>
    </dsp:sp>
    <dsp:sp modelId="{6A36FFA5-254C-41FB-ADE5-F13B606F5D57}">
      <dsp:nvSpPr>
        <dsp:cNvPr id="13" name="矩形 12"/>
        <dsp:cNvSpPr/>
      </dsp:nvSpPr>
      <dsp:spPr bwMode="white">
        <a:xfrm>
          <a:off x="3228041" y="1551033"/>
          <a:ext cx="3376781" cy="1029506"/>
        </a:xfrm>
        <a:prstGeom prst="rect">
          <a:avLst/>
        </a:prstGeom>
      </dsp:spPr>
      <dsp:style>
        <a:lnRef idx="3">
          <a:schemeClr val="accent5">
            <a:shade val="80000"/>
          </a:schemeClr>
        </a:lnRef>
        <a:fillRef idx="1">
          <a:schemeClr val="lt1"/>
        </a:fillRef>
        <a:effectRef idx="1">
          <a:scrgbClr r="0" g="0" b="0"/>
        </a:effectRef>
        <a:fontRef idx="minor">
          <a:schemeClr val="lt1"/>
        </a:fontRef>
      </dsp:style>
      <dsp:txBody>
        <a:bodyPr lIns="38735" tIns="38735" rIns="38735" bIns="38735" anchor="ctr"/>
        <a:lstStyle>
          <a:lvl1pPr algn="ctr">
            <a:defRPr sz="6100"/>
          </a:lvl1pPr>
          <a:lvl2pPr marL="285750" indent="-285750" algn="ctr">
            <a:defRPr sz="4800"/>
          </a:lvl2pPr>
          <a:lvl3pPr marL="571500" indent="-285750" algn="ctr">
            <a:defRPr sz="4800"/>
          </a:lvl3pPr>
          <a:lvl4pPr marL="857250" indent="-285750" algn="ctr">
            <a:defRPr sz="4800"/>
          </a:lvl4pPr>
          <a:lvl5pPr marL="1143000" indent="-285750" algn="ctr">
            <a:defRPr sz="4800"/>
          </a:lvl5pPr>
          <a:lvl6pPr marL="1428750" indent="-285750" algn="ctr">
            <a:defRPr sz="4800"/>
          </a:lvl6pPr>
          <a:lvl7pPr marL="1714500" indent="-285750" algn="ctr">
            <a:defRPr sz="4800"/>
          </a:lvl7pPr>
          <a:lvl8pPr marL="2000250" indent="-285750" algn="ctr">
            <a:defRPr sz="4800"/>
          </a:lvl8pPr>
          <a:lvl9pPr marL="2286000" indent="-285750" algn="ctr">
            <a:defRPr sz="4800"/>
          </a:lvl9pPr>
        </a:lstStyle>
        <a:p>
          <a:pPr lvl="0">
            <a:lnSpc>
              <a:spcPct val="100000"/>
            </a:lnSpc>
            <a:spcBef>
              <a:spcPct val="0"/>
            </a:spcBef>
            <a:spcAft>
              <a:spcPct val="35000"/>
            </a:spcAft>
          </a:pPr>
          <a:endParaRPr altLang="en-US">
            <a:solidFill>
              <a:schemeClr val="dk1"/>
            </a:solidFill>
          </a:endParaRPr>
        </a:p>
      </dsp:txBody>
      <dsp:txXfrm>
        <a:off x="3228041" y="1551033"/>
        <a:ext cx="3376781" cy="1029506"/>
      </dsp:txXfrm>
    </dsp:sp>
    <dsp:sp modelId="{3540059A-19CD-4FBD-A598-B7A4BB9DA52D}">
      <dsp:nvSpPr>
        <dsp:cNvPr id="7" name="矩形 6"/>
        <dsp:cNvSpPr/>
      </dsp:nvSpPr>
      <dsp:spPr bwMode="white">
        <a:xfrm>
          <a:off x="3228041" y="2837916"/>
          <a:ext cx="3376781" cy="1029506"/>
        </a:xfrm>
        <a:prstGeom prst="rect">
          <a:avLst/>
        </a:prstGeom>
      </dsp:spPr>
      <dsp:style>
        <a:lnRef idx="3">
          <a:schemeClr val="accent5">
            <a:shade val="80000"/>
          </a:schemeClr>
        </a:lnRef>
        <a:fillRef idx="1">
          <a:schemeClr val="lt1"/>
        </a:fillRef>
        <a:effectRef idx="1">
          <a:scrgbClr r="0" g="0" b="0"/>
        </a:effectRef>
        <a:fontRef idx="minor">
          <a:schemeClr val="lt1"/>
        </a:fontRef>
      </dsp:style>
      <dsp:txBody>
        <a:bodyPr lIns="38735" tIns="38735" rIns="38735" bIns="38735"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endParaRPr lang="zh-CN" altLang="en-US">
            <a:solidFill>
              <a:schemeClr val="dk1"/>
            </a:solidFill>
          </a:endParaRPr>
        </a:p>
      </dsp:txBody>
      <dsp:txXfrm>
        <a:off x="3228041" y="2837916"/>
        <a:ext cx="3376781" cy="1029506"/>
      </dsp:txXfrm>
    </dsp:sp>
    <dsp:sp modelId="{E8D2105A-5421-473B-835F-F6E08D9D2D9B}">
      <dsp:nvSpPr>
        <dsp:cNvPr id="9" name="矩形 8"/>
        <dsp:cNvSpPr/>
      </dsp:nvSpPr>
      <dsp:spPr bwMode="white">
        <a:xfrm>
          <a:off x="3228041" y="4124799"/>
          <a:ext cx="3376781" cy="1029506"/>
        </a:xfrm>
        <a:prstGeom prst="rect">
          <a:avLst/>
        </a:prstGeom>
      </dsp:spPr>
      <dsp:style>
        <a:lnRef idx="3">
          <a:schemeClr val="accent5">
            <a:shade val="80000"/>
          </a:schemeClr>
        </a:lnRef>
        <a:fillRef idx="1">
          <a:schemeClr val="lt1"/>
        </a:fillRef>
        <a:effectRef idx="1">
          <a:scrgbClr r="0" g="0" b="0"/>
        </a:effectRef>
        <a:fontRef idx="minor">
          <a:schemeClr val="lt1"/>
        </a:fontRef>
      </dsp:style>
      <dsp:txBody>
        <a:bodyPr lIns="38735" tIns="38735" rIns="38735" bIns="38735"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endParaRPr lang="zh-CN" altLang="en-US">
            <a:solidFill>
              <a:schemeClr val="dk1"/>
            </a:solidFill>
          </a:endParaRPr>
        </a:p>
      </dsp:txBody>
      <dsp:txXfrm>
        <a:off x="3228041" y="4124799"/>
        <a:ext cx="3376781" cy="102950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rSet csTypeId="urn:microsoft.com/office/officeart/2005/8/colors/accent6_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rSet csTypeId="urn:microsoft.com/office/officeart/2005/8/colors/accent6_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rSet csTypeId="urn:microsoft.com/office/officeart/2005/8/colors/accent6_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rSet csTypeId="urn:microsoft.com/office/officeart/2005/8/colors/accent6_5"/>
        </dgm:pt>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占位符 3"/>
          <p:cNvSpPr>
            <a:spLocks noGrp="1"/>
          </p:cNvSpPr>
          <p:nvPr userDrawn="1"/>
        </p:nvSpPr>
        <p:spPr>
          <a:xfrm>
            <a:off x="0" y="6538912"/>
            <a:ext cx="5797550" cy="5159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457200">
              <a:lnSpc>
                <a:spcPct val="100000"/>
              </a:lnSpc>
              <a:spcBef>
                <a:spcPts val="0"/>
              </a:spcBef>
            </a:pPr>
            <a:r>
              <a:rPr lang="en-US" altLang="zh-CN" sz="1400" i="1" dirty="0">
                <a:solidFill>
                  <a:prstClr val="black"/>
                </a:solidFill>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lang="zh-CN" altLang="en-US" sz="1400" i="1" dirty="0">
              <a:solidFill>
                <a:prstClr val="black"/>
              </a:solidFill>
              <a:latin typeface="微软雅黑" panose="020B0503020204020204" pitchFamily="34" charset="-122"/>
              <a:ea typeface="微软雅黑" panose="020B0503020204020204" pitchFamily="34" charset="-122"/>
              <a:cs typeface="Calibri Light" panose="020F0302020204030204" pitchFamily="34" charset="0"/>
            </a:endParaRPr>
          </a:p>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GIF"/><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GIF"/><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GIF"/><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8.GIF"/><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8.GIF"/><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8.GIF"/><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1.GIF"/><Relationship Id="rId1" Type="http://schemas.openxmlformats.org/officeDocument/2006/relationships/image" Target="../media/image10.GI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image" Target="../media/image12.wm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NULL" TargetMode="External"/><Relationship Id="rId1" Type="http://schemas.openxmlformats.org/officeDocument/2006/relationships/image" Target="../media/image16.GI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8.jpeg"/><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9.G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GIF"/></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GIF"/></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image" Target="../media/image1.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notesSlide" Target="../notesSlides/notesSlide4.xml"/><Relationship Id="rId16" Type="http://schemas.openxmlformats.org/officeDocument/2006/relationships/slideLayout" Target="../slideLayouts/slideLayout1.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image" Target="../media/image2.png"/><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GIF"/><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GIF"/><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34154" y="2566025"/>
            <a:ext cx="9144000" cy="2387600"/>
          </a:xfrm>
        </p:spPr>
        <p:txBody>
          <a:bodyPr>
            <a:normAutofit fontScale="90000"/>
          </a:bodyPr>
          <a:lstStyle/>
          <a:p>
            <a:r>
              <a:rPr lang="zh-CN" altLang="en-US" dirty="0" smtClean="0">
                <a:solidFill>
                  <a:srgbClr val="002060"/>
                </a:solidFill>
                <a:latin typeface="华文行楷" panose="02010800040101010101" pitchFamily="2" charset="-122"/>
                <a:ea typeface="华文行楷" panose="02010800040101010101" pitchFamily="2" charset="-122"/>
              </a:rPr>
              <a:t>导   论</a:t>
            </a:r>
            <a:br>
              <a:rPr lang="en-US" altLang="zh-CN" dirty="0" smtClean="0">
                <a:solidFill>
                  <a:srgbClr val="002060"/>
                </a:solidFill>
                <a:latin typeface="华文行楷" panose="02010800040101010101" pitchFamily="2" charset="-122"/>
                <a:ea typeface="华文行楷" panose="02010800040101010101" pitchFamily="2" charset="-122"/>
              </a:rPr>
            </a:br>
            <a:br>
              <a:rPr lang="zh-CN" altLang="en-US" dirty="0">
                <a:solidFill>
                  <a:srgbClr val="002060"/>
                </a:solidFill>
                <a:latin typeface="华文行楷" panose="02010800040101010101" pitchFamily="2" charset="-122"/>
                <a:ea typeface="华文行楷" panose="02010800040101010101" pitchFamily="2" charset="-122"/>
              </a:rPr>
            </a:br>
            <a:endParaRPr lang="zh-CN" altLang="en-US" dirty="0"/>
          </a:p>
        </p:txBody>
      </p:sp>
      <p:sp>
        <p:nvSpPr>
          <p:cNvPr id="3" name="文本框 2"/>
          <p:cNvSpPr txBox="1"/>
          <p:nvPr/>
        </p:nvSpPr>
        <p:spPr>
          <a:xfrm>
            <a:off x="9018927" y="561131"/>
            <a:ext cx="2966720" cy="306705"/>
          </a:xfrm>
          <a:prstGeom prst="rect">
            <a:avLst/>
          </a:prstGeom>
          <a:noFill/>
        </p:spPr>
        <p:txBody>
          <a:bodyPr wrap="square" rtlCol="0">
            <a:spAutoFit/>
          </a:bodyPr>
          <a:lstStyle/>
          <a:p>
            <a:r>
              <a:rPr lang="zh-CN" altLang="en-US" sz="1400" i="1" dirty="0">
                <a:latin typeface="微软雅黑" panose="020B0503020204020204" pitchFamily="34" charset="-122"/>
                <a:ea typeface="微软雅黑" panose="020B0503020204020204" pitchFamily="34" charset="-122"/>
              </a:rPr>
              <a:t>马工程</a:t>
            </a:r>
            <a:r>
              <a:rPr lang="en-US" altLang="zh-CN" sz="1400" i="1" dirty="0">
                <a:latin typeface="微软雅黑" panose="020B0503020204020204" pitchFamily="34" charset="-122"/>
                <a:ea typeface="微软雅黑" panose="020B0503020204020204" pitchFamily="34" charset="-122"/>
              </a:rPr>
              <a:t>《</a:t>
            </a:r>
            <a:r>
              <a:rPr lang="zh-CN" altLang="en-US" sz="1400" i="1" dirty="0">
                <a:latin typeface="微软雅黑" panose="020B0503020204020204" pitchFamily="34" charset="-122"/>
                <a:ea typeface="微软雅黑" panose="020B0503020204020204" pitchFamily="34" charset="-122"/>
              </a:rPr>
              <a:t>西方经济学</a:t>
            </a:r>
            <a:r>
              <a:rPr lang="en-US" altLang="zh-CN" sz="1400" i="1" dirty="0">
                <a:latin typeface="微软雅黑" panose="020B0503020204020204" pitchFamily="34" charset="-122"/>
                <a:ea typeface="微软雅黑" panose="020B0503020204020204" pitchFamily="34" charset="-122"/>
              </a:rPr>
              <a:t>》</a:t>
            </a:r>
            <a:r>
              <a:rPr lang="zh-CN" altLang="zh-CN" sz="1400" i="1" dirty="0">
                <a:latin typeface="微软雅黑" panose="020B0503020204020204" pitchFamily="34" charset="-122"/>
                <a:ea typeface="微软雅黑" panose="020B0503020204020204" pitchFamily="34" charset="-122"/>
              </a:rPr>
              <a:t>第二版</a:t>
            </a:r>
            <a:endParaRPr lang="zh-CN" altLang="zh-CN" sz="1400" i="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10%"/>
          <p:cNvSpPr/>
          <p:nvPr/>
        </p:nvSpPr>
        <p:spPr>
          <a:xfrm rot="5400000">
            <a:off x="4725130" y="381900"/>
            <a:ext cx="2000694" cy="9150985"/>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7132" name="Rectangle 2" descr="10%"/>
          <p:cNvSpPr/>
          <p:nvPr/>
        </p:nvSpPr>
        <p:spPr>
          <a:xfrm rot="5400000">
            <a:off x="6167120" y="-639445"/>
            <a:ext cx="1415415" cy="5603875"/>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597929"/>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西方经济学的科学因素和阶级属性</a:t>
            </a:r>
            <a:endParaRPr lang="zh-CN" altLang="en-US" sz="3200" dirty="0">
              <a:solidFill>
                <a:srgbClr val="002060"/>
              </a:solidFill>
              <a:latin typeface="华文行楷" panose="02010800040101010101" pitchFamily="2" charset="-122"/>
              <a:ea typeface="华文行楷" panose="02010800040101010101" pitchFamily="2" charset="-122"/>
              <a:cs typeface="+mn-cs"/>
              <a:sym typeface="+mn-ea"/>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15" name="Rectangle 15"/>
          <p:cNvSpPr>
            <a:spLocks noChangeArrowheads="1"/>
          </p:cNvSpPr>
          <p:nvPr/>
        </p:nvSpPr>
        <p:spPr bwMode="auto">
          <a:xfrm>
            <a:off x="942591" y="1664970"/>
            <a:ext cx="383730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sz="2400" dirty="0">
                <a:latin typeface="微软雅黑" panose="020B0503020204020204" pitchFamily="34" charset="-122"/>
                <a:ea typeface="微软雅黑" panose="020B0503020204020204" pitchFamily="34" charset="-122"/>
              </a:rPr>
              <a:t>西方经济学的理论体系</a:t>
            </a:r>
            <a:endParaRPr sz="2400" dirty="0">
              <a:latin typeface="微软雅黑" panose="020B0503020204020204" pitchFamily="34" charset="-122"/>
              <a:ea typeface="微软雅黑" panose="020B0503020204020204" pitchFamily="34" charset="-122"/>
            </a:endParaRPr>
          </a:p>
        </p:txBody>
      </p:sp>
      <p:sp>
        <p:nvSpPr>
          <p:cNvPr id="16" name="Rectangle 17"/>
          <p:cNvSpPr>
            <a:spLocks noChangeArrowheads="1"/>
          </p:cNvSpPr>
          <p:nvPr/>
        </p:nvSpPr>
        <p:spPr bwMode="auto">
          <a:xfrm>
            <a:off x="4379153" y="1363733"/>
            <a:ext cx="5802249"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西方经济学的科学因素</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西方经济学的阶级属性</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7" name="Rectangle 18"/>
          <p:cNvSpPr>
            <a:spLocks noChangeArrowheads="1"/>
          </p:cNvSpPr>
          <p:nvPr/>
        </p:nvSpPr>
        <p:spPr bwMode="auto">
          <a:xfrm>
            <a:off x="1149985" y="3159624"/>
            <a:ext cx="840749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anose="02020603050405020304" pitchFamily="18" charset="0"/>
                <a:ea typeface="宋体" panose="02010600030101010101" pitchFamily="2" charset="-122"/>
              </a:defRPr>
            </a:lvl1pPr>
            <a:lvl2pPr marL="868680" algn="l">
              <a:defRPr kumimoji="1" sz="2400">
                <a:solidFill>
                  <a:schemeClr val="tx1"/>
                </a:solidFill>
                <a:latin typeface="Times New Roman" panose="02020603050405020304" pitchFamily="18" charset="0"/>
                <a:ea typeface="宋体" panose="02010600030101010101" pitchFamily="2" charset="-122"/>
              </a:defRPr>
            </a:lvl2pPr>
            <a:lvl3pPr marL="105918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sym typeface="+mn-ea"/>
              </a:rPr>
              <a:t>西方经济学的科学因素</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560" y="762002"/>
            <a:ext cx="2286000" cy="2286000"/>
          </a:xfrm>
          <a:prstGeom prst="rect">
            <a:avLst/>
          </a:prstGeom>
        </p:spPr>
      </p:pic>
      <p:sp>
        <p:nvSpPr>
          <p:cNvPr id="2" name="文本框 1"/>
          <p:cNvSpPr txBox="1"/>
          <p:nvPr/>
        </p:nvSpPr>
        <p:spPr>
          <a:xfrm>
            <a:off x="1149985" y="4117315"/>
            <a:ext cx="9180830" cy="1689052"/>
          </a:xfrm>
          <a:prstGeom prst="rect">
            <a:avLst/>
          </a:prstGeom>
          <a:noFill/>
        </p:spPr>
        <p:txBody>
          <a:bodyPr wrap="square" rtlCol="0">
            <a:spAutoFit/>
          </a:bodyPr>
          <a:lstStyle/>
          <a:p>
            <a:pPr fontAlgn="auto">
              <a:lnSpc>
                <a:spcPct val="150000"/>
              </a:lnSpc>
            </a:pPr>
            <a:r>
              <a:rPr kumimoji="1" lang="en-US" altLang="zh-CN" sz="2400" dirty="0">
                <a:latin typeface="微软雅黑" panose="020B0503020204020204" pitchFamily="34" charset="-122"/>
                <a:ea typeface="微软雅黑" panose="020B0503020204020204" pitchFamily="34" charset="-122"/>
              </a:rPr>
              <a:t>        </a:t>
            </a:r>
            <a:r>
              <a:rPr kumimoji="1" lang="zh-CN" altLang="en-US" sz="2400" dirty="0" smtClean="0">
                <a:latin typeface="微软雅黑" panose="020B0503020204020204" pitchFamily="34" charset="-122"/>
                <a:ea typeface="微软雅黑" panose="020B0503020204020204" pitchFamily="34" charset="-122"/>
              </a:rPr>
              <a:t>西</a:t>
            </a:r>
            <a:r>
              <a:rPr kumimoji="1" lang="zh-CN" altLang="en-US" sz="2400" dirty="0">
                <a:latin typeface="微软雅黑" panose="020B0503020204020204" pitchFamily="34" charset="-122"/>
                <a:ea typeface="微软雅黑" panose="020B0503020204020204" pitchFamily="34" charset="-122"/>
              </a:rPr>
              <a:t>方经济学说是国外哲学社会科学的组成部分之一。“哲学社会科学的现实形态，是古往今来各种知识、观念、理论、方法等融通生成的结果。</a:t>
            </a:r>
            <a:endParaRPr kumimoji="1"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10%"/>
          <p:cNvSpPr/>
          <p:nvPr/>
        </p:nvSpPr>
        <p:spPr>
          <a:xfrm rot="5400000">
            <a:off x="4563038" y="119635"/>
            <a:ext cx="2745565" cy="9571673"/>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7132" name="Rectangle 2" descr="10%"/>
          <p:cNvSpPr/>
          <p:nvPr/>
        </p:nvSpPr>
        <p:spPr>
          <a:xfrm rot="5400000">
            <a:off x="6167120" y="-884547"/>
            <a:ext cx="1415415" cy="5603875"/>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 name="矩形 3"/>
          <p:cNvSpPr/>
          <p:nvPr/>
        </p:nvSpPr>
        <p:spPr>
          <a:xfrm rot="18868453" flipV="1">
            <a:off x="554264" y="473361"/>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597929"/>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西方经济学的科学因素和阶级属性</a:t>
            </a:r>
            <a:endParaRPr lang="zh-CN" altLang="en-US" sz="3200" dirty="0">
              <a:solidFill>
                <a:srgbClr val="002060"/>
              </a:solidFill>
              <a:latin typeface="华文行楷" panose="02010800040101010101" pitchFamily="2" charset="-122"/>
              <a:ea typeface="华文行楷" panose="02010800040101010101" pitchFamily="2" charset="-122"/>
              <a:cs typeface="+mn-cs"/>
              <a:sym typeface="+mn-ea"/>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15" name="Rectangle 15"/>
          <p:cNvSpPr>
            <a:spLocks noChangeArrowheads="1"/>
          </p:cNvSpPr>
          <p:nvPr/>
        </p:nvSpPr>
        <p:spPr bwMode="auto">
          <a:xfrm>
            <a:off x="904883" y="1664970"/>
            <a:ext cx="383730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sz="2400" dirty="0">
                <a:latin typeface="微软雅黑" panose="020B0503020204020204" pitchFamily="34" charset="-122"/>
                <a:ea typeface="微软雅黑" panose="020B0503020204020204" pitchFamily="34" charset="-122"/>
              </a:rPr>
              <a:t>西方经济学的理论体系</a:t>
            </a:r>
            <a:endParaRPr sz="2400" dirty="0">
              <a:latin typeface="微软雅黑" panose="020B0503020204020204" pitchFamily="34" charset="-122"/>
              <a:ea typeface="微软雅黑" panose="020B0503020204020204" pitchFamily="34" charset="-122"/>
            </a:endParaRPr>
          </a:p>
        </p:txBody>
      </p:sp>
      <p:sp>
        <p:nvSpPr>
          <p:cNvPr id="16" name="Rectangle 17"/>
          <p:cNvSpPr>
            <a:spLocks noChangeArrowheads="1"/>
          </p:cNvSpPr>
          <p:nvPr/>
        </p:nvSpPr>
        <p:spPr bwMode="auto">
          <a:xfrm>
            <a:off x="4712528" y="1130057"/>
            <a:ext cx="5802249"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西方经济学的科学因素</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西方经济学的阶级属性</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7" name="Rectangle 18"/>
          <p:cNvSpPr>
            <a:spLocks noChangeArrowheads="1"/>
          </p:cNvSpPr>
          <p:nvPr/>
        </p:nvSpPr>
        <p:spPr bwMode="auto">
          <a:xfrm>
            <a:off x="1269267" y="2772008"/>
            <a:ext cx="840749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anose="02020603050405020304" pitchFamily="18" charset="0"/>
                <a:ea typeface="宋体" panose="02010600030101010101" pitchFamily="2" charset="-122"/>
              </a:defRPr>
            </a:lvl1pPr>
            <a:lvl2pPr marL="868680" algn="l">
              <a:defRPr kumimoji="1" sz="2400">
                <a:solidFill>
                  <a:schemeClr val="tx1"/>
                </a:solidFill>
                <a:latin typeface="Times New Roman" panose="02020603050405020304" pitchFamily="18" charset="0"/>
                <a:ea typeface="宋体" panose="02010600030101010101" pitchFamily="2" charset="-122"/>
              </a:defRPr>
            </a:lvl2pPr>
            <a:lvl3pPr marL="105918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sym typeface="+mn-ea"/>
              </a:rPr>
              <a:t>西方经济学的阶级属性</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560" y="762002"/>
            <a:ext cx="2286000" cy="2286000"/>
          </a:xfrm>
          <a:prstGeom prst="rect">
            <a:avLst/>
          </a:prstGeom>
        </p:spPr>
      </p:pic>
      <p:sp>
        <p:nvSpPr>
          <p:cNvPr id="2" name="文本框 1"/>
          <p:cNvSpPr txBox="1"/>
          <p:nvPr/>
        </p:nvSpPr>
        <p:spPr>
          <a:xfrm>
            <a:off x="1259840" y="3570127"/>
            <a:ext cx="9180830" cy="461665"/>
          </a:xfrm>
          <a:prstGeom prst="rect">
            <a:avLst/>
          </a:prstGeom>
          <a:noFill/>
        </p:spPr>
        <p:txBody>
          <a:bodyPr wrap="square" rtlCol="0">
            <a:spAutoFit/>
          </a:bodyPr>
          <a:lstStyle/>
          <a:p>
            <a:pPr marL="342900" indent="-342900">
              <a:buFont typeface="Wingdings" panose="05000000000000000000" charset="0"/>
              <a:buChar char="Ø"/>
            </a:pPr>
            <a:r>
              <a:rPr kumimoji="1" lang="en-US" altLang="zh-CN" sz="2400"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西方经济学在本质上是为资产阶级利益辩护和服务的经济学。</a:t>
            </a:r>
            <a:endParaRPr kumimoji="1" lang="zh-CN" altLang="en-US" sz="24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1259840" y="4016136"/>
            <a:ext cx="8971207" cy="2243050"/>
          </a:xfrm>
          <a:prstGeom prst="rect">
            <a:avLst/>
          </a:prstGeom>
          <a:noFill/>
          <a:ln w="9525">
            <a:noFill/>
          </a:ln>
        </p:spPr>
        <p:txBody>
          <a:bodyPr wrap="square">
            <a:spAutoFit/>
          </a:bodyPr>
          <a:lstStyle/>
          <a:p>
            <a:pPr marL="342900" indent="-342900" fontAlgn="auto">
              <a:lnSpc>
                <a:spcPct val="150000"/>
              </a:lnSpc>
              <a:buFont typeface="Wingdings" panose="05000000000000000000" charset="0"/>
              <a:buChar char="Ø"/>
            </a:pPr>
            <a:r>
              <a:rPr kumimoji="1" lang="zh-CN" altLang="en-US" sz="2400" b="0" dirty="0">
                <a:latin typeface="微软雅黑" panose="020B0503020204020204" pitchFamily="34" charset="-122"/>
                <a:ea typeface="微软雅黑" panose="020B0503020204020204" pitchFamily="34" charset="-122"/>
              </a:rPr>
              <a:t>在学习西方经济学时必须坚持以马克思主义为指导，一方面应注意借鉴其可以为我所用即符合中国国情的有实用价值的要素，另一方面用历史唯物主义、辩证唯物主义及其阶级分析方法全面地、科学地看待西方经济学。</a:t>
            </a:r>
            <a:endParaRPr kumimoji="1" lang="zh-CN" altLang="en-US" sz="2400" b="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02936" y="365125"/>
            <a:ext cx="10250864" cy="1325563"/>
          </a:xfrm>
        </p:spPr>
        <p:txBody>
          <a:bodyPr/>
          <a:lstStyle/>
          <a:p>
            <a:r>
              <a:rPr lang="zh-CN" altLang="en-US" dirty="0" smtClean="0">
                <a:latin typeface="华文行楷" panose="02010800040101010101" pitchFamily="2" charset="-122"/>
                <a:ea typeface="华文行楷" panose="02010800040101010101" pitchFamily="2" charset="-122"/>
              </a:rPr>
              <a:t>第二节 西方经济学的由来和发展</a:t>
            </a:r>
            <a:endParaRPr lang="zh-CN" altLang="en-US" dirty="0">
              <a:latin typeface="华文行楷" panose="02010800040101010101" pitchFamily="2" charset="-122"/>
              <a:ea typeface="华文行楷" panose="02010800040101010101" pitchFamily="2" charset="-122"/>
            </a:endParaRPr>
          </a:p>
        </p:txBody>
      </p:sp>
      <p:graphicFrame>
        <p:nvGraphicFramePr>
          <p:cNvPr id="4" name="内容占位符 3"/>
          <p:cNvGraphicFramePr>
            <a:graphicFrameLocks noGrp="1"/>
          </p:cNvGraphicFramePr>
          <p:nvPr>
            <p:ph idx="1"/>
          </p:nvPr>
        </p:nvGraphicFramePr>
        <p:xfrm>
          <a:off x="1751330" y="3841115"/>
          <a:ext cx="8446135" cy="121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76061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84553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35649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descr="10%"/>
          <p:cNvSpPr/>
          <p:nvPr/>
        </p:nvSpPr>
        <p:spPr>
          <a:xfrm rot="5400000">
            <a:off x="3632200" y="-401955"/>
            <a:ext cx="3634740" cy="8063230"/>
          </a:xfrm>
          <a:prstGeom prst="rect">
            <a:avLst/>
          </a:prstGeom>
          <a:blipFill rotWithShape="0">
            <a:blip r:embed="rId6"/>
          </a:blipFill>
          <a:ln w="9525" cap="flat" cmpd="sng">
            <a:solidFill>
              <a:srgbClr val="666699"/>
            </a:solidFill>
            <a:prstDash val="solid"/>
            <a:miter/>
            <a:headEnd type="none" w="med" len="med"/>
            <a:tailEnd type="none" w="med" len="med"/>
          </a:ln>
        </p:spPr>
        <p:txBody>
          <a:bodyPr wrap="none" lIns="90000" tIns="46800" rIns="90000" bIns="46800" anchor="ctr"/>
          <a:p>
            <a:pPr marL="342900" indent="-342900" algn="l">
              <a:buFont typeface="Wingdings" panose="05000000000000000000" charset="0"/>
              <a:buChar char="Ø"/>
            </a:pPr>
            <a:endParaRPr lang="zh-CN" altLang="en-US" dirty="0">
              <a:latin typeface="Calibri" panose="020F0502020204030204" charset="0"/>
              <a:ea typeface="等线" pitchFamily="2" charset="-122"/>
            </a:endParaRPr>
          </a:p>
        </p:txBody>
      </p:sp>
      <p:sp>
        <p:nvSpPr>
          <p:cNvPr id="12" name="文本框 11"/>
          <p:cNvSpPr txBox="1"/>
          <p:nvPr/>
        </p:nvSpPr>
        <p:spPr>
          <a:xfrm>
            <a:off x="2581910" y="2208530"/>
            <a:ext cx="4883150" cy="521970"/>
          </a:xfrm>
          <a:prstGeom prst="rect">
            <a:avLst/>
          </a:prstGeom>
          <a:solidFill>
            <a:schemeClr val="accent5">
              <a:lumMod val="20000"/>
              <a:lumOff val="80000"/>
            </a:schemeClr>
          </a:solidFill>
        </p:spPr>
        <p:txBody>
          <a:bodyPr wrap="square" rtlCol="0">
            <a:spAutoFit/>
          </a:bodyPr>
          <a:p>
            <a:pPr marL="342900" indent="-342900" algn="l">
              <a:buFont typeface="Wingdings" panose="05000000000000000000" charset="0"/>
              <a:buChar char="Ø"/>
            </a:pPr>
            <a:r>
              <a:rPr kumimoji="1" lang="en-US" altLang="zh-CN" sz="2400" dirty="0">
                <a:latin typeface="微软雅黑" panose="020B0503020204020204" pitchFamily="34" charset="-122"/>
                <a:ea typeface="微软雅黑" panose="020B0503020204020204" pitchFamily="34" charset="-122"/>
                <a:sym typeface="+mn-ea"/>
              </a:rPr>
              <a:t>      </a:t>
            </a:r>
            <a:r>
              <a:rPr kumimoji="1" lang="zh-CN" altLang="en-US" sz="2800" dirty="0">
                <a:latin typeface="微软雅黑" panose="020B0503020204020204" pitchFamily="34" charset="-122"/>
                <a:ea typeface="微软雅黑" panose="020B0503020204020204" pitchFamily="34" charset="-122"/>
                <a:sym typeface="+mn-ea"/>
              </a:rPr>
              <a:t>重商主义</a:t>
            </a:r>
            <a:endParaRPr lang="zh-CN" altLang="en-US" sz="2800" dirty="0">
              <a:latin typeface="Calibri" panose="020F0502020204030204" charset="0"/>
              <a:ea typeface="等线" pitchFamily="2" charset="-122"/>
            </a:endParaRPr>
          </a:p>
        </p:txBody>
      </p:sp>
      <p:sp>
        <p:nvSpPr>
          <p:cNvPr id="13" name="文本框 12"/>
          <p:cNvSpPr txBox="1"/>
          <p:nvPr/>
        </p:nvSpPr>
        <p:spPr>
          <a:xfrm>
            <a:off x="2595245" y="2949575"/>
            <a:ext cx="4798060" cy="521970"/>
          </a:xfrm>
          <a:prstGeom prst="rect">
            <a:avLst/>
          </a:prstGeom>
          <a:solidFill>
            <a:schemeClr val="accent5">
              <a:lumMod val="20000"/>
              <a:lumOff val="80000"/>
            </a:schemeClr>
          </a:solidFill>
        </p:spPr>
        <p:txBody>
          <a:bodyPr wrap="square" rtlCol="0">
            <a:spAutoFit/>
          </a:bodyPr>
          <a:p>
            <a:pPr marL="342900" indent="-342900">
              <a:buFont typeface="Wingdings" panose="05000000000000000000" charset="0"/>
              <a:buChar char="Ø"/>
            </a:pPr>
            <a:r>
              <a:rPr lang="en-US" altLang="zh-CN" sz="2400">
                <a:latin typeface="微软雅黑" panose="020B0503020204020204" pitchFamily="34" charset="-122"/>
                <a:ea typeface="微软雅黑" panose="020B0503020204020204" pitchFamily="34" charset="-122"/>
              </a:rPr>
              <a:t>    </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古典经济学</a:t>
            </a:r>
            <a:endParaRPr lang="zh-CN" altLang="en-US" sz="2800">
              <a:latin typeface="微软雅黑" panose="020B0503020204020204" pitchFamily="34" charset="-122"/>
              <a:ea typeface="微软雅黑" panose="020B0503020204020204" pitchFamily="34" charset="-122"/>
            </a:endParaRPr>
          </a:p>
        </p:txBody>
      </p:sp>
      <p:sp>
        <p:nvSpPr>
          <p:cNvPr id="14" name="文本框 13"/>
          <p:cNvSpPr txBox="1"/>
          <p:nvPr/>
        </p:nvSpPr>
        <p:spPr>
          <a:xfrm>
            <a:off x="2597150" y="3599180"/>
            <a:ext cx="5009515" cy="521970"/>
          </a:xfrm>
          <a:prstGeom prst="rect">
            <a:avLst/>
          </a:prstGeom>
          <a:solidFill>
            <a:schemeClr val="accent5">
              <a:lumMod val="20000"/>
              <a:lumOff val="80000"/>
            </a:schemeClr>
          </a:solidFill>
        </p:spPr>
        <p:txBody>
          <a:bodyPr wrap="square" rtlCol="0">
            <a:spAutoFit/>
          </a:bodyPr>
          <a:p>
            <a:pPr marL="342900" indent="-342900">
              <a:buFont typeface="Wingdings" panose="05000000000000000000" charset="0"/>
              <a:buChar char="Ø"/>
            </a:pPr>
            <a:r>
              <a:rPr lang="en-US" altLang="zh-CN" sz="24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新古典经济学</a:t>
            </a:r>
            <a:endParaRPr lang="zh-CN" altLang="en-US" sz="2800">
              <a:latin typeface="微软雅黑" panose="020B0503020204020204" pitchFamily="34" charset="-122"/>
              <a:ea typeface="微软雅黑" panose="020B0503020204020204" pitchFamily="34" charset="-122"/>
            </a:endParaRPr>
          </a:p>
        </p:txBody>
      </p:sp>
      <p:sp>
        <p:nvSpPr>
          <p:cNvPr id="15" name="文本框 14"/>
          <p:cNvSpPr txBox="1"/>
          <p:nvPr/>
        </p:nvSpPr>
        <p:spPr>
          <a:xfrm>
            <a:off x="2595880" y="4361180"/>
            <a:ext cx="4895850" cy="521970"/>
          </a:xfrm>
          <a:prstGeom prst="rect">
            <a:avLst/>
          </a:prstGeom>
          <a:solidFill>
            <a:schemeClr val="accent5">
              <a:lumMod val="20000"/>
              <a:lumOff val="80000"/>
            </a:schemeClr>
          </a:solidFill>
          <a:ln>
            <a:solidFill>
              <a:schemeClr val="accent5">
                <a:lumMod val="20000"/>
                <a:lumOff val="80000"/>
              </a:schemeClr>
            </a:solidFill>
          </a:ln>
        </p:spPr>
        <p:txBody>
          <a:bodyPr wrap="square" rtlCol="0">
            <a:spAutoFit/>
          </a:bodyPr>
          <a:p>
            <a:pPr marL="342900" indent="-342900">
              <a:buFont typeface="Wingdings" panose="05000000000000000000" charset="0"/>
              <a:buChar char="Ø"/>
            </a:pPr>
            <a:r>
              <a:rPr lang="en-US" altLang="zh-CN" sz="24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当代西方经济学</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descr="10%"/>
          <p:cNvSpPr/>
          <p:nvPr/>
        </p:nvSpPr>
        <p:spPr>
          <a:xfrm rot="5400000">
            <a:off x="5590329" y="1395403"/>
            <a:ext cx="1829602" cy="8313167"/>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7132" name="Rectangle 2" descr="10%"/>
          <p:cNvSpPr/>
          <p:nvPr/>
        </p:nvSpPr>
        <p:spPr>
          <a:xfrm rot="5400000">
            <a:off x="6210935" y="-681990"/>
            <a:ext cx="1456055" cy="5479415"/>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重商主义</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15" name="Rectangle 15"/>
          <p:cNvSpPr>
            <a:spLocks noChangeArrowheads="1"/>
          </p:cNvSpPr>
          <p:nvPr/>
        </p:nvSpPr>
        <p:spPr bwMode="auto">
          <a:xfrm>
            <a:off x="1419970" y="1687672"/>
            <a:ext cx="32019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anose="020B0503020204020204" pitchFamily="34" charset="-122"/>
                <a:ea typeface="微软雅黑" panose="020B0503020204020204" pitchFamily="34" charset="-122"/>
              </a:rPr>
              <a:t>欧洲 </a:t>
            </a:r>
            <a:r>
              <a:rPr lang="en-US" altLang="zh-CN" sz="2400" dirty="0">
                <a:latin typeface="微软雅黑" panose="020B0503020204020204" pitchFamily="34" charset="-122"/>
                <a:ea typeface="微软雅黑" panose="020B0503020204020204" pitchFamily="34" charset="-122"/>
              </a:rPr>
              <a:t>— 15-17</a:t>
            </a:r>
            <a:r>
              <a:rPr lang="zh-CN" altLang="en-US" sz="2400" dirty="0">
                <a:latin typeface="微软雅黑" panose="020B0503020204020204" pitchFamily="34" charset="-122"/>
                <a:ea typeface="微软雅黑" panose="020B0503020204020204" pitchFamily="34" charset="-122"/>
              </a:rPr>
              <a:t>世纪</a:t>
            </a:r>
            <a:endParaRPr lang="zh-CN" altLang="en-US" sz="2400" dirty="0">
              <a:latin typeface="微软雅黑" panose="020B0503020204020204" pitchFamily="34" charset="-122"/>
              <a:ea typeface="微软雅黑" panose="020B0503020204020204" pitchFamily="34" charset="-122"/>
            </a:endParaRPr>
          </a:p>
        </p:txBody>
      </p:sp>
      <p:sp>
        <p:nvSpPr>
          <p:cNvPr id="16" name="Rectangle 17"/>
          <p:cNvSpPr>
            <a:spLocks noChangeArrowheads="1"/>
          </p:cNvSpPr>
          <p:nvPr/>
        </p:nvSpPr>
        <p:spPr bwMode="auto">
          <a:xfrm>
            <a:off x="5130358" y="1224668"/>
            <a:ext cx="5802249"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财富是货币</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货币是金银</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金银来自（对外）贸易</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7" name="Rectangle 18"/>
          <p:cNvSpPr>
            <a:spLocks noChangeArrowheads="1"/>
          </p:cNvSpPr>
          <p:nvPr/>
        </p:nvSpPr>
        <p:spPr bwMode="auto">
          <a:xfrm>
            <a:off x="1693353" y="2989372"/>
            <a:ext cx="840749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anose="02020603050405020304" pitchFamily="18" charset="0"/>
                <a:ea typeface="宋体" panose="02010600030101010101" pitchFamily="2" charset="-122"/>
              </a:defRPr>
            </a:lvl1pPr>
            <a:lvl2pPr marL="868680" algn="l">
              <a:defRPr kumimoji="1" sz="2400">
                <a:solidFill>
                  <a:schemeClr val="tx1"/>
                </a:solidFill>
                <a:latin typeface="Times New Roman" panose="02020603050405020304" pitchFamily="18" charset="0"/>
                <a:ea typeface="宋体" panose="02010600030101010101" pitchFamily="2" charset="-122"/>
              </a:defRPr>
            </a:lvl2pPr>
            <a:lvl3pPr marL="105918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rPr>
              <a:t>强调国家干预：</a:t>
            </a:r>
            <a:r>
              <a:rPr lang="zh-CN" altLang="en-US" dirty="0">
                <a:latin typeface="微软雅黑" panose="020B0503020204020204" pitchFamily="34" charset="-122"/>
                <a:ea typeface="微软雅黑" panose="020B0503020204020204" pitchFamily="34" charset="-122"/>
              </a:rPr>
              <a:t>重商主义者意识到商业资本的发展及利益需要有民族国家的利益支持</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693353" y="4074080"/>
            <a:ext cx="941990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各国主要代表人物：</a:t>
            </a:r>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604102" y="4640750"/>
            <a:ext cx="8606410" cy="168905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意大利的重商主义        伽斯巴罗</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斯卡鲁菲和安东尼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塞拉</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英国的重商主义           托马斯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孟</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法国的重商主义           安徒安</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蒙克莱田</a:t>
            </a:r>
            <a:endParaRPr lang="zh-CN" altLang="en-US" sz="24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560" y="762002"/>
            <a:ext cx="2286000" cy="2286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10%"/>
          <p:cNvSpPr/>
          <p:nvPr/>
        </p:nvSpPr>
        <p:spPr>
          <a:xfrm rot="5400000">
            <a:off x="3469092" y="2340767"/>
            <a:ext cx="1661146" cy="5825490"/>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7132" name="Rectangle 2" descr="10%"/>
          <p:cNvSpPr/>
          <p:nvPr/>
        </p:nvSpPr>
        <p:spPr>
          <a:xfrm rot="5400000">
            <a:off x="3605063" y="-292071"/>
            <a:ext cx="1415415" cy="5799276"/>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919" y="1938756"/>
            <a:ext cx="2433319" cy="1376520"/>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64640" y="376314"/>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古典经济学</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endParaRPr>
          </a:p>
        </p:txBody>
      </p:sp>
      <p:sp>
        <p:nvSpPr>
          <p:cNvPr id="21" name="文本框 2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0" name="矩形 59"/>
          <p:cNvSpPr/>
          <p:nvPr/>
        </p:nvSpPr>
        <p:spPr>
          <a:xfrm>
            <a:off x="4976784" y="6523247"/>
            <a:ext cx="184731" cy="584775"/>
          </a:xfrm>
          <a:prstGeom prst="rect">
            <a:avLst/>
          </a:prstGeom>
        </p:spPr>
        <p:txBody>
          <a:bodyPr wrap="none">
            <a:spAutoFit/>
          </a:bodyPr>
          <a:lstStyle/>
          <a:p>
            <a:endParaRPr lang="en-US" altLang="zh-CN" sz="3200" dirty="0">
              <a:solidFill>
                <a:srgbClr val="0066CC"/>
              </a:solidFill>
              <a:effectLst>
                <a:outerShdw blurRad="38100" dist="38100" dir="2700000" algn="tl">
                  <a:srgbClr val="C0C0C0"/>
                </a:outerShdw>
              </a:effectLst>
              <a:ea typeface="华文中宋" panose="02010600040101010101" pitchFamily="2" charset="-122"/>
            </a:endParaRPr>
          </a:p>
        </p:txBody>
      </p:sp>
      <p:sp>
        <p:nvSpPr>
          <p:cNvPr id="26" name="Rectangle 3"/>
          <p:cNvSpPr>
            <a:spLocks noChangeArrowheads="1"/>
          </p:cNvSpPr>
          <p:nvPr/>
        </p:nvSpPr>
        <p:spPr bwMode="auto">
          <a:xfrm>
            <a:off x="1255897" y="1405355"/>
            <a:ext cx="40401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anose="020B0503020204020204" pitchFamily="34" charset="-122"/>
                <a:ea typeface="微软雅黑" panose="020B0503020204020204" pitchFamily="34" charset="-122"/>
              </a:rPr>
              <a:t>欧洲 </a:t>
            </a:r>
            <a:r>
              <a:rPr lang="en-US" altLang="zh-CN" sz="2400" dirty="0">
                <a:latin typeface="微软雅黑" panose="020B0503020204020204" pitchFamily="34" charset="-122"/>
                <a:ea typeface="微软雅黑" panose="020B0503020204020204" pitchFamily="34" charset="-122"/>
              </a:rPr>
              <a:t>— 17-19</a:t>
            </a:r>
            <a:r>
              <a:rPr lang="zh-CN" altLang="en-US" sz="2400" dirty="0">
                <a:latin typeface="微软雅黑" panose="020B0503020204020204" pitchFamily="34" charset="-122"/>
                <a:ea typeface="微软雅黑" panose="020B0503020204020204" pitchFamily="34" charset="-122"/>
              </a:rPr>
              <a:t>世纪中叶</a:t>
            </a:r>
            <a:endParaRPr lang="zh-CN" altLang="en-US" sz="2400" dirty="0">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3988246" y="3565824"/>
            <a:ext cx="5257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国民财富的性质和原因的研究</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8" name="Rectangle 6"/>
          <p:cNvSpPr>
            <a:spLocks noChangeArrowheads="1"/>
          </p:cNvSpPr>
          <p:nvPr/>
        </p:nvSpPr>
        <p:spPr bwMode="auto">
          <a:xfrm>
            <a:off x="1575203" y="2192862"/>
            <a:ext cx="5578736"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v"/>
            </a:pPr>
            <a:r>
              <a:rPr lang="zh-CN" altLang="en-US" dirty="0">
                <a:solidFill>
                  <a:srgbClr val="FF0000"/>
                </a:solidFill>
                <a:latin typeface="微软雅黑" panose="020B0503020204020204" pitchFamily="34" charset="-122"/>
                <a:ea typeface="微软雅黑" panose="020B0503020204020204" pitchFamily="34" charset="-122"/>
              </a:rPr>
              <a:t>英国：配第、斯密、李嘉图</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v"/>
            </a:pPr>
            <a:r>
              <a:rPr lang="zh-CN" altLang="en-US" dirty="0">
                <a:solidFill>
                  <a:srgbClr val="FF0000"/>
                </a:solidFill>
                <a:latin typeface="微软雅黑" panose="020B0503020204020204" pitchFamily="34" charset="-122"/>
                <a:ea typeface="微软雅黑" panose="020B0503020204020204" pitchFamily="34" charset="-122"/>
              </a:rPr>
              <a:t>法国：布尔吉尔贝尔</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9" name="Rectangle 7"/>
          <p:cNvSpPr>
            <a:spLocks noChangeArrowheads="1"/>
          </p:cNvSpPr>
          <p:nvPr/>
        </p:nvSpPr>
        <p:spPr bwMode="auto">
          <a:xfrm>
            <a:off x="2039589" y="4556726"/>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 看不见的手</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0" name="Rectangle 8"/>
          <p:cNvSpPr>
            <a:spLocks noChangeArrowheads="1"/>
          </p:cNvSpPr>
          <p:nvPr/>
        </p:nvSpPr>
        <p:spPr bwMode="auto">
          <a:xfrm>
            <a:off x="2013527" y="5420976"/>
            <a:ext cx="3429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anose="02020603050405020304" pitchFamily="18" charset="0"/>
                <a:ea typeface="宋体" panose="02010600030101010101" pitchFamily="2" charset="-122"/>
              </a:defRPr>
            </a:lvl1pPr>
            <a:lvl2pPr marL="868680" algn="l">
              <a:defRPr kumimoji="1" sz="2400">
                <a:solidFill>
                  <a:schemeClr val="tx1"/>
                </a:solidFill>
                <a:latin typeface="Times New Roman" panose="02020603050405020304" pitchFamily="18" charset="0"/>
                <a:ea typeface="宋体" panose="02010600030101010101" pitchFamily="2" charset="-122"/>
              </a:defRPr>
            </a:lvl2pPr>
            <a:lvl3pPr marL="105918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rPr>
              <a:t>倡导经济自由</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1" name="Rectangle 9"/>
          <p:cNvSpPr>
            <a:spLocks noChangeArrowheads="1"/>
          </p:cNvSpPr>
          <p:nvPr/>
        </p:nvSpPr>
        <p:spPr bwMode="auto">
          <a:xfrm>
            <a:off x="4616709" y="5344776"/>
            <a:ext cx="236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次革命</a:t>
            </a:r>
            <a:endParaRPr lang="zh-CN" altLang="en-US"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55897" y="3700457"/>
            <a:ext cx="2219931" cy="461665"/>
          </a:xfrm>
          <a:prstGeom prst="rect">
            <a:avLst/>
          </a:prstGeom>
          <a:noFill/>
        </p:spPr>
        <p:txBody>
          <a:bodyPr wrap="square" rtlCol="0">
            <a:spAutoFit/>
          </a:bodyPr>
          <a:lstStyle/>
          <a:p>
            <a:pPr marL="457200" indent="-4572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正式确立</a:t>
            </a:r>
            <a:endParaRPr lang="zh-CN" altLang="en-US" sz="2400"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flipV="1">
            <a:off x="3137068" y="3890944"/>
            <a:ext cx="647978" cy="1788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22" name="Line 13"/>
          <p:cNvSpPr>
            <a:spLocks noChangeShapeType="1"/>
          </p:cNvSpPr>
          <p:nvPr/>
        </p:nvSpPr>
        <p:spPr bwMode="auto">
          <a:xfrm>
            <a:off x="4572184" y="5780215"/>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919" y="4380762"/>
            <a:ext cx="2433319" cy="17033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10%"/>
          <p:cNvSpPr/>
          <p:nvPr/>
        </p:nvSpPr>
        <p:spPr>
          <a:xfrm rot="5400000">
            <a:off x="5576731" y="1674037"/>
            <a:ext cx="2152416" cy="7433091"/>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7132" name="Rectangle 2" descr="10%"/>
          <p:cNvSpPr/>
          <p:nvPr/>
        </p:nvSpPr>
        <p:spPr>
          <a:xfrm rot="5400000">
            <a:off x="5945231" y="-332903"/>
            <a:ext cx="1415415" cy="7433092"/>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72389" y="376477"/>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sym typeface="+mn-ea"/>
              </a:rPr>
              <a:t>新古典经济学</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0" name="Rectangle 3"/>
          <p:cNvSpPr>
            <a:spLocks noChangeArrowheads="1"/>
          </p:cNvSpPr>
          <p:nvPr/>
        </p:nvSpPr>
        <p:spPr bwMode="auto">
          <a:xfrm>
            <a:off x="1253267" y="1441489"/>
            <a:ext cx="59451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dirty="0">
                <a:latin typeface="微软雅黑" panose="020B0503020204020204" pitchFamily="34" charset="-122"/>
                <a:ea typeface="微软雅黑" panose="020B0503020204020204" pitchFamily="34" charset="-122"/>
              </a:rPr>
              <a:t>欧洲 </a:t>
            </a:r>
            <a:r>
              <a:rPr lang="en-US" altLang="zh-CN" sz="2800" dirty="0">
                <a:latin typeface="微软雅黑" panose="020B0503020204020204" pitchFamily="34" charset="-122"/>
                <a:ea typeface="微软雅黑" panose="020B0503020204020204" pitchFamily="34" charset="-122"/>
              </a:rPr>
              <a:t>— 19</a:t>
            </a:r>
            <a:r>
              <a:rPr lang="zh-CN" altLang="en-US" sz="2800" dirty="0">
                <a:latin typeface="微软雅黑" panose="020B0503020204020204" pitchFamily="34" charset="-122"/>
                <a:ea typeface="微软雅黑" panose="020B0503020204020204" pitchFamily="34" charset="-122"/>
              </a:rPr>
              <a:t>世纪中叶</a:t>
            </a:r>
            <a:r>
              <a:rPr lang="en-US" altLang="zh-CN" sz="2800" dirty="0">
                <a:latin typeface="微软雅黑" panose="020B0503020204020204" pitchFamily="34" charset="-122"/>
                <a:ea typeface="微软雅黑" panose="020B0503020204020204" pitchFamily="34" charset="-122"/>
              </a:rPr>
              <a:t>-20</a:t>
            </a:r>
            <a:r>
              <a:rPr lang="zh-CN" altLang="en-US" sz="2800" dirty="0">
                <a:latin typeface="微软雅黑" panose="020B0503020204020204" pitchFamily="34" charset="-122"/>
                <a:ea typeface="微软雅黑" panose="020B0503020204020204" pitchFamily="34" charset="-122"/>
              </a:rPr>
              <a:t>世纪</a:t>
            </a:r>
            <a:r>
              <a:rPr lang="en-US" altLang="zh-CN" sz="2800" dirty="0">
                <a:latin typeface="微软雅黑" panose="020B0503020204020204" pitchFamily="34" charset="-122"/>
                <a:ea typeface="微软雅黑" panose="020B0503020204020204" pitchFamily="34" charset="-122"/>
              </a:rPr>
              <a:t>30</a:t>
            </a:r>
            <a:r>
              <a:rPr lang="zh-CN" altLang="en-US" sz="2800" dirty="0">
                <a:latin typeface="微软雅黑" panose="020B0503020204020204" pitchFamily="34" charset="-122"/>
                <a:ea typeface="微软雅黑" panose="020B0503020204020204" pitchFamily="34" charset="-122"/>
              </a:rPr>
              <a:t>年代</a:t>
            </a:r>
            <a:endParaRPr lang="zh-CN" altLang="en-US" sz="2800" dirty="0">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3530436" y="2884904"/>
            <a:ext cx="5715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v"/>
            </a:pPr>
            <a:r>
              <a:rPr lang="zh-CN" altLang="en-US" dirty="0">
                <a:solidFill>
                  <a:srgbClr val="FF0000"/>
                </a:solidFill>
                <a:latin typeface="微软雅黑" panose="020B0503020204020204" pitchFamily="34" charset="-122"/>
                <a:ea typeface="微软雅黑" panose="020B0503020204020204" pitchFamily="34" charset="-122"/>
              </a:rPr>
              <a:t>英国：马尔萨斯、</a:t>
            </a:r>
            <a:r>
              <a:rPr lang="zh-CN" altLang="en-US" b="1" dirty="0">
                <a:solidFill>
                  <a:srgbClr val="002060"/>
                </a:solidFill>
                <a:latin typeface="微软雅黑" panose="020B0503020204020204" pitchFamily="34" charset="-122"/>
                <a:ea typeface="微软雅黑" panose="020B0503020204020204" pitchFamily="34" charset="-122"/>
              </a:rPr>
              <a:t>穆勒（第</a:t>
            </a:r>
            <a:r>
              <a:rPr lang="en-US" altLang="zh-CN" b="1" dirty="0">
                <a:solidFill>
                  <a:srgbClr val="002060"/>
                </a:solidFill>
                <a:latin typeface="微软雅黑" panose="020B0503020204020204" pitchFamily="34" charset="-122"/>
                <a:ea typeface="微软雅黑" panose="020B0503020204020204" pitchFamily="34" charset="-122"/>
              </a:rPr>
              <a:t>1</a:t>
            </a:r>
            <a:r>
              <a:rPr lang="zh-CN" altLang="en-US" b="1" dirty="0">
                <a:solidFill>
                  <a:srgbClr val="002060"/>
                </a:solidFill>
                <a:latin typeface="微软雅黑" panose="020B0503020204020204" pitchFamily="34" charset="-122"/>
                <a:ea typeface="微软雅黑" panose="020B0503020204020204" pitchFamily="34" charset="-122"/>
              </a:rPr>
              <a:t>次综合）</a:t>
            </a:r>
            <a:endParaRPr lang="zh-CN" altLang="en-US" b="1" dirty="0">
              <a:solidFill>
                <a:srgbClr val="00206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v"/>
            </a:pPr>
            <a:r>
              <a:rPr lang="zh-CN" altLang="en-US" dirty="0">
                <a:solidFill>
                  <a:srgbClr val="FF0000"/>
                </a:solidFill>
                <a:latin typeface="微软雅黑" panose="020B0503020204020204" pitchFamily="34" charset="-122"/>
                <a:ea typeface="微软雅黑" panose="020B0503020204020204" pitchFamily="34" charset="-122"/>
              </a:rPr>
              <a:t>法国：西斯蒙第、萨伊、巴师夏</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2" name="Rectangle 5"/>
          <p:cNvSpPr>
            <a:spLocks noChangeArrowheads="1"/>
          </p:cNvSpPr>
          <p:nvPr/>
        </p:nvSpPr>
        <p:spPr bwMode="auto">
          <a:xfrm>
            <a:off x="1352515" y="4659210"/>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次革命</a:t>
            </a:r>
            <a:endParaRPr lang="zh-CN" altLang="en-US" sz="2400" b="1" dirty="0">
              <a:latin typeface="微软雅黑" panose="020B0503020204020204" pitchFamily="34" charset="-122"/>
              <a:ea typeface="微软雅黑" panose="020B0503020204020204" pitchFamily="34" charset="-122"/>
            </a:endParaRPr>
          </a:p>
        </p:txBody>
      </p:sp>
      <p:sp>
        <p:nvSpPr>
          <p:cNvPr id="34" name="Rectangle 7"/>
          <p:cNvSpPr>
            <a:spLocks noChangeArrowheads="1"/>
          </p:cNvSpPr>
          <p:nvPr/>
        </p:nvSpPr>
        <p:spPr bwMode="auto">
          <a:xfrm>
            <a:off x="3063076" y="4543734"/>
            <a:ext cx="28194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marL="190500" indent="381000" algn="l">
              <a:defRPr kumimoji="1" sz="2400">
                <a:solidFill>
                  <a:schemeClr val="tx1"/>
                </a:solidFill>
                <a:latin typeface="Times New Roman" panose="02020603050405020304" pitchFamily="18" charset="0"/>
                <a:ea typeface="宋体" panose="02010600030101010101" pitchFamily="2" charset="-122"/>
              </a:defRPr>
            </a:lvl1pPr>
            <a:lvl2pPr marL="762000" algn="l">
              <a:defRPr kumimoji="1" sz="2400">
                <a:solidFill>
                  <a:schemeClr val="tx1"/>
                </a:solidFill>
                <a:latin typeface="Times New Roman" panose="02020603050405020304" pitchFamily="18" charset="0"/>
                <a:ea typeface="宋体" panose="02010600030101010101" pitchFamily="2" charset="-122"/>
              </a:defRPr>
            </a:lvl2pPr>
            <a:lvl3pPr marL="95250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奥地利：门格尔</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英国：杰文斯</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瑞士：瓦尔拉斯</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美国：克拉克</a:t>
            </a:r>
            <a:endParaRPr lang="zh-CN" altLang="en-US" dirty="0">
              <a:latin typeface="微软雅黑" panose="020B0503020204020204" pitchFamily="34" charset="-122"/>
              <a:ea typeface="微软雅黑" panose="020B0503020204020204" pitchFamily="34" charset="-122"/>
            </a:endParaRPr>
          </a:p>
        </p:txBody>
      </p:sp>
      <p:sp>
        <p:nvSpPr>
          <p:cNvPr id="40" name="Rectangle 8"/>
          <p:cNvSpPr>
            <a:spLocks noChangeArrowheads="1"/>
          </p:cNvSpPr>
          <p:nvPr/>
        </p:nvSpPr>
        <p:spPr bwMode="auto">
          <a:xfrm>
            <a:off x="1429985" y="5148269"/>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solidFill>
                  <a:srgbClr val="FF0000"/>
                </a:solidFill>
                <a:latin typeface="微软雅黑" panose="020B0503020204020204" pitchFamily="34" charset="-122"/>
                <a:ea typeface="微软雅黑" panose="020B0503020204020204" pitchFamily="34" charset="-122"/>
              </a:rPr>
              <a:t>边际革命</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41" name="Rectangle 9"/>
          <p:cNvSpPr>
            <a:spLocks noChangeArrowheads="1"/>
          </p:cNvSpPr>
          <p:nvPr/>
        </p:nvSpPr>
        <p:spPr bwMode="auto">
          <a:xfrm>
            <a:off x="6239346" y="4430610"/>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kumimoji="1" lang="zh-CN" altLang="en-US" sz="2400" b="1" dirty="0">
                <a:solidFill>
                  <a:srgbClr val="002060"/>
                </a:solidFill>
                <a:latin typeface="微软雅黑" panose="020B0503020204020204" pitchFamily="34" charset="-122"/>
                <a:ea typeface="微软雅黑" panose="020B0503020204020204" pitchFamily="34" charset="-122"/>
              </a:rPr>
              <a:t>第</a:t>
            </a:r>
            <a:r>
              <a:rPr kumimoji="1" lang="en-US" altLang="zh-CN" sz="2400" b="1" dirty="0">
                <a:solidFill>
                  <a:srgbClr val="002060"/>
                </a:solidFill>
                <a:latin typeface="微软雅黑" panose="020B0503020204020204" pitchFamily="34" charset="-122"/>
                <a:ea typeface="微软雅黑" panose="020B0503020204020204" pitchFamily="34" charset="-122"/>
              </a:rPr>
              <a:t>2</a:t>
            </a:r>
            <a:r>
              <a:rPr kumimoji="1" lang="zh-CN" altLang="en-US" sz="2400" b="1" dirty="0">
                <a:solidFill>
                  <a:srgbClr val="002060"/>
                </a:solidFill>
                <a:latin typeface="微软雅黑" panose="020B0503020204020204" pitchFamily="34" charset="-122"/>
                <a:ea typeface="微软雅黑" panose="020B0503020204020204" pitchFamily="34" charset="-122"/>
              </a:rPr>
              <a:t>次综合</a:t>
            </a:r>
            <a:endParaRPr kumimoji="1"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42" name="Rectangle 12"/>
          <p:cNvSpPr>
            <a:spLocks noChangeArrowheads="1"/>
          </p:cNvSpPr>
          <p:nvPr/>
        </p:nvSpPr>
        <p:spPr bwMode="auto">
          <a:xfrm>
            <a:off x="6239346" y="5320850"/>
            <a:ext cx="361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indent="381000">
              <a:lnSpc>
                <a:spcPct val="150000"/>
              </a:lnSpc>
              <a:buFont typeface="Wingdings" panose="05000000000000000000" pitchFamily="2" charset="2"/>
              <a:buChar char="v"/>
            </a:pPr>
            <a:r>
              <a:rPr kumimoji="1" lang="zh-CN" altLang="en-US" sz="2400" b="1" dirty="0">
                <a:solidFill>
                  <a:srgbClr val="002060"/>
                </a:solidFill>
                <a:latin typeface="微软雅黑" panose="020B0503020204020204" pitchFamily="34" charset="-122"/>
                <a:ea typeface="微软雅黑" panose="020B0503020204020204" pitchFamily="34" charset="-122"/>
              </a:rPr>
              <a:t>英国（剑桥学派）：马歇尔</a:t>
            </a:r>
            <a:endParaRPr kumimoji="1"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45" name="Rectangle 14"/>
          <p:cNvSpPr>
            <a:spLocks noChangeArrowheads="1"/>
          </p:cNvSpPr>
          <p:nvPr/>
        </p:nvSpPr>
        <p:spPr bwMode="auto">
          <a:xfrm>
            <a:off x="1289203" y="2161337"/>
            <a:ext cx="434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次危机：</a:t>
            </a:r>
            <a:r>
              <a:rPr lang="zh-CN" altLang="en-US" sz="2400" dirty="0">
                <a:latin typeface="微软雅黑" panose="020B0503020204020204" pitchFamily="34" charset="-122"/>
                <a:ea typeface="微软雅黑" panose="020B0503020204020204" pitchFamily="34" charset="-122"/>
              </a:rPr>
              <a:t>等量资本等量利润</a:t>
            </a:r>
            <a:endParaRPr lang="zh-CN" altLang="en-US" sz="2400" dirty="0">
              <a:latin typeface="微软雅黑" panose="020B0503020204020204" pitchFamily="34" charset="-122"/>
              <a:ea typeface="微软雅黑" panose="020B0503020204020204" pitchFamily="34" charset="-122"/>
            </a:endParaRPr>
          </a:p>
        </p:txBody>
      </p:sp>
      <p:sp>
        <p:nvSpPr>
          <p:cNvPr id="47" name="Line 16"/>
          <p:cNvSpPr>
            <a:spLocks noChangeShapeType="1"/>
          </p:cNvSpPr>
          <p:nvPr/>
        </p:nvSpPr>
        <p:spPr bwMode="auto">
          <a:xfrm>
            <a:off x="6069930" y="3304004"/>
            <a:ext cx="1219200" cy="0"/>
          </a:xfrm>
          <a:prstGeom prst="line">
            <a:avLst/>
          </a:prstGeom>
          <a:ln w="38100">
            <a:solidFill>
              <a:schemeClr val="accent4">
                <a:lumMod val="50000"/>
              </a:schemeClr>
            </a:solidFill>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lIns="90000" tIns="46800" rIns="90000" bIns="46800" anchor="ctr"/>
          <a:lstStyle/>
          <a:p>
            <a:endParaRPr lang="zh-CN" altLang="en-US" dirty="0"/>
          </a:p>
        </p:txBody>
      </p:sp>
      <p:sp>
        <p:nvSpPr>
          <p:cNvPr id="19" name="Line 13"/>
          <p:cNvSpPr>
            <a:spLocks noChangeShapeType="1"/>
          </p:cNvSpPr>
          <p:nvPr/>
        </p:nvSpPr>
        <p:spPr bwMode="auto">
          <a:xfrm>
            <a:off x="1429985" y="5132339"/>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sp>
        <p:nvSpPr>
          <p:cNvPr id="20" name="Line 13"/>
          <p:cNvSpPr>
            <a:spLocks noChangeShapeType="1"/>
          </p:cNvSpPr>
          <p:nvPr/>
        </p:nvSpPr>
        <p:spPr bwMode="auto">
          <a:xfrm>
            <a:off x="1352515" y="2753585"/>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552" y="1309403"/>
            <a:ext cx="1429685" cy="1072264"/>
          </a:xfrm>
          <a:prstGeom prst="rect">
            <a:avLst/>
          </a:prstGeom>
        </p:spPr>
      </p:pic>
      <p:sp>
        <p:nvSpPr>
          <p:cNvPr id="22" name="Line 16"/>
          <p:cNvSpPr>
            <a:spLocks noChangeShapeType="1"/>
          </p:cNvSpPr>
          <p:nvPr/>
        </p:nvSpPr>
        <p:spPr bwMode="auto">
          <a:xfrm>
            <a:off x="6387936" y="5074473"/>
            <a:ext cx="1219200" cy="0"/>
          </a:xfrm>
          <a:prstGeom prst="line">
            <a:avLst/>
          </a:prstGeom>
          <a:ln w="38100">
            <a:solidFill>
              <a:schemeClr val="accent4">
                <a:lumMod val="50000"/>
              </a:schemeClr>
            </a:solidFill>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lIns="90000" tIns="46800" rIns="90000" bIns="46800" anchor="ct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descr="10%"/>
          <p:cNvSpPr/>
          <p:nvPr/>
        </p:nvSpPr>
        <p:spPr>
          <a:xfrm rot="5400000">
            <a:off x="5322816" y="1063445"/>
            <a:ext cx="1510949" cy="9051217"/>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7132" name="Rectangle 2" descr="10%"/>
          <p:cNvSpPr/>
          <p:nvPr/>
        </p:nvSpPr>
        <p:spPr>
          <a:xfrm rot="5400000">
            <a:off x="5008837" y="-1035081"/>
            <a:ext cx="2138911" cy="9051217"/>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60372" y="542530"/>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anose="02010800040101010101" pitchFamily="2" charset="-122"/>
                <a:ea typeface="华文行楷" panose="02010800040101010101" pitchFamily="2" charset="-122"/>
                <a:sym typeface="+mn-ea"/>
              </a:rPr>
              <a:t>当代西方经济学</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0" name="Rectangle 2"/>
          <p:cNvSpPr>
            <a:spLocks noChangeArrowheads="1"/>
          </p:cNvSpPr>
          <p:nvPr/>
        </p:nvSpPr>
        <p:spPr bwMode="auto">
          <a:xfrm>
            <a:off x="1223364" y="1146917"/>
            <a:ext cx="50307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anose="020B0503020204020204" pitchFamily="34" charset="-122"/>
                <a:ea typeface="微软雅黑" panose="020B0503020204020204" pitchFamily="34" charset="-122"/>
              </a:rPr>
              <a:t>欧洲 </a:t>
            </a:r>
            <a:r>
              <a:rPr lang="en-US" altLang="zh-CN" sz="2400" dirty="0">
                <a:latin typeface="微软雅黑" panose="020B0503020204020204" pitchFamily="34" charset="-122"/>
                <a:ea typeface="微软雅黑" panose="020B0503020204020204" pitchFamily="34" charset="-122"/>
              </a:rPr>
              <a:t>— 20</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年代</a:t>
            </a:r>
            <a:r>
              <a:rPr lang="en-US" altLang="zh-CN" sz="2400" dirty="0">
                <a:latin typeface="微软雅黑" panose="020B0503020204020204" pitchFamily="34" charset="-122"/>
                <a:ea typeface="微软雅黑" panose="020B0503020204020204" pitchFamily="34" charset="-122"/>
              </a:rPr>
              <a:t>-70</a:t>
            </a:r>
            <a:r>
              <a:rPr lang="zh-CN" altLang="en-US" sz="2400" dirty="0">
                <a:latin typeface="微软雅黑" panose="020B0503020204020204" pitchFamily="34" charset="-122"/>
                <a:ea typeface="微软雅黑" panose="020B0503020204020204" pitchFamily="34" charset="-122"/>
              </a:rPr>
              <a:t>年代</a:t>
            </a:r>
            <a:endParaRPr lang="zh-CN" altLang="en-US" sz="2400" dirty="0">
              <a:latin typeface="微软雅黑" panose="020B0503020204020204" pitchFamily="34" charset="-122"/>
              <a:ea typeface="微软雅黑" panose="020B0503020204020204" pitchFamily="34" charset="-122"/>
            </a:endParaRPr>
          </a:p>
        </p:txBody>
      </p:sp>
      <p:sp>
        <p:nvSpPr>
          <p:cNvPr id="41" name="Rectangle 4"/>
          <p:cNvSpPr>
            <a:spLocks noChangeArrowheads="1"/>
          </p:cNvSpPr>
          <p:nvPr/>
        </p:nvSpPr>
        <p:spPr bwMode="auto">
          <a:xfrm>
            <a:off x="1683581" y="1793919"/>
            <a:ext cx="4800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次危机：</a:t>
            </a:r>
            <a:r>
              <a:rPr lang="zh-CN" altLang="en-US" sz="2400" dirty="0">
                <a:latin typeface="微软雅黑" panose="020B0503020204020204" pitchFamily="34" charset="-122"/>
                <a:ea typeface="微软雅黑" panose="020B0503020204020204" pitchFamily="34" charset="-122"/>
              </a:rPr>
              <a:t>自动调节与经济危机</a:t>
            </a:r>
            <a:endParaRPr lang="zh-CN" altLang="en-US" sz="2400" dirty="0">
              <a:latin typeface="微软雅黑" panose="020B0503020204020204" pitchFamily="34" charset="-122"/>
              <a:ea typeface="微软雅黑" panose="020B0503020204020204" pitchFamily="34" charset="-122"/>
            </a:endParaRPr>
          </a:p>
        </p:txBody>
      </p:sp>
      <p:sp>
        <p:nvSpPr>
          <p:cNvPr id="42" name="Rectangle 5"/>
          <p:cNvSpPr>
            <a:spLocks noChangeArrowheads="1"/>
          </p:cNvSpPr>
          <p:nvPr/>
        </p:nvSpPr>
        <p:spPr bwMode="auto">
          <a:xfrm>
            <a:off x="1552684" y="2466787"/>
            <a:ext cx="2819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v"/>
            </a:pPr>
            <a:r>
              <a:rPr lang="zh-CN" altLang="en-US" dirty="0">
                <a:latin typeface="微软雅黑" panose="020B0503020204020204" pitchFamily="34" charset="-122"/>
                <a:ea typeface="微软雅黑" panose="020B0503020204020204" pitchFamily="34" charset="-122"/>
              </a:rPr>
              <a:t>英国：凯恩斯</a:t>
            </a:r>
            <a:endParaRPr lang="zh-CN" altLang="en-US" dirty="0">
              <a:latin typeface="微软雅黑" panose="020B0503020204020204" pitchFamily="34" charset="-122"/>
              <a:ea typeface="微软雅黑" panose="020B0503020204020204" pitchFamily="34" charset="-122"/>
            </a:endParaRPr>
          </a:p>
        </p:txBody>
      </p:sp>
      <p:sp>
        <p:nvSpPr>
          <p:cNvPr id="43" name="Rectangle 6"/>
          <p:cNvSpPr>
            <a:spLocks noChangeArrowheads="1"/>
          </p:cNvSpPr>
          <p:nvPr/>
        </p:nvSpPr>
        <p:spPr bwMode="auto">
          <a:xfrm>
            <a:off x="2274239" y="3205725"/>
            <a:ext cx="5029200" cy="101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总量分析</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有效需求（消费与投资）不足</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非充分就业均衡</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4" name="Rectangle 7"/>
          <p:cNvSpPr>
            <a:spLocks noChangeArrowheads="1"/>
          </p:cNvSpPr>
          <p:nvPr/>
        </p:nvSpPr>
        <p:spPr bwMode="auto">
          <a:xfrm>
            <a:off x="3745765" y="2390587"/>
            <a:ext cx="5257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q"/>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就业、利息和货币一般理论</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45" name="Rectangle 8"/>
          <p:cNvSpPr>
            <a:spLocks noChangeArrowheads="1"/>
          </p:cNvSpPr>
          <p:nvPr/>
        </p:nvSpPr>
        <p:spPr bwMode="auto">
          <a:xfrm>
            <a:off x="2212272" y="4924262"/>
            <a:ext cx="3429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anose="02020603050405020304" pitchFamily="18" charset="0"/>
                <a:ea typeface="宋体" panose="02010600030101010101" pitchFamily="2" charset="-122"/>
              </a:defRPr>
            </a:lvl1pPr>
            <a:lvl2pPr marL="868680" algn="l">
              <a:defRPr kumimoji="1" sz="2400">
                <a:solidFill>
                  <a:schemeClr val="tx1"/>
                </a:solidFill>
                <a:latin typeface="Times New Roman" panose="02020603050405020304" pitchFamily="18" charset="0"/>
                <a:ea typeface="宋体" panose="02010600030101010101" pitchFamily="2" charset="-122"/>
              </a:defRPr>
            </a:lvl2pPr>
            <a:lvl3pPr marL="105918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rPr>
              <a:t>采用国家干预</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9" name="Rectangle 9"/>
          <p:cNvSpPr>
            <a:spLocks noChangeArrowheads="1"/>
          </p:cNvSpPr>
          <p:nvPr/>
        </p:nvSpPr>
        <p:spPr bwMode="auto">
          <a:xfrm>
            <a:off x="5383849" y="4833579"/>
            <a:ext cx="236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次革命</a:t>
            </a:r>
            <a:endParaRPr lang="zh-CN" altLang="en-US" sz="2400" b="1" dirty="0">
              <a:latin typeface="微软雅黑" panose="020B0503020204020204" pitchFamily="34" charset="-122"/>
              <a:ea typeface="微软雅黑" panose="020B0503020204020204" pitchFamily="34" charset="-122"/>
            </a:endParaRPr>
          </a:p>
        </p:txBody>
      </p:sp>
      <p:sp>
        <p:nvSpPr>
          <p:cNvPr id="61" name="Rectangle 13"/>
          <p:cNvSpPr>
            <a:spLocks noChangeArrowheads="1"/>
          </p:cNvSpPr>
          <p:nvPr/>
        </p:nvSpPr>
        <p:spPr bwMode="auto">
          <a:xfrm>
            <a:off x="1683581" y="5594061"/>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kumimoji="1" lang="zh-CN" altLang="en-US" sz="2400" b="1" dirty="0">
                <a:solidFill>
                  <a:srgbClr val="002060"/>
                </a:solidFill>
                <a:latin typeface="微软雅黑" panose="020B0503020204020204" pitchFamily="34" charset="-122"/>
                <a:ea typeface="微软雅黑" panose="020B0503020204020204" pitchFamily="34" charset="-122"/>
              </a:rPr>
              <a:t>第</a:t>
            </a:r>
            <a:r>
              <a:rPr kumimoji="1" lang="en-US" altLang="zh-CN" sz="2400" b="1" dirty="0">
                <a:solidFill>
                  <a:srgbClr val="002060"/>
                </a:solidFill>
                <a:latin typeface="微软雅黑" panose="020B0503020204020204" pitchFamily="34" charset="-122"/>
                <a:ea typeface="微软雅黑" panose="020B0503020204020204" pitchFamily="34" charset="-122"/>
              </a:rPr>
              <a:t>3</a:t>
            </a:r>
            <a:r>
              <a:rPr kumimoji="1" lang="zh-CN" altLang="en-US" sz="2400" b="1" dirty="0">
                <a:solidFill>
                  <a:srgbClr val="002060"/>
                </a:solidFill>
                <a:latin typeface="微软雅黑" panose="020B0503020204020204" pitchFamily="34" charset="-122"/>
                <a:ea typeface="微软雅黑" panose="020B0503020204020204" pitchFamily="34" charset="-122"/>
              </a:rPr>
              <a:t>次综合</a:t>
            </a:r>
            <a:endParaRPr kumimoji="1"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62" name="Rectangle 14"/>
          <p:cNvSpPr>
            <a:spLocks noChangeArrowheads="1"/>
          </p:cNvSpPr>
          <p:nvPr/>
        </p:nvSpPr>
        <p:spPr bwMode="auto">
          <a:xfrm>
            <a:off x="3621972" y="5663778"/>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indent="381000">
              <a:lnSpc>
                <a:spcPct val="150000"/>
              </a:lnSpc>
              <a:buFont typeface="Wingdings" panose="05000000000000000000" pitchFamily="2" charset="2"/>
              <a:buChar char="v"/>
            </a:pPr>
            <a:r>
              <a:rPr kumimoji="1" lang="zh-CN" altLang="en-US" sz="2400" dirty="0">
                <a:solidFill>
                  <a:srgbClr val="002060"/>
                </a:solidFill>
                <a:latin typeface="微软雅黑" panose="020B0503020204020204" pitchFamily="34" charset="-122"/>
                <a:ea typeface="微软雅黑" panose="020B0503020204020204" pitchFamily="34" charset="-122"/>
              </a:rPr>
              <a:t>美国（新古典综合派）：萨缪尔森</a:t>
            </a:r>
            <a:endParaRPr kumimoji="1"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9" name="Line 13"/>
          <p:cNvSpPr>
            <a:spLocks noChangeShapeType="1"/>
          </p:cNvSpPr>
          <p:nvPr/>
        </p:nvSpPr>
        <p:spPr bwMode="auto">
          <a:xfrm>
            <a:off x="5465129" y="5305262"/>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sp>
        <p:nvSpPr>
          <p:cNvPr id="20" name="Line 16"/>
          <p:cNvSpPr>
            <a:spLocks noChangeShapeType="1"/>
          </p:cNvSpPr>
          <p:nvPr/>
        </p:nvSpPr>
        <p:spPr bwMode="auto">
          <a:xfrm>
            <a:off x="1743184" y="6120978"/>
            <a:ext cx="1219200" cy="0"/>
          </a:xfrm>
          <a:prstGeom prst="line">
            <a:avLst/>
          </a:prstGeom>
          <a:ln w="38100">
            <a:solidFill>
              <a:schemeClr val="accent4">
                <a:lumMod val="50000"/>
              </a:schemeClr>
            </a:solidFill>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lIns="90000" tIns="46800" rIns="90000" bIns="46800" anchor="ctr"/>
          <a:lstStyle/>
          <a:p>
            <a:endParaRPr lang="zh-CN" altLang="en-US" dirty="0"/>
          </a:p>
        </p:txBody>
      </p:sp>
      <p:sp>
        <p:nvSpPr>
          <p:cNvPr id="21" name="Line 13"/>
          <p:cNvSpPr>
            <a:spLocks noChangeShapeType="1"/>
          </p:cNvSpPr>
          <p:nvPr/>
        </p:nvSpPr>
        <p:spPr bwMode="auto">
          <a:xfrm>
            <a:off x="1743184" y="2327319"/>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7241" y="2444188"/>
            <a:ext cx="1679514" cy="21056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2" name="Rectangle 2" descr="10%"/>
          <p:cNvSpPr/>
          <p:nvPr/>
        </p:nvSpPr>
        <p:spPr>
          <a:xfrm rot="5400000">
            <a:off x="3750084" y="-253768"/>
            <a:ext cx="4419600" cy="8608695"/>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sz="2800"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6583" y="376477"/>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sz="3200" dirty="0">
                <a:solidFill>
                  <a:srgbClr val="002060"/>
                </a:solidFill>
                <a:latin typeface="华文行楷" panose="02010800040101010101" pitchFamily="2" charset="-122"/>
                <a:ea typeface="华文行楷" panose="02010800040101010101" pitchFamily="2" charset="-122"/>
                <a:sym typeface="+mn-ea"/>
              </a:rPr>
              <a:t>当代西方经济学</a:t>
            </a: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a:p>
            <a:pPr>
              <a:defRPr/>
            </a:pP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336674" y="2147189"/>
            <a:ext cx="8251825" cy="4126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zh-CN" altLang="en-US" sz="2800" dirty="0"/>
          </a:p>
        </p:txBody>
      </p:sp>
      <p:sp>
        <p:nvSpPr>
          <p:cNvPr id="36" name="Rectangle 5"/>
          <p:cNvSpPr>
            <a:spLocks noChangeArrowheads="1"/>
          </p:cNvSpPr>
          <p:nvPr/>
        </p:nvSpPr>
        <p:spPr bwMode="auto">
          <a:xfrm>
            <a:off x="1537187" y="1317144"/>
            <a:ext cx="361345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年代 </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grpSp>
        <p:nvGrpSpPr>
          <p:cNvPr id="37" name="Group 19"/>
          <p:cNvGrpSpPr/>
          <p:nvPr/>
        </p:nvGrpSpPr>
        <p:grpSpPr bwMode="auto">
          <a:xfrm>
            <a:off x="1724061" y="2069380"/>
            <a:ext cx="8739172" cy="457200"/>
            <a:chOff x="672" y="1200"/>
            <a:chExt cx="4704" cy="288"/>
          </a:xfrm>
        </p:grpSpPr>
        <p:sp>
          <p:nvSpPr>
            <p:cNvPr id="40" name="Rectangle 3"/>
            <p:cNvSpPr>
              <a:spLocks noChangeArrowheads="1"/>
            </p:cNvSpPr>
            <p:nvPr/>
          </p:nvSpPr>
          <p:spPr bwMode="auto">
            <a:xfrm>
              <a:off x="672" y="1200"/>
              <a:ext cx="19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FF0000"/>
                  </a:solidFill>
                  <a:latin typeface="微软雅黑" panose="020B0503020204020204" pitchFamily="34" charset="-122"/>
                  <a:ea typeface="微软雅黑" panose="020B0503020204020204" pitchFamily="34" charset="-122"/>
                </a:rPr>
                <a:t>货币学派：</a:t>
              </a:r>
              <a:r>
                <a:rPr lang="zh-CN" altLang="en-US" sz="2400" dirty="0">
                  <a:latin typeface="微软雅黑" panose="020B0503020204020204" pitchFamily="34" charset="-122"/>
                  <a:ea typeface="微软雅黑" panose="020B0503020204020204" pitchFamily="34" charset="-122"/>
                </a:rPr>
                <a:t>弗里德曼</a:t>
              </a:r>
              <a:endParaRPr lang="zh-CN" altLang="en-US" sz="2400" dirty="0">
                <a:latin typeface="微软雅黑" panose="020B0503020204020204" pitchFamily="34" charset="-122"/>
                <a:ea typeface="微软雅黑" panose="020B0503020204020204" pitchFamily="34" charset="-122"/>
              </a:endParaRPr>
            </a:p>
          </p:txBody>
        </p:sp>
        <p:sp>
          <p:nvSpPr>
            <p:cNvPr id="41" name="Rectangle 4"/>
            <p:cNvSpPr>
              <a:spLocks noChangeArrowheads="1"/>
            </p:cNvSpPr>
            <p:nvPr/>
          </p:nvSpPr>
          <p:spPr bwMode="auto">
            <a:xfrm>
              <a:off x="3408" y="1200"/>
              <a:ext cx="196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anose="020B0503020204020204" pitchFamily="34" charset="-122"/>
                  <a:ea typeface="微软雅黑" panose="020B0503020204020204" pitchFamily="34" charset="-122"/>
                </a:rPr>
                <a:t>稳定货币供应量的增长</a:t>
              </a:r>
              <a:endParaRPr lang="zh-CN" altLang="en-US" sz="2400" b="1" dirty="0">
                <a:latin typeface="微软雅黑" panose="020B0503020204020204" pitchFamily="34" charset="-122"/>
                <a:ea typeface="微软雅黑" panose="020B0503020204020204" pitchFamily="34" charset="-122"/>
              </a:endParaRPr>
            </a:p>
          </p:txBody>
        </p:sp>
        <p:sp>
          <p:nvSpPr>
            <p:cNvPr id="42" name="Line 14"/>
            <p:cNvSpPr>
              <a:spLocks noChangeShapeType="1"/>
            </p:cNvSpPr>
            <p:nvPr/>
          </p:nvSpPr>
          <p:spPr bwMode="auto">
            <a:xfrm>
              <a:off x="816" y="1488"/>
              <a:ext cx="4272"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sz="2000"/>
            </a:p>
          </p:txBody>
        </p:sp>
      </p:grpSp>
      <p:grpSp>
        <p:nvGrpSpPr>
          <p:cNvPr id="43" name="Group 20"/>
          <p:cNvGrpSpPr/>
          <p:nvPr/>
        </p:nvGrpSpPr>
        <p:grpSpPr bwMode="auto">
          <a:xfrm>
            <a:off x="1800261" y="2907580"/>
            <a:ext cx="8104172" cy="457200"/>
            <a:chOff x="720" y="1728"/>
            <a:chExt cx="4416" cy="288"/>
          </a:xfrm>
        </p:grpSpPr>
        <p:sp>
          <p:nvSpPr>
            <p:cNvPr id="44" name="Rectangle 6"/>
            <p:cNvSpPr>
              <a:spLocks noChangeArrowheads="1"/>
            </p:cNvSpPr>
            <p:nvPr/>
          </p:nvSpPr>
          <p:spPr bwMode="auto">
            <a:xfrm>
              <a:off x="720" y="1728"/>
              <a:ext cx="16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solidFill>
                    <a:srgbClr val="FF0000"/>
                  </a:solidFill>
                  <a:latin typeface="微软雅黑" panose="020B0503020204020204" pitchFamily="34" charset="-122"/>
                  <a:ea typeface="微软雅黑" panose="020B0503020204020204" pitchFamily="34" charset="-122"/>
                </a:rPr>
                <a:t>供给学派：</a:t>
              </a:r>
              <a:r>
                <a:rPr lang="zh-CN" altLang="en-US" sz="2400" dirty="0">
                  <a:latin typeface="微软雅黑" panose="020B0503020204020204" pitchFamily="34" charset="-122"/>
                  <a:ea typeface="微软雅黑" panose="020B0503020204020204" pitchFamily="34" charset="-122"/>
                </a:rPr>
                <a:t>萨伊</a:t>
              </a:r>
              <a:endParaRPr lang="zh-CN" altLang="en-US" sz="2400" dirty="0">
                <a:latin typeface="微软雅黑" panose="020B0503020204020204" pitchFamily="34" charset="-122"/>
                <a:ea typeface="微软雅黑" panose="020B0503020204020204" pitchFamily="34" charset="-122"/>
              </a:endParaRPr>
            </a:p>
          </p:txBody>
        </p:sp>
        <p:sp>
          <p:nvSpPr>
            <p:cNvPr id="45" name="Rectangle 7"/>
            <p:cNvSpPr>
              <a:spLocks noChangeArrowheads="1"/>
            </p:cNvSpPr>
            <p:nvPr/>
          </p:nvSpPr>
          <p:spPr bwMode="auto">
            <a:xfrm>
              <a:off x="3456" y="1776"/>
              <a:ext cx="13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anose="020B0503020204020204" pitchFamily="34" charset="-122"/>
                  <a:ea typeface="微软雅黑" panose="020B0503020204020204" pitchFamily="34" charset="-122"/>
                </a:rPr>
                <a:t>增加供给、减税</a:t>
              </a:r>
              <a:endParaRPr lang="zh-CN" altLang="en-US" sz="2400" b="1" dirty="0">
                <a:latin typeface="微软雅黑" panose="020B0503020204020204" pitchFamily="34" charset="-122"/>
                <a:ea typeface="微软雅黑" panose="020B0503020204020204" pitchFamily="34" charset="-122"/>
              </a:endParaRPr>
            </a:p>
          </p:txBody>
        </p:sp>
        <p:sp>
          <p:nvSpPr>
            <p:cNvPr id="48" name="Line 15"/>
            <p:cNvSpPr>
              <a:spLocks noChangeShapeType="1"/>
            </p:cNvSpPr>
            <p:nvPr/>
          </p:nvSpPr>
          <p:spPr bwMode="auto">
            <a:xfrm>
              <a:off x="768" y="2016"/>
              <a:ext cx="4368"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sz="2000" dirty="0"/>
            </a:p>
          </p:txBody>
        </p:sp>
      </p:grpSp>
      <p:grpSp>
        <p:nvGrpSpPr>
          <p:cNvPr id="49" name="Group 21"/>
          <p:cNvGrpSpPr/>
          <p:nvPr/>
        </p:nvGrpSpPr>
        <p:grpSpPr bwMode="auto">
          <a:xfrm>
            <a:off x="1800261" y="3821980"/>
            <a:ext cx="8236251" cy="457200"/>
            <a:chOff x="720" y="2304"/>
            <a:chExt cx="4416" cy="288"/>
          </a:xfrm>
        </p:grpSpPr>
        <p:sp>
          <p:nvSpPr>
            <p:cNvPr id="56" name="Rectangle 8"/>
            <p:cNvSpPr>
              <a:spLocks noChangeArrowheads="1"/>
            </p:cNvSpPr>
            <p:nvPr/>
          </p:nvSpPr>
          <p:spPr bwMode="auto">
            <a:xfrm>
              <a:off x="720" y="2304"/>
              <a:ext cx="16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solidFill>
                    <a:srgbClr val="FF0000"/>
                  </a:solidFill>
                  <a:latin typeface="微软雅黑" panose="020B0503020204020204" pitchFamily="34" charset="-122"/>
                  <a:ea typeface="微软雅黑" panose="020B0503020204020204" pitchFamily="34" charset="-122"/>
                </a:rPr>
                <a:t>新凯恩斯主义</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3456" y="2352"/>
              <a:ext cx="86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anose="020B0503020204020204" pitchFamily="34" charset="-122"/>
                  <a:ea typeface="微软雅黑" panose="020B0503020204020204" pitchFamily="34" charset="-122"/>
                </a:rPr>
                <a:t>收入政策</a:t>
              </a:r>
              <a:endParaRPr lang="zh-CN" altLang="en-US" sz="2400" b="1" dirty="0">
                <a:latin typeface="微软雅黑" panose="020B0503020204020204" pitchFamily="34" charset="-122"/>
                <a:ea typeface="微软雅黑" panose="020B0503020204020204" pitchFamily="34" charset="-122"/>
              </a:endParaRPr>
            </a:p>
          </p:txBody>
        </p:sp>
        <p:sp>
          <p:nvSpPr>
            <p:cNvPr id="58" name="Line 16"/>
            <p:cNvSpPr>
              <a:spLocks noChangeShapeType="1"/>
            </p:cNvSpPr>
            <p:nvPr/>
          </p:nvSpPr>
          <p:spPr bwMode="auto">
            <a:xfrm>
              <a:off x="816" y="2592"/>
              <a:ext cx="4320"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sz="2000" dirty="0"/>
            </a:p>
          </p:txBody>
        </p:sp>
      </p:grpSp>
      <p:grpSp>
        <p:nvGrpSpPr>
          <p:cNvPr id="59" name="Group 24"/>
          <p:cNvGrpSpPr/>
          <p:nvPr/>
        </p:nvGrpSpPr>
        <p:grpSpPr bwMode="auto">
          <a:xfrm>
            <a:off x="1800262" y="4736380"/>
            <a:ext cx="8236250" cy="543866"/>
            <a:chOff x="720" y="2880"/>
            <a:chExt cx="4416" cy="288"/>
          </a:xfrm>
        </p:grpSpPr>
        <p:sp>
          <p:nvSpPr>
            <p:cNvPr id="60" name="Rectangle 10"/>
            <p:cNvSpPr>
              <a:spLocks noChangeArrowheads="1"/>
            </p:cNvSpPr>
            <p:nvPr/>
          </p:nvSpPr>
          <p:spPr bwMode="auto">
            <a:xfrm>
              <a:off x="720" y="2880"/>
              <a:ext cx="2179"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solidFill>
                    <a:srgbClr val="FF0000"/>
                  </a:solidFill>
                  <a:latin typeface="微软雅黑" panose="020B0503020204020204" pitchFamily="34" charset="-122"/>
                  <a:ea typeface="微软雅黑" panose="020B0503020204020204" pitchFamily="34" charset="-122"/>
                </a:rPr>
                <a:t>理性预期学派：</a:t>
              </a:r>
              <a:r>
                <a:rPr lang="zh-CN" altLang="en-US" sz="2400" dirty="0">
                  <a:latin typeface="微软雅黑" panose="020B0503020204020204" pitchFamily="34" charset="-122"/>
                  <a:ea typeface="微软雅黑" panose="020B0503020204020204" pitchFamily="34" charset="-122"/>
                </a:rPr>
                <a:t>卢卡斯</a:t>
              </a:r>
              <a:endParaRPr lang="zh-CN" altLang="en-US" sz="2400" dirty="0">
                <a:latin typeface="微软雅黑" panose="020B0503020204020204" pitchFamily="34" charset="-122"/>
                <a:ea typeface="微软雅黑" panose="020B0503020204020204" pitchFamily="34" charset="-122"/>
              </a:endParaRPr>
            </a:p>
          </p:txBody>
        </p:sp>
        <p:sp>
          <p:nvSpPr>
            <p:cNvPr id="61" name="Rectangle 11"/>
            <p:cNvSpPr>
              <a:spLocks noChangeArrowheads="1"/>
            </p:cNvSpPr>
            <p:nvPr/>
          </p:nvSpPr>
          <p:spPr bwMode="auto">
            <a:xfrm>
              <a:off x="3456" y="2880"/>
              <a:ext cx="144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anose="020B0503020204020204" pitchFamily="34" charset="-122"/>
                  <a:ea typeface="微软雅黑" panose="020B0503020204020204" pitchFamily="34" charset="-122"/>
                </a:rPr>
                <a:t>减少政府干预</a:t>
              </a:r>
              <a:endParaRPr lang="zh-CN" altLang="en-US" sz="2400" b="1" dirty="0">
                <a:latin typeface="微软雅黑" panose="020B0503020204020204" pitchFamily="34" charset="-122"/>
                <a:ea typeface="微软雅黑" panose="020B0503020204020204" pitchFamily="34" charset="-122"/>
              </a:endParaRPr>
            </a:p>
          </p:txBody>
        </p:sp>
        <p:sp>
          <p:nvSpPr>
            <p:cNvPr id="62" name="Line 17"/>
            <p:cNvSpPr>
              <a:spLocks noChangeShapeType="1"/>
            </p:cNvSpPr>
            <p:nvPr/>
          </p:nvSpPr>
          <p:spPr bwMode="auto">
            <a:xfrm>
              <a:off x="816" y="3168"/>
              <a:ext cx="4320"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sz="2000" dirty="0"/>
            </a:p>
          </p:txBody>
        </p:sp>
      </p:grpSp>
      <p:grpSp>
        <p:nvGrpSpPr>
          <p:cNvPr id="63" name="Group 23"/>
          <p:cNvGrpSpPr/>
          <p:nvPr/>
        </p:nvGrpSpPr>
        <p:grpSpPr bwMode="auto">
          <a:xfrm>
            <a:off x="1800261" y="5378532"/>
            <a:ext cx="8327692" cy="669124"/>
            <a:chOff x="720" y="3360"/>
            <a:chExt cx="4464" cy="346"/>
          </a:xfrm>
        </p:grpSpPr>
        <p:sp>
          <p:nvSpPr>
            <p:cNvPr id="64" name="Rectangle 12"/>
            <p:cNvSpPr>
              <a:spLocks noChangeArrowheads="1"/>
            </p:cNvSpPr>
            <p:nvPr/>
          </p:nvSpPr>
          <p:spPr bwMode="auto">
            <a:xfrm>
              <a:off x="720" y="3360"/>
              <a:ext cx="2179"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solidFill>
                    <a:srgbClr val="FF0000"/>
                  </a:solidFill>
                  <a:latin typeface="微软雅黑" panose="020B0503020204020204" pitchFamily="34" charset="-122"/>
                  <a:ea typeface="微软雅黑" panose="020B0503020204020204" pitchFamily="34" charset="-122"/>
                </a:rPr>
                <a:t>新制度经济学：</a:t>
              </a:r>
              <a:r>
                <a:rPr lang="zh-CN" altLang="en-US" sz="2400" dirty="0">
                  <a:latin typeface="微软雅黑" panose="020B0503020204020204" pitchFamily="34" charset="-122"/>
                  <a:ea typeface="微软雅黑" panose="020B0503020204020204" pitchFamily="34" charset="-122"/>
                </a:rPr>
                <a:t>科斯等</a:t>
              </a:r>
              <a:endParaRPr lang="zh-CN" altLang="en-US" sz="2400" dirty="0">
                <a:latin typeface="微软雅黑" panose="020B0503020204020204" pitchFamily="34" charset="-122"/>
                <a:ea typeface="微软雅黑" panose="020B0503020204020204" pitchFamily="34" charset="-122"/>
              </a:endParaRPr>
            </a:p>
          </p:txBody>
        </p:sp>
        <p:sp>
          <p:nvSpPr>
            <p:cNvPr id="65" name="Rectangle 13"/>
            <p:cNvSpPr>
              <a:spLocks noChangeArrowheads="1"/>
            </p:cNvSpPr>
            <p:nvPr/>
          </p:nvSpPr>
          <p:spPr bwMode="auto">
            <a:xfrm>
              <a:off x="3456" y="3456"/>
              <a:ext cx="168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b="1" dirty="0">
                  <a:latin typeface="微软雅黑" panose="020B0503020204020204" pitchFamily="34" charset="-122"/>
                  <a:ea typeface="微软雅黑" panose="020B0503020204020204" pitchFamily="34" charset="-122"/>
                </a:rPr>
                <a:t>交易费用分析方法</a:t>
              </a:r>
              <a:endParaRPr lang="zh-CN" altLang="en-US" sz="2400" b="1" dirty="0">
                <a:latin typeface="微软雅黑" panose="020B0503020204020204" pitchFamily="34" charset="-122"/>
                <a:ea typeface="微软雅黑" panose="020B0503020204020204" pitchFamily="34" charset="-122"/>
              </a:endParaRPr>
            </a:p>
          </p:txBody>
        </p:sp>
        <p:sp>
          <p:nvSpPr>
            <p:cNvPr id="66" name="Line 18"/>
            <p:cNvSpPr>
              <a:spLocks noChangeShapeType="1"/>
            </p:cNvSpPr>
            <p:nvPr/>
          </p:nvSpPr>
          <p:spPr bwMode="auto">
            <a:xfrm>
              <a:off x="816" y="3696"/>
              <a:ext cx="4368" cy="0"/>
            </a:xfrm>
            <a:prstGeom prst="line">
              <a:avLst/>
            </a:prstGeom>
            <a:noFill/>
            <a:ln w="3175">
              <a:solidFill>
                <a:srgbClr val="00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10%"/>
          <p:cNvSpPr/>
          <p:nvPr/>
        </p:nvSpPr>
        <p:spPr>
          <a:xfrm rot="5400000">
            <a:off x="6175666" y="1926933"/>
            <a:ext cx="1442720" cy="6454723"/>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sz="2000" dirty="0">
              <a:latin typeface="Calibri" panose="020F0502020204030204" charset="0"/>
              <a:ea typeface="等线" pitchFamily="2" charset="-122"/>
            </a:endParaRPr>
          </a:p>
        </p:txBody>
      </p:sp>
      <p:sp>
        <p:nvSpPr>
          <p:cNvPr id="47132" name="Rectangle 2" descr="10%"/>
          <p:cNvSpPr/>
          <p:nvPr/>
        </p:nvSpPr>
        <p:spPr>
          <a:xfrm rot="5400000">
            <a:off x="6207684" y="-158662"/>
            <a:ext cx="1415415" cy="6436844"/>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sz="2000"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72389" y="376477"/>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sz="3200" dirty="0">
                <a:solidFill>
                  <a:srgbClr val="002060"/>
                </a:solidFill>
                <a:latin typeface="华文行楷" panose="02010800040101010101" pitchFamily="2" charset="-122"/>
                <a:ea typeface="华文行楷" panose="02010800040101010101" pitchFamily="2" charset="-122"/>
                <a:sym typeface="+mn-ea"/>
              </a:rPr>
              <a:t>微观经济学与宏观经济学的新发展</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0" name="Rectangle 3"/>
          <p:cNvSpPr>
            <a:spLocks noChangeArrowheads="1"/>
          </p:cNvSpPr>
          <p:nvPr/>
        </p:nvSpPr>
        <p:spPr bwMode="auto">
          <a:xfrm>
            <a:off x="1572389" y="1443081"/>
            <a:ext cx="59451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en-US" altLang="zh-CN" sz="2400" dirty="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3890748" y="2675268"/>
            <a:ext cx="6483350" cy="757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v"/>
            </a:pPr>
            <a:r>
              <a:rPr lang="zh-CN" altLang="en-US" dirty="0">
                <a:solidFill>
                  <a:srgbClr val="FF0000"/>
                </a:solidFill>
                <a:latin typeface="微软雅黑" panose="020B0503020204020204" pitchFamily="34" charset="-122"/>
                <a:ea typeface="微软雅黑" panose="020B0503020204020204" pitchFamily="34" charset="-122"/>
              </a:rPr>
              <a:t>马歇尔：初步形成</a:t>
            </a:r>
            <a:endParaRPr lang="zh-CN" altLang="en-US" b="1" dirty="0">
              <a:solidFill>
                <a:srgbClr val="00206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v"/>
            </a:pPr>
            <a:r>
              <a:rPr lang="zh-CN" altLang="en-US" dirty="0">
                <a:solidFill>
                  <a:srgbClr val="FF0000"/>
                </a:solidFill>
                <a:latin typeface="微软雅黑" panose="020B0503020204020204" pitchFamily="34" charset="-122"/>
                <a:ea typeface="微软雅黑" panose="020B0503020204020204" pitchFamily="34" charset="-122"/>
              </a:rPr>
              <a:t>张伯伦、萨缪尔森、希克斯、阿罗等：</a:t>
            </a:r>
            <a:r>
              <a:rPr lang="zh-CN" altLang="zh-CN" dirty="0">
                <a:solidFill>
                  <a:srgbClr val="FF0000"/>
                </a:solidFill>
                <a:latin typeface="微软雅黑" panose="020B0503020204020204" pitchFamily="34" charset="-122"/>
                <a:ea typeface="微软雅黑" panose="020B0503020204020204" pitchFamily="34" charset="-122"/>
              </a:rPr>
              <a:t>发展</a:t>
            </a:r>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32" name="Rectangle 5"/>
          <p:cNvSpPr>
            <a:spLocks noChangeArrowheads="1"/>
          </p:cNvSpPr>
          <p:nvPr/>
        </p:nvSpPr>
        <p:spPr bwMode="auto">
          <a:xfrm>
            <a:off x="1439807" y="4675085"/>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latin typeface="微软雅黑" panose="020B0503020204020204" pitchFamily="34" charset="-122"/>
                <a:ea typeface="微软雅黑" panose="020B0503020204020204" pitchFamily="34" charset="-122"/>
              </a:rPr>
              <a:t>现代微观经济学</a:t>
            </a:r>
            <a:endParaRPr lang="zh-CN" altLang="en-US" sz="2400" b="1" dirty="0">
              <a:latin typeface="微软雅黑" panose="020B0503020204020204" pitchFamily="34" charset="-122"/>
              <a:ea typeface="微软雅黑" panose="020B0503020204020204" pitchFamily="34" charset="-122"/>
            </a:endParaRPr>
          </a:p>
        </p:txBody>
      </p:sp>
      <p:sp>
        <p:nvSpPr>
          <p:cNvPr id="34" name="Rectangle 7"/>
          <p:cNvSpPr>
            <a:spLocks noChangeArrowheads="1"/>
          </p:cNvSpPr>
          <p:nvPr/>
        </p:nvSpPr>
        <p:spPr bwMode="auto">
          <a:xfrm>
            <a:off x="3892679" y="3923880"/>
            <a:ext cx="28194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marL="190500" indent="381000" algn="l">
              <a:defRPr kumimoji="1" sz="2400">
                <a:solidFill>
                  <a:schemeClr val="tx1"/>
                </a:solidFill>
                <a:latin typeface="Times New Roman" panose="02020603050405020304" pitchFamily="18" charset="0"/>
                <a:ea typeface="宋体" panose="02010600030101010101" pitchFamily="2" charset="-122"/>
              </a:defRPr>
            </a:lvl1pPr>
            <a:lvl2pPr marL="762000" algn="l">
              <a:defRPr kumimoji="1" sz="2400">
                <a:solidFill>
                  <a:schemeClr val="tx1"/>
                </a:solidFill>
                <a:latin typeface="Times New Roman" panose="02020603050405020304" pitchFamily="18" charset="0"/>
                <a:ea typeface="宋体" panose="02010600030101010101" pitchFamily="2" charset="-122"/>
              </a:defRPr>
            </a:lvl2pPr>
            <a:lvl3pPr marL="95250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sym typeface="+mn-ea"/>
              </a:rPr>
              <a:t>特征：经济学帝国主义</a:t>
            </a:r>
            <a:endParaRPr lang="zh-CN" altLang="en-US" dirty="0">
              <a:latin typeface="微软雅黑" panose="020B0503020204020204" pitchFamily="34" charset="-122"/>
              <a:ea typeface="微软雅黑" panose="020B0503020204020204" pitchFamily="34" charset="-122"/>
              <a:sym typeface="+mn-ea"/>
            </a:endParaRPr>
          </a:p>
        </p:txBody>
      </p:sp>
      <p:sp>
        <p:nvSpPr>
          <p:cNvPr id="42" name="Rectangle 12"/>
          <p:cNvSpPr>
            <a:spLocks noChangeArrowheads="1"/>
          </p:cNvSpPr>
          <p:nvPr/>
        </p:nvSpPr>
        <p:spPr bwMode="auto">
          <a:xfrm>
            <a:off x="6997829" y="5283738"/>
            <a:ext cx="361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indent="381000">
              <a:lnSpc>
                <a:spcPct val="150000"/>
              </a:lnSpc>
              <a:buFont typeface="Wingdings" panose="05000000000000000000" pitchFamily="2" charset="2"/>
              <a:buChar char="v"/>
            </a:pPr>
            <a:endParaRPr kumimoji="1"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45" name="Rectangle 14"/>
          <p:cNvSpPr>
            <a:spLocks noChangeArrowheads="1"/>
          </p:cNvSpPr>
          <p:nvPr/>
        </p:nvSpPr>
        <p:spPr bwMode="auto">
          <a:xfrm>
            <a:off x="1430855" y="2219325"/>
            <a:ext cx="6142990" cy="534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latin typeface="微软雅黑" panose="020B0503020204020204" pitchFamily="34" charset="-122"/>
                <a:ea typeface="微软雅黑" panose="020B0503020204020204" pitchFamily="34" charset="-122"/>
              </a:rPr>
              <a:t>传统微观经济</a:t>
            </a:r>
            <a:r>
              <a:rPr lang="zh-CN" altLang="en-US" sz="2400" b="1" dirty="0" smtClean="0">
                <a:latin typeface="微软雅黑" panose="020B0503020204020204" pitchFamily="34" charset="-122"/>
                <a:ea typeface="微软雅黑" panose="020B0503020204020204" pitchFamily="34" charset="-122"/>
              </a:rPr>
              <a:t>学</a:t>
            </a:r>
            <a:endParaRPr lang="zh-CN" altLang="en-US" sz="2400" dirty="0">
              <a:latin typeface="微软雅黑" panose="020B0503020204020204" pitchFamily="34" charset="-122"/>
              <a:ea typeface="微软雅黑" panose="020B0503020204020204" pitchFamily="34" charset="-122"/>
            </a:endParaRPr>
          </a:p>
        </p:txBody>
      </p:sp>
      <p:sp>
        <p:nvSpPr>
          <p:cNvPr id="19" name="Line 13"/>
          <p:cNvSpPr>
            <a:spLocks noChangeShapeType="1"/>
          </p:cNvSpPr>
          <p:nvPr/>
        </p:nvSpPr>
        <p:spPr bwMode="auto">
          <a:xfrm>
            <a:off x="2020828" y="5132339"/>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sz="2000"/>
          </a:p>
        </p:txBody>
      </p:sp>
      <p:sp>
        <p:nvSpPr>
          <p:cNvPr id="20" name="Line 13"/>
          <p:cNvSpPr>
            <a:spLocks noChangeShapeType="1"/>
          </p:cNvSpPr>
          <p:nvPr/>
        </p:nvSpPr>
        <p:spPr bwMode="auto">
          <a:xfrm>
            <a:off x="2007604" y="2736000"/>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sz="200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579" y="1221797"/>
            <a:ext cx="1242598" cy="931949"/>
          </a:xfrm>
          <a:prstGeom prst="rect">
            <a:avLst/>
          </a:prstGeom>
        </p:spPr>
      </p:pic>
      <p:sp>
        <p:nvSpPr>
          <p:cNvPr id="7" name="文本框 6"/>
          <p:cNvSpPr txBox="1"/>
          <p:nvPr/>
        </p:nvSpPr>
        <p:spPr>
          <a:xfrm>
            <a:off x="4050029" y="5234305"/>
            <a:ext cx="3632815" cy="646331"/>
          </a:xfrm>
          <a:prstGeom prst="rect">
            <a:avLst/>
          </a:prstGeom>
          <a:noFill/>
        </p:spPr>
        <p:txBody>
          <a:bodyPr wrap="square" rtlCol="0" anchor="t">
            <a:spAutoFit/>
          </a:bodyPr>
          <a:lstStyle/>
          <a:p>
            <a:pPr algn="l">
              <a:lnSpc>
                <a:spcPct val="150000"/>
              </a:lnSpc>
              <a:buFont typeface="Wingdings" panose="05000000000000000000" pitchFamily="2" charset="2"/>
              <a:buChar char="q"/>
            </a:pPr>
            <a:r>
              <a:rPr kumimoji="1" lang="zh-CN" altLang="en-US" sz="2400" dirty="0">
                <a:latin typeface="微软雅黑" panose="020B0503020204020204" pitchFamily="34" charset="-122"/>
                <a:ea typeface="微软雅黑" panose="020B0503020204020204" pitchFamily="34" charset="-122"/>
                <a:sym typeface="+mn-ea"/>
              </a:rPr>
              <a:t>  核心： 价格形成机制</a:t>
            </a:r>
            <a:endParaRPr kumimoji="1"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descr="10%"/>
          <p:cNvSpPr/>
          <p:nvPr/>
        </p:nvSpPr>
        <p:spPr>
          <a:xfrm rot="5400000">
            <a:off x="6400600" y="2519005"/>
            <a:ext cx="1886585" cy="5597823"/>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7132" name="Rectangle 2" descr="10%"/>
          <p:cNvSpPr/>
          <p:nvPr/>
        </p:nvSpPr>
        <p:spPr>
          <a:xfrm rot="5400000">
            <a:off x="6632073" y="430161"/>
            <a:ext cx="1415415" cy="5606049"/>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72389" y="376477"/>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sz="3200" dirty="0">
                <a:solidFill>
                  <a:srgbClr val="002060"/>
                </a:solidFill>
                <a:latin typeface="华文行楷" panose="02010800040101010101" pitchFamily="2" charset="-122"/>
                <a:ea typeface="华文行楷" panose="02010800040101010101" pitchFamily="2" charset="-122"/>
                <a:sym typeface="+mn-ea"/>
              </a:rPr>
              <a:t>微观经济学与宏观经济学的新发展</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0" name="Rectangle 3"/>
          <p:cNvSpPr>
            <a:spLocks noChangeArrowheads="1"/>
          </p:cNvSpPr>
          <p:nvPr/>
        </p:nvSpPr>
        <p:spPr bwMode="auto">
          <a:xfrm>
            <a:off x="1614170" y="1540083"/>
            <a:ext cx="59451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en-US" altLang="zh-CN" sz="2400" dirty="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4805053" y="2774518"/>
            <a:ext cx="6483350" cy="757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v"/>
            </a:pPr>
            <a:r>
              <a:rPr lang="zh-CN" altLang="en-US" sz="2000" dirty="0">
                <a:solidFill>
                  <a:srgbClr val="FF0000"/>
                </a:solidFill>
                <a:latin typeface="微软雅黑" panose="020B0503020204020204" pitchFamily="34" charset="-122"/>
                <a:ea typeface="微软雅黑" panose="020B0503020204020204" pitchFamily="34" charset="-122"/>
              </a:rPr>
              <a:t>新古典综合学派和新凯恩斯主义宏观经济学</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v"/>
            </a:pPr>
            <a:r>
              <a:rPr lang="zh-CN" sz="2000" dirty="0">
                <a:solidFill>
                  <a:srgbClr val="FF0000"/>
                </a:solidFill>
                <a:latin typeface="微软雅黑" panose="020B0503020204020204" pitchFamily="34" charset="-122"/>
                <a:ea typeface="微软雅黑" panose="020B0503020204020204" pitchFamily="34" charset="-122"/>
              </a:rPr>
              <a:t>货币主义和新古典主义宏观经济学</a:t>
            </a:r>
            <a:endParaRPr lang="zh-CN" sz="2000" dirty="0">
              <a:solidFill>
                <a:srgbClr val="FF0000"/>
              </a:solidFill>
              <a:latin typeface="微软雅黑" panose="020B0503020204020204" pitchFamily="34" charset="-122"/>
              <a:ea typeface="微软雅黑" panose="020B0503020204020204" pitchFamily="34" charset="-122"/>
            </a:endParaRPr>
          </a:p>
        </p:txBody>
      </p:sp>
      <p:sp>
        <p:nvSpPr>
          <p:cNvPr id="32" name="Rectangle 5"/>
          <p:cNvSpPr>
            <a:spLocks noChangeArrowheads="1"/>
          </p:cNvSpPr>
          <p:nvPr/>
        </p:nvSpPr>
        <p:spPr bwMode="auto">
          <a:xfrm>
            <a:off x="1562358" y="4675085"/>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r>
              <a:rPr lang="zh-CN" altLang="en-US" sz="2000" b="1" dirty="0">
                <a:latin typeface="微软雅黑" panose="020B0503020204020204" pitchFamily="34" charset="-122"/>
                <a:ea typeface="微软雅黑" panose="020B0503020204020204" pitchFamily="34" charset="-122"/>
              </a:rPr>
              <a:t>现代宏观经济学新特征：</a:t>
            </a:r>
            <a:endParaRPr lang="zh-CN" altLang="en-US" sz="2000" b="1" dirty="0">
              <a:latin typeface="微软雅黑" panose="020B0503020204020204" pitchFamily="34" charset="-122"/>
              <a:ea typeface="微软雅黑" panose="020B0503020204020204" pitchFamily="34" charset="-122"/>
            </a:endParaRPr>
          </a:p>
        </p:txBody>
      </p:sp>
      <p:sp>
        <p:nvSpPr>
          <p:cNvPr id="34" name="Rectangle 7"/>
          <p:cNvSpPr>
            <a:spLocks noChangeArrowheads="1"/>
          </p:cNvSpPr>
          <p:nvPr/>
        </p:nvSpPr>
        <p:spPr bwMode="auto">
          <a:xfrm>
            <a:off x="5052824" y="3951820"/>
            <a:ext cx="28194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marL="190500" indent="381000" algn="l">
              <a:defRPr kumimoji="1" sz="2400">
                <a:solidFill>
                  <a:schemeClr val="tx1"/>
                </a:solidFill>
                <a:latin typeface="Times New Roman" panose="02020603050405020304" pitchFamily="18" charset="0"/>
                <a:ea typeface="宋体" panose="02010600030101010101" pitchFamily="2" charset="-122"/>
              </a:defRPr>
            </a:lvl1pPr>
            <a:lvl2pPr marL="762000" algn="l">
              <a:defRPr kumimoji="1" sz="2400">
                <a:solidFill>
                  <a:schemeClr val="tx1"/>
                </a:solidFill>
                <a:latin typeface="Times New Roman" panose="02020603050405020304" pitchFamily="18" charset="0"/>
                <a:ea typeface="宋体" panose="02010600030101010101" pitchFamily="2" charset="-122"/>
              </a:defRPr>
            </a:lvl2pPr>
            <a:lvl3pPr marL="95250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50000"/>
              </a:lnSpc>
              <a:buFont typeface="Wingdings" panose="05000000000000000000" pitchFamily="2" charset="2"/>
              <a:buChar char="q"/>
            </a:pPr>
            <a:r>
              <a:rPr lang="zh-CN" altLang="en-US" sz="2000" dirty="0">
                <a:latin typeface="微软雅黑" panose="020B0503020204020204" pitchFamily="34" charset="-122"/>
                <a:ea typeface="微软雅黑" panose="020B0503020204020204" pitchFamily="34" charset="-122"/>
                <a:sym typeface="+mn-ea"/>
              </a:rPr>
              <a:t>DSGE分析方法</a:t>
            </a:r>
            <a:endParaRPr lang="zh-CN" altLang="en-US" sz="2000" dirty="0">
              <a:latin typeface="微软雅黑" panose="020B0503020204020204" pitchFamily="34" charset="-122"/>
              <a:ea typeface="微软雅黑" panose="020B0503020204020204" pitchFamily="34" charset="-122"/>
              <a:sym typeface="+mn-ea"/>
            </a:endParaRPr>
          </a:p>
        </p:txBody>
      </p:sp>
      <p:sp>
        <p:nvSpPr>
          <p:cNvPr id="42" name="Rectangle 12"/>
          <p:cNvSpPr>
            <a:spLocks noChangeArrowheads="1"/>
          </p:cNvSpPr>
          <p:nvPr/>
        </p:nvSpPr>
        <p:spPr bwMode="auto">
          <a:xfrm>
            <a:off x="6997829" y="5283738"/>
            <a:ext cx="361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indent="381000">
              <a:lnSpc>
                <a:spcPct val="150000"/>
              </a:lnSpc>
              <a:buFont typeface="Wingdings" panose="05000000000000000000" pitchFamily="2" charset="2"/>
              <a:buChar char="v"/>
            </a:pPr>
            <a:endParaRPr kumimoji="1"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45" name="Rectangle 14"/>
          <p:cNvSpPr>
            <a:spLocks noChangeArrowheads="1"/>
          </p:cNvSpPr>
          <p:nvPr/>
        </p:nvSpPr>
        <p:spPr bwMode="auto">
          <a:xfrm>
            <a:off x="1614170" y="2557048"/>
            <a:ext cx="6142990" cy="534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000" b="1" dirty="0">
                <a:latin typeface="微软雅黑" panose="020B0503020204020204" pitchFamily="34" charset="-122"/>
                <a:ea typeface="微软雅黑" panose="020B0503020204020204" pitchFamily="34" charset="-122"/>
              </a:rPr>
              <a:t>主流宏观经济学  </a:t>
            </a:r>
            <a:r>
              <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altLang="en-US" sz="2000" b="1"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9" name="Line 13"/>
          <p:cNvSpPr>
            <a:spLocks noChangeShapeType="1"/>
          </p:cNvSpPr>
          <p:nvPr/>
        </p:nvSpPr>
        <p:spPr bwMode="auto">
          <a:xfrm>
            <a:off x="2020828" y="5132339"/>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sp>
        <p:nvSpPr>
          <p:cNvPr id="20" name="Line 13"/>
          <p:cNvSpPr>
            <a:spLocks noChangeShapeType="1"/>
          </p:cNvSpPr>
          <p:nvPr/>
        </p:nvSpPr>
        <p:spPr bwMode="auto">
          <a:xfrm>
            <a:off x="1943358" y="3105278"/>
            <a:ext cx="1447800" cy="0"/>
          </a:xfrm>
          <a:prstGeom prst="line">
            <a:avLst/>
          </a:prstGeom>
          <a:ln w="38100">
            <a:solidFill>
              <a:srgbClr val="FF0000">
                <a:alpha val="99000"/>
              </a:srgbClr>
            </a:solidFill>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lIns="90000" tIns="46800" rIns="90000" bIns="46800" anchor="ct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3161" y="1397557"/>
            <a:ext cx="1149643" cy="862232"/>
          </a:xfrm>
          <a:prstGeom prst="rect">
            <a:avLst/>
          </a:prstGeom>
        </p:spPr>
      </p:pic>
      <p:sp>
        <p:nvSpPr>
          <p:cNvPr id="7" name="文本框 6"/>
          <p:cNvSpPr txBox="1"/>
          <p:nvPr/>
        </p:nvSpPr>
        <p:spPr>
          <a:xfrm>
            <a:off x="5233670" y="5033010"/>
            <a:ext cx="3519170" cy="553085"/>
          </a:xfrm>
          <a:prstGeom prst="rect">
            <a:avLst/>
          </a:prstGeom>
          <a:noFill/>
        </p:spPr>
        <p:txBody>
          <a:bodyPr wrap="square" rtlCol="0" anchor="t">
            <a:spAutoFit/>
          </a:bodyPr>
          <a:lstStyle/>
          <a:p>
            <a:pPr algn="l">
              <a:lnSpc>
                <a:spcPct val="150000"/>
              </a:lnSpc>
              <a:buFont typeface="Wingdings" panose="05000000000000000000" pitchFamily="2" charset="2"/>
              <a:buChar char="q"/>
            </a:pPr>
            <a:r>
              <a:rPr kumimoji="1" lang="zh-CN" altLang="en-US" sz="2000" dirty="0">
                <a:latin typeface="微软雅黑" panose="020B0503020204020204" pitchFamily="34" charset="-122"/>
                <a:ea typeface="微软雅黑" panose="020B0503020204020204" pitchFamily="34" charset="-122"/>
                <a:sym typeface="+mn-ea"/>
              </a:rPr>
              <a:t>  行为宏观经济学</a:t>
            </a:r>
            <a:endParaRPr kumimoji="1" lang="zh-CN" altLang="en-US" sz="20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233670" y="5741035"/>
            <a:ext cx="4210050" cy="553085"/>
          </a:xfrm>
          <a:prstGeom prst="rect">
            <a:avLst/>
          </a:prstGeom>
          <a:noFill/>
        </p:spPr>
        <p:txBody>
          <a:bodyPr wrap="square" rtlCol="0" anchor="t">
            <a:spAutoFit/>
          </a:bodyPr>
          <a:lstStyle/>
          <a:p>
            <a:pPr algn="l">
              <a:lnSpc>
                <a:spcPct val="150000"/>
              </a:lnSpc>
              <a:buClrTx/>
              <a:buSzTx/>
              <a:buFont typeface="Wingdings" panose="05000000000000000000" pitchFamily="2" charset="2"/>
              <a:buChar char="q"/>
            </a:pPr>
            <a:r>
              <a:rPr kumimoji="1" lang="en-US" altLang="zh-CN" sz="2000" dirty="0">
                <a:latin typeface="微软雅黑" panose="020B0503020204020204" pitchFamily="34" charset="-122"/>
                <a:ea typeface="微软雅黑" panose="020B0503020204020204" pitchFamily="34" charset="-122"/>
                <a:sym typeface="+mn-ea"/>
              </a:rPr>
              <a:t>  </a:t>
            </a:r>
            <a:r>
              <a:rPr kumimoji="1" lang="zh-CN" altLang="en-US" sz="2000" dirty="0">
                <a:latin typeface="微软雅黑" panose="020B0503020204020204" pitchFamily="34" charset="-122"/>
                <a:ea typeface="微软雅黑" panose="020B0503020204020204" pitchFamily="34" charset="-122"/>
                <a:sym typeface="+mn-ea"/>
              </a:rPr>
              <a:t>发展经济学和增长经济学</a:t>
            </a:r>
            <a:endParaRPr kumimoji="1"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5614174"/>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怎样学习西方经济学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570480" y="4757430"/>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西方经济学的研究方法</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570480" y="3900686"/>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西方经济学的研究对象</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570480" y="3069911"/>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西方经济学的由来和发展</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437716" y="389133"/>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zh-CN" sz="1400" i="1" dirty="0">
                <a:latin typeface="微软雅黑" panose="020B0503020204020204" pitchFamily="34" charset="-122"/>
                <a:ea typeface="微软雅黑" panose="020B0503020204020204" pitchFamily="34" charset="-122"/>
                <a:sym typeface="+mn-ea"/>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54"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08823" y="2618291"/>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5" name="Rectangle 8" descr="浅色上对角线"/>
          <p:cNvSpPr>
            <a:spLocks noChangeArrowheads="1"/>
          </p:cNvSpPr>
          <p:nvPr/>
        </p:nvSpPr>
        <p:spPr bwMode="auto">
          <a:xfrm>
            <a:off x="6654803" y="2666220"/>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西方经济学的界定</a:t>
            </a:r>
            <a:endParaRPr lang="zh-CN" altLang="en-US" b="1" dirty="0">
              <a:effectLst>
                <a:outerShdw blurRad="38100" dist="38100" dir="2700000" algn="tl">
                  <a:srgbClr val="000000">
                    <a:alpha val="43137"/>
                  </a:srgbClr>
                </a:outerShdw>
              </a:effectLst>
            </a:endParaRPr>
          </a:p>
        </p:txBody>
      </p:sp>
      <p:sp>
        <p:nvSpPr>
          <p:cNvPr id="56" name="Rectangle 9" descr="浅色上对角线">
            <a:hlinkClick r:id="" action="ppaction://noaction"/>
          </p:cNvPr>
          <p:cNvSpPr>
            <a:spLocks noChangeArrowheads="1"/>
          </p:cNvSpPr>
          <p:nvPr/>
        </p:nvSpPr>
        <p:spPr bwMode="auto">
          <a:xfrm>
            <a:off x="6692900" y="3146721"/>
            <a:ext cx="2915920" cy="58039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西方经济学的科学因素和阶级属性</a:t>
            </a:r>
            <a:endParaRPr lang="zh-CN" altLang="en-US" b="1" dirty="0">
              <a:effectLst>
                <a:outerShdw blurRad="38100" dist="38100" dir="2700000" algn="tl">
                  <a:srgbClr val="000000">
                    <a:alpha val="43137"/>
                  </a:srgbClr>
                </a:outerShdw>
              </a:effectLst>
            </a:endParaRPr>
          </a:p>
        </p:txBody>
      </p:sp>
      <p:pic>
        <p:nvPicPr>
          <p:cNvPr id="57"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08823" y="328440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8" name="AutoShape 65">
            <a:hlinkClick r:id="" action="ppaction://noaction" highlightClick="1"/>
            <a:hlinkHover r:id="" action="ppaction://noaction"/>
          </p:cNvPr>
          <p:cNvSpPr>
            <a:spLocks noChangeArrowheads="1"/>
          </p:cNvSpPr>
          <p:nvPr/>
        </p:nvSpPr>
        <p:spPr bwMode="auto">
          <a:xfrm>
            <a:off x="9723123" y="257765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9" name="AutoShape 66">
            <a:hlinkClick r:id="" action="ppaction://noaction" highlightClick="1"/>
            <a:hlinkHover r:id="" action="ppaction://noaction"/>
          </p:cNvPr>
          <p:cNvSpPr>
            <a:spLocks noChangeArrowheads="1"/>
          </p:cNvSpPr>
          <p:nvPr/>
        </p:nvSpPr>
        <p:spPr bwMode="auto">
          <a:xfrm>
            <a:off x="9815830" y="3284516"/>
            <a:ext cx="19558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60"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141723" y="2513820"/>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65" name="AutoShape 65">
            <a:hlinkClick r:id="" action="ppaction://noaction" highlightClick="1"/>
            <a:hlinkHover r:id="" action="ppaction://noaction"/>
          </p:cNvPr>
          <p:cNvSpPr>
            <a:spLocks noChangeArrowheads="1"/>
          </p:cNvSpPr>
          <p:nvPr/>
        </p:nvSpPr>
        <p:spPr bwMode="auto">
          <a:xfrm>
            <a:off x="9570723" y="337485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66" name="AutoShape 66">
            <a:hlinkClick r:id="" action="ppaction://noaction" highlightClick="1"/>
            <a:hlinkHover r:id="" action="ppaction://noaction"/>
          </p:cNvPr>
          <p:cNvSpPr>
            <a:spLocks noChangeArrowheads="1"/>
          </p:cNvSpPr>
          <p:nvPr/>
        </p:nvSpPr>
        <p:spPr bwMode="auto">
          <a:xfrm>
            <a:off x="9723123" y="498775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 name="矩形: 圆角 14"/>
          <p:cNvSpPr/>
          <p:nvPr/>
        </p:nvSpPr>
        <p:spPr>
          <a:xfrm>
            <a:off x="2542540" y="2213296"/>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什么是西方经济学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02936" y="365125"/>
            <a:ext cx="10250864" cy="1325563"/>
          </a:xfrm>
        </p:spPr>
        <p:txBody>
          <a:bodyPr/>
          <a:lstStyle/>
          <a:p>
            <a:r>
              <a:rPr lang="zh-CN" altLang="en-US" dirty="0" smtClean="0">
                <a:latin typeface="华文行楷" panose="02010800040101010101" pitchFamily="2" charset="-122"/>
                <a:ea typeface="华文行楷" panose="02010800040101010101" pitchFamily="2" charset="-122"/>
              </a:rPr>
              <a:t>第三节 西方经济学的研究对象</a:t>
            </a:r>
            <a:endParaRPr lang="zh-CN" altLang="en-US" dirty="0">
              <a:latin typeface="华文行楷" panose="02010800040101010101" pitchFamily="2" charset="-122"/>
              <a:ea typeface="华文行楷" panose="02010800040101010101" pitchFamily="2" charset="-122"/>
            </a:endParaRPr>
          </a:p>
        </p:txBody>
      </p:sp>
      <p:graphicFrame>
        <p:nvGraphicFramePr>
          <p:cNvPr id="4" name="内容占位符 3"/>
          <p:cNvGraphicFramePr>
            <a:graphicFrameLocks noGrp="1"/>
          </p:cNvGraphicFramePr>
          <p:nvPr>
            <p:ph idx="1"/>
          </p:nvPr>
        </p:nvGraphicFramePr>
        <p:xfrm>
          <a:off x="1751330" y="3841115"/>
          <a:ext cx="8446135" cy="121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76061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84553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35649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descr="10%"/>
          <p:cNvSpPr/>
          <p:nvPr/>
        </p:nvSpPr>
        <p:spPr>
          <a:xfrm rot="5400000">
            <a:off x="3364865" y="-133985"/>
            <a:ext cx="3634740" cy="7527925"/>
          </a:xfrm>
          <a:prstGeom prst="rect">
            <a:avLst/>
          </a:prstGeom>
          <a:blipFill rotWithShape="0">
            <a:blip r:embed="rId6"/>
          </a:blipFill>
          <a:ln w="9525" cap="flat" cmpd="sng">
            <a:solidFill>
              <a:srgbClr val="666699"/>
            </a:solidFill>
            <a:prstDash val="solid"/>
            <a:miter/>
            <a:headEnd type="none" w="med" len="med"/>
            <a:tailEnd type="none" w="med" len="med"/>
          </a:ln>
        </p:spPr>
        <p:txBody>
          <a:bodyPr wrap="none" lIns="90000" tIns="46800" rIns="90000" bIns="46800" anchor="ctr"/>
          <a:p>
            <a:pPr marL="342900" indent="-342900" algn="l">
              <a:buFont typeface="Wingdings" panose="05000000000000000000" charset="0"/>
              <a:buChar char="Ø"/>
            </a:pPr>
            <a:endParaRPr lang="zh-CN" altLang="en-US" dirty="0">
              <a:latin typeface="Calibri" panose="020F0502020204030204" charset="0"/>
              <a:ea typeface="等线" pitchFamily="2" charset="-122"/>
            </a:endParaRPr>
          </a:p>
        </p:txBody>
      </p:sp>
      <p:sp>
        <p:nvSpPr>
          <p:cNvPr id="12" name="文本框 11"/>
          <p:cNvSpPr txBox="1"/>
          <p:nvPr/>
        </p:nvSpPr>
        <p:spPr>
          <a:xfrm>
            <a:off x="2355215" y="2378075"/>
            <a:ext cx="4883150" cy="521970"/>
          </a:xfrm>
          <a:prstGeom prst="rect">
            <a:avLst/>
          </a:prstGeom>
          <a:solidFill>
            <a:schemeClr val="accent5">
              <a:lumMod val="20000"/>
              <a:lumOff val="80000"/>
            </a:schemeClr>
          </a:solidFill>
        </p:spPr>
        <p:txBody>
          <a:bodyPr wrap="square" rtlCol="0">
            <a:spAutoFit/>
          </a:bodyPr>
          <a:p>
            <a:pPr marL="342900" indent="-342900" algn="l">
              <a:buFont typeface="Wingdings" panose="05000000000000000000" charset="0"/>
              <a:buChar char="Ø"/>
            </a:pPr>
            <a:r>
              <a:rPr kumimoji="1" lang="en-US" altLang="zh-CN" sz="2400" dirty="0">
                <a:latin typeface="微软雅黑" panose="020B0503020204020204" pitchFamily="34" charset="-122"/>
                <a:ea typeface="微软雅黑" panose="020B0503020204020204" pitchFamily="34" charset="-122"/>
                <a:sym typeface="+mn-ea"/>
              </a:rPr>
              <a:t>   </a:t>
            </a:r>
            <a:r>
              <a:rPr kumimoji="1" lang="en-US" altLang="zh-CN" sz="2800" dirty="0">
                <a:latin typeface="微软雅黑" panose="020B0503020204020204" pitchFamily="34" charset="-122"/>
                <a:ea typeface="微软雅黑" panose="020B0503020204020204" pitchFamily="34" charset="-122"/>
                <a:sym typeface="+mn-ea"/>
              </a:rPr>
              <a:t>  </a:t>
            </a:r>
            <a:r>
              <a:rPr kumimoji="1" lang="zh-CN" altLang="en-US" sz="2800" dirty="0">
                <a:latin typeface="微软雅黑" panose="020B0503020204020204" pitchFamily="34" charset="-122"/>
                <a:ea typeface="微软雅黑" panose="020B0503020204020204" pitchFamily="34" charset="-122"/>
                <a:sym typeface="+mn-ea"/>
              </a:rPr>
              <a:t>资源的稀缺性</a:t>
            </a:r>
            <a:endParaRPr kumimoji="1" lang="zh-CN" altLang="en-US" sz="2800" dirty="0">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2397125" y="3810000"/>
            <a:ext cx="4798060" cy="521970"/>
          </a:xfrm>
          <a:prstGeom prst="rect">
            <a:avLst/>
          </a:prstGeom>
          <a:solidFill>
            <a:schemeClr val="accent5">
              <a:lumMod val="20000"/>
              <a:lumOff val="80000"/>
            </a:schemeClr>
          </a:solidFill>
        </p:spPr>
        <p:txBody>
          <a:bodyPr wrap="square" rtlCol="0">
            <a:spAutoFit/>
          </a:bodyPr>
          <a:p>
            <a:pPr marL="342900" indent="-342900">
              <a:buFont typeface="Wingdings" panose="05000000000000000000" charset="0"/>
              <a:buChar char="Ø"/>
            </a:pPr>
            <a:r>
              <a:rPr lang="en-US" altLang="zh-CN" sz="2400">
                <a:latin typeface="微软雅黑" panose="020B0503020204020204" pitchFamily="34" charset="-122"/>
                <a:ea typeface="微软雅黑" panose="020B0503020204020204" pitchFamily="34" charset="-122"/>
              </a:rPr>
              <a:t>   </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西方经济学研究对象</a:t>
            </a:r>
            <a:endParaRPr lang="zh-CN" altLang="en-US" sz="2800">
              <a:latin typeface="微软雅黑" panose="020B0503020204020204" pitchFamily="34" charset="-122"/>
              <a:ea typeface="微软雅黑" panose="020B0503020204020204" pitchFamily="34" charset="-122"/>
            </a:endParaRPr>
          </a:p>
        </p:txBody>
      </p:sp>
      <p:sp>
        <p:nvSpPr>
          <p:cNvPr id="8" name="笑脸 7"/>
          <p:cNvSpPr/>
          <p:nvPr/>
        </p:nvSpPr>
        <p:spPr>
          <a:xfrm>
            <a:off x="9086850" y="4854575"/>
            <a:ext cx="1425575" cy="1227455"/>
          </a:xfrm>
          <a:prstGeom prst="smileyFac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7" name="Object 10"/>
          <p:cNvGraphicFramePr>
            <a:graphicFrameLocks noChangeAspect="1"/>
          </p:cNvGraphicFramePr>
          <p:nvPr/>
        </p:nvGraphicFramePr>
        <p:xfrm>
          <a:off x="2205721" y="3906867"/>
          <a:ext cx="3286145" cy="2110586"/>
        </p:xfrm>
        <a:graphic>
          <a:graphicData uri="http://schemas.openxmlformats.org/presentationml/2006/ole">
            <mc:AlternateContent xmlns:mc="http://schemas.openxmlformats.org/markup-compatibility/2006">
              <mc:Choice xmlns:v="urn:schemas-microsoft-com:vml" Requires="v">
                <p:oleObj spid="_x0000_s2049" name="剪辑" r:id="rId1" imgW="27241500" imgH="20983575" progId="">
                  <p:embed/>
                </p:oleObj>
              </mc:Choice>
              <mc:Fallback>
                <p:oleObj name="剪辑" r:id="rId1" imgW="27241500" imgH="20983575" progId="">
                  <p:embed/>
                  <p:pic>
                    <p:nvPicPr>
                      <p:cNvPr id="0" name="图片 2048"/>
                      <p:cNvPicPr>
                        <a:picLocks noChangeAspect="1"/>
                      </p:cNvPicPr>
                      <p:nvPr/>
                    </p:nvPicPr>
                    <p:blipFill>
                      <a:blip r:embed="rId2"/>
                      <a:stretch>
                        <a:fillRect/>
                      </a:stretch>
                    </p:blipFill>
                    <p:spPr>
                      <a:xfrm>
                        <a:off x="2205721" y="3906867"/>
                        <a:ext cx="3286145" cy="2110586"/>
                      </a:xfrm>
                      <a:prstGeom prst="rect">
                        <a:avLst/>
                      </a:prstGeom>
                      <a:noFill/>
                      <a:ln w="9525">
                        <a:noFill/>
                      </a:ln>
                    </p:spPr>
                  </p:pic>
                </p:oleObj>
              </mc:Fallback>
            </mc:AlternateContent>
          </a:graphicData>
        </a:graphic>
      </p:graphicFrame>
      <p:sp>
        <p:nvSpPr>
          <p:cNvPr id="8" name="云形标注 7"/>
          <p:cNvSpPr/>
          <p:nvPr/>
        </p:nvSpPr>
        <p:spPr>
          <a:xfrm>
            <a:off x="5063239" y="1585132"/>
            <a:ext cx="6500403" cy="1785938"/>
          </a:xfrm>
          <a:prstGeom prst="cloudCallout">
            <a:avLst>
              <a:gd name="adj1" fmla="val -49710"/>
              <a:gd name="adj2" fmla="val 83362"/>
            </a:avLst>
          </a:prstGeom>
          <a:solidFill>
            <a:srgbClr val="00B0F0"/>
          </a:solidFill>
          <a:ln w="76200">
            <a:solidFill>
              <a:srgbClr val="FF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3600" b="1" kern="0" dirty="0" smtClean="0">
                <a:solidFill>
                  <a:srgbClr val="FFFF00"/>
                </a:solidFill>
                <a:latin typeface="隶书" panose="02010509060101010101" pitchFamily="49" charset="-122"/>
                <a:ea typeface="隶书" panose="02010509060101010101" pitchFamily="49" charset="-122"/>
              </a:rPr>
              <a:t>经济学究竟是研究什么的科学？</a:t>
            </a:r>
            <a:endParaRPr lang="zh-CN" altLang="en-US" sz="3600" b="1" kern="0" dirty="0">
              <a:solidFill>
                <a:srgbClr val="FFFF00"/>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80">
                                          <p:stCondLst>
                                            <p:cond delay="0"/>
                                          </p:stCondLst>
                                        </p:cTn>
                                        <p:tgtEl>
                                          <p:spTgt spid="8"/>
                                        </p:tgtEl>
                                      </p:cBhvr>
                                    </p:animEffect>
                                    <p:anim calcmode="lin" valueType="num">
                                      <p:cBhvr>
                                        <p:cTn id="2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5" dur="26">
                                          <p:stCondLst>
                                            <p:cond delay="650"/>
                                          </p:stCondLst>
                                        </p:cTn>
                                        <p:tgtEl>
                                          <p:spTgt spid="8"/>
                                        </p:tgtEl>
                                      </p:cBhvr>
                                      <p:to x="100000" y="60000"/>
                                    </p:animScale>
                                    <p:animScale>
                                      <p:cBhvr>
                                        <p:cTn id="26" dur="166" decel="50000">
                                          <p:stCondLst>
                                            <p:cond delay="676"/>
                                          </p:stCondLst>
                                        </p:cTn>
                                        <p:tgtEl>
                                          <p:spTgt spid="8"/>
                                        </p:tgtEl>
                                      </p:cBhvr>
                                      <p:to x="100000" y="100000"/>
                                    </p:animScale>
                                    <p:animScale>
                                      <p:cBhvr>
                                        <p:cTn id="27" dur="26">
                                          <p:stCondLst>
                                            <p:cond delay="1312"/>
                                          </p:stCondLst>
                                        </p:cTn>
                                        <p:tgtEl>
                                          <p:spTgt spid="8"/>
                                        </p:tgtEl>
                                      </p:cBhvr>
                                      <p:to x="100000" y="80000"/>
                                    </p:animScale>
                                    <p:animScale>
                                      <p:cBhvr>
                                        <p:cTn id="28" dur="166" decel="50000">
                                          <p:stCondLst>
                                            <p:cond delay="1338"/>
                                          </p:stCondLst>
                                        </p:cTn>
                                        <p:tgtEl>
                                          <p:spTgt spid="8"/>
                                        </p:tgtEl>
                                      </p:cBhvr>
                                      <p:to x="100000" y="100000"/>
                                    </p:animScale>
                                    <p:animScale>
                                      <p:cBhvr>
                                        <p:cTn id="29" dur="26">
                                          <p:stCondLst>
                                            <p:cond delay="1642"/>
                                          </p:stCondLst>
                                        </p:cTn>
                                        <p:tgtEl>
                                          <p:spTgt spid="8"/>
                                        </p:tgtEl>
                                      </p:cBhvr>
                                      <p:to x="100000" y="90000"/>
                                    </p:animScale>
                                    <p:animScale>
                                      <p:cBhvr>
                                        <p:cTn id="30" dur="166" decel="50000">
                                          <p:stCondLst>
                                            <p:cond delay="1668"/>
                                          </p:stCondLst>
                                        </p:cTn>
                                        <p:tgtEl>
                                          <p:spTgt spid="8"/>
                                        </p:tgtEl>
                                      </p:cBhvr>
                                      <p:to x="100000" y="100000"/>
                                    </p:animScale>
                                    <p:animScale>
                                      <p:cBhvr>
                                        <p:cTn id="31" dur="26">
                                          <p:stCondLst>
                                            <p:cond delay="1808"/>
                                          </p:stCondLst>
                                        </p:cTn>
                                        <p:tgtEl>
                                          <p:spTgt spid="8"/>
                                        </p:tgtEl>
                                      </p:cBhvr>
                                      <p:to x="100000" y="95000"/>
                                    </p:animScale>
                                    <p:animScale>
                                      <p:cBhvr>
                                        <p:cTn id="32"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94528" y="370449"/>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anose="02010800040101010101" pitchFamily="2" charset="-122"/>
                <a:ea typeface="华文行楷" panose="02010800040101010101" pitchFamily="2" charset="-122"/>
                <a:sym typeface="+mn-ea"/>
              </a:rPr>
              <a:t>经济资源的稀缺性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6" name="AutoShape 4" descr="20%"/>
          <p:cNvSpPr>
            <a:spLocks noChangeArrowheads="1"/>
          </p:cNvSpPr>
          <p:nvPr/>
        </p:nvSpPr>
        <p:spPr bwMode="auto">
          <a:xfrm>
            <a:off x="5841293" y="3005839"/>
            <a:ext cx="4457700" cy="533400"/>
          </a:xfrm>
          <a:prstGeom prst="cube">
            <a:avLst>
              <a:gd name="adj" fmla="val 25000"/>
            </a:avLst>
          </a:prstGeom>
          <a:pattFill prst="pct25">
            <a:fgClr>
              <a:srgbClr val="009999"/>
            </a:fgClr>
            <a:bgClr>
              <a:schemeClr val="bg1"/>
            </a:bgClr>
          </a:pattFill>
          <a:ln>
            <a:noFill/>
          </a:ln>
          <a:effectLst/>
        </p:spPr>
        <p:txBody>
          <a:bodyPr lIns="450000" tIns="46800" rIns="450000" bIns="46800" anchor="ctr"/>
          <a:lstStyle/>
          <a:p>
            <a:pPr algn="dist"/>
            <a:r>
              <a:rPr lang="zh-CN" altLang="en-US" sz="2000">
                <a:latin typeface="微软雅黑" panose="020B0503020204020204" pitchFamily="34" charset="-122"/>
                <a:ea typeface="微软雅黑" panose="020B0503020204020204" pitchFamily="34" charset="-122"/>
              </a:rPr>
              <a:t>生存的需要</a:t>
            </a:r>
            <a:endParaRPr lang="zh-CN" altLang="en-US" sz="2000">
              <a:latin typeface="微软雅黑" panose="020B0503020204020204" pitchFamily="34" charset="-122"/>
              <a:ea typeface="微软雅黑" panose="020B0503020204020204" pitchFamily="34" charset="-122"/>
            </a:endParaRPr>
          </a:p>
        </p:txBody>
      </p:sp>
      <p:sp>
        <p:nvSpPr>
          <p:cNvPr id="47" name="AutoShape 5" descr="20%"/>
          <p:cNvSpPr>
            <a:spLocks noChangeArrowheads="1"/>
          </p:cNvSpPr>
          <p:nvPr/>
        </p:nvSpPr>
        <p:spPr bwMode="auto">
          <a:xfrm>
            <a:off x="6146093" y="2548639"/>
            <a:ext cx="3840163" cy="533400"/>
          </a:xfrm>
          <a:prstGeom prst="cube">
            <a:avLst>
              <a:gd name="adj" fmla="val 25000"/>
            </a:avLst>
          </a:prstGeom>
          <a:pattFill prst="ltUpDiag">
            <a:fgClr>
              <a:srgbClr val="FFCC99"/>
            </a:fgClr>
            <a:bgClr>
              <a:schemeClr val="bg1"/>
            </a:bgClr>
          </a:pattFill>
          <a:ln>
            <a:noFill/>
          </a:ln>
          <a:effectLst/>
        </p:spPr>
        <p:txBody>
          <a:bodyPr lIns="450000" tIns="46800" rIns="450000" bIns="46800" anchor="ctr"/>
          <a:lstStyle/>
          <a:p>
            <a:pPr algn="dist"/>
            <a:r>
              <a:rPr lang="zh-CN" altLang="en-US" sz="2000" dirty="0">
                <a:latin typeface="微软雅黑" panose="020B0503020204020204" pitchFamily="34" charset="-122"/>
                <a:ea typeface="微软雅黑" panose="020B0503020204020204" pitchFamily="34" charset="-122"/>
              </a:rPr>
              <a:t>安全的需要</a:t>
            </a:r>
            <a:endParaRPr lang="zh-CN" altLang="en-US" sz="2000" dirty="0">
              <a:latin typeface="微软雅黑" panose="020B0503020204020204" pitchFamily="34" charset="-122"/>
              <a:ea typeface="微软雅黑" panose="020B0503020204020204" pitchFamily="34" charset="-122"/>
            </a:endParaRPr>
          </a:p>
        </p:txBody>
      </p:sp>
      <p:sp>
        <p:nvSpPr>
          <p:cNvPr id="50" name="AutoShape 6" descr="20%"/>
          <p:cNvSpPr>
            <a:spLocks noChangeArrowheads="1"/>
          </p:cNvSpPr>
          <p:nvPr/>
        </p:nvSpPr>
        <p:spPr bwMode="auto">
          <a:xfrm>
            <a:off x="6450893" y="2091439"/>
            <a:ext cx="3224213" cy="533400"/>
          </a:xfrm>
          <a:prstGeom prst="cube">
            <a:avLst>
              <a:gd name="adj" fmla="val 25000"/>
            </a:avLst>
          </a:prstGeom>
          <a:pattFill prst="pct10">
            <a:fgClr>
              <a:srgbClr val="FF6699"/>
            </a:fgClr>
            <a:bgClr>
              <a:schemeClr val="bg1"/>
            </a:bgClr>
          </a:pattFill>
          <a:ln>
            <a:noFill/>
          </a:ln>
          <a:effectLst/>
        </p:spPr>
        <p:txBody>
          <a:bodyPr lIns="306000" tIns="46800" rIns="306000" bIns="46800" anchor="ctr"/>
          <a:lstStyle/>
          <a:p>
            <a:pPr algn="dist"/>
            <a:r>
              <a:rPr lang="zh-CN" altLang="en-US" sz="2000" dirty="0">
                <a:latin typeface="微软雅黑" panose="020B0503020204020204" pitchFamily="34" charset="-122"/>
                <a:ea typeface="微软雅黑" panose="020B0503020204020204" pitchFamily="34" charset="-122"/>
              </a:rPr>
              <a:t>社会的需要</a:t>
            </a:r>
            <a:endParaRPr lang="zh-CN" altLang="en-US" sz="2000" dirty="0">
              <a:latin typeface="微软雅黑" panose="020B0503020204020204" pitchFamily="34" charset="-122"/>
              <a:ea typeface="微软雅黑" panose="020B0503020204020204" pitchFamily="34" charset="-122"/>
            </a:endParaRPr>
          </a:p>
        </p:txBody>
      </p:sp>
      <p:sp>
        <p:nvSpPr>
          <p:cNvPr id="51" name="AutoShape 7" descr="20%"/>
          <p:cNvSpPr>
            <a:spLocks noChangeArrowheads="1"/>
          </p:cNvSpPr>
          <p:nvPr/>
        </p:nvSpPr>
        <p:spPr bwMode="auto">
          <a:xfrm>
            <a:off x="6755693" y="1634239"/>
            <a:ext cx="2674938" cy="533400"/>
          </a:xfrm>
          <a:prstGeom prst="cube">
            <a:avLst>
              <a:gd name="adj" fmla="val 25000"/>
            </a:avLst>
          </a:prstGeom>
          <a:pattFill prst="dotDmnd">
            <a:fgClr>
              <a:srgbClr val="669900"/>
            </a:fgClr>
            <a:bgClr>
              <a:schemeClr val="bg1"/>
            </a:bgClr>
          </a:pattFill>
          <a:ln>
            <a:noFill/>
          </a:ln>
          <a:effectLst/>
        </p:spPr>
        <p:txBody>
          <a:bodyPr lIns="306000" tIns="46800" rIns="306000" bIns="46800" anchor="ctr"/>
          <a:lstStyle/>
          <a:p>
            <a:pPr algn="dist"/>
            <a:r>
              <a:rPr lang="zh-CN" altLang="en-US" sz="2000">
                <a:latin typeface="微软雅黑" panose="020B0503020204020204" pitchFamily="34" charset="-122"/>
                <a:ea typeface="微软雅黑" panose="020B0503020204020204" pitchFamily="34" charset="-122"/>
              </a:rPr>
              <a:t>尊重感的需要</a:t>
            </a:r>
            <a:endParaRPr lang="zh-CN" altLang="en-US" sz="2000">
              <a:latin typeface="微软雅黑" panose="020B0503020204020204" pitchFamily="34" charset="-122"/>
              <a:ea typeface="微软雅黑" panose="020B0503020204020204" pitchFamily="34" charset="-122"/>
            </a:endParaRPr>
          </a:p>
        </p:txBody>
      </p:sp>
      <p:sp>
        <p:nvSpPr>
          <p:cNvPr id="52" name="AutoShape 8" descr="20%"/>
          <p:cNvSpPr>
            <a:spLocks noChangeArrowheads="1"/>
          </p:cNvSpPr>
          <p:nvPr/>
        </p:nvSpPr>
        <p:spPr bwMode="auto">
          <a:xfrm>
            <a:off x="6988262" y="1238379"/>
            <a:ext cx="2209800" cy="533400"/>
          </a:xfrm>
          <a:prstGeom prst="cube">
            <a:avLst>
              <a:gd name="adj" fmla="val 25000"/>
            </a:avLst>
          </a:prstGeom>
          <a:pattFill prst="pct5">
            <a:fgClr>
              <a:srgbClr val="66CCFF"/>
            </a:fgClr>
            <a:bgClr>
              <a:schemeClr val="bg1"/>
            </a:bgClr>
          </a:pattFill>
          <a:ln>
            <a:noFill/>
          </a:ln>
          <a:effectLst/>
        </p:spPr>
        <p:txBody>
          <a:bodyPr lIns="90000" tIns="46800" rIns="90000" bIns="46800" anchor="ctr"/>
          <a:lstStyle/>
          <a:p>
            <a:pPr algn="dist"/>
            <a:r>
              <a:rPr lang="zh-CN" altLang="en-US" sz="2000" dirty="0">
                <a:latin typeface="微软雅黑" panose="020B0503020204020204" pitchFamily="34" charset="-122"/>
                <a:ea typeface="微软雅黑" panose="020B0503020204020204" pitchFamily="34" charset="-122"/>
              </a:rPr>
              <a:t>自我实现的需要</a:t>
            </a:r>
            <a:endParaRPr lang="zh-CN" altLang="en-US" sz="2000" dirty="0">
              <a:latin typeface="微软雅黑" panose="020B0503020204020204" pitchFamily="34" charset="-122"/>
              <a:ea typeface="微软雅黑" panose="020B0503020204020204" pitchFamily="34" charset="-122"/>
            </a:endParaRPr>
          </a:p>
        </p:txBody>
      </p:sp>
      <p:sp>
        <p:nvSpPr>
          <p:cNvPr id="53" name="Rectangle 9"/>
          <p:cNvSpPr>
            <a:spLocks noChangeArrowheads="1"/>
          </p:cNvSpPr>
          <p:nvPr/>
        </p:nvSpPr>
        <p:spPr bwMode="auto">
          <a:xfrm>
            <a:off x="2732959" y="1731986"/>
            <a:ext cx="1752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868680" algn="l">
              <a:defRPr kumimoji="1" sz="2400">
                <a:solidFill>
                  <a:schemeClr val="tx1"/>
                </a:solidFill>
                <a:latin typeface="Times New Roman" panose="02020603050405020304" pitchFamily="18" charset="0"/>
                <a:ea typeface="宋体" panose="02010600030101010101" pitchFamily="2" charset="-122"/>
              </a:defRPr>
            </a:lvl2pPr>
            <a:lvl3pPr marL="105918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20000"/>
              </a:lnSpc>
              <a:buFont typeface="Wingdings" panose="05000000000000000000" pitchFamily="2" charset="2"/>
              <a:buNone/>
            </a:pPr>
            <a:r>
              <a:rPr lang="zh-CN" altLang="en-US" b="1" dirty="0">
                <a:solidFill>
                  <a:srgbClr val="808000"/>
                </a:solidFill>
                <a:latin typeface="微软雅黑" panose="020B0503020204020204" pitchFamily="34" charset="-122"/>
                <a:ea typeface="微软雅黑" panose="020B0503020204020204" pitchFamily="34" charset="-122"/>
              </a:rPr>
              <a:t>自由物品</a:t>
            </a:r>
            <a:endParaRPr lang="zh-CN" altLang="en-US" b="1" dirty="0">
              <a:solidFill>
                <a:srgbClr val="808000"/>
              </a:solidFill>
              <a:latin typeface="微软雅黑" panose="020B0503020204020204" pitchFamily="34" charset="-122"/>
              <a:ea typeface="微软雅黑" panose="020B0503020204020204" pitchFamily="34" charset="-122"/>
            </a:endParaRPr>
          </a:p>
          <a:p>
            <a:pPr algn="ctr">
              <a:lnSpc>
                <a:spcPct val="120000"/>
              </a:lnSpc>
              <a:buFont typeface="Wingdings" panose="05000000000000000000" pitchFamily="2" charset="2"/>
              <a:buNone/>
            </a:pPr>
            <a:r>
              <a:rPr lang="zh-CN" altLang="en-US" b="1" dirty="0">
                <a:solidFill>
                  <a:srgbClr val="CC3300"/>
                </a:solidFill>
                <a:latin typeface="微软雅黑" panose="020B0503020204020204" pitchFamily="34" charset="-122"/>
                <a:ea typeface="微软雅黑" panose="020B0503020204020204" pitchFamily="34" charset="-122"/>
              </a:rPr>
              <a:t>经济物品</a:t>
            </a:r>
            <a:endParaRPr lang="zh-CN" altLang="en-US" b="1" dirty="0">
              <a:solidFill>
                <a:srgbClr val="CC3300"/>
              </a:solidFill>
              <a:latin typeface="微软雅黑" panose="020B0503020204020204" pitchFamily="34" charset="-122"/>
              <a:ea typeface="微软雅黑" panose="020B0503020204020204" pitchFamily="34" charset="-122"/>
            </a:endParaRPr>
          </a:p>
        </p:txBody>
      </p:sp>
      <p:sp>
        <p:nvSpPr>
          <p:cNvPr id="54" name="AutoShape 10"/>
          <p:cNvSpPr>
            <a:spLocks noChangeArrowheads="1"/>
          </p:cNvSpPr>
          <p:nvPr/>
        </p:nvSpPr>
        <p:spPr bwMode="auto">
          <a:xfrm rot="10966142" flipH="1">
            <a:off x="4503005" y="1389176"/>
            <a:ext cx="1778043" cy="765205"/>
          </a:xfrm>
          <a:prstGeom prst="curvedUpArrow">
            <a:avLst>
              <a:gd name="adj1" fmla="val 35948"/>
              <a:gd name="adj2" fmla="val 96528"/>
              <a:gd name="adj3" fmla="val 63076"/>
            </a:avLst>
          </a:prstGeom>
          <a:solidFill>
            <a:srgbClr val="3366FF">
              <a:alpha val="50000"/>
            </a:srgbClr>
          </a:solidFill>
          <a:ln>
            <a:no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sp>
        <p:nvSpPr>
          <p:cNvPr id="55" name="Rectangle 11"/>
          <p:cNvSpPr>
            <a:spLocks noChangeArrowheads="1"/>
          </p:cNvSpPr>
          <p:nvPr/>
        </p:nvSpPr>
        <p:spPr bwMode="auto">
          <a:xfrm>
            <a:off x="3146915" y="3866052"/>
            <a:ext cx="7724285" cy="942840"/>
          </a:xfrm>
          <a:prstGeom prst="rect">
            <a:avLst/>
          </a:prstGeom>
          <a:noFill/>
          <a:ln w="9525">
            <a:solidFill>
              <a:srgbClr val="339966"/>
            </a:solidFill>
            <a:miter lim="800000"/>
          </a:ln>
          <a:effectLst>
            <a:prstShdw prst="shdw17" dist="17961" dir="2700000">
              <a:srgbClr val="339966">
                <a:gamma/>
                <a:shade val="60000"/>
                <a:invGamma/>
              </a:srgbClr>
            </a:prstShdw>
          </a:effectLst>
          <a:extLst>
            <a:ext uri="{909E8E84-426E-40DD-AFC4-6F175D3DCCD1}">
              <a14:hiddenFill xmlns:a14="http://schemas.microsoft.com/office/drawing/2010/main">
                <a:solidFill>
                  <a:srgbClr val="FFFFFF"/>
                </a:solidFill>
              </a14:hiddenFill>
            </a:ext>
          </a:extLst>
        </p:spPr>
        <p:txBody>
          <a:bodyPr lIns="54000" tIns="46800" rIns="54000" bIns="46800" anchor="ctr"/>
          <a:lstStyle/>
          <a:p>
            <a:pPr>
              <a:lnSpc>
                <a:spcPct val="150000"/>
              </a:lnSpc>
            </a:pPr>
            <a:r>
              <a:rPr lang="zh-CN" altLang="en-US" sz="2400" dirty="0">
                <a:latin typeface="微软雅黑" panose="020B0503020204020204" pitchFamily="34" charset="-122"/>
                <a:ea typeface="微软雅黑" panose="020B0503020204020204" pitchFamily="34" charset="-122"/>
              </a:rPr>
              <a:t>相对于人的无穷无尽的欲望而言，经济物品或生产这些物品的资源总是不足的</a:t>
            </a:r>
            <a:endParaRPr lang="zh-CN" altLang="en-US" sz="2400" dirty="0">
              <a:latin typeface="微软雅黑" panose="020B0503020204020204" pitchFamily="34" charset="-122"/>
              <a:ea typeface="微软雅黑" panose="020B0503020204020204" pitchFamily="34" charset="-122"/>
            </a:endParaRPr>
          </a:p>
        </p:txBody>
      </p:sp>
      <p:sp>
        <p:nvSpPr>
          <p:cNvPr id="67" name="Rectangle 12"/>
          <p:cNvSpPr>
            <a:spLocks noChangeArrowheads="1"/>
          </p:cNvSpPr>
          <p:nvPr/>
        </p:nvSpPr>
        <p:spPr bwMode="auto">
          <a:xfrm>
            <a:off x="1469726" y="4083580"/>
            <a:ext cx="1497251" cy="406528"/>
          </a:xfrm>
          <a:prstGeom prst="rect">
            <a:avLst/>
          </a:prstGeom>
          <a:noFill/>
          <a:ln w="9525">
            <a:solidFill>
              <a:srgbClr val="FF9900"/>
            </a:solidFill>
            <a:miter lim="800000"/>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r>
              <a:rPr lang="zh-CN" altLang="en-US" sz="2400" dirty="0" smtClean="0">
                <a:solidFill>
                  <a:srgbClr val="CC3300"/>
                </a:solidFill>
                <a:latin typeface="微软雅黑" panose="020B0503020204020204" pitchFamily="34" charset="-122"/>
                <a:ea typeface="微软雅黑" panose="020B0503020204020204" pitchFamily="34" charset="-122"/>
              </a:rPr>
              <a:t>    稀缺性 </a:t>
            </a:r>
            <a:endParaRPr lang="zh-CN" altLang="en-US" sz="2400" dirty="0">
              <a:solidFill>
                <a:srgbClr val="CC3300"/>
              </a:solidFill>
              <a:latin typeface="微软雅黑" panose="020B0503020204020204" pitchFamily="34" charset="-122"/>
              <a:ea typeface="微软雅黑" panose="020B0503020204020204" pitchFamily="34" charset="-122"/>
            </a:endParaRPr>
          </a:p>
        </p:txBody>
      </p:sp>
      <p:sp>
        <p:nvSpPr>
          <p:cNvPr id="86" name="Rectangle 13"/>
          <p:cNvSpPr>
            <a:spLocks noChangeArrowheads="1"/>
          </p:cNvSpPr>
          <p:nvPr/>
        </p:nvSpPr>
        <p:spPr bwMode="auto">
          <a:xfrm>
            <a:off x="1469726" y="5158122"/>
            <a:ext cx="1500337" cy="445289"/>
          </a:xfrm>
          <a:prstGeom prst="rect">
            <a:avLst/>
          </a:prstGeom>
          <a:noFill/>
          <a:ln w="9525">
            <a:solidFill>
              <a:srgbClr val="009900"/>
            </a:solidFill>
            <a:miter lim="800000"/>
          </a:ln>
          <a:effectLst>
            <a:prstShdw prst="shdw17" dist="17961" dir="2700000">
              <a:srgbClr val="009900">
                <a:gamma/>
                <a:shade val="60000"/>
                <a:invGamma/>
              </a:srgbClr>
            </a:prstShdw>
          </a:effectLst>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r>
              <a:rPr lang="zh-CN" altLang="en-US" sz="2400" dirty="0" smtClean="0">
                <a:solidFill>
                  <a:srgbClr val="CC3300"/>
                </a:solidFill>
                <a:latin typeface="微软雅黑" panose="020B0503020204020204" pitchFamily="34" charset="-122"/>
                <a:ea typeface="微软雅黑" panose="020B0503020204020204" pitchFamily="34" charset="-122"/>
              </a:rPr>
              <a:t>  首</a:t>
            </a:r>
            <a:r>
              <a:rPr lang="zh-CN" altLang="en-US" sz="2400" dirty="0">
                <a:solidFill>
                  <a:srgbClr val="CC3300"/>
                </a:solidFill>
                <a:latin typeface="微软雅黑" panose="020B0503020204020204" pitchFamily="34" charset="-122"/>
                <a:ea typeface="微软雅黑" panose="020B0503020204020204" pitchFamily="34" charset="-122"/>
              </a:rPr>
              <a:t>要问题</a:t>
            </a:r>
            <a:endParaRPr lang="zh-CN" altLang="en-US" sz="2400" dirty="0">
              <a:solidFill>
                <a:srgbClr val="CC3300"/>
              </a:solidFill>
              <a:latin typeface="微软雅黑" panose="020B0503020204020204" pitchFamily="34" charset="-122"/>
              <a:ea typeface="微软雅黑" panose="020B0503020204020204" pitchFamily="34" charset="-122"/>
            </a:endParaRPr>
          </a:p>
        </p:txBody>
      </p:sp>
      <p:sp>
        <p:nvSpPr>
          <p:cNvPr id="87" name="Rectangle 14"/>
          <p:cNvSpPr>
            <a:spLocks noChangeArrowheads="1"/>
          </p:cNvSpPr>
          <p:nvPr/>
        </p:nvSpPr>
        <p:spPr bwMode="auto">
          <a:xfrm>
            <a:off x="3146915" y="4985547"/>
            <a:ext cx="7724285" cy="790440"/>
          </a:xfrm>
          <a:prstGeom prst="rect">
            <a:avLst/>
          </a:prstGeom>
          <a:noFill/>
          <a:ln w="9525">
            <a:solidFill>
              <a:srgbClr val="FF0000"/>
            </a:solidFill>
            <a:miter lim="800000"/>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FFFF"/>
                </a:solidFill>
              </a14:hiddenFill>
            </a:ext>
          </a:extLst>
        </p:spPr>
        <p:txBody>
          <a:bodyPr lIns="54000" tIns="46800" rIns="54000" bIns="46800" anchor="ctr"/>
          <a:lstStyle/>
          <a:p>
            <a:pPr algn="just">
              <a:lnSpc>
                <a:spcPct val="150000"/>
              </a:lnSpc>
            </a:pPr>
            <a:r>
              <a:rPr lang="zh-CN" altLang="en-US" sz="2400" dirty="0">
                <a:latin typeface="微软雅黑" panose="020B0503020204020204" pitchFamily="34" charset="-122"/>
                <a:ea typeface="微软雅黑" panose="020B0503020204020204" pitchFamily="34" charset="-122"/>
              </a:rPr>
              <a:t>如何在稀缺条件下实现资源的有效配置和利用</a:t>
            </a:r>
            <a:endParaRPr lang="zh-CN" altLang="en-US" sz="2400" dirty="0">
              <a:latin typeface="微软雅黑" panose="020B0503020204020204" pitchFamily="34" charset="-122"/>
              <a:ea typeface="微软雅黑" panose="020B0503020204020204" pitchFamily="34" charset="-122"/>
            </a:endParaRPr>
          </a:p>
        </p:txBody>
      </p:sp>
      <p:sp>
        <p:nvSpPr>
          <p:cNvPr id="88" name="Rectangle 16"/>
          <p:cNvSpPr>
            <a:spLocks noChangeArrowheads="1"/>
          </p:cNvSpPr>
          <p:nvPr/>
        </p:nvSpPr>
        <p:spPr bwMode="auto">
          <a:xfrm>
            <a:off x="3146915" y="6102800"/>
            <a:ext cx="6324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r>
              <a:rPr lang="en-US" altLang="zh-CN" sz="3200" b="1" dirty="0">
                <a:solidFill>
                  <a:srgbClr val="CC3300"/>
                </a:solidFill>
                <a:latin typeface="华文新魏" panose="02010800040101010101" pitchFamily="2" charset="-122"/>
                <a:ea typeface="华文新魏" panose="02010800040101010101" pitchFamily="2" charset="-122"/>
              </a:rPr>
              <a:t>What</a:t>
            </a:r>
            <a:r>
              <a:rPr lang="en-US" altLang="zh-CN" sz="3200" b="1" dirty="0">
                <a:latin typeface="华文新魏" panose="02010800040101010101" pitchFamily="2" charset="-122"/>
                <a:ea typeface="华文新魏" panose="02010800040101010101" pitchFamily="2" charset="-122"/>
              </a:rPr>
              <a:t>   </a:t>
            </a:r>
            <a:r>
              <a:rPr lang="en-US" altLang="zh-CN" sz="3200" b="1" dirty="0">
                <a:solidFill>
                  <a:srgbClr val="009900"/>
                </a:solidFill>
                <a:latin typeface="华文新魏" panose="02010800040101010101" pitchFamily="2" charset="-122"/>
                <a:ea typeface="华文新魏" panose="02010800040101010101" pitchFamily="2" charset="-122"/>
              </a:rPr>
              <a:t>How</a:t>
            </a:r>
            <a:r>
              <a:rPr lang="en-US" altLang="zh-CN" sz="3200" b="1" dirty="0">
                <a:latin typeface="华文新魏" panose="02010800040101010101" pitchFamily="2" charset="-122"/>
                <a:ea typeface="华文新魏" panose="02010800040101010101" pitchFamily="2" charset="-122"/>
              </a:rPr>
              <a:t>     </a:t>
            </a:r>
            <a:r>
              <a:rPr lang="en-US" altLang="zh-CN" sz="3200" b="1" dirty="0">
                <a:solidFill>
                  <a:srgbClr val="FF9900"/>
                </a:solidFill>
                <a:latin typeface="华文新魏" panose="02010800040101010101" pitchFamily="2" charset="-122"/>
                <a:ea typeface="华文新魏" panose="02010800040101010101" pitchFamily="2" charset="-122"/>
              </a:rPr>
              <a:t>For  whom</a:t>
            </a:r>
            <a:r>
              <a:rPr lang="en-US" altLang="zh-CN" sz="3200" b="1" dirty="0">
                <a:latin typeface="华文新魏" panose="02010800040101010101" pitchFamily="2" charset="-122"/>
                <a:ea typeface="华文新魏" panose="02010800040101010101" pitchFamily="2" charset="-122"/>
              </a:rPr>
              <a:t>    </a:t>
            </a:r>
            <a:r>
              <a:rPr lang="en-US" altLang="zh-CN" sz="3200" b="1" dirty="0">
                <a:solidFill>
                  <a:srgbClr val="0066CC"/>
                </a:solidFill>
                <a:latin typeface="华文新魏" panose="02010800040101010101" pitchFamily="2" charset="-122"/>
                <a:ea typeface="华文新魏" panose="02010800040101010101" pitchFamily="2" charset="-122"/>
              </a:rPr>
              <a:t>When</a:t>
            </a:r>
            <a:endParaRPr lang="en-US" altLang="zh-CN" sz="3200" b="1" dirty="0">
              <a:solidFill>
                <a:srgbClr val="0066CC"/>
              </a:solidFill>
              <a:latin typeface="华文新魏" panose="02010800040101010101" pitchFamily="2" charset="-122"/>
              <a:ea typeface="华文新魏" panose="02010800040101010101" pitchFamily="2" charset="-122"/>
            </a:endParaRPr>
          </a:p>
        </p:txBody>
      </p:sp>
      <p:pic>
        <p:nvPicPr>
          <p:cNvPr id="89" name="Picture 18" descr="Compass"/>
          <p:cNvPicPr>
            <a:picLocks noChangeAspect="1" noChangeArrowheads="1" noCrop="1"/>
          </p:cNvPicPr>
          <p:nvPr/>
        </p:nvPicPr>
        <p:blipFill>
          <a:blip r:embed="rId1">
            <a:lum bright="6000"/>
            <a:extLst>
              <a:ext uri="{28A0092B-C50C-407E-A947-70E740481C1C}">
                <a14:useLocalDpi xmlns:a14="http://schemas.microsoft.com/office/drawing/2010/main" val="0"/>
              </a:ext>
            </a:extLst>
          </a:blip>
          <a:srcRect/>
          <a:stretch>
            <a:fillRect/>
          </a:stretch>
        </p:blipFill>
        <p:spPr bwMode="auto">
          <a:xfrm>
            <a:off x="1937989" y="5994620"/>
            <a:ext cx="918127" cy="52116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725" y="1731986"/>
            <a:ext cx="1497251" cy="10063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barn(outVertical)">
                                      <p:cBhvr>
                                        <p:cTn id="11" dur="500"/>
                                        <p:tgtEl>
                                          <p:spTgt spid="47"/>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barn(outVertical)">
                                      <p:cBhvr>
                                        <p:cTn id="15" dur="500"/>
                                        <p:tgtEl>
                                          <p:spTgt spid="50"/>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arn(outVertical)">
                                      <p:cBhvr>
                                        <p:cTn id="19" dur="500"/>
                                        <p:tgtEl>
                                          <p:spTgt spid="51"/>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arn(outVertical)">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dissolve">
                                      <p:cBhvr>
                                        <p:cTn id="28" dur="500"/>
                                        <p:tgtEl>
                                          <p:spTgt spid="53"/>
                                        </p:tgtEl>
                                      </p:cBhvr>
                                    </p:animEffec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right)">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dissolve">
                                      <p:cBhvr>
                                        <p:cTn id="37" dur="500"/>
                                        <p:tgtEl>
                                          <p:spTgt spid="6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left)">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dissolve">
                                      <p:cBhvr>
                                        <p:cTn id="46" dur="500"/>
                                        <p:tgtEl>
                                          <p:spTgt spid="86"/>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dissolve">
                                      <p:cBhvr>
                                        <p:cTn id="55" dur="500"/>
                                        <p:tgtEl>
                                          <p:spTgt spid="89"/>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left)">
                                      <p:cBhvr>
                                        <p:cTn id="5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autoUpdateAnimBg="0"/>
      <p:bldP spid="47" grpId="0" animBg="1" autoUpdateAnimBg="0"/>
      <p:bldP spid="50" grpId="0" animBg="1" autoUpdateAnimBg="0"/>
      <p:bldP spid="51" grpId="0" animBg="1" autoUpdateAnimBg="0"/>
      <p:bldP spid="52" grpId="0" animBg="1" autoUpdateAnimBg="0"/>
      <p:bldP spid="53" grpId="0" autoUpdateAnimBg="0"/>
      <p:bldP spid="55" grpId="0" animBg="1" autoUpdateAnimBg="0"/>
      <p:bldP spid="67" grpId="0" animBg="1" autoUpdateAnimBg="0"/>
      <p:bldP spid="86" grpId="0" animBg="1" autoUpdateAnimBg="0"/>
      <p:bldP spid="87" grpId="0" animBg="1" autoUpdateAnimBg="0"/>
      <p:bldP spid="8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4" descr="TN01329_"/>
          <p:cNvPicPr>
            <a:picLocks noChangeAspect="1" noChangeArrowheads="1"/>
          </p:cNvPicPr>
          <p:nvPr/>
        </p:nvPicPr>
        <p:blipFill>
          <a:blip r:embed="rId1" cstate="print"/>
          <a:srcRect/>
          <a:stretch>
            <a:fillRect/>
          </a:stretch>
        </p:blipFill>
        <p:spPr bwMode="auto">
          <a:xfrm>
            <a:off x="6453505" y="3940810"/>
            <a:ext cx="4444365" cy="2376805"/>
          </a:xfrm>
          <a:prstGeom prst="rect">
            <a:avLst/>
          </a:prstGeom>
          <a:noFill/>
          <a:ln w="9525">
            <a:noFill/>
            <a:miter lim="800000"/>
            <a:headEnd/>
            <a:tailEnd/>
          </a:ln>
        </p:spPr>
      </p:pic>
      <p:pic>
        <p:nvPicPr>
          <p:cNvPr id="7" name="Picture 5" descr="BD08911_"/>
          <p:cNvPicPr>
            <a:picLocks noChangeAspect="1" noChangeArrowheads="1"/>
          </p:cNvPicPr>
          <p:nvPr/>
        </p:nvPicPr>
        <p:blipFill>
          <a:blip r:embed="rId2" cstate="print"/>
          <a:srcRect/>
          <a:stretch>
            <a:fillRect/>
          </a:stretch>
        </p:blipFill>
        <p:spPr bwMode="auto">
          <a:xfrm>
            <a:off x="1022350" y="3906520"/>
            <a:ext cx="3275330" cy="2569210"/>
          </a:xfrm>
          <a:prstGeom prst="rect">
            <a:avLst/>
          </a:prstGeom>
          <a:noFill/>
          <a:ln w="9525">
            <a:noFill/>
            <a:miter lim="800000"/>
            <a:headEnd/>
            <a:tailEnd/>
          </a:ln>
        </p:spPr>
      </p:pic>
      <p:sp>
        <p:nvSpPr>
          <p:cNvPr id="8" name="圆角矩形 7"/>
          <p:cNvSpPr/>
          <p:nvPr/>
        </p:nvSpPr>
        <p:spPr>
          <a:xfrm>
            <a:off x="2183376" y="1629532"/>
            <a:ext cx="7776550" cy="2028068"/>
          </a:xfrm>
          <a:prstGeom prst="roundRect">
            <a:avLst/>
          </a:prstGeom>
          <a:noFill/>
          <a:ln>
            <a:solidFill>
              <a:srgbClr val="FFFF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4000"/>
              </a:lnSpc>
              <a:defRPr/>
            </a:pPr>
            <a:r>
              <a:rPr lang="zh-CN" altLang="en-US" sz="4000" b="1" kern="10" dirty="0">
                <a:ln/>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rPr>
              <a:t>多生产些面包</a:t>
            </a:r>
            <a:endParaRPr lang="zh-CN" altLang="en-US" sz="4000" b="1" kern="10" dirty="0">
              <a:ln/>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endParaRPr>
          </a:p>
          <a:p>
            <a:pPr algn="ctr">
              <a:lnSpc>
                <a:spcPts val="4000"/>
              </a:lnSpc>
              <a:defRPr/>
            </a:pPr>
            <a:r>
              <a:rPr lang="zh-CN" altLang="en-US" sz="4000" b="1" kern="10" dirty="0">
                <a:ln/>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rPr>
              <a:t>还是</a:t>
            </a:r>
            <a:endParaRPr lang="zh-CN" altLang="en-US" sz="4000" b="1" kern="10" dirty="0">
              <a:ln/>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endParaRPr>
          </a:p>
          <a:p>
            <a:pPr algn="ctr">
              <a:lnSpc>
                <a:spcPts val="4000"/>
              </a:lnSpc>
              <a:defRPr/>
            </a:pPr>
            <a:r>
              <a:rPr lang="zh-CN" altLang="en-US" sz="4000" b="1" kern="10" dirty="0">
                <a:ln/>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rPr>
              <a:t>多生产些坦克？</a:t>
            </a:r>
            <a:endParaRPr lang="zh-CN" altLang="en-US" sz="4000" b="1" kern="10" dirty="0">
              <a:ln/>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91"/>
          <p:cNvSpPr>
            <a:spLocks noChangeArrowheads="1"/>
          </p:cNvSpPr>
          <p:nvPr/>
        </p:nvSpPr>
        <p:spPr bwMode="auto">
          <a:xfrm>
            <a:off x="1892021" y="3037828"/>
            <a:ext cx="3486755" cy="3431466"/>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61" name="Rectangle 91"/>
          <p:cNvSpPr>
            <a:spLocks noChangeArrowheads="1"/>
          </p:cNvSpPr>
          <p:nvPr/>
        </p:nvSpPr>
        <p:spPr bwMode="auto">
          <a:xfrm>
            <a:off x="5548109" y="3037828"/>
            <a:ext cx="4759772" cy="3431466"/>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68777" y="363149"/>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机会成本与生产可能性边界</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 name="Freeform 54"/>
          <p:cNvSpPr/>
          <p:nvPr/>
        </p:nvSpPr>
        <p:spPr bwMode="auto">
          <a:xfrm>
            <a:off x="6140777" y="3895219"/>
            <a:ext cx="2266950" cy="2371725"/>
          </a:xfrm>
          <a:custGeom>
            <a:avLst/>
            <a:gdLst>
              <a:gd name="T0" fmla="*/ 0 w 1428"/>
              <a:gd name="T1" fmla="*/ 0 h 1494"/>
              <a:gd name="T2" fmla="*/ 288 w 1428"/>
              <a:gd name="T3" fmla="*/ 138 h 1494"/>
              <a:gd name="T4" fmla="*/ 576 w 1428"/>
              <a:gd name="T5" fmla="*/ 342 h 1494"/>
              <a:gd name="T6" fmla="*/ 882 w 1428"/>
              <a:gd name="T7" fmla="*/ 666 h 1494"/>
              <a:gd name="T8" fmla="*/ 1158 w 1428"/>
              <a:gd name="T9" fmla="*/ 1014 h 1494"/>
              <a:gd name="T10" fmla="*/ 1428 w 1428"/>
              <a:gd name="T11" fmla="*/ 1494 h 1494"/>
            </a:gdLst>
            <a:ahLst/>
            <a:cxnLst>
              <a:cxn ang="0">
                <a:pos x="T0" y="T1"/>
              </a:cxn>
              <a:cxn ang="0">
                <a:pos x="T2" y="T3"/>
              </a:cxn>
              <a:cxn ang="0">
                <a:pos x="T4" y="T5"/>
              </a:cxn>
              <a:cxn ang="0">
                <a:pos x="T6" y="T7"/>
              </a:cxn>
              <a:cxn ang="0">
                <a:pos x="T8" y="T9"/>
              </a:cxn>
              <a:cxn ang="0">
                <a:pos x="T10" y="T11"/>
              </a:cxn>
            </a:cxnLst>
            <a:rect l="0" t="0" r="r" b="b"/>
            <a:pathLst>
              <a:path w="1428" h="1494">
                <a:moveTo>
                  <a:pt x="0" y="0"/>
                </a:moveTo>
                <a:cubicBezTo>
                  <a:pt x="48" y="23"/>
                  <a:pt x="192" y="81"/>
                  <a:pt x="288" y="138"/>
                </a:cubicBezTo>
                <a:cubicBezTo>
                  <a:pt x="384" y="195"/>
                  <a:pt x="477" y="254"/>
                  <a:pt x="576" y="342"/>
                </a:cubicBezTo>
                <a:cubicBezTo>
                  <a:pt x="675" y="430"/>
                  <a:pt x="785" y="554"/>
                  <a:pt x="882" y="666"/>
                </a:cubicBezTo>
                <a:cubicBezTo>
                  <a:pt x="979" y="778"/>
                  <a:pt x="1067" y="876"/>
                  <a:pt x="1158" y="1014"/>
                </a:cubicBezTo>
                <a:cubicBezTo>
                  <a:pt x="1249" y="1152"/>
                  <a:pt x="1372" y="1394"/>
                  <a:pt x="1428" y="1494"/>
                </a:cubicBezTo>
              </a:path>
            </a:pathLst>
          </a:custGeom>
          <a:noFill/>
          <a:ln w="12700" cap="flat" cmpd="sng">
            <a:solidFill>
              <a:srgbClr val="0099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0" name="Rectangle 3"/>
          <p:cNvSpPr>
            <a:spLocks noChangeArrowheads="1"/>
          </p:cNvSpPr>
          <p:nvPr/>
        </p:nvSpPr>
        <p:spPr bwMode="auto">
          <a:xfrm>
            <a:off x="2787977" y="1320833"/>
            <a:ext cx="6424716"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latin typeface="微软雅黑" panose="020B0503020204020204" pitchFamily="34" charset="-122"/>
                <a:ea typeface="微软雅黑" panose="020B0503020204020204" pitchFamily="34" charset="-122"/>
              </a:rPr>
              <a:t>各种欲望的轻重缓急  </a:t>
            </a:r>
            <a:r>
              <a:rPr lang="zh-CN" altLang="en-US" sz="3200" b="1" dirty="0">
                <a:solidFill>
                  <a:srgbClr val="FF0000"/>
                </a:solidFill>
                <a:latin typeface="楷体_GB2312" pitchFamily="49" charset="-122"/>
                <a:ea typeface="楷体_GB2312" pitchFamily="49" charset="-122"/>
              </a:rPr>
              <a:t>权衡</a:t>
            </a:r>
            <a:r>
              <a:rPr lang="zh-CN" altLang="en-US" sz="2000" dirty="0">
                <a:latin typeface="楷体_GB2312" pitchFamily="49" charset="-122"/>
                <a:ea typeface="楷体_GB2312" pitchFamily="49" charset="-122"/>
              </a:rPr>
              <a:t>  </a:t>
            </a:r>
            <a:r>
              <a:rPr lang="zh-CN" altLang="en-US" sz="2400" dirty="0">
                <a:latin typeface="微软雅黑" panose="020B0503020204020204" pitchFamily="34" charset="-122"/>
                <a:ea typeface="微软雅黑" panose="020B0503020204020204" pitchFamily="34" charset="-122"/>
              </a:rPr>
              <a:t>满足欲望的代价多寡</a:t>
            </a:r>
            <a:endParaRPr lang="zh-CN" altLang="en-US" sz="2400" dirty="0">
              <a:latin typeface="微软雅黑" panose="020B0503020204020204" pitchFamily="34" charset="-122"/>
              <a:ea typeface="微软雅黑" panose="020B0503020204020204" pitchFamily="34" charset="-122"/>
            </a:endParaRPr>
          </a:p>
        </p:txBody>
      </p:sp>
      <p:sp>
        <p:nvSpPr>
          <p:cNvPr id="11" name="Rectangle 5"/>
          <p:cNvSpPr>
            <a:spLocks noChangeArrowheads="1"/>
          </p:cNvSpPr>
          <p:nvPr/>
        </p:nvSpPr>
        <p:spPr bwMode="auto">
          <a:xfrm>
            <a:off x="2178376" y="2486251"/>
            <a:ext cx="8766144"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30000"/>
              </a:lnSpc>
            </a:pPr>
            <a:r>
              <a:rPr lang="zh-CN" altLang="en-US" sz="2400" dirty="0">
                <a:latin typeface="微软雅黑" panose="020B0503020204020204" pitchFamily="34" charset="-122"/>
                <a:ea typeface="微软雅黑" panose="020B0503020204020204" pitchFamily="34" charset="-122"/>
              </a:rPr>
              <a:t>当把一定经济资源用于生产某种产品时所放弃的别种产品的数量</a:t>
            </a:r>
            <a:endParaRPr lang="zh-CN" altLang="en-US" sz="2400"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1730398" y="1937985"/>
            <a:ext cx="188962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FF0000"/>
                </a:solidFill>
                <a:latin typeface="微软雅黑" panose="020B0503020204020204" pitchFamily="34" charset="-122"/>
                <a:ea typeface="微软雅黑" panose="020B0503020204020204" pitchFamily="34" charset="-122"/>
              </a:rPr>
              <a:t>机会成本</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1882587" y="1320694"/>
            <a:ext cx="8001000" cy="533400"/>
          </a:xfrm>
          <a:prstGeom prst="rect">
            <a:avLst/>
          </a:prstGeom>
          <a:noFill/>
          <a:ln w="9525">
            <a:solidFill>
              <a:srgbClr val="FFCC99"/>
            </a:solidFill>
            <a:miter lim="800000"/>
          </a:ln>
          <a:effectLst>
            <a:prstShdw prst="shdw17" dist="17961" dir="2700000">
              <a:srgbClr val="FFCC99">
                <a:gamma/>
                <a:shade val="60000"/>
                <a:invGamma/>
              </a:srgbClr>
            </a:prstShdw>
          </a:effectLst>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14" name="Group 20"/>
          <p:cNvGrpSpPr/>
          <p:nvPr/>
        </p:nvGrpSpPr>
        <p:grpSpPr bwMode="auto">
          <a:xfrm>
            <a:off x="2178377" y="3438019"/>
            <a:ext cx="3048000" cy="2971800"/>
            <a:chOff x="624" y="2352"/>
            <a:chExt cx="1728" cy="1824"/>
          </a:xfrm>
        </p:grpSpPr>
        <p:sp>
          <p:nvSpPr>
            <p:cNvPr id="15" name="Line 10"/>
            <p:cNvSpPr>
              <a:spLocks noChangeShapeType="1"/>
            </p:cNvSpPr>
            <p:nvPr/>
          </p:nvSpPr>
          <p:spPr bwMode="auto">
            <a:xfrm>
              <a:off x="624" y="2640"/>
              <a:ext cx="1728" cy="0"/>
            </a:xfrm>
            <a:prstGeom prst="line">
              <a:avLst/>
            </a:prstGeom>
            <a:noFill/>
            <a:ln w="190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00">
                        <a:gamma/>
                        <a:shade val="60000"/>
                        <a:invGamma/>
                      </a:srgbClr>
                    </a:outerShdw>
                  </a:effectLst>
                </a14:hiddenEffects>
              </a:ext>
            </a:extLst>
          </p:spPr>
          <p:txBody>
            <a:bodyPr lIns="90000" tIns="46800" rIns="90000" bIns="46800" anchor="ctr"/>
            <a:lstStyle/>
            <a:p>
              <a:endParaRPr lang="zh-CN" altLang="en-US"/>
            </a:p>
          </p:txBody>
        </p:sp>
        <p:sp>
          <p:nvSpPr>
            <p:cNvPr id="16" name="Line 13"/>
            <p:cNvSpPr>
              <a:spLocks noChangeShapeType="1"/>
            </p:cNvSpPr>
            <p:nvPr/>
          </p:nvSpPr>
          <p:spPr bwMode="auto">
            <a:xfrm>
              <a:off x="624" y="2352"/>
              <a:ext cx="1728" cy="0"/>
            </a:xfrm>
            <a:prstGeom prst="line">
              <a:avLst/>
            </a:prstGeom>
            <a:noFill/>
            <a:ln w="190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00">
                        <a:gamma/>
                        <a:shade val="60000"/>
                        <a:invGamma/>
                      </a:srgbClr>
                    </a:outerShdw>
                  </a:effectLst>
                </a14:hiddenEffects>
              </a:ext>
            </a:extLst>
          </p:spPr>
          <p:txBody>
            <a:bodyPr lIns="90000" tIns="46800" rIns="90000" bIns="46800" anchor="ctr"/>
            <a:lstStyle/>
            <a:p>
              <a:endParaRPr lang="zh-CN" altLang="en-US"/>
            </a:p>
          </p:txBody>
        </p:sp>
        <p:sp>
          <p:nvSpPr>
            <p:cNvPr id="17" name="Line 14"/>
            <p:cNvSpPr>
              <a:spLocks noChangeShapeType="1"/>
            </p:cNvSpPr>
            <p:nvPr/>
          </p:nvSpPr>
          <p:spPr bwMode="auto">
            <a:xfrm>
              <a:off x="624" y="4128"/>
              <a:ext cx="1728" cy="0"/>
            </a:xfrm>
            <a:prstGeom prst="line">
              <a:avLst/>
            </a:prstGeom>
            <a:noFill/>
            <a:ln w="190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00">
                        <a:gamma/>
                        <a:shade val="60000"/>
                        <a:invGamma/>
                      </a:srgbClr>
                    </a:outerShdw>
                  </a:effectLst>
                </a14:hiddenEffects>
              </a:ext>
            </a:extLst>
          </p:spPr>
          <p:txBody>
            <a:bodyPr lIns="90000" tIns="46800" rIns="90000" bIns="46800" anchor="ctr"/>
            <a:lstStyle/>
            <a:p>
              <a:endParaRPr lang="zh-CN" altLang="en-US"/>
            </a:p>
          </p:txBody>
        </p:sp>
        <p:sp>
          <p:nvSpPr>
            <p:cNvPr id="18" name="Line 15"/>
            <p:cNvSpPr>
              <a:spLocks noChangeShapeType="1"/>
            </p:cNvSpPr>
            <p:nvPr/>
          </p:nvSpPr>
          <p:spPr bwMode="auto">
            <a:xfrm>
              <a:off x="1200" y="2352"/>
              <a:ext cx="0" cy="1776"/>
            </a:xfrm>
            <a:prstGeom prst="line">
              <a:avLst/>
            </a:prstGeom>
            <a:noFill/>
            <a:ln w="9525">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 name="Line 16"/>
            <p:cNvSpPr>
              <a:spLocks noChangeShapeType="1"/>
            </p:cNvSpPr>
            <p:nvPr/>
          </p:nvSpPr>
          <p:spPr bwMode="auto">
            <a:xfrm>
              <a:off x="1776" y="2352"/>
              <a:ext cx="0" cy="1776"/>
            </a:xfrm>
            <a:prstGeom prst="line">
              <a:avLst/>
            </a:prstGeom>
            <a:noFill/>
            <a:ln w="9525">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Rectangle 17"/>
            <p:cNvSpPr>
              <a:spLocks noChangeArrowheads="1"/>
            </p:cNvSpPr>
            <p:nvPr/>
          </p:nvSpPr>
          <p:spPr bwMode="auto">
            <a:xfrm>
              <a:off x="672" y="2352"/>
              <a:ext cx="432" cy="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20000"/>
                </a:lnSpc>
              </a:pPr>
              <a:r>
                <a:rPr lang="en-US" altLang="zh-CN" dirty="0">
                  <a:solidFill>
                    <a:srgbClr val="009900"/>
                  </a:solidFill>
                  <a:latin typeface="华文新魏" panose="02010800040101010101" pitchFamily="2" charset="-122"/>
                  <a:ea typeface="华文新魏" panose="02010800040101010101" pitchFamily="2" charset="-122"/>
                </a:rPr>
                <a:t>A</a:t>
              </a:r>
              <a:endParaRPr lang="en-US" altLang="zh-CN" dirty="0">
                <a:solidFill>
                  <a:srgbClr val="0099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9900"/>
                  </a:solidFill>
                  <a:latin typeface="华文新魏" panose="02010800040101010101" pitchFamily="2" charset="-122"/>
                  <a:ea typeface="华文新魏" panose="02010800040101010101" pitchFamily="2" charset="-122"/>
                </a:rPr>
                <a:t>B</a:t>
              </a:r>
              <a:endParaRPr lang="en-US" altLang="zh-CN" dirty="0">
                <a:solidFill>
                  <a:srgbClr val="0099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9900"/>
                  </a:solidFill>
                  <a:latin typeface="华文新魏" panose="02010800040101010101" pitchFamily="2" charset="-122"/>
                  <a:ea typeface="华文新魏" panose="02010800040101010101" pitchFamily="2" charset="-122"/>
                </a:rPr>
                <a:t>C</a:t>
              </a:r>
              <a:endParaRPr lang="en-US" altLang="zh-CN" dirty="0">
                <a:solidFill>
                  <a:srgbClr val="0099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9900"/>
                  </a:solidFill>
                  <a:latin typeface="华文新魏" panose="02010800040101010101" pitchFamily="2" charset="-122"/>
                  <a:ea typeface="华文新魏" panose="02010800040101010101" pitchFamily="2" charset="-122"/>
                </a:rPr>
                <a:t>D</a:t>
              </a:r>
              <a:endParaRPr lang="en-US" altLang="zh-CN" dirty="0">
                <a:solidFill>
                  <a:srgbClr val="0099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9900"/>
                  </a:solidFill>
                  <a:latin typeface="华文新魏" panose="02010800040101010101" pitchFamily="2" charset="-122"/>
                  <a:ea typeface="华文新魏" panose="02010800040101010101" pitchFamily="2" charset="-122"/>
                </a:rPr>
                <a:t>E</a:t>
              </a:r>
              <a:endParaRPr lang="en-US" altLang="zh-CN" dirty="0">
                <a:solidFill>
                  <a:srgbClr val="0099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9900"/>
                  </a:solidFill>
                  <a:latin typeface="华文新魏" panose="02010800040101010101" pitchFamily="2" charset="-122"/>
                  <a:ea typeface="华文新魏" panose="02010800040101010101" pitchFamily="2" charset="-122"/>
                </a:rPr>
                <a:t>F</a:t>
              </a:r>
              <a:endParaRPr lang="en-US" altLang="zh-CN" dirty="0">
                <a:solidFill>
                  <a:srgbClr val="009900"/>
                </a:solidFill>
                <a:latin typeface="华文新魏" panose="02010800040101010101" pitchFamily="2" charset="-122"/>
                <a:ea typeface="华文新魏" panose="02010800040101010101" pitchFamily="2" charset="-122"/>
              </a:endParaRPr>
            </a:p>
          </p:txBody>
        </p:sp>
        <p:sp>
          <p:nvSpPr>
            <p:cNvPr id="21" name="Rectangle 18"/>
            <p:cNvSpPr>
              <a:spLocks noChangeArrowheads="1"/>
            </p:cNvSpPr>
            <p:nvPr/>
          </p:nvSpPr>
          <p:spPr bwMode="auto">
            <a:xfrm>
              <a:off x="1248" y="2352"/>
              <a:ext cx="432" cy="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20000"/>
                </a:lnSpc>
              </a:pPr>
              <a:r>
                <a:rPr lang="en-US" altLang="zh-CN" dirty="0">
                  <a:solidFill>
                    <a:srgbClr val="0066CC"/>
                  </a:solidFill>
                  <a:latin typeface="华文新魏" panose="02010800040101010101" pitchFamily="2" charset="-122"/>
                  <a:ea typeface="华文新魏" panose="02010800040101010101" pitchFamily="2" charset="-122"/>
                </a:rPr>
                <a:t>0</a:t>
              </a:r>
              <a:endParaRPr lang="en-US" altLang="zh-CN" dirty="0">
                <a:solidFill>
                  <a:srgbClr val="0066CC"/>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66CC"/>
                  </a:solidFill>
                  <a:latin typeface="华文新魏" panose="02010800040101010101" pitchFamily="2" charset="-122"/>
                  <a:ea typeface="华文新魏" panose="02010800040101010101" pitchFamily="2" charset="-122"/>
                </a:rPr>
                <a:t>1</a:t>
              </a:r>
              <a:endParaRPr lang="en-US" altLang="zh-CN" dirty="0">
                <a:solidFill>
                  <a:srgbClr val="0066CC"/>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66CC"/>
                  </a:solidFill>
                  <a:latin typeface="华文新魏" panose="02010800040101010101" pitchFamily="2" charset="-122"/>
                  <a:ea typeface="华文新魏" panose="02010800040101010101" pitchFamily="2" charset="-122"/>
                </a:rPr>
                <a:t>2</a:t>
              </a:r>
              <a:endParaRPr lang="en-US" altLang="zh-CN" dirty="0">
                <a:solidFill>
                  <a:srgbClr val="0066CC"/>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66CC"/>
                  </a:solidFill>
                  <a:latin typeface="华文新魏" panose="02010800040101010101" pitchFamily="2" charset="-122"/>
                  <a:ea typeface="华文新魏" panose="02010800040101010101" pitchFamily="2" charset="-122"/>
                </a:rPr>
                <a:t>3</a:t>
              </a:r>
              <a:endParaRPr lang="en-US" altLang="zh-CN" dirty="0">
                <a:solidFill>
                  <a:srgbClr val="0066CC"/>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66CC"/>
                  </a:solidFill>
                  <a:latin typeface="华文新魏" panose="02010800040101010101" pitchFamily="2" charset="-122"/>
                  <a:ea typeface="华文新魏" panose="02010800040101010101" pitchFamily="2" charset="-122"/>
                </a:rPr>
                <a:t>4</a:t>
              </a:r>
              <a:endParaRPr lang="en-US" altLang="zh-CN" dirty="0">
                <a:solidFill>
                  <a:srgbClr val="0066CC"/>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0066CC"/>
                  </a:solidFill>
                  <a:latin typeface="华文新魏" panose="02010800040101010101" pitchFamily="2" charset="-122"/>
                  <a:ea typeface="华文新魏" panose="02010800040101010101" pitchFamily="2" charset="-122"/>
                </a:rPr>
                <a:t>5</a:t>
              </a:r>
              <a:endParaRPr lang="en-US" altLang="zh-CN" dirty="0">
                <a:solidFill>
                  <a:srgbClr val="0066CC"/>
                </a:solidFill>
                <a:latin typeface="华文新魏" panose="02010800040101010101" pitchFamily="2" charset="-122"/>
                <a:ea typeface="华文新魏" panose="02010800040101010101" pitchFamily="2" charset="-122"/>
              </a:endParaRPr>
            </a:p>
          </p:txBody>
        </p:sp>
        <p:sp>
          <p:nvSpPr>
            <p:cNvPr id="22" name="Rectangle 19"/>
            <p:cNvSpPr>
              <a:spLocks noChangeArrowheads="1"/>
            </p:cNvSpPr>
            <p:nvPr/>
          </p:nvSpPr>
          <p:spPr bwMode="auto">
            <a:xfrm>
              <a:off x="1824" y="2352"/>
              <a:ext cx="432" cy="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20000"/>
                </a:lnSpc>
              </a:pPr>
              <a:r>
                <a:rPr lang="en-US" altLang="zh-CN" dirty="0">
                  <a:solidFill>
                    <a:srgbClr val="CC3300"/>
                  </a:solidFill>
                  <a:latin typeface="华文新魏" panose="02010800040101010101" pitchFamily="2" charset="-122"/>
                  <a:ea typeface="华文新魏" panose="02010800040101010101" pitchFamily="2" charset="-122"/>
                </a:rPr>
                <a:t>15</a:t>
              </a:r>
              <a:endParaRPr lang="en-US" altLang="zh-CN" dirty="0">
                <a:solidFill>
                  <a:srgbClr val="CC33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CC3300"/>
                  </a:solidFill>
                  <a:latin typeface="华文新魏" panose="02010800040101010101" pitchFamily="2" charset="-122"/>
                  <a:ea typeface="华文新魏" panose="02010800040101010101" pitchFamily="2" charset="-122"/>
                </a:rPr>
                <a:t>14</a:t>
              </a:r>
              <a:endParaRPr lang="en-US" altLang="zh-CN" dirty="0">
                <a:solidFill>
                  <a:srgbClr val="CC33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CC3300"/>
                  </a:solidFill>
                  <a:latin typeface="华文新魏" panose="02010800040101010101" pitchFamily="2" charset="-122"/>
                  <a:ea typeface="华文新魏" panose="02010800040101010101" pitchFamily="2" charset="-122"/>
                </a:rPr>
                <a:t>12</a:t>
              </a:r>
              <a:endParaRPr lang="en-US" altLang="zh-CN" dirty="0">
                <a:solidFill>
                  <a:srgbClr val="CC33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CC3300"/>
                  </a:solidFill>
                  <a:latin typeface="华文新魏" panose="02010800040101010101" pitchFamily="2" charset="-122"/>
                  <a:ea typeface="华文新魏" panose="02010800040101010101" pitchFamily="2" charset="-122"/>
                </a:rPr>
                <a:t>9</a:t>
              </a:r>
              <a:endParaRPr lang="en-US" altLang="zh-CN" dirty="0">
                <a:solidFill>
                  <a:srgbClr val="CC33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CC3300"/>
                  </a:solidFill>
                  <a:latin typeface="华文新魏" panose="02010800040101010101" pitchFamily="2" charset="-122"/>
                  <a:ea typeface="华文新魏" panose="02010800040101010101" pitchFamily="2" charset="-122"/>
                </a:rPr>
                <a:t>5</a:t>
              </a:r>
              <a:endParaRPr lang="en-US" altLang="zh-CN" dirty="0">
                <a:solidFill>
                  <a:srgbClr val="CC33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CC3300"/>
                  </a:solidFill>
                  <a:latin typeface="华文新魏" panose="02010800040101010101" pitchFamily="2" charset="-122"/>
                  <a:ea typeface="华文新魏" panose="02010800040101010101" pitchFamily="2" charset="-122"/>
                </a:rPr>
                <a:t>0</a:t>
              </a:r>
              <a:endParaRPr lang="en-US" altLang="zh-CN" dirty="0">
                <a:solidFill>
                  <a:srgbClr val="CC3300"/>
                </a:solidFill>
                <a:latin typeface="华文新魏" panose="02010800040101010101" pitchFamily="2" charset="-122"/>
                <a:ea typeface="华文新魏" panose="02010800040101010101" pitchFamily="2" charset="-122"/>
              </a:endParaRPr>
            </a:p>
          </p:txBody>
        </p:sp>
      </p:grpSp>
      <p:grpSp>
        <p:nvGrpSpPr>
          <p:cNvPr id="24" name="Group 26"/>
          <p:cNvGrpSpPr/>
          <p:nvPr/>
        </p:nvGrpSpPr>
        <p:grpSpPr bwMode="auto">
          <a:xfrm>
            <a:off x="5683576" y="3285618"/>
            <a:ext cx="4070023" cy="3261327"/>
            <a:chOff x="2832" y="2064"/>
            <a:chExt cx="2448" cy="2016"/>
          </a:xfrm>
        </p:grpSpPr>
        <p:sp>
          <p:nvSpPr>
            <p:cNvPr id="25" name="Line 21"/>
            <p:cNvSpPr>
              <a:spLocks noChangeShapeType="1"/>
            </p:cNvSpPr>
            <p:nvPr/>
          </p:nvSpPr>
          <p:spPr bwMode="auto">
            <a:xfrm flipV="1">
              <a:off x="3120" y="2064"/>
              <a:ext cx="0" cy="1872"/>
            </a:xfrm>
            <a:prstGeom prst="line">
              <a:avLst/>
            </a:prstGeom>
            <a:noFill/>
            <a:ln w="9525">
              <a:solidFill>
                <a:srgbClr val="CC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Line 22"/>
            <p:cNvSpPr>
              <a:spLocks noChangeShapeType="1"/>
            </p:cNvSpPr>
            <p:nvPr/>
          </p:nvSpPr>
          <p:spPr bwMode="auto">
            <a:xfrm flipV="1">
              <a:off x="3120" y="3936"/>
              <a:ext cx="1920" cy="0"/>
            </a:xfrm>
            <a:prstGeom prst="line">
              <a:avLst/>
            </a:prstGeom>
            <a:noFill/>
            <a:ln w="9525">
              <a:solidFill>
                <a:srgbClr val="CC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23"/>
            <p:cNvSpPr>
              <a:spLocks noChangeArrowheads="1"/>
            </p:cNvSpPr>
            <p:nvPr/>
          </p:nvSpPr>
          <p:spPr bwMode="auto">
            <a:xfrm>
              <a:off x="2832" y="2064"/>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CC6600"/>
                  </a:solidFill>
                </a:rPr>
                <a:t>Y</a:t>
              </a:r>
              <a:endParaRPr lang="en-US" altLang="zh-CN" b="1">
                <a:solidFill>
                  <a:srgbClr val="CC6600"/>
                </a:solidFill>
              </a:endParaRPr>
            </a:p>
          </p:txBody>
        </p:sp>
        <p:sp>
          <p:nvSpPr>
            <p:cNvPr id="28" name="Rectangle 24"/>
            <p:cNvSpPr>
              <a:spLocks noChangeArrowheads="1"/>
            </p:cNvSpPr>
            <p:nvPr/>
          </p:nvSpPr>
          <p:spPr bwMode="auto">
            <a:xfrm>
              <a:off x="5040" y="3792"/>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CC6600"/>
                  </a:solidFill>
                </a:rPr>
                <a:t>X</a:t>
              </a:r>
              <a:endParaRPr lang="en-US" altLang="zh-CN" b="1">
                <a:solidFill>
                  <a:srgbClr val="CC6600"/>
                </a:solidFill>
              </a:endParaRPr>
            </a:p>
          </p:txBody>
        </p:sp>
        <p:sp>
          <p:nvSpPr>
            <p:cNvPr id="29" name="Rectangle 25"/>
            <p:cNvSpPr>
              <a:spLocks noChangeArrowheads="1"/>
            </p:cNvSpPr>
            <p:nvPr/>
          </p:nvSpPr>
          <p:spPr bwMode="auto">
            <a:xfrm>
              <a:off x="2880" y="3840"/>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CC6600"/>
                  </a:solidFill>
                </a:rPr>
                <a:t>O</a:t>
              </a:r>
              <a:endParaRPr lang="en-US" altLang="zh-CN" b="1">
                <a:solidFill>
                  <a:srgbClr val="CC6600"/>
                </a:solidFill>
              </a:endParaRPr>
            </a:p>
          </p:txBody>
        </p:sp>
      </p:grpSp>
      <p:grpSp>
        <p:nvGrpSpPr>
          <p:cNvPr id="30" name="Group 29"/>
          <p:cNvGrpSpPr/>
          <p:nvPr/>
        </p:nvGrpSpPr>
        <p:grpSpPr bwMode="auto">
          <a:xfrm>
            <a:off x="6064577" y="3590419"/>
            <a:ext cx="457200" cy="381000"/>
            <a:chOff x="3072" y="2256"/>
            <a:chExt cx="288" cy="240"/>
          </a:xfrm>
        </p:grpSpPr>
        <p:pic>
          <p:nvPicPr>
            <p:cNvPr id="31" name="Picture 27"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2" y="2400"/>
              <a:ext cx="96" cy="96"/>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28"/>
            <p:cNvSpPr>
              <a:spLocks noChangeArrowheads="1"/>
            </p:cNvSpPr>
            <p:nvPr/>
          </p:nvSpPr>
          <p:spPr bwMode="auto">
            <a:xfrm>
              <a:off x="3168" y="2256"/>
              <a:ext cx="19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solidFill>
                    <a:srgbClr val="009900"/>
                  </a:solidFill>
                  <a:effectLst>
                    <a:outerShdw blurRad="38100" dist="38100" dir="2700000" algn="tl">
                      <a:srgbClr val="C0C0C0"/>
                    </a:outerShdw>
                  </a:effectLst>
                </a:rPr>
                <a:t>A</a:t>
              </a:r>
              <a:endParaRPr lang="en-US" altLang="zh-CN" sz="2000" b="1">
                <a:solidFill>
                  <a:srgbClr val="009900"/>
                </a:solidFill>
                <a:effectLst>
                  <a:outerShdw blurRad="38100" dist="38100" dir="2700000" algn="tl">
                    <a:srgbClr val="C0C0C0"/>
                  </a:outerShdw>
                </a:effectLst>
              </a:endParaRPr>
            </a:p>
          </p:txBody>
        </p:sp>
      </p:grpSp>
      <p:grpSp>
        <p:nvGrpSpPr>
          <p:cNvPr id="33" name="Group 49"/>
          <p:cNvGrpSpPr/>
          <p:nvPr/>
        </p:nvGrpSpPr>
        <p:grpSpPr bwMode="auto">
          <a:xfrm>
            <a:off x="6140777" y="3819019"/>
            <a:ext cx="838200" cy="2438400"/>
            <a:chOff x="3120" y="2400"/>
            <a:chExt cx="528" cy="1536"/>
          </a:xfrm>
        </p:grpSpPr>
        <p:sp>
          <p:nvSpPr>
            <p:cNvPr id="34" name="Rectangle 32"/>
            <p:cNvSpPr>
              <a:spLocks noChangeArrowheads="1"/>
            </p:cNvSpPr>
            <p:nvPr/>
          </p:nvSpPr>
          <p:spPr bwMode="auto">
            <a:xfrm>
              <a:off x="3456" y="2400"/>
              <a:ext cx="19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solidFill>
                    <a:srgbClr val="009900"/>
                  </a:solidFill>
                  <a:effectLst>
                    <a:outerShdw blurRad="38100" dist="38100" dir="2700000" algn="tl">
                      <a:srgbClr val="C0C0C0"/>
                    </a:outerShdw>
                  </a:effectLst>
                </a:rPr>
                <a:t>B</a:t>
              </a:r>
              <a:endParaRPr lang="en-US" altLang="zh-CN" sz="2000" b="1">
                <a:solidFill>
                  <a:srgbClr val="009900"/>
                </a:solidFill>
                <a:effectLst>
                  <a:outerShdw blurRad="38100" dist="38100" dir="2700000" algn="tl">
                    <a:srgbClr val="C0C0C0"/>
                  </a:outerShdw>
                </a:effectLst>
              </a:endParaRPr>
            </a:p>
          </p:txBody>
        </p:sp>
        <p:sp>
          <p:nvSpPr>
            <p:cNvPr id="35" name="Line 41"/>
            <p:cNvSpPr>
              <a:spLocks noChangeShapeType="1"/>
            </p:cNvSpPr>
            <p:nvPr/>
          </p:nvSpPr>
          <p:spPr bwMode="auto">
            <a:xfrm flipV="1">
              <a:off x="3408" y="2592"/>
              <a:ext cx="0" cy="1344"/>
            </a:xfrm>
            <a:prstGeom prst="line">
              <a:avLst/>
            </a:prstGeom>
            <a:noFill/>
            <a:ln w="9525" cap="rnd">
              <a:solidFill>
                <a:srgbClr val="00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42"/>
            <p:cNvSpPr>
              <a:spLocks noChangeShapeType="1"/>
            </p:cNvSpPr>
            <p:nvPr/>
          </p:nvSpPr>
          <p:spPr bwMode="auto">
            <a:xfrm flipV="1">
              <a:off x="3120" y="2592"/>
              <a:ext cx="288" cy="0"/>
            </a:xfrm>
            <a:prstGeom prst="line">
              <a:avLst/>
            </a:prstGeom>
            <a:noFill/>
            <a:ln w="9525" cap="rnd">
              <a:solidFill>
                <a:srgbClr val="00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37" name="Picture 31"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60" y="2544"/>
              <a:ext cx="96" cy="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50"/>
          <p:cNvGrpSpPr/>
          <p:nvPr/>
        </p:nvGrpSpPr>
        <p:grpSpPr bwMode="auto">
          <a:xfrm>
            <a:off x="6140777" y="4200019"/>
            <a:ext cx="1219200" cy="2057400"/>
            <a:chOff x="3120" y="2640"/>
            <a:chExt cx="768" cy="1296"/>
          </a:xfrm>
        </p:grpSpPr>
        <p:sp>
          <p:nvSpPr>
            <p:cNvPr id="39" name="Rectangle 34"/>
            <p:cNvSpPr>
              <a:spLocks noChangeArrowheads="1"/>
            </p:cNvSpPr>
            <p:nvPr/>
          </p:nvSpPr>
          <p:spPr bwMode="auto">
            <a:xfrm>
              <a:off x="3696" y="2640"/>
              <a:ext cx="19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solidFill>
                    <a:srgbClr val="009900"/>
                  </a:solidFill>
                  <a:effectLst>
                    <a:outerShdw blurRad="38100" dist="38100" dir="2700000" algn="tl">
                      <a:srgbClr val="C0C0C0"/>
                    </a:outerShdw>
                  </a:effectLst>
                </a:rPr>
                <a:t>C</a:t>
              </a:r>
              <a:endParaRPr lang="en-US" altLang="zh-CN" sz="2000" b="1">
                <a:solidFill>
                  <a:srgbClr val="009900"/>
                </a:solidFill>
                <a:effectLst>
                  <a:outerShdw blurRad="38100" dist="38100" dir="2700000" algn="tl">
                    <a:srgbClr val="C0C0C0"/>
                  </a:outerShdw>
                </a:effectLst>
              </a:endParaRPr>
            </a:p>
          </p:txBody>
        </p:sp>
        <p:sp>
          <p:nvSpPr>
            <p:cNvPr id="40" name="Line 43"/>
            <p:cNvSpPr>
              <a:spLocks noChangeShapeType="1"/>
            </p:cNvSpPr>
            <p:nvPr/>
          </p:nvSpPr>
          <p:spPr bwMode="auto">
            <a:xfrm flipV="1">
              <a:off x="3696" y="2832"/>
              <a:ext cx="0" cy="1104"/>
            </a:xfrm>
            <a:prstGeom prst="line">
              <a:avLst/>
            </a:prstGeom>
            <a:noFill/>
            <a:ln w="9525" cap="rnd">
              <a:solidFill>
                <a:srgbClr val="00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1" name="Line 44"/>
            <p:cNvSpPr>
              <a:spLocks noChangeShapeType="1"/>
            </p:cNvSpPr>
            <p:nvPr/>
          </p:nvSpPr>
          <p:spPr bwMode="auto">
            <a:xfrm>
              <a:off x="3120" y="2784"/>
              <a:ext cx="528" cy="0"/>
            </a:xfrm>
            <a:prstGeom prst="line">
              <a:avLst/>
            </a:prstGeom>
            <a:noFill/>
            <a:ln w="9525" cap="rnd">
              <a:solidFill>
                <a:srgbClr val="00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42" name="Picture 33"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48" y="2736"/>
              <a:ext cx="96" cy="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53"/>
          <p:cNvGrpSpPr/>
          <p:nvPr/>
        </p:nvGrpSpPr>
        <p:grpSpPr bwMode="auto">
          <a:xfrm>
            <a:off x="8350577" y="5952619"/>
            <a:ext cx="457200" cy="381000"/>
            <a:chOff x="4512" y="3744"/>
            <a:chExt cx="288" cy="240"/>
          </a:xfrm>
        </p:grpSpPr>
        <p:pic>
          <p:nvPicPr>
            <p:cNvPr id="44" name="Picture 39"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12" y="3888"/>
              <a:ext cx="96" cy="96"/>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0"/>
            <p:cNvSpPr>
              <a:spLocks noChangeArrowheads="1"/>
            </p:cNvSpPr>
            <p:nvPr/>
          </p:nvSpPr>
          <p:spPr bwMode="auto">
            <a:xfrm>
              <a:off x="4608" y="3744"/>
              <a:ext cx="19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solidFill>
                    <a:srgbClr val="009900"/>
                  </a:solidFill>
                  <a:effectLst>
                    <a:outerShdw blurRad="38100" dist="38100" dir="2700000" algn="tl">
                      <a:srgbClr val="C0C0C0"/>
                    </a:outerShdw>
                  </a:effectLst>
                </a:rPr>
                <a:t>F</a:t>
              </a:r>
              <a:endParaRPr lang="en-US" altLang="zh-CN" sz="2000" b="1">
                <a:solidFill>
                  <a:srgbClr val="009900"/>
                </a:solidFill>
                <a:effectLst>
                  <a:outerShdw blurRad="38100" dist="38100" dir="2700000" algn="tl">
                    <a:srgbClr val="C0C0C0"/>
                  </a:outerShdw>
                </a:effectLst>
              </a:endParaRPr>
            </a:p>
          </p:txBody>
        </p:sp>
      </p:grpSp>
      <p:grpSp>
        <p:nvGrpSpPr>
          <p:cNvPr id="46" name="Group 55"/>
          <p:cNvGrpSpPr/>
          <p:nvPr/>
        </p:nvGrpSpPr>
        <p:grpSpPr bwMode="auto">
          <a:xfrm>
            <a:off x="6140777" y="4657219"/>
            <a:ext cx="1676400" cy="1600200"/>
            <a:chOff x="3120" y="2928"/>
            <a:chExt cx="1056" cy="1008"/>
          </a:xfrm>
        </p:grpSpPr>
        <p:sp>
          <p:nvSpPr>
            <p:cNvPr id="47" name="Rectangle 36"/>
            <p:cNvSpPr>
              <a:spLocks noChangeArrowheads="1"/>
            </p:cNvSpPr>
            <p:nvPr/>
          </p:nvSpPr>
          <p:spPr bwMode="auto">
            <a:xfrm>
              <a:off x="3984" y="2928"/>
              <a:ext cx="19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solidFill>
                    <a:srgbClr val="009900"/>
                  </a:solidFill>
                  <a:effectLst>
                    <a:outerShdw blurRad="38100" dist="38100" dir="2700000" algn="tl">
                      <a:srgbClr val="C0C0C0"/>
                    </a:outerShdw>
                  </a:effectLst>
                </a:rPr>
                <a:t>E</a:t>
              </a:r>
              <a:endParaRPr lang="en-US" altLang="zh-CN" sz="2000" b="1">
                <a:solidFill>
                  <a:srgbClr val="009900"/>
                </a:solidFill>
                <a:effectLst>
                  <a:outerShdw blurRad="38100" dist="38100" dir="2700000" algn="tl">
                    <a:srgbClr val="C0C0C0"/>
                  </a:outerShdw>
                </a:effectLst>
              </a:endParaRPr>
            </a:p>
          </p:txBody>
        </p:sp>
        <p:sp>
          <p:nvSpPr>
            <p:cNvPr id="48" name="Line 45"/>
            <p:cNvSpPr>
              <a:spLocks noChangeShapeType="1"/>
            </p:cNvSpPr>
            <p:nvPr/>
          </p:nvSpPr>
          <p:spPr bwMode="auto">
            <a:xfrm flipV="1">
              <a:off x="3984" y="3120"/>
              <a:ext cx="0" cy="816"/>
            </a:xfrm>
            <a:prstGeom prst="line">
              <a:avLst/>
            </a:prstGeom>
            <a:noFill/>
            <a:ln w="9525" cap="rnd">
              <a:solidFill>
                <a:srgbClr val="00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9" name="Line 46"/>
            <p:cNvSpPr>
              <a:spLocks noChangeShapeType="1"/>
            </p:cNvSpPr>
            <p:nvPr/>
          </p:nvSpPr>
          <p:spPr bwMode="auto">
            <a:xfrm>
              <a:off x="3120" y="3120"/>
              <a:ext cx="864" cy="0"/>
            </a:xfrm>
            <a:prstGeom prst="line">
              <a:avLst/>
            </a:prstGeom>
            <a:noFill/>
            <a:ln w="9525" cap="rnd">
              <a:solidFill>
                <a:srgbClr val="00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50" name="Picture 35"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36" y="3072"/>
              <a:ext cx="96" cy="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6"/>
          <p:cNvGrpSpPr/>
          <p:nvPr/>
        </p:nvGrpSpPr>
        <p:grpSpPr bwMode="auto">
          <a:xfrm>
            <a:off x="6140777" y="5190619"/>
            <a:ext cx="2209800" cy="1066800"/>
            <a:chOff x="3120" y="3264"/>
            <a:chExt cx="1392" cy="672"/>
          </a:xfrm>
        </p:grpSpPr>
        <p:sp>
          <p:nvSpPr>
            <p:cNvPr id="52" name="Rectangle 38"/>
            <p:cNvSpPr>
              <a:spLocks noChangeArrowheads="1"/>
            </p:cNvSpPr>
            <p:nvPr/>
          </p:nvSpPr>
          <p:spPr bwMode="auto">
            <a:xfrm>
              <a:off x="4320" y="3264"/>
              <a:ext cx="19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solidFill>
                    <a:srgbClr val="009900"/>
                  </a:solidFill>
                  <a:effectLst>
                    <a:outerShdw blurRad="38100" dist="38100" dir="2700000" algn="tl">
                      <a:srgbClr val="C0C0C0"/>
                    </a:outerShdw>
                  </a:effectLst>
                </a:rPr>
                <a:t>D</a:t>
              </a:r>
              <a:endParaRPr lang="en-US" altLang="zh-CN" sz="2000" b="1">
                <a:solidFill>
                  <a:srgbClr val="009900"/>
                </a:solidFill>
                <a:effectLst>
                  <a:outerShdw blurRad="38100" dist="38100" dir="2700000" algn="tl">
                    <a:srgbClr val="C0C0C0"/>
                  </a:outerShdw>
                </a:effectLst>
              </a:endParaRPr>
            </a:p>
          </p:txBody>
        </p:sp>
        <p:sp>
          <p:nvSpPr>
            <p:cNvPr id="53" name="Line 47"/>
            <p:cNvSpPr>
              <a:spLocks noChangeShapeType="1"/>
            </p:cNvSpPr>
            <p:nvPr/>
          </p:nvSpPr>
          <p:spPr bwMode="auto">
            <a:xfrm flipV="1">
              <a:off x="4272" y="3408"/>
              <a:ext cx="0" cy="528"/>
            </a:xfrm>
            <a:prstGeom prst="line">
              <a:avLst/>
            </a:prstGeom>
            <a:noFill/>
            <a:ln w="9525" cap="rnd">
              <a:solidFill>
                <a:srgbClr val="00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4" name="Line 48"/>
            <p:cNvSpPr>
              <a:spLocks noChangeShapeType="1"/>
            </p:cNvSpPr>
            <p:nvPr/>
          </p:nvSpPr>
          <p:spPr bwMode="auto">
            <a:xfrm>
              <a:off x="3120" y="3456"/>
              <a:ext cx="1152" cy="0"/>
            </a:xfrm>
            <a:prstGeom prst="line">
              <a:avLst/>
            </a:prstGeom>
            <a:noFill/>
            <a:ln w="9525" cap="rnd">
              <a:solidFill>
                <a:srgbClr val="00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55" name="Picture 37"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24" y="3408"/>
              <a:ext cx="96" cy="96"/>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Rectangle 57"/>
          <p:cNvSpPr>
            <a:spLocks noChangeArrowheads="1"/>
          </p:cNvSpPr>
          <p:nvPr/>
        </p:nvSpPr>
        <p:spPr bwMode="auto">
          <a:xfrm>
            <a:off x="2406977" y="3133219"/>
            <a:ext cx="22860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1600" dirty="0">
                <a:ea typeface="楷体_GB2312" pitchFamily="49" charset="-122"/>
              </a:rPr>
              <a:t>生产可能性表</a:t>
            </a:r>
            <a:endParaRPr lang="zh-CN" altLang="en-US" sz="1600" dirty="0">
              <a:ea typeface="楷体_GB2312" pitchFamily="49" charset="-122"/>
            </a:endParaRPr>
          </a:p>
        </p:txBody>
      </p:sp>
      <p:sp>
        <p:nvSpPr>
          <p:cNvPr id="57" name="Rectangle 58"/>
          <p:cNvSpPr>
            <a:spLocks noChangeArrowheads="1"/>
          </p:cNvSpPr>
          <p:nvPr/>
        </p:nvSpPr>
        <p:spPr bwMode="auto">
          <a:xfrm>
            <a:off x="7131377" y="3133219"/>
            <a:ext cx="2362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1600" dirty="0">
                <a:solidFill>
                  <a:srgbClr val="009900"/>
                </a:solidFill>
                <a:ea typeface="楷体_GB2312" pitchFamily="49" charset="-122"/>
              </a:rPr>
              <a:t>生产可能性曲线</a:t>
            </a:r>
            <a:endParaRPr lang="zh-CN" altLang="en-US" sz="1600" dirty="0">
              <a:solidFill>
                <a:srgbClr val="009900"/>
              </a:solidFill>
              <a:ea typeface="楷体_GB2312" pitchFamily="49" charset="-122"/>
            </a:endParaRPr>
          </a:p>
        </p:txBody>
      </p:sp>
      <p:grpSp>
        <p:nvGrpSpPr>
          <p:cNvPr id="58" name="Group 61"/>
          <p:cNvGrpSpPr/>
          <p:nvPr/>
        </p:nvGrpSpPr>
        <p:grpSpPr bwMode="auto">
          <a:xfrm>
            <a:off x="6597977" y="4962019"/>
            <a:ext cx="381000" cy="533400"/>
            <a:chOff x="3408" y="3120"/>
            <a:chExt cx="240" cy="336"/>
          </a:xfrm>
        </p:grpSpPr>
        <p:sp>
          <p:nvSpPr>
            <p:cNvPr id="59" name="Rectangle 59"/>
            <p:cNvSpPr>
              <a:spLocks noChangeArrowheads="1"/>
            </p:cNvSpPr>
            <p:nvPr/>
          </p:nvSpPr>
          <p:spPr bwMode="auto">
            <a:xfrm>
              <a:off x="3456" y="3120"/>
              <a:ext cx="19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CC6600"/>
                  </a:solidFill>
                  <a:effectLst>
                    <a:outerShdw blurRad="38100" dist="38100" dir="2700000" algn="tl">
                      <a:srgbClr val="C0C0C0"/>
                    </a:outerShdw>
                  </a:effectLst>
                </a:rPr>
                <a:t>U</a:t>
              </a:r>
              <a:endParaRPr lang="en-US" altLang="zh-CN" b="1">
                <a:solidFill>
                  <a:srgbClr val="CC6600"/>
                </a:solidFill>
                <a:effectLst>
                  <a:outerShdw blurRad="38100" dist="38100" dir="2700000" algn="tl">
                    <a:srgbClr val="C0C0C0"/>
                  </a:outerShdw>
                </a:effectLst>
              </a:endParaRPr>
            </a:p>
          </p:txBody>
        </p:sp>
        <p:pic>
          <p:nvPicPr>
            <p:cNvPr id="60" name="Picture 60" descr="2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8" y="3360"/>
              <a:ext cx="96" cy="9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文本框 1"/>
          <p:cNvSpPr txBox="1"/>
          <p:nvPr/>
        </p:nvSpPr>
        <p:spPr>
          <a:xfrm>
            <a:off x="2178376" y="3508066"/>
            <a:ext cx="1215063" cy="646331"/>
          </a:xfrm>
          <a:prstGeom prst="rect">
            <a:avLst/>
          </a:prstGeom>
          <a:noFill/>
        </p:spPr>
        <p:txBody>
          <a:bodyPr wrap="square" rtlCol="0">
            <a:spAutoFit/>
          </a:bodyPr>
          <a:lstStyle/>
          <a:p>
            <a:r>
              <a:rPr lang="zh-CN" altLang="en-US" dirty="0">
                <a:solidFill>
                  <a:srgbClr val="009900"/>
                </a:solidFill>
                <a:latin typeface="华文新魏" panose="02010800040101010101" pitchFamily="2" charset="-122"/>
                <a:ea typeface="华文新魏" panose="02010800040101010101" pitchFamily="2" charset="-122"/>
              </a:rPr>
              <a:t>可能性</a:t>
            </a:r>
            <a:endParaRPr lang="zh-CN" altLang="en-US" dirty="0">
              <a:solidFill>
                <a:srgbClr val="009900"/>
              </a:solidFill>
              <a:latin typeface="华文新魏" panose="02010800040101010101" pitchFamily="2" charset="-122"/>
              <a:ea typeface="华文新魏" panose="02010800040101010101" pitchFamily="2" charset="-122"/>
            </a:endParaRPr>
          </a:p>
          <a:p>
            <a:endParaRPr lang="zh-CN" altLang="en-US" dirty="0"/>
          </a:p>
        </p:txBody>
      </p:sp>
      <p:sp>
        <p:nvSpPr>
          <p:cNvPr id="3" name="文本框 2"/>
          <p:cNvSpPr txBox="1"/>
          <p:nvPr/>
        </p:nvSpPr>
        <p:spPr>
          <a:xfrm>
            <a:off x="3371698" y="3495853"/>
            <a:ext cx="957882" cy="646331"/>
          </a:xfrm>
          <a:prstGeom prst="rect">
            <a:avLst/>
          </a:prstGeom>
          <a:noFill/>
        </p:spPr>
        <p:txBody>
          <a:bodyPr wrap="square" rtlCol="0">
            <a:spAutoFit/>
          </a:bodyPr>
          <a:lstStyle/>
          <a:p>
            <a:r>
              <a:rPr lang="en-US" altLang="zh-CN" dirty="0">
                <a:solidFill>
                  <a:srgbClr val="0066CC"/>
                </a:solidFill>
                <a:latin typeface="华文新魏" panose="02010800040101010101" pitchFamily="2" charset="-122"/>
                <a:ea typeface="华文新魏" panose="02010800040101010101" pitchFamily="2" charset="-122"/>
              </a:rPr>
              <a:t>X</a:t>
            </a:r>
            <a:r>
              <a:rPr lang="zh-CN" altLang="en-US" dirty="0">
                <a:solidFill>
                  <a:srgbClr val="0066CC"/>
                </a:solidFill>
                <a:latin typeface="华文新魏" panose="02010800040101010101" pitchFamily="2" charset="-122"/>
                <a:ea typeface="华文新魏" panose="02010800040101010101" pitchFamily="2" charset="-122"/>
              </a:rPr>
              <a:t>产量</a:t>
            </a:r>
            <a:endParaRPr lang="zh-CN" altLang="en-US" dirty="0">
              <a:solidFill>
                <a:srgbClr val="0066CC"/>
              </a:solidFill>
              <a:latin typeface="华文新魏" panose="02010800040101010101" pitchFamily="2" charset="-122"/>
              <a:ea typeface="华文新魏" panose="02010800040101010101" pitchFamily="2" charset="-122"/>
            </a:endParaRPr>
          </a:p>
          <a:p>
            <a:endParaRPr lang="zh-CN" altLang="en-US" dirty="0"/>
          </a:p>
        </p:txBody>
      </p:sp>
      <p:sp>
        <p:nvSpPr>
          <p:cNvPr id="7" name="文本框 6"/>
          <p:cNvSpPr txBox="1"/>
          <p:nvPr/>
        </p:nvSpPr>
        <p:spPr>
          <a:xfrm>
            <a:off x="4400418" y="3510257"/>
            <a:ext cx="1124945" cy="646331"/>
          </a:xfrm>
          <a:prstGeom prst="rect">
            <a:avLst/>
          </a:prstGeom>
          <a:noFill/>
        </p:spPr>
        <p:txBody>
          <a:bodyPr wrap="square" rtlCol="0">
            <a:spAutoFit/>
          </a:bodyPr>
          <a:lstStyle/>
          <a:p>
            <a:r>
              <a:rPr lang="en-US" altLang="zh-CN" dirty="0">
                <a:solidFill>
                  <a:srgbClr val="CC3300"/>
                </a:solidFill>
                <a:latin typeface="华文新魏" panose="02010800040101010101" pitchFamily="2" charset="-122"/>
                <a:ea typeface="华文新魏" panose="02010800040101010101" pitchFamily="2" charset="-122"/>
              </a:rPr>
              <a:t>Y</a:t>
            </a:r>
            <a:r>
              <a:rPr lang="zh-CN" altLang="en-US" dirty="0">
                <a:solidFill>
                  <a:srgbClr val="CC3300"/>
                </a:solidFill>
                <a:latin typeface="华文新魏" panose="02010800040101010101" pitchFamily="2" charset="-122"/>
                <a:ea typeface="华文新魏" panose="02010800040101010101" pitchFamily="2" charset="-122"/>
              </a:rPr>
              <a:t>产量</a:t>
            </a:r>
            <a:endParaRPr lang="zh-CN" altLang="en-US" dirty="0">
              <a:solidFill>
                <a:srgbClr val="CC3300"/>
              </a:solidFill>
              <a:latin typeface="华文新魏" panose="02010800040101010101" pitchFamily="2" charset="-122"/>
              <a:ea typeface="华文新魏" panose="0201080004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dissolv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trips(upRigh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strips(down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strips(downLeft)">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strips(downLeft)">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strips(downLeft)">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dissolv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dissolve">
                                      <p:cBhvr>
                                        <p:cTn id="6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utoUpdateAnimBg="0"/>
      <p:bldP spid="5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84501"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资源配置与利用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2" name="Rectangle 3"/>
          <p:cNvSpPr>
            <a:spLocks noChangeArrowheads="1"/>
          </p:cNvSpPr>
          <p:nvPr/>
        </p:nvSpPr>
        <p:spPr bwMode="auto">
          <a:xfrm>
            <a:off x="3976322" y="1694457"/>
            <a:ext cx="5715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anose="020B0503020204020204" pitchFamily="34" charset="-122"/>
                <a:ea typeface="微软雅黑" panose="020B0503020204020204" pitchFamily="34" charset="-122"/>
              </a:rPr>
              <a:t>相对稀缺的经济资源如何分配给不同的用途</a:t>
            </a:r>
            <a:endParaRPr lang="zh-CN" altLang="en-US" sz="2400" dirty="0">
              <a:latin typeface="微软雅黑" panose="020B0503020204020204" pitchFamily="34" charset="-122"/>
              <a:ea typeface="微软雅黑" panose="020B0503020204020204" pitchFamily="34" charset="-122"/>
            </a:endParaRPr>
          </a:p>
        </p:txBody>
      </p:sp>
      <p:sp>
        <p:nvSpPr>
          <p:cNvPr id="33" name="Rectangle 4"/>
          <p:cNvSpPr>
            <a:spLocks noChangeArrowheads="1"/>
          </p:cNvSpPr>
          <p:nvPr/>
        </p:nvSpPr>
        <p:spPr bwMode="auto">
          <a:xfrm>
            <a:off x="2376122" y="1694457"/>
            <a:ext cx="1752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336600"/>
                </a:solidFill>
                <a:latin typeface="微软雅黑" panose="020B0503020204020204" pitchFamily="34" charset="-122"/>
                <a:ea typeface="微软雅黑" panose="020B0503020204020204" pitchFamily="34" charset="-122"/>
              </a:rPr>
              <a:t>资源配置</a:t>
            </a:r>
            <a:endParaRPr lang="zh-CN" altLang="en-US" sz="2400" b="1" dirty="0">
              <a:solidFill>
                <a:srgbClr val="336600"/>
              </a:solidFill>
              <a:latin typeface="微软雅黑" panose="020B0503020204020204" pitchFamily="34" charset="-122"/>
              <a:ea typeface="微软雅黑" panose="020B0503020204020204" pitchFamily="34" charset="-122"/>
            </a:endParaRPr>
          </a:p>
        </p:txBody>
      </p:sp>
      <p:sp>
        <p:nvSpPr>
          <p:cNvPr id="34" name="Rectangle 5"/>
          <p:cNvSpPr>
            <a:spLocks noChangeArrowheads="1"/>
          </p:cNvSpPr>
          <p:nvPr/>
        </p:nvSpPr>
        <p:spPr bwMode="auto">
          <a:xfrm>
            <a:off x="3976322" y="2306874"/>
            <a:ext cx="5715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anose="020B0503020204020204" pitchFamily="34" charset="-122"/>
                <a:ea typeface="微软雅黑" panose="020B0503020204020204" pitchFamily="34" charset="-122"/>
              </a:rPr>
              <a:t>充分利用现有资源和提高资源的使用效率</a:t>
            </a:r>
            <a:endParaRPr lang="zh-CN" altLang="en-US" sz="2400" dirty="0">
              <a:latin typeface="微软雅黑" panose="020B0503020204020204" pitchFamily="34" charset="-122"/>
              <a:ea typeface="微软雅黑" panose="020B0503020204020204" pitchFamily="34" charset="-122"/>
            </a:endParaRPr>
          </a:p>
        </p:txBody>
      </p:sp>
      <p:sp>
        <p:nvSpPr>
          <p:cNvPr id="35" name="Rectangle 6"/>
          <p:cNvSpPr>
            <a:spLocks noChangeArrowheads="1"/>
          </p:cNvSpPr>
          <p:nvPr/>
        </p:nvSpPr>
        <p:spPr bwMode="auto">
          <a:xfrm>
            <a:off x="2376122" y="2304057"/>
            <a:ext cx="1752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FF0000"/>
                </a:solidFill>
                <a:latin typeface="微软雅黑" panose="020B0503020204020204" pitchFamily="34" charset="-122"/>
                <a:ea typeface="微软雅黑" panose="020B0503020204020204" pitchFamily="34" charset="-122"/>
              </a:rPr>
              <a:t>资源利用</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6" name="Rectangle 7"/>
          <p:cNvSpPr>
            <a:spLocks noChangeArrowheads="1"/>
          </p:cNvSpPr>
          <p:nvPr/>
        </p:nvSpPr>
        <p:spPr bwMode="auto">
          <a:xfrm>
            <a:off x="3442922" y="3142257"/>
            <a:ext cx="6629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r>
              <a:rPr lang="zh-CN" altLang="en-US" sz="2400" dirty="0">
                <a:latin typeface="微软雅黑" panose="020B0503020204020204" pitchFamily="34" charset="-122"/>
                <a:ea typeface="微软雅黑" panose="020B0503020204020204" pitchFamily="34" charset="-122"/>
              </a:rPr>
              <a:t>不同的</a:t>
            </a:r>
            <a:r>
              <a:rPr lang="zh-CN" altLang="en-US" sz="2400" b="1" dirty="0">
                <a:solidFill>
                  <a:srgbClr val="FF0066"/>
                </a:solidFill>
                <a:latin typeface="微软雅黑" panose="020B0503020204020204" pitchFamily="34" charset="-122"/>
                <a:ea typeface="微软雅黑" panose="020B0503020204020204" pitchFamily="34" charset="-122"/>
              </a:rPr>
              <a:t>经济体制</a:t>
            </a:r>
            <a:r>
              <a:rPr lang="zh-CN" altLang="en-US" sz="2400" dirty="0">
                <a:latin typeface="微软雅黑" panose="020B0503020204020204" pitchFamily="34" charset="-122"/>
                <a:ea typeface="微软雅黑" panose="020B0503020204020204" pitchFamily="34" charset="-122"/>
              </a:rPr>
              <a:t>实现资源配置和资源利用的方式不同</a:t>
            </a:r>
            <a:endParaRPr lang="zh-CN" altLang="en-US" sz="2400" dirty="0">
              <a:latin typeface="微软雅黑" panose="020B0503020204020204" pitchFamily="34" charset="-122"/>
              <a:ea typeface="微软雅黑" panose="020B0503020204020204" pitchFamily="34" charset="-122"/>
            </a:endParaRPr>
          </a:p>
        </p:txBody>
      </p:sp>
      <p:cxnSp>
        <p:nvCxnSpPr>
          <p:cNvPr id="37" name="AutoShape 10"/>
          <p:cNvCxnSpPr>
            <a:cxnSpLocks noChangeShapeType="1"/>
            <a:stCxn id="35" idx="1"/>
            <a:endCxn id="36" idx="1"/>
          </p:cNvCxnSpPr>
          <p:nvPr/>
        </p:nvCxnSpPr>
        <p:spPr bwMode="auto">
          <a:xfrm rot="10800000" flipH="1" flipV="1">
            <a:off x="2376122" y="2494557"/>
            <a:ext cx="1066800" cy="914400"/>
          </a:xfrm>
          <a:prstGeom prst="bentConnector3">
            <a:avLst>
              <a:gd name="adj1" fmla="val -21431"/>
            </a:avLst>
          </a:prstGeom>
          <a:noFill/>
          <a:ln w="9525">
            <a:solidFill>
              <a:srgbClr val="009900"/>
            </a:solidFill>
            <a:miter lim="800000"/>
            <a:tailEnd type="triangle" w="med" len="me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cxnSp>
      <p:cxnSp>
        <p:nvCxnSpPr>
          <p:cNvPr id="38" name="AutoShape 11"/>
          <p:cNvCxnSpPr>
            <a:cxnSpLocks noChangeShapeType="1"/>
            <a:stCxn id="33" idx="1"/>
            <a:endCxn id="36" idx="1"/>
          </p:cNvCxnSpPr>
          <p:nvPr/>
        </p:nvCxnSpPr>
        <p:spPr bwMode="auto">
          <a:xfrm rot="10800000" flipH="1" flipV="1">
            <a:off x="2376122" y="1884957"/>
            <a:ext cx="1066800" cy="1524000"/>
          </a:xfrm>
          <a:prstGeom prst="bentConnector3">
            <a:avLst>
              <a:gd name="adj1" fmla="val -21431"/>
            </a:avLst>
          </a:prstGeom>
          <a:noFill/>
          <a:ln w="9525">
            <a:solidFill>
              <a:srgbClr val="009900"/>
            </a:solidFill>
            <a:miter lim="800000"/>
            <a:tailEnd type="triangle" w="med" len="me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cxnSp>
      <p:sp>
        <p:nvSpPr>
          <p:cNvPr id="39" name="Rectangle 12"/>
          <p:cNvSpPr>
            <a:spLocks noChangeArrowheads="1"/>
          </p:cNvSpPr>
          <p:nvPr/>
        </p:nvSpPr>
        <p:spPr bwMode="auto">
          <a:xfrm>
            <a:off x="3671522" y="4590057"/>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anose="020B0503020204020204" pitchFamily="34" charset="-122"/>
                <a:ea typeface="微软雅黑" panose="020B0503020204020204" pitchFamily="34" charset="-122"/>
              </a:rPr>
              <a:t>计划经济</a:t>
            </a:r>
            <a:endParaRPr lang="zh-CN" altLang="en-US" sz="2400" dirty="0">
              <a:latin typeface="微软雅黑" panose="020B0503020204020204" pitchFamily="34" charset="-122"/>
              <a:ea typeface="微软雅黑" panose="020B0503020204020204" pitchFamily="34" charset="-122"/>
            </a:endParaRPr>
          </a:p>
        </p:txBody>
      </p:sp>
      <p:sp>
        <p:nvSpPr>
          <p:cNvPr id="40" name="Rectangle 13"/>
          <p:cNvSpPr>
            <a:spLocks noChangeArrowheads="1"/>
          </p:cNvSpPr>
          <p:nvPr/>
        </p:nvSpPr>
        <p:spPr bwMode="auto">
          <a:xfrm>
            <a:off x="1918922" y="4590057"/>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anose="020B0503020204020204" pitchFamily="34" charset="-122"/>
                <a:ea typeface="微软雅黑" panose="020B0503020204020204" pitchFamily="34" charset="-122"/>
              </a:rPr>
              <a:t>自给经济</a:t>
            </a:r>
            <a:endParaRPr lang="zh-CN" altLang="en-US" sz="2400" dirty="0">
              <a:latin typeface="微软雅黑" panose="020B0503020204020204" pitchFamily="34" charset="-122"/>
              <a:ea typeface="微软雅黑" panose="020B0503020204020204" pitchFamily="34" charset="-122"/>
            </a:endParaRPr>
          </a:p>
        </p:txBody>
      </p:sp>
      <p:sp>
        <p:nvSpPr>
          <p:cNvPr id="41" name="Rectangle 14"/>
          <p:cNvSpPr>
            <a:spLocks noChangeArrowheads="1"/>
          </p:cNvSpPr>
          <p:nvPr/>
        </p:nvSpPr>
        <p:spPr bwMode="auto">
          <a:xfrm>
            <a:off x="5043122" y="4590057"/>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anose="020B0503020204020204" pitchFamily="34" charset="-122"/>
                <a:ea typeface="微软雅黑" panose="020B0503020204020204" pitchFamily="34" charset="-122"/>
              </a:rPr>
              <a:t>市场经济</a:t>
            </a:r>
            <a:endParaRPr lang="zh-CN" altLang="en-US" sz="2400" dirty="0">
              <a:latin typeface="微软雅黑" panose="020B0503020204020204" pitchFamily="34" charset="-122"/>
              <a:ea typeface="微软雅黑" panose="020B0503020204020204" pitchFamily="34" charset="-122"/>
            </a:endParaRPr>
          </a:p>
        </p:txBody>
      </p:sp>
      <p:sp>
        <p:nvSpPr>
          <p:cNvPr id="42" name="Rectangle 15"/>
          <p:cNvSpPr>
            <a:spLocks noChangeArrowheads="1"/>
          </p:cNvSpPr>
          <p:nvPr/>
        </p:nvSpPr>
        <p:spPr bwMode="auto">
          <a:xfrm>
            <a:off x="6643322" y="4590057"/>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混合经济</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3" name="Rectangle 16"/>
          <p:cNvSpPr>
            <a:spLocks noChangeArrowheads="1"/>
          </p:cNvSpPr>
          <p:nvPr/>
        </p:nvSpPr>
        <p:spPr bwMode="auto">
          <a:xfrm>
            <a:off x="4281122" y="3218457"/>
            <a:ext cx="1524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cxnSp>
        <p:nvCxnSpPr>
          <p:cNvPr id="44" name="AutoShape 17"/>
          <p:cNvCxnSpPr>
            <a:cxnSpLocks noChangeShapeType="1"/>
            <a:stCxn id="43" idx="2"/>
            <a:endCxn id="40" idx="0"/>
          </p:cNvCxnSpPr>
          <p:nvPr/>
        </p:nvCxnSpPr>
        <p:spPr bwMode="auto">
          <a:xfrm rot="5400000">
            <a:off x="3366722" y="2913657"/>
            <a:ext cx="990600" cy="2362200"/>
          </a:xfrm>
          <a:prstGeom prst="bentConnector3">
            <a:avLst>
              <a:gd name="adj1" fmla="val 50000"/>
            </a:avLst>
          </a:prstGeom>
          <a:noFill/>
          <a:ln w="9525">
            <a:solidFill>
              <a:srgbClr val="FF0066"/>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18"/>
          <p:cNvCxnSpPr>
            <a:cxnSpLocks noChangeShapeType="1"/>
            <a:stCxn id="43" idx="2"/>
            <a:endCxn id="42" idx="0"/>
          </p:cNvCxnSpPr>
          <p:nvPr/>
        </p:nvCxnSpPr>
        <p:spPr bwMode="auto">
          <a:xfrm rot="16200000" flipH="1">
            <a:off x="5728922" y="2913657"/>
            <a:ext cx="990600" cy="2362200"/>
          </a:xfrm>
          <a:prstGeom prst="bentConnector3">
            <a:avLst>
              <a:gd name="adj1" fmla="val 50000"/>
            </a:avLst>
          </a:prstGeom>
          <a:noFill/>
          <a:ln w="9525">
            <a:solidFill>
              <a:srgbClr val="FF0066"/>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20"/>
          <p:cNvCxnSpPr>
            <a:cxnSpLocks noChangeShapeType="1"/>
            <a:stCxn id="43" idx="2"/>
            <a:endCxn id="39" idx="0"/>
          </p:cNvCxnSpPr>
          <p:nvPr/>
        </p:nvCxnSpPr>
        <p:spPr bwMode="auto">
          <a:xfrm rot="5400000">
            <a:off x="4243022" y="3789957"/>
            <a:ext cx="990600" cy="609600"/>
          </a:xfrm>
          <a:prstGeom prst="bentConnector3">
            <a:avLst>
              <a:gd name="adj1" fmla="val 50000"/>
            </a:avLst>
          </a:prstGeom>
          <a:noFill/>
          <a:ln w="9525">
            <a:solidFill>
              <a:srgbClr val="FF0066"/>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21"/>
          <p:cNvCxnSpPr>
            <a:cxnSpLocks noChangeShapeType="1"/>
            <a:stCxn id="43" idx="2"/>
            <a:endCxn id="41" idx="0"/>
          </p:cNvCxnSpPr>
          <p:nvPr/>
        </p:nvCxnSpPr>
        <p:spPr bwMode="auto">
          <a:xfrm rot="16200000" flipH="1">
            <a:off x="4928822" y="3713757"/>
            <a:ext cx="990600" cy="762000"/>
          </a:xfrm>
          <a:prstGeom prst="bentConnector3">
            <a:avLst>
              <a:gd name="adj1" fmla="val 50000"/>
            </a:avLst>
          </a:prstGeom>
          <a:noFill/>
          <a:ln w="9525">
            <a:solidFill>
              <a:srgbClr val="FF0066"/>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24" name="Picture 7" descr="http://image.cn.tom.com/cntom/images/snail.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7167197" y="4476433"/>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2" name="Rectangle 2" descr="10%"/>
          <p:cNvSpPr/>
          <p:nvPr/>
        </p:nvSpPr>
        <p:spPr>
          <a:xfrm rot="5400000">
            <a:off x="3242497" y="-692154"/>
            <a:ext cx="5129156" cy="8970010"/>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sz="2000"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微观经济学与宏观经济学</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7" name="文本框 56"/>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58" name="Rectangle 3"/>
          <p:cNvSpPr>
            <a:spLocks noChangeArrowheads="1"/>
          </p:cNvSpPr>
          <p:nvPr/>
        </p:nvSpPr>
        <p:spPr bwMode="auto">
          <a:xfrm>
            <a:off x="4121086" y="3485693"/>
            <a:ext cx="1752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b="1" dirty="0">
                <a:latin typeface="微软雅黑" panose="020B0503020204020204" pitchFamily="34" charset="-122"/>
                <a:ea typeface="微软雅黑" panose="020B0503020204020204" pitchFamily="34" charset="-122"/>
              </a:rPr>
              <a:t>考察对象</a:t>
            </a:r>
            <a:endParaRPr lang="zh-CN" altLang="en-US" sz="2400" b="1" dirty="0">
              <a:latin typeface="微软雅黑" panose="020B0503020204020204" pitchFamily="34" charset="-122"/>
              <a:ea typeface="微软雅黑" panose="020B0503020204020204" pitchFamily="34" charset="-122"/>
            </a:endParaRPr>
          </a:p>
        </p:txBody>
      </p:sp>
      <p:sp>
        <p:nvSpPr>
          <p:cNvPr id="59" name="Rectangle 4"/>
          <p:cNvSpPr>
            <a:spLocks noChangeArrowheads="1"/>
          </p:cNvSpPr>
          <p:nvPr/>
        </p:nvSpPr>
        <p:spPr bwMode="auto">
          <a:xfrm>
            <a:off x="4273486" y="2876093"/>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solidFill>
                  <a:srgbClr val="336600"/>
                </a:solidFill>
                <a:latin typeface="微软雅黑" panose="020B0503020204020204" pitchFamily="34" charset="-122"/>
                <a:ea typeface="微软雅黑" panose="020B0503020204020204" pitchFamily="34" charset="-122"/>
              </a:rPr>
              <a:t>单个经济单位</a:t>
            </a:r>
            <a:endParaRPr lang="zh-CN" altLang="en-US" sz="2400" dirty="0">
              <a:solidFill>
                <a:srgbClr val="336600"/>
              </a:solidFill>
              <a:latin typeface="微软雅黑" panose="020B0503020204020204" pitchFamily="34" charset="-122"/>
              <a:ea typeface="微软雅黑" panose="020B0503020204020204" pitchFamily="34" charset="-122"/>
            </a:endParaRPr>
          </a:p>
        </p:txBody>
      </p:sp>
      <p:sp>
        <p:nvSpPr>
          <p:cNvPr id="60" name="Rectangle 5"/>
          <p:cNvSpPr>
            <a:spLocks noChangeArrowheads="1"/>
          </p:cNvSpPr>
          <p:nvPr/>
        </p:nvSpPr>
        <p:spPr bwMode="auto">
          <a:xfrm>
            <a:off x="4273486" y="4247693"/>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solidFill>
                  <a:srgbClr val="FF0000"/>
                </a:solidFill>
                <a:latin typeface="微软雅黑" panose="020B0503020204020204" pitchFamily="34" charset="-122"/>
                <a:ea typeface="微软雅黑" panose="020B0503020204020204" pitchFamily="34" charset="-122"/>
              </a:rPr>
              <a:t>总体经济问题</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1" name="Rectangle 6"/>
          <p:cNvSpPr>
            <a:spLocks noChangeArrowheads="1"/>
          </p:cNvSpPr>
          <p:nvPr/>
        </p:nvSpPr>
        <p:spPr bwMode="auto">
          <a:xfrm>
            <a:off x="1835086" y="3485693"/>
            <a:ext cx="1752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b="1" dirty="0">
                <a:latin typeface="微软雅黑" panose="020B0503020204020204" pitchFamily="34" charset="-122"/>
                <a:ea typeface="微软雅黑" panose="020B0503020204020204" pitchFamily="34" charset="-122"/>
              </a:rPr>
              <a:t>研究内容</a:t>
            </a:r>
            <a:endParaRPr lang="zh-CN" altLang="en-US" sz="2400" b="1" dirty="0">
              <a:latin typeface="微软雅黑" panose="020B0503020204020204" pitchFamily="34" charset="-122"/>
              <a:ea typeface="微软雅黑" panose="020B0503020204020204" pitchFamily="34" charset="-122"/>
            </a:endParaRPr>
          </a:p>
        </p:txBody>
      </p:sp>
      <p:sp>
        <p:nvSpPr>
          <p:cNvPr id="62" name="Rectangle 7"/>
          <p:cNvSpPr>
            <a:spLocks noChangeArrowheads="1"/>
          </p:cNvSpPr>
          <p:nvPr/>
        </p:nvSpPr>
        <p:spPr bwMode="auto">
          <a:xfrm>
            <a:off x="1987486" y="2876093"/>
            <a:ext cx="1371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dirty="0">
                <a:solidFill>
                  <a:srgbClr val="336600"/>
                </a:solidFill>
                <a:latin typeface="微软雅黑" panose="020B0503020204020204" pitchFamily="34" charset="-122"/>
                <a:ea typeface="微软雅黑" panose="020B0503020204020204" pitchFamily="34" charset="-122"/>
              </a:rPr>
              <a:t>资源配置</a:t>
            </a:r>
            <a:endParaRPr lang="zh-CN" altLang="en-US" sz="2400" dirty="0">
              <a:solidFill>
                <a:srgbClr val="336600"/>
              </a:solidFill>
              <a:latin typeface="微软雅黑" panose="020B0503020204020204" pitchFamily="34" charset="-122"/>
              <a:ea typeface="微软雅黑" panose="020B0503020204020204" pitchFamily="34" charset="-122"/>
            </a:endParaRPr>
          </a:p>
        </p:txBody>
      </p:sp>
      <p:sp>
        <p:nvSpPr>
          <p:cNvPr id="63" name="Rectangle 8"/>
          <p:cNvSpPr>
            <a:spLocks noChangeArrowheads="1"/>
          </p:cNvSpPr>
          <p:nvPr/>
        </p:nvSpPr>
        <p:spPr bwMode="auto">
          <a:xfrm>
            <a:off x="1911286" y="4247693"/>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solidFill>
                  <a:srgbClr val="FF0000"/>
                </a:solidFill>
                <a:latin typeface="微软雅黑" panose="020B0503020204020204" pitchFamily="34" charset="-122"/>
                <a:ea typeface="微软雅黑" panose="020B0503020204020204" pitchFamily="34" charset="-122"/>
              </a:rPr>
              <a:t>资源利用</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4" name="Rectangle 9"/>
          <p:cNvSpPr>
            <a:spLocks noChangeArrowheads="1"/>
          </p:cNvSpPr>
          <p:nvPr/>
        </p:nvSpPr>
        <p:spPr bwMode="auto">
          <a:xfrm>
            <a:off x="6407086" y="3485693"/>
            <a:ext cx="1752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b="1" dirty="0">
                <a:latin typeface="微软雅黑" panose="020B0503020204020204" pitchFamily="34" charset="-122"/>
                <a:ea typeface="微软雅黑" panose="020B0503020204020204" pitchFamily="34" charset="-122"/>
              </a:rPr>
              <a:t>核心理论</a:t>
            </a:r>
            <a:endParaRPr lang="zh-CN" altLang="en-US" sz="2400" b="1" dirty="0">
              <a:latin typeface="微软雅黑" panose="020B0503020204020204" pitchFamily="34" charset="-122"/>
              <a:ea typeface="微软雅黑" panose="020B0503020204020204" pitchFamily="34" charset="-122"/>
            </a:endParaRPr>
          </a:p>
        </p:txBody>
      </p:sp>
      <p:sp>
        <p:nvSpPr>
          <p:cNvPr id="65" name="Rectangle 10"/>
          <p:cNvSpPr>
            <a:spLocks noChangeArrowheads="1"/>
          </p:cNvSpPr>
          <p:nvPr/>
        </p:nvSpPr>
        <p:spPr bwMode="auto">
          <a:xfrm>
            <a:off x="6559486" y="2876093"/>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dirty="0">
                <a:solidFill>
                  <a:srgbClr val="336600"/>
                </a:solidFill>
                <a:latin typeface="微软雅黑" panose="020B0503020204020204" pitchFamily="34" charset="-122"/>
                <a:ea typeface="微软雅黑" panose="020B0503020204020204" pitchFamily="34" charset="-122"/>
              </a:rPr>
              <a:t>价格决定</a:t>
            </a:r>
            <a:endParaRPr lang="zh-CN" altLang="en-US" sz="2400" dirty="0">
              <a:solidFill>
                <a:srgbClr val="336600"/>
              </a:solidFill>
              <a:latin typeface="微软雅黑" panose="020B0503020204020204" pitchFamily="34" charset="-122"/>
              <a:ea typeface="微软雅黑" panose="020B0503020204020204" pitchFamily="34" charset="-122"/>
            </a:endParaRPr>
          </a:p>
        </p:txBody>
      </p:sp>
      <p:sp>
        <p:nvSpPr>
          <p:cNvPr id="66" name="Rectangle 11"/>
          <p:cNvSpPr>
            <a:spLocks noChangeArrowheads="1"/>
          </p:cNvSpPr>
          <p:nvPr/>
        </p:nvSpPr>
        <p:spPr bwMode="auto">
          <a:xfrm>
            <a:off x="6559486" y="4247693"/>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solidFill>
                  <a:srgbClr val="FF0000"/>
                </a:solidFill>
                <a:latin typeface="微软雅黑" panose="020B0503020204020204" pitchFamily="34" charset="-122"/>
                <a:ea typeface="微软雅黑" panose="020B0503020204020204" pitchFamily="34" charset="-122"/>
              </a:rPr>
              <a:t>国民收入决定</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8" name="Rectangle 12"/>
          <p:cNvSpPr>
            <a:spLocks noChangeArrowheads="1"/>
          </p:cNvSpPr>
          <p:nvPr/>
        </p:nvSpPr>
        <p:spPr bwMode="auto">
          <a:xfrm>
            <a:off x="3892486" y="1504493"/>
            <a:ext cx="2209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solidFill>
                  <a:schemeClr val="accent1"/>
                </a:solidFill>
                <a:latin typeface="微软雅黑" panose="020B0503020204020204" pitchFamily="34" charset="-122"/>
                <a:ea typeface="微软雅黑" panose="020B0503020204020204" pitchFamily="34" charset="-122"/>
              </a:rPr>
              <a:t>微观经济学</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9" name="Rectangle 13"/>
          <p:cNvSpPr>
            <a:spLocks noChangeArrowheads="1"/>
          </p:cNvSpPr>
          <p:nvPr/>
        </p:nvSpPr>
        <p:spPr bwMode="auto">
          <a:xfrm>
            <a:off x="3892486" y="5390693"/>
            <a:ext cx="2209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宏观经济学</a:t>
            </a:r>
            <a:endPar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70" name="AutoShape 16"/>
          <p:cNvCxnSpPr>
            <a:cxnSpLocks noChangeShapeType="1"/>
            <a:stCxn id="63" idx="2"/>
            <a:endCxn id="69" idx="1"/>
          </p:cNvCxnSpPr>
          <p:nvPr/>
        </p:nvCxnSpPr>
        <p:spPr bwMode="auto">
          <a:xfrm rot="16200000" flipH="1">
            <a:off x="2730436" y="4533443"/>
            <a:ext cx="1066800" cy="1257300"/>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17"/>
          <p:cNvCxnSpPr>
            <a:cxnSpLocks noChangeShapeType="1"/>
            <a:stCxn id="60" idx="2"/>
            <a:endCxn id="69" idx="0"/>
          </p:cNvCxnSpPr>
          <p:nvPr/>
        </p:nvCxnSpPr>
        <p:spPr bwMode="auto">
          <a:xfrm rot="5400000">
            <a:off x="4616386" y="5009693"/>
            <a:ext cx="76200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AutoShape 18"/>
          <p:cNvCxnSpPr>
            <a:cxnSpLocks noChangeShapeType="1"/>
            <a:stCxn id="66" idx="2"/>
            <a:endCxn id="69" idx="3"/>
          </p:cNvCxnSpPr>
          <p:nvPr/>
        </p:nvCxnSpPr>
        <p:spPr bwMode="auto">
          <a:xfrm rot="5400000">
            <a:off x="6159436" y="4571543"/>
            <a:ext cx="1066800" cy="1181100"/>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 name="AutoShape 19"/>
          <p:cNvCxnSpPr>
            <a:cxnSpLocks noChangeShapeType="1"/>
            <a:stCxn id="62" idx="0"/>
            <a:endCxn id="68" idx="1"/>
          </p:cNvCxnSpPr>
          <p:nvPr/>
        </p:nvCxnSpPr>
        <p:spPr bwMode="auto">
          <a:xfrm rot="16200000">
            <a:off x="2749486" y="1733093"/>
            <a:ext cx="1066800" cy="1219200"/>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6" name="AutoShape 21"/>
          <p:cNvCxnSpPr>
            <a:cxnSpLocks noChangeShapeType="1"/>
            <a:stCxn id="59" idx="0"/>
            <a:endCxn id="68" idx="2"/>
          </p:cNvCxnSpPr>
          <p:nvPr/>
        </p:nvCxnSpPr>
        <p:spPr bwMode="auto">
          <a:xfrm rot="16200000">
            <a:off x="4616386" y="2495093"/>
            <a:ext cx="76200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 name="AutoShape 23"/>
          <p:cNvCxnSpPr>
            <a:cxnSpLocks noChangeShapeType="1"/>
            <a:stCxn id="65" idx="0"/>
            <a:endCxn id="68" idx="3"/>
          </p:cNvCxnSpPr>
          <p:nvPr/>
        </p:nvCxnSpPr>
        <p:spPr bwMode="auto">
          <a:xfrm rot="5400000" flipH="1">
            <a:off x="6159436" y="1752143"/>
            <a:ext cx="1066800" cy="1181100"/>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 name="AutoShape 25"/>
          <p:cNvCxnSpPr>
            <a:cxnSpLocks noChangeShapeType="1"/>
            <a:stCxn id="68" idx="0"/>
            <a:endCxn id="69" idx="2"/>
          </p:cNvCxnSpPr>
          <p:nvPr/>
        </p:nvCxnSpPr>
        <p:spPr bwMode="auto">
          <a:xfrm rot="5400000" flipV="1">
            <a:off x="2750280" y="3751599"/>
            <a:ext cx="4495800" cy="1588"/>
          </a:xfrm>
          <a:prstGeom prst="bentConnector5">
            <a:avLst>
              <a:gd name="adj1" fmla="val -5083"/>
              <a:gd name="adj2" fmla="val 272699995"/>
              <a:gd name="adj3" fmla="val 105083"/>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0" name="Rectangle 26"/>
          <p:cNvSpPr>
            <a:spLocks noChangeArrowheads="1"/>
          </p:cNvSpPr>
          <p:nvPr/>
        </p:nvSpPr>
        <p:spPr bwMode="auto">
          <a:xfrm>
            <a:off x="8845486" y="3104693"/>
            <a:ext cx="381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chemeClr val="accent4">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互为前提</a:t>
            </a:r>
            <a:endParaRPr lang="zh-CN" altLang="en-US" sz="2400" b="1" dirty="0">
              <a:solidFill>
                <a:schemeClr val="accent4">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1" name="Rectangle 27"/>
          <p:cNvSpPr>
            <a:spLocks noChangeArrowheads="1"/>
          </p:cNvSpPr>
          <p:nvPr/>
        </p:nvSpPr>
        <p:spPr bwMode="auto">
          <a:xfrm>
            <a:off x="9302686" y="3104693"/>
            <a:ext cx="381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chemeClr val="accent4">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彼此补充</a:t>
            </a:r>
            <a:endParaRPr lang="zh-CN" altLang="en-US" sz="2400" b="1" dirty="0">
              <a:solidFill>
                <a:schemeClr val="accent4">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2" name="Rectangle 2" descr="10%"/>
          <p:cNvSpPr/>
          <p:nvPr/>
        </p:nvSpPr>
        <p:spPr>
          <a:xfrm rot="5400000">
            <a:off x="3787140" y="-1287145"/>
            <a:ext cx="4419600" cy="10585450"/>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p>
            <a:pPr>
              <a:buFont typeface="Arial" panose="020B0604020202020204" pitchFamily="34" charset="0"/>
            </a:pPr>
            <a:endParaRPr lang="zh-CN" altLang="en-US" sz="2800" dirty="0">
              <a:latin typeface="Calibri" panose="020F0502020204030204" charset="0"/>
              <a:ea typeface="等线" pitchFamily="2" charset="-122"/>
            </a:endParaRPr>
          </a:p>
        </p:txBody>
      </p:sp>
      <p:sp>
        <p:nvSpPr>
          <p:cNvPr id="2" name="矩形 1"/>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56"/>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 name="Rectangle 5"/>
          <p:cNvSpPr txBox="1">
            <a:spLocks noRot="1" noChangeArrowheads="1"/>
          </p:cNvSpPr>
          <p:nvPr/>
        </p:nvSpPr>
        <p:spPr>
          <a:xfrm>
            <a:off x="555625" y="2360740"/>
            <a:ext cx="9616632" cy="3667125"/>
          </a:xfrm>
          <a:prstGeom prst="ellipse">
            <a:avLst/>
          </a:prstGeom>
          <a:noFill/>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mn-lt"/>
              <a:ea typeface="隶书" panose="02010509060101010101" pitchFamily="49" charset="-122"/>
              <a:cs typeface="+mn-cs"/>
            </a:endParaRPr>
          </a:p>
        </p:txBody>
      </p:sp>
      <p:graphicFrame>
        <p:nvGraphicFramePr>
          <p:cNvPr id="8" name="Group 6"/>
          <p:cNvGraphicFramePr>
            <a:graphicFrameLocks noGrp="1"/>
          </p:cNvGraphicFramePr>
          <p:nvPr>
            <p:custDataLst>
              <p:tags r:id="rId2"/>
            </p:custDataLst>
          </p:nvPr>
        </p:nvGraphicFramePr>
        <p:xfrm>
          <a:off x="737235" y="1805940"/>
          <a:ext cx="10543540" cy="4384040"/>
        </p:xfrm>
        <a:graphic>
          <a:graphicData uri="http://schemas.openxmlformats.org/drawingml/2006/table">
            <a:tbl>
              <a:tblPr/>
              <a:tblGrid>
                <a:gridCol w="2038985"/>
                <a:gridCol w="4231005"/>
                <a:gridCol w="4273550"/>
              </a:tblGrid>
              <a:tr h="63944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endParaRPr kumimoji="0" lang="zh-CN" altLang="en-US" sz="2400" b="1" i="0" u="none" strike="noStrike" cap="none" normalizeH="0" baseline="0" dirty="0" smtClean="0">
                        <a:ln>
                          <a:noFill/>
                        </a:ln>
                        <a:solidFill>
                          <a:schemeClr val="accent5">
                            <a:lumMod val="20000"/>
                            <a:lumOff val="80000"/>
                          </a:schemeClr>
                        </a:solidFill>
                        <a:effectLst/>
                        <a:latin typeface="微软雅黑" panose="020B0503020204020204" pitchFamily="34" charset="-122"/>
                        <a:ea typeface="微软雅黑" panose="020B0503020204020204" pitchFamily="34" charset="-122"/>
                      </a:endParaRPr>
                    </a:p>
                  </a:txBody>
                  <a:tcPr marT="38100" marB="381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微观经济学</a:t>
                      </a:r>
                      <a:endParaRPr kumimoji="0" lang="zh-CN" altLang="en-US" sz="2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宏观经济学</a:t>
                      </a:r>
                      <a:endParaRPr kumimoji="0" lang="zh-CN" altLang="en-US" sz="2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46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理论依据</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新古典经济学</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凯恩斯主义经济学</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46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解决问题</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资源配置</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资源利用</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基本假设</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资源稀缺、充分就业</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需求不足、存在失业</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53403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分析方法</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个量分析</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总量分析</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530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分析对象</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家庭、企业、市场</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国民经济总体</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403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研究中心</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市场价格</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国民收入</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530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主要目标</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个体利益最大</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社会福利最大</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8100" marB="381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0" name="文本框 9"/>
          <p:cNvSpPr txBox="1"/>
          <p:nvPr/>
        </p:nvSpPr>
        <p:spPr>
          <a:xfrm>
            <a:off x="1272540" y="467995"/>
            <a:ext cx="7026910" cy="583565"/>
          </a:xfrm>
          <a:prstGeom prst="rect">
            <a:avLst/>
          </a:prstGeom>
          <a:noFill/>
        </p:spPr>
        <p:txBody>
          <a:bodyPr wrap="square" rtlCol="0">
            <a:spAutoFit/>
          </a:bodyPr>
          <a:p>
            <a:r>
              <a:rPr lang="zh-CN" sz="3200" b="1" dirty="0" smtClean="0">
                <a:solidFill>
                  <a:schemeClr val="tx1"/>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mn-ea"/>
              </a:rPr>
              <a:t>微观经济学与宏观经济学的比较</a:t>
            </a:r>
            <a:endParaRPr lang="zh-CN" altLang="en-US" sz="3200" b="1" dirty="0" smtClean="0">
              <a:solidFill>
                <a:schemeClr val="tx1"/>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lumMod val="98000"/>
                <a:lumOff val="2000"/>
              </a:schemeClr>
            </a:gs>
            <a:gs pos="52000">
              <a:srgbClr val="FFFFFF"/>
            </a:gs>
            <a:gs pos="0">
              <a:schemeClr val="bg1">
                <a:lumMod val="50000"/>
                <a:lumOff val="50000"/>
                <a:alpha val="23000"/>
              </a:schemeClr>
            </a:gs>
            <a:gs pos="100000">
              <a:schemeClr val="bg1">
                <a:lumMod val="75000"/>
                <a:alpha val="42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70178" y="553665"/>
            <a:ext cx="10515600" cy="1325563"/>
          </a:xfrm>
        </p:spPr>
        <p:txBody>
          <a:bodyPr/>
          <a:lstStyle/>
          <a:p>
            <a:r>
              <a:rPr lang="zh-CN" altLang="en-US" dirty="0" smtClean="0">
                <a:latin typeface="华文行楷" panose="02010800040101010101" pitchFamily="2" charset="-122"/>
                <a:ea typeface="华文行楷" panose="02010800040101010101" pitchFamily="2" charset="-122"/>
              </a:rPr>
              <a:t>第四节 明确西方经济学的研究方法</a:t>
            </a:r>
            <a:endParaRPr lang="zh-CN" altLang="en-US" dirty="0">
              <a:latin typeface="华文行楷" panose="02010800040101010101" pitchFamily="2" charset="-122"/>
              <a:ea typeface="华文行楷" panose="02010800040101010101" pitchFamily="2" charset="-122"/>
            </a:endParaRPr>
          </a:p>
        </p:txBody>
      </p:sp>
      <p:graphicFrame>
        <p:nvGraphicFramePr>
          <p:cNvPr id="5" name="内容占位符 4"/>
          <p:cNvGraphicFramePr>
            <a:graphicFrameLocks noGrp="1"/>
          </p:cNvGraphicFramePr>
          <p:nvPr>
            <p:ph idx="1"/>
          </p:nvPr>
        </p:nvGraphicFramePr>
        <p:xfrm>
          <a:off x="747395" y="1811020"/>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rot="18868453" flipV="1">
            <a:off x="440599" y="873740"/>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958656"/>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469614"/>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56"/>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 name="Rectangle 5"/>
          <p:cNvSpPr txBox="1">
            <a:spLocks noChangeArrowheads="1"/>
          </p:cNvSpPr>
          <p:nvPr/>
        </p:nvSpPr>
        <p:spPr>
          <a:xfrm>
            <a:off x="928664" y="1605919"/>
            <a:ext cx="10407191" cy="1071570"/>
          </a:xfrm>
          <a:prstGeom prst="rect">
            <a:avLst/>
          </a:prstGeom>
          <a:solidFill>
            <a:schemeClr val="accent5">
              <a:lumMod val="20000"/>
              <a:lumOff val="80000"/>
            </a:schemeClr>
          </a:solidFill>
          <a:effectLst>
            <a:outerShdw dist="71842" dir="2700000" algn="ctr" rotWithShape="0">
              <a:srgbClr val="B2B2B2"/>
            </a:outerShdw>
          </a:effectLst>
        </p:spPr>
        <p:txBody>
          <a:bodyPr lIns="90488" tIns="44450" rIns="90488" bIns="44450"/>
          <a:lstStyle/>
          <a:p>
            <a:pPr marL="342900" marR="0" lvl="0" indent="-342900" algn="ctr" defTabSz="914400" rtl="0" eaLnBrk="0" fontAlgn="base" latinLnBrk="0" hangingPunct="0">
              <a:lnSpc>
                <a:spcPct val="100000"/>
              </a:lnSpc>
              <a:spcBef>
                <a:spcPct val="20000"/>
              </a:spcBef>
              <a:spcAft>
                <a:spcPct val="0"/>
              </a:spcAft>
              <a:buClr>
                <a:schemeClr val="tx2"/>
              </a:buClr>
              <a:buSzTx/>
              <a:defRPr/>
            </a:pPr>
            <a:r>
              <a:rPr kumimoji="0" lang="zh-CN" altLang="en-US" sz="6000" b="1" i="0" u="none" strike="noStrike" kern="0" cap="none" spc="0" normalizeH="0" baseline="0" noProof="0" dirty="0" smtClean="0">
                <a:ln>
                  <a:noFill/>
                </a:ln>
                <a:solidFill>
                  <a:schemeClr val="tx1"/>
                </a:solidFill>
                <a:effectLst/>
                <a:uLnTx/>
                <a:uFillTx/>
                <a:latin typeface="+mn-lt"/>
                <a:ea typeface="华文新魏" panose="02010800040101010101" pitchFamily="2" charset="-122"/>
                <a:cs typeface="+mn-cs"/>
              </a:rPr>
              <a:t>经济学家怎样思考和分析</a:t>
            </a:r>
            <a:endParaRPr kumimoji="0" lang="zh-CN" altLang="en-US" sz="6000" b="1" i="0" u="none" strike="noStrike" kern="0" cap="none" spc="0" normalizeH="0" baseline="0" noProof="0" dirty="0" smtClean="0">
              <a:ln>
                <a:noFill/>
              </a:ln>
              <a:solidFill>
                <a:schemeClr val="tx1"/>
              </a:solidFill>
              <a:effectLst/>
              <a:uLnTx/>
              <a:uFillTx/>
              <a:latin typeface="+mn-lt"/>
              <a:ea typeface="华文新魏" panose="02010800040101010101" pitchFamily="2" charset="-122"/>
              <a:cs typeface="+mn-cs"/>
            </a:endParaRPr>
          </a:p>
        </p:txBody>
      </p:sp>
      <p:graphicFrame>
        <p:nvGraphicFramePr>
          <p:cNvPr id="7" name="图示 6"/>
          <p:cNvGraphicFramePr/>
          <p:nvPr/>
        </p:nvGraphicFramePr>
        <p:xfrm>
          <a:off x="3469063" y="3094211"/>
          <a:ext cx="5495827" cy="300493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to="" calcmode="lin" valueType="num">
                                      <p:cBhvr>
                                        <p:cTn id="25"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5389095"/>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怎样学习西方经济学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570480" y="4532351"/>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西方经济学的研究方法</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570480" y="3675607"/>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西方经济学的研究对象</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570480" y="2844832"/>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西方经济学的由来和发展</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403200" y="432243"/>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zh-CN" sz="1400" i="1" dirty="0">
                <a:latin typeface="微软雅黑" panose="020B0503020204020204" pitchFamily="34" charset="-122"/>
                <a:ea typeface="微软雅黑" panose="020B0503020204020204" pitchFamily="34" charset="-122"/>
                <a:sym typeface="+mn-ea"/>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54"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3394607"/>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5" name="Rectangle 8" descr="浅色上对角线"/>
          <p:cNvSpPr>
            <a:spLocks noChangeArrowheads="1"/>
          </p:cNvSpPr>
          <p:nvPr/>
        </p:nvSpPr>
        <p:spPr bwMode="auto">
          <a:xfrm>
            <a:off x="6654803" y="3342841"/>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重商主义</a:t>
            </a:r>
            <a:endParaRPr lang="zh-CN" altLang="en-US" b="1" dirty="0">
              <a:effectLst>
                <a:outerShdw blurRad="38100" dist="38100" dir="2700000" algn="tl">
                  <a:srgbClr val="000000">
                    <a:alpha val="43137"/>
                  </a:srgbClr>
                </a:outerShdw>
              </a:effectLst>
            </a:endParaRPr>
          </a:p>
        </p:txBody>
      </p:sp>
      <p:sp>
        <p:nvSpPr>
          <p:cNvPr id="56" name="Rectangle 9" descr="浅色上对角线">
            <a:hlinkClick r:id="" action="ppaction://noaction"/>
          </p:cNvPr>
          <p:cNvSpPr>
            <a:spLocks noChangeArrowheads="1"/>
          </p:cNvSpPr>
          <p:nvPr/>
        </p:nvSpPr>
        <p:spPr bwMode="auto">
          <a:xfrm>
            <a:off x="6654803" y="3800041"/>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古典经济学</a:t>
            </a:r>
            <a:endParaRPr lang="zh-CN" altLang="en-US" b="1" dirty="0">
              <a:effectLst>
                <a:outerShdw blurRad="38100" dist="38100" dir="2700000" algn="tl">
                  <a:srgbClr val="000000">
                    <a:alpha val="43137"/>
                  </a:srgbClr>
                </a:outerShdw>
              </a:effectLst>
            </a:endParaRPr>
          </a:p>
        </p:txBody>
      </p:sp>
      <p:pic>
        <p:nvPicPr>
          <p:cNvPr id="57"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3851807"/>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8" name="AutoShape 65">
            <a:hlinkClick r:id="" action="ppaction://noaction" highlightClick="1"/>
            <a:hlinkHover r:id="" action="ppaction://noaction"/>
          </p:cNvPr>
          <p:cNvSpPr>
            <a:spLocks noChangeArrowheads="1"/>
          </p:cNvSpPr>
          <p:nvPr/>
        </p:nvSpPr>
        <p:spPr bwMode="auto">
          <a:xfrm>
            <a:off x="9646923" y="3394607"/>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9" name="AutoShape 66">
            <a:hlinkClick r:id="" action="ppaction://noaction" highlightClick="1"/>
            <a:hlinkHover r:id="" action="ppaction://noaction"/>
          </p:cNvPr>
          <p:cNvSpPr>
            <a:spLocks noChangeArrowheads="1"/>
          </p:cNvSpPr>
          <p:nvPr/>
        </p:nvSpPr>
        <p:spPr bwMode="auto">
          <a:xfrm>
            <a:off x="9723123" y="3851807"/>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60"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32223" y="3114241"/>
            <a:ext cx="3581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4305477"/>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62" name="Rectangle 8" descr="浅色上对角线"/>
          <p:cNvSpPr>
            <a:spLocks noChangeArrowheads="1"/>
          </p:cNvSpPr>
          <p:nvPr/>
        </p:nvSpPr>
        <p:spPr bwMode="auto">
          <a:xfrm>
            <a:off x="6654803" y="4253711"/>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新古典经济学</a:t>
            </a:r>
            <a:endParaRPr lang="zh-CN" altLang="en-US" b="1" dirty="0">
              <a:effectLst>
                <a:outerShdw blurRad="38100" dist="38100" dir="2700000" algn="tl">
                  <a:srgbClr val="000000">
                    <a:alpha val="43137"/>
                  </a:srgbClr>
                </a:outerShdw>
              </a:effectLst>
            </a:endParaRPr>
          </a:p>
        </p:txBody>
      </p:sp>
      <p:sp>
        <p:nvSpPr>
          <p:cNvPr id="63" name="Rectangle 9" descr="浅色上对角线">
            <a:hlinkClick r:id="" action="ppaction://noaction"/>
          </p:cNvPr>
          <p:cNvSpPr>
            <a:spLocks noChangeArrowheads="1"/>
          </p:cNvSpPr>
          <p:nvPr/>
        </p:nvSpPr>
        <p:spPr bwMode="auto">
          <a:xfrm>
            <a:off x="6654803" y="4710911"/>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当代西方经济学</a:t>
            </a:r>
            <a:endParaRPr lang="zh-CN" altLang="en-US" b="1" dirty="0">
              <a:effectLst>
                <a:outerShdw blurRad="38100" dist="38100" dir="2700000" algn="tl">
                  <a:srgbClr val="000000">
                    <a:alpha val="43137"/>
                  </a:srgbClr>
                </a:outerShdw>
              </a:effectLst>
            </a:endParaRPr>
          </a:p>
        </p:txBody>
      </p:sp>
      <p:pic>
        <p:nvPicPr>
          <p:cNvPr id="64"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4762677"/>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65" name="AutoShape 65">
            <a:hlinkClick r:id="" action="ppaction://noaction" highlightClick="1"/>
            <a:hlinkHover r:id="" action="ppaction://noaction"/>
          </p:cNvPr>
          <p:cNvSpPr>
            <a:spLocks noChangeArrowheads="1"/>
          </p:cNvSpPr>
          <p:nvPr/>
        </p:nvSpPr>
        <p:spPr bwMode="auto">
          <a:xfrm>
            <a:off x="9646923" y="4305477"/>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66" name="AutoShape 66">
            <a:hlinkClick r:id="" action="ppaction://noaction" highlightClick="1"/>
            <a:hlinkHover r:id="" action="ppaction://noaction"/>
          </p:cNvPr>
          <p:cNvSpPr>
            <a:spLocks noChangeArrowheads="1"/>
          </p:cNvSpPr>
          <p:nvPr/>
        </p:nvSpPr>
        <p:spPr bwMode="auto">
          <a:xfrm>
            <a:off x="9723123" y="4762677"/>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67" name="Rectangle 9" descr="浅色上对角线">
            <a:hlinkClick r:id="" action="ppaction://noaction"/>
          </p:cNvPr>
          <p:cNvSpPr>
            <a:spLocks noChangeArrowheads="1"/>
          </p:cNvSpPr>
          <p:nvPr/>
        </p:nvSpPr>
        <p:spPr bwMode="auto">
          <a:xfrm>
            <a:off x="6654800" y="5168272"/>
            <a:ext cx="2916555" cy="50927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000000">
                      <a:alpha val="43137"/>
                    </a:srgbClr>
                  </a:outerShdw>
                </a:effectLst>
              </a:rPr>
              <a:t>微观经济学与宏观经济学的新发展</a:t>
            </a:r>
            <a:endParaRPr lang="zh-CN" altLang="en-US" b="1" dirty="0">
              <a:effectLst>
                <a:outerShdw blurRad="38100" dist="38100" dir="2700000" algn="tl">
                  <a:srgbClr val="000000">
                    <a:alpha val="43137"/>
                  </a:srgbClr>
                </a:outerShdw>
              </a:effectLst>
            </a:endParaRPr>
          </a:p>
        </p:txBody>
      </p:sp>
      <p:pic>
        <p:nvPicPr>
          <p:cNvPr id="68"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5219877"/>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69" name="AutoShape 66">
            <a:hlinkClick r:id="" action="ppaction://noaction" highlightClick="1"/>
            <a:hlinkHover r:id="" action="ppaction://noaction"/>
          </p:cNvPr>
          <p:cNvSpPr>
            <a:spLocks noChangeArrowheads="1"/>
          </p:cNvSpPr>
          <p:nvPr/>
        </p:nvSpPr>
        <p:spPr bwMode="auto">
          <a:xfrm>
            <a:off x="9723123" y="5219877"/>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 name="矩形: 圆角 14"/>
          <p:cNvSpPr/>
          <p:nvPr/>
        </p:nvSpPr>
        <p:spPr>
          <a:xfrm>
            <a:off x="2570480" y="1988217"/>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什么是西方经济学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67437" y="2202272"/>
            <a:ext cx="4131945" cy="8763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sp>
        <p:nvSpPr>
          <p:cNvPr id="7" name="圆角矩形 6"/>
          <p:cNvSpPr/>
          <p:nvPr/>
        </p:nvSpPr>
        <p:spPr>
          <a:xfrm>
            <a:off x="6049010" y="4590415"/>
            <a:ext cx="4396105" cy="876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41124" y="3871314"/>
            <a:ext cx="2353228" cy="1675188"/>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955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41124"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实证经济学与规范经济学</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1" name="Rectangle 3"/>
          <p:cNvSpPr>
            <a:spLocks noChangeArrowheads="1"/>
          </p:cNvSpPr>
          <p:nvPr/>
        </p:nvSpPr>
        <p:spPr bwMode="auto">
          <a:xfrm>
            <a:off x="3952240" y="2610829"/>
            <a:ext cx="2057400" cy="635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实证经济学</a:t>
            </a:r>
            <a:endPar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3" name="Rectangle 4"/>
          <p:cNvSpPr>
            <a:spLocks noChangeArrowheads="1"/>
          </p:cNvSpPr>
          <p:nvPr/>
        </p:nvSpPr>
        <p:spPr bwMode="auto">
          <a:xfrm>
            <a:off x="6557009" y="2358531"/>
            <a:ext cx="3633366"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dirty="0">
                <a:latin typeface="微软雅黑" panose="020B0503020204020204" pitchFamily="34" charset="-122"/>
                <a:ea typeface="微软雅黑" panose="020B0503020204020204" pitchFamily="34" charset="-122"/>
              </a:rPr>
              <a:t>了解经济如何运行的分析</a:t>
            </a:r>
            <a:endParaRPr lang="zh-CN" altLang="en-US" sz="2400" dirty="0">
              <a:latin typeface="微软雅黑" panose="020B0503020204020204" pitchFamily="34" charset="-122"/>
              <a:ea typeface="微软雅黑" panose="020B0503020204020204" pitchFamily="34" charset="-122"/>
            </a:endParaRPr>
          </a:p>
        </p:txBody>
      </p:sp>
      <p:sp>
        <p:nvSpPr>
          <p:cNvPr id="44" name="Rectangle 5"/>
          <p:cNvSpPr>
            <a:spLocks noChangeArrowheads="1"/>
          </p:cNvSpPr>
          <p:nvPr/>
        </p:nvSpPr>
        <p:spPr bwMode="auto">
          <a:xfrm>
            <a:off x="4124960" y="4708908"/>
            <a:ext cx="1981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规范经济学</a:t>
            </a:r>
            <a:endPar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5" name="Rectangle 6"/>
          <p:cNvSpPr>
            <a:spLocks noChangeArrowheads="1"/>
          </p:cNvSpPr>
          <p:nvPr/>
        </p:nvSpPr>
        <p:spPr bwMode="auto">
          <a:xfrm>
            <a:off x="6153785" y="4736848"/>
            <a:ext cx="4953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l"/>
            <a:r>
              <a:rPr lang="zh-CN" altLang="en-US" sz="2400" dirty="0">
                <a:latin typeface="微软雅黑" panose="020B0503020204020204" pitchFamily="34" charset="-122"/>
                <a:ea typeface="微软雅黑" panose="020B0503020204020204" pitchFamily="34" charset="-122"/>
              </a:rPr>
              <a:t>对于政策以及行动的福利</a:t>
            </a:r>
            <a:r>
              <a:rPr lang="zh-CN" altLang="en-US" sz="2400" dirty="0" smtClean="0">
                <a:latin typeface="微软雅黑" panose="020B0503020204020204" pitchFamily="34" charset="-122"/>
                <a:ea typeface="微软雅黑" panose="020B0503020204020204" pitchFamily="34" charset="-122"/>
              </a:rPr>
              <a:t>后果</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分析</a:t>
            </a:r>
            <a:endParaRPr lang="zh-CN" altLang="en-US" sz="2400" dirty="0">
              <a:latin typeface="微软雅黑" panose="020B0503020204020204" pitchFamily="34" charset="-122"/>
              <a:ea typeface="微软雅黑" panose="020B0503020204020204" pitchFamily="34" charset="-122"/>
            </a:endParaRPr>
          </a:p>
        </p:txBody>
      </p:sp>
      <p:sp>
        <p:nvSpPr>
          <p:cNvPr id="46" name="Rectangle 8" descr="5%"/>
          <p:cNvSpPr>
            <a:spLocks noChangeArrowheads="1"/>
          </p:cNvSpPr>
          <p:nvPr/>
        </p:nvSpPr>
        <p:spPr bwMode="auto">
          <a:xfrm>
            <a:off x="4124960" y="1962476"/>
            <a:ext cx="1245123" cy="533400"/>
          </a:xfrm>
          <a:prstGeom prst="rect">
            <a:avLst/>
          </a:prstGeom>
          <a:pattFill prst="pct10">
            <a:fgClr>
              <a:srgbClr val="3399FF"/>
            </a:fgClr>
            <a:bgClr>
              <a:schemeClr val="bg1"/>
            </a:bgClr>
          </a:pattFill>
          <a:ln w="9525">
            <a:solidFill>
              <a:schemeClr val="tx1"/>
            </a:solidFill>
            <a:miter lim="800000"/>
          </a:ln>
          <a:effectLst>
            <a:prstShdw prst="shdw17" dist="17961" dir="2700000">
              <a:srgbClr val="3399FF">
                <a:gamma/>
                <a:shade val="60000"/>
                <a:invGamma/>
              </a:srgbClr>
            </a:prstShdw>
          </a:effectLst>
        </p:spPr>
        <p:txBody>
          <a:bodyPr lIns="90000" tIns="46800" rIns="90000" bIns="46800" anchor="ctr"/>
          <a:lstStyle/>
          <a:p>
            <a:pPr algn="dist"/>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是什么</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7" name="Rectangle 10" descr="5%"/>
          <p:cNvSpPr>
            <a:spLocks noChangeArrowheads="1"/>
          </p:cNvSpPr>
          <p:nvPr/>
        </p:nvSpPr>
        <p:spPr bwMode="auto">
          <a:xfrm>
            <a:off x="4173220" y="4006950"/>
            <a:ext cx="1884680" cy="533400"/>
          </a:xfrm>
          <a:prstGeom prst="rect">
            <a:avLst/>
          </a:prstGeom>
          <a:pattFill prst="pct10">
            <a:fgClr>
              <a:srgbClr val="33CC33"/>
            </a:fgClr>
            <a:bgClr>
              <a:schemeClr val="bg1"/>
            </a:bgClr>
          </a:pattFill>
          <a:ln w="9525">
            <a:solidFill>
              <a:srgbClr val="336600"/>
            </a:solidFill>
            <a:miter lim="800000"/>
          </a:ln>
          <a:effectLst>
            <a:prstShdw prst="shdw17" dist="17961" dir="2700000">
              <a:srgbClr val="336600">
                <a:gamma/>
                <a:shade val="60000"/>
                <a:invGamma/>
              </a:srgbClr>
            </a:prstShdw>
          </a:effectLst>
        </p:spPr>
        <p:txBody>
          <a:bodyPr lIns="90000" tIns="46800" rIns="90000" bIns="46800" anchor="ctr"/>
          <a:lstStyle/>
          <a:p>
            <a:pPr algn="dist"/>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应该是什么</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255" y="1697172"/>
            <a:ext cx="2044105" cy="153307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1"/>
          <p:cNvSpPr>
            <a:spLocks noChangeArrowheads="1"/>
          </p:cNvSpPr>
          <p:nvPr/>
        </p:nvSpPr>
        <p:spPr bwMode="auto">
          <a:xfrm>
            <a:off x="6118256" y="1703544"/>
            <a:ext cx="3401664" cy="346639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dirty="0"/>
          </a:p>
        </p:txBody>
      </p:sp>
      <p:sp>
        <p:nvSpPr>
          <p:cNvPr id="11" name="Rectangle 89"/>
          <p:cNvSpPr>
            <a:spLocks noChangeArrowheads="1"/>
          </p:cNvSpPr>
          <p:nvPr/>
        </p:nvSpPr>
        <p:spPr bwMode="auto">
          <a:xfrm>
            <a:off x="2032000" y="1731477"/>
            <a:ext cx="3759200" cy="3410533"/>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00926"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个量分析与总量分析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53" name="Rectangle 3"/>
          <p:cNvSpPr>
            <a:spLocks noChangeArrowheads="1"/>
          </p:cNvSpPr>
          <p:nvPr/>
        </p:nvSpPr>
        <p:spPr bwMode="auto">
          <a:xfrm>
            <a:off x="2309567" y="2620286"/>
            <a:ext cx="3271101" cy="2370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67818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单个居民（效用）</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单个厂商（利润）</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单个商品（价格）</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单个市场（均衡）</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63" name="Rectangle 4"/>
          <p:cNvSpPr>
            <a:spLocks noChangeArrowheads="1"/>
          </p:cNvSpPr>
          <p:nvPr/>
        </p:nvSpPr>
        <p:spPr bwMode="auto">
          <a:xfrm>
            <a:off x="6344239" y="2599966"/>
            <a:ext cx="3533217" cy="2391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67818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总消费</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总供给</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总需求</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物价总水平</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65" name="Rectangle 5"/>
          <p:cNvSpPr>
            <a:spLocks noChangeArrowheads="1"/>
          </p:cNvSpPr>
          <p:nvPr/>
        </p:nvSpPr>
        <p:spPr bwMode="auto">
          <a:xfrm>
            <a:off x="3076908" y="1797110"/>
            <a:ext cx="1295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b="1" dirty="0">
                <a:latin typeface="微软雅黑" panose="020B0503020204020204" pitchFamily="34" charset="-122"/>
                <a:ea typeface="微软雅黑" panose="020B0503020204020204" pitchFamily="34" charset="-122"/>
              </a:rPr>
              <a:t>个量</a:t>
            </a:r>
            <a:endParaRPr lang="zh-CN" altLang="en-US" sz="2400" b="1" dirty="0">
              <a:latin typeface="微软雅黑" panose="020B0503020204020204" pitchFamily="34" charset="-122"/>
              <a:ea typeface="微软雅黑" panose="020B0503020204020204" pitchFamily="34" charset="-122"/>
            </a:endParaRPr>
          </a:p>
        </p:txBody>
      </p:sp>
      <p:sp>
        <p:nvSpPr>
          <p:cNvPr id="67" name="Rectangle 6"/>
          <p:cNvSpPr>
            <a:spLocks noChangeArrowheads="1"/>
          </p:cNvSpPr>
          <p:nvPr/>
        </p:nvSpPr>
        <p:spPr bwMode="auto">
          <a:xfrm>
            <a:off x="6954520" y="1797110"/>
            <a:ext cx="1295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b="1" dirty="0">
                <a:solidFill>
                  <a:srgbClr val="FF0000"/>
                </a:solidFill>
                <a:latin typeface="微软雅黑" panose="020B0503020204020204" pitchFamily="34" charset="-122"/>
                <a:ea typeface="微软雅黑" panose="020B0503020204020204" pitchFamily="34" charset="-122"/>
              </a:rPr>
              <a:t>总量</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14" name="Picture 75" descr="r194"/>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9315548" y="5308990"/>
            <a:ext cx="1714500" cy="1268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57383"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局部均衡分析与一般均衡分析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53" name="AutoShape 10" descr="10%"/>
          <p:cNvSpPr>
            <a:spLocks noChangeArrowheads="1"/>
          </p:cNvSpPr>
          <p:nvPr/>
        </p:nvSpPr>
        <p:spPr bwMode="auto">
          <a:xfrm>
            <a:off x="2626936" y="1771779"/>
            <a:ext cx="7817544" cy="4466461"/>
          </a:xfrm>
          <a:prstGeom prst="roundRect">
            <a:avLst>
              <a:gd name="adj" fmla="val 47037"/>
            </a:avLst>
          </a:prstGeom>
          <a:pattFill prst="pct20">
            <a:fgClr>
              <a:schemeClr val="accent4">
                <a:lumMod val="40000"/>
                <a:lumOff val="60000"/>
              </a:schemeClr>
            </a:fgClr>
            <a:bgClr>
              <a:schemeClr val="bg1"/>
            </a:bgClr>
          </a:pattFill>
          <a:ln w="9525">
            <a:solidFill>
              <a:schemeClr val="accent4">
                <a:lumMod val="50000"/>
              </a:schemeClr>
            </a:solidFill>
            <a:prstDash val="sysDot"/>
            <a:round/>
          </a:ln>
          <a:effectLst/>
        </p:spPr>
        <p:txBody>
          <a:bodyPr wrap="none" lIns="90000" tIns="46800" rIns="90000" bIns="46800" anchor="ctr"/>
          <a:lstStyle/>
          <a:p>
            <a:endParaRPr lang="zh-CN" altLang="en-US" sz="2000">
              <a:latin typeface="微软雅黑" panose="020B0503020204020204" pitchFamily="34" charset="-122"/>
              <a:ea typeface="微软雅黑" panose="020B0503020204020204" pitchFamily="34" charset="-122"/>
            </a:endParaRPr>
          </a:p>
        </p:txBody>
      </p:sp>
      <p:sp>
        <p:nvSpPr>
          <p:cNvPr id="54" name="Rectangle 5"/>
          <p:cNvSpPr>
            <a:spLocks noChangeArrowheads="1"/>
          </p:cNvSpPr>
          <p:nvPr/>
        </p:nvSpPr>
        <p:spPr bwMode="auto">
          <a:xfrm>
            <a:off x="5568544" y="4432406"/>
            <a:ext cx="2072064" cy="558748"/>
          </a:xfrm>
          <a:prstGeom prst="rect">
            <a:avLst/>
          </a:prstGeom>
          <a:solidFill>
            <a:srgbClr val="E7FFFF"/>
          </a:solidFill>
          <a:ln w="9525">
            <a:solidFill>
              <a:srgbClr val="33CCCC"/>
            </a:solidFill>
            <a:prstDash val="sysDot"/>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solidFill>
                  <a:schemeClr val="accent5">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局部均衡分析</a:t>
            </a:r>
            <a:endParaRPr lang="zh-CN" altLang="en-US" sz="2400" b="1" dirty="0">
              <a:solidFill>
                <a:schemeClr val="accent5">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5" name="Oval 6"/>
          <p:cNvSpPr>
            <a:spLocks noChangeArrowheads="1"/>
          </p:cNvSpPr>
          <p:nvPr/>
        </p:nvSpPr>
        <p:spPr bwMode="auto">
          <a:xfrm>
            <a:off x="6810028" y="2573658"/>
            <a:ext cx="2717224" cy="1065556"/>
          </a:xfrm>
          <a:prstGeom prst="ellipse">
            <a:avLst/>
          </a:prstGeom>
          <a:solidFill>
            <a:srgbClr val="FFF9F3"/>
          </a:solidFill>
          <a:ln w="9525">
            <a:solidFill>
              <a:srgbClr val="FFCC99"/>
            </a:solidFill>
            <a:prstDash val="sysDot"/>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solidFill>
                  <a:srgbClr val="00B05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局部均衡分析</a:t>
            </a:r>
            <a:endParaRPr lang="zh-CN" altLang="en-US" sz="2400" b="1" dirty="0">
              <a:solidFill>
                <a:srgbClr val="00B05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6" name="AutoShape 8"/>
          <p:cNvSpPr>
            <a:spLocks noChangeArrowheads="1"/>
          </p:cNvSpPr>
          <p:nvPr/>
        </p:nvSpPr>
        <p:spPr bwMode="auto">
          <a:xfrm>
            <a:off x="3169920" y="2678456"/>
            <a:ext cx="2672080" cy="911912"/>
          </a:xfrm>
          <a:prstGeom prst="diamond">
            <a:avLst/>
          </a:prstGeom>
          <a:solidFill>
            <a:srgbClr val="F1F1F5"/>
          </a:solidFill>
          <a:ln w="9525">
            <a:solidFill>
              <a:srgbClr val="666699"/>
            </a:solidFill>
            <a:prstDash val="sysDot"/>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1696720" y="4648254"/>
            <a:ext cx="2743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一般均衡分析</a:t>
            </a:r>
            <a:endPar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3535680" y="2899268"/>
            <a:ext cx="2306320" cy="830997"/>
          </a:xfrm>
          <a:prstGeom prst="rect">
            <a:avLst/>
          </a:prstGeom>
          <a:noFill/>
        </p:spPr>
        <p:txBody>
          <a:bodyPr wrap="square" rtlCol="0">
            <a:spAutoFit/>
          </a:bodyPr>
          <a:lstStyle/>
          <a:p>
            <a:pPr lvl="0"/>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局部均衡分析</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静态、比较静态与动态分析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2366391" y="6511789"/>
            <a:ext cx="841844" cy="398780"/>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p:txBody>
      </p:sp>
      <p:grpSp>
        <p:nvGrpSpPr>
          <p:cNvPr id="17" name="Group 65"/>
          <p:cNvGrpSpPr/>
          <p:nvPr/>
        </p:nvGrpSpPr>
        <p:grpSpPr bwMode="auto">
          <a:xfrm>
            <a:off x="1797378" y="1154523"/>
            <a:ext cx="4114800" cy="1524000"/>
            <a:chOff x="384" y="768"/>
            <a:chExt cx="2592" cy="960"/>
          </a:xfrm>
        </p:grpSpPr>
        <p:sp>
          <p:nvSpPr>
            <p:cNvPr id="18" name="Rectangle 11"/>
            <p:cNvSpPr>
              <a:spLocks noChangeArrowheads="1"/>
            </p:cNvSpPr>
            <p:nvPr/>
          </p:nvSpPr>
          <p:spPr bwMode="auto">
            <a:xfrm>
              <a:off x="1680" y="768"/>
              <a:ext cx="1296" cy="960"/>
            </a:xfrm>
            <a:prstGeom prst="rect">
              <a:avLst/>
            </a:prstGeom>
            <a:solidFill>
              <a:srgbClr val="E7FFFF"/>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atin typeface="微软雅黑" panose="020B0503020204020204" pitchFamily="34" charset="-122"/>
                <a:ea typeface="微软雅黑" panose="020B0503020204020204" pitchFamily="34" charset="-122"/>
              </a:endParaRPr>
            </a:p>
          </p:txBody>
        </p:sp>
        <p:sp>
          <p:nvSpPr>
            <p:cNvPr id="19" name="Line 8"/>
            <p:cNvSpPr>
              <a:spLocks noChangeShapeType="1"/>
            </p:cNvSpPr>
            <p:nvPr/>
          </p:nvSpPr>
          <p:spPr bwMode="auto">
            <a:xfrm>
              <a:off x="1824" y="1344"/>
              <a:ext cx="240" cy="0"/>
            </a:xfrm>
            <a:prstGeom prst="line">
              <a:avLst/>
            </a:prstGeom>
            <a:noFill/>
            <a:ln w="12700">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20" name="Line 9"/>
            <p:cNvSpPr>
              <a:spLocks noChangeShapeType="1"/>
            </p:cNvSpPr>
            <p:nvPr/>
          </p:nvSpPr>
          <p:spPr bwMode="auto">
            <a:xfrm flipH="1" flipV="1">
              <a:off x="2352" y="1488"/>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21" name="AutoShape 5" descr="5%"/>
            <p:cNvSpPr>
              <a:spLocks noChangeArrowheads="1"/>
            </p:cNvSpPr>
            <p:nvPr/>
          </p:nvSpPr>
          <p:spPr bwMode="auto">
            <a:xfrm>
              <a:off x="2016" y="1056"/>
              <a:ext cx="672" cy="480"/>
            </a:xfrm>
            <a:prstGeom prst="cube">
              <a:avLst>
                <a:gd name="adj" fmla="val 25000"/>
              </a:avLst>
            </a:prstGeom>
            <a:pattFill prst="pct70">
              <a:fgClr>
                <a:srgbClr val="C5ECFF"/>
              </a:fgClr>
              <a:bgClr>
                <a:schemeClr val="bg1"/>
              </a:bgClr>
            </a:pattFill>
            <a:ln w="9525">
              <a:solidFill>
                <a:srgbClr val="3399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均衡</a:t>
              </a: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flipH="1">
              <a:off x="2592" y="1344"/>
              <a:ext cx="288" cy="0"/>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23" name="Line 7"/>
            <p:cNvSpPr>
              <a:spLocks noChangeShapeType="1"/>
            </p:cNvSpPr>
            <p:nvPr/>
          </p:nvSpPr>
          <p:spPr bwMode="auto">
            <a:xfrm flipH="1">
              <a:off x="2352" y="912"/>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24" name="Rectangle 10"/>
            <p:cNvSpPr>
              <a:spLocks noChangeArrowheads="1"/>
            </p:cNvSpPr>
            <p:nvPr/>
          </p:nvSpPr>
          <p:spPr bwMode="auto">
            <a:xfrm>
              <a:off x="1728" y="816"/>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条件</a:t>
              </a: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5" name="Rectangle 12"/>
            <p:cNvSpPr>
              <a:spLocks noChangeArrowheads="1"/>
            </p:cNvSpPr>
            <p:nvPr/>
          </p:nvSpPr>
          <p:spPr bwMode="auto">
            <a:xfrm>
              <a:off x="514" y="1056"/>
              <a:ext cx="92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dist"/>
              <a:r>
                <a:rPr lang="zh-CN" altLang="en-US" sz="2000" b="1"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静态分析</a:t>
              </a:r>
              <a:endParaRPr lang="zh-CN" altLang="en-US" sz="2000" b="1"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6" name="Line 55"/>
            <p:cNvSpPr>
              <a:spLocks noChangeShapeType="1"/>
            </p:cNvSpPr>
            <p:nvPr/>
          </p:nvSpPr>
          <p:spPr bwMode="auto">
            <a:xfrm>
              <a:off x="384" y="1728"/>
              <a:ext cx="2592" cy="0"/>
            </a:xfrm>
            <a:prstGeom prst="line">
              <a:avLst/>
            </a:prstGeom>
            <a:noFill/>
            <a:ln w="9525">
              <a:solidFill>
                <a:srgbClr val="3399FF"/>
              </a:solidFill>
              <a:roun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dirty="0">
                <a:latin typeface="楷体" panose="02010609060101010101" pitchFamily="49" charset="-122"/>
                <a:ea typeface="楷体" panose="02010609060101010101" pitchFamily="49" charset="-122"/>
              </a:endParaRPr>
            </a:p>
          </p:txBody>
        </p:sp>
        <p:sp>
          <p:nvSpPr>
            <p:cNvPr id="27" name="Line 58"/>
            <p:cNvSpPr>
              <a:spLocks noChangeShapeType="1"/>
            </p:cNvSpPr>
            <p:nvPr/>
          </p:nvSpPr>
          <p:spPr bwMode="auto">
            <a:xfrm>
              <a:off x="384" y="768"/>
              <a:ext cx="2592" cy="0"/>
            </a:xfrm>
            <a:prstGeom prst="line">
              <a:avLst/>
            </a:prstGeom>
            <a:noFill/>
            <a:ln w="9525">
              <a:solidFill>
                <a:srgbClr val="3399FF"/>
              </a:solidFill>
              <a:roun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28" name="Line 61"/>
            <p:cNvSpPr>
              <a:spLocks noChangeShapeType="1"/>
            </p:cNvSpPr>
            <p:nvPr/>
          </p:nvSpPr>
          <p:spPr bwMode="auto">
            <a:xfrm flipV="1">
              <a:off x="384" y="768"/>
              <a:ext cx="0" cy="960"/>
            </a:xfrm>
            <a:prstGeom prst="line">
              <a:avLst/>
            </a:prstGeom>
            <a:noFill/>
            <a:ln w="9525">
              <a:solidFill>
                <a:srgbClr val="3399FF"/>
              </a:solidFill>
              <a:roun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grpSp>
      <p:grpSp>
        <p:nvGrpSpPr>
          <p:cNvPr id="29" name="Group 66"/>
          <p:cNvGrpSpPr/>
          <p:nvPr/>
        </p:nvGrpSpPr>
        <p:grpSpPr bwMode="auto">
          <a:xfrm>
            <a:off x="1797378" y="2983323"/>
            <a:ext cx="6172200" cy="1524000"/>
            <a:chOff x="384" y="1920"/>
            <a:chExt cx="3888" cy="960"/>
          </a:xfrm>
        </p:grpSpPr>
        <p:sp>
          <p:nvSpPr>
            <p:cNvPr id="30" name="Rectangle 13"/>
            <p:cNvSpPr>
              <a:spLocks noChangeArrowheads="1"/>
            </p:cNvSpPr>
            <p:nvPr/>
          </p:nvSpPr>
          <p:spPr bwMode="auto">
            <a:xfrm>
              <a:off x="1680" y="1920"/>
              <a:ext cx="1296" cy="960"/>
            </a:xfrm>
            <a:prstGeom prst="rect">
              <a:avLst/>
            </a:prstGeom>
            <a:solidFill>
              <a:srgbClr val="E7FFFF"/>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atin typeface="微软雅黑" panose="020B0503020204020204" pitchFamily="34" charset="-122"/>
                <a:ea typeface="微软雅黑" panose="020B0503020204020204" pitchFamily="34" charset="-122"/>
              </a:endParaRPr>
            </a:p>
          </p:txBody>
        </p:sp>
        <p:sp>
          <p:nvSpPr>
            <p:cNvPr id="31" name="Line 14"/>
            <p:cNvSpPr>
              <a:spLocks noChangeShapeType="1"/>
            </p:cNvSpPr>
            <p:nvPr/>
          </p:nvSpPr>
          <p:spPr bwMode="auto">
            <a:xfrm>
              <a:off x="1824" y="2496"/>
              <a:ext cx="240" cy="0"/>
            </a:xfrm>
            <a:prstGeom prst="line">
              <a:avLst/>
            </a:prstGeom>
            <a:noFill/>
            <a:ln w="12700">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32" name="Line 15"/>
            <p:cNvSpPr>
              <a:spLocks noChangeShapeType="1"/>
            </p:cNvSpPr>
            <p:nvPr/>
          </p:nvSpPr>
          <p:spPr bwMode="auto">
            <a:xfrm flipH="1" flipV="1">
              <a:off x="2352" y="2640"/>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33" name="AutoShape 16" descr="5%"/>
            <p:cNvSpPr>
              <a:spLocks noChangeArrowheads="1"/>
            </p:cNvSpPr>
            <p:nvPr/>
          </p:nvSpPr>
          <p:spPr bwMode="auto">
            <a:xfrm>
              <a:off x="2016" y="2208"/>
              <a:ext cx="672" cy="480"/>
            </a:xfrm>
            <a:prstGeom prst="cube">
              <a:avLst>
                <a:gd name="adj" fmla="val 25000"/>
              </a:avLst>
            </a:prstGeom>
            <a:pattFill prst="pct70">
              <a:fgClr>
                <a:srgbClr val="C5ECFF"/>
              </a:fgClr>
              <a:bgClr>
                <a:schemeClr val="bg1"/>
              </a:bgClr>
            </a:pattFill>
            <a:ln w="9525">
              <a:solidFill>
                <a:srgbClr val="3399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rPr>
                <a:t>均衡</a:t>
              </a: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4" name="Line 17"/>
            <p:cNvSpPr>
              <a:spLocks noChangeShapeType="1"/>
            </p:cNvSpPr>
            <p:nvPr/>
          </p:nvSpPr>
          <p:spPr bwMode="auto">
            <a:xfrm flipH="1">
              <a:off x="2592" y="2496"/>
              <a:ext cx="288" cy="0"/>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35" name="Line 18"/>
            <p:cNvSpPr>
              <a:spLocks noChangeShapeType="1"/>
            </p:cNvSpPr>
            <p:nvPr/>
          </p:nvSpPr>
          <p:spPr bwMode="auto">
            <a:xfrm flipH="1">
              <a:off x="2352" y="2064"/>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36" name="Rectangle 19"/>
            <p:cNvSpPr>
              <a:spLocks noChangeArrowheads="1"/>
            </p:cNvSpPr>
            <p:nvPr/>
          </p:nvSpPr>
          <p:spPr bwMode="auto">
            <a:xfrm>
              <a:off x="1728" y="1968"/>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rPr>
                <a:t>条件</a:t>
              </a: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7" name="Rectangle 20"/>
            <p:cNvSpPr>
              <a:spLocks noChangeArrowheads="1"/>
            </p:cNvSpPr>
            <p:nvPr/>
          </p:nvSpPr>
          <p:spPr bwMode="auto">
            <a:xfrm>
              <a:off x="2976" y="1920"/>
              <a:ext cx="1296" cy="960"/>
            </a:xfrm>
            <a:prstGeom prst="rect">
              <a:avLst/>
            </a:prstGeom>
            <a:solidFill>
              <a:srgbClr val="FFF9F3"/>
            </a:solidFill>
            <a:ln w="9525">
              <a:solidFill>
                <a:schemeClr val="accent4">
                  <a:lumMod val="60000"/>
                  <a:lumOff val="40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atin typeface="微软雅黑" panose="020B0503020204020204" pitchFamily="34" charset="-122"/>
                <a:ea typeface="微软雅黑" panose="020B0503020204020204" pitchFamily="34" charset="-122"/>
              </a:endParaRPr>
            </a:p>
          </p:txBody>
        </p:sp>
        <p:sp>
          <p:nvSpPr>
            <p:cNvPr id="38" name="Line 21"/>
            <p:cNvSpPr>
              <a:spLocks noChangeShapeType="1"/>
            </p:cNvSpPr>
            <p:nvPr/>
          </p:nvSpPr>
          <p:spPr bwMode="auto">
            <a:xfrm>
              <a:off x="3120" y="2592"/>
              <a:ext cx="240" cy="0"/>
            </a:xfrm>
            <a:prstGeom prst="line">
              <a:avLst/>
            </a:prstGeom>
            <a:noFill/>
            <a:ln w="12700">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39" name="Line 22"/>
            <p:cNvSpPr>
              <a:spLocks noChangeShapeType="1"/>
            </p:cNvSpPr>
            <p:nvPr/>
          </p:nvSpPr>
          <p:spPr bwMode="auto">
            <a:xfrm flipH="1" flipV="1">
              <a:off x="3744" y="2640"/>
              <a:ext cx="0" cy="192"/>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40" name="Line 24"/>
            <p:cNvSpPr>
              <a:spLocks noChangeShapeType="1"/>
            </p:cNvSpPr>
            <p:nvPr/>
          </p:nvSpPr>
          <p:spPr bwMode="auto">
            <a:xfrm flipH="1">
              <a:off x="3888" y="2400"/>
              <a:ext cx="288" cy="0"/>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41" name="Line 25"/>
            <p:cNvSpPr>
              <a:spLocks noChangeShapeType="1"/>
            </p:cNvSpPr>
            <p:nvPr/>
          </p:nvSpPr>
          <p:spPr bwMode="auto">
            <a:xfrm flipH="1">
              <a:off x="3552" y="2064"/>
              <a:ext cx="0" cy="192"/>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42" name="Rectangle 26"/>
            <p:cNvSpPr>
              <a:spLocks noChangeArrowheads="1"/>
            </p:cNvSpPr>
            <p:nvPr/>
          </p:nvSpPr>
          <p:spPr bwMode="auto">
            <a:xfrm>
              <a:off x="3024" y="1968"/>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rPr>
                <a:t>条件</a:t>
              </a: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3" name="AutoShape 27" descr="5%"/>
            <p:cNvSpPr>
              <a:spLocks noChangeArrowheads="1"/>
            </p:cNvSpPr>
            <p:nvPr/>
          </p:nvSpPr>
          <p:spPr bwMode="auto">
            <a:xfrm>
              <a:off x="3360" y="2256"/>
              <a:ext cx="576" cy="432"/>
            </a:xfrm>
            <a:prstGeom prst="can">
              <a:avLst>
                <a:gd name="adj" fmla="val 25000"/>
              </a:avLst>
            </a:prstGeom>
            <a:pattFill prst="pct10">
              <a:fgClr>
                <a:srgbClr val="FF0066"/>
              </a:fgClr>
              <a:bgClr>
                <a:schemeClr val="bg1"/>
              </a:bgClr>
            </a:pattFill>
            <a:ln w="9525">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rPr>
                <a:t>均衡</a:t>
              </a: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4" name="Rectangle 29"/>
            <p:cNvSpPr>
              <a:spLocks noChangeArrowheads="1"/>
            </p:cNvSpPr>
            <p:nvPr/>
          </p:nvSpPr>
          <p:spPr bwMode="auto">
            <a:xfrm>
              <a:off x="480" y="2112"/>
              <a:ext cx="1011"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dist"/>
              <a:r>
                <a:rPr lang="zh-CN" altLang="en-US" sz="20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比较</a:t>
              </a:r>
              <a:endParaRPr lang="zh-CN" altLang="en-US" sz="20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dist"/>
              <a:r>
                <a:rPr lang="zh-CN" altLang="en-US" sz="20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静态分析</a:t>
              </a:r>
              <a:endParaRPr lang="zh-CN" altLang="en-US" sz="20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5" name="Line 56"/>
            <p:cNvSpPr>
              <a:spLocks noChangeShapeType="1"/>
            </p:cNvSpPr>
            <p:nvPr/>
          </p:nvSpPr>
          <p:spPr bwMode="auto">
            <a:xfrm>
              <a:off x="384" y="2880"/>
              <a:ext cx="3888" cy="0"/>
            </a:xfrm>
            <a:prstGeom prst="line">
              <a:avLst/>
            </a:prstGeom>
            <a:noFill/>
            <a:ln w="9525">
              <a:solidFill>
                <a:srgbClr val="FF6600"/>
              </a:solidFill>
              <a:roun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46" name="Line 59"/>
            <p:cNvSpPr>
              <a:spLocks noChangeShapeType="1"/>
            </p:cNvSpPr>
            <p:nvPr/>
          </p:nvSpPr>
          <p:spPr bwMode="auto">
            <a:xfrm>
              <a:off x="384" y="1920"/>
              <a:ext cx="3888" cy="0"/>
            </a:xfrm>
            <a:prstGeom prst="line">
              <a:avLst/>
            </a:prstGeom>
            <a:noFill/>
            <a:ln w="9525">
              <a:solidFill>
                <a:srgbClr val="FF6600"/>
              </a:solidFill>
              <a:roun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47" name="Line 62"/>
            <p:cNvSpPr>
              <a:spLocks noChangeShapeType="1"/>
            </p:cNvSpPr>
            <p:nvPr/>
          </p:nvSpPr>
          <p:spPr bwMode="auto">
            <a:xfrm flipV="1">
              <a:off x="384" y="1920"/>
              <a:ext cx="0" cy="960"/>
            </a:xfrm>
            <a:prstGeom prst="line">
              <a:avLst/>
            </a:prstGeom>
            <a:noFill/>
            <a:ln w="9525">
              <a:solidFill>
                <a:srgbClr val="FF6600"/>
              </a:solidFill>
              <a:roun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grpSp>
      <p:grpSp>
        <p:nvGrpSpPr>
          <p:cNvPr id="48" name="Group 67"/>
          <p:cNvGrpSpPr/>
          <p:nvPr/>
        </p:nvGrpSpPr>
        <p:grpSpPr bwMode="auto">
          <a:xfrm>
            <a:off x="1797378" y="4812123"/>
            <a:ext cx="8229600" cy="1524000"/>
            <a:chOff x="384" y="3072"/>
            <a:chExt cx="5184" cy="960"/>
          </a:xfrm>
        </p:grpSpPr>
        <p:sp>
          <p:nvSpPr>
            <p:cNvPr id="49" name="Rectangle 30"/>
            <p:cNvSpPr>
              <a:spLocks noChangeArrowheads="1"/>
            </p:cNvSpPr>
            <p:nvPr/>
          </p:nvSpPr>
          <p:spPr bwMode="auto">
            <a:xfrm>
              <a:off x="514" y="3360"/>
              <a:ext cx="92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dist"/>
              <a:r>
                <a:rPr lang="zh-CN" altLang="en-US" sz="2000" b="1"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动态分析</a:t>
              </a:r>
              <a:endParaRPr lang="zh-CN" altLang="en-US" sz="2000" b="1"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0" name="Rectangle 31"/>
            <p:cNvSpPr>
              <a:spLocks noChangeArrowheads="1"/>
            </p:cNvSpPr>
            <p:nvPr/>
          </p:nvSpPr>
          <p:spPr bwMode="auto">
            <a:xfrm>
              <a:off x="1680" y="3072"/>
              <a:ext cx="1296" cy="960"/>
            </a:xfrm>
            <a:prstGeom prst="rect">
              <a:avLst/>
            </a:prstGeom>
            <a:solidFill>
              <a:srgbClr val="E7FFFF"/>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atin typeface="微软雅黑" panose="020B0503020204020204" pitchFamily="34" charset="-122"/>
                <a:ea typeface="微软雅黑" panose="020B0503020204020204" pitchFamily="34" charset="-122"/>
              </a:endParaRPr>
            </a:p>
          </p:txBody>
        </p:sp>
        <p:sp>
          <p:nvSpPr>
            <p:cNvPr id="51" name="Line 32"/>
            <p:cNvSpPr>
              <a:spLocks noChangeShapeType="1"/>
            </p:cNvSpPr>
            <p:nvPr/>
          </p:nvSpPr>
          <p:spPr bwMode="auto">
            <a:xfrm>
              <a:off x="1824" y="3648"/>
              <a:ext cx="240" cy="0"/>
            </a:xfrm>
            <a:prstGeom prst="line">
              <a:avLst/>
            </a:prstGeom>
            <a:noFill/>
            <a:ln w="12700">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52" name="Line 33"/>
            <p:cNvSpPr>
              <a:spLocks noChangeShapeType="1"/>
            </p:cNvSpPr>
            <p:nvPr/>
          </p:nvSpPr>
          <p:spPr bwMode="auto">
            <a:xfrm flipH="1" flipV="1">
              <a:off x="2352" y="3792"/>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53" name="AutoShape 34" descr="5%"/>
            <p:cNvSpPr>
              <a:spLocks noChangeArrowheads="1"/>
            </p:cNvSpPr>
            <p:nvPr/>
          </p:nvSpPr>
          <p:spPr bwMode="auto">
            <a:xfrm>
              <a:off x="2016" y="3360"/>
              <a:ext cx="672" cy="480"/>
            </a:xfrm>
            <a:prstGeom prst="cube">
              <a:avLst>
                <a:gd name="adj" fmla="val 25000"/>
              </a:avLst>
            </a:prstGeom>
            <a:pattFill prst="pct60">
              <a:fgClr>
                <a:srgbClr val="C5ECFF"/>
              </a:fgClr>
              <a:bgClr>
                <a:schemeClr val="bg1"/>
              </a:bgClr>
            </a:pattFill>
            <a:ln w="9525">
              <a:solidFill>
                <a:srgbClr val="3399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rPr>
                <a:t>均衡</a:t>
              </a: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4" name="Line 35"/>
            <p:cNvSpPr>
              <a:spLocks noChangeShapeType="1"/>
            </p:cNvSpPr>
            <p:nvPr/>
          </p:nvSpPr>
          <p:spPr bwMode="auto">
            <a:xfrm flipH="1">
              <a:off x="2592" y="3648"/>
              <a:ext cx="288" cy="0"/>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dirty="0">
                <a:latin typeface="楷体" panose="02010609060101010101" pitchFamily="49" charset="-122"/>
                <a:ea typeface="楷体" panose="02010609060101010101" pitchFamily="49" charset="-122"/>
              </a:endParaRPr>
            </a:p>
          </p:txBody>
        </p:sp>
        <p:sp>
          <p:nvSpPr>
            <p:cNvPr id="55" name="Line 36"/>
            <p:cNvSpPr>
              <a:spLocks noChangeShapeType="1"/>
            </p:cNvSpPr>
            <p:nvPr/>
          </p:nvSpPr>
          <p:spPr bwMode="auto">
            <a:xfrm flipH="1">
              <a:off x="2352" y="3216"/>
              <a:ext cx="0" cy="192"/>
            </a:xfrm>
            <a:prstGeom prst="line">
              <a:avLst/>
            </a:prstGeom>
            <a:noFill/>
            <a:ln w="9525">
              <a:solidFill>
                <a:srgbClr val="3399FF"/>
              </a:solidFill>
              <a:round/>
              <a:tailEnd type="triangle" w="med" len="med"/>
            </a:ln>
            <a:effectLst>
              <a:prstShdw prst="shdw17" dist="17961" dir="2700000">
                <a:srgbClr val="3399FF">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56" name="Rectangle 37"/>
            <p:cNvSpPr>
              <a:spLocks noChangeArrowheads="1"/>
            </p:cNvSpPr>
            <p:nvPr/>
          </p:nvSpPr>
          <p:spPr bwMode="auto">
            <a:xfrm>
              <a:off x="1728" y="3120"/>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rPr>
                <a:t>条件</a:t>
              </a: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7" name="Rectangle 38"/>
            <p:cNvSpPr>
              <a:spLocks noChangeArrowheads="1"/>
            </p:cNvSpPr>
            <p:nvPr/>
          </p:nvSpPr>
          <p:spPr bwMode="auto">
            <a:xfrm>
              <a:off x="4272" y="3072"/>
              <a:ext cx="1296" cy="960"/>
            </a:xfrm>
            <a:prstGeom prst="rect">
              <a:avLst/>
            </a:prstGeom>
            <a:solidFill>
              <a:srgbClr val="FFF9F3"/>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atin typeface="微软雅黑" panose="020B0503020204020204" pitchFamily="34" charset="-122"/>
                <a:ea typeface="微软雅黑" panose="020B0503020204020204" pitchFamily="34" charset="-122"/>
              </a:endParaRPr>
            </a:p>
          </p:txBody>
        </p:sp>
        <p:sp>
          <p:nvSpPr>
            <p:cNvPr id="58" name="Line 39"/>
            <p:cNvSpPr>
              <a:spLocks noChangeShapeType="1"/>
            </p:cNvSpPr>
            <p:nvPr/>
          </p:nvSpPr>
          <p:spPr bwMode="auto">
            <a:xfrm>
              <a:off x="4416" y="3744"/>
              <a:ext cx="240" cy="0"/>
            </a:xfrm>
            <a:prstGeom prst="line">
              <a:avLst/>
            </a:prstGeom>
            <a:noFill/>
            <a:ln w="12700">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59" name="Line 40"/>
            <p:cNvSpPr>
              <a:spLocks noChangeShapeType="1"/>
            </p:cNvSpPr>
            <p:nvPr/>
          </p:nvSpPr>
          <p:spPr bwMode="auto">
            <a:xfrm flipH="1" flipV="1">
              <a:off x="5040" y="3792"/>
              <a:ext cx="0" cy="192"/>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60" name="Line 41"/>
            <p:cNvSpPr>
              <a:spLocks noChangeShapeType="1"/>
            </p:cNvSpPr>
            <p:nvPr/>
          </p:nvSpPr>
          <p:spPr bwMode="auto">
            <a:xfrm flipH="1">
              <a:off x="5184" y="3552"/>
              <a:ext cx="288" cy="0"/>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62" name="Line 42"/>
            <p:cNvSpPr>
              <a:spLocks noChangeShapeType="1"/>
            </p:cNvSpPr>
            <p:nvPr/>
          </p:nvSpPr>
          <p:spPr bwMode="auto">
            <a:xfrm flipH="1">
              <a:off x="4848" y="3216"/>
              <a:ext cx="0" cy="192"/>
            </a:xfrm>
            <a:prstGeom prst="line">
              <a:avLst/>
            </a:prstGeom>
            <a:noFill/>
            <a:ln w="9525">
              <a:solidFill>
                <a:srgbClr val="FF6600"/>
              </a:solidFill>
              <a:round/>
              <a:tailEnd type="triangle" w="med" len="med"/>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63" name="Rectangle 43"/>
            <p:cNvSpPr>
              <a:spLocks noChangeArrowheads="1"/>
            </p:cNvSpPr>
            <p:nvPr/>
          </p:nvSpPr>
          <p:spPr bwMode="auto">
            <a:xfrm>
              <a:off x="4320" y="3120"/>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rPr>
                <a:t>条件</a:t>
              </a: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4" name="AutoShape 44" descr="5%"/>
            <p:cNvSpPr>
              <a:spLocks noChangeArrowheads="1"/>
            </p:cNvSpPr>
            <p:nvPr/>
          </p:nvSpPr>
          <p:spPr bwMode="auto">
            <a:xfrm>
              <a:off x="4656" y="3408"/>
              <a:ext cx="576" cy="432"/>
            </a:xfrm>
            <a:prstGeom prst="can">
              <a:avLst>
                <a:gd name="adj" fmla="val 25000"/>
              </a:avLst>
            </a:prstGeom>
            <a:pattFill prst="pct10">
              <a:fgClr>
                <a:srgbClr val="FF0066"/>
              </a:fgClr>
              <a:bgClr>
                <a:schemeClr val="bg1"/>
              </a:bgClr>
            </a:pattFill>
            <a:ln w="9525">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均衡</a:t>
              </a: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5" name="Rectangle 45"/>
            <p:cNvSpPr>
              <a:spLocks noChangeArrowheads="1"/>
            </p:cNvSpPr>
            <p:nvPr/>
          </p:nvSpPr>
          <p:spPr bwMode="auto">
            <a:xfrm>
              <a:off x="2976" y="3072"/>
              <a:ext cx="1296" cy="960"/>
            </a:xfrm>
            <a:prstGeom prst="rect">
              <a:avLst/>
            </a:prstGeom>
            <a:solidFill>
              <a:srgbClr val="D1FFD1"/>
            </a:solidFill>
            <a:ln w="9525">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atin typeface="微软雅黑" panose="020B0503020204020204" pitchFamily="34" charset="-122"/>
                <a:ea typeface="微软雅黑" panose="020B0503020204020204" pitchFamily="34" charset="-122"/>
              </a:endParaRPr>
            </a:p>
          </p:txBody>
        </p:sp>
        <p:sp>
          <p:nvSpPr>
            <p:cNvPr id="66" name="Line 46"/>
            <p:cNvSpPr>
              <a:spLocks noChangeShapeType="1"/>
            </p:cNvSpPr>
            <p:nvPr/>
          </p:nvSpPr>
          <p:spPr bwMode="auto">
            <a:xfrm>
              <a:off x="3120" y="3648"/>
              <a:ext cx="240" cy="0"/>
            </a:xfrm>
            <a:prstGeom prst="line">
              <a:avLst/>
            </a:prstGeom>
            <a:noFill/>
            <a:ln w="12700">
              <a:solidFill>
                <a:srgbClr val="336600"/>
              </a:solidFill>
              <a:round/>
              <a:tailEnd type="triangle" w="med" len="med"/>
            </a:ln>
            <a:effectLst>
              <a:prstShdw prst="shdw17" dist="17961" dir="2700000">
                <a:srgbClr val="33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67" name="Line 47"/>
            <p:cNvSpPr>
              <a:spLocks noChangeShapeType="1"/>
            </p:cNvSpPr>
            <p:nvPr/>
          </p:nvSpPr>
          <p:spPr bwMode="auto">
            <a:xfrm flipH="1" flipV="1">
              <a:off x="3600" y="3792"/>
              <a:ext cx="0" cy="192"/>
            </a:xfrm>
            <a:prstGeom prst="line">
              <a:avLst/>
            </a:prstGeom>
            <a:noFill/>
            <a:ln w="9525">
              <a:solidFill>
                <a:srgbClr val="336600"/>
              </a:solidFill>
              <a:round/>
              <a:tailEnd type="triangle" w="med" len="med"/>
            </a:ln>
            <a:effectLst>
              <a:prstShdw prst="shdw17" dist="17961" dir="2700000">
                <a:srgbClr val="33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68" name="Line 49"/>
            <p:cNvSpPr>
              <a:spLocks noChangeShapeType="1"/>
            </p:cNvSpPr>
            <p:nvPr/>
          </p:nvSpPr>
          <p:spPr bwMode="auto">
            <a:xfrm flipH="1">
              <a:off x="3888" y="3648"/>
              <a:ext cx="288" cy="0"/>
            </a:xfrm>
            <a:prstGeom prst="line">
              <a:avLst/>
            </a:prstGeom>
            <a:noFill/>
            <a:ln w="9525">
              <a:solidFill>
                <a:srgbClr val="336600"/>
              </a:solidFill>
              <a:round/>
              <a:tailEnd type="triangle" w="med" len="med"/>
            </a:ln>
            <a:effectLst>
              <a:prstShdw prst="shdw17" dist="17961" dir="2700000">
                <a:srgbClr val="33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69" name="Line 50"/>
            <p:cNvSpPr>
              <a:spLocks noChangeShapeType="1"/>
            </p:cNvSpPr>
            <p:nvPr/>
          </p:nvSpPr>
          <p:spPr bwMode="auto">
            <a:xfrm flipH="1">
              <a:off x="3600" y="3216"/>
              <a:ext cx="0" cy="192"/>
            </a:xfrm>
            <a:prstGeom prst="line">
              <a:avLst/>
            </a:prstGeom>
            <a:noFill/>
            <a:ln w="9525">
              <a:solidFill>
                <a:srgbClr val="336600"/>
              </a:solidFill>
              <a:round/>
              <a:tailEnd type="triangle" w="med" len="med"/>
            </a:ln>
            <a:effectLst>
              <a:prstShdw prst="shdw17" dist="17961" dir="2700000">
                <a:srgbClr val="3366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70" name="Rectangle 51"/>
            <p:cNvSpPr>
              <a:spLocks noChangeArrowheads="1"/>
            </p:cNvSpPr>
            <p:nvPr/>
          </p:nvSpPr>
          <p:spPr bwMode="auto">
            <a:xfrm>
              <a:off x="3024" y="3120"/>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rPr>
                <a:t>条件</a:t>
              </a:r>
              <a:endParaRPr lang="zh-CN" altLang="en-US"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1" name="AutoShape 54" descr="5%"/>
            <p:cNvSpPr>
              <a:spLocks noChangeArrowheads="1"/>
            </p:cNvSpPr>
            <p:nvPr/>
          </p:nvSpPr>
          <p:spPr bwMode="auto">
            <a:xfrm>
              <a:off x="3360" y="3408"/>
              <a:ext cx="528" cy="432"/>
            </a:xfrm>
            <a:prstGeom prst="flowChartMagneticDrum">
              <a:avLst/>
            </a:prstGeom>
            <a:pattFill prst="pct20">
              <a:fgClr>
                <a:srgbClr val="33CC33"/>
              </a:fgClr>
              <a:bgClr>
                <a:schemeClr val="bg1"/>
              </a:bgClr>
            </a:pattFill>
            <a:ln w="9525">
              <a:solidFill>
                <a:srgbClr val="3399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00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2" name="Line 57"/>
            <p:cNvSpPr>
              <a:spLocks noChangeShapeType="1"/>
            </p:cNvSpPr>
            <p:nvPr/>
          </p:nvSpPr>
          <p:spPr bwMode="auto">
            <a:xfrm>
              <a:off x="384" y="4032"/>
              <a:ext cx="5184" cy="0"/>
            </a:xfrm>
            <a:prstGeom prst="line">
              <a:avLst/>
            </a:prstGeom>
            <a:noFill/>
            <a:ln w="9525">
              <a:solidFill>
                <a:srgbClr val="009900"/>
              </a:solidFill>
              <a:roun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73" name="Line 60"/>
            <p:cNvSpPr>
              <a:spLocks noChangeShapeType="1"/>
            </p:cNvSpPr>
            <p:nvPr/>
          </p:nvSpPr>
          <p:spPr bwMode="auto">
            <a:xfrm>
              <a:off x="384" y="3072"/>
              <a:ext cx="5184" cy="0"/>
            </a:xfrm>
            <a:prstGeom prst="line">
              <a:avLst/>
            </a:prstGeom>
            <a:noFill/>
            <a:ln w="9525">
              <a:solidFill>
                <a:srgbClr val="009900"/>
              </a:solidFill>
              <a:roun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74" name="Line 63"/>
            <p:cNvSpPr>
              <a:spLocks noChangeShapeType="1"/>
            </p:cNvSpPr>
            <p:nvPr/>
          </p:nvSpPr>
          <p:spPr bwMode="auto">
            <a:xfrm flipV="1">
              <a:off x="384" y="3072"/>
              <a:ext cx="0" cy="960"/>
            </a:xfrm>
            <a:prstGeom prst="line">
              <a:avLst/>
            </a:prstGeom>
            <a:noFill/>
            <a:ln w="9525">
              <a:solidFill>
                <a:srgbClr val="009900"/>
              </a:solidFill>
              <a:round/>
            </a:ln>
            <a:effectLst>
              <a:prstShdw prst="shdw17" dist="17961" dir="2700000">
                <a:srgbClr val="009900">
                  <a:gamma/>
                  <a:shade val="60000"/>
                  <a:invGamma/>
                </a:srgbClr>
              </a:prst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5157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经济模型分析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79909" y="1260158"/>
            <a:ext cx="9355183" cy="506292"/>
          </a:xfrm>
          <a:prstGeom prst="rect">
            <a:avLst/>
          </a:prstGeom>
          <a:noFill/>
        </p:spPr>
        <p:txBody>
          <a:bodyPr wrap="square" rtlCol="0">
            <a:spAutoFit/>
          </a:bodyPr>
          <a:lstStyle/>
          <a:p>
            <a:pPr>
              <a:lnSpc>
                <a:spcPct val="150000"/>
              </a:lnSpc>
            </a:pPr>
            <a:endParaRPr lang="zh-CN" altLang="en-US" sz="2000" dirty="0"/>
          </a:p>
        </p:txBody>
      </p:sp>
      <p:sp>
        <p:nvSpPr>
          <p:cNvPr id="83" name="Rectangle 3"/>
          <p:cNvSpPr>
            <a:spLocks noChangeArrowheads="1"/>
          </p:cNvSpPr>
          <p:nvPr/>
        </p:nvSpPr>
        <p:spPr bwMode="auto">
          <a:xfrm>
            <a:off x="1794869" y="1358138"/>
            <a:ext cx="5943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dirty="0">
                <a:latin typeface="微软雅黑" panose="020B0503020204020204" pitchFamily="34" charset="-122"/>
                <a:ea typeface="微软雅黑" panose="020B0503020204020204" pitchFamily="34" charset="-122"/>
              </a:rPr>
              <a:t>用变量的函数关系表示经济理论</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375734" y="2200031"/>
          <a:ext cx="8277048" cy="3830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Graphic spid="3"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9"/>
          <p:cNvSpPr>
            <a:spLocks noChangeArrowheads="1"/>
          </p:cNvSpPr>
          <p:nvPr/>
        </p:nvSpPr>
        <p:spPr bwMode="auto">
          <a:xfrm>
            <a:off x="1661002" y="2589237"/>
            <a:ext cx="4227106" cy="3505200"/>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26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理性人假设</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1" name="文本框 5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5" name="Rectangle 4"/>
          <p:cNvSpPr>
            <a:spLocks noChangeArrowheads="1"/>
          </p:cNvSpPr>
          <p:nvPr/>
        </p:nvSpPr>
        <p:spPr bwMode="auto">
          <a:xfrm>
            <a:off x="1379062" y="1130362"/>
            <a:ext cx="411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latin typeface="微软雅黑" panose="020B0503020204020204" pitchFamily="34" charset="-122"/>
                <a:ea typeface="微软雅黑" panose="020B0503020204020204" pitchFamily="34" charset="-122"/>
              </a:rPr>
              <a:t>人类经济行为的基本假定</a:t>
            </a:r>
            <a:endParaRPr lang="zh-CN" altLang="en-US" sz="2400" dirty="0">
              <a:latin typeface="微软雅黑" panose="020B0503020204020204" pitchFamily="34" charset="-122"/>
              <a:ea typeface="微软雅黑" panose="020B0503020204020204" pitchFamily="34" charset="-122"/>
            </a:endParaRPr>
          </a:p>
        </p:txBody>
      </p:sp>
      <p:sp>
        <p:nvSpPr>
          <p:cNvPr id="53" name="Rectangle 5"/>
          <p:cNvSpPr>
            <a:spLocks noChangeArrowheads="1"/>
          </p:cNvSpPr>
          <p:nvPr/>
        </p:nvSpPr>
        <p:spPr bwMode="auto">
          <a:xfrm>
            <a:off x="2181702" y="1740744"/>
            <a:ext cx="6170446"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dirty="0">
                <a:solidFill>
                  <a:srgbClr val="FF0000"/>
                </a:solidFill>
                <a:latin typeface="微软雅黑" panose="020B0503020204020204" pitchFamily="34" charset="-122"/>
                <a:ea typeface="微软雅黑" panose="020B0503020204020204" pitchFamily="34" charset="-122"/>
              </a:rPr>
              <a:t>经济决策的主体充满理智，精于判断和计算</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5" name="Rectangle 7"/>
          <p:cNvSpPr>
            <a:spLocks noChangeArrowheads="1"/>
          </p:cNvSpPr>
          <p:nvPr/>
        </p:nvSpPr>
        <p:spPr bwMode="auto">
          <a:xfrm>
            <a:off x="2181702" y="2880364"/>
            <a:ext cx="3124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消费者满足最大化</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6" name="Rectangle 8"/>
          <p:cNvSpPr>
            <a:spLocks noChangeArrowheads="1"/>
          </p:cNvSpPr>
          <p:nvPr/>
        </p:nvSpPr>
        <p:spPr bwMode="auto">
          <a:xfrm>
            <a:off x="2181702" y="3642364"/>
            <a:ext cx="3124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要素所有者收入最大化</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2181702" y="4404364"/>
            <a:ext cx="3124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生产者利润最大化</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8" name="Rectangle 10"/>
          <p:cNvSpPr>
            <a:spLocks noChangeArrowheads="1"/>
          </p:cNvSpPr>
          <p:nvPr/>
        </p:nvSpPr>
        <p:spPr bwMode="auto">
          <a:xfrm>
            <a:off x="2181702" y="5166364"/>
            <a:ext cx="3124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政府决策最优化</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08808" y="2589237"/>
            <a:ext cx="3492500" cy="3413760"/>
          </a:xfrm>
          <a:prstGeom prst="rect">
            <a:avLst/>
          </a:prstGeom>
          <a:ln>
            <a:solidFill>
              <a:srgbClr val="0070C0"/>
            </a:solidFill>
          </a:ln>
        </p:spPr>
      </p:pic>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08808" y="2589237"/>
            <a:ext cx="3492500" cy="3413760"/>
          </a:xfrm>
          <a:prstGeom prst="rect">
            <a:avLst/>
          </a:prstGeom>
          <a:ln>
            <a:solidFill>
              <a:srgbClr val="0070C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ppt_x"/>
                                          </p:val>
                                        </p:tav>
                                        <p:tav tm="100000">
                                          <p:val>
                                            <p:strVal val="#ppt_x"/>
                                          </p:val>
                                        </p:tav>
                                      </p:tavLst>
                                    </p:anim>
                                    <p:anim calcmode="lin" valueType="num">
                                      <p:cBhvr additive="base">
                                        <p:cTn id="1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fill="hold"/>
                                        <p:tgtEl>
                                          <p:spTgt spid="55"/>
                                        </p:tgtEl>
                                        <p:attrNameLst>
                                          <p:attrName>ppt_x</p:attrName>
                                        </p:attrNameLst>
                                      </p:cBhvr>
                                      <p:tavLst>
                                        <p:tav tm="0">
                                          <p:val>
                                            <p:strVal val="#ppt_x"/>
                                          </p:val>
                                        </p:tav>
                                        <p:tav tm="100000">
                                          <p:val>
                                            <p:strVal val="#ppt_x"/>
                                          </p:val>
                                        </p:tav>
                                      </p:tavLst>
                                    </p:anim>
                                    <p:anim calcmode="lin" valueType="num">
                                      <p:cBhvr additive="base">
                                        <p:cTn id="24" dur="500" fill="hold"/>
                                        <p:tgtEl>
                                          <p:spTgt spid="5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5" grpId="0"/>
      <p:bldP spid="53" grpId="0"/>
      <p:bldP spid="55" grpId="0"/>
      <p:bldP spid="56" grpId="0"/>
      <p:bldP spid="57" grpId="0"/>
      <p:bldP spid="5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9291" y="157684"/>
            <a:ext cx="10515600" cy="1325563"/>
          </a:xfrm>
        </p:spPr>
        <p:txBody>
          <a:bodyPr/>
          <a:lstStyle/>
          <a:p>
            <a:r>
              <a:rPr lang="zh-CN" altLang="en-US" dirty="0" smtClean="0">
                <a:latin typeface="华文行楷" panose="02010800040101010101" pitchFamily="2" charset="-122"/>
                <a:ea typeface="华文行楷" panose="02010800040101010101" pitchFamily="2" charset="-122"/>
              </a:rPr>
              <a:t>第五节 怎样学习西方经济学</a:t>
            </a:r>
            <a:endParaRPr lang="zh-CN" altLang="en-US" dirty="0">
              <a:latin typeface="华文行楷" panose="02010800040101010101" pitchFamily="2" charset="-122"/>
              <a:ea typeface="华文行楷" panose="02010800040101010101" pitchFamily="2" charset="-122"/>
            </a:endParaRPr>
          </a:p>
        </p:txBody>
      </p:sp>
      <p:graphicFrame>
        <p:nvGraphicFramePr>
          <p:cNvPr id="4" name="内容占位符 3"/>
          <p:cNvGraphicFramePr>
            <a:graphicFrameLocks noGrp="1"/>
          </p:cNvGraphicFramePr>
          <p:nvPr>
            <p:ph idx="1"/>
          </p:nvPr>
        </p:nvGraphicFramePr>
        <p:xfrm>
          <a:off x="1624330" y="4069715"/>
          <a:ext cx="10081260" cy="4445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矩形 6"/>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5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9291" y="157684"/>
            <a:ext cx="10515600" cy="1325563"/>
          </a:xfrm>
        </p:spPr>
        <p:txBody>
          <a:bodyPr/>
          <a:lstStyle/>
          <a:p>
            <a:r>
              <a:rPr lang="zh-CN" altLang="en-US" dirty="0" smtClean="0">
                <a:latin typeface="华文行楷" panose="02010800040101010101" pitchFamily="2" charset="-122"/>
                <a:ea typeface="华文行楷" panose="02010800040101010101" pitchFamily="2" charset="-122"/>
              </a:rPr>
              <a:t>第五节 怎样学习西方经济学</a:t>
            </a:r>
            <a:endParaRPr lang="zh-CN" altLang="en-US" dirty="0">
              <a:latin typeface="华文行楷" panose="02010800040101010101" pitchFamily="2" charset="-122"/>
              <a:ea typeface="华文行楷" panose="02010800040101010101" pitchFamily="2" charset="-122"/>
            </a:endParaRPr>
          </a:p>
        </p:txBody>
      </p:sp>
      <p:sp>
        <p:nvSpPr>
          <p:cNvPr id="7" name="矩形 6"/>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5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425575" y="1524000"/>
          <a:ext cx="8100695" cy="47282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4928235" y="1857375"/>
            <a:ext cx="2766060" cy="645160"/>
          </a:xfrm>
          <a:prstGeom prst="rect">
            <a:avLst/>
          </a:prstGeom>
          <a:noFill/>
        </p:spPr>
        <p:txBody>
          <a:bodyPr wrap="square" rtlCol="0">
            <a:spAutoFit/>
          </a:bodyPr>
          <a:p>
            <a:r>
              <a:rPr lang="zh-CN" altLang="en-US" dirty="0" smtClean="0">
                <a:solidFill>
                  <a:schemeClr val="dk1"/>
                </a:solidFill>
                <a:latin typeface="微软雅黑" panose="020B0503020204020204" pitchFamily="34" charset="-122"/>
                <a:ea typeface="微软雅黑" panose="020B0503020204020204" pitchFamily="34" charset="-122"/>
                <a:sym typeface="+mn-ea"/>
              </a:rPr>
              <a:t>坚持用马克思主义立场、观点和方法进行分析</a:t>
            </a:r>
            <a:endParaRPr lang="zh-CN" altLang="en-US"/>
          </a:p>
        </p:txBody>
      </p:sp>
      <p:sp>
        <p:nvSpPr>
          <p:cNvPr id="12" name="文本框 11"/>
          <p:cNvSpPr txBox="1"/>
          <p:nvPr/>
        </p:nvSpPr>
        <p:spPr>
          <a:xfrm>
            <a:off x="4815840" y="3021330"/>
            <a:ext cx="2921000" cy="645160"/>
          </a:xfrm>
          <a:prstGeom prst="rect">
            <a:avLst/>
          </a:prstGeom>
          <a:noFill/>
        </p:spPr>
        <p:txBody>
          <a:bodyPr wrap="square" rtlCol="0">
            <a:spAutoFit/>
          </a:bodyPr>
          <a:p>
            <a:r>
              <a:rPr lang="zh-CN" dirty="0" smtClean="0">
                <a:solidFill>
                  <a:schemeClr val="dk1"/>
                </a:solidFill>
                <a:latin typeface="微软雅黑" panose="020B0503020204020204" pitchFamily="34" charset="-122"/>
                <a:ea typeface="微软雅黑" panose="020B0503020204020204" pitchFamily="34" charset="-122"/>
                <a:sym typeface="+mn-ea"/>
              </a:rPr>
              <a:t>深入了解资本主义发展的历史</a:t>
            </a:r>
            <a:endParaRPr lang="zh-CN" altLang="en-US"/>
          </a:p>
        </p:txBody>
      </p:sp>
      <p:sp>
        <p:nvSpPr>
          <p:cNvPr id="13" name="文本框 12"/>
          <p:cNvSpPr txBox="1"/>
          <p:nvPr/>
        </p:nvSpPr>
        <p:spPr>
          <a:xfrm>
            <a:off x="4900295" y="4136390"/>
            <a:ext cx="2342515" cy="645160"/>
          </a:xfrm>
          <a:prstGeom prst="rect">
            <a:avLst/>
          </a:prstGeom>
          <a:noFill/>
        </p:spPr>
        <p:txBody>
          <a:bodyPr wrap="square" rtlCol="0">
            <a:spAutoFit/>
          </a:bodyPr>
          <a:p>
            <a:r>
              <a:rPr lang="zh-CN" altLang="en-US" dirty="0" smtClean="0">
                <a:solidFill>
                  <a:schemeClr val="dk1"/>
                </a:solidFill>
                <a:latin typeface="微软雅黑" panose="020B0503020204020204" pitchFamily="34" charset="-122"/>
                <a:ea typeface="微软雅黑" panose="020B0503020204020204" pitchFamily="34" charset="-122"/>
                <a:sym typeface="+mn-ea"/>
              </a:rPr>
              <a:t>紧密联系中国特色社会主义的实践</a:t>
            </a:r>
            <a:endParaRPr lang="zh-CN" altLang="en-US"/>
          </a:p>
        </p:txBody>
      </p:sp>
      <p:sp>
        <p:nvSpPr>
          <p:cNvPr id="15" name="文本框 14"/>
          <p:cNvSpPr txBox="1"/>
          <p:nvPr/>
        </p:nvSpPr>
        <p:spPr>
          <a:xfrm>
            <a:off x="4886325" y="5280025"/>
            <a:ext cx="2864485" cy="645160"/>
          </a:xfrm>
          <a:prstGeom prst="rect">
            <a:avLst/>
          </a:prstGeom>
          <a:noFill/>
        </p:spPr>
        <p:txBody>
          <a:bodyPr wrap="square" rtlCol="0">
            <a:spAutoFit/>
          </a:bodyPr>
          <a:p>
            <a:r>
              <a:rPr lang="zh-CN" altLang="en-US" dirty="0" smtClean="0">
                <a:solidFill>
                  <a:schemeClr val="dk1"/>
                </a:solidFill>
                <a:latin typeface="微软雅黑" panose="020B0503020204020204" pitchFamily="34" charset="-122"/>
                <a:ea typeface="微软雅黑" panose="020B0503020204020204" pitchFamily="34" charset="-122"/>
                <a:sym typeface="+mn-ea"/>
              </a:rPr>
              <a:t>正确看待西方经济学的方法论</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棱台 1"/>
          <p:cNvSpPr/>
          <p:nvPr/>
        </p:nvSpPr>
        <p:spPr>
          <a:xfrm>
            <a:off x="1292860" y="4297680"/>
            <a:ext cx="9834880" cy="1571625"/>
          </a:xfrm>
          <a:prstGeom prst="bevel">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Rectangle 89"/>
          <p:cNvSpPr>
            <a:spLocks noChangeArrowheads="1"/>
          </p:cNvSpPr>
          <p:nvPr/>
        </p:nvSpPr>
        <p:spPr bwMode="auto">
          <a:xfrm>
            <a:off x="1263192" y="1197204"/>
            <a:ext cx="9766169" cy="2593726"/>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125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2800" dirty="0">
                <a:solidFill>
                  <a:srgbClr val="002060"/>
                </a:solidFill>
                <a:latin typeface="华文行楷" panose="02010800040101010101" pitchFamily="2" charset="-122"/>
                <a:ea typeface="华文行楷" panose="02010800040101010101" pitchFamily="2" charset="-122"/>
                <a:cs typeface="+mn-cs"/>
                <a:sym typeface="+mn-ea"/>
              </a:rPr>
              <a:t>坚持用马克思主义立场、观点和方法进行分析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686560" y="1046558"/>
            <a:ext cx="9194800" cy="2797048"/>
          </a:xfrm>
          <a:prstGeom prst="rect">
            <a:avLst/>
          </a:prstGeom>
        </p:spPr>
        <p:txBody>
          <a:bodyPr wrap="square">
            <a:spAutoFit/>
          </a:bodyPr>
          <a:lstStyle/>
          <a:p>
            <a:pPr marL="342900" indent="-342900" fontAlgn="auto">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有着明确的阶级性，但它总是力图模糊和掩饰这种阶级性</a:t>
            </a:r>
            <a:endParaRPr lang="en-US" altLang="zh-CN" sz="2400" dirty="0">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西方经济学的许多范畴、原理、假定等，都是针对复杂经济问题提出的，但对这些问题的分析和解释，又往往是简单的、表而的、片面的或形式逻辑的</a:t>
            </a:r>
            <a:endParaRPr lang="en-US" altLang="zh-CN" sz="2400" dirty="0">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两方经济学许多观点是针对马克总主义提出来的</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1644650" y="4592310"/>
            <a:ext cx="9123680" cy="1135054"/>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必须坚持马克思主义的立场、观点、方法，即辩证唯物主义和历史唯物主义的世界观和方法论</a:t>
            </a:r>
            <a:endParaRPr lang="zh-CN" altLang="en-US" sz="2400" dirty="0">
              <a:latin typeface="微软雅黑" panose="020B0503020204020204" pitchFamily="34" charset="-122"/>
              <a:ea typeface="微软雅黑" panose="020B0503020204020204" pitchFamily="34" charset="-122"/>
            </a:endParaRPr>
          </a:p>
        </p:txBody>
      </p:sp>
      <p:sp>
        <p:nvSpPr>
          <p:cNvPr id="16" name="AutoShape 10"/>
          <p:cNvSpPr>
            <a:spLocks noChangeArrowheads="1"/>
          </p:cNvSpPr>
          <p:nvPr/>
        </p:nvSpPr>
        <p:spPr bwMode="auto">
          <a:xfrm rot="10966142" flipH="1">
            <a:off x="5807217" y="3714398"/>
            <a:ext cx="1379887" cy="552168"/>
          </a:xfrm>
          <a:prstGeom prst="curvedUpArrow">
            <a:avLst>
              <a:gd name="adj1" fmla="val 35948"/>
              <a:gd name="adj2" fmla="val 96528"/>
              <a:gd name="adj3" fmla="val 63076"/>
            </a:avLst>
          </a:prstGeom>
          <a:solidFill>
            <a:schemeClr val="accent3">
              <a:lumMod val="20000"/>
              <a:lumOff val="80000"/>
              <a:alpha val="50000"/>
            </a:schemeClr>
          </a:solidFill>
          <a:ln>
            <a:solidFill>
              <a:schemeClr val="accent3"/>
            </a:solid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2"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9"/>
          <p:cNvSpPr>
            <a:spLocks noChangeArrowheads="1"/>
          </p:cNvSpPr>
          <p:nvPr/>
        </p:nvSpPr>
        <p:spPr bwMode="auto">
          <a:xfrm>
            <a:off x="1143470" y="1701238"/>
            <a:ext cx="9733280" cy="1282700"/>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p>
        </p:txBody>
      </p:sp>
      <p:sp>
        <p:nvSpPr>
          <p:cNvPr id="2" name="棱台 1"/>
          <p:cNvSpPr/>
          <p:nvPr/>
        </p:nvSpPr>
        <p:spPr>
          <a:xfrm>
            <a:off x="1041870" y="3556212"/>
            <a:ext cx="9834880" cy="1571625"/>
          </a:xfrm>
          <a:prstGeom prst="bevel">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85078"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深入了解资本主义发展的历史</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1507442" y="1709270"/>
            <a:ext cx="9194800" cy="1135054"/>
          </a:xfrm>
          <a:prstGeom prst="rect">
            <a:avLst/>
          </a:prstGeom>
        </p:spPr>
        <p:txBody>
          <a:bodyPr wrap="square">
            <a:spAutoFit/>
          </a:bodyPr>
          <a:lstStyle/>
          <a:p>
            <a:pPr indent="457200">
              <a:lnSpc>
                <a:spcPct val="150000"/>
              </a:lnSpc>
            </a:pPr>
            <a:r>
              <a:rPr lang="zh-CN" altLang="en-US" sz="2400" dirty="0">
                <a:latin typeface="微软雅黑" panose="020B0503020204020204" pitchFamily="34" charset="-122"/>
                <a:ea typeface="微软雅黑" panose="020B0503020204020204" pitchFamily="34" charset="-122"/>
              </a:rPr>
              <a:t>西方经济学是资本主义经济的理论体现，反映了资本主义发展的历史进程和内在矛盾。</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556972" y="3758843"/>
            <a:ext cx="9123680" cy="1135054"/>
          </a:xfrm>
          <a:prstGeom prst="rect">
            <a:avLst/>
          </a:prstGeom>
        </p:spPr>
        <p:txBody>
          <a:bodyPr wrap="square">
            <a:spAutoFit/>
          </a:bodyPr>
          <a:lstStyle/>
          <a:p>
            <a:pPr indent="457200">
              <a:lnSpc>
                <a:spcPct val="150000"/>
              </a:lnSpc>
            </a:pPr>
            <a:r>
              <a:rPr lang="zh-CN" altLang="en-US" sz="2400" dirty="0">
                <a:latin typeface="微软雅黑" panose="020B0503020204020204" pitchFamily="34" charset="-122"/>
                <a:ea typeface="微软雅黑" panose="020B0503020204020204" pitchFamily="34" charset="-122"/>
              </a:rPr>
              <a:t>可以更清楚地认识四方经济学的科学成分和阶级属性，从而更好地研究和建设社会主义市场经济。</a:t>
            </a:r>
            <a:endParaRPr lang="zh-CN" altLang="en-US" sz="2400" dirty="0">
              <a:latin typeface="微软雅黑" panose="020B0503020204020204" pitchFamily="34" charset="-122"/>
              <a:ea typeface="微软雅黑" panose="020B0503020204020204" pitchFamily="34" charset="-122"/>
            </a:endParaRPr>
          </a:p>
        </p:txBody>
      </p:sp>
      <p:sp>
        <p:nvSpPr>
          <p:cNvPr id="13" name="AutoShape 10"/>
          <p:cNvSpPr>
            <a:spLocks noChangeArrowheads="1"/>
          </p:cNvSpPr>
          <p:nvPr/>
        </p:nvSpPr>
        <p:spPr bwMode="auto">
          <a:xfrm rot="10966142" flipH="1">
            <a:off x="5619209" y="3016947"/>
            <a:ext cx="1379887" cy="552168"/>
          </a:xfrm>
          <a:prstGeom prst="curvedUpArrow">
            <a:avLst>
              <a:gd name="adj1" fmla="val 35948"/>
              <a:gd name="adj2" fmla="val 96528"/>
              <a:gd name="adj3" fmla="val 63076"/>
            </a:avLst>
          </a:prstGeom>
          <a:solidFill>
            <a:schemeClr val="accent3">
              <a:lumMod val="20000"/>
              <a:lumOff val="80000"/>
              <a:alpha val="50000"/>
            </a:schemeClr>
          </a:solidFill>
          <a:ln>
            <a:solidFill>
              <a:schemeClr val="accent3"/>
            </a:solid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pic>
        <p:nvPicPr>
          <p:cNvPr id="14" name="Picture 75" descr="r194"/>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8716108" y="5377256"/>
            <a:ext cx="1714500" cy="1268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2"/>
            </p:custDataLst>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custDataLst>
              <p:tags r:id="rId3"/>
            </p:custDataLst>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5206215"/>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怎样学习西方经济学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570480" y="4349471"/>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西方经济学的研究方法</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570480" y="3492727"/>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西方经济学的研究对象</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570480" y="2661952"/>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西方经济学的由来和发展</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custDataLst>
              <p:tags r:id="rId4"/>
            </p:custDataLst>
          </p:nvPr>
        </p:nvSpPr>
        <p:spPr>
          <a:xfrm>
            <a:off x="1263192" y="389359"/>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zh-CN" sz="1400" i="1" dirty="0">
                <a:latin typeface="微软雅黑" panose="020B0503020204020204" pitchFamily="34" charset="-122"/>
                <a:ea typeface="微软雅黑" panose="020B0503020204020204" pitchFamily="34" charset="-122"/>
                <a:sym typeface="+mn-ea"/>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55" name="Picture 57" descr="058"/>
          <p:cNvPicPr>
            <a:picLocks noChangeAspect="1" noChangeArrowheads="1"/>
          </p:cNvPicPr>
          <p:nvPr>
            <p:custDataLst>
              <p:tags r:id="rId5"/>
            </p:custDataLst>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4008882"/>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6" name="Rectangle 8" descr="浅色上对角线"/>
          <p:cNvSpPr>
            <a:spLocks noChangeArrowheads="1"/>
          </p:cNvSpPr>
          <p:nvPr>
            <p:custDataLst>
              <p:tags r:id="rId7"/>
            </p:custDataLst>
          </p:nvPr>
        </p:nvSpPr>
        <p:spPr bwMode="auto">
          <a:xfrm>
            <a:off x="6682740" y="3880492"/>
            <a:ext cx="2915920" cy="48514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资源的稀缺性与西方经济学的研究起点</a:t>
            </a:r>
            <a:endParaRPr lang="zh-CN" altLang="en-US" b="1" dirty="0">
              <a:effectLst>
                <a:outerShdw blurRad="38100" dist="38100" dir="2700000" algn="tl">
                  <a:srgbClr val="C0C0C0"/>
                </a:outerShdw>
              </a:effectLst>
            </a:endParaRPr>
          </a:p>
        </p:txBody>
      </p:sp>
      <p:sp>
        <p:nvSpPr>
          <p:cNvPr id="57" name="Rectangle 9" descr="浅色上对角线">
            <a:hlinkClick r:id="" action="ppaction://noaction"/>
          </p:cNvPr>
          <p:cNvSpPr>
            <a:spLocks noChangeArrowheads="1"/>
          </p:cNvSpPr>
          <p:nvPr>
            <p:custDataLst>
              <p:tags r:id="rId8"/>
            </p:custDataLst>
          </p:nvPr>
        </p:nvSpPr>
        <p:spPr bwMode="auto">
          <a:xfrm>
            <a:off x="6692898" y="4542586"/>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西方经济学研究对象的确定</a:t>
            </a:r>
            <a:endParaRPr lang="zh-CN" altLang="en-US" b="1" dirty="0">
              <a:effectLst>
                <a:outerShdw blurRad="38100" dist="38100" dir="2700000" algn="tl">
                  <a:srgbClr val="C0C0C0"/>
                </a:outerShdw>
              </a:effectLst>
            </a:endParaRPr>
          </a:p>
        </p:txBody>
      </p:sp>
      <p:pic>
        <p:nvPicPr>
          <p:cNvPr id="58" name="Picture 62" descr="058"/>
          <p:cNvPicPr>
            <a:picLocks noChangeAspect="1" noChangeArrowheads="1"/>
          </p:cNvPicPr>
          <p:nvPr>
            <p:custDataLst>
              <p:tags r:id="rId9"/>
            </p:custDataLst>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08818" y="452577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9" name="AutoShape 65">
            <a:hlinkClick r:id="" action="ppaction://noaction" highlightClick="1"/>
            <a:hlinkHover r:id="" action="ppaction://noaction"/>
          </p:cNvPr>
          <p:cNvSpPr>
            <a:spLocks noChangeArrowheads="1"/>
          </p:cNvSpPr>
          <p:nvPr>
            <p:custDataLst>
              <p:tags r:id="rId10"/>
            </p:custDataLst>
          </p:nvPr>
        </p:nvSpPr>
        <p:spPr bwMode="auto">
          <a:xfrm>
            <a:off x="9674858" y="400888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60" name="AutoShape 66">
            <a:hlinkClick r:id="" action="ppaction://noaction" highlightClick="1"/>
            <a:hlinkHover r:id="" action="ppaction://noaction"/>
          </p:cNvPr>
          <p:cNvSpPr>
            <a:spLocks noChangeArrowheads="1"/>
          </p:cNvSpPr>
          <p:nvPr>
            <p:custDataLst>
              <p:tags r:id="rId11"/>
            </p:custDataLst>
          </p:nvPr>
        </p:nvSpPr>
        <p:spPr bwMode="auto">
          <a:xfrm>
            <a:off x="9712958" y="5071237"/>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61" name="Picture 46" descr="130"/>
          <p:cNvPicPr>
            <a:picLocks noChangeAspect="1" noChangeArrowheads="1"/>
          </p:cNvPicPr>
          <p:nvPr>
            <p:custDataLst>
              <p:tags r:id="rId12"/>
            </p:custDataLst>
          </p:nvPr>
        </p:nvPicPr>
        <p:blipFill>
          <a:blip r:embed="rId13">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3728516"/>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圆角 14"/>
          <p:cNvSpPr/>
          <p:nvPr/>
        </p:nvSpPr>
        <p:spPr>
          <a:xfrm>
            <a:off x="2570480" y="1805337"/>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什么是西方经济学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Rectangle 9" descr="浅色上对角线">
            <a:hlinkClick r:id="" action="ppaction://noaction"/>
          </p:cNvPr>
          <p:cNvSpPr>
            <a:spLocks noChangeArrowheads="1"/>
          </p:cNvSpPr>
          <p:nvPr>
            <p:custDataLst>
              <p:tags r:id="rId14"/>
            </p:custDataLst>
          </p:nvPr>
        </p:nvSpPr>
        <p:spPr bwMode="auto">
          <a:xfrm>
            <a:off x="6682738" y="5070906"/>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对西方经济学研究对象的评析</a:t>
            </a:r>
            <a:endParaRPr lang="zh-CN" altLang="en-US" b="1" dirty="0">
              <a:effectLst>
                <a:outerShdw blurRad="38100" dist="38100" dir="2700000" algn="tl">
                  <a:srgbClr val="C0C0C0"/>
                </a:outerShdw>
              </a:effectLst>
            </a:endParaRPr>
          </a:p>
        </p:txBody>
      </p:sp>
      <p:pic>
        <p:nvPicPr>
          <p:cNvPr id="40" name="Picture 62" descr="058"/>
          <p:cNvPicPr>
            <a:picLocks noChangeAspect="1" noChangeArrowheads="1"/>
          </p:cNvPicPr>
          <p:nvPr>
            <p:custDataLst>
              <p:tags r:id="rId15"/>
            </p:custDataLst>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05917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棱台 1"/>
          <p:cNvSpPr/>
          <p:nvPr/>
        </p:nvSpPr>
        <p:spPr>
          <a:xfrm>
            <a:off x="1150504" y="3409501"/>
            <a:ext cx="9738360" cy="2766060"/>
          </a:xfrm>
          <a:prstGeom prst="bevel">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紧密联系中国特色社会主义的实践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 name="Rectangle 89"/>
          <p:cNvSpPr>
            <a:spLocks noChangeArrowheads="1"/>
          </p:cNvSpPr>
          <p:nvPr/>
        </p:nvSpPr>
        <p:spPr bwMode="auto">
          <a:xfrm>
            <a:off x="1419274" y="1489018"/>
            <a:ext cx="9316720" cy="1412814"/>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矩形 9"/>
          <p:cNvSpPr/>
          <p:nvPr/>
        </p:nvSpPr>
        <p:spPr>
          <a:xfrm>
            <a:off x="1541194" y="1687593"/>
            <a:ext cx="9194800" cy="1015663"/>
          </a:xfrm>
          <a:prstGeom prst="rect">
            <a:avLst/>
          </a:prstGeom>
        </p:spPr>
        <p:txBody>
          <a:bodyPr wrap="square">
            <a:spAutoFit/>
          </a:bodyPr>
          <a:lstStyle/>
          <a:p>
            <a:pPr indent="457200">
              <a:lnSpc>
                <a:spcPct val="150000"/>
              </a:lnSpc>
            </a:pPr>
            <a:r>
              <a:rPr lang="zh-CN" altLang="en-US" sz="2000" dirty="0">
                <a:latin typeface="微软雅黑" panose="020B0503020204020204" pitchFamily="34" charset="-122"/>
                <a:ea typeface="微软雅黑" panose="020B0503020204020204" pitchFamily="34" charset="-122"/>
              </a:rPr>
              <a:t>学习中必须充分考虑我国的现实国情，充分考虑社会主义现代化建设的实际需要，坚持为我所用、有所取舍，决不能简单照抄照搬、食洋不化。</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1544320" y="3703448"/>
            <a:ext cx="9123680" cy="193899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西方发达国家发展市场经济的经验总结和理论概括，对我国发展社会主义经济具有一定的参考借鉴意义。</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西方宏观经济理论对总供给与总需求的关系作了较为系统地分析，也揭示了财政货币政策对经济的各种影响，对我国具有一定的参考价值。</a:t>
            </a:r>
            <a:endParaRPr lang="zh-CN" altLang="en-US" sz="2000" dirty="0">
              <a:latin typeface="微软雅黑" panose="020B0503020204020204" pitchFamily="34" charset="-122"/>
              <a:ea typeface="微软雅黑" panose="020B0503020204020204" pitchFamily="34" charset="-122"/>
            </a:endParaRPr>
          </a:p>
        </p:txBody>
      </p:sp>
      <p:sp>
        <p:nvSpPr>
          <p:cNvPr id="12" name="AutoShape 10"/>
          <p:cNvSpPr>
            <a:spLocks noChangeArrowheads="1"/>
          </p:cNvSpPr>
          <p:nvPr/>
        </p:nvSpPr>
        <p:spPr bwMode="auto">
          <a:xfrm rot="10966142" flipH="1">
            <a:off x="5796924" y="2824324"/>
            <a:ext cx="1379887" cy="552168"/>
          </a:xfrm>
          <a:prstGeom prst="curvedUpArrow">
            <a:avLst>
              <a:gd name="adj1" fmla="val 35948"/>
              <a:gd name="adj2" fmla="val 96528"/>
              <a:gd name="adj3" fmla="val 63076"/>
            </a:avLst>
          </a:prstGeom>
          <a:solidFill>
            <a:schemeClr val="accent3">
              <a:lumMod val="20000"/>
              <a:lumOff val="80000"/>
              <a:alpha val="50000"/>
            </a:schemeClr>
          </a:solidFill>
          <a:ln>
            <a:solidFill>
              <a:schemeClr val="accent3"/>
            </a:solid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棱台 1"/>
          <p:cNvSpPr/>
          <p:nvPr/>
        </p:nvSpPr>
        <p:spPr>
          <a:xfrm>
            <a:off x="884897" y="2976245"/>
            <a:ext cx="9834880" cy="2893060"/>
          </a:xfrm>
          <a:prstGeom prst="bevel">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28206" y="37526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正确看待西方经济学的方法论</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 name="Rectangle 89"/>
          <p:cNvSpPr>
            <a:spLocks noChangeArrowheads="1"/>
          </p:cNvSpPr>
          <p:nvPr/>
        </p:nvSpPr>
        <p:spPr bwMode="auto">
          <a:xfrm>
            <a:off x="1156677" y="1620979"/>
            <a:ext cx="9316720" cy="843204"/>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矩形 9"/>
          <p:cNvSpPr/>
          <p:nvPr/>
        </p:nvSpPr>
        <p:spPr>
          <a:xfrm>
            <a:off x="1278597" y="1687594"/>
            <a:ext cx="9194800" cy="553998"/>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西方经济学的方法论个人主义及自利、理论和均衡等假设，也有很大的局限性。</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1236688" y="3432464"/>
            <a:ext cx="9123680" cy="193899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方法论主义过于狭窄，简化了个人与社会的关系</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西方经济学的完全理性假设缺乏真实性</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西方经济学的均衡假设是不完全现实的</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演绎法难以真正揭示经济现象的复杂性和历史特性</a:t>
            </a:r>
            <a:endParaRPr lang="zh-CN" altLang="en-US" sz="2000" dirty="0">
              <a:latin typeface="微软雅黑" panose="020B0503020204020204" pitchFamily="34" charset="-122"/>
              <a:ea typeface="微软雅黑" panose="020B0503020204020204" pitchFamily="34" charset="-122"/>
            </a:endParaRPr>
          </a:p>
        </p:txBody>
      </p:sp>
      <p:sp>
        <p:nvSpPr>
          <p:cNvPr id="12" name="AutoShape 10"/>
          <p:cNvSpPr>
            <a:spLocks noChangeArrowheads="1"/>
          </p:cNvSpPr>
          <p:nvPr/>
        </p:nvSpPr>
        <p:spPr bwMode="auto">
          <a:xfrm rot="10966142" flipH="1">
            <a:off x="5186053" y="2387143"/>
            <a:ext cx="1379887" cy="552168"/>
          </a:xfrm>
          <a:prstGeom prst="curvedUpArrow">
            <a:avLst>
              <a:gd name="adj1" fmla="val 35948"/>
              <a:gd name="adj2" fmla="val 96528"/>
              <a:gd name="adj3" fmla="val 63076"/>
            </a:avLst>
          </a:prstGeom>
          <a:solidFill>
            <a:schemeClr val="accent3">
              <a:lumMod val="20000"/>
              <a:lumOff val="80000"/>
              <a:alpha val="50000"/>
            </a:schemeClr>
          </a:solidFill>
          <a:ln>
            <a:solidFill>
              <a:schemeClr val="accent3"/>
            </a:solidFill>
          </a:ln>
          <a:effectLst>
            <a:prstShdw prst="shdw17" dist="17961" dir="2700000">
              <a:srgbClr val="FFFF99">
                <a:gamma/>
                <a:shade val="60000"/>
                <a:invGamma/>
              </a:srgbClr>
            </a:prstShdw>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49750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本</a:t>
            </a: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章</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评析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2155" y="1442242"/>
            <a:ext cx="10289540" cy="4459041"/>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西方经济学经过了</a:t>
            </a:r>
            <a:r>
              <a:rPr lang="zh-CN" altLang="en-US" sz="2400" dirty="0" smtClean="0">
                <a:latin typeface="微软雅黑" panose="020B0503020204020204" pitchFamily="34" charset="-122"/>
                <a:ea typeface="微软雅黑" panose="020B0503020204020204" pitchFamily="34" charset="-122"/>
              </a:rPr>
              <a:t>重商主义</a:t>
            </a:r>
            <a:r>
              <a:rPr lang="zh-CN" altLang="en-US" sz="2400" dirty="0">
                <a:latin typeface="微软雅黑" panose="020B0503020204020204" pitchFamily="34" charset="-122"/>
                <a:ea typeface="微软雅黑" panose="020B0503020204020204" pitchFamily="34" charset="-122"/>
              </a:rPr>
              <a:t>、古典经济学、新古典经济学、当代西方经济学到微观经济学与宏观经济学的发展历程。</a:t>
            </a:r>
            <a:endParaRPr lang="zh-CN" altLang="en-US"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西方经济学研究的首要问题是如何用有限的物品和劳务在有限的时间内去满足最重要最迫切的欲望。</a:t>
            </a:r>
            <a:endParaRPr lang="zh-CN" altLang="en-US"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西方经济学的演绎方法有演绎法、经济模型与数学分析、静态分析、比较静态分析、动态分析、实证分析与规范分析。</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在学习西方经济学时，应该理论联系实际，并运用马克思主义的观点和立场进行分析。</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5164003"/>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怎样学习西方经济学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570480" y="4307259"/>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西方经济学的研究方法</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570480" y="3450515"/>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西方经济学及其研究对象</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570480" y="2619740"/>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经济学的演变</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403200" y="427814"/>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zh-CN" sz="1400" i="1" dirty="0">
                <a:latin typeface="微软雅黑" panose="020B0503020204020204" pitchFamily="34" charset="-122"/>
                <a:ea typeface="微软雅黑" panose="020B0503020204020204" pitchFamily="34" charset="-122"/>
                <a:sym typeface="+mn-ea"/>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4" name="AutoShape 68">
            <a:hlinkClick r:id="" action="ppaction://noaction" highlightClick="1"/>
            <a:hlinkHover r:id="" action="ppaction://noaction"/>
          </p:cNvPr>
          <p:cNvSpPr>
            <a:spLocks noChangeArrowheads="1"/>
          </p:cNvSpPr>
          <p:nvPr/>
        </p:nvSpPr>
        <p:spPr bwMode="auto">
          <a:xfrm>
            <a:off x="9751058" y="662558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3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482341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5" name="Rectangle 8" descr="浅色上对角线"/>
          <p:cNvSpPr>
            <a:spLocks noChangeArrowheads="1"/>
          </p:cNvSpPr>
          <p:nvPr/>
        </p:nvSpPr>
        <p:spPr bwMode="auto">
          <a:xfrm>
            <a:off x="6682738" y="477164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西方经济学的方法论</a:t>
            </a:r>
            <a:endParaRPr lang="zh-CN" altLang="en-US" sz="1600" b="1" dirty="0">
              <a:effectLst>
                <a:outerShdw blurRad="38100" dist="38100" dir="2700000" algn="tl">
                  <a:srgbClr val="C0C0C0"/>
                </a:outerShdw>
              </a:effectLst>
            </a:endParaRPr>
          </a:p>
        </p:txBody>
      </p:sp>
      <p:sp>
        <p:nvSpPr>
          <p:cNvPr id="46" name="Rectangle 9" descr="浅色上对角线">
            <a:hlinkClick r:id="" action="ppaction://noaction"/>
          </p:cNvPr>
          <p:cNvSpPr>
            <a:spLocks noChangeArrowheads="1"/>
          </p:cNvSpPr>
          <p:nvPr/>
        </p:nvSpPr>
        <p:spPr bwMode="auto">
          <a:xfrm>
            <a:off x="6682738" y="522884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西方经济学的具体研究方法</a:t>
            </a:r>
            <a:endParaRPr lang="zh-CN" altLang="en-US" sz="1600" b="1" dirty="0">
              <a:effectLst>
                <a:outerShdw blurRad="38100" dist="38100" dir="2700000" algn="tl">
                  <a:srgbClr val="C0C0C0"/>
                </a:outerShdw>
              </a:effectLst>
            </a:endParaRPr>
          </a:p>
        </p:txBody>
      </p:sp>
      <p:pic>
        <p:nvPicPr>
          <p:cNvPr id="47"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34093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8" name="AutoShape 65">
            <a:hlinkClick r:id="" action="ppaction://noaction" highlightClick="1"/>
            <a:hlinkHover r:id="" action="ppaction://noaction"/>
          </p:cNvPr>
          <p:cNvSpPr>
            <a:spLocks noChangeArrowheads="1"/>
          </p:cNvSpPr>
          <p:nvPr/>
        </p:nvSpPr>
        <p:spPr bwMode="auto">
          <a:xfrm>
            <a:off x="9674858" y="482341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9" name="AutoShape 66">
            <a:hlinkClick r:id="" action="ppaction://noaction" highlightClick="1"/>
            <a:hlinkHover r:id="" action="ppaction://noaction"/>
          </p:cNvPr>
          <p:cNvSpPr>
            <a:spLocks noChangeArrowheads="1"/>
          </p:cNvSpPr>
          <p:nvPr/>
        </p:nvSpPr>
        <p:spPr bwMode="auto">
          <a:xfrm>
            <a:off x="10901678" y="424649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50"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4543048"/>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圆角 14"/>
          <p:cNvSpPr/>
          <p:nvPr/>
        </p:nvSpPr>
        <p:spPr>
          <a:xfrm>
            <a:off x="2570480" y="17631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什么是西方经济学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Rectangle 9" descr="浅色上对角线">
            <a:hlinkClick r:id="" action="ppaction://noaction"/>
          </p:cNvPr>
          <p:cNvSpPr>
            <a:spLocks noChangeArrowheads="1"/>
          </p:cNvSpPr>
          <p:nvPr/>
        </p:nvSpPr>
        <p:spPr bwMode="auto">
          <a:xfrm>
            <a:off x="6713220" y="5704545"/>
            <a:ext cx="2874645" cy="537845"/>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如何看待西方经济学的研究方法</a:t>
            </a:r>
            <a:endParaRPr lang="zh-CN" altLang="en-US" sz="1600" b="1" dirty="0">
              <a:effectLst>
                <a:outerShdw blurRad="38100" dist="38100" dir="2700000" algn="tl">
                  <a:srgbClr val="C0C0C0"/>
                </a:outerShdw>
              </a:effectLst>
            </a:endParaRPr>
          </a:p>
        </p:txBody>
      </p:sp>
      <p:sp>
        <p:nvSpPr>
          <p:cNvPr id="10" name="AutoShape 66">
            <a:hlinkClick r:id="" action="ppaction://noaction" highlightClick="1"/>
            <a:hlinkHover r:id="" action="ppaction://noaction"/>
          </p:cNvPr>
          <p:cNvSpPr>
            <a:spLocks noChangeArrowheads="1"/>
          </p:cNvSpPr>
          <p:nvPr/>
        </p:nvSpPr>
        <p:spPr bwMode="auto">
          <a:xfrm>
            <a:off x="11028678" y="437349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16"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87863" y="582163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331329" y="4516892"/>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怎样学习西方经济学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31329" y="3660148"/>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西方经济学的研究方法</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31329" y="2803404"/>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西方经济学及其研究对象</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331329" y="1972629"/>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经济学的演变</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403200" y="353289"/>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25"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59507" y="5095922"/>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6" name="Rectangle 8" descr="浅色上对角线"/>
          <p:cNvSpPr>
            <a:spLocks noChangeArrowheads="1"/>
          </p:cNvSpPr>
          <p:nvPr/>
        </p:nvSpPr>
        <p:spPr bwMode="auto">
          <a:xfrm>
            <a:off x="6277763" y="5044156"/>
            <a:ext cx="3081744"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坚持用马克思主义立场和方法分析</a:t>
            </a:r>
            <a:endParaRPr lang="zh-CN" altLang="en-US" sz="1400" b="1" dirty="0">
              <a:effectLst>
                <a:outerShdw blurRad="38100" dist="38100" dir="2700000" algn="tl">
                  <a:srgbClr val="C0C0C0"/>
                </a:outerShdw>
              </a:effectLst>
            </a:endParaRPr>
          </a:p>
        </p:txBody>
      </p:sp>
      <p:sp>
        <p:nvSpPr>
          <p:cNvPr id="27" name="Rectangle 9" descr="浅色上对角线">
            <a:hlinkClick r:id="" action="ppaction://noaction"/>
          </p:cNvPr>
          <p:cNvSpPr>
            <a:spLocks noChangeArrowheads="1"/>
          </p:cNvSpPr>
          <p:nvPr/>
        </p:nvSpPr>
        <p:spPr bwMode="auto">
          <a:xfrm>
            <a:off x="6277763" y="5501356"/>
            <a:ext cx="3081744"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深入了解资本主义发展历史</a:t>
            </a:r>
            <a:endParaRPr lang="zh-CN" altLang="en-US" sz="1600" b="1" dirty="0">
              <a:effectLst>
                <a:outerShdw blurRad="38100" dist="38100" dir="2700000" algn="tl">
                  <a:srgbClr val="C0C0C0"/>
                </a:outerShdw>
              </a:effectLst>
            </a:endParaRPr>
          </a:p>
        </p:txBody>
      </p:sp>
      <p:pic>
        <p:nvPicPr>
          <p:cNvPr id="29"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59507" y="5560908"/>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5" name="AutoShape 65">
            <a:hlinkClick r:id="" action="ppaction://noaction" highlightClick="1"/>
            <a:hlinkHover r:id="" action="ppaction://noaction"/>
          </p:cNvPr>
          <p:cNvSpPr>
            <a:spLocks noChangeArrowheads="1"/>
          </p:cNvSpPr>
          <p:nvPr/>
        </p:nvSpPr>
        <p:spPr bwMode="auto">
          <a:xfrm>
            <a:off x="9435707" y="509592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AutoShape 66">
            <a:hlinkClick r:id="" action="ppaction://noaction" highlightClick="1"/>
            <a:hlinkHover r:id="" action="ppaction://noaction"/>
          </p:cNvPr>
          <p:cNvSpPr>
            <a:spLocks noChangeArrowheads="1"/>
          </p:cNvSpPr>
          <p:nvPr/>
        </p:nvSpPr>
        <p:spPr bwMode="auto">
          <a:xfrm>
            <a:off x="9511907" y="5560908"/>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40"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121007" y="4815556"/>
            <a:ext cx="3581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59507" y="5977026"/>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2" name="Rectangle 8" descr="浅色上对角线"/>
          <p:cNvSpPr>
            <a:spLocks noChangeArrowheads="1"/>
          </p:cNvSpPr>
          <p:nvPr/>
        </p:nvSpPr>
        <p:spPr bwMode="auto">
          <a:xfrm>
            <a:off x="6277763" y="5925260"/>
            <a:ext cx="3081744"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紧密联系中国特色社会主义的实践</a:t>
            </a:r>
            <a:endParaRPr lang="zh-CN" altLang="en-US" sz="1400" b="1" dirty="0">
              <a:effectLst>
                <a:outerShdw blurRad="38100" dist="38100" dir="2700000" algn="tl">
                  <a:srgbClr val="C0C0C0"/>
                </a:outerShdw>
              </a:effectLst>
            </a:endParaRPr>
          </a:p>
        </p:txBody>
      </p:sp>
      <p:sp>
        <p:nvSpPr>
          <p:cNvPr id="43" name="Rectangle 9" descr="浅色上对角线">
            <a:hlinkClick r:id="" action="ppaction://noaction"/>
          </p:cNvPr>
          <p:cNvSpPr>
            <a:spLocks noChangeArrowheads="1"/>
          </p:cNvSpPr>
          <p:nvPr/>
        </p:nvSpPr>
        <p:spPr bwMode="auto">
          <a:xfrm>
            <a:off x="6277854" y="6350929"/>
            <a:ext cx="3157855" cy="46736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注重学习和掌握有用的分析工具和方法</a:t>
            </a:r>
            <a:endParaRPr lang="zh-CN" altLang="en-US" sz="1600" b="1" dirty="0">
              <a:effectLst>
                <a:outerShdw blurRad="38100" dist="38100" dir="2700000" algn="tl">
                  <a:srgbClr val="C0C0C0"/>
                </a:outerShdw>
              </a:effectLst>
            </a:endParaRPr>
          </a:p>
        </p:txBody>
      </p:sp>
      <p:pic>
        <p:nvPicPr>
          <p:cNvPr id="44"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59507" y="640244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5" name="AutoShape 65">
            <a:hlinkClick r:id="" action="ppaction://noaction" highlightClick="1"/>
            <a:hlinkHover r:id="" action="ppaction://noaction"/>
          </p:cNvPr>
          <p:cNvSpPr>
            <a:spLocks noChangeArrowheads="1"/>
          </p:cNvSpPr>
          <p:nvPr/>
        </p:nvSpPr>
        <p:spPr bwMode="auto">
          <a:xfrm>
            <a:off x="9435707" y="597702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6" name="AutoShape 66">
            <a:hlinkClick r:id="" action="ppaction://noaction" highlightClick="1"/>
            <a:hlinkHover r:id="" action="ppaction://noaction"/>
          </p:cNvPr>
          <p:cNvSpPr>
            <a:spLocks noChangeArrowheads="1"/>
          </p:cNvSpPr>
          <p:nvPr/>
        </p:nvSpPr>
        <p:spPr bwMode="auto">
          <a:xfrm>
            <a:off x="9511907" y="640244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 name="矩形: 圆角 14"/>
          <p:cNvSpPr/>
          <p:nvPr/>
        </p:nvSpPr>
        <p:spPr>
          <a:xfrm>
            <a:off x="2331329" y="1116014"/>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什么是西方经济学</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9" name="文本框 87"/>
          <p:cNvSpPr txBox="1"/>
          <p:nvPr/>
        </p:nvSpPr>
        <p:spPr>
          <a:xfrm>
            <a:off x="0" y="6511789"/>
            <a:ext cx="4854803" cy="369332"/>
          </a:xfrm>
          <a:prstGeom prst="rect">
            <a:avLst/>
          </a:prstGeom>
          <a:noFill/>
        </p:spPr>
        <p:txBody>
          <a:bodyPr wrap="square" rtlCol="0">
            <a:spAutoFit/>
          </a:bodyPr>
          <a:lstStyle/>
          <a:p>
            <a:endParaRPr lang="en-US" altLang="zh-CN" dirty="0"/>
          </a:p>
        </p:txBody>
      </p:sp>
      <p:graphicFrame>
        <p:nvGraphicFramePr>
          <p:cNvPr id="15" name="Object 10"/>
          <p:cNvGraphicFramePr>
            <a:graphicFrameLocks noChangeAspect="1"/>
          </p:cNvGraphicFramePr>
          <p:nvPr/>
        </p:nvGraphicFramePr>
        <p:xfrm>
          <a:off x="2023220" y="4440513"/>
          <a:ext cx="2374901" cy="1525544"/>
        </p:xfrm>
        <a:graphic>
          <a:graphicData uri="http://schemas.openxmlformats.org/presentationml/2006/ole">
            <mc:AlternateContent xmlns:mc="http://schemas.openxmlformats.org/markup-compatibility/2006">
              <mc:Choice xmlns:v="urn:schemas-microsoft-com:vml" Requires="v">
                <p:oleObj spid="_x0000_s1025" name="剪辑" r:id="rId1" imgW="27241500" imgH="20983575" progId="">
                  <p:embed/>
                </p:oleObj>
              </mc:Choice>
              <mc:Fallback>
                <p:oleObj name="剪辑" r:id="rId1" imgW="27241500" imgH="20983575" progId="">
                  <p:embed/>
                  <p:pic>
                    <p:nvPicPr>
                      <p:cNvPr id="0" name="图片 1024"/>
                      <p:cNvPicPr>
                        <a:picLocks noChangeAspect="1"/>
                      </p:cNvPicPr>
                      <p:nvPr/>
                    </p:nvPicPr>
                    <p:blipFill>
                      <a:blip r:embed="rId2"/>
                      <a:stretch>
                        <a:fillRect/>
                      </a:stretch>
                    </p:blipFill>
                    <p:spPr>
                      <a:xfrm>
                        <a:off x="2023220" y="4440513"/>
                        <a:ext cx="2374901" cy="1525544"/>
                      </a:xfrm>
                      <a:prstGeom prst="rect">
                        <a:avLst/>
                      </a:prstGeom>
                      <a:noFill/>
                      <a:ln w="9525">
                        <a:noFill/>
                      </a:ln>
                    </p:spPr>
                  </p:pic>
                </p:oleObj>
              </mc:Fallback>
            </mc:AlternateContent>
          </a:graphicData>
        </a:graphic>
      </p:graphicFrame>
      <p:sp>
        <p:nvSpPr>
          <p:cNvPr id="16" name="云形标注 15"/>
          <p:cNvSpPr/>
          <p:nvPr/>
        </p:nvSpPr>
        <p:spPr>
          <a:xfrm>
            <a:off x="3221502" y="1234911"/>
            <a:ext cx="8018583" cy="2265445"/>
          </a:xfrm>
          <a:prstGeom prst="cloudCallout">
            <a:avLst>
              <a:gd name="adj1" fmla="val -69541"/>
              <a:gd name="adj2" fmla="val 94545"/>
            </a:avLst>
          </a:prstGeom>
          <a:solidFill>
            <a:schemeClr val="accent2"/>
          </a:solidFill>
          <a:ln>
            <a:solidFill>
              <a:srgbClr val="FFFF00"/>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hangingPunct="0">
              <a:defRPr/>
            </a:pPr>
            <a:r>
              <a:rPr lang="en-US" altLang="zh-CN" sz="3200" b="1" kern="0" dirty="0" smtClean="0">
                <a:solidFill>
                  <a:schemeClr val="tx1"/>
                </a:solidFill>
                <a:latin typeface="微软雅黑" panose="020B0503020204020204" pitchFamily="34" charset="-122"/>
                <a:ea typeface="微软雅黑" panose="020B0503020204020204" pitchFamily="34" charset="-122"/>
              </a:rPr>
              <a:t>1</a:t>
            </a:r>
            <a:r>
              <a:rPr lang="zh-CN" altLang="en-US" sz="3200" b="1" kern="0" dirty="0" smtClean="0">
                <a:solidFill>
                  <a:schemeClr val="tx1"/>
                </a:solidFill>
                <a:latin typeface="微软雅黑" panose="020B0503020204020204" pitchFamily="34" charset="-122"/>
                <a:ea typeface="微软雅黑" panose="020B0503020204020204" pitchFamily="34" charset="-122"/>
              </a:rPr>
              <a:t>、什么是经济学？</a:t>
            </a:r>
            <a:endParaRPr lang="en-US" altLang="zh-CN" sz="3200" b="1" kern="0" dirty="0" smtClean="0">
              <a:solidFill>
                <a:schemeClr val="tx1"/>
              </a:solidFill>
              <a:latin typeface="微软雅黑" panose="020B0503020204020204" pitchFamily="34" charset="-122"/>
              <a:ea typeface="微软雅黑" panose="020B0503020204020204" pitchFamily="34" charset="-122"/>
            </a:endParaRPr>
          </a:p>
          <a:p>
            <a:pPr lvl="0" eaLnBrk="0" hangingPunct="0">
              <a:defRPr/>
            </a:pPr>
            <a:r>
              <a:rPr lang="en-US" altLang="zh-CN" sz="3200" b="1" kern="0" dirty="0" smtClean="0">
                <a:solidFill>
                  <a:schemeClr val="tx1"/>
                </a:solidFill>
                <a:latin typeface="微软雅黑" panose="020B0503020204020204" pitchFamily="34" charset="-122"/>
                <a:ea typeface="微软雅黑" panose="020B0503020204020204" pitchFamily="34" charset="-122"/>
              </a:rPr>
              <a:t>2</a:t>
            </a:r>
            <a:r>
              <a:rPr lang="zh-CN" altLang="en-US" sz="3200" b="1" kern="0" dirty="0" smtClean="0">
                <a:solidFill>
                  <a:schemeClr val="tx1"/>
                </a:solidFill>
                <a:latin typeface="微软雅黑" panose="020B0503020204020204" pitchFamily="34" charset="-122"/>
                <a:ea typeface="微软雅黑" panose="020B0503020204020204" pitchFamily="34" charset="-122"/>
              </a:rPr>
              <a:t>、为什么要学习经济学？</a:t>
            </a:r>
            <a:endParaRPr lang="zh-CN" altLang="en-US" sz="3200" b="1" kern="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80">
                                          <p:stCondLst>
                                            <p:cond delay="0"/>
                                          </p:stCondLst>
                                        </p:cTn>
                                        <p:tgtEl>
                                          <p:spTgt spid="16"/>
                                        </p:tgtEl>
                                      </p:cBhvr>
                                    </p:animEffect>
                                    <p:anim calcmode="lin" valueType="num">
                                      <p:cBhvr>
                                        <p:cTn id="13"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8" dur="26">
                                          <p:stCondLst>
                                            <p:cond delay="650"/>
                                          </p:stCondLst>
                                        </p:cTn>
                                        <p:tgtEl>
                                          <p:spTgt spid="16"/>
                                        </p:tgtEl>
                                      </p:cBhvr>
                                      <p:to x="100000" y="60000"/>
                                    </p:animScale>
                                    <p:animScale>
                                      <p:cBhvr>
                                        <p:cTn id="19" dur="166" decel="50000">
                                          <p:stCondLst>
                                            <p:cond delay="676"/>
                                          </p:stCondLst>
                                        </p:cTn>
                                        <p:tgtEl>
                                          <p:spTgt spid="16"/>
                                        </p:tgtEl>
                                      </p:cBhvr>
                                      <p:to x="100000" y="100000"/>
                                    </p:animScale>
                                    <p:animScale>
                                      <p:cBhvr>
                                        <p:cTn id="20" dur="26">
                                          <p:stCondLst>
                                            <p:cond delay="1312"/>
                                          </p:stCondLst>
                                        </p:cTn>
                                        <p:tgtEl>
                                          <p:spTgt spid="16"/>
                                        </p:tgtEl>
                                      </p:cBhvr>
                                      <p:to x="100000" y="80000"/>
                                    </p:animScale>
                                    <p:animScale>
                                      <p:cBhvr>
                                        <p:cTn id="21" dur="166" decel="50000">
                                          <p:stCondLst>
                                            <p:cond delay="1338"/>
                                          </p:stCondLst>
                                        </p:cTn>
                                        <p:tgtEl>
                                          <p:spTgt spid="16"/>
                                        </p:tgtEl>
                                      </p:cBhvr>
                                      <p:to x="100000" y="100000"/>
                                    </p:animScale>
                                    <p:animScale>
                                      <p:cBhvr>
                                        <p:cTn id="22" dur="26">
                                          <p:stCondLst>
                                            <p:cond delay="1642"/>
                                          </p:stCondLst>
                                        </p:cTn>
                                        <p:tgtEl>
                                          <p:spTgt spid="16"/>
                                        </p:tgtEl>
                                      </p:cBhvr>
                                      <p:to x="100000" y="90000"/>
                                    </p:animScale>
                                    <p:animScale>
                                      <p:cBhvr>
                                        <p:cTn id="23" dur="166" decel="50000">
                                          <p:stCondLst>
                                            <p:cond delay="1668"/>
                                          </p:stCondLst>
                                        </p:cTn>
                                        <p:tgtEl>
                                          <p:spTgt spid="16"/>
                                        </p:tgtEl>
                                      </p:cBhvr>
                                      <p:to x="100000" y="100000"/>
                                    </p:animScale>
                                    <p:animScale>
                                      <p:cBhvr>
                                        <p:cTn id="24" dur="26">
                                          <p:stCondLst>
                                            <p:cond delay="1808"/>
                                          </p:stCondLst>
                                        </p:cTn>
                                        <p:tgtEl>
                                          <p:spTgt spid="16"/>
                                        </p:tgtEl>
                                      </p:cBhvr>
                                      <p:to x="100000" y="95000"/>
                                    </p:animScale>
                                    <p:animScale>
                                      <p:cBhvr>
                                        <p:cTn id="25" dur="166" decel="50000">
                                          <p:stCondLst>
                                            <p:cond delay="1834"/>
                                          </p:stCondLst>
                                        </p:cTn>
                                        <p:tgtEl>
                                          <p:spTgt spid="16"/>
                                        </p:tgtEl>
                                      </p:cBhvr>
                                      <p:to x="100000" y="100000"/>
                                    </p:animScale>
                                  </p:childTnLst>
                                  <p:subTnLst>
                                    <p:audio>
                                      <p:cMediaNode>
                                        <p:cTn display="0" masterRel="sameClick">
                                          <p:stCondLst>
                                            <p:cond evt="begin" delay="0">
                                              <p:tn val="10"/>
                                            </p:cond>
                                          </p:stCondLst>
                                          <p:endCondLst>
                                            <p:cond evt="onStopAudio" delay="0">
                                              <p:tgtEl>
                                                <p:sldTgt/>
                                              </p:tgtEl>
                                            </p:cond>
                                          </p:endCondLst>
                                        </p:cTn>
                                        <p:tgtEl>
                                          <p:sndTgt r:embed="rId4" name="打开时奏幻想空间.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10%"/>
          <p:cNvSpPr/>
          <p:nvPr/>
        </p:nvSpPr>
        <p:spPr>
          <a:xfrm rot="5400000">
            <a:off x="4878955" y="174980"/>
            <a:ext cx="2299470" cy="9888220"/>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7132" name="Rectangle 2" descr="10%"/>
          <p:cNvSpPr/>
          <p:nvPr/>
        </p:nvSpPr>
        <p:spPr>
          <a:xfrm rot="5400000">
            <a:off x="6167120" y="-639445"/>
            <a:ext cx="1415415" cy="5603875"/>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sz="2000"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6314"/>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西方经济学的界定</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0" y="6492935"/>
            <a:ext cx="4854803" cy="369332"/>
          </a:xfrm>
          <a:prstGeom prst="rect">
            <a:avLst/>
          </a:prstGeom>
          <a:noFill/>
        </p:spPr>
        <p:txBody>
          <a:bodyPr wrap="square" rtlCol="0">
            <a:spAutoFit/>
          </a:bodyPr>
          <a:lstStyle/>
          <a:p>
            <a:endParaRPr lang="en-US" altLang="zh-CN" dirty="0"/>
          </a:p>
        </p:txBody>
      </p:sp>
      <p:sp>
        <p:nvSpPr>
          <p:cNvPr id="15" name="Rectangle 15"/>
          <p:cNvSpPr>
            <a:spLocks noChangeArrowheads="1"/>
          </p:cNvSpPr>
          <p:nvPr/>
        </p:nvSpPr>
        <p:spPr bwMode="auto">
          <a:xfrm>
            <a:off x="820040" y="1664970"/>
            <a:ext cx="383730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sz="2400" dirty="0">
                <a:latin typeface="微软雅黑" panose="020B0503020204020204" pitchFamily="34" charset="-122"/>
                <a:ea typeface="微软雅黑" panose="020B0503020204020204" pitchFamily="34" charset="-122"/>
              </a:rPr>
              <a:t>西方经济学的理论体系</a:t>
            </a:r>
            <a:endParaRPr sz="2400" dirty="0">
              <a:latin typeface="微软雅黑" panose="020B0503020204020204" pitchFamily="34" charset="-122"/>
              <a:ea typeface="微软雅黑" panose="020B0503020204020204" pitchFamily="34" charset="-122"/>
            </a:endParaRPr>
          </a:p>
        </p:txBody>
      </p:sp>
      <p:sp>
        <p:nvSpPr>
          <p:cNvPr id="16" name="Rectangle 17"/>
          <p:cNvSpPr>
            <a:spLocks noChangeArrowheads="1"/>
          </p:cNvSpPr>
          <p:nvPr/>
        </p:nvSpPr>
        <p:spPr bwMode="auto">
          <a:xfrm>
            <a:off x="4504883" y="1349763"/>
            <a:ext cx="5802249"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微观经济学</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宏观经济学</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7" name="Rectangle 18"/>
          <p:cNvSpPr>
            <a:spLocks noChangeArrowheads="1"/>
          </p:cNvSpPr>
          <p:nvPr/>
        </p:nvSpPr>
        <p:spPr bwMode="auto">
          <a:xfrm>
            <a:off x="1084580" y="3127448"/>
            <a:ext cx="840749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anose="02020603050405020304" pitchFamily="18" charset="0"/>
                <a:ea typeface="宋体" panose="02010600030101010101" pitchFamily="2" charset="-122"/>
              </a:defRPr>
            </a:lvl1pPr>
            <a:lvl2pPr marL="868680" algn="l">
              <a:defRPr kumimoji="1" sz="2400">
                <a:solidFill>
                  <a:schemeClr val="tx1"/>
                </a:solidFill>
                <a:latin typeface="Times New Roman" panose="02020603050405020304" pitchFamily="18" charset="0"/>
                <a:ea typeface="宋体" panose="02010600030101010101" pitchFamily="2" charset="-122"/>
              </a:defRPr>
            </a:lvl2pPr>
            <a:lvl3pPr marL="105918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sym typeface="+mn-ea"/>
              </a:rPr>
              <a:t>微观经济学</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560" y="762002"/>
            <a:ext cx="2286000" cy="2286000"/>
          </a:xfrm>
          <a:prstGeom prst="rect">
            <a:avLst/>
          </a:prstGeom>
        </p:spPr>
      </p:pic>
      <p:sp>
        <p:nvSpPr>
          <p:cNvPr id="2" name="文本框 1"/>
          <p:cNvSpPr txBox="1"/>
          <p:nvPr/>
        </p:nvSpPr>
        <p:spPr>
          <a:xfrm>
            <a:off x="1303655" y="3992850"/>
            <a:ext cx="9669145" cy="2243050"/>
          </a:xfrm>
          <a:prstGeom prst="rect">
            <a:avLst/>
          </a:prstGeom>
          <a:noFill/>
        </p:spPr>
        <p:txBody>
          <a:bodyPr wrap="square" rtlCol="0">
            <a:spAutoFit/>
          </a:bodyPr>
          <a:lstStyle/>
          <a:p>
            <a:pPr fontAlgn="auto">
              <a:lnSpc>
                <a:spcPct val="150000"/>
              </a:lnSpc>
            </a:pPr>
            <a:r>
              <a:rPr kumimoji="1" lang="en-US" altLang="zh-CN" sz="2400"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微观经济学重点研究家庭、企业等个体经济单位的经济行为，旨在阐明各微观经济主体如何在市场机制调节下进行谋求效用或利润最大化的理性选择。按照微观经济学的分析，价格是经济活动的晴雨表，它指示经济活动的方向，决定资源配置的类型。</a:t>
            </a:r>
            <a:endParaRPr kumimoji="1"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10%"/>
          <p:cNvSpPr/>
          <p:nvPr/>
        </p:nvSpPr>
        <p:spPr>
          <a:xfrm rot="5400000">
            <a:off x="4596965" y="97106"/>
            <a:ext cx="2752627" cy="9873615"/>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7132" name="Rectangle 2" descr="10%"/>
          <p:cNvSpPr/>
          <p:nvPr/>
        </p:nvSpPr>
        <p:spPr>
          <a:xfrm rot="5400000">
            <a:off x="6278880" y="-778510"/>
            <a:ext cx="1415415" cy="5603875"/>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charset="0"/>
              <a:ea typeface="等线"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6314"/>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西方经济学的界定</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15" name="Rectangle 15"/>
          <p:cNvSpPr>
            <a:spLocks noChangeArrowheads="1"/>
          </p:cNvSpPr>
          <p:nvPr/>
        </p:nvSpPr>
        <p:spPr bwMode="auto">
          <a:xfrm>
            <a:off x="989726" y="1664970"/>
            <a:ext cx="383730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sz="2400" dirty="0">
                <a:latin typeface="微软雅黑" panose="020B0503020204020204" pitchFamily="34" charset="-122"/>
                <a:ea typeface="微软雅黑" panose="020B0503020204020204" pitchFamily="34" charset="-122"/>
              </a:rPr>
              <a:t>西方经济学的理论体系</a:t>
            </a:r>
            <a:endParaRPr sz="2400" dirty="0">
              <a:latin typeface="微软雅黑" panose="020B0503020204020204" pitchFamily="34" charset="-122"/>
              <a:ea typeface="微软雅黑" panose="020B0503020204020204" pitchFamily="34" charset="-122"/>
            </a:endParaRPr>
          </a:p>
        </p:txBody>
      </p:sp>
      <p:sp>
        <p:nvSpPr>
          <p:cNvPr id="16" name="Rectangle 17"/>
          <p:cNvSpPr>
            <a:spLocks noChangeArrowheads="1"/>
          </p:cNvSpPr>
          <p:nvPr/>
        </p:nvSpPr>
        <p:spPr bwMode="auto">
          <a:xfrm>
            <a:off x="4837623" y="1252608"/>
            <a:ext cx="5802249"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5715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微观经济学</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zh-CN" altLang="en-US" dirty="0">
                <a:solidFill>
                  <a:srgbClr val="FF0000"/>
                </a:solidFill>
                <a:latin typeface="微软雅黑" panose="020B0503020204020204" pitchFamily="34" charset="-122"/>
                <a:ea typeface="微软雅黑" panose="020B0503020204020204" pitchFamily="34" charset="-122"/>
              </a:rPr>
              <a:t>宏观经济学</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7" name="Rectangle 18"/>
          <p:cNvSpPr>
            <a:spLocks noChangeArrowheads="1"/>
          </p:cNvSpPr>
          <p:nvPr/>
        </p:nvSpPr>
        <p:spPr bwMode="auto">
          <a:xfrm>
            <a:off x="1138707" y="2923445"/>
            <a:ext cx="840749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indent="571500" algn="l">
              <a:defRPr kumimoji="1" sz="2400">
                <a:solidFill>
                  <a:schemeClr val="tx1"/>
                </a:solidFill>
                <a:latin typeface="Times New Roman" panose="02020603050405020304" pitchFamily="18" charset="0"/>
                <a:ea typeface="宋体" panose="02010600030101010101" pitchFamily="2" charset="-122"/>
              </a:defRPr>
            </a:lvl1pPr>
            <a:lvl2pPr marL="868680" algn="l">
              <a:defRPr kumimoji="1" sz="2400">
                <a:solidFill>
                  <a:schemeClr val="tx1"/>
                </a:solidFill>
                <a:latin typeface="Times New Roman" panose="02020603050405020304" pitchFamily="18" charset="0"/>
                <a:ea typeface="宋体" panose="02010600030101010101" pitchFamily="2" charset="-122"/>
              </a:defRPr>
            </a:lvl2pPr>
            <a:lvl3pPr marL="105918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sym typeface="+mn-ea"/>
              </a:rPr>
              <a:t>宏观经济学</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560" y="762002"/>
            <a:ext cx="2286000" cy="2286000"/>
          </a:xfrm>
          <a:prstGeom prst="rect">
            <a:avLst/>
          </a:prstGeom>
        </p:spPr>
      </p:pic>
      <p:sp>
        <p:nvSpPr>
          <p:cNvPr id="2" name="文本框 1"/>
          <p:cNvSpPr txBox="1"/>
          <p:nvPr/>
        </p:nvSpPr>
        <p:spPr>
          <a:xfrm>
            <a:off x="1138707" y="3657597"/>
            <a:ext cx="9669145" cy="2862322"/>
          </a:xfrm>
          <a:prstGeom prst="rect">
            <a:avLst/>
          </a:prstGeom>
          <a:noFill/>
        </p:spPr>
        <p:txBody>
          <a:bodyPr wrap="square" rtlCol="0">
            <a:spAutoFit/>
          </a:bodyPr>
          <a:lstStyle/>
          <a:p>
            <a:pPr fontAlgn="auto">
              <a:lnSpc>
                <a:spcPct val="150000"/>
              </a:lnSpc>
            </a:pPr>
            <a:r>
              <a:rPr kumimoji="1" lang="en-US" altLang="zh-CN" sz="2400"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宏观经济学研究社会的总体经济活动，着眼于国民经济的总量分析。宏观经济学分析的国民经济总量包括总产量（或总收入）、总就业量、物价水平等经济总量。宏观经济学分析的总体社会经济活动由家庭、企业、政府和外国四类经济活动所组成，其收支活动或买卖行为所构成的经济循环形成了国民经济运行的全貌。</a:t>
            </a:r>
            <a:endParaRPr kumimoji="1"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WM_BEAUTIFY_ZORDER_FLAG_TAG" val="1"/>
</p:tagLst>
</file>

<file path=ppt/tags/tag10.xml><?xml version="1.0" encoding="utf-8"?>
<p:tagLst xmlns:p="http://schemas.openxmlformats.org/presentationml/2006/main">
  <p:tag name="WM_BEAUTIFY_ZORDER_FLAG_TAG" val="15"/>
</p:tagLst>
</file>

<file path=ppt/tags/tag11.xml><?xml version="1.0" encoding="utf-8"?>
<p:tagLst xmlns:p="http://schemas.openxmlformats.org/presentationml/2006/main">
  <p:tag name="WM_BEAUTIFY_ZORDER_FLAG_TAG" val="16"/>
</p:tagLst>
</file>

<file path=ppt/tags/tag12.xml><?xml version="1.0" encoding="utf-8"?>
<p:tagLst xmlns:p="http://schemas.openxmlformats.org/presentationml/2006/main">
  <p:tag name="WM_BEAUTIFY_ZORDER_FLAG_TAG" val="18"/>
</p:tagLst>
</file>

<file path=ppt/tags/tag13.xml><?xml version="1.0" encoding="utf-8"?>
<p:tagLst xmlns:p="http://schemas.openxmlformats.org/presentationml/2006/main">
  <p:tag name="WM_BEAUTIFY_ZORDER_FLAG_TAG" val="13"/>
</p:tagLst>
</file>

<file path=ppt/tags/tag14.xml><?xml version="1.0" encoding="utf-8"?>
<p:tagLst xmlns:p="http://schemas.openxmlformats.org/presentationml/2006/main">
  <p:tag name="KSO_WM_UNIT_TABLE_BEAUTIFY" val="smartTable{01c8ad31-2a86-481d-920c-20652dbd5639}"/>
</p:tagLst>
</file>

<file path=ppt/tags/tag2.xml><?xml version="1.0" encoding="utf-8"?>
<p:tagLst xmlns:p="http://schemas.openxmlformats.org/presentationml/2006/main">
  <p:tag name="WM_BEAUTIFY_ZORDER_FLAG_TAG" val="2"/>
</p:tagLst>
</file>

<file path=ppt/tags/tag3.xml><?xml version="1.0" encoding="utf-8"?>
<p:tagLst xmlns:p="http://schemas.openxmlformats.org/presentationml/2006/main">
  <p:tag name="WM_BEAUTIFY_ZORDER_FLAG_TAG" val="3"/>
</p:tagLst>
</file>

<file path=ppt/tags/tag4.xml><?xml version="1.0" encoding="utf-8"?>
<p:tagLst xmlns:p="http://schemas.openxmlformats.org/presentationml/2006/main">
  <p:tag name="WM_BEAUTIFY_ZORDER_FLAG_TAG" val="8"/>
</p:tagLst>
</file>

<file path=ppt/tags/tag5.xml><?xml version="1.0" encoding="utf-8"?>
<p:tagLst xmlns:p="http://schemas.openxmlformats.org/presentationml/2006/main">
  <p:tag name="WM_BEAUTIFY_ZORDER_FLAG_TAG" val="10"/>
</p:tagLst>
</file>

<file path=ppt/tags/tag6.xml><?xml version="1.0" encoding="utf-8"?>
<p:tagLst xmlns:p="http://schemas.openxmlformats.org/presentationml/2006/main">
  <p:tag name="WM_BEAUTIFY_ZORDER_FLAG_TAG" val="11"/>
</p:tagLst>
</file>

<file path=ppt/tags/tag7.xml><?xml version="1.0" encoding="utf-8"?>
<p:tagLst xmlns:p="http://schemas.openxmlformats.org/presentationml/2006/main">
  <p:tag name="WM_BEAUTIFY_ZORDER_FLAG_TAG" val="12"/>
</p:tagLst>
</file>

<file path=ppt/tags/tag8.xml><?xml version="1.0" encoding="utf-8"?>
<p:tagLst xmlns:p="http://schemas.openxmlformats.org/presentationml/2006/main">
  <p:tag name="WM_BEAUTIFY_ZORDER_FLAG_TAG" val="13"/>
</p:tagLst>
</file>

<file path=ppt/tags/tag9.xml><?xml version="1.0" encoding="utf-8"?>
<p:tagLst xmlns:p="http://schemas.openxmlformats.org/presentationml/2006/main">
  <p:tag name="WM_BEAUTIFY_ZORDER_FLAG_TAG" val="14"/>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4285</Words>
  <Application>WPS 演示</Application>
  <PresentationFormat>自定义</PresentationFormat>
  <Paragraphs>720</Paragraphs>
  <Slides>42</Slides>
  <Notes>22</Notes>
  <HiddenSlides>0</HiddenSlides>
  <MMClips>0</MMClips>
  <ScaleCrop>false</ScaleCrop>
  <HeadingPairs>
    <vt:vector size="8" baseType="variant">
      <vt:variant>
        <vt:lpstr>已用的字体</vt:lpstr>
      </vt:variant>
      <vt:variant>
        <vt:i4>32</vt:i4>
      </vt:variant>
      <vt:variant>
        <vt:lpstr>主题</vt:lpstr>
      </vt:variant>
      <vt:variant>
        <vt:i4>1</vt:i4>
      </vt:variant>
      <vt:variant>
        <vt:lpstr>嵌入 OLE 服务器</vt:lpstr>
      </vt:variant>
      <vt:variant>
        <vt:i4>0</vt:i4>
      </vt:variant>
      <vt:variant>
        <vt:lpstr>幻灯片标题</vt:lpstr>
      </vt:variant>
      <vt:variant>
        <vt:i4>42</vt:i4>
      </vt:variant>
    </vt:vector>
  </HeadingPairs>
  <TitlesOfParts>
    <vt:vector size="75" baseType="lpstr">
      <vt:lpstr>Arial</vt:lpstr>
      <vt:lpstr>宋体</vt:lpstr>
      <vt:lpstr>Wingdings</vt:lpstr>
      <vt:lpstr>微软雅黑</vt:lpstr>
      <vt:lpstr>Calibri Light</vt:lpstr>
      <vt:lpstr>华文行楷</vt:lpstr>
      <vt:lpstr>Calibri</vt:lpstr>
      <vt:lpstr>等线</vt:lpstr>
      <vt:lpstr>Times New Roman</vt:lpstr>
      <vt:lpstr>Arial Unicode MS</vt:lpstr>
      <vt:lpstr>等线 Light</vt:lpstr>
      <vt:lpstr>Wingdings</vt:lpstr>
      <vt:lpstr>华文中宋</vt:lpstr>
      <vt:lpstr>隶书</vt:lpstr>
      <vt:lpstr>华文新魏</vt:lpstr>
      <vt:lpstr>楷体_GB2312</vt:lpstr>
      <vt:lpstr>新宋体</vt:lpstr>
      <vt:lpstr>华文彩云</vt:lpstr>
      <vt:lpstr>楷体</vt:lpstr>
      <vt:lpstr>楷体_GB2312</vt:lpstr>
      <vt:lpstr>等线</vt:lpstr>
      <vt:lpstr>华文琥珀</vt:lpstr>
      <vt:lpstr>华文楷体</vt:lpstr>
      <vt:lpstr>华文细黑</vt:lpstr>
      <vt:lpstr>华文隶书</vt:lpstr>
      <vt:lpstr>方正舒体</vt:lpstr>
      <vt:lpstr>黑体</vt:lpstr>
      <vt:lpstr>BatangChe</vt:lpstr>
      <vt:lpstr>DFKai-SB</vt:lpstr>
      <vt:lpstr>方正粗黑宋简体</vt:lpstr>
      <vt:lpstr>方正姚体</vt:lpstr>
      <vt:lpstr>幼圆</vt:lpstr>
      <vt:lpstr>Office Theme</vt:lpstr>
      <vt:lpstr>导   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西方经济学的由来和发展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西方经济学的由来和发展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明确西方经济学的研究方法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第五节 怎样学习西方经济学</vt:lpstr>
      <vt:lpstr>第五节 怎样学习西方经济学</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Administrator</cp:lastModifiedBy>
  <cp:revision>257</cp:revision>
  <dcterms:created xsi:type="dcterms:W3CDTF">2017-11-11T03:10:00Z</dcterms:created>
  <dcterms:modified xsi:type="dcterms:W3CDTF">2019-12-13T03:37:58Z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